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64" r:id="rId4"/>
    <p:sldId id="257" r:id="rId5"/>
    <p:sldId id="259" r:id="rId6"/>
    <p:sldId id="258" r:id="rId7"/>
    <p:sldId id="260" r:id="rId8"/>
    <p:sldId id="262" r:id="rId9"/>
    <p:sldId id="263" r:id="rId10"/>
    <p:sldId id="261" r:id="rId11"/>
    <p:sldId id="266" r:id="rId12"/>
    <p:sldId id="265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0BD13E-74E1-41F2-8D33-B88F1D9DD9A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1C2D2E71-431F-4099-BB03-D7594BB661FA}">
      <dgm:prSet phldrT="[Text]"/>
      <dgm:spPr/>
      <dgm:t>
        <a:bodyPr/>
        <a:lstStyle/>
        <a:p>
          <a:r>
            <a:rPr lang="en-GB" dirty="0"/>
            <a:t>Establishing ground rules</a:t>
          </a:r>
        </a:p>
      </dgm:t>
    </dgm:pt>
    <dgm:pt modelId="{2C9DC66A-2CFF-4455-96A8-D828F2B2D99A}" type="parTrans" cxnId="{8B675213-A126-47CB-94A3-1DBEE7277C2D}">
      <dgm:prSet/>
      <dgm:spPr/>
      <dgm:t>
        <a:bodyPr/>
        <a:lstStyle/>
        <a:p>
          <a:endParaRPr lang="en-GB"/>
        </a:p>
      </dgm:t>
    </dgm:pt>
    <dgm:pt modelId="{3502CAEB-64EA-4882-B1DD-E3F51DABA6E3}" type="sibTrans" cxnId="{8B675213-A126-47CB-94A3-1DBEE7277C2D}">
      <dgm:prSet/>
      <dgm:spPr/>
      <dgm:t>
        <a:bodyPr/>
        <a:lstStyle/>
        <a:p>
          <a:endParaRPr lang="en-GB"/>
        </a:p>
      </dgm:t>
    </dgm:pt>
    <dgm:pt modelId="{B740D99F-9ADA-4365-92CB-E5E9DDA69342}">
      <dgm:prSet phldrT="[Text]"/>
      <dgm:spPr/>
      <dgm:t>
        <a:bodyPr/>
        <a:lstStyle/>
        <a:p>
          <a:r>
            <a:rPr lang="en-GB" dirty="0"/>
            <a:t>Communication</a:t>
          </a:r>
        </a:p>
      </dgm:t>
    </dgm:pt>
    <dgm:pt modelId="{C1CC45ED-61CA-4433-AA8E-8C45058DEEE1}" type="parTrans" cxnId="{B7B4AF25-5304-4FA3-B2C2-1932691939E7}">
      <dgm:prSet/>
      <dgm:spPr/>
      <dgm:t>
        <a:bodyPr/>
        <a:lstStyle/>
        <a:p>
          <a:endParaRPr lang="en-GB"/>
        </a:p>
      </dgm:t>
    </dgm:pt>
    <dgm:pt modelId="{CDB09B6B-D957-4B63-A4EB-D8CD0D0F30FA}" type="sibTrans" cxnId="{B7B4AF25-5304-4FA3-B2C2-1932691939E7}">
      <dgm:prSet/>
      <dgm:spPr/>
      <dgm:t>
        <a:bodyPr/>
        <a:lstStyle/>
        <a:p>
          <a:endParaRPr lang="en-GB"/>
        </a:p>
      </dgm:t>
    </dgm:pt>
    <dgm:pt modelId="{66AE6600-C307-4495-9FF1-56847CD07178}">
      <dgm:prSet phldrT="[Text]"/>
      <dgm:spPr/>
      <dgm:t>
        <a:bodyPr/>
        <a:lstStyle/>
        <a:p>
          <a:r>
            <a:rPr lang="en-GB" dirty="0"/>
            <a:t>Trust</a:t>
          </a:r>
        </a:p>
      </dgm:t>
    </dgm:pt>
    <dgm:pt modelId="{CD89D7F6-E36D-4ED4-B773-00AC92C4176D}" type="parTrans" cxnId="{5FC6BFDC-EDB6-4E3A-BBDE-109B397D81C3}">
      <dgm:prSet/>
      <dgm:spPr/>
      <dgm:t>
        <a:bodyPr/>
        <a:lstStyle/>
        <a:p>
          <a:endParaRPr lang="en-GB"/>
        </a:p>
      </dgm:t>
    </dgm:pt>
    <dgm:pt modelId="{5236A37B-E129-4BD6-B361-26708AD4112A}" type="sibTrans" cxnId="{5FC6BFDC-EDB6-4E3A-BBDE-109B397D81C3}">
      <dgm:prSet/>
      <dgm:spPr/>
      <dgm:t>
        <a:bodyPr/>
        <a:lstStyle/>
        <a:p>
          <a:endParaRPr lang="en-GB"/>
        </a:p>
      </dgm:t>
    </dgm:pt>
    <dgm:pt modelId="{D5158E33-96EF-49A7-99BF-CDA35FDB140A}" type="pres">
      <dgm:prSet presAssocID="{3B0BD13E-74E1-41F2-8D33-B88F1D9DD9A8}" presName="Name0" presStyleCnt="0">
        <dgm:presLayoutVars>
          <dgm:dir/>
          <dgm:resizeHandles val="exact"/>
        </dgm:presLayoutVars>
      </dgm:prSet>
      <dgm:spPr/>
    </dgm:pt>
    <dgm:pt modelId="{7F797487-AEC7-4C69-B552-D0E080306465}" type="pres">
      <dgm:prSet presAssocID="{1C2D2E71-431F-4099-BB03-D7594BB661FA}" presName="node" presStyleLbl="node1" presStyleIdx="0" presStyleCnt="3" custLinFactNeighborY="0">
        <dgm:presLayoutVars>
          <dgm:bulletEnabled val="1"/>
        </dgm:presLayoutVars>
      </dgm:prSet>
      <dgm:spPr/>
    </dgm:pt>
    <dgm:pt modelId="{91A67D45-1EAF-4A55-80A1-2663618FF40D}" type="pres">
      <dgm:prSet presAssocID="{3502CAEB-64EA-4882-B1DD-E3F51DABA6E3}" presName="sibTrans" presStyleLbl="sibTrans2D1" presStyleIdx="0" presStyleCnt="2"/>
      <dgm:spPr/>
    </dgm:pt>
    <dgm:pt modelId="{41F04833-9874-4F4A-8FAE-CDC4244BADFB}" type="pres">
      <dgm:prSet presAssocID="{3502CAEB-64EA-4882-B1DD-E3F51DABA6E3}" presName="connectorText" presStyleLbl="sibTrans2D1" presStyleIdx="0" presStyleCnt="2"/>
      <dgm:spPr/>
    </dgm:pt>
    <dgm:pt modelId="{BEBEFC68-74CB-4374-8A0A-9F9E6BCD84CB}" type="pres">
      <dgm:prSet presAssocID="{B740D99F-9ADA-4365-92CB-E5E9DDA69342}" presName="node" presStyleLbl="node1" presStyleIdx="1" presStyleCnt="3">
        <dgm:presLayoutVars>
          <dgm:bulletEnabled val="1"/>
        </dgm:presLayoutVars>
      </dgm:prSet>
      <dgm:spPr/>
    </dgm:pt>
    <dgm:pt modelId="{1A1765D9-C48C-4197-9933-EA761ADB539F}" type="pres">
      <dgm:prSet presAssocID="{CDB09B6B-D957-4B63-A4EB-D8CD0D0F30FA}" presName="sibTrans" presStyleLbl="sibTrans2D1" presStyleIdx="1" presStyleCnt="2"/>
      <dgm:spPr/>
    </dgm:pt>
    <dgm:pt modelId="{AABFB25D-09DC-4E23-81A6-DEFA0B6E3C3C}" type="pres">
      <dgm:prSet presAssocID="{CDB09B6B-D957-4B63-A4EB-D8CD0D0F30FA}" presName="connectorText" presStyleLbl="sibTrans2D1" presStyleIdx="1" presStyleCnt="2"/>
      <dgm:spPr/>
    </dgm:pt>
    <dgm:pt modelId="{9610F618-77CE-45B4-B937-C63AB63AE4ED}" type="pres">
      <dgm:prSet presAssocID="{66AE6600-C307-4495-9FF1-56847CD07178}" presName="node" presStyleLbl="node1" presStyleIdx="2" presStyleCnt="3" custLinFactNeighborX="-1672" custLinFactNeighborY="0">
        <dgm:presLayoutVars>
          <dgm:bulletEnabled val="1"/>
        </dgm:presLayoutVars>
      </dgm:prSet>
      <dgm:spPr/>
    </dgm:pt>
  </dgm:ptLst>
  <dgm:cxnLst>
    <dgm:cxn modelId="{8B675213-A126-47CB-94A3-1DBEE7277C2D}" srcId="{3B0BD13E-74E1-41F2-8D33-B88F1D9DD9A8}" destId="{1C2D2E71-431F-4099-BB03-D7594BB661FA}" srcOrd="0" destOrd="0" parTransId="{2C9DC66A-2CFF-4455-96A8-D828F2B2D99A}" sibTransId="{3502CAEB-64EA-4882-B1DD-E3F51DABA6E3}"/>
    <dgm:cxn modelId="{B7B4AF25-5304-4FA3-B2C2-1932691939E7}" srcId="{3B0BD13E-74E1-41F2-8D33-B88F1D9DD9A8}" destId="{B740D99F-9ADA-4365-92CB-E5E9DDA69342}" srcOrd="1" destOrd="0" parTransId="{C1CC45ED-61CA-4433-AA8E-8C45058DEEE1}" sibTransId="{CDB09B6B-D957-4B63-A4EB-D8CD0D0F30FA}"/>
    <dgm:cxn modelId="{8FC5C33D-DE99-489D-BF4A-FEE0C41744B7}" type="presOf" srcId="{3502CAEB-64EA-4882-B1DD-E3F51DABA6E3}" destId="{41F04833-9874-4F4A-8FAE-CDC4244BADFB}" srcOrd="1" destOrd="0" presId="urn:microsoft.com/office/officeart/2005/8/layout/process1"/>
    <dgm:cxn modelId="{387E874B-B8F5-4457-80B1-8B0413391DE1}" type="presOf" srcId="{3502CAEB-64EA-4882-B1DD-E3F51DABA6E3}" destId="{91A67D45-1EAF-4A55-80A1-2663618FF40D}" srcOrd="0" destOrd="0" presId="urn:microsoft.com/office/officeart/2005/8/layout/process1"/>
    <dgm:cxn modelId="{5034024D-FF7F-4DD3-B907-C72AD20E1C90}" type="presOf" srcId="{CDB09B6B-D957-4B63-A4EB-D8CD0D0F30FA}" destId="{1A1765D9-C48C-4197-9933-EA761ADB539F}" srcOrd="0" destOrd="0" presId="urn:microsoft.com/office/officeart/2005/8/layout/process1"/>
    <dgm:cxn modelId="{F65EB56C-3751-4581-A65B-1094F72D068F}" type="presOf" srcId="{CDB09B6B-D957-4B63-A4EB-D8CD0D0F30FA}" destId="{AABFB25D-09DC-4E23-81A6-DEFA0B6E3C3C}" srcOrd="1" destOrd="0" presId="urn:microsoft.com/office/officeart/2005/8/layout/process1"/>
    <dgm:cxn modelId="{7E718A94-38B7-4E9E-B34D-39AF6150C23A}" type="presOf" srcId="{B740D99F-9ADA-4365-92CB-E5E9DDA69342}" destId="{BEBEFC68-74CB-4374-8A0A-9F9E6BCD84CB}" srcOrd="0" destOrd="0" presId="urn:microsoft.com/office/officeart/2005/8/layout/process1"/>
    <dgm:cxn modelId="{3AC2D196-B794-4EFF-8F6C-871F2ED5FABB}" type="presOf" srcId="{66AE6600-C307-4495-9FF1-56847CD07178}" destId="{9610F618-77CE-45B4-B937-C63AB63AE4ED}" srcOrd="0" destOrd="0" presId="urn:microsoft.com/office/officeart/2005/8/layout/process1"/>
    <dgm:cxn modelId="{D4D765AE-79F9-4C9C-818E-5B1D6EDF6429}" type="presOf" srcId="{3B0BD13E-74E1-41F2-8D33-B88F1D9DD9A8}" destId="{D5158E33-96EF-49A7-99BF-CDA35FDB140A}" srcOrd="0" destOrd="0" presId="urn:microsoft.com/office/officeart/2005/8/layout/process1"/>
    <dgm:cxn modelId="{5FC6BFDC-EDB6-4E3A-BBDE-109B397D81C3}" srcId="{3B0BD13E-74E1-41F2-8D33-B88F1D9DD9A8}" destId="{66AE6600-C307-4495-9FF1-56847CD07178}" srcOrd="2" destOrd="0" parTransId="{CD89D7F6-E36D-4ED4-B773-00AC92C4176D}" sibTransId="{5236A37B-E129-4BD6-B361-26708AD4112A}"/>
    <dgm:cxn modelId="{917DB0E7-7D3C-4125-8BAB-961CDF2E79CD}" type="presOf" srcId="{1C2D2E71-431F-4099-BB03-D7594BB661FA}" destId="{7F797487-AEC7-4C69-B552-D0E080306465}" srcOrd="0" destOrd="0" presId="urn:microsoft.com/office/officeart/2005/8/layout/process1"/>
    <dgm:cxn modelId="{5813BCCD-EBC9-49D6-B056-8C42AA5B3560}" type="presParOf" srcId="{D5158E33-96EF-49A7-99BF-CDA35FDB140A}" destId="{7F797487-AEC7-4C69-B552-D0E080306465}" srcOrd="0" destOrd="0" presId="urn:microsoft.com/office/officeart/2005/8/layout/process1"/>
    <dgm:cxn modelId="{0C10CE5E-8994-4FFD-9673-8975702C981E}" type="presParOf" srcId="{D5158E33-96EF-49A7-99BF-CDA35FDB140A}" destId="{91A67D45-1EAF-4A55-80A1-2663618FF40D}" srcOrd="1" destOrd="0" presId="urn:microsoft.com/office/officeart/2005/8/layout/process1"/>
    <dgm:cxn modelId="{CE753267-8311-4EE8-BBFB-7B7F6E935CA3}" type="presParOf" srcId="{91A67D45-1EAF-4A55-80A1-2663618FF40D}" destId="{41F04833-9874-4F4A-8FAE-CDC4244BADFB}" srcOrd="0" destOrd="0" presId="urn:microsoft.com/office/officeart/2005/8/layout/process1"/>
    <dgm:cxn modelId="{015D35EA-E79C-41C6-BE73-A8F821DCFB1C}" type="presParOf" srcId="{D5158E33-96EF-49A7-99BF-CDA35FDB140A}" destId="{BEBEFC68-74CB-4374-8A0A-9F9E6BCD84CB}" srcOrd="2" destOrd="0" presId="urn:microsoft.com/office/officeart/2005/8/layout/process1"/>
    <dgm:cxn modelId="{D6E1DA81-B038-4E6C-B89B-A98E642DC049}" type="presParOf" srcId="{D5158E33-96EF-49A7-99BF-CDA35FDB140A}" destId="{1A1765D9-C48C-4197-9933-EA761ADB539F}" srcOrd="3" destOrd="0" presId="urn:microsoft.com/office/officeart/2005/8/layout/process1"/>
    <dgm:cxn modelId="{FFBBA8FD-9564-4FD9-AB68-6BA791B9D229}" type="presParOf" srcId="{1A1765D9-C48C-4197-9933-EA761ADB539F}" destId="{AABFB25D-09DC-4E23-81A6-DEFA0B6E3C3C}" srcOrd="0" destOrd="0" presId="urn:microsoft.com/office/officeart/2005/8/layout/process1"/>
    <dgm:cxn modelId="{206D216E-8B81-4C8A-A0F0-2A5820A938DC}" type="presParOf" srcId="{D5158E33-96EF-49A7-99BF-CDA35FDB140A}" destId="{9610F618-77CE-45B4-B937-C63AB63AE4ED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797487-AEC7-4C69-B552-D0E080306465}">
      <dsp:nvSpPr>
        <dsp:cNvPr id="0" name=""/>
        <dsp:cNvSpPr/>
      </dsp:nvSpPr>
      <dsp:spPr>
        <a:xfrm>
          <a:off x="7143" y="2068777"/>
          <a:ext cx="2135187" cy="1281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Establishing ground rules</a:t>
          </a:r>
        </a:p>
      </dsp:txBody>
      <dsp:txXfrm>
        <a:off x="44665" y="2106299"/>
        <a:ext cx="2060143" cy="1206068"/>
      </dsp:txXfrm>
    </dsp:sp>
    <dsp:sp modelId="{91A67D45-1EAF-4A55-80A1-2663618FF40D}">
      <dsp:nvSpPr>
        <dsp:cNvPr id="0" name=""/>
        <dsp:cNvSpPr/>
      </dsp:nvSpPr>
      <dsp:spPr>
        <a:xfrm>
          <a:off x="2355850" y="2444570"/>
          <a:ext cx="452659" cy="529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2355850" y="2550475"/>
        <a:ext cx="316861" cy="317716"/>
      </dsp:txXfrm>
    </dsp:sp>
    <dsp:sp modelId="{BEBEFC68-74CB-4374-8A0A-9F9E6BCD84CB}">
      <dsp:nvSpPr>
        <dsp:cNvPr id="0" name=""/>
        <dsp:cNvSpPr/>
      </dsp:nvSpPr>
      <dsp:spPr>
        <a:xfrm>
          <a:off x="2996406" y="2068777"/>
          <a:ext cx="2135187" cy="1281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Communication</a:t>
          </a:r>
        </a:p>
      </dsp:txBody>
      <dsp:txXfrm>
        <a:off x="3033928" y="2106299"/>
        <a:ext cx="2060143" cy="1206068"/>
      </dsp:txXfrm>
    </dsp:sp>
    <dsp:sp modelId="{1A1765D9-C48C-4197-9933-EA761ADB539F}">
      <dsp:nvSpPr>
        <dsp:cNvPr id="0" name=""/>
        <dsp:cNvSpPr/>
      </dsp:nvSpPr>
      <dsp:spPr>
        <a:xfrm>
          <a:off x="5341542" y="2444570"/>
          <a:ext cx="445091" cy="529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5341542" y="2550475"/>
        <a:ext cx="311564" cy="317716"/>
      </dsp:txXfrm>
    </dsp:sp>
    <dsp:sp modelId="{9610F618-77CE-45B4-B937-C63AB63AE4ED}">
      <dsp:nvSpPr>
        <dsp:cNvPr id="0" name=""/>
        <dsp:cNvSpPr/>
      </dsp:nvSpPr>
      <dsp:spPr>
        <a:xfrm>
          <a:off x="5971388" y="2068777"/>
          <a:ext cx="2135187" cy="1281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Trust</a:t>
          </a:r>
        </a:p>
      </dsp:txBody>
      <dsp:txXfrm>
        <a:off x="6008910" y="2106299"/>
        <a:ext cx="2060143" cy="12060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012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113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114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908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290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346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903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303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380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117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3596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026802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6264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9655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3725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6127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763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4098A1-7652-486F-8D0C-9722084F16FC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DAD640-88F2-44A2-8A14-1F552314AE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7661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spguide.org/tool/tuckman-forming-norming-storming-performing" TargetMode="External"/><Relationship Id="rId3" Type="http://schemas.openxmlformats.org/officeDocument/2006/relationships/hyperlink" Target="https://www.belbin.com/about/Belbin-team-roles/" TargetMode="External"/><Relationship Id="rId7" Type="http://schemas.openxmlformats.org/officeDocument/2006/relationships/hyperlink" Target="https://www.bizjournals.com/bizjournals/how-to/growth-strategies/2013/06/the-difference-between-a-group-and-a.html" TargetMode="External"/><Relationship Id="rId2" Type="http://schemas.openxmlformats.org/officeDocument/2006/relationships/hyperlink" Target="https://www.teambuilding.co.uk/theory/forming-storming-norming-performing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nagementstudyguide.com/understanding-team.htm" TargetMode="External"/><Relationship Id="rId5" Type="http://schemas.openxmlformats.org/officeDocument/2006/relationships/hyperlink" Target="https://www.crowe-associates.co.uk/teams-and-groups/the-importance-of-trust-in-teams/" TargetMode="External"/><Relationship Id="rId4" Type="http://schemas.openxmlformats.org/officeDocument/2006/relationships/hyperlink" Target="https://www.google.co.uk/amp/s/dictionary.Cambridge.org/amp/English/team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5A144E-3F13-9743-8360-59FE28E88D32}"/>
              </a:ext>
            </a:extLst>
          </p:cNvPr>
          <p:cNvSpPr txBox="1"/>
          <p:nvPr/>
        </p:nvSpPr>
        <p:spPr>
          <a:xfrm>
            <a:off x="5308600" y="630766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D4B528-336E-2144-A5C0-DFC367EA97D5}"/>
              </a:ext>
            </a:extLst>
          </p:cNvPr>
          <p:cNvSpPr txBox="1"/>
          <p:nvPr/>
        </p:nvSpPr>
        <p:spPr>
          <a:xfrm>
            <a:off x="2548467" y="1078342"/>
            <a:ext cx="7095066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LESSON PLAN </a:t>
            </a:r>
          </a:p>
          <a:p>
            <a:endParaRPr lang="en-GB" sz="2400" dirty="0"/>
          </a:p>
          <a:p>
            <a:r>
              <a:rPr lang="en-GB" sz="2400" dirty="0"/>
              <a:t>Today I will be talking to you about the following: 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is a team? – slides 4-5, 1 minutes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BELBIN and his research on teams – slide 6,  3 minutes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Roles within a team – slide 7-8, 3 minutes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Tuckman’s team development model – slide 9,  3 minutes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High performing teams – slide 10-11, 2 minutes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References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459579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F1BDCA75-6EE3-7D4C-A73C-4A88959081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53" y="90544"/>
            <a:ext cx="5158914" cy="667691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A39D704-2C95-AE47-86EE-B00AEFA19C05}"/>
              </a:ext>
            </a:extLst>
          </p:cNvPr>
          <p:cNvSpPr txBox="1"/>
          <p:nvPr/>
        </p:nvSpPr>
        <p:spPr>
          <a:xfrm>
            <a:off x="6900334" y="1847849"/>
            <a:ext cx="332740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dirty="0"/>
              <a:t>Effective Team Working</a:t>
            </a:r>
          </a:p>
          <a:p>
            <a:pPr algn="l"/>
            <a:endParaRPr lang="en-GB" sz="2800" b="1" dirty="0"/>
          </a:p>
          <a:p>
            <a:pPr algn="l"/>
            <a:r>
              <a:rPr lang="en-GB" sz="2800" b="1" dirty="0"/>
              <a:t>By Yasmin Khalid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720641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E3AAC-F39A-43C5-B1DF-781CEC661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Teamworking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7434B-2B93-498B-BB91-24DB95E51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901244"/>
            <a:ext cx="10820400" cy="3317441"/>
          </a:xfrm>
        </p:spPr>
        <p:txBody>
          <a:bodyPr/>
          <a:lstStyle/>
          <a:p>
            <a:r>
              <a:rPr lang="en-GB" sz="2400" dirty="0"/>
              <a:t>What is a team?</a:t>
            </a:r>
          </a:p>
          <a:p>
            <a:r>
              <a:rPr lang="en-GB" sz="2400" dirty="0"/>
              <a:t>Belbin and his research on teams</a:t>
            </a:r>
          </a:p>
          <a:p>
            <a:r>
              <a:rPr lang="en-GB" sz="2400" dirty="0"/>
              <a:t>Roles within a team</a:t>
            </a:r>
          </a:p>
          <a:p>
            <a:r>
              <a:rPr lang="en-GB" sz="2400" dirty="0"/>
              <a:t>High performing teams</a:t>
            </a:r>
          </a:p>
          <a:p>
            <a:r>
              <a:rPr lang="en-GB" sz="2400" dirty="0"/>
              <a:t>Tuckman’s model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341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2B7A8-706F-4975-846D-646A204115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is a team?</a:t>
            </a:r>
            <a:br>
              <a:rPr lang="en-GB" dirty="0"/>
            </a:br>
            <a:endParaRPr lang="en-GB" dirty="0"/>
          </a:p>
        </p:txBody>
      </p:sp>
      <p:sp>
        <p:nvSpPr>
          <p:cNvPr id="4" name="Flowchart: Process 3">
            <a:extLst>
              <a:ext uri="{FF2B5EF4-FFF2-40B4-BE49-F238E27FC236}">
                <a16:creationId xmlns:a16="http://schemas.microsoft.com/office/drawing/2014/main" id="{2ECC0B0A-03A3-4DB5-855F-16B81507230A}"/>
              </a:ext>
            </a:extLst>
          </p:cNvPr>
          <p:cNvSpPr/>
          <p:nvPr/>
        </p:nvSpPr>
        <p:spPr>
          <a:xfrm>
            <a:off x="1238644" y="3480515"/>
            <a:ext cx="3453166" cy="2494492"/>
          </a:xfrm>
          <a:prstGeom prst="flowChartProcess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glow rad="127000">
              <a:schemeClr val="accent5">
                <a:lumMod val="60000"/>
                <a:lumOff val="40000"/>
              </a:schemeClr>
            </a:glo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A group of people united by a common goal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044744" y="2984557"/>
            <a:ext cx="35159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How does a team differ from a group?</a:t>
            </a:r>
          </a:p>
        </p:txBody>
      </p:sp>
    </p:spTree>
    <p:extLst>
      <p:ext uri="{BB962C8B-B14F-4D97-AF65-F5344CB8AC3E}">
        <p14:creationId xmlns:p14="http://schemas.microsoft.com/office/powerpoint/2010/main" val="26845678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ADEA6-FD62-48FF-B625-3742F70EB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66458"/>
            <a:ext cx="10541000" cy="2716742"/>
          </a:xfrm>
        </p:spPr>
        <p:txBody>
          <a:bodyPr>
            <a:normAutofit fontScale="90000"/>
          </a:bodyPr>
          <a:lstStyle/>
          <a:p>
            <a:pPr algn="r"/>
            <a:r>
              <a:rPr lang="en-GB" i="1" dirty="0"/>
              <a:t>“Team working can give a team worker a sense of identity, support and friendship.”</a:t>
            </a:r>
            <a:br>
              <a:rPr lang="en-GB" dirty="0"/>
            </a:br>
            <a:br>
              <a:rPr lang="en-GB" dirty="0"/>
            </a:br>
            <a:r>
              <a:rPr lang="en-GB" dirty="0"/>
              <a:t>(Bowler and Brass, 2006)</a:t>
            </a:r>
          </a:p>
        </p:txBody>
      </p:sp>
    </p:spTree>
    <p:extLst>
      <p:ext uri="{BB962C8B-B14F-4D97-AF65-F5344CB8AC3E}">
        <p14:creationId xmlns:p14="http://schemas.microsoft.com/office/powerpoint/2010/main" val="2707674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420D4-FFEC-4930-B5A9-4CE153584C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Belbin’s Team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F7406-AAD1-45FD-AA20-8A59F0C2B2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43088"/>
            <a:ext cx="10820400" cy="48148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Meredith Belbin believes to become a high performing team you need to have all the nine team roles:</a:t>
            </a:r>
          </a:p>
          <a:p>
            <a:r>
              <a:rPr lang="en-GB" dirty="0"/>
              <a:t>Resource Investigator</a:t>
            </a:r>
          </a:p>
          <a:p>
            <a:r>
              <a:rPr lang="en-GB" dirty="0"/>
              <a:t>Team Worker</a:t>
            </a:r>
          </a:p>
          <a:p>
            <a:r>
              <a:rPr lang="en-GB" dirty="0"/>
              <a:t>Coordinator</a:t>
            </a:r>
          </a:p>
          <a:p>
            <a:r>
              <a:rPr lang="en-GB" dirty="0"/>
              <a:t>Plant</a:t>
            </a:r>
          </a:p>
          <a:p>
            <a:r>
              <a:rPr lang="en-GB" dirty="0"/>
              <a:t>Monitor Evaluator</a:t>
            </a:r>
          </a:p>
          <a:p>
            <a:r>
              <a:rPr lang="en-GB" dirty="0"/>
              <a:t>Specialist</a:t>
            </a:r>
          </a:p>
          <a:p>
            <a:r>
              <a:rPr lang="en-GB" dirty="0"/>
              <a:t>Shaper</a:t>
            </a:r>
          </a:p>
          <a:p>
            <a:r>
              <a:rPr lang="en-GB" dirty="0"/>
              <a:t>Implementer</a:t>
            </a:r>
          </a:p>
          <a:p>
            <a:r>
              <a:rPr lang="en-GB" dirty="0"/>
              <a:t>Completer Finisher</a:t>
            </a:r>
          </a:p>
        </p:txBody>
      </p:sp>
    </p:spTree>
    <p:extLst>
      <p:ext uri="{BB962C8B-B14F-4D97-AF65-F5344CB8AC3E}">
        <p14:creationId xmlns:p14="http://schemas.microsoft.com/office/powerpoint/2010/main" val="2841828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7A24A-E859-405B-8478-DACC18732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Belbin’s team roles are characterised into 3 groups:</a:t>
            </a:r>
          </a:p>
        </p:txBody>
      </p:sp>
      <p:pic>
        <p:nvPicPr>
          <p:cNvPr id="1026" name="Picture 2" descr="Belbin | Steppes Coaching">
            <a:extLst>
              <a:ext uri="{FF2B5EF4-FFF2-40B4-BE49-F238E27FC236}">
                <a16:creationId xmlns:a16="http://schemas.microsoft.com/office/drawing/2014/main" id="{A9EC8558-A89F-43E8-A750-6ACE49F57E0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08721" y="2193925"/>
            <a:ext cx="6174558" cy="4024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4733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15EFD-174C-45DD-99CF-77E2DBB93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3970"/>
            <a:ext cx="10721622" cy="2694163"/>
          </a:xfrm>
        </p:spPr>
        <p:txBody>
          <a:bodyPr>
            <a:normAutofit fontScale="90000"/>
          </a:bodyPr>
          <a:lstStyle/>
          <a:p>
            <a:r>
              <a:rPr lang="en-GB" i="1" dirty="0"/>
              <a:t>“What is needed is not well-balanced individuals but individuals that balance well together.”</a:t>
            </a:r>
            <a:br>
              <a:rPr lang="en-GB" dirty="0"/>
            </a:br>
            <a:br>
              <a:rPr lang="en-GB" dirty="0"/>
            </a:br>
            <a:r>
              <a:rPr lang="en-GB" dirty="0"/>
              <a:t>Dr Meredith Belbin</a:t>
            </a:r>
          </a:p>
        </p:txBody>
      </p:sp>
    </p:spTree>
    <p:extLst>
      <p:ext uri="{BB962C8B-B14F-4D97-AF65-F5344CB8AC3E}">
        <p14:creationId xmlns:p14="http://schemas.microsoft.com/office/powerpoint/2010/main" val="5345760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90BA4-0CD0-48DD-9FA3-62C28A7D2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Tuckman’s Team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45F96-DBC3-48AB-8FDF-2166E18F0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86088"/>
            <a:ext cx="10515600" cy="3190874"/>
          </a:xfrm>
        </p:spPr>
        <p:txBody>
          <a:bodyPr>
            <a:normAutofit/>
          </a:bodyPr>
          <a:lstStyle/>
          <a:p>
            <a:r>
              <a:rPr lang="en-GB" sz="2800" dirty="0"/>
              <a:t>Forming</a:t>
            </a:r>
          </a:p>
          <a:p>
            <a:r>
              <a:rPr lang="en-GB" sz="2800" dirty="0"/>
              <a:t>Storming</a:t>
            </a:r>
          </a:p>
          <a:p>
            <a:r>
              <a:rPr lang="en-GB" sz="2800" dirty="0"/>
              <a:t>Norming</a:t>
            </a:r>
          </a:p>
          <a:p>
            <a:r>
              <a:rPr lang="en-GB" sz="2800" dirty="0"/>
              <a:t>Performing</a:t>
            </a:r>
          </a:p>
          <a:p>
            <a:r>
              <a:rPr lang="en-GB" sz="2800" dirty="0"/>
              <a:t>Adjourning</a:t>
            </a:r>
          </a:p>
        </p:txBody>
      </p:sp>
    </p:spTree>
    <p:extLst>
      <p:ext uri="{BB962C8B-B14F-4D97-AF65-F5344CB8AC3E}">
        <p14:creationId xmlns:p14="http://schemas.microsoft.com/office/powerpoint/2010/main" val="39303250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E7546-A8E8-4D72-A5AF-4BE058E6E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Performing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8328F-A028-4B85-A979-2EFDEE55AA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Communication</a:t>
            </a:r>
          </a:p>
          <a:p>
            <a:r>
              <a:rPr lang="en-GB" dirty="0"/>
              <a:t>Direction </a:t>
            </a:r>
          </a:p>
          <a:p>
            <a:r>
              <a:rPr lang="en-GB" dirty="0"/>
              <a:t>Competence</a:t>
            </a:r>
          </a:p>
          <a:p>
            <a:r>
              <a:rPr lang="en-GB" dirty="0"/>
              <a:t>Common goals</a:t>
            </a:r>
          </a:p>
          <a:p>
            <a:r>
              <a:rPr lang="en-GB" dirty="0"/>
              <a:t>Interdependency</a:t>
            </a:r>
          </a:p>
          <a:p>
            <a:r>
              <a:rPr lang="en-GB" dirty="0"/>
              <a:t>Accountability</a:t>
            </a:r>
          </a:p>
          <a:p>
            <a:r>
              <a:rPr lang="en-GB" dirty="0"/>
              <a:t>Trust</a:t>
            </a:r>
          </a:p>
        </p:txBody>
      </p:sp>
    </p:spTree>
    <p:extLst>
      <p:ext uri="{BB962C8B-B14F-4D97-AF65-F5344CB8AC3E}">
        <p14:creationId xmlns:p14="http://schemas.microsoft.com/office/powerpoint/2010/main" val="67255139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E0C97ADD-689E-48EA-B4D3-4F46942A06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84982325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9407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13F84-003F-4A3D-9250-FB92902E5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33308"/>
            <a:ext cx="8610600" cy="1293028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532A3-008F-464F-9265-9BBA5E2D9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779822"/>
            <a:ext cx="10820400" cy="5479310"/>
          </a:xfrm>
        </p:spPr>
        <p:txBody>
          <a:bodyPr/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sz="1400" dirty="0"/>
              <a:t>Belbin (2021) ‘</a:t>
            </a:r>
            <a:r>
              <a:rPr lang="en-GB" sz="1400" i="1" dirty="0"/>
              <a:t>The nine Belbin team roles</a:t>
            </a:r>
            <a:r>
              <a:rPr lang="en-GB" sz="1400" dirty="0"/>
              <a:t>’ [Online] Available at: </a:t>
            </a:r>
            <a:r>
              <a:rPr lang="en-GB" sz="1400" dirty="0">
                <a:hlinkClick r:id="rId3"/>
              </a:rPr>
              <a:t>https://www.belbin.com/about/Belbin-team-roles/</a:t>
            </a:r>
            <a:r>
              <a:rPr lang="en-GB" sz="1400" dirty="0"/>
              <a:t> (Accessed April 2021)</a:t>
            </a:r>
          </a:p>
          <a:p>
            <a:pPr marL="0" indent="0">
              <a:buNone/>
            </a:pPr>
            <a:r>
              <a:rPr lang="en-GB" sz="1400" dirty="0"/>
              <a:t>Cambridge Dictionary ‘</a:t>
            </a:r>
            <a:r>
              <a:rPr lang="en-GB" sz="1400" i="1" dirty="0"/>
              <a:t>Team</a:t>
            </a:r>
            <a:r>
              <a:rPr lang="en-GB" sz="1400" dirty="0"/>
              <a:t>’ [Online] Available at: </a:t>
            </a:r>
            <a:r>
              <a:rPr lang="en-GB" sz="1400" dirty="0">
                <a:hlinkClick r:id="rId4"/>
              </a:rPr>
              <a:t>https://www.google.co.uk/amp/s/dictionary.Cambridge.org/amp/English/team</a:t>
            </a:r>
            <a:r>
              <a:rPr lang="en-GB" sz="1400" dirty="0"/>
              <a:t> (Accessed April 2021)</a:t>
            </a:r>
          </a:p>
          <a:p>
            <a:pPr marL="0" indent="0">
              <a:buNone/>
            </a:pPr>
            <a:r>
              <a:rPr lang="en-GB" sz="1400" dirty="0"/>
              <a:t>Crowe Associates Ltd (2021) ‘The Importance of Trust’ [Online] Available at </a:t>
            </a:r>
            <a:r>
              <a:rPr lang="en-GB" sz="1400" dirty="0">
                <a:hlinkClick r:id="rId5"/>
              </a:rPr>
              <a:t>https://www.crowe-associates.co.uk/teams-and-groups/the-importance-of-trust-in-teams/</a:t>
            </a:r>
            <a:r>
              <a:rPr lang="en-GB" sz="1400" dirty="0"/>
              <a:t> (Accessed May 2021)</a:t>
            </a:r>
          </a:p>
          <a:p>
            <a:pPr marL="0" indent="0">
              <a:buNone/>
            </a:pPr>
            <a:r>
              <a:rPr lang="en-GB" sz="1400" dirty="0"/>
              <a:t>The Management Study Guide (2021) </a:t>
            </a:r>
            <a:r>
              <a:rPr lang="en-GB" sz="1400" i="1" dirty="0"/>
              <a:t>‘Understanding Team – What is a Team?’ </a:t>
            </a:r>
            <a:r>
              <a:rPr lang="en-GB" sz="1400" dirty="0"/>
              <a:t>[Online] Available at: </a:t>
            </a:r>
            <a:r>
              <a:rPr lang="en-GB" sz="1400" dirty="0">
                <a:hlinkClick r:id="rId6"/>
              </a:rPr>
              <a:t>https://www.managementstudyguide.com/understanding-team.htm</a:t>
            </a:r>
            <a:r>
              <a:rPr lang="en-GB" sz="1400" dirty="0"/>
              <a:t> (Accessed May 2021)</a:t>
            </a:r>
          </a:p>
          <a:p>
            <a:pPr marL="0" indent="0">
              <a:buNone/>
            </a:pPr>
            <a:r>
              <a:rPr lang="en-GB" sz="1400" dirty="0"/>
              <a:t>Sisson, J. (2013) ‘</a:t>
            </a:r>
            <a:r>
              <a:rPr lang="en-GB" sz="1400" i="1" dirty="0"/>
              <a:t>The difference between a group and a team</a:t>
            </a:r>
            <a:r>
              <a:rPr lang="en-GB" sz="1400" dirty="0"/>
              <a:t>’ [Online] Available at: </a:t>
            </a:r>
            <a:r>
              <a:rPr lang="en-GB" sz="1400" dirty="0">
                <a:hlinkClick r:id="rId7"/>
              </a:rPr>
              <a:t>https://www.bizjournals.com/bizjournals/how-to/growth-strategies/2013/06/the-difference-between-a-group-and-a.html</a:t>
            </a:r>
            <a:r>
              <a:rPr lang="en-GB" sz="1400" dirty="0"/>
              <a:t> (Accessed April 2021)</a:t>
            </a:r>
          </a:p>
          <a:p>
            <a:pPr marL="0" indent="0">
              <a:buNone/>
            </a:pPr>
            <a:r>
              <a:rPr lang="en-GB" sz="1400" dirty="0"/>
              <a:t>The Team Building Company (2021) ‘</a:t>
            </a:r>
            <a:r>
              <a:rPr lang="en-GB" sz="1400" i="1" dirty="0"/>
              <a:t>Forming-Storming-Norming-Performing</a:t>
            </a:r>
            <a:r>
              <a:rPr lang="en-GB" sz="1400" dirty="0"/>
              <a:t>’ [Online] Available at: </a:t>
            </a:r>
            <a:r>
              <a:rPr lang="en-GB" sz="1400" dirty="0">
                <a:hlinkClick r:id="rId2"/>
              </a:rPr>
              <a:t>https://www.teambuilding.co.uk/theory/forming-storming-norming-performing.html</a:t>
            </a:r>
            <a:r>
              <a:rPr lang="en-GB" sz="1400" dirty="0"/>
              <a:t> (Accessed April 2021) </a:t>
            </a:r>
          </a:p>
          <a:p>
            <a:pPr marL="0" indent="0">
              <a:buNone/>
            </a:pPr>
            <a:r>
              <a:rPr lang="en-GB" sz="1400" dirty="0" err="1"/>
              <a:t>Wageningen</a:t>
            </a:r>
            <a:r>
              <a:rPr lang="en-GB" sz="1400" dirty="0"/>
              <a:t> University &amp; Research (2012) </a:t>
            </a:r>
            <a:r>
              <a:rPr lang="en-GB" sz="1400" i="1" dirty="0"/>
              <a:t>‘Tuckman (forming, norming, storming, performing)’ </a:t>
            </a:r>
            <a:r>
              <a:rPr lang="en-GB" sz="1400" dirty="0"/>
              <a:t>[Online] Available at:</a:t>
            </a:r>
          </a:p>
          <a:p>
            <a:pPr marL="0" indent="0">
              <a:buNone/>
            </a:pPr>
            <a:r>
              <a:rPr lang="en-GB" sz="1400" dirty="0">
                <a:hlinkClick r:id="rId8"/>
              </a:rPr>
              <a:t>http://www.mspguide.org/tool/tuckman-forming-norming-storming-performing</a:t>
            </a:r>
            <a:r>
              <a:rPr lang="en-GB" sz="1400" dirty="0"/>
              <a:t> (Accessed April 2021)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2993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94430-56CB-7C4A-8ADE-321C01FA6BE1}"/>
              </a:ext>
            </a:extLst>
          </p:cNvPr>
          <p:cNvSpPr txBox="1">
            <a:spLocks/>
          </p:cNvSpPr>
          <p:nvPr/>
        </p:nvSpPr>
        <p:spPr>
          <a:xfrm>
            <a:off x="447261" y="4032102"/>
            <a:ext cx="10820400" cy="40241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48268B-1191-D648-A7CF-49FCE0079B4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/>
          <p:nvPr/>
        </p:nvSpPr>
        <p:spPr>
          <a:xfrm>
            <a:off x="4673576" y="562244"/>
            <a:ext cx="69373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000" dirty="0"/>
              <a:t>YASMINS FEEDBACK FORM</a:t>
            </a:r>
            <a:endParaRPr lang="en-US" sz="4000" dirty="0"/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50B3B32E-1216-4993-84CA-0603142311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6056414"/>
              </p:ext>
            </p:extLst>
          </p:nvPr>
        </p:nvGraphicFramePr>
        <p:xfrm>
          <a:off x="1097269" y="2144310"/>
          <a:ext cx="9997462" cy="4080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0602">
                  <a:extLst>
                    <a:ext uri="{9D8B030D-6E8A-4147-A177-3AD203B41FA5}">
                      <a16:colId xmlns:a16="http://schemas.microsoft.com/office/drawing/2014/main" val="833728968"/>
                    </a:ext>
                  </a:extLst>
                </a:gridCol>
                <a:gridCol w="1444088">
                  <a:extLst>
                    <a:ext uri="{9D8B030D-6E8A-4147-A177-3AD203B41FA5}">
                      <a16:colId xmlns:a16="http://schemas.microsoft.com/office/drawing/2014/main" val="3381041435"/>
                    </a:ext>
                  </a:extLst>
                </a:gridCol>
                <a:gridCol w="1343001">
                  <a:extLst>
                    <a:ext uri="{9D8B030D-6E8A-4147-A177-3AD203B41FA5}">
                      <a16:colId xmlns:a16="http://schemas.microsoft.com/office/drawing/2014/main" val="954636406"/>
                    </a:ext>
                  </a:extLst>
                </a:gridCol>
                <a:gridCol w="1371882">
                  <a:extLst>
                    <a:ext uri="{9D8B030D-6E8A-4147-A177-3AD203B41FA5}">
                      <a16:colId xmlns:a16="http://schemas.microsoft.com/office/drawing/2014/main" val="2432753140"/>
                    </a:ext>
                  </a:extLst>
                </a:gridCol>
                <a:gridCol w="1357443">
                  <a:extLst>
                    <a:ext uri="{9D8B030D-6E8A-4147-A177-3AD203B41FA5}">
                      <a16:colId xmlns:a16="http://schemas.microsoft.com/office/drawing/2014/main" val="766366982"/>
                    </a:ext>
                  </a:extLst>
                </a:gridCol>
                <a:gridCol w="1300446">
                  <a:extLst>
                    <a:ext uri="{9D8B030D-6E8A-4147-A177-3AD203B41FA5}">
                      <a16:colId xmlns:a16="http://schemas.microsoft.com/office/drawing/2014/main" val="3134317375"/>
                    </a:ext>
                  </a:extLst>
                </a:gridCol>
              </a:tblGrid>
              <a:tr h="38110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5446675"/>
                  </a:ext>
                </a:extLst>
              </a:tr>
              <a:tr h="691531">
                <a:tc>
                  <a:txBody>
                    <a:bodyPr/>
                    <a:lstStyle/>
                    <a:p>
                      <a:r>
                        <a:rPr lang="en-GB" dirty="0"/>
                        <a:t>How was my eye contact?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4901735"/>
                  </a:ext>
                </a:extLst>
              </a:tr>
              <a:tr h="691531">
                <a:tc>
                  <a:txBody>
                    <a:bodyPr/>
                    <a:lstStyle/>
                    <a:p>
                      <a:r>
                        <a:rPr lang="en-GB" dirty="0"/>
                        <a:t>Was my volume loud enough?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4505935"/>
                  </a:ext>
                </a:extLst>
              </a:tr>
              <a:tr h="381102">
                <a:tc>
                  <a:txBody>
                    <a:bodyPr/>
                    <a:lstStyle/>
                    <a:p>
                      <a:r>
                        <a:rPr lang="en-GB" dirty="0"/>
                        <a:t>How was clear my tone?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49496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How was my body language?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7371436"/>
                  </a:ext>
                </a:extLst>
              </a:tr>
              <a:tr h="381102">
                <a:tc>
                  <a:txBody>
                    <a:bodyPr/>
                    <a:lstStyle/>
                    <a:p>
                      <a:r>
                        <a:rPr lang="en-GB" dirty="0"/>
                        <a:t>How nervous did I seem?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5128274"/>
                  </a:ext>
                </a:extLst>
              </a:tr>
              <a:tr h="381102">
                <a:tc>
                  <a:txBody>
                    <a:bodyPr/>
                    <a:lstStyle/>
                    <a:p>
                      <a:r>
                        <a:rPr lang="en-GB" dirty="0"/>
                        <a:t>How interesting was my presentation?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927382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8E31DD1-DC16-4845-B105-D4C12531A192}"/>
              </a:ext>
            </a:extLst>
          </p:cNvPr>
          <p:cNvSpPr txBox="1"/>
          <p:nvPr/>
        </p:nvSpPr>
        <p:spPr>
          <a:xfrm>
            <a:off x="2054086" y="1402603"/>
            <a:ext cx="74212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Select 1-5 with 1 being poor and 5 being great</a:t>
            </a:r>
          </a:p>
        </p:txBody>
      </p:sp>
    </p:spTree>
    <p:extLst>
      <p:ext uri="{BB962C8B-B14F-4D97-AF65-F5344CB8AC3E}">
        <p14:creationId xmlns:p14="http://schemas.microsoft.com/office/powerpoint/2010/main" val="97615044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1432</TotalTime>
  <Words>559</Words>
  <Application>Microsoft Office PowerPoint</Application>
  <PresentationFormat>Widescreen</PresentationFormat>
  <Paragraphs>77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Vapor Trail</vt:lpstr>
      <vt:lpstr>PowerPoint Presentation</vt:lpstr>
      <vt:lpstr>PowerPoint Presentation</vt:lpstr>
      <vt:lpstr>Effective Teamworking</vt:lpstr>
      <vt:lpstr>What is a team? </vt:lpstr>
      <vt:lpstr>“Team working can give a team worker a sense of identity, support and friendship.”  (Bowler and Brass, 2006)</vt:lpstr>
      <vt:lpstr>Belbin’s Team Roles</vt:lpstr>
      <vt:lpstr>Belbin’s team roles are characterised into 3 groups:</vt:lpstr>
      <vt:lpstr>“What is needed is not well-balanced individuals but individuals that balance well together.”  Dr Meredith Belbin</vt:lpstr>
      <vt:lpstr>Tuckman’s Team Development</vt:lpstr>
      <vt:lpstr>High Performing Teams</vt:lpstr>
      <vt:lpstr>PowerPoint Presentation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Hannah Khalid</dc:creator>
  <cp:lastModifiedBy>Yasmin Khalid (1902962)</cp:lastModifiedBy>
  <cp:revision>34</cp:revision>
  <dcterms:created xsi:type="dcterms:W3CDTF">2021-05-12T18:11:02Z</dcterms:created>
  <dcterms:modified xsi:type="dcterms:W3CDTF">2021-05-20T16:25:02Z</dcterms:modified>
</cp:coreProperties>
</file>