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56" r:id="rId2"/>
    <p:sldId id="269" r:id="rId3"/>
    <p:sldId id="270" r:id="rId4"/>
    <p:sldId id="266" r:id="rId5"/>
    <p:sldId id="258" r:id="rId6"/>
    <p:sldId id="268" r:id="rId7"/>
    <p:sldId id="272" r:id="rId8"/>
    <p:sldId id="271" r:id="rId9"/>
    <p:sldId id="263" r:id="rId10"/>
    <p:sldId id="265" r:id="rId11"/>
    <p:sldId id="259" r:id="rId12"/>
    <p:sldId id="262" r:id="rId13"/>
    <p:sldId id="267" r:id="rId14"/>
    <p:sldId id="261" r:id="rId15"/>
    <p:sldId id="260" r:id="rId16"/>
    <p:sldId id="264"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1795" autoAdjust="0"/>
  </p:normalViewPr>
  <p:slideViewPr>
    <p:cSldViewPr>
      <p:cViewPr varScale="1">
        <p:scale>
          <a:sx n="72" d="100"/>
          <a:sy n="72" d="100"/>
        </p:scale>
        <p:origin x="2724"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808370-8CA2-4532-8E6D-76CE436831EA}" type="datetimeFigureOut">
              <a:rPr lang="en-GB" smtClean="0"/>
              <a:t>10/11/2017</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98BC31B-24B6-49A7-81EF-F95CF03701D2}" type="slidenum">
              <a:rPr lang="en-GB" smtClean="0"/>
              <a:t>‹#›</a:t>
            </a:fld>
            <a:endParaRPr lang="en-GB" dirty="0"/>
          </a:p>
        </p:txBody>
      </p:sp>
    </p:spTree>
    <p:extLst>
      <p:ext uri="{BB962C8B-B14F-4D97-AF65-F5344CB8AC3E}">
        <p14:creationId xmlns:p14="http://schemas.microsoft.com/office/powerpoint/2010/main" val="2797849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v.uk/national-curriculum"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gov.uk/school-discipline-exclusions/exclusions" TargetMode="External"/><Relationship Id="rId5" Type="http://schemas.openxmlformats.org/officeDocument/2006/relationships/hyperlink" Target="https://www.gov.uk/children-with-special-educational-needs" TargetMode="External"/><Relationship Id="rId4" Type="http://schemas.openxmlformats.org/officeDocument/2006/relationships/hyperlink" Target="https://www.gov.uk/schools-admissions/admissions-criteria"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Context Here? </a:t>
            </a:r>
          </a:p>
          <a:p>
            <a:endParaRPr lang="en-GB" dirty="0"/>
          </a:p>
          <a:p>
            <a:r>
              <a:rPr lang="en-GB" dirty="0"/>
              <a:t>About The National Curriculum</a:t>
            </a:r>
          </a:p>
          <a:p>
            <a:r>
              <a:rPr lang="en-GB" dirty="0"/>
              <a:t>About UK School Structures</a:t>
            </a:r>
          </a:p>
          <a:p>
            <a:r>
              <a:rPr lang="en-GB" dirty="0"/>
              <a:t>About Free Schools</a:t>
            </a:r>
          </a:p>
          <a:p>
            <a:r>
              <a:rPr lang="en-GB" dirty="0"/>
              <a:t>About</a:t>
            </a:r>
            <a:r>
              <a:rPr lang="en-GB" baseline="0" dirty="0"/>
              <a:t> Academies</a:t>
            </a:r>
            <a:endParaRPr lang="en-GB" dirty="0"/>
          </a:p>
        </p:txBody>
      </p:sp>
      <p:sp>
        <p:nvSpPr>
          <p:cNvPr id="4" name="Slide Number Placeholder 3"/>
          <p:cNvSpPr>
            <a:spLocks noGrp="1"/>
          </p:cNvSpPr>
          <p:nvPr>
            <p:ph type="sldNum" sz="quarter" idx="10"/>
          </p:nvPr>
        </p:nvSpPr>
        <p:spPr/>
        <p:txBody>
          <a:bodyPr/>
          <a:lstStyle/>
          <a:p>
            <a:fld id="{D98BC31B-24B6-49A7-81EF-F95CF03701D2}" type="slidenum">
              <a:rPr lang="en-GB" smtClean="0"/>
              <a:t>2</a:t>
            </a:fld>
            <a:endParaRPr lang="en-GB" dirty="0"/>
          </a:p>
        </p:txBody>
      </p:sp>
    </p:spTree>
    <p:extLst>
      <p:ext uri="{BB962C8B-B14F-4D97-AF65-F5344CB8AC3E}">
        <p14:creationId xmlns:p14="http://schemas.microsoft.com/office/powerpoint/2010/main" val="544471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David Blunkett announced the first 25 Education Action Zones (EAZs) June 1998 and the first twelve of these started work in September 1998 with sponsorship from Blackburn Rovers, Cadbury Schweppes, Nissan, Rolls Royce, </a:t>
            </a:r>
            <a:r>
              <a:rPr lang="en-GB" sz="1200" b="0" i="0" kern="1200" dirty="0" err="1">
                <a:solidFill>
                  <a:schemeClr val="tx1"/>
                </a:solidFill>
                <a:effectLst/>
                <a:latin typeface="+mn-lt"/>
                <a:ea typeface="+mn-ea"/>
                <a:cs typeface="+mn-cs"/>
              </a:rPr>
              <a:t>Kelloggs</a:t>
            </a:r>
            <a:r>
              <a:rPr lang="en-GB" sz="1200" b="0" i="0" kern="1200" dirty="0">
                <a:solidFill>
                  <a:schemeClr val="tx1"/>
                </a:solidFill>
                <a:effectLst/>
                <a:latin typeface="+mn-lt"/>
                <a:ea typeface="+mn-ea"/>
                <a:cs typeface="+mn-cs"/>
              </a:rPr>
              <a:t>, British Aerospace, Tate and Lyle, American Express and Brittany Ferries. These consisted of clusters of schools in deprived areas working together, with government grants and sponsorship from local businesses, and assuming some of the functions of the LEA. Schools in EAZs were allowed to dispense with the National Curriculum and were encouraged to innovate.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Didn’t last long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March 1999 the</a:t>
            </a:r>
            <a:r>
              <a:rPr lang="en-GB" sz="1200" b="0" i="0" kern="1200" baseline="0" dirty="0">
                <a:solidFill>
                  <a:schemeClr val="tx1"/>
                </a:solidFill>
                <a:effectLst/>
                <a:latin typeface="+mn-lt"/>
                <a:ea typeface="+mn-ea"/>
                <a:cs typeface="+mn-cs"/>
              </a:rPr>
              <a:t> labour government</a:t>
            </a:r>
            <a:r>
              <a:rPr lang="en-GB" sz="1200" b="0" i="0" kern="1200" dirty="0">
                <a:solidFill>
                  <a:schemeClr val="tx1"/>
                </a:solidFill>
                <a:effectLst/>
                <a:latin typeface="+mn-lt"/>
                <a:ea typeface="+mn-ea"/>
                <a:cs typeface="+mn-cs"/>
              </a:rPr>
              <a:t> began the much larger </a:t>
            </a:r>
            <a:r>
              <a:rPr lang="en-GB" sz="1200" b="0" i="1" kern="1200" dirty="0">
                <a:solidFill>
                  <a:schemeClr val="tx1"/>
                </a:solidFill>
                <a:effectLst/>
                <a:latin typeface="+mn-lt"/>
                <a:ea typeface="+mn-ea"/>
                <a:cs typeface="+mn-cs"/>
              </a:rPr>
              <a:t>Excellence in Cities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a:t>
            </a:r>
            <a:r>
              <a:rPr lang="en-GB" sz="1200" b="0" i="0" kern="1200" dirty="0">
                <a:solidFill>
                  <a:schemeClr val="tx1"/>
                </a:solidFill>
                <a:effectLst/>
                <a:latin typeface="+mn-lt"/>
                <a:ea typeface="+mn-ea"/>
                <a:cs typeface="+mn-cs"/>
              </a:rPr>
              <a:t>) initiative, this was a three year programme to improve the education of inner city children. Its aim was to drive up standards to match those found in the best schools - now to be designated 'beacon schools'. Unlike the EAZs, </a:t>
            </a:r>
            <a:r>
              <a:rPr lang="en-GB" sz="1200" b="0" i="0" kern="1200" dirty="0" err="1">
                <a:solidFill>
                  <a:schemeClr val="tx1"/>
                </a:solidFill>
                <a:effectLst/>
                <a:latin typeface="+mn-lt"/>
                <a:ea typeface="+mn-ea"/>
                <a:cs typeface="+mn-cs"/>
              </a:rPr>
              <a:t>EiC</a:t>
            </a:r>
            <a:r>
              <a:rPr lang="en-GB" sz="1200" b="0" i="0" kern="1200" dirty="0">
                <a:solidFill>
                  <a:schemeClr val="tx1"/>
                </a:solidFill>
                <a:effectLst/>
                <a:latin typeface="+mn-lt"/>
                <a:ea typeface="+mn-ea"/>
                <a:cs typeface="+mn-cs"/>
              </a:rPr>
              <a:t> operated through the traditional channels of Whitehall, LEA and school.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March 2000 David Blunkett announced that the government intended to create a network of 'city academies' – effectively these are private schools paid for by the state - closely modelled on the 'charter schools' in the US and the Conservatives' city technology colleges.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98BC31B-24B6-49A7-81EF-F95CF03701D2}" type="slidenum">
              <a:rPr lang="en-GB" smtClean="0"/>
              <a:t>3</a:t>
            </a:fld>
            <a:endParaRPr lang="en-GB" dirty="0"/>
          </a:p>
        </p:txBody>
      </p:sp>
    </p:spTree>
    <p:extLst>
      <p:ext uri="{BB962C8B-B14F-4D97-AF65-F5344CB8AC3E}">
        <p14:creationId xmlns:p14="http://schemas.microsoft.com/office/powerpoint/2010/main" val="26252798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Schools can apply but can but forced if rated inadequate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Education Act 2002 gave</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schools more freedom to manage their own affairs, with 85 per cent of a school's budget directly controlled by the head teacher, and a lesser role for LEAs;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more involvement of the private sector in state provision;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'Standards Contracts' to enable private, religious and voluntary organisations to support the management of both failing and successful schools;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greater diversity in secondary education, with more specialist schools and city academies attracting private sponsorship;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'advanced specialist schools' to train teachers and lead curriculum innovation;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compulsory use of Public Private Partnerships (PPPs) where schools or local authorities were failing, and encouragement of the use of PPPs by successful schools;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allowing successful primary schools to opt out of the National Curriculum and develop curriculum innovations;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improving the quality of teaching and raising standards in the first three years of secondary school;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developing a more diverse 14-19 curriculum with more early entries for GCSE and much greater choice of vocational and work-based courses;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r>
              <a:rPr lang="en-GB" dirty="0"/>
              <a:t>The Academies Act </a:t>
            </a:r>
          </a:p>
          <a:p>
            <a:r>
              <a:rPr lang="en-GB" sz="1200" b="0" i="0" kern="1200" dirty="0">
                <a:solidFill>
                  <a:schemeClr val="tx1"/>
                </a:solidFill>
                <a:effectLst/>
                <a:latin typeface="+mn-lt"/>
                <a:ea typeface="+mn-ea"/>
                <a:cs typeface="+mn-cs"/>
              </a:rPr>
              <a:t>removed local authorities' power to veto a school becoming an academy;</a:t>
            </a:r>
          </a:p>
          <a:p>
            <a:r>
              <a:rPr lang="en-GB" sz="1200" b="0" i="0" kern="1200" dirty="0">
                <a:solidFill>
                  <a:schemeClr val="tx1"/>
                </a:solidFill>
                <a:effectLst/>
                <a:latin typeface="+mn-lt"/>
                <a:ea typeface="+mn-ea"/>
                <a:cs typeface="+mn-cs"/>
              </a:rPr>
              <a:t>dispensed with parents' and teachers' legal right to oppose such plans; and</a:t>
            </a:r>
          </a:p>
          <a:p>
            <a:r>
              <a:rPr lang="en-GB" sz="1200" b="0" i="0" kern="1200" dirty="0">
                <a:solidFill>
                  <a:schemeClr val="tx1"/>
                </a:solidFill>
                <a:effectLst/>
                <a:latin typeface="+mn-lt"/>
                <a:ea typeface="+mn-ea"/>
                <a:cs typeface="+mn-cs"/>
              </a:rPr>
              <a:t>allowed schools categorised by inspectors as 'outstanding' to 'fast-track' the process of becoming academies.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has been criticised for</a:t>
            </a:r>
            <a:r>
              <a:rPr lang="en-GB" sz="1200" b="0" i="0" kern="1200" baseline="0" dirty="0">
                <a:solidFill>
                  <a:schemeClr val="tx1"/>
                </a:solidFill>
                <a:effectLst/>
                <a:latin typeface="+mn-lt"/>
                <a:ea typeface="+mn-ea"/>
                <a:cs typeface="+mn-cs"/>
              </a:rPr>
              <a:t> being created in haste and rushed through parliament. It completed all parliamentary stages in just 8 days.</a:t>
            </a: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The education and Adoption Act is designed to </a:t>
            </a:r>
            <a:r>
              <a:rPr lang="en-GB" sz="1200" b="0" i="0" kern="1200" dirty="0">
                <a:solidFill>
                  <a:schemeClr val="tx1"/>
                </a:solidFill>
                <a:effectLst/>
                <a:latin typeface="+mn-lt"/>
                <a:ea typeface="+mn-ea"/>
                <a:cs typeface="+mn-cs"/>
              </a:rPr>
              <a:t>sweep away bureaucratic and legal loopholes' obstructing the rapid conversion of local authority schools into academies;</a:t>
            </a:r>
            <a:endParaRPr lang="en-GB" sz="1200" b="0" i="0" kern="1200" baseline="0" dirty="0">
              <a:solidFill>
                <a:schemeClr val="tx1"/>
              </a:solidFill>
              <a:effectLst/>
              <a:latin typeface="+mn-lt"/>
              <a:ea typeface="+mn-ea"/>
              <a:cs typeface="+mn-cs"/>
            </a:endParaRPr>
          </a:p>
          <a:p>
            <a:endParaRPr lang="en-GB" sz="1200" b="0" i="0" kern="1200" baseline="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98BC31B-24B6-49A7-81EF-F95CF03701D2}" type="slidenum">
              <a:rPr lang="en-GB" smtClean="0"/>
              <a:t>4</a:t>
            </a:fld>
            <a:endParaRPr lang="en-GB"/>
          </a:p>
        </p:txBody>
      </p:sp>
    </p:spTree>
    <p:extLst>
      <p:ext uri="{BB962C8B-B14F-4D97-AF65-F5344CB8AC3E}">
        <p14:creationId xmlns:p14="http://schemas.microsoft.com/office/powerpoint/2010/main" val="2617020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Funding from local government</a:t>
            </a:r>
            <a:r>
              <a:rPr lang="en-GB" baseline="0" dirty="0"/>
              <a:t> not LEA</a:t>
            </a:r>
          </a:p>
          <a:p>
            <a:endParaRPr lang="en-GB" baseline="0" dirty="0"/>
          </a:p>
          <a:p>
            <a:r>
              <a:rPr lang="en-GB" baseline="0" dirty="0"/>
              <a:t>Still run by head teacher but overseen by the above</a:t>
            </a:r>
          </a:p>
          <a:p>
            <a:endParaRPr lang="en-GB" baseline="0" dirty="0"/>
          </a:p>
          <a:p>
            <a:r>
              <a:rPr lang="en-GB" sz="1200" b="0" i="0" kern="1200" dirty="0">
                <a:solidFill>
                  <a:schemeClr val="tx1"/>
                </a:solidFill>
                <a:effectLst/>
                <a:latin typeface="+mn-lt"/>
                <a:ea typeface="+mn-ea"/>
                <a:cs typeface="+mn-cs"/>
              </a:rPr>
              <a:t>Academies are publicly funded independent schools.</a:t>
            </a:r>
          </a:p>
          <a:p>
            <a:r>
              <a:rPr lang="en-GB" sz="1200" b="0" i="0" kern="1200" dirty="0">
                <a:solidFill>
                  <a:schemeClr val="tx1"/>
                </a:solidFill>
                <a:effectLst/>
                <a:latin typeface="+mn-lt"/>
                <a:ea typeface="+mn-ea"/>
                <a:cs typeface="+mn-cs"/>
              </a:rPr>
              <a:t>Academies don’t have to follow the </a:t>
            </a:r>
            <a:r>
              <a:rPr lang="en-GB" sz="1200" b="0" i="0" u="sng" kern="1200" dirty="0">
                <a:solidFill>
                  <a:schemeClr val="tx1"/>
                </a:solidFill>
                <a:effectLst/>
                <a:latin typeface="+mn-lt"/>
                <a:ea typeface="+mn-ea"/>
                <a:cs typeface="+mn-cs"/>
                <a:hlinkClick r:id="rId3"/>
              </a:rPr>
              <a:t>national curriculum</a:t>
            </a:r>
            <a:r>
              <a:rPr lang="en-GB" sz="1200" b="0" i="0" kern="1200" dirty="0">
                <a:solidFill>
                  <a:schemeClr val="tx1"/>
                </a:solidFill>
                <a:effectLst/>
                <a:latin typeface="+mn-lt"/>
                <a:ea typeface="+mn-ea"/>
                <a:cs typeface="+mn-cs"/>
              </a:rPr>
              <a:t> and can set their own term times. They still have to follow the same rules on </a:t>
            </a:r>
            <a:r>
              <a:rPr lang="en-GB" sz="1200" b="0" i="0" u="sng" kern="1200" dirty="0">
                <a:solidFill>
                  <a:schemeClr val="tx1"/>
                </a:solidFill>
                <a:effectLst/>
                <a:latin typeface="+mn-lt"/>
                <a:ea typeface="+mn-ea"/>
                <a:cs typeface="+mn-cs"/>
                <a:hlinkClick r:id="rId4"/>
              </a:rPr>
              <a:t>admissions</a:t>
            </a:r>
            <a:r>
              <a:rPr lang="en-GB" sz="1200" b="0" i="0" kern="1200" dirty="0">
                <a:solidFill>
                  <a:schemeClr val="tx1"/>
                </a:solidFill>
                <a:effectLst/>
                <a:latin typeface="+mn-lt"/>
                <a:ea typeface="+mn-ea"/>
                <a:cs typeface="+mn-cs"/>
              </a:rPr>
              <a:t>, </a:t>
            </a:r>
            <a:r>
              <a:rPr lang="en-GB" sz="1200" b="0" i="0" u="sng" kern="1200" dirty="0">
                <a:solidFill>
                  <a:schemeClr val="tx1"/>
                </a:solidFill>
                <a:effectLst/>
                <a:latin typeface="+mn-lt"/>
                <a:ea typeface="+mn-ea"/>
                <a:cs typeface="+mn-cs"/>
                <a:hlinkClick r:id="rId5"/>
              </a:rPr>
              <a:t>special educational needs</a:t>
            </a:r>
            <a:r>
              <a:rPr lang="en-GB" sz="1200" b="0" i="0" kern="1200" dirty="0">
                <a:solidFill>
                  <a:schemeClr val="tx1"/>
                </a:solidFill>
                <a:effectLst/>
                <a:latin typeface="+mn-lt"/>
                <a:ea typeface="+mn-ea"/>
                <a:cs typeface="+mn-cs"/>
              </a:rPr>
              <a:t> and </a:t>
            </a:r>
            <a:r>
              <a:rPr lang="en-GB" sz="1200" b="0" i="0" u="sng" kern="1200" dirty="0">
                <a:solidFill>
                  <a:schemeClr val="tx1"/>
                </a:solidFill>
                <a:effectLst/>
                <a:latin typeface="+mn-lt"/>
                <a:ea typeface="+mn-ea"/>
                <a:cs typeface="+mn-cs"/>
                <a:hlinkClick r:id="rId6"/>
              </a:rPr>
              <a:t>exclusions</a:t>
            </a:r>
            <a:r>
              <a:rPr lang="en-GB" sz="1200" b="0" i="0" kern="1200" dirty="0">
                <a:solidFill>
                  <a:schemeClr val="tx1"/>
                </a:solidFill>
                <a:effectLst/>
                <a:latin typeface="+mn-lt"/>
                <a:ea typeface="+mn-ea"/>
                <a:cs typeface="+mn-cs"/>
              </a:rPr>
              <a:t> as other state schools.</a:t>
            </a:r>
          </a:p>
          <a:p>
            <a:r>
              <a:rPr lang="en-GB" sz="1200" b="0" i="0" kern="1200" dirty="0">
                <a:solidFill>
                  <a:schemeClr val="tx1"/>
                </a:solidFill>
                <a:effectLst/>
                <a:latin typeface="+mn-lt"/>
                <a:ea typeface="+mn-ea"/>
                <a:cs typeface="+mn-cs"/>
              </a:rPr>
              <a:t>Academies get money direct from the government, not the local council. They’re run by an academy trust which employs the staff.</a:t>
            </a:r>
          </a:p>
          <a:p>
            <a:r>
              <a:rPr lang="en-GB" sz="1200" b="0" i="0" kern="1200" dirty="0">
                <a:solidFill>
                  <a:schemeClr val="tx1"/>
                </a:solidFill>
                <a:effectLst/>
                <a:latin typeface="+mn-lt"/>
                <a:ea typeface="+mn-ea"/>
                <a:cs typeface="+mn-cs"/>
              </a:rPr>
              <a:t>Some academies have sponsors such as businesses, universities, other schools, faith groups or voluntary groups. Sponsors are responsible for improving the performance of their schools.</a:t>
            </a:r>
          </a:p>
          <a:p>
            <a:endParaRPr lang="en-GB" dirty="0"/>
          </a:p>
        </p:txBody>
      </p:sp>
      <p:sp>
        <p:nvSpPr>
          <p:cNvPr id="4" name="Slide Number Placeholder 3"/>
          <p:cNvSpPr>
            <a:spLocks noGrp="1"/>
          </p:cNvSpPr>
          <p:nvPr>
            <p:ph type="sldNum" sz="quarter" idx="10"/>
          </p:nvPr>
        </p:nvSpPr>
        <p:spPr/>
        <p:txBody>
          <a:bodyPr/>
          <a:lstStyle/>
          <a:p>
            <a:fld id="{D98BC31B-24B6-49A7-81EF-F95CF03701D2}" type="slidenum">
              <a:rPr lang="en-GB" smtClean="0"/>
              <a:t>5</a:t>
            </a:fld>
            <a:endParaRPr lang="en-GB" dirty="0"/>
          </a:p>
        </p:txBody>
      </p:sp>
    </p:spTree>
    <p:extLst>
      <p:ext uri="{BB962C8B-B14F-4D97-AF65-F5344CB8AC3E}">
        <p14:creationId xmlns:p14="http://schemas.microsoft.com/office/powerpoint/2010/main" val="3260289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The Department for Education says: “They seek to make a complete break with cultures of low aspiration and achievement.”</a:t>
            </a:r>
          </a:p>
          <a:p>
            <a:endParaRPr lang="en-GB" dirty="0"/>
          </a:p>
        </p:txBody>
      </p:sp>
      <p:sp>
        <p:nvSpPr>
          <p:cNvPr id="4" name="Slide Number Placeholder 3"/>
          <p:cNvSpPr>
            <a:spLocks noGrp="1"/>
          </p:cNvSpPr>
          <p:nvPr>
            <p:ph type="sldNum" sz="quarter" idx="10"/>
          </p:nvPr>
        </p:nvSpPr>
        <p:spPr/>
        <p:txBody>
          <a:bodyPr/>
          <a:lstStyle/>
          <a:p>
            <a:fld id="{D98BC31B-24B6-49A7-81EF-F95CF03701D2}" type="slidenum">
              <a:rPr lang="en-GB" smtClean="0"/>
              <a:t>6</a:t>
            </a:fld>
            <a:endParaRPr lang="en-GB" dirty="0"/>
          </a:p>
        </p:txBody>
      </p:sp>
    </p:spTree>
    <p:extLst>
      <p:ext uri="{BB962C8B-B14F-4D97-AF65-F5344CB8AC3E}">
        <p14:creationId xmlns:p14="http://schemas.microsoft.com/office/powerpoint/2010/main" val="8480234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Teaching unions say "</a:t>
            </a:r>
            <a:r>
              <a:rPr lang="en-GB" dirty="0" err="1"/>
              <a:t>academisation</a:t>
            </a:r>
            <a:r>
              <a:rPr lang="en-GB" dirty="0"/>
              <a:t>", as it is known, is a way of privatising the school system, because private providers run large "chains" of schools and the structure sidesteps the influence of the local authority.</a:t>
            </a:r>
          </a:p>
        </p:txBody>
      </p:sp>
      <p:sp>
        <p:nvSpPr>
          <p:cNvPr id="4" name="Slide Number Placeholder 3"/>
          <p:cNvSpPr>
            <a:spLocks noGrp="1"/>
          </p:cNvSpPr>
          <p:nvPr>
            <p:ph type="sldNum" sz="quarter" idx="10"/>
          </p:nvPr>
        </p:nvSpPr>
        <p:spPr/>
        <p:txBody>
          <a:bodyPr/>
          <a:lstStyle/>
          <a:p>
            <a:fld id="{D98BC31B-24B6-49A7-81EF-F95CF03701D2}" type="slidenum">
              <a:rPr lang="en-GB" smtClean="0"/>
              <a:t>8</a:t>
            </a:fld>
            <a:endParaRPr lang="en-GB"/>
          </a:p>
        </p:txBody>
      </p:sp>
    </p:spTree>
    <p:extLst>
      <p:ext uri="{BB962C8B-B14F-4D97-AF65-F5344CB8AC3E}">
        <p14:creationId xmlns:p14="http://schemas.microsoft.com/office/powerpoint/2010/main" val="24320411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Free schools - They have more control over how they do things</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all-ability’ schools, so can’t use academic selection processes like a grammar school.</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b="1" dirty="0"/>
              <a:t>Who can set up free schools</a:t>
            </a:r>
          </a:p>
          <a:p>
            <a:r>
              <a:rPr lang="en-GB" dirty="0"/>
              <a:t>Free schools are run on a not-for-profit basis and can be set up by groups like:</a:t>
            </a:r>
          </a:p>
          <a:p>
            <a:r>
              <a:rPr lang="en-GB" dirty="0"/>
              <a:t>charities</a:t>
            </a:r>
          </a:p>
          <a:p>
            <a:r>
              <a:rPr lang="en-GB" dirty="0"/>
              <a:t>universities</a:t>
            </a:r>
          </a:p>
          <a:p>
            <a:r>
              <a:rPr lang="en-GB" dirty="0"/>
              <a:t>independent schools</a:t>
            </a:r>
          </a:p>
          <a:p>
            <a:r>
              <a:rPr lang="en-GB" dirty="0"/>
              <a:t>community and faith groups</a:t>
            </a:r>
          </a:p>
          <a:p>
            <a:r>
              <a:rPr lang="en-GB" dirty="0"/>
              <a:t>teachers</a:t>
            </a:r>
          </a:p>
          <a:p>
            <a:r>
              <a:rPr lang="en-GB" dirty="0"/>
              <a:t>parents</a:t>
            </a:r>
          </a:p>
          <a:p>
            <a:r>
              <a:rPr lang="en-GB" dirty="0"/>
              <a:t>Businesses -  firms are not allowed to make a profit.</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D98BC31B-24B6-49A7-81EF-F95CF03701D2}" type="slidenum">
              <a:rPr lang="en-GB" smtClean="0"/>
              <a:t>10</a:t>
            </a:fld>
            <a:endParaRPr lang="en-GB" dirty="0"/>
          </a:p>
        </p:txBody>
      </p:sp>
    </p:spTree>
    <p:extLst>
      <p:ext uri="{BB962C8B-B14F-4D97-AF65-F5344CB8AC3E}">
        <p14:creationId xmlns:p14="http://schemas.microsoft.com/office/powerpoint/2010/main" val="15089690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Tech col - Pupils study academic subjects as well as practical subjects leading to technical qualifications. The curriculum is designed by the university and employers, who also provide work experience for students.</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Studio - Students work with local employers and a personal coach, and follow a curriculum designed to give them the skills and qualifications they need in work, or to take up further education</a:t>
            </a:r>
          </a:p>
          <a:p>
            <a:endParaRPr lang="en-GB" dirty="0"/>
          </a:p>
        </p:txBody>
      </p:sp>
      <p:sp>
        <p:nvSpPr>
          <p:cNvPr id="4" name="Slide Number Placeholder 3"/>
          <p:cNvSpPr>
            <a:spLocks noGrp="1"/>
          </p:cNvSpPr>
          <p:nvPr>
            <p:ph type="sldNum" sz="quarter" idx="10"/>
          </p:nvPr>
        </p:nvSpPr>
        <p:spPr/>
        <p:txBody>
          <a:bodyPr/>
          <a:lstStyle/>
          <a:p>
            <a:fld id="{D98BC31B-24B6-49A7-81EF-F95CF03701D2}" type="slidenum">
              <a:rPr lang="en-GB" smtClean="0"/>
              <a:t>11</a:t>
            </a:fld>
            <a:endParaRPr lang="en-GB" dirty="0"/>
          </a:p>
        </p:txBody>
      </p:sp>
    </p:spTree>
    <p:extLst>
      <p:ext uri="{BB962C8B-B14F-4D97-AF65-F5344CB8AC3E}">
        <p14:creationId xmlns:p14="http://schemas.microsoft.com/office/powerpoint/2010/main" val="19423299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Free schools</a:t>
            </a:r>
            <a:r>
              <a:rPr lang="en-GB" dirty="0"/>
              <a:t> can be set up by parents, teachers, businesses, charities, trusts and religious groups if they are not satisfied with current state schools. They are effectively new, start-up schools.</a:t>
            </a:r>
          </a:p>
        </p:txBody>
      </p:sp>
      <p:sp>
        <p:nvSpPr>
          <p:cNvPr id="4" name="Slide Number Placeholder 3"/>
          <p:cNvSpPr>
            <a:spLocks noGrp="1"/>
          </p:cNvSpPr>
          <p:nvPr>
            <p:ph type="sldNum" sz="quarter" idx="10"/>
          </p:nvPr>
        </p:nvSpPr>
        <p:spPr/>
        <p:txBody>
          <a:bodyPr/>
          <a:lstStyle/>
          <a:p>
            <a:fld id="{D98BC31B-24B6-49A7-81EF-F95CF03701D2}" type="slidenum">
              <a:rPr lang="en-GB" smtClean="0"/>
              <a:t>12</a:t>
            </a:fld>
            <a:endParaRPr lang="en-GB" dirty="0"/>
          </a:p>
        </p:txBody>
      </p:sp>
    </p:spTree>
    <p:extLst>
      <p:ext uri="{BB962C8B-B14F-4D97-AF65-F5344CB8AC3E}">
        <p14:creationId xmlns:p14="http://schemas.microsoft.com/office/powerpoint/2010/main" val="42287672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AD8D9C0E-1A10-4133-A2A0-6CABA1BE5499}" type="datetimeFigureOut">
              <a:rPr lang="en-GB" smtClean="0"/>
              <a:t>10/11/2017</a:t>
            </a:fld>
            <a:endParaRPr lang="en-GB" dirty="0"/>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dirty="0"/>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1D50C51E-364C-4E01-A59D-91FEB5743788}" type="slidenum">
              <a:rPr lang="en-GB" smtClean="0"/>
              <a:t>‹#›</a:t>
            </a:fld>
            <a:endParaRPr lang="en-GB" dirty="0"/>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8D9C0E-1A10-4133-A2A0-6CABA1BE5499}" type="datetimeFigureOut">
              <a:rPr lang="en-GB" smtClean="0"/>
              <a:t>10/11/2017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50C51E-364C-4E01-A59D-91FEB5743788}"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8D9C0E-1A10-4133-A2A0-6CABA1BE5499}" type="datetimeFigureOut">
              <a:rPr lang="en-GB" smtClean="0"/>
              <a:t>10/11/2017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50C51E-364C-4E01-A59D-91FEB5743788}" type="slidenum">
              <a:rPr lang="en-GB" smtClean="0"/>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AD8D9C0E-1A10-4133-A2A0-6CABA1BE5499}" type="datetimeFigureOut">
              <a:rPr lang="en-GB" smtClean="0"/>
              <a:t>10/11/2017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50C51E-364C-4E01-A59D-91FEB5743788}" type="slidenum">
              <a:rPr lang="en-GB" smtClean="0"/>
              <a:t>‹#›</a:t>
            </a:fld>
            <a:endParaRPr lang="en-GB" dirty="0"/>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D8D9C0E-1A10-4133-A2A0-6CABA1BE5499}" type="datetimeFigureOut">
              <a:rPr lang="en-GB" smtClean="0"/>
              <a:t>10/11/2017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D50C51E-364C-4E01-A59D-91FEB5743788}" type="slidenum">
              <a:rPr lang="en-GB" smtClean="0"/>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D8D9C0E-1A10-4133-A2A0-6CABA1BE5499}" type="datetimeFigureOut">
              <a:rPr lang="en-GB" smtClean="0"/>
              <a:t>10/11/2017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D50C51E-364C-4E01-A59D-91FEB5743788}"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8D9C0E-1A10-4133-A2A0-6CABA1BE5499}" type="datetimeFigureOut">
              <a:rPr lang="en-GB" smtClean="0"/>
              <a:t>10/11/2017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D50C51E-364C-4E01-A59D-91FEB5743788}"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ate Placeholder 4"/>
          <p:cNvSpPr>
            <a:spLocks noGrp="1"/>
          </p:cNvSpPr>
          <p:nvPr>
            <p:ph type="dt" sz="half" idx="10"/>
          </p:nvPr>
        </p:nvSpPr>
        <p:spPr/>
        <p:txBody>
          <a:bodyPr/>
          <a:lstStyle/>
          <a:p>
            <a:fld id="{AD8D9C0E-1A10-4133-A2A0-6CABA1BE5499}" type="datetimeFigureOut">
              <a:rPr lang="en-GB" smtClean="0"/>
              <a:t>10/11/2017</a:t>
            </a:fld>
            <a:endParaRPr lang="en-GB" dirty="0"/>
          </a:p>
        </p:txBody>
      </p:sp>
      <p:sp>
        <p:nvSpPr>
          <p:cNvPr id="7" name="Slide Number Placeholder 6"/>
          <p:cNvSpPr>
            <a:spLocks noGrp="1"/>
          </p:cNvSpPr>
          <p:nvPr>
            <p:ph type="sldNum" sz="quarter" idx="12"/>
          </p:nvPr>
        </p:nvSpPr>
        <p:spPr/>
        <p:txBody>
          <a:bodyPr/>
          <a:lstStyle/>
          <a:p>
            <a:fld id="{1D50C51E-364C-4E01-A59D-91FEB5743788}" type="slidenum">
              <a:rPr lang="en-GB" smtClean="0"/>
              <a:t>‹#›</a:t>
            </a:fld>
            <a:endParaRPr lang="en-GB" dirty="0"/>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dirty="0"/>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8D9C0E-1A10-4133-A2A0-6CABA1BE5499}" type="datetimeFigureOut">
              <a:rPr lang="en-GB" smtClean="0"/>
              <a:t>10/11/2017</a:t>
            </a:fld>
            <a:endParaRPr lang="en-GB" dirty="0"/>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dirty="0"/>
          </a:p>
        </p:txBody>
      </p:sp>
      <p:sp>
        <p:nvSpPr>
          <p:cNvPr id="7" name="Slide Number Placeholder 6"/>
          <p:cNvSpPr>
            <a:spLocks noGrp="1"/>
          </p:cNvSpPr>
          <p:nvPr>
            <p:ph type="sldNum" sz="quarter" idx="12"/>
          </p:nvPr>
        </p:nvSpPr>
        <p:spPr/>
        <p:txBody>
          <a:bodyPr/>
          <a:lstStyle/>
          <a:p>
            <a:fld id="{1D50C51E-364C-4E01-A59D-91FEB5743788}" type="slidenum">
              <a:rPr lang="en-GB" smtClean="0"/>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8D9C0E-1A10-4133-A2A0-6CABA1BE5499}" type="datetimeFigureOut">
              <a:rPr lang="en-GB" smtClean="0"/>
              <a:t>10/11/2017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50C51E-364C-4E01-A59D-91FEB5743788}"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8D9C0E-1A10-4133-A2A0-6CABA1BE5499}" type="datetimeFigureOut">
              <a:rPr lang="en-GB" smtClean="0"/>
              <a:t>10/11/2017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50C51E-364C-4E01-A59D-91FEB5743788}"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AD8D9C0E-1A10-4133-A2A0-6CABA1BE5499}" type="datetimeFigureOut">
              <a:rPr lang="en-GB" smtClean="0"/>
              <a:t>10/11/2017</a:t>
            </a:fld>
            <a:endParaRPr lang="en-GB" dirty="0"/>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dirty="0"/>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1D50C51E-364C-4E01-A59D-91FEB5743788}"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youtu.be/cF_HHhQyP8M"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education.gov.uk/b00204911/sponsoring-an-academy/financial-contributions-expected-from-academy-sponsor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X8wNCMTisc0"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government/case-studies/academy-invests-in-technology-to-transform-teaching-and-learning" TargetMode="External"/><Relationship Id="rId2" Type="http://schemas.openxmlformats.org/officeDocument/2006/relationships/hyperlink" Target="https://www.youtube.com/watch?v=1CYHNHw0RLA"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WF5XQIDQRpQ"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npkVyb5Zm1c"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youtube.com/watch?v=JnnDqFFtJLs" TargetMode="External"/><Relationship Id="rId4" Type="http://schemas.openxmlformats.org/officeDocument/2006/relationships/hyperlink" Target="https://youtu.be/NMr3ShT_Kl4"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uncommonschools.org/our-approach/faq-what-is-charter-school" TargetMode="External"/><Relationship Id="rId2" Type="http://schemas.openxmlformats.org/officeDocument/2006/relationships/hyperlink" Target="https://www.youtube.com/watch?v=rRjK-_MlrC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Curriculum Studies</a:t>
            </a:r>
          </a:p>
        </p:txBody>
      </p:sp>
      <p:sp>
        <p:nvSpPr>
          <p:cNvPr id="3" name="Subtitle 2"/>
          <p:cNvSpPr>
            <a:spLocks noGrp="1"/>
          </p:cNvSpPr>
          <p:nvPr>
            <p:ph type="subTitle" idx="1"/>
          </p:nvPr>
        </p:nvSpPr>
        <p:spPr/>
        <p:txBody>
          <a:bodyPr/>
          <a:lstStyle/>
          <a:p>
            <a:r>
              <a:rPr lang="en-GB" b="1" dirty="0"/>
              <a:t>Curriculum in context: Primary (Academies and Free Schools)</a:t>
            </a:r>
            <a:endParaRPr lang="en-GB" dirty="0"/>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772816"/>
            <a:ext cx="4165557" cy="33931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219042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Refresh</a:t>
            </a:r>
          </a:p>
        </p:txBody>
      </p:sp>
      <p:sp>
        <p:nvSpPr>
          <p:cNvPr id="3" name="Content Placeholder 2"/>
          <p:cNvSpPr>
            <a:spLocks noGrp="1"/>
          </p:cNvSpPr>
          <p:nvPr>
            <p:ph idx="1"/>
          </p:nvPr>
        </p:nvSpPr>
        <p:spPr/>
        <p:txBody>
          <a:bodyPr/>
          <a:lstStyle/>
          <a:p>
            <a:r>
              <a:rPr lang="en-GB" dirty="0"/>
              <a:t>What do </a:t>
            </a:r>
            <a:r>
              <a:rPr lang="en-GB"/>
              <a:t>you know?</a:t>
            </a:r>
          </a:p>
        </p:txBody>
      </p:sp>
    </p:spTree>
    <p:extLst>
      <p:ext uri="{BB962C8B-B14F-4D97-AF65-F5344CB8AC3E}">
        <p14:creationId xmlns:p14="http://schemas.microsoft.com/office/powerpoint/2010/main" val="3157849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344934" cy="1143000"/>
          </a:xfrm>
        </p:spPr>
        <p:txBody>
          <a:bodyPr>
            <a:normAutofit fontScale="90000"/>
          </a:bodyPr>
          <a:lstStyle/>
          <a:p>
            <a:r>
              <a:rPr lang="en-GB" dirty="0"/>
              <a:t>How did we get to Academies?</a:t>
            </a:r>
          </a:p>
        </p:txBody>
      </p:sp>
      <p:sp>
        <p:nvSpPr>
          <p:cNvPr id="3" name="Content Placeholder 2"/>
          <p:cNvSpPr>
            <a:spLocks noGrp="1"/>
          </p:cNvSpPr>
          <p:nvPr>
            <p:ph idx="1"/>
          </p:nvPr>
        </p:nvSpPr>
        <p:spPr/>
        <p:txBody>
          <a:bodyPr/>
          <a:lstStyle/>
          <a:p>
            <a:r>
              <a:rPr lang="en-GB" dirty="0"/>
              <a:t>Education Action Zones</a:t>
            </a:r>
          </a:p>
          <a:p>
            <a:endParaRPr lang="en-GB" dirty="0"/>
          </a:p>
          <a:p>
            <a:r>
              <a:rPr lang="en-GB" dirty="0"/>
              <a:t>Excellence in Cities</a:t>
            </a:r>
          </a:p>
          <a:p>
            <a:endParaRPr lang="en-GB" dirty="0"/>
          </a:p>
          <a:p>
            <a:r>
              <a:rPr lang="en-GB" dirty="0"/>
              <a:t>City Academies</a:t>
            </a:r>
          </a:p>
          <a:p>
            <a:endParaRPr lang="en-GB" dirty="0"/>
          </a:p>
        </p:txBody>
      </p:sp>
    </p:spTree>
    <p:extLst>
      <p:ext uri="{BB962C8B-B14F-4D97-AF65-F5344CB8AC3E}">
        <p14:creationId xmlns:p14="http://schemas.microsoft.com/office/powerpoint/2010/main" val="3002769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Schools turning into Academies</a:t>
            </a:r>
          </a:p>
        </p:txBody>
      </p:sp>
      <p:sp>
        <p:nvSpPr>
          <p:cNvPr id="3" name="Content Placeholder 2"/>
          <p:cNvSpPr>
            <a:spLocks noGrp="1"/>
          </p:cNvSpPr>
          <p:nvPr>
            <p:ph idx="1"/>
          </p:nvPr>
        </p:nvSpPr>
        <p:spPr>
          <a:xfrm>
            <a:off x="1043493" y="2852937"/>
            <a:ext cx="6120796" cy="2520280"/>
          </a:xfrm>
        </p:spPr>
        <p:txBody>
          <a:bodyPr/>
          <a:lstStyle/>
          <a:p>
            <a:r>
              <a:rPr lang="en-GB" dirty="0"/>
              <a:t>Education Act 2002</a:t>
            </a:r>
          </a:p>
          <a:p>
            <a:endParaRPr lang="en-GB" dirty="0"/>
          </a:p>
          <a:p>
            <a:r>
              <a:rPr lang="en-GB" dirty="0"/>
              <a:t>Academies Act 2010</a:t>
            </a:r>
          </a:p>
          <a:p>
            <a:endParaRPr lang="en-GB" dirty="0"/>
          </a:p>
          <a:p>
            <a:r>
              <a:rPr lang="en-GB" dirty="0"/>
              <a:t>Education and Adoption Act 2015</a:t>
            </a:r>
          </a:p>
          <a:p>
            <a:pPr marL="68580" indent="0">
              <a:buNone/>
            </a:pPr>
            <a:endParaRPr lang="en-GB" dirty="0"/>
          </a:p>
          <a:p>
            <a:endParaRPr lang="en-GB" dirty="0"/>
          </a:p>
          <a:p>
            <a:endParaRPr lang="en-GB" dirty="0"/>
          </a:p>
        </p:txBody>
      </p:sp>
      <p:pic>
        <p:nvPicPr>
          <p:cNvPr id="1026" name="Picture 2" descr="http://www.educationengland.org.uk/history/px/govemichae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02450" y="1412776"/>
            <a:ext cx="2123678" cy="3123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5750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hlinkClick r:id="rId3"/>
              </a:rPr>
              <a:t>Academies</a:t>
            </a:r>
            <a:endParaRPr lang="en-GB" dirty="0"/>
          </a:p>
        </p:txBody>
      </p:sp>
      <p:sp>
        <p:nvSpPr>
          <p:cNvPr id="3" name="Content Placeholder 2"/>
          <p:cNvSpPr>
            <a:spLocks noGrp="1"/>
          </p:cNvSpPr>
          <p:nvPr>
            <p:ph idx="1"/>
          </p:nvPr>
        </p:nvSpPr>
        <p:spPr>
          <a:xfrm>
            <a:off x="1043492" y="2323652"/>
            <a:ext cx="6777317" cy="4057676"/>
          </a:xfrm>
        </p:spPr>
        <p:txBody>
          <a:bodyPr>
            <a:normAutofit fontScale="70000" lnSpcReduction="20000"/>
          </a:bodyPr>
          <a:lstStyle/>
          <a:p>
            <a:r>
              <a:rPr lang="en-GB" dirty="0"/>
              <a:t>All schools - primary as well as secondary - have been invited to convert to academy status</a:t>
            </a:r>
          </a:p>
          <a:p>
            <a:endParaRPr lang="en-GB" dirty="0"/>
          </a:p>
          <a:p>
            <a:r>
              <a:rPr lang="en-GB" dirty="0"/>
              <a:t>Receive funding directly from government </a:t>
            </a:r>
          </a:p>
          <a:p>
            <a:pPr marL="68580" indent="0">
              <a:buNone/>
            </a:pPr>
            <a:endParaRPr lang="en-GB" dirty="0"/>
          </a:p>
          <a:p>
            <a:r>
              <a:rPr lang="en-GB" dirty="0"/>
              <a:t>Running of the school overseen by individual charitable bodies called academy trusts and may be part of an academy chain</a:t>
            </a:r>
          </a:p>
          <a:p>
            <a:endParaRPr lang="en-GB" dirty="0"/>
          </a:p>
          <a:p>
            <a:r>
              <a:rPr lang="en-GB" dirty="0"/>
              <a:t>June 2015 = 4,676 March 2017 = 6,087 academies open in England</a:t>
            </a:r>
          </a:p>
          <a:p>
            <a:endParaRPr lang="en-GB" dirty="0"/>
          </a:p>
          <a:p>
            <a:r>
              <a:rPr lang="en-GB" dirty="0"/>
              <a:t>Do not have to follow the National Curriculum </a:t>
            </a:r>
          </a:p>
          <a:p>
            <a:endParaRPr lang="en-GB" dirty="0"/>
          </a:p>
          <a:p>
            <a:r>
              <a:rPr lang="en-GB" dirty="0"/>
              <a:t>Can set own term times </a:t>
            </a:r>
          </a:p>
        </p:txBody>
      </p:sp>
    </p:spTree>
    <p:extLst>
      <p:ext uri="{BB962C8B-B14F-4D97-AF65-F5344CB8AC3E}">
        <p14:creationId xmlns:p14="http://schemas.microsoft.com/office/powerpoint/2010/main" val="39648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Types Of Academies</a:t>
            </a:r>
          </a:p>
        </p:txBody>
      </p:sp>
      <p:sp>
        <p:nvSpPr>
          <p:cNvPr id="3" name="Content Placeholder 2"/>
          <p:cNvSpPr>
            <a:spLocks noGrp="1"/>
          </p:cNvSpPr>
          <p:nvPr>
            <p:ph idx="1"/>
          </p:nvPr>
        </p:nvSpPr>
        <p:spPr/>
        <p:txBody>
          <a:bodyPr>
            <a:normAutofit fontScale="55000" lnSpcReduction="20000"/>
          </a:bodyPr>
          <a:lstStyle/>
          <a:p>
            <a:pPr marL="68580" indent="0">
              <a:buNone/>
            </a:pPr>
            <a:r>
              <a:rPr lang="en-GB" b="1" dirty="0"/>
              <a:t>Two distinct types of academies:</a:t>
            </a:r>
          </a:p>
          <a:p>
            <a:pPr marL="68580" indent="0">
              <a:buNone/>
            </a:pPr>
            <a:endParaRPr lang="en-GB" dirty="0"/>
          </a:p>
          <a:p>
            <a:pPr marL="68580" indent="0">
              <a:buNone/>
            </a:pPr>
            <a:r>
              <a:rPr lang="en-GB" b="1" i="1" dirty="0"/>
              <a:t>Traditional academies</a:t>
            </a:r>
            <a:r>
              <a:rPr lang="en-GB" b="1" dirty="0"/>
              <a:t> </a:t>
            </a:r>
            <a:r>
              <a:rPr lang="en-GB" dirty="0"/>
              <a:t>are underperforming state schools that have been removed from local authority control and have a sponsor.</a:t>
            </a:r>
          </a:p>
          <a:p>
            <a:pPr marL="68580" indent="0">
              <a:buNone/>
            </a:pPr>
            <a:endParaRPr lang="en-GB" dirty="0"/>
          </a:p>
          <a:p>
            <a:r>
              <a:rPr lang="en-GB" dirty="0"/>
              <a:t>Can range from successful schools to faith bodies and they are held to account for improving the school’s performance. </a:t>
            </a:r>
          </a:p>
          <a:p>
            <a:endParaRPr lang="en-GB" dirty="0">
              <a:hlinkClick r:id="rId3"/>
            </a:endParaRPr>
          </a:p>
          <a:p>
            <a:r>
              <a:rPr lang="en-GB" dirty="0"/>
              <a:t>Sponsors do not have to make financial contribution, but the government has said that it is welcome, should they choose to do so.</a:t>
            </a:r>
          </a:p>
          <a:p>
            <a:pPr marL="68580" indent="0">
              <a:buNone/>
            </a:pPr>
            <a:endParaRPr lang="en-GB" dirty="0"/>
          </a:p>
          <a:p>
            <a:pPr marL="68580" indent="0">
              <a:buNone/>
            </a:pPr>
            <a:r>
              <a:rPr lang="en-GB" b="1" i="1" dirty="0"/>
              <a:t>Academy converters</a:t>
            </a:r>
            <a:r>
              <a:rPr lang="en-GB" b="1" dirty="0"/>
              <a:t> </a:t>
            </a:r>
            <a:r>
              <a:rPr lang="en-GB" dirty="0"/>
              <a:t>are the complete opposite of their traditional counterpart in that they are usually high performing.</a:t>
            </a:r>
          </a:p>
          <a:p>
            <a:pPr marL="68580" indent="0">
              <a:buNone/>
            </a:pPr>
            <a:endParaRPr lang="en-GB" dirty="0"/>
          </a:p>
          <a:p>
            <a:r>
              <a:rPr lang="en-GB" dirty="0"/>
              <a:t>These schools have opted to convert to academy status as it brings greater autonomy and they form part of the Coalition government’s vision to eventually allow all schools to become academies.</a:t>
            </a:r>
          </a:p>
          <a:p>
            <a:endParaRPr lang="en-GB" dirty="0"/>
          </a:p>
        </p:txBody>
      </p:sp>
    </p:spTree>
    <p:extLst>
      <p:ext uri="{BB962C8B-B14F-4D97-AF65-F5344CB8AC3E}">
        <p14:creationId xmlns:p14="http://schemas.microsoft.com/office/powerpoint/2010/main" val="2066462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7A0AF-5AB3-4BA4-8916-9484A5F256DA}"/>
              </a:ext>
            </a:extLst>
          </p:cNvPr>
          <p:cNvSpPr>
            <a:spLocks noGrp="1"/>
          </p:cNvSpPr>
          <p:nvPr>
            <p:ph type="title"/>
          </p:nvPr>
        </p:nvSpPr>
        <p:spPr/>
        <p:txBody>
          <a:bodyPr/>
          <a:lstStyle/>
          <a:p>
            <a:r>
              <a:rPr lang="en-GB" dirty="0"/>
              <a:t>Research</a:t>
            </a:r>
          </a:p>
        </p:txBody>
      </p:sp>
      <p:sp>
        <p:nvSpPr>
          <p:cNvPr id="3" name="Content Placeholder 2">
            <a:extLst>
              <a:ext uri="{FF2B5EF4-FFF2-40B4-BE49-F238E27FC236}">
                <a16:creationId xmlns:a16="http://schemas.microsoft.com/office/drawing/2014/main" id="{73DD2147-D122-4DB7-AF1F-C6399EEA9A19}"/>
              </a:ext>
            </a:extLst>
          </p:cNvPr>
          <p:cNvSpPr>
            <a:spLocks noGrp="1"/>
          </p:cNvSpPr>
          <p:nvPr>
            <p:ph idx="1"/>
          </p:nvPr>
        </p:nvSpPr>
        <p:spPr/>
        <p:txBody>
          <a:bodyPr vert="horz" lIns="91440" tIns="45720" rIns="91440" bIns="45720" rtlCol="0" anchor="t">
            <a:normAutofit lnSpcReduction="10000"/>
          </a:bodyPr>
          <a:lstStyle/>
          <a:p>
            <a:r>
              <a:rPr lang="en-GB" dirty="0"/>
              <a:t>Locate an academy trust and research the curriculum they offer at either</a:t>
            </a:r>
            <a:endParaRPr lang="en-US" dirty="0"/>
          </a:p>
          <a:p>
            <a:pPr lvl="1"/>
            <a:r>
              <a:rPr lang="en-GB" dirty="0"/>
              <a:t>Key Stage 1</a:t>
            </a:r>
          </a:p>
          <a:p>
            <a:pPr lvl="1"/>
            <a:r>
              <a:rPr lang="en-GB" dirty="0"/>
              <a:t>Key Stage 2</a:t>
            </a:r>
          </a:p>
          <a:p>
            <a:pPr lvl="1"/>
            <a:r>
              <a:rPr lang="en-GB" dirty="0"/>
              <a:t>Key Stage 3</a:t>
            </a:r>
          </a:p>
          <a:p>
            <a:pPr lvl="1"/>
            <a:r>
              <a:rPr lang="en-GB" dirty="0"/>
              <a:t>Key Stage 4</a:t>
            </a:r>
          </a:p>
          <a:p>
            <a:pPr lvl="1"/>
            <a:endParaRPr lang="en-GB" dirty="0"/>
          </a:p>
          <a:p>
            <a:r>
              <a:rPr lang="en-GB" dirty="0"/>
              <a:t>Compare this with the national curriculum in Wales</a:t>
            </a:r>
          </a:p>
          <a:p>
            <a:pPr lvl="1"/>
            <a:endParaRPr lang="en-GB" dirty="0"/>
          </a:p>
        </p:txBody>
      </p:sp>
    </p:spTree>
    <p:extLst>
      <p:ext uri="{BB962C8B-B14F-4D97-AF65-F5344CB8AC3E}">
        <p14:creationId xmlns:p14="http://schemas.microsoft.com/office/powerpoint/2010/main" val="403917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a:t>
            </a:r>
          </a:p>
        </p:txBody>
      </p:sp>
      <p:sp>
        <p:nvSpPr>
          <p:cNvPr id="3" name="Content Placeholder 2"/>
          <p:cNvSpPr>
            <a:spLocks noGrp="1"/>
          </p:cNvSpPr>
          <p:nvPr>
            <p:ph idx="1"/>
          </p:nvPr>
        </p:nvSpPr>
        <p:spPr/>
        <p:txBody>
          <a:bodyPr/>
          <a:lstStyle/>
          <a:p>
            <a:r>
              <a:rPr lang="en-GB" dirty="0"/>
              <a:t>Increased Financial Resources</a:t>
            </a:r>
          </a:p>
          <a:p>
            <a:endParaRPr lang="en-GB" dirty="0"/>
          </a:p>
          <a:p>
            <a:r>
              <a:rPr lang="en-GB" dirty="0"/>
              <a:t>Increased Independence to Determine the Curriculum</a:t>
            </a:r>
          </a:p>
          <a:p>
            <a:endParaRPr lang="en-GB" dirty="0"/>
          </a:p>
          <a:p>
            <a:r>
              <a:rPr lang="en-GB" dirty="0"/>
              <a:t>Reduces Disadvantage</a:t>
            </a:r>
          </a:p>
        </p:txBody>
      </p:sp>
    </p:spTree>
    <p:extLst>
      <p:ext uri="{BB962C8B-B14F-4D97-AF65-F5344CB8AC3E}">
        <p14:creationId xmlns:p14="http://schemas.microsoft.com/office/powerpoint/2010/main" val="2555151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Criticisms </a:t>
            </a:r>
          </a:p>
        </p:txBody>
      </p:sp>
      <p:sp>
        <p:nvSpPr>
          <p:cNvPr id="3" name="Content Placeholder 2"/>
          <p:cNvSpPr>
            <a:spLocks noGrp="1"/>
          </p:cNvSpPr>
          <p:nvPr>
            <p:ph idx="1"/>
          </p:nvPr>
        </p:nvSpPr>
        <p:spPr>
          <a:xfrm>
            <a:off x="1043492" y="2323652"/>
            <a:ext cx="6777317" cy="4273700"/>
          </a:xfrm>
        </p:spPr>
        <p:txBody>
          <a:bodyPr>
            <a:normAutofit fontScale="85000" lnSpcReduction="20000"/>
          </a:bodyPr>
          <a:lstStyle/>
          <a:p>
            <a:r>
              <a:rPr lang="en-GB" dirty="0"/>
              <a:t>“</a:t>
            </a:r>
            <a:r>
              <a:rPr lang="en-GB" dirty="0" err="1"/>
              <a:t>Academisation</a:t>
            </a:r>
            <a:r>
              <a:rPr lang="en-GB" dirty="0"/>
              <a:t>", is a way of privatising the school system</a:t>
            </a:r>
          </a:p>
          <a:p>
            <a:endParaRPr lang="en-GB" dirty="0"/>
          </a:p>
          <a:p>
            <a:r>
              <a:rPr lang="en-GB" dirty="0"/>
              <a:t>not required to follow national pay and conditions for teachers.</a:t>
            </a:r>
          </a:p>
          <a:p>
            <a:endParaRPr lang="en-GB" dirty="0"/>
          </a:p>
          <a:p>
            <a:r>
              <a:rPr lang="en-GB" dirty="0"/>
              <a:t>Best schools would attract in the best teachers and resources, leaving those left under local authority control regarded as second best – social disadvantage</a:t>
            </a:r>
          </a:p>
          <a:p>
            <a:endParaRPr lang="en-GB" dirty="0"/>
          </a:p>
          <a:p>
            <a:r>
              <a:rPr lang="en-GB" dirty="0"/>
              <a:t>Local councils have also lost money to provide support services for schools</a:t>
            </a:r>
          </a:p>
          <a:p>
            <a:pPr marL="68580" indent="0">
              <a:buNone/>
            </a:pPr>
            <a:endParaRPr lang="en-GB" dirty="0"/>
          </a:p>
          <a:p>
            <a:pPr marL="68580" indent="0">
              <a:buNone/>
            </a:pPr>
            <a:r>
              <a:rPr lang="en-GB" dirty="0">
                <a:hlinkClick r:id="rId3"/>
              </a:rPr>
              <a:t>https://www.youtube.com/watch?v=X8wNCMTisc0</a:t>
            </a:r>
            <a:endParaRPr lang="en-GB" dirty="0"/>
          </a:p>
          <a:p>
            <a:pPr marL="68580" indent="0">
              <a:buNone/>
            </a:pPr>
            <a:endParaRPr lang="en-GB" dirty="0"/>
          </a:p>
        </p:txBody>
      </p:sp>
    </p:spTree>
    <p:extLst>
      <p:ext uri="{BB962C8B-B14F-4D97-AF65-F5344CB8AC3E}">
        <p14:creationId xmlns:p14="http://schemas.microsoft.com/office/powerpoint/2010/main" val="1117921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Task</a:t>
            </a:r>
          </a:p>
        </p:txBody>
      </p:sp>
      <p:sp>
        <p:nvSpPr>
          <p:cNvPr id="3" name="Content Placeholder 2"/>
          <p:cNvSpPr>
            <a:spLocks noGrp="1"/>
          </p:cNvSpPr>
          <p:nvPr>
            <p:ph idx="1"/>
          </p:nvPr>
        </p:nvSpPr>
        <p:spPr>
          <a:xfrm>
            <a:off x="1043492" y="2323652"/>
            <a:ext cx="6777317" cy="3769644"/>
          </a:xfrm>
        </p:spPr>
        <p:txBody>
          <a:bodyPr>
            <a:normAutofit fontScale="70000" lnSpcReduction="20000"/>
          </a:bodyPr>
          <a:lstStyle/>
          <a:p>
            <a:pPr marL="68580" indent="0">
              <a:buNone/>
            </a:pPr>
            <a:r>
              <a:rPr lang="en-GB" dirty="0"/>
              <a:t>Should primary schools in England be encouraged to be academies?</a:t>
            </a:r>
          </a:p>
          <a:p>
            <a:pPr marL="68580" indent="0">
              <a:buNone/>
            </a:pPr>
            <a:endParaRPr lang="en-GB" dirty="0"/>
          </a:p>
          <a:p>
            <a:pPr marL="68580" indent="0">
              <a:buNone/>
            </a:pPr>
            <a:r>
              <a:rPr lang="en-GB" dirty="0"/>
              <a:t>Discuss your reasons for and against  </a:t>
            </a:r>
          </a:p>
          <a:p>
            <a:pPr marL="68580" indent="0">
              <a:buNone/>
            </a:pPr>
            <a:endParaRPr lang="en-GB" dirty="0"/>
          </a:p>
          <a:p>
            <a:pPr marL="68580" indent="0">
              <a:buNone/>
            </a:pPr>
            <a:endParaRPr lang="en-GB" dirty="0"/>
          </a:p>
          <a:p>
            <a:pPr marL="68580" indent="0">
              <a:buNone/>
            </a:pPr>
            <a:endParaRPr lang="en-GB" dirty="0"/>
          </a:p>
          <a:p>
            <a:pPr marL="68580" indent="0">
              <a:buNone/>
            </a:pPr>
            <a:endParaRPr lang="en-GB" dirty="0"/>
          </a:p>
          <a:p>
            <a:pPr marL="68580" indent="0">
              <a:buNone/>
            </a:pPr>
            <a:endParaRPr lang="en-GB" dirty="0"/>
          </a:p>
          <a:p>
            <a:pPr marL="68580" indent="0">
              <a:buNone/>
            </a:pPr>
            <a:endParaRPr lang="en-GB" dirty="0"/>
          </a:p>
          <a:p>
            <a:pPr marL="68580" indent="0">
              <a:buNone/>
            </a:pPr>
            <a:r>
              <a:rPr lang="en-GB" dirty="0">
                <a:hlinkClick r:id="rId2"/>
              </a:rPr>
              <a:t>https://www.youtube.com/watch?v=1CYHNHw0RLA</a:t>
            </a:r>
            <a:endParaRPr lang="en-GB" dirty="0"/>
          </a:p>
          <a:p>
            <a:pPr marL="68580" indent="0">
              <a:buNone/>
            </a:pPr>
            <a:endParaRPr lang="en-GB" dirty="0"/>
          </a:p>
          <a:p>
            <a:pPr marL="68580" indent="0">
              <a:buNone/>
            </a:pPr>
            <a:r>
              <a:rPr lang="en-GB" dirty="0">
                <a:hlinkClick r:id="rId3"/>
              </a:rPr>
              <a:t>https://www.gov.uk/government/case-studies/academy-invests-in-technology-to-transform-teaching-and-learning</a:t>
            </a:r>
            <a:endParaRPr lang="en-GB" dirty="0"/>
          </a:p>
          <a:p>
            <a:pPr marL="68580" indent="0">
              <a:buNone/>
            </a:pPr>
            <a:endParaRPr lang="en-GB" dirty="0"/>
          </a:p>
        </p:txBody>
      </p:sp>
    </p:spTree>
    <p:extLst>
      <p:ext uri="{BB962C8B-B14F-4D97-AF65-F5344CB8AC3E}">
        <p14:creationId xmlns:p14="http://schemas.microsoft.com/office/powerpoint/2010/main" val="2492710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Free Schools</a:t>
            </a:r>
          </a:p>
        </p:txBody>
      </p:sp>
      <p:sp>
        <p:nvSpPr>
          <p:cNvPr id="3" name="Content Placeholder 2"/>
          <p:cNvSpPr>
            <a:spLocks noGrp="1"/>
          </p:cNvSpPr>
          <p:nvPr>
            <p:ph idx="1"/>
          </p:nvPr>
        </p:nvSpPr>
        <p:spPr>
          <a:xfrm>
            <a:off x="1043492" y="2323652"/>
            <a:ext cx="6777317" cy="4129684"/>
          </a:xfrm>
        </p:spPr>
        <p:txBody>
          <a:bodyPr>
            <a:normAutofit fontScale="62500" lnSpcReduction="20000"/>
          </a:bodyPr>
          <a:lstStyle/>
          <a:p>
            <a:r>
              <a:rPr lang="en-GB" dirty="0"/>
              <a:t>Funded by the government but aren’t run by the local council. </a:t>
            </a:r>
          </a:p>
          <a:p>
            <a:pPr marL="68580" indent="0">
              <a:buNone/>
            </a:pPr>
            <a:endParaRPr lang="en-GB" dirty="0"/>
          </a:p>
          <a:p>
            <a:r>
              <a:rPr lang="en-GB" dirty="0"/>
              <a:t>‘All ability’ schools</a:t>
            </a:r>
          </a:p>
          <a:p>
            <a:endParaRPr lang="en-GB" dirty="0"/>
          </a:p>
          <a:p>
            <a:pPr marL="68580" indent="0">
              <a:buNone/>
            </a:pPr>
            <a:r>
              <a:rPr lang="en-GB" b="1" dirty="0"/>
              <a:t>Free schools can:</a:t>
            </a:r>
          </a:p>
          <a:p>
            <a:pPr marL="68580" indent="0">
              <a:buNone/>
            </a:pPr>
            <a:endParaRPr lang="en-GB" b="1" dirty="0"/>
          </a:p>
          <a:p>
            <a:r>
              <a:rPr lang="en-GB" dirty="0"/>
              <a:t>Set their own pay and conditions for staff</a:t>
            </a:r>
          </a:p>
          <a:p>
            <a:pPr marL="68580" indent="0">
              <a:buNone/>
            </a:pPr>
            <a:endParaRPr lang="en-GB" dirty="0"/>
          </a:p>
          <a:p>
            <a:r>
              <a:rPr lang="en-GB" dirty="0"/>
              <a:t>Change the length of school terms and the school day</a:t>
            </a:r>
          </a:p>
          <a:p>
            <a:endParaRPr lang="en-GB" dirty="0"/>
          </a:p>
          <a:p>
            <a:r>
              <a:rPr lang="en-GB" dirty="0"/>
              <a:t>Do not have to follow the National </a:t>
            </a:r>
          </a:p>
          <a:p>
            <a:pPr marL="68580" indent="0">
              <a:buNone/>
            </a:pPr>
            <a:endParaRPr lang="en-GB" dirty="0"/>
          </a:p>
          <a:p>
            <a:r>
              <a:rPr lang="en-GB" dirty="0"/>
              <a:t>Given approval in the Academies Act (2010)</a:t>
            </a:r>
          </a:p>
          <a:p>
            <a:pPr marL="68580" indent="0">
              <a:buNone/>
            </a:pPr>
            <a:endParaRPr lang="en-GB" dirty="0"/>
          </a:p>
          <a:p>
            <a:pPr marL="68580" indent="0">
              <a:buNone/>
            </a:pPr>
            <a:r>
              <a:rPr lang="en-GB" dirty="0">
                <a:hlinkClick r:id="rId3"/>
              </a:rPr>
              <a:t>https://www.youtube.com/watch?v=WF5XQIDQRpQ</a:t>
            </a:r>
            <a:endParaRPr lang="en-GB" dirty="0"/>
          </a:p>
          <a:p>
            <a:pPr marL="68580" indent="0">
              <a:buNone/>
            </a:pPr>
            <a:endParaRPr lang="en-GB" dirty="0"/>
          </a:p>
          <a:p>
            <a:pPr marL="68580" indent="0">
              <a:buNone/>
            </a:pPr>
            <a:endParaRPr lang="en-GB" dirty="0"/>
          </a:p>
          <a:p>
            <a:endParaRPr lang="en-GB" dirty="0"/>
          </a:p>
          <a:p>
            <a:endParaRPr lang="en-GB" dirty="0"/>
          </a:p>
        </p:txBody>
      </p:sp>
    </p:spTree>
    <p:extLst>
      <p:ext uri="{BB962C8B-B14F-4D97-AF65-F5344CB8AC3E}">
        <p14:creationId xmlns:p14="http://schemas.microsoft.com/office/powerpoint/2010/main" val="2232989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Types of Free Schools</a:t>
            </a:r>
          </a:p>
        </p:txBody>
      </p:sp>
      <p:sp>
        <p:nvSpPr>
          <p:cNvPr id="3" name="Content Placeholder 2"/>
          <p:cNvSpPr>
            <a:spLocks noGrp="1"/>
          </p:cNvSpPr>
          <p:nvPr>
            <p:ph idx="1"/>
          </p:nvPr>
        </p:nvSpPr>
        <p:spPr>
          <a:xfrm>
            <a:off x="1043492" y="2323652"/>
            <a:ext cx="6777317" cy="3913660"/>
          </a:xfrm>
        </p:spPr>
        <p:txBody>
          <a:bodyPr>
            <a:normAutofit fontScale="70000" lnSpcReduction="20000"/>
          </a:bodyPr>
          <a:lstStyle/>
          <a:p>
            <a:r>
              <a:rPr lang="en-GB" b="1" u="sng" dirty="0"/>
              <a:t>University Technical Colleges </a:t>
            </a:r>
            <a:r>
              <a:rPr lang="en-GB" dirty="0"/>
              <a:t>=  Colleges specialise in subjects like engineering and construction - and teach these subjects along with business skills and using IT. </a:t>
            </a:r>
            <a:r>
              <a:rPr lang="en-GB" dirty="0">
                <a:hlinkClick r:id="rId3"/>
              </a:rPr>
              <a:t>https://youtu.be/npkVyb5Zm1c</a:t>
            </a:r>
            <a:endParaRPr lang="en-GB" dirty="0"/>
          </a:p>
          <a:p>
            <a:endParaRPr lang="en-GB" dirty="0"/>
          </a:p>
          <a:p>
            <a:endParaRPr lang="en-GB" dirty="0"/>
          </a:p>
          <a:p>
            <a:r>
              <a:rPr lang="en-GB" b="1" u="sng" dirty="0"/>
              <a:t>Studio schools  = </a:t>
            </a:r>
            <a:r>
              <a:rPr lang="en-GB" dirty="0"/>
              <a:t>Usually with around 300 pupils - delivering mainstream qualifications through project-based learning. This means working in realistic situations as well as learning academic subjects - </a:t>
            </a:r>
            <a:r>
              <a:rPr lang="en-GB" dirty="0">
                <a:hlinkClick r:id="rId4"/>
              </a:rPr>
              <a:t>https://youtu.be/NMr3ShT_Kl4</a:t>
            </a:r>
            <a:endParaRPr lang="en-GB" dirty="0"/>
          </a:p>
          <a:p>
            <a:endParaRPr lang="en-GB" dirty="0"/>
          </a:p>
          <a:p>
            <a:endParaRPr lang="en-GB" dirty="0"/>
          </a:p>
          <a:p>
            <a:pPr marL="68580" indent="0">
              <a:buNone/>
            </a:pPr>
            <a:r>
              <a:rPr lang="en-GB" dirty="0"/>
              <a:t>UK Government (2015)</a:t>
            </a:r>
          </a:p>
          <a:p>
            <a:pPr marL="68580" indent="0">
              <a:buNone/>
            </a:pPr>
            <a:endParaRPr lang="en-GB" dirty="0"/>
          </a:p>
          <a:p>
            <a:pPr marL="68580" indent="0">
              <a:buNone/>
            </a:pPr>
            <a:r>
              <a:rPr lang="en-GB" dirty="0">
                <a:hlinkClick r:id="rId5"/>
              </a:rPr>
              <a:t>https://www.youtube.com/watch?v=JnnDqFFtJLs</a:t>
            </a:r>
            <a:endParaRPr lang="en-GB" dirty="0"/>
          </a:p>
          <a:p>
            <a:pPr marL="68580" indent="0">
              <a:buNone/>
            </a:pPr>
            <a:endParaRPr lang="en-GB" dirty="0"/>
          </a:p>
        </p:txBody>
      </p:sp>
    </p:spTree>
    <p:extLst>
      <p:ext uri="{BB962C8B-B14F-4D97-AF65-F5344CB8AC3E}">
        <p14:creationId xmlns:p14="http://schemas.microsoft.com/office/powerpoint/2010/main" val="1426717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Difference between a free school and an academy </a:t>
            </a:r>
          </a:p>
        </p:txBody>
      </p:sp>
      <p:sp>
        <p:nvSpPr>
          <p:cNvPr id="3" name="Content Placeholder 2"/>
          <p:cNvSpPr>
            <a:spLocks noGrp="1"/>
          </p:cNvSpPr>
          <p:nvPr>
            <p:ph idx="1"/>
          </p:nvPr>
        </p:nvSpPr>
        <p:spPr/>
        <p:txBody>
          <a:bodyPr/>
          <a:lstStyle/>
          <a:p>
            <a:r>
              <a:rPr lang="en-GB" dirty="0"/>
              <a:t>Very similar – both set up under the Academies Act (2010)</a:t>
            </a:r>
          </a:p>
          <a:p>
            <a:endParaRPr lang="en-GB" dirty="0"/>
          </a:p>
          <a:p>
            <a:pPr marL="68580" indent="0">
              <a:buNone/>
            </a:pPr>
            <a:r>
              <a:rPr lang="en-GB" b="1" dirty="0"/>
              <a:t>Differences:</a:t>
            </a:r>
          </a:p>
          <a:p>
            <a:r>
              <a:rPr lang="en-GB" dirty="0"/>
              <a:t>Who sets one up;</a:t>
            </a:r>
          </a:p>
          <a:p>
            <a:r>
              <a:rPr lang="en-GB" dirty="0"/>
              <a:t>Their reasons for setting one up; and</a:t>
            </a:r>
          </a:p>
          <a:p>
            <a:r>
              <a:rPr lang="en-GB" dirty="0"/>
              <a:t>What must be demonstrated to secure permission to set one up</a:t>
            </a:r>
          </a:p>
          <a:p>
            <a:endParaRPr lang="en-GB" dirty="0"/>
          </a:p>
        </p:txBody>
      </p:sp>
    </p:spTree>
    <p:extLst>
      <p:ext uri="{BB962C8B-B14F-4D97-AF65-F5344CB8AC3E}">
        <p14:creationId xmlns:p14="http://schemas.microsoft.com/office/powerpoint/2010/main" val="2687039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Task</a:t>
            </a:r>
          </a:p>
        </p:txBody>
      </p:sp>
      <p:sp>
        <p:nvSpPr>
          <p:cNvPr id="3" name="Content Placeholder 2"/>
          <p:cNvSpPr>
            <a:spLocks noGrp="1"/>
          </p:cNvSpPr>
          <p:nvPr>
            <p:ph idx="1"/>
          </p:nvPr>
        </p:nvSpPr>
        <p:spPr/>
        <p:txBody>
          <a:bodyPr/>
          <a:lstStyle/>
          <a:p>
            <a:pPr marL="68580" indent="0">
              <a:buNone/>
            </a:pPr>
            <a:endParaRPr lang="en-GB" dirty="0"/>
          </a:p>
          <a:p>
            <a:pPr marL="68580" indent="0">
              <a:buNone/>
            </a:pPr>
            <a:r>
              <a:rPr lang="en-GB" dirty="0"/>
              <a:t>Using the internet: make a list of the positives and negatives for free schools </a:t>
            </a:r>
          </a:p>
        </p:txBody>
      </p:sp>
    </p:spTree>
    <p:extLst>
      <p:ext uri="{BB962C8B-B14F-4D97-AF65-F5344CB8AC3E}">
        <p14:creationId xmlns:p14="http://schemas.microsoft.com/office/powerpoint/2010/main" val="20555451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Pros and Cons</a:t>
            </a:r>
          </a:p>
        </p:txBody>
      </p:sp>
      <p:sp>
        <p:nvSpPr>
          <p:cNvPr id="3" name="Content Placeholder 2"/>
          <p:cNvSpPr>
            <a:spLocks noGrp="1"/>
          </p:cNvSpPr>
          <p:nvPr>
            <p:ph idx="1"/>
          </p:nvPr>
        </p:nvSpPr>
        <p:spPr/>
        <p:txBody>
          <a:bodyPr>
            <a:normAutofit fontScale="85000" lnSpcReduction="20000"/>
          </a:bodyPr>
          <a:lstStyle/>
          <a:p>
            <a:r>
              <a:rPr lang="en-GB" dirty="0">
                <a:solidFill>
                  <a:schemeClr val="bg2">
                    <a:lumMod val="50000"/>
                  </a:schemeClr>
                </a:solidFill>
              </a:rPr>
              <a:t>free schools programme gives parents and teachers the chance to create a new school if they are unhappy with state schools in a local area</a:t>
            </a:r>
          </a:p>
          <a:p>
            <a:endParaRPr lang="en-GB" dirty="0">
              <a:solidFill>
                <a:schemeClr val="bg2">
                  <a:lumMod val="50000"/>
                </a:schemeClr>
              </a:solidFill>
            </a:endParaRPr>
          </a:p>
          <a:p>
            <a:r>
              <a:rPr lang="en-GB" dirty="0">
                <a:solidFill>
                  <a:schemeClr val="bg2">
                    <a:lumMod val="50000"/>
                  </a:schemeClr>
                </a:solidFill>
              </a:rPr>
              <a:t>competition will drive up standards</a:t>
            </a:r>
          </a:p>
          <a:p>
            <a:endParaRPr lang="en-GB" dirty="0">
              <a:solidFill>
                <a:schemeClr val="bg2">
                  <a:lumMod val="50000"/>
                </a:schemeClr>
              </a:solidFill>
            </a:endParaRPr>
          </a:p>
          <a:p>
            <a:r>
              <a:rPr lang="en-GB" dirty="0">
                <a:solidFill>
                  <a:srgbClr val="FF0000"/>
                </a:solidFill>
              </a:rPr>
              <a:t>Do not have to employ qualified teachers</a:t>
            </a:r>
          </a:p>
          <a:p>
            <a:endParaRPr lang="en-GB" dirty="0">
              <a:solidFill>
                <a:srgbClr val="FF0000"/>
              </a:solidFill>
            </a:endParaRPr>
          </a:p>
          <a:p>
            <a:r>
              <a:rPr lang="en-GB" dirty="0">
                <a:solidFill>
                  <a:srgbClr val="FF0000"/>
                </a:solidFill>
              </a:rPr>
              <a:t>likely to be centred disproportionately in middle-class neighbourhoods, to weaken already weak schools by attracting the best performing pupils</a:t>
            </a:r>
          </a:p>
        </p:txBody>
      </p:sp>
    </p:spTree>
    <p:extLst>
      <p:ext uri="{BB962C8B-B14F-4D97-AF65-F5344CB8AC3E}">
        <p14:creationId xmlns:p14="http://schemas.microsoft.com/office/powerpoint/2010/main" val="36113806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Additional Material </a:t>
            </a:r>
          </a:p>
        </p:txBody>
      </p:sp>
      <p:sp>
        <p:nvSpPr>
          <p:cNvPr id="3" name="Content Placeholder 2"/>
          <p:cNvSpPr>
            <a:spLocks noGrp="1"/>
          </p:cNvSpPr>
          <p:nvPr>
            <p:ph idx="1"/>
          </p:nvPr>
        </p:nvSpPr>
        <p:spPr/>
        <p:txBody>
          <a:bodyPr/>
          <a:lstStyle/>
          <a:p>
            <a:r>
              <a:rPr lang="en-GB" dirty="0">
                <a:hlinkClick r:id="rId2"/>
              </a:rPr>
              <a:t>https://www.youtube.com/watch?v=rRjK-_MlrC0</a:t>
            </a:r>
            <a:endParaRPr lang="en-GB" dirty="0"/>
          </a:p>
          <a:p>
            <a:endParaRPr lang="en-GB" dirty="0"/>
          </a:p>
          <a:p>
            <a:pPr marL="68580" indent="0">
              <a:buNone/>
            </a:pPr>
            <a:r>
              <a:rPr lang="en-GB" dirty="0"/>
              <a:t>Academies and lies </a:t>
            </a:r>
          </a:p>
          <a:p>
            <a:pPr marL="68580" indent="0">
              <a:buNone/>
            </a:pPr>
            <a:endParaRPr lang="en-GB" dirty="0"/>
          </a:p>
          <a:p>
            <a:r>
              <a:rPr lang="en-GB" dirty="0">
                <a:hlinkClick r:id="rId3"/>
              </a:rPr>
              <a:t>Charter Schools</a:t>
            </a:r>
            <a:endParaRPr lang="en-GB" dirty="0"/>
          </a:p>
        </p:txBody>
      </p:sp>
    </p:spTree>
    <p:extLst>
      <p:ext uri="{BB962C8B-B14F-4D97-AF65-F5344CB8AC3E}">
        <p14:creationId xmlns:p14="http://schemas.microsoft.com/office/powerpoint/2010/main" val="4892809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608</TotalTime>
  <Words>1305</Words>
  <Application>Microsoft Office PowerPoint</Application>
  <PresentationFormat>On-screen Show (4:3)</PresentationFormat>
  <Paragraphs>191</Paragraphs>
  <Slides>16</Slides>
  <Notes>9</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Austin</vt:lpstr>
      <vt:lpstr>Curriculum Studies</vt:lpstr>
      <vt:lpstr>Refresh</vt:lpstr>
      <vt:lpstr>How did we get to Academies?</vt:lpstr>
      <vt:lpstr>Schools turning into Academies</vt:lpstr>
      <vt:lpstr>Academies</vt:lpstr>
      <vt:lpstr>Types Of Academies</vt:lpstr>
      <vt:lpstr>Research</vt:lpstr>
      <vt:lpstr>Benefits</vt:lpstr>
      <vt:lpstr>Criticisms </vt:lpstr>
      <vt:lpstr>Task</vt:lpstr>
      <vt:lpstr>Free Schools</vt:lpstr>
      <vt:lpstr>Types of Free Schools</vt:lpstr>
      <vt:lpstr>Difference between a free school and an academy </vt:lpstr>
      <vt:lpstr>Task</vt:lpstr>
      <vt:lpstr>Pros and Cons</vt:lpstr>
      <vt:lpstr>Additional Material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dc:title>
  <dc:creator>Laura Hutchings</dc:creator>
  <cp:lastModifiedBy>Ross Phillips</cp:lastModifiedBy>
  <cp:revision>17</cp:revision>
  <dcterms:created xsi:type="dcterms:W3CDTF">2015-09-14T12:24:04Z</dcterms:created>
  <dcterms:modified xsi:type="dcterms:W3CDTF">2017-11-10T09:33:57Z</dcterms:modified>
</cp:coreProperties>
</file>