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8" r:id="rId3"/>
    <p:sldId id="259" r:id="rId4"/>
    <p:sldId id="260" r:id="rId5"/>
    <p:sldId id="271" r:id="rId6"/>
    <p:sldId id="272" r:id="rId7"/>
    <p:sldId id="273" r:id="rId8"/>
    <p:sldId id="274" r:id="rId9"/>
    <p:sldId id="275" r:id="rId10"/>
    <p:sldId id="261" r:id="rId11"/>
    <p:sldId id="266" r:id="rId12"/>
    <p:sldId id="267" r:id="rId13"/>
    <p:sldId id="269" r:id="rId14"/>
    <p:sldId id="280" r:id="rId15"/>
    <p:sldId id="257" r:id="rId16"/>
    <p:sldId id="281" r:id="rId17"/>
    <p:sldId id="270" r:id="rId18"/>
    <p:sldId id="278" r:id="rId19"/>
    <p:sldId id="264"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463"/>
    <p:restoredTop sz="66598"/>
  </p:normalViewPr>
  <p:slideViewPr>
    <p:cSldViewPr snapToGrid="0">
      <p:cViewPr varScale="1">
        <p:scale>
          <a:sx n="54" d="100"/>
          <a:sy n="54" d="100"/>
        </p:scale>
        <p:origin x="240"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BDFDB7-6E64-EE47-8F9A-11274C7BDC8F}" type="datetimeFigureOut">
              <a:rPr lang="en-GB" smtClean="0"/>
              <a:t>19/03/2023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11675D-3046-054F-8E73-03846F14CF4B}" type="slidenum">
              <a:rPr lang="en-GB" smtClean="0"/>
              <a:t>‹#›</a:t>
            </a:fld>
            <a:endParaRPr/>
          </a:p>
        </p:txBody>
      </p:sp>
    </p:spTree>
    <p:extLst>
      <p:ext uri="{BB962C8B-B14F-4D97-AF65-F5344CB8AC3E}">
        <p14:creationId xmlns:p14="http://schemas.microsoft.com/office/powerpoint/2010/main" val="4235482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this presentation, I will be presenting about sustainability in Zakynthos, Greece. This island of Greece has many plans for their future.</a:t>
            </a:r>
          </a:p>
          <a:p>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1</a:t>
            </a:fld>
            <a:endParaRPr lang="en-GB"/>
          </a:p>
        </p:txBody>
      </p:sp>
    </p:spTree>
    <p:extLst>
      <p:ext uri="{BB962C8B-B14F-4D97-AF65-F5344CB8AC3E}">
        <p14:creationId xmlns:p14="http://schemas.microsoft.com/office/powerpoint/2010/main" val="3358352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island is off of Greece and part of Europe as shown in the slide. (Explain the maps)</a:t>
            </a:r>
          </a:p>
          <a:p>
            <a:endParaRPr lang="en-GB" dirty="0"/>
          </a:p>
          <a:p>
            <a:r>
              <a:rPr lang="en-GB" dirty="0"/>
              <a:t>If you thought that Greek islands were only about whitewashed houses with blue windows and sandy beaches, you’re in for a surprise. Zakynthos or Zante is a very special island from many perspectives; known for its nickname ”the flower of the east”. Centuries ago, the Italians used to detect the captivating scent of flowers before they set eyes on its shores.</a:t>
            </a:r>
          </a:p>
          <a:p>
            <a:endParaRPr lang="en-GB" dirty="0"/>
          </a:p>
          <a:p>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2</a:t>
            </a:fld>
            <a:endParaRPr lang="en-GB"/>
          </a:p>
        </p:txBody>
      </p:sp>
    </p:spTree>
    <p:extLst>
      <p:ext uri="{BB962C8B-B14F-4D97-AF65-F5344CB8AC3E}">
        <p14:creationId xmlns:p14="http://schemas.microsoft.com/office/powerpoint/2010/main" val="2527762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Greece has unveiled new climate law to slash greenhouse gas emissions by 2050. Introducing zero emission vehicles over the next 10 years.</a:t>
            </a:r>
          </a:p>
          <a:p>
            <a:endParaRPr lang="en-GB" dirty="0"/>
          </a:p>
          <a:p>
            <a:r>
              <a:rPr lang="en-GB" dirty="0"/>
              <a:t>The legislation has set benchmarks to measure and accelerate targets, making Greece one of the first European Union countries to adopt this.</a:t>
            </a:r>
          </a:p>
          <a:p>
            <a:endParaRPr lang="en-GB" dirty="0"/>
          </a:p>
          <a:p>
            <a:r>
              <a:rPr lang="en-GB" dirty="0"/>
              <a:t>From 2023, one quarter of all new private vehicles and light trucks sold in Greece must meet low-emission standards and by 2030 only zero emission vehicles will be permitted for sale. </a:t>
            </a:r>
          </a:p>
          <a:p>
            <a:endParaRPr lang="en-GB" dirty="0"/>
          </a:p>
          <a:p>
            <a:r>
              <a:rPr lang="en-GB" dirty="0"/>
              <a:t>According to (Reuters, 2022), Greece passes first climate law, cutting fossil fuels. Plans to invest 10 billion euros to expand its power grid by 2030, while speeding up development of renewables to more than double their share in electricity production. </a:t>
            </a:r>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3</a:t>
            </a:fld>
            <a:endParaRPr lang="en-GB"/>
          </a:p>
        </p:txBody>
      </p:sp>
    </p:spTree>
    <p:extLst>
      <p:ext uri="{BB962C8B-B14F-4D97-AF65-F5344CB8AC3E}">
        <p14:creationId xmlns:p14="http://schemas.microsoft.com/office/powerpoint/2010/main" val="518729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Language – speaking Greek, French and English. Zakynthos is Greek and Zante is Italian.</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Zakynthos is planning the sustainable tourism development refer to the methodological framework. Where the paper focuses on development for a sustainable future with different potential plans including environmental; internal &amp; external, global trends and policies which need to reflected to.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Zakynthos (Zante) has eco-tourism to help protect the beautiful island. </a:t>
            </a:r>
          </a:p>
          <a:p>
            <a:pPr marL="342900" lvl="0" indent="-342900">
              <a:buFont typeface="Symbol" pitchFamily="2"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first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transformation took place before tourists arrived. After an earthquake in 1953, the cultural scene reduced and become more popular for travellers due to nature, mild climate, cuisine and cultural attractions. </a:t>
            </a:r>
          </a:p>
          <a:p>
            <a:pPr marL="342900" lvl="0" indent="-342900">
              <a:buFont typeface="Symbol" pitchFamily="2"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second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transformation is transforming tourism to more quality tourism as the country becomes a true eco-tourism destination; standing out from other Greek islands.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Bringing over 20 different traditional businesses together; small hotels &amp; villas offering local, organic produces from farms.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this island, there are green hotels which include: Anatoli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Labreon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ecoresort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hotel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zefyros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Lithies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houses &amp; organic farm,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therianos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traditional villas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tsivouli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park. Explained more on the few next slides.</a:t>
            </a:r>
          </a:p>
          <a:p>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4</a:t>
            </a:fld>
            <a:endParaRPr lang="en-GB"/>
          </a:p>
        </p:txBody>
      </p:sp>
    </p:spTree>
    <p:extLst>
      <p:ext uri="{BB962C8B-B14F-4D97-AF65-F5344CB8AC3E}">
        <p14:creationId xmlns:p14="http://schemas.microsoft.com/office/powerpoint/2010/main" val="4003561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Built traditional with excellence facilities. </a:t>
            </a:r>
          </a:p>
          <a:p>
            <a:r>
              <a:rPr lang="en-GB" dirty="0"/>
              <a:t>e.g., outdoor swimming pool &amp; plenty of beautiful views. </a:t>
            </a:r>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5</a:t>
            </a:fld>
            <a:endParaRPr lang="en-GB"/>
          </a:p>
        </p:txBody>
      </p:sp>
    </p:spTree>
    <p:extLst>
      <p:ext uri="{BB962C8B-B14F-4D97-AF65-F5344CB8AC3E}">
        <p14:creationId xmlns:p14="http://schemas.microsoft.com/office/powerpoint/2010/main" val="759698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Surrounded by vineyards and olive grove, an eco resort. Including: pool, garden and 24 hour reception. Offering experiences on request. Like olive oil tours, sailing trips and diving with an instructor. </a:t>
            </a:r>
          </a:p>
          <a:p>
            <a:endParaRPr lang="en-GB" dirty="0"/>
          </a:p>
          <a:p>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6</a:t>
            </a:fld>
            <a:endParaRPr lang="en-GB"/>
          </a:p>
        </p:txBody>
      </p:sp>
    </p:spTree>
    <p:extLst>
      <p:ext uri="{BB962C8B-B14F-4D97-AF65-F5344CB8AC3E}">
        <p14:creationId xmlns:p14="http://schemas.microsoft.com/office/powerpoint/2010/main" val="2941918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quiet location, with garden near three beaches and bicycle rental and car rental services available. </a:t>
            </a:r>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7</a:t>
            </a:fld>
            <a:endParaRPr lang="en-GB"/>
          </a:p>
        </p:txBody>
      </p:sp>
    </p:spTree>
    <p:extLst>
      <p:ext uri="{BB962C8B-B14F-4D97-AF65-F5344CB8AC3E}">
        <p14:creationId xmlns:p14="http://schemas.microsoft.com/office/powerpoint/2010/main" val="2658842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family run business, beaches 5 mins drive. Each villa is situated around olive groves and vineyards. </a:t>
            </a:r>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8</a:t>
            </a:fld>
            <a:endParaRPr lang="en-GB"/>
          </a:p>
        </p:txBody>
      </p:sp>
    </p:spTree>
    <p:extLst>
      <p:ext uri="{BB962C8B-B14F-4D97-AF65-F5344CB8AC3E}">
        <p14:creationId xmlns:p14="http://schemas.microsoft.com/office/powerpoint/2010/main" val="9201714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Family business</a:t>
            </a:r>
          </a:p>
          <a:p>
            <a:pPr marL="171450" indent="-171450">
              <a:buFont typeface="Arial" panose="020B0604020202020204" pitchFamily="34" charset="0"/>
              <a:buChar char="•"/>
            </a:pPr>
            <a:r>
              <a:rPr lang="en-GB" dirty="0"/>
              <a:t>Many natures wonders and secrets </a:t>
            </a:r>
          </a:p>
          <a:p>
            <a:pPr marL="171450" indent="-171450">
              <a:buFont typeface="Arial" panose="020B0604020202020204" pitchFamily="34" charset="0"/>
              <a:buChar char="•"/>
            </a:pPr>
            <a:r>
              <a:rPr lang="en-GB" dirty="0"/>
              <a:t>Wooden shutters, solar water heating and eco friendly paint. </a:t>
            </a:r>
          </a:p>
          <a:p>
            <a:pPr marL="171450" indent="-171450">
              <a:buFont typeface="Arial" panose="020B0604020202020204" pitchFamily="34" charset="0"/>
              <a:buChar char="•"/>
            </a:pPr>
            <a:r>
              <a:rPr lang="en-GB" dirty="0"/>
              <a:t>Using rainwater for showers and toilers, low energy fridges, solar lighting, composting and natural fertilisation. Using a reuse program in place for towels and use green cleaning products. </a:t>
            </a:r>
          </a:p>
          <a:p>
            <a:pPr marL="171450" indent="-171450">
              <a:buFont typeface="Arial" panose="020B0604020202020204" pitchFamily="34" charset="0"/>
              <a:buChar char="•"/>
            </a:pPr>
            <a:r>
              <a:rPr lang="en-GB" dirty="0"/>
              <a:t>Outdoors on the ground, 160 olive trees including fruit like: figs, apricot, almonds, pomegranate and many more.</a:t>
            </a:r>
          </a:p>
          <a:p>
            <a:pPr marL="171450" indent="-171450">
              <a:buFont typeface="Arial" panose="020B0604020202020204" pitchFamily="34" charset="0"/>
              <a:buChar char="•"/>
            </a:pPr>
            <a:r>
              <a:rPr lang="en-GB" dirty="0"/>
              <a:t>Many things to do e.g., hiking and pressing wine in the summer.</a:t>
            </a:r>
          </a:p>
          <a:p>
            <a:pPr marL="171450" indent="-171450">
              <a:buFont typeface="Arial" panose="020B0604020202020204" pitchFamily="34" charset="0"/>
              <a:buChar char="•"/>
            </a:pPr>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9</a:t>
            </a:fld>
            <a:endParaRPr lang="en-GB"/>
          </a:p>
        </p:txBody>
      </p:sp>
    </p:spTree>
    <p:extLst>
      <p:ext uri="{BB962C8B-B14F-4D97-AF65-F5344CB8AC3E}">
        <p14:creationId xmlns:p14="http://schemas.microsoft.com/office/powerpoint/2010/main" val="115051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itchFamily="2" charset="2"/>
              <a:buChar char=""/>
            </a:pPr>
            <a:r>
              <a:rPr lang="en-GB" dirty="0"/>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located southern of the island</a:t>
            </a:r>
          </a:p>
          <a:p>
            <a:pPr marL="342900" lvl="0" indent="-342900">
              <a:buFont typeface="Symbol" pitchFamily="2"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aims to protect and preserve biotopes of national and European interest, species of flora and fauna &amp; promoting sustainable development. </a:t>
            </a:r>
          </a:p>
          <a:p>
            <a:pPr marL="342900" lvl="0" indent="-342900">
              <a:buFont typeface="Symbol" pitchFamily="2"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National Marine park of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zaknthos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(NMPZ) can be lucky enough to meet the Caretta-Caretta sea turtle and various of species of birds.</a:t>
            </a:r>
          </a:p>
          <a:p>
            <a:pPr marL="342900" lvl="0" indent="-342900">
              <a:buFont typeface="Symbol" pitchFamily="2"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Extended over 89 km2, divided into 4 zones A to D. </a:t>
            </a:r>
          </a:p>
          <a:p>
            <a:pPr marL="342900" lvl="0" indent="-342900">
              <a:buFont typeface="Symbol" pitchFamily="2"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zones A &amp; B you are forbidden to: put towels, walk / play over 5 m from sea, remove wooden cages, lights fires / camp, leave litter on the beach and fishing. Access between 7 am till sunset. </a:t>
            </a:r>
          </a:p>
          <a:p>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10</a:t>
            </a:fld>
            <a:endParaRPr lang="en-GB"/>
          </a:p>
        </p:txBody>
      </p:sp>
    </p:spTree>
    <p:extLst>
      <p:ext uri="{BB962C8B-B14F-4D97-AF65-F5344CB8AC3E}">
        <p14:creationId xmlns:p14="http://schemas.microsoft.com/office/powerpoint/2010/main" val="112494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Zakynthos, earth, sea &amp; sky was established after working with the local NGO in 1993.</a:t>
            </a:r>
          </a:p>
          <a:p>
            <a:endParaRPr lang="en-GB" dirty="0"/>
          </a:p>
          <a:p>
            <a:r>
              <a:rPr lang="en-GB" dirty="0"/>
              <a:t>In 1996; earth, sea and sky got funded and built an information centre to encourage visitors to look at the rich heritage, natural beauty, wildlife and culture. Also promoting the need for sustainable tourism.</a:t>
            </a:r>
          </a:p>
          <a:p>
            <a:endParaRPr lang="en-GB" dirty="0"/>
          </a:p>
          <a:p>
            <a:r>
              <a:rPr lang="en-GB" dirty="0"/>
              <a:t>More recently, the Zakynthos Sea Turtle Rescue Centre for rehabilitation of sick and injured turtles on the island. There’s an education and learning centre for groups too.</a:t>
            </a:r>
          </a:p>
          <a:p>
            <a:endParaRPr lang="en-GB" dirty="0"/>
          </a:p>
          <a:p>
            <a:r>
              <a:rPr lang="en-GB" u="sng" dirty="0"/>
              <a:t>Protection </a:t>
            </a:r>
          </a:p>
          <a:p>
            <a:pPr marL="171450" indent="-171450">
              <a:buFont typeface="Arial" panose="020B0604020202020204" pitchFamily="34" charset="0"/>
              <a:buChar char="•"/>
            </a:pPr>
            <a:r>
              <a:rPr lang="en-GB" dirty="0"/>
              <a:t>By CITES (The Convention on International Trade of Endangered Species of Flora and Fauna.</a:t>
            </a:r>
          </a:p>
          <a:p>
            <a:pPr marL="171450" indent="-171450">
              <a:buFont typeface="Arial" panose="020B0604020202020204" pitchFamily="34" charset="0"/>
              <a:buChar char="•"/>
            </a:pPr>
            <a:r>
              <a:rPr lang="en-GB" dirty="0"/>
              <a:t>Protection on beaches from 1984.</a:t>
            </a:r>
          </a:p>
          <a:p>
            <a:pPr marL="171450" indent="-171450">
              <a:buFont typeface="Arial" panose="020B0604020202020204" pitchFamily="34" charset="0"/>
              <a:buChar char="•"/>
            </a:pPr>
            <a:r>
              <a:rPr lang="en-GB" dirty="0"/>
              <a:t>Limitations of the number of visitors in the area from 1990.</a:t>
            </a:r>
          </a:p>
          <a:p>
            <a:pPr marL="171450" indent="-171450">
              <a:buFont typeface="Arial" panose="020B0604020202020204" pitchFamily="34" charset="0"/>
              <a:buChar char="•"/>
            </a:pPr>
            <a:r>
              <a:rPr lang="en-GB" dirty="0"/>
              <a:t>Three marine zones introduced between 1988 and 1994 to restrict boat speed, anchoring and fishing activities within </a:t>
            </a:r>
            <a:r>
              <a:rPr lang="en-GB" dirty="0" err="1"/>
              <a:t>Laganas</a:t>
            </a:r>
            <a:r>
              <a:rPr lang="en-GB" dirty="0"/>
              <a:t> Bay.</a:t>
            </a:r>
          </a:p>
          <a:p>
            <a:pPr marL="171450" indent="-171450">
              <a:buFont typeface="Arial" panose="020B0604020202020204" pitchFamily="34" charset="0"/>
              <a:buChar char="•"/>
            </a:pPr>
            <a:r>
              <a:rPr lang="en-GB" dirty="0"/>
              <a:t>In 1999, the National Marine Park of Zakynthos was established to protect sea turtles.</a:t>
            </a:r>
          </a:p>
          <a:p>
            <a:endParaRPr lang="en-GB" dirty="0"/>
          </a:p>
        </p:txBody>
      </p:sp>
      <p:sp>
        <p:nvSpPr>
          <p:cNvPr id="4" name="Slide Number Placeholder 3"/>
          <p:cNvSpPr>
            <a:spLocks noGrp="1"/>
          </p:cNvSpPr>
          <p:nvPr>
            <p:ph type="sldNum" sz="quarter" idx="5"/>
          </p:nvPr>
        </p:nvSpPr>
        <p:spPr/>
        <p:txBody>
          <a:bodyPr/>
          <a:lstStyle/>
          <a:p>
            <a:fld id="{2B11675D-3046-054F-8E73-03846F14CF4B}" type="slidenum">
              <a:rPr lang="en-GB" smtClean="0"/>
              <a:t>11</a:t>
            </a:fld>
            <a:endParaRPr lang="en-GB"/>
          </a:p>
        </p:txBody>
      </p:sp>
    </p:spTree>
    <p:extLst>
      <p:ext uri="{BB962C8B-B14F-4D97-AF65-F5344CB8AC3E}">
        <p14:creationId xmlns:p14="http://schemas.microsoft.com/office/powerpoint/2010/main" val="433177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to help</a:t>
            </a:r>
          </a:p>
          <a:p>
            <a:endParaRPr lang="en-GB" dirty="0"/>
          </a:p>
          <a:p>
            <a:r>
              <a:rPr lang="en-GB" dirty="0"/>
              <a:t>Within the island, there are a few ways to help.</a:t>
            </a:r>
          </a:p>
          <a:p>
            <a:endParaRPr lang="en-GB" dirty="0"/>
          </a:p>
          <a:p>
            <a:r>
              <a:rPr lang="en-GB" dirty="0"/>
              <a:t>You can volunteer at Zante turtle centre. Gaining experience in sustainable tourism and conservation. See the turtles in their natural habitat and other marine life. Make a last contribution to helping save the wildlife. Make new friends from different places around the world.</a:t>
            </a:r>
          </a:p>
          <a:p>
            <a:endParaRPr lang="en-GB" dirty="0"/>
          </a:p>
          <a:p>
            <a:r>
              <a:rPr lang="en-GB" dirty="0"/>
              <a:t>Or </a:t>
            </a:r>
          </a:p>
          <a:p>
            <a:endParaRPr lang="en-GB" dirty="0"/>
          </a:p>
          <a:p>
            <a:r>
              <a:rPr lang="en-GB" dirty="0"/>
              <a:t>You can volunteer at Earth Sea Sky Global which is building an international volunteer network. Projects in </a:t>
            </a:r>
            <a:r>
              <a:rPr lang="en-GB" dirty="0" err="1"/>
              <a:t>Gerakas</a:t>
            </a:r>
            <a:r>
              <a:rPr lang="en-GB" dirty="0"/>
              <a:t>, Zakynthos and the Greek islands. Gain experience in sustainable tourism and conservation issues. Learn basic care and maintenance of the animals and very similar things from the other charity. Their aim is to manage the influx of visitors and how to manage with everyone together. </a:t>
            </a:r>
          </a:p>
          <a:p>
            <a:endParaRPr lang="en-GB" dirty="0"/>
          </a:p>
          <a:p>
            <a:r>
              <a:rPr lang="en-GB" dirty="0"/>
              <a:t>Short term – clean beaches and look after turtles </a:t>
            </a:r>
          </a:p>
          <a:p>
            <a:r>
              <a:rPr lang="en-GB" dirty="0"/>
              <a:t>Long term - education and fundraising</a:t>
            </a:r>
          </a:p>
        </p:txBody>
      </p:sp>
      <p:sp>
        <p:nvSpPr>
          <p:cNvPr id="4" name="Slide Number Placeholder 3"/>
          <p:cNvSpPr>
            <a:spLocks noGrp="1"/>
          </p:cNvSpPr>
          <p:nvPr>
            <p:ph type="sldNum" sz="quarter" idx="5"/>
          </p:nvPr>
        </p:nvSpPr>
        <p:spPr/>
        <p:txBody>
          <a:bodyPr/>
          <a:lstStyle/>
          <a:p>
            <a:fld id="{2B11675D-3046-054F-8E73-03846F14CF4B}" type="slidenum">
              <a:rPr lang="en-GB" smtClean="0"/>
              <a:t>12</a:t>
            </a:fld>
            <a:endParaRPr lang="en-GB"/>
          </a:p>
        </p:txBody>
      </p:sp>
    </p:spTree>
    <p:extLst>
      <p:ext uri="{BB962C8B-B14F-4D97-AF65-F5344CB8AC3E}">
        <p14:creationId xmlns:p14="http://schemas.microsoft.com/office/powerpoint/2010/main" val="1399440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Marine Park of Zakynthos </a:t>
            </a:r>
          </a:p>
          <a:p>
            <a:endParaRPr lang="en-GB" dirty="0"/>
          </a:p>
          <a:p>
            <a:r>
              <a:rPr lang="en-GB" dirty="0"/>
              <a:t>The national marine park of Zakynthos is located along southern coast from </a:t>
            </a:r>
            <a:r>
              <a:rPr lang="en-GB" dirty="0" err="1"/>
              <a:t>Marathia’s</a:t>
            </a:r>
            <a:r>
              <a:rPr lang="en-GB" dirty="0"/>
              <a:t> Cape to the beach of </a:t>
            </a:r>
            <a:r>
              <a:rPr lang="en-GB" dirty="0" err="1"/>
              <a:t>Gerekas</a:t>
            </a:r>
            <a:r>
              <a:rPr lang="en-GB" dirty="0"/>
              <a:t>. Including 2 small islands nearby.</a:t>
            </a:r>
          </a:p>
          <a:p>
            <a:endParaRPr lang="en-GB" dirty="0"/>
          </a:p>
          <a:p>
            <a:r>
              <a:rPr lang="en-GB" dirty="0"/>
              <a:t>This area was founded in 1999 with the main purpose to defend the particular fauna of the southern part of the island. </a:t>
            </a:r>
          </a:p>
          <a:p>
            <a:endParaRPr lang="en-GB" dirty="0"/>
          </a:p>
          <a:p>
            <a:r>
              <a:rPr lang="en-GB" dirty="0"/>
              <a:t>The main characteristics of the Mediterranean ecosystem of: sandy beaches, emerging rocks and sandy dunes.</a:t>
            </a:r>
          </a:p>
          <a:p>
            <a:endParaRPr lang="en-GB" dirty="0"/>
          </a:p>
          <a:p>
            <a:r>
              <a:rPr lang="en-GB" dirty="0"/>
              <a:t>A case study implementing this is the factors shaping implementation of protected area management decisions: a case study of the Zakynthos National Marine Park.  </a:t>
            </a:r>
          </a:p>
          <a:p>
            <a:endParaRPr lang="en-GB" dirty="0"/>
          </a:p>
          <a:p>
            <a:r>
              <a:rPr lang="en-GB" dirty="0"/>
              <a:t>The most important animal specimen to protect are: the turtles Caretta-Caretta and the Mediterranean Seals </a:t>
            </a:r>
            <a:r>
              <a:rPr lang="en-GB" dirty="0" err="1"/>
              <a:t>Monachus-Monachus</a:t>
            </a:r>
            <a:r>
              <a:rPr lang="en-GB" dirty="0"/>
              <a:t>. Others include: Birds (southern gulf of Zakynthos &amp; the </a:t>
            </a:r>
            <a:r>
              <a:rPr lang="en-GB" dirty="0" err="1"/>
              <a:t>strofades</a:t>
            </a:r>
            <a:r>
              <a:rPr lang="en-GB" dirty="0"/>
              <a:t> visited by migrating birds. Examples on the next few pages.</a:t>
            </a:r>
          </a:p>
        </p:txBody>
      </p:sp>
      <p:sp>
        <p:nvSpPr>
          <p:cNvPr id="4" name="Slide Number Placeholder 3"/>
          <p:cNvSpPr>
            <a:spLocks noGrp="1"/>
          </p:cNvSpPr>
          <p:nvPr>
            <p:ph type="sldNum" sz="quarter" idx="5"/>
          </p:nvPr>
        </p:nvSpPr>
        <p:spPr/>
        <p:txBody>
          <a:bodyPr/>
          <a:lstStyle/>
          <a:p>
            <a:fld id="{2B11675D-3046-054F-8E73-03846F14CF4B}" type="slidenum">
              <a:rPr lang="en-GB" smtClean="0"/>
              <a:t>13</a:t>
            </a:fld>
            <a:endParaRPr lang="en-GB"/>
          </a:p>
        </p:txBody>
      </p:sp>
    </p:spTree>
    <p:extLst>
      <p:ext uri="{BB962C8B-B14F-4D97-AF65-F5344CB8AC3E}">
        <p14:creationId xmlns:p14="http://schemas.microsoft.com/office/powerpoint/2010/main" val="20330368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Mediterranean Seals are one of the rarest marine mammals in the world. Only 600 to 700 remain. Major threats include: displacement and habitat deterioration, deliberate killing by humans, fisheries bycatch and entanglement. </a:t>
            </a:r>
          </a:p>
          <a:p>
            <a:endParaRPr lang="en-GB" dirty="0"/>
          </a:p>
          <a:p>
            <a:r>
              <a:rPr lang="en-GB" dirty="0"/>
              <a:t>More information in the bibliography. </a:t>
            </a:r>
          </a:p>
          <a:p>
            <a:endParaRPr lang="en-GB" dirty="0"/>
          </a:p>
          <a:p>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14</a:t>
            </a:fld>
            <a:endParaRPr lang="en-GB"/>
          </a:p>
        </p:txBody>
      </p:sp>
    </p:spTree>
    <p:extLst>
      <p:ext uri="{BB962C8B-B14F-4D97-AF65-F5344CB8AC3E}">
        <p14:creationId xmlns:p14="http://schemas.microsoft.com/office/powerpoint/2010/main" val="19389958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Turtles </a:t>
            </a:r>
          </a:p>
          <a:p>
            <a:endParaRPr lang="en-GB" dirty="0"/>
          </a:p>
          <a:p>
            <a:r>
              <a:rPr lang="en-GB" dirty="0"/>
              <a:t>Zakynthos is known for the largest breeding ground for the Caretta Caretta turtle in the whole of the Mediterranean Sea. Located here for millions of years but are highly endangered. As mentioned many charities are helping to protect them on this island.</a:t>
            </a:r>
          </a:p>
          <a:p>
            <a:endParaRPr lang="en-GB" dirty="0"/>
          </a:p>
          <a:p>
            <a:r>
              <a:rPr lang="en-GB" dirty="0"/>
              <a:t>Know we are going to watch a video of them. </a:t>
            </a:r>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15</a:t>
            </a:fld>
            <a:endParaRPr lang="en-GB"/>
          </a:p>
        </p:txBody>
      </p:sp>
    </p:spTree>
    <p:extLst>
      <p:ext uri="{BB962C8B-B14F-4D97-AF65-F5344CB8AC3E}">
        <p14:creationId xmlns:p14="http://schemas.microsoft.com/office/powerpoint/2010/main" val="3222866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Birds: </a:t>
            </a:r>
          </a:p>
          <a:p>
            <a:endParaRPr lang="en-GB" dirty="0"/>
          </a:p>
          <a:p>
            <a:r>
              <a:rPr lang="en-GB" dirty="0"/>
              <a:t>The southern Gulf of Zakynthos is usually visited by; migrating birds, wild swans, swallows, kingfishers and sea gulls. </a:t>
            </a:r>
          </a:p>
          <a:p>
            <a:endParaRPr lang="en-GB" dirty="0"/>
          </a:p>
          <a:p>
            <a:r>
              <a:rPr lang="en-GB" dirty="0"/>
              <a:t>There are also reptiles, amphibians and mammals around the island as well. </a:t>
            </a:r>
          </a:p>
        </p:txBody>
      </p:sp>
      <p:sp>
        <p:nvSpPr>
          <p:cNvPr id="4" name="Slide Number Placeholder 3"/>
          <p:cNvSpPr>
            <a:spLocks noGrp="1"/>
          </p:cNvSpPr>
          <p:nvPr>
            <p:ph type="sldNum" sz="quarter" idx="5"/>
          </p:nvPr>
        </p:nvSpPr>
        <p:spPr/>
        <p:txBody>
          <a:bodyPr/>
          <a:lstStyle/>
          <a:p>
            <a:fld id="{2B11675D-3046-054F-8E73-03846F14CF4B}" type="slidenum">
              <a:rPr lang="en-GB" smtClean="0"/>
              <a:t>16</a:t>
            </a:fld>
            <a:endParaRPr lang="en-GB"/>
          </a:p>
        </p:txBody>
      </p:sp>
    </p:spTree>
    <p:extLst>
      <p:ext uri="{BB962C8B-B14F-4D97-AF65-F5344CB8AC3E}">
        <p14:creationId xmlns:p14="http://schemas.microsoft.com/office/powerpoint/2010/main" val="404193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 Tourism </a:t>
            </a:r>
          </a:p>
          <a:p>
            <a:endParaRPr lang="en-GB" dirty="0"/>
          </a:p>
          <a:p>
            <a:r>
              <a:rPr lang="en-GB" dirty="0"/>
              <a:t>Eco-tourism is about uniting conservation, communities and sustainable travel and an example of eco-tourism in Zante include: </a:t>
            </a:r>
          </a:p>
          <a:p>
            <a:endParaRPr lang="en-GB" dirty="0"/>
          </a:p>
          <a:p>
            <a:r>
              <a:rPr lang="en-GB" dirty="0"/>
              <a:t>Zakynthos turtle spotting boat trips and boat excursions. Whilst on this trip, introduced to the official staff guides of the Greek Archelon society explaining important information about the turtles and their biology. Visiting Turtle Island Caves and Keri Caves.</a:t>
            </a:r>
          </a:p>
          <a:p>
            <a:endParaRPr lang="en-GB" dirty="0"/>
          </a:p>
          <a:p>
            <a:r>
              <a:rPr lang="en-GB" dirty="0"/>
              <a:t>The days these runs are: Tuesday, Wednesday, Friday and Sunday morning. In the high season the trip is available in the afternoon.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B11675D-3046-054F-8E73-03846F14CF4B}" type="slidenum">
              <a:rPr lang="en-GB" smtClean="0"/>
              <a:t>17</a:t>
            </a:fld>
            <a:endParaRPr lang="en-GB"/>
          </a:p>
        </p:txBody>
      </p:sp>
    </p:spTree>
    <p:extLst>
      <p:ext uri="{BB962C8B-B14F-4D97-AF65-F5344CB8AC3E}">
        <p14:creationId xmlns:p14="http://schemas.microsoft.com/office/powerpoint/2010/main" val="35072023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all for listening, please feel free to ask any questions. </a:t>
            </a:r>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18</a:t>
            </a:fld>
            <a:endParaRPr lang="en-GB"/>
          </a:p>
        </p:txBody>
      </p:sp>
    </p:spTree>
    <p:extLst>
      <p:ext uri="{BB962C8B-B14F-4D97-AF65-F5344CB8AC3E}">
        <p14:creationId xmlns:p14="http://schemas.microsoft.com/office/powerpoint/2010/main" val="2620766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Bibliography </a:t>
            </a:r>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19</a:t>
            </a:fld>
            <a:endParaRPr lang="en-GB"/>
          </a:p>
        </p:txBody>
      </p:sp>
    </p:spTree>
    <p:extLst>
      <p:ext uri="{BB962C8B-B14F-4D97-AF65-F5344CB8AC3E}">
        <p14:creationId xmlns:p14="http://schemas.microsoft.com/office/powerpoint/2010/main" val="6858878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5"/>
          </p:nvPr>
        </p:nvSpPr>
        <p:spPr/>
        <p:txBody>
          <a:bodyPr/>
          <a:lstStyle/>
          <a:p>
            <a:fld id="{2B11675D-3046-054F-8E73-03846F14CF4B}" type="slidenum">
              <a:rPr lang="en-GB" smtClean="0"/>
              <a:t>20</a:t>
            </a:fld>
            <a:endParaRPr lang="en-GB"/>
          </a:p>
        </p:txBody>
      </p:sp>
    </p:spTree>
    <p:extLst>
      <p:ext uri="{BB962C8B-B14F-4D97-AF65-F5344CB8AC3E}">
        <p14:creationId xmlns:p14="http://schemas.microsoft.com/office/powerpoint/2010/main" val="3225266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33E7D-A137-6B68-4430-A63A90BD165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a:p>
        </p:txBody>
      </p:sp>
      <p:sp>
        <p:nvSpPr>
          <p:cNvPr id="3" name="Subtitle 2">
            <a:extLst>
              <a:ext uri="{FF2B5EF4-FFF2-40B4-BE49-F238E27FC236}">
                <a16:creationId xmlns:a16="http://schemas.microsoft.com/office/drawing/2014/main" id="{C160F130-08B6-CA9B-FAC5-B20A2E49C4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a:p>
        </p:txBody>
      </p:sp>
      <p:sp>
        <p:nvSpPr>
          <p:cNvPr id="4" name="Date Placeholder 3">
            <a:extLst>
              <a:ext uri="{FF2B5EF4-FFF2-40B4-BE49-F238E27FC236}">
                <a16:creationId xmlns:a16="http://schemas.microsoft.com/office/drawing/2014/main" id="{6CA013E1-5306-2A37-E331-A9D079D24E42}"/>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5" name="Footer Placeholder 4">
            <a:extLst>
              <a:ext uri="{FF2B5EF4-FFF2-40B4-BE49-F238E27FC236}">
                <a16:creationId xmlns:a16="http://schemas.microsoft.com/office/drawing/2014/main" id="{BB5E469E-21D4-92D0-EB56-1DB6B62602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DBCADA-059A-F874-B531-DEBD77F82AF6}"/>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4111386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26564-C0C6-050E-3A22-C94AAC5A586D}"/>
              </a:ext>
            </a:extLst>
          </p:cNvPr>
          <p:cNvSpPr>
            <a:spLocks noGrp="1"/>
          </p:cNvSpPr>
          <p:nvPr>
            <p:ph type="title"/>
          </p:nvPr>
        </p:nvSpPr>
        <p:spPr/>
        <p:txBody>
          <a:bodyPr/>
          <a:lstStyle/>
          <a:p>
            <a:r>
              <a:rPr lang="en-GB"/>
              <a:t>Click to edit Master title style</a:t>
            </a:r>
            <a:endParaRPr/>
          </a:p>
        </p:txBody>
      </p:sp>
      <p:sp>
        <p:nvSpPr>
          <p:cNvPr id="3" name="Content Placeholder 2">
            <a:extLst>
              <a:ext uri="{FF2B5EF4-FFF2-40B4-BE49-F238E27FC236}">
                <a16:creationId xmlns:a16="http://schemas.microsoft.com/office/drawing/2014/main" id="{49AAC851-8B64-60BE-006E-28A1A3ACF7F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a:extLst>
              <a:ext uri="{FF2B5EF4-FFF2-40B4-BE49-F238E27FC236}">
                <a16:creationId xmlns:a16="http://schemas.microsoft.com/office/drawing/2014/main" id="{332A42B3-9C3B-E674-37E4-E2EC5985C603}"/>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5" name="Footer Placeholder 4">
            <a:extLst>
              <a:ext uri="{FF2B5EF4-FFF2-40B4-BE49-F238E27FC236}">
                <a16:creationId xmlns:a16="http://schemas.microsoft.com/office/drawing/2014/main" id="{76C67E29-9132-CBA7-6707-998ABAA15F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D48CF-771F-6AEF-8E96-BC757BDB675B}"/>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1548747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EACC-F7CC-6D21-E9B3-2EBD05319E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a:p>
        </p:txBody>
      </p:sp>
      <p:sp>
        <p:nvSpPr>
          <p:cNvPr id="3" name="Text Placeholder 2">
            <a:extLst>
              <a:ext uri="{FF2B5EF4-FFF2-40B4-BE49-F238E27FC236}">
                <a16:creationId xmlns:a16="http://schemas.microsoft.com/office/drawing/2014/main" id="{948E7784-96C6-668A-323F-E15CD738F1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55F8FDB-CC92-206C-8476-81739C6E38FB}"/>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5" name="Footer Placeholder 4">
            <a:extLst>
              <a:ext uri="{FF2B5EF4-FFF2-40B4-BE49-F238E27FC236}">
                <a16:creationId xmlns:a16="http://schemas.microsoft.com/office/drawing/2014/main" id="{4AEC13EF-6B4F-44A2-84E7-87199F6489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1E280C-E6C5-8B58-A23E-5E0D460E89DA}"/>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3999299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92508-12AF-1852-4879-2EDD9913B5AC}"/>
              </a:ext>
            </a:extLst>
          </p:cNvPr>
          <p:cNvSpPr>
            <a:spLocks noGrp="1"/>
          </p:cNvSpPr>
          <p:nvPr>
            <p:ph type="title"/>
          </p:nvPr>
        </p:nvSpPr>
        <p:spPr/>
        <p:txBody>
          <a:bodyPr/>
          <a:lstStyle/>
          <a:p>
            <a:r>
              <a:rPr lang="en-GB"/>
              <a:t>Click to edit Master title style</a:t>
            </a:r>
            <a:endParaRPr/>
          </a:p>
        </p:txBody>
      </p:sp>
      <p:sp>
        <p:nvSpPr>
          <p:cNvPr id="3" name="Content Placeholder 2">
            <a:extLst>
              <a:ext uri="{FF2B5EF4-FFF2-40B4-BE49-F238E27FC236}">
                <a16:creationId xmlns:a16="http://schemas.microsoft.com/office/drawing/2014/main" id="{02060E79-C766-ED82-D32E-C1F4452046A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Content Placeholder 3">
            <a:extLst>
              <a:ext uri="{FF2B5EF4-FFF2-40B4-BE49-F238E27FC236}">
                <a16:creationId xmlns:a16="http://schemas.microsoft.com/office/drawing/2014/main" id="{1A8E2D0D-1ADA-B1E4-0DF9-23CEA6F595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Date Placeholder 4">
            <a:extLst>
              <a:ext uri="{FF2B5EF4-FFF2-40B4-BE49-F238E27FC236}">
                <a16:creationId xmlns:a16="http://schemas.microsoft.com/office/drawing/2014/main" id="{62DC1992-F199-C6F3-4502-CA5573420FE1}"/>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6" name="Footer Placeholder 5">
            <a:extLst>
              <a:ext uri="{FF2B5EF4-FFF2-40B4-BE49-F238E27FC236}">
                <a16:creationId xmlns:a16="http://schemas.microsoft.com/office/drawing/2014/main" id="{2423BB5F-E222-5353-854C-5D509C8213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D0F0DF-7BF5-1ABC-83E9-4C892D78BC68}"/>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4151700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37463-E1D9-C729-5BAF-F38DAFBFEA0D}"/>
              </a:ext>
            </a:extLst>
          </p:cNvPr>
          <p:cNvSpPr>
            <a:spLocks noGrp="1"/>
          </p:cNvSpPr>
          <p:nvPr>
            <p:ph type="title"/>
          </p:nvPr>
        </p:nvSpPr>
        <p:spPr>
          <a:xfrm>
            <a:off x="839788" y="365125"/>
            <a:ext cx="10515600" cy="1325563"/>
          </a:xfrm>
        </p:spPr>
        <p:txBody>
          <a:bodyPr/>
          <a:lstStyle/>
          <a:p>
            <a:r>
              <a:rPr lang="en-GB"/>
              <a:t>Click to edit Master title style</a:t>
            </a:r>
            <a:endParaRPr/>
          </a:p>
        </p:txBody>
      </p:sp>
      <p:sp>
        <p:nvSpPr>
          <p:cNvPr id="3" name="Text Placeholder 2">
            <a:extLst>
              <a:ext uri="{FF2B5EF4-FFF2-40B4-BE49-F238E27FC236}">
                <a16:creationId xmlns:a16="http://schemas.microsoft.com/office/drawing/2014/main" id="{5CDE160C-3BCA-AF3F-8000-D7EAC1F18D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2D6815-5089-710E-7888-655D71F096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a:extLst>
              <a:ext uri="{FF2B5EF4-FFF2-40B4-BE49-F238E27FC236}">
                <a16:creationId xmlns:a16="http://schemas.microsoft.com/office/drawing/2014/main" id="{0EEAC07D-0E0B-A427-4265-D1AEF84919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B5CE39-DC4C-BE19-E4A7-5D3A83ABF90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7" name="Date Placeholder 6">
            <a:extLst>
              <a:ext uri="{FF2B5EF4-FFF2-40B4-BE49-F238E27FC236}">
                <a16:creationId xmlns:a16="http://schemas.microsoft.com/office/drawing/2014/main" id="{180C5903-2FA2-1110-4BE0-7EC8F98C9604}"/>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8" name="Footer Placeholder 7">
            <a:extLst>
              <a:ext uri="{FF2B5EF4-FFF2-40B4-BE49-F238E27FC236}">
                <a16:creationId xmlns:a16="http://schemas.microsoft.com/office/drawing/2014/main" id="{FD1EBAC4-7EC6-FAC5-A9FF-CB4755C6CC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219B0F-D8E9-13B0-A027-8E67487A9CE1}"/>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171817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26FCC-C0E6-4F50-73C3-F5B683D7D81D}"/>
              </a:ext>
            </a:extLst>
          </p:cNvPr>
          <p:cNvSpPr>
            <a:spLocks noGrp="1"/>
          </p:cNvSpPr>
          <p:nvPr>
            <p:ph type="title"/>
          </p:nvPr>
        </p:nvSpPr>
        <p:spPr/>
        <p:txBody>
          <a:bodyPr/>
          <a:lstStyle/>
          <a:p>
            <a:r>
              <a:rPr lang="en-GB"/>
              <a:t>Click to edit Master title style</a:t>
            </a:r>
            <a:endParaRPr/>
          </a:p>
        </p:txBody>
      </p:sp>
      <p:sp>
        <p:nvSpPr>
          <p:cNvPr id="3" name="Date Placeholder 2">
            <a:extLst>
              <a:ext uri="{FF2B5EF4-FFF2-40B4-BE49-F238E27FC236}">
                <a16:creationId xmlns:a16="http://schemas.microsoft.com/office/drawing/2014/main" id="{A7D19D2A-B36D-795B-E3A1-D3159E584812}"/>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4" name="Footer Placeholder 3">
            <a:extLst>
              <a:ext uri="{FF2B5EF4-FFF2-40B4-BE49-F238E27FC236}">
                <a16:creationId xmlns:a16="http://schemas.microsoft.com/office/drawing/2014/main" id="{059F66BA-8D27-FE26-5B98-7650593552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E82CC5-277A-D477-409A-99A23E1EE0A2}"/>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3815999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99FF0D-487E-0D1C-CCB6-79F3BD4B833F}"/>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3" name="Footer Placeholder 2">
            <a:extLst>
              <a:ext uri="{FF2B5EF4-FFF2-40B4-BE49-F238E27FC236}">
                <a16:creationId xmlns:a16="http://schemas.microsoft.com/office/drawing/2014/main" id="{9B678DF2-B0C7-8028-528D-2F51B0225C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ACABC3-8AF8-FB13-7641-7D9E3A9A1522}"/>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2887612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292FC-09BD-7C6C-4BC2-684E4C5F09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a:p>
        </p:txBody>
      </p:sp>
      <p:sp>
        <p:nvSpPr>
          <p:cNvPr id="3" name="Content Placeholder 2">
            <a:extLst>
              <a:ext uri="{FF2B5EF4-FFF2-40B4-BE49-F238E27FC236}">
                <a16:creationId xmlns:a16="http://schemas.microsoft.com/office/drawing/2014/main" id="{D5D5DAD5-460F-8BDE-9A59-5581B26FFC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a:extLst>
              <a:ext uri="{FF2B5EF4-FFF2-40B4-BE49-F238E27FC236}">
                <a16:creationId xmlns:a16="http://schemas.microsoft.com/office/drawing/2014/main" id="{21985758-F926-BE56-EF0D-7C56A8CE04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F1B087-F873-11B8-9A58-DD39287C7980}"/>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6" name="Footer Placeholder 5">
            <a:extLst>
              <a:ext uri="{FF2B5EF4-FFF2-40B4-BE49-F238E27FC236}">
                <a16:creationId xmlns:a16="http://schemas.microsoft.com/office/drawing/2014/main" id="{1A2D639C-A3A6-18CB-09D3-1EF69C5A14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837A7B-EFC5-1D8B-8EA3-EB6D9E7AEEA3}"/>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1602721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79093-E2E8-B6E6-4DE7-0A99B7FEDC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a:p>
        </p:txBody>
      </p:sp>
      <p:sp>
        <p:nvSpPr>
          <p:cNvPr id="3" name="Picture Placeholder 2">
            <a:extLst>
              <a:ext uri="{FF2B5EF4-FFF2-40B4-BE49-F238E27FC236}">
                <a16:creationId xmlns:a16="http://schemas.microsoft.com/office/drawing/2014/main" id="{91A4CACB-78B5-9CCC-408B-D4EA610271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D3264F0B-E907-D205-7C2E-159092DEAD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8F293C-BDDB-0BEB-5870-58AF19D224E7}"/>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6" name="Footer Placeholder 5">
            <a:extLst>
              <a:ext uri="{FF2B5EF4-FFF2-40B4-BE49-F238E27FC236}">
                <a16:creationId xmlns:a16="http://schemas.microsoft.com/office/drawing/2014/main" id="{E0A5DFFA-05B1-3729-5EE8-3D61AF680F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D9350-60E7-3BF9-E27C-8CA371705376}"/>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730846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69B77-0AAE-0A48-F8FB-D502D600EB8F}"/>
              </a:ext>
            </a:extLst>
          </p:cNvPr>
          <p:cNvSpPr>
            <a:spLocks noGrp="1"/>
          </p:cNvSpPr>
          <p:nvPr>
            <p:ph type="title"/>
          </p:nvPr>
        </p:nvSpPr>
        <p:spPr/>
        <p:txBody>
          <a:bodyPr/>
          <a:lstStyle/>
          <a:p>
            <a:r>
              <a:rPr lang="en-GB"/>
              <a:t>Click to edit Master title style</a:t>
            </a:r>
            <a:endParaRPr/>
          </a:p>
        </p:txBody>
      </p:sp>
      <p:sp>
        <p:nvSpPr>
          <p:cNvPr id="3" name="Vertical Text Placeholder 2">
            <a:extLst>
              <a:ext uri="{FF2B5EF4-FFF2-40B4-BE49-F238E27FC236}">
                <a16:creationId xmlns:a16="http://schemas.microsoft.com/office/drawing/2014/main" id="{ED2D9A25-2753-8A17-DD4A-4E1B281D75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a:extLst>
              <a:ext uri="{FF2B5EF4-FFF2-40B4-BE49-F238E27FC236}">
                <a16:creationId xmlns:a16="http://schemas.microsoft.com/office/drawing/2014/main" id="{94D093FF-6873-D01F-A250-E5A1AAA92A80}"/>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5" name="Footer Placeholder 4">
            <a:extLst>
              <a:ext uri="{FF2B5EF4-FFF2-40B4-BE49-F238E27FC236}">
                <a16:creationId xmlns:a16="http://schemas.microsoft.com/office/drawing/2014/main" id="{DCDEED26-BD5F-BD93-85CF-B2ACEC53AF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558BB0-02FB-9BB7-194F-A6CA20F4F857}"/>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2895846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79A86F-DAA9-8A0C-BBCA-0675687A831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a:p>
        </p:txBody>
      </p:sp>
      <p:sp>
        <p:nvSpPr>
          <p:cNvPr id="3" name="Vertical Text Placeholder 2">
            <a:extLst>
              <a:ext uri="{FF2B5EF4-FFF2-40B4-BE49-F238E27FC236}">
                <a16:creationId xmlns:a16="http://schemas.microsoft.com/office/drawing/2014/main" id="{55F051A6-C3F3-A452-7B49-3880E846F60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a:extLst>
              <a:ext uri="{FF2B5EF4-FFF2-40B4-BE49-F238E27FC236}">
                <a16:creationId xmlns:a16="http://schemas.microsoft.com/office/drawing/2014/main" id="{EE0506B8-63B2-069D-3B0A-07D0574B0703}"/>
              </a:ext>
            </a:extLst>
          </p:cNvPr>
          <p:cNvSpPr>
            <a:spLocks noGrp="1"/>
          </p:cNvSpPr>
          <p:nvPr>
            <p:ph type="dt" sz="half" idx="10"/>
          </p:nvPr>
        </p:nvSpPr>
        <p:spPr/>
        <p:txBody>
          <a:bodyPr/>
          <a:lstStyle/>
          <a:p>
            <a:fld id="{229EEC3A-4271-F846-920A-00FEF4DCE942}" type="datetimeFigureOut">
              <a:rPr lang="en-GB" smtClean="0"/>
              <a:t>19/03/2023</a:t>
            </a:fld>
            <a:endParaRPr lang="en-GB"/>
          </a:p>
        </p:txBody>
      </p:sp>
      <p:sp>
        <p:nvSpPr>
          <p:cNvPr id="5" name="Footer Placeholder 4">
            <a:extLst>
              <a:ext uri="{FF2B5EF4-FFF2-40B4-BE49-F238E27FC236}">
                <a16:creationId xmlns:a16="http://schemas.microsoft.com/office/drawing/2014/main" id="{8F078209-D56C-43DB-3BC6-96DEF519EA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85B6F-5E7A-7C42-F46A-C9C50925C23B}"/>
              </a:ext>
            </a:extLst>
          </p:cNvPr>
          <p:cNvSpPr>
            <a:spLocks noGrp="1"/>
          </p:cNvSpPr>
          <p:nvPr>
            <p:ph type="sldNum" sz="quarter" idx="12"/>
          </p:nvPr>
        </p:nvSpPr>
        <p:spPr/>
        <p:txBody>
          <a:bodyPr/>
          <a:lstStyle/>
          <a:p>
            <a:fld id="{EFDDB581-20E5-D147-AD31-F79425267E96}" type="slidenum">
              <a:rPr lang="en-GB" smtClean="0"/>
              <a:t>‹#›</a:t>
            </a:fld>
            <a:endParaRPr lang="en-GB"/>
          </a:p>
        </p:txBody>
      </p:sp>
    </p:spTree>
    <p:extLst>
      <p:ext uri="{BB962C8B-B14F-4D97-AF65-F5344CB8AC3E}">
        <p14:creationId xmlns:p14="http://schemas.microsoft.com/office/powerpoint/2010/main" val="89513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80B644-AE7B-8563-F86B-BF13AC7CC7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a:p>
        </p:txBody>
      </p:sp>
      <p:sp>
        <p:nvSpPr>
          <p:cNvPr id="3" name="Text Placeholder 2">
            <a:extLst>
              <a:ext uri="{FF2B5EF4-FFF2-40B4-BE49-F238E27FC236}">
                <a16:creationId xmlns:a16="http://schemas.microsoft.com/office/drawing/2014/main" id="{6685F3F4-0B47-5C5E-A213-7C26D70A67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a:extLst>
              <a:ext uri="{FF2B5EF4-FFF2-40B4-BE49-F238E27FC236}">
                <a16:creationId xmlns:a16="http://schemas.microsoft.com/office/drawing/2014/main" id="{501EE6FE-B99C-3F02-8F87-54188A1326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9EEC3A-4271-F846-920A-00FEF4DCE942}" type="datetimeFigureOut">
              <a:rPr lang="en-GB" smtClean="0"/>
              <a:t>19/03/2023</a:t>
            </a:fld>
            <a:endParaRPr/>
          </a:p>
        </p:txBody>
      </p:sp>
      <p:sp>
        <p:nvSpPr>
          <p:cNvPr id="5" name="Footer Placeholder 4">
            <a:extLst>
              <a:ext uri="{FF2B5EF4-FFF2-40B4-BE49-F238E27FC236}">
                <a16:creationId xmlns:a16="http://schemas.microsoft.com/office/drawing/2014/main" id="{FD262A13-B052-D24E-C4EF-3A4780461D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a:p>
        </p:txBody>
      </p:sp>
      <p:sp>
        <p:nvSpPr>
          <p:cNvPr id="6" name="Slide Number Placeholder 5">
            <a:extLst>
              <a:ext uri="{FF2B5EF4-FFF2-40B4-BE49-F238E27FC236}">
                <a16:creationId xmlns:a16="http://schemas.microsoft.com/office/drawing/2014/main" id="{2E098E40-2C19-DB1A-F8EF-B8E039A3FF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DDB581-20E5-D147-AD31-F79425267E96}" type="slidenum">
              <a:rPr lang="en-GB" smtClean="0"/>
              <a:t>‹#›</a:t>
            </a:fld>
            <a:endParaRPr/>
          </a:p>
        </p:txBody>
      </p:sp>
    </p:spTree>
    <p:extLst>
      <p:ext uri="{BB962C8B-B14F-4D97-AF65-F5344CB8AC3E}">
        <p14:creationId xmlns:p14="http://schemas.microsoft.com/office/powerpoint/2010/main" val="2553340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www.diveagainstdebris.org/blog/loggerhead-marinelife-center/aug-11-15/conservation-efforts-zakyntho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www.flickr.com/photos/22446827@N02/374135038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hyperlink" Target="https://www.youtube.com/watch?v=i3998L_925w" TargetMode="Externa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ecotourism-greece.com/subdestination/zakynthos-zante/#about" TargetMode="External"/><Relationship Id="rId3" Type="http://schemas.openxmlformats.org/officeDocument/2006/relationships/hyperlink" Target="https://www.booking.com/hotel/gr/anatoli-labreon-agia-marina.en.html?aid=374469&amp;no_rooms=1&amp;group_adults=2" TargetMode="External"/><Relationship Id="rId7" Type="http://schemas.openxmlformats.org/officeDocument/2006/relationships/hyperlink" Target="https://ecotourism-greece.com/hotels/tsivouli-park/" TargetMode="External"/><Relationship Id="rId12" Type="http://schemas.openxmlformats.org/officeDocument/2006/relationships/hyperlink" Target="https://doi.org/10.1007/978-3-319-15859-4_30"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ecotourism-greece.com/hotels/therianos-traditional-villas/" TargetMode="External"/><Relationship Id="rId11" Type="http://schemas.openxmlformats.org/officeDocument/2006/relationships/hyperlink" Target="https://www.youtube.com/watch?v=i3998L_925w" TargetMode="External"/><Relationship Id="rId5" Type="http://schemas.openxmlformats.org/officeDocument/2006/relationships/hyperlink" Target="https://www.e-zante.com/zante_map.html" TargetMode="External"/><Relationship Id="rId10" Type="http://schemas.openxmlformats.org/officeDocument/2006/relationships/hyperlink" Target="https://earth-sea-sky-global.org/volunteer-opportunities/" TargetMode="External"/><Relationship Id="rId4" Type="http://schemas.openxmlformats.org/officeDocument/2006/relationships/hyperlink" Target="https://www.booking.com/hotel/gr/lithies-organic-farm.en.html?aid=374469&amp;no_rooms=1&amp;group_adults=2#tab-main" TargetMode="External"/><Relationship Id="rId9" Type="http://schemas.openxmlformats.org/officeDocument/2006/relationships/hyperlink" Target="https://www.enterprisegreece.gov.gr/newsletters/newsletter-articles/greece-unveils-new-climate-law-to-slash-greenhouse-gas-emissions/#:~:text=The%20Greek%20government%20has%20unveiled,over%20the%20next%2010%20years"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elcometozante.com/en/map-beaches-and-rules-of-the-marine-park-of-zakynthos/" TargetMode="External"/><Relationship Id="rId3" Type="http://schemas.openxmlformats.org/officeDocument/2006/relationships/hyperlink" Target="https://www.diveagainstdebris.org/blog/loggerhead-marinelife-center/aug-11-15/conservation-efforts-zakynthos" TargetMode="External"/><Relationship Id="rId7" Type="http://schemas.openxmlformats.org/officeDocument/2006/relationships/hyperlink" Target="https://www.reuters.com/business/environment/greece-passes-first-climate-law-vows-cut-dependence-fossil-fuels-2022-05-26"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hyperlink" Target="https://www.fisheries.noaa.gov/species/mediterranean-monk-seal" TargetMode="External"/><Relationship Id="rId11" Type="http://schemas.openxmlformats.org/officeDocument/2006/relationships/hyperlink" Target="https://ecoresortzefyros.com/" TargetMode="External"/><Relationship Id="rId5" Type="http://schemas.openxmlformats.org/officeDocument/2006/relationships/hyperlink" Target="https://nefis-travel.com/nefis-travel-services/tours/vip-eco-friendly-turtle-spotting/#:~:text=Zakynthos%2C%20also%20known%20as%20Zante,creatures%2C%20but%20are%20highly%20endangered" TargetMode="External"/><Relationship Id="rId10" Type="http://schemas.openxmlformats.org/officeDocument/2006/relationships/hyperlink" Target="https://www.zanteisland.com/en/marine-park-zakynthos.php" TargetMode="External"/><Relationship Id="rId4" Type="http://schemas.openxmlformats.org/officeDocument/2006/relationships/hyperlink" Target="https://zanteturtlecenter.com/en/volunteer/" TargetMode="External"/><Relationship Id="rId9" Type="http://schemas.openxmlformats.org/officeDocument/2006/relationships/hyperlink" Target="https://www.freeworldmaps.net/printable/euro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4BD75-5F10-23FF-C313-0B66F6C9E343}"/>
              </a:ext>
            </a:extLst>
          </p:cNvPr>
          <p:cNvSpPr>
            <a:spLocks noGrp="1"/>
          </p:cNvSpPr>
          <p:nvPr>
            <p:ph type="ctrTitle"/>
          </p:nvPr>
        </p:nvSpPr>
        <p:spPr>
          <a:xfrm>
            <a:off x="1215730" y="606559"/>
            <a:ext cx="5439070" cy="3951940"/>
          </a:xfrm>
        </p:spPr>
        <p:txBody>
          <a:bodyPr>
            <a:normAutofit/>
          </a:bodyPr>
          <a:lstStyle/>
          <a:p>
            <a:r>
              <a:rPr lang="en-GB" sz="6600" dirty="0">
                <a:latin typeface="Georgia" panose="02040502050405020303" pitchFamily="18" charset="0"/>
                <a:ea typeface="Ayuthaya" pitchFamily="2" charset="-34"/>
                <a:cs typeface="Ayuthaya" pitchFamily="2" charset="-34"/>
              </a:rPr>
              <a:t>Sustainability in Zakynthos, Greece </a:t>
            </a:r>
            <a:endParaRPr sz="6600" dirty="0">
              <a:latin typeface="Georgia" panose="02040502050405020303" pitchFamily="18" charset="0"/>
              <a:ea typeface="Ayuthaya" pitchFamily="2" charset="-34"/>
              <a:cs typeface="Ayuthaya" pitchFamily="2" charset="-34"/>
            </a:endParaRPr>
          </a:p>
        </p:txBody>
      </p:sp>
      <p:pic>
        <p:nvPicPr>
          <p:cNvPr id="4" name="Picture 3">
            <a:extLst>
              <a:ext uri="{FF2B5EF4-FFF2-40B4-BE49-F238E27FC236}">
                <a16:creationId xmlns:a16="http://schemas.microsoft.com/office/drawing/2014/main" id="{7634C847-8C37-CCDB-FE74-57EFE3677D90}"/>
              </a:ext>
            </a:extLst>
          </p:cNvPr>
          <p:cNvPicPr>
            <a:picLocks noChangeAspect="1"/>
          </p:cNvPicPr>
          <p:nvPr/>
        </p:nvPicPr>
        <p:blipFill>
          <a:blip r:embed="rId3"/>
          <a:stretch>
            <a:fillRect/>
          </a:stretch>
        </p:blipFill>
        <p:spPr>
          <a:xfrm>
            <a:off x="190500" y="5799963"/>
            <a:ext cx="2676526" cy="875954"/>
          </a:xfrm>
          <a:prstGeom prst="rect">
            <a:avLst/>
          </a:prstGeom>
        </p:spPr>
      </p:pic>
      <p:pic>
        <p:nvPicPr>
          <p:cNvPr id="6" name="Picture 5">
            <a:extLst>
              <a:ext uri="{FF2B5EF4-FFF2-40B4-BE49-F238E27FC236}">
                <a16:creationId xmlns:a16="http://schemas.microsoft.com/office/drawing/2014/main" id="{153FA171-4CC1-3FB5-E4B9-673FEBB095D3}"/>
              </a:ext>
            </a:extLst>
          </p:cNvPr>
          <p:cNvPicPr>
            <a:picLocks noChangeAspect="1"/>
          </p:cNvPicPr>
          <p:nvPr/>
        </p:nvPicPr>
        <p:blipFill>
          <a:blip r:embed="rId4"/>
          <a:stretch>
            <a:fillRect/>
          </a:stretch>
        </p:blipFill>
        <p:spPr>
          <a:xfrm>
            <a:off x="8229601" y="1208742"/>
            <a:ext cx="3771899" cy="5029198"/>
          </a:xfrm>
          <a:prstGeom prst="rect">
            <a:avLst/>
          </a:prstGeom>
        </p:spPr>
      </p:pic>
      <p:sp>
        <p:nvSpPr>
          <p:cNvPr id="7" name="TextBox 6">
            <a:extLst>
              <a:ext uri="{FF2B5EF4-FFF2-40B4-BE49-F238E27FC236}">
                <a16:creationId xmlns:a16="http://schemas.microsoft.com/office/drawing/2014/main" id="{0E7FFBB5-80C6-7ACB-020B-A54E6DA45376}"/>
              </a:ext>
            </a:extLst>
          </p:cNvPr>
          <p:cNvSpPr txBox="1"/>
          <p:nvPr/>
        </p:nvSpPr>
        <p:spPr>
          <a:xfrm>
            <a:off x="8917780" y="6294586"/>
            <a:ext cx="3274220" cy="461665"/>
          </a:xfrm>
          <a:prstGeom prst="rect">
            <a:avLst/>
          </a:prstGeom>
          <a:noFill/>
        </p:spPr>
        <p:txBody>
          <a:bodyPr wrap="square" rtlCol="0">
            <a:spAutoFit/>
          </a:bodyPr>
          <a:lstStyle/>
          <a:p>
            <a:r>
              <a:rPr lang="en-GB" sz="2400" dirty="0">
                <a:latin typeface="Georgia" panose="02040502050405020303" pitchFamily="18" charset="0"/>
              </a:rPr>
              <a:t>By Emily Cadwallader </a:t>
            </a:r>
            <a:endParaRPr sz="2400" dirty="0">
              <a:latin typeface="Georgia" panose="02040502050405020303" pitchFamily="18" charset="0"/>
            </a:endParaRPr>
          </a:p>
        </p:txBody>
      </p:sp>
    </p:spTree>
    <p:extLst>
      <p:ext uri="{BB962C8B-B14F-4D97-AF65-F5344CB8AC3E}">
        <p14:creationId xmlns:p14="http://schemas.microsoft.com/office/powerpoint/2010/main" val="2009985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F577A2-9B49-8768-ADDE-E84A42A5500C}"/>
              </a:ext>
            </a:extLst>
          </p:cNvPr>
          <p:cNvSpPr txBox="1"/>
          <p:nvPr/>
        </p:nvSpPr>
        <p:spPr>
          <a:xfrm>
            <a:off x="4347412" y="205912"/>
            <a:ext cx="4186988" cy="1015663"/>
          </a:xfrm>
          <a:prstGeom prst="rect">
            <a:avLst/>
          </a:prstGeom>
          <a:noFill/>
        </p:spPr>
        <p:txBody>
          <a:bodyPr wrap="square">
            <a:spAutoFit/>
          </a:bodyPr>
          <a:lstStyle/>
          <a:p>
            <a:r>
              <a:rPr lang="en-GB" sz="6000" b="0" i="1" dirty="0">
                <a:effectLst/>
                <a:latin typeface="Georgia" panose="02040502050405020303" pitchFamily="18" charset="0"/>
              </a:rPr>
              <a:t>Location: </a:t>
            </a:r>
            <a:endParaRPr sz="6000" dirty="0">
              <a:latin typeface="Georgia" panose="02040502050405020303" pitchFamily="18" charset="0"/>
            </a:endParaRPr>
          </a:p>
        </p:txBody>
      </p:sp>
      <p:pic>
        <p:nvPicPr>
          <p:cNvPr id="5" name="Picture 4">
            <a:extLst>
              <a:ext uri="{FF2B5EF4-FFF2-40B4-BE49-F238E27FC236}">
                <a16:creationId xmlns:a16="http://schemas.microsoft.com/office/drawing/2014/main" id="{390DB0E0-AFA1-0F3F-9E9F-2B72C70EF564}"/>
              </a:ext>
            </a:extLst>
          </p:cNvPr>
          <p:cNvPicPr>
            <a:picLocks noChangeAspect="1"/>
          </p:cNvPicPr>
          <p:nvPr/>
        </p:nvPicPr>
        <p:blipFill>
          <a:blip r:embed="rId3"/>
          <a:stretch>
            <a:fillRect/>
          </a:stretch>
        </p:blipFill>
        <p:spPr>
          <a:xfrm>
            <a:off x="7130717" y="1552241"/>
            <a:ext cx="3777915" cy="3847876"/>
          </a:xfrm>
          <a:prstGeom prst="rect">
            <a:avLst/>
          </a:prstGeom>
        </p:spPr>
      </p:pic>
      <p:pic>
        <p:nvPicPr>
          <p:cNvPr id="6" name="Picture 5">
            <a:extLst>
              <a:ext uri="{FF2B5EF4-FFF2-40B4-BE49-F238E27FC236}">
                <a16:creationId xmlns:a16="http://schemas.microsoft.com/office/drawing/2014/main" id="{74A4CD13-8102-F660-9789-5C5931FD48B1}"/>
              </a:ext>
            </a:extLst>
          </p:cNvPr>
          <p:cNvPicPr>
            <a:picLocks noChangeAspect="1"/>
          </p:cNvPicPr>
          <p:nvPr/>
        </p:nvPicPr>
        <p:blipFill>
          <a:blip r:embed="rId4"/>
          <a:stretch>
            <a:fillRect/>
          </a:stretch>
        </p:blipFill>
        <p:spPr>
          <a:xfrm>
            <a:off x="712345" y="1413651"/>
            <a:ext cx="5038750" cy="4125056"/>
          </a:xfrm>
          <a:prstGeom prst="rect">
            <a:avLst/>
          </a:prstGeom>
        </p:spPr>
      </p:pic>
    </p:spTree>
    <p:extLst>
      <p:ext uri="{BB962C8B-B14F-4D97-AF65-F5344CB8AC3E}">
        <p14:creationId xmlns:p14="http://schemas.microsoft.com/office/powerpoint/2010/main" val="1121338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3D743E64-FC26-5D74-2994-6773374F7AAB}"/>
              </a:ext>
            </a:extLst>
          </p:cNvPr>
          <p:cNvSpPr txBox="1"/>
          <p:nvPr/>
        </p:nvSpPr>
        <p:spPr>
          <a:xfrm>
            <a:off x="6545179" y="2133600"/>
            <a:ext cx="184731" cy="369332"/>
          </a:xfrm>
          <a:prstGeom prst="rect">
            <a:avLst/>
          </a:prstGeom>
          <a:noFill/>
        </p:spPr>
        <p:txBody>
          <a:bodyPr wrap="none" rtlCol="0">
            <a:spAutoFit/>
          </a:bodyPr>
          <a:lstStyle/>
          <a:p>
            <a:endParaRPr dirty="0"/>
          </a:p>
        </p:txBody>
      </p:sp>
      <p:sp>
        <p:nvSpPr>
          <p:cNvPr id="17" name="TextBox 16">
            <a:extLst>
              <a:ext uri="{FF2B5EF4-FFF2-40B4-BE49-F238E27FC236}">
                <a16:creationId xmlns:a16="http://schemas.microsoft.com/office/drawing/2014/main" id="{06699456-FBF1-6CF8-FC2D-DDB84E142FAE}"/>
              </a:ext>
            </a:extLst>
          </p:cNvPr>
          <p:cNvSpPr txBox="1"/>
          <p:nvPr/>
        </p:nvSpPr>
        <p:spPr>
          <a:xfrm>
            <a:off x="4170947" y="2277979"/>
            <a:ext cx="184731" cy="369332"/>
          </a:xfrm>
          <a:prstGeom prst="rect">
            <a:avLst/>
          </a:prstGeom>
          <a:noFill/>
        </p:spPr>
        <p:txBody>
          <a:bodyPr wrap="none" rtlCol="0">
            <a:spAutoFit/>
          </a:bodyPr>
          <a:lstStyle/>
          <a:p>
            <a:endParaRPr dirty="0"/>
          </a:p>
        </p:txBody>
      </p:sp>
      <p:pic>
        <p:nvPicPr>
          <p:cNvPr id="2" name="Picture 1">
            <a:extLst>
              <a:ext uri="{FF2B5EF4-FFF2-40B4-BE49-F238E27FC236}">
                <a16:creationId xmlns:a16="http://schemas.microsoft.com/office/drawing/2014/main" id="{C5B4F12C-5F00-B1D7-F0C0-46E60F4637EC}"/>
              </a:ext>
            </a:extLst>
          </p:cNvPr>
          <p:cNvPicPr>
            <a:picLocks noChangeAspect="1"/>
          </p:cNvPicPr>
          <p:nvPr/>
        </p:nvPicPr>
        <p:blipFill>
          <a:blip r:embed="rId3"/>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32120017-1ACD-0814-D163-262FD92C11A3}"/>
              </a:ext>
            </a:extLst>
          </p:cNvPr>
          <p:cNvSpPr txBox="1"/>
          <p:nvPr/>
        </p:nvSpPr>
        <p:spPr>
          <a:xfrm>
            <a:off x="6545179" y="5511332"/>
            <a:ext cx="3685624" cy="461665"/>
          </a:xfrm>
          <a:prstGeom prst="rect">
            <a:avLst/>
          </a:prstGeom>
          <a:noFill/>
        </p:spPr>
        <p:txBody>
          <a:bodyPr wrap="none" rtlCol="0">
            <a:spAutoFit/>
          </a:bodyPr>
          <a:lstStyle/>
          <a:p>
            <a:r>
              <a:rPr lang="en-GB" sz="2400" dirty="0">
                <a:latin typeface="Georgia" panose="02040502050405020303" pitchFamily="18" charset="0"/>
              </a:rPr>
              <a:t>(Enterprise Greece, 2021)</a:t>
            </a:r>
            <a:endParaRPr sz="2400" dirty="0">
              <a:latin typeface="Georgia" panose="02040502050405020303" pitchFamily="18" charset="0"/>
            </a:endParaRPr>
          </a:p>
        </p:txBody>
      </p:sp>
      <p:sp>
        <p:nvSpPr>
          <p:cNvPr id="4" name="TextBox 3">
            <a:extLst>
              <a:ext uri="{FF2B5EF4-FFF2-40B4-BE49-F238E27FC236}">
                <a16:creationId xmlns:a16="http://schemas.microsoft.com/office/drawing/2014/main" id="{6DBDA280-97A6-8A49-78F5-2157547B1253}"/>
              </a:ext>
            </a:extLst>
          </p:cNvPr>
          <p:cNvSpPr txBox="1"/>
          <p:nvPr/>
        </p:nvSpPr>
        <p:spPr>
          <a:xfrm>
            <a:off x="20176" y="21396"/>
            <a:ext cx="5324193" cy="830997"/>
          </a:xfrm>
          <a:prstGeom prst="rect">
            <a:avLst/>
          </a:prstGeom>
          <a:noFill/>
        </p:spPr>
        <p:txBody>
          <a:bodyPr wrap="square" rtlCol="0">
            <a:spAutoFit/>
          </a:bodyPr>
          <a:lstStyle/>
          <a:p>
            <a:r>
              <a:rPr lang="en-GB" sz="2400" dirty="0">
                <a:solidFill>
                  <a:schemeClr val="bg1"/>
                </a:solidFill>
                <a:latin typeface="Georgia" panose="02040502050405020303" pitchFamily="18" charset="0"/>
              </a:rPr>
              <a:t>‘Reuters, 2022’, invest 10 billion euros to expand power grid by 2030.</a:t>
            </a:r>
            <a:endParaRPr sz="2400" dirty="0">
              <a:solidFill>
                <a:schemeClr val="bg1"/>
              </a:solidFill>
              <a:latin typeface="Georgia" panose="02040502050405020303" pitchFamily="18" charset="0"/>
            </a:endParaRPr>
          </a:p>
        </p:txBody>
      </p:sp>
    </p:spTree>
    <p:extLst>
      <p:ext uri="{BB962C8B-B14F-4D97-AF65-F5344CB8AC3E}">
        <p14:creationId xmlns:p14="http://schemas.microsoft.com/office/powerpoint/2010/main" val="173183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442B98B-DCDC-7DF9-04A1-E20CFE2139E1}"/>
              </a:ext>
            </a:extLst>
          </p:cNvPr>
          <p:cNvSpPr txBox="1"/>
          <p:nvPr/>
        </p:nvSpPr>
        <p:spPr>
          <a:xfrm>
            <a:off x="256674" y="139283"/>
            <a:ext cx="3927678" cy="1015663"/>
          </a:xfrm>
          <a:prstGeom prst="rect">
            <a:avLst/>
          </a:prstGeom>
          <a:noFill/>
        </p:spPr>
        <p:txBody>
          <a:bodyPr wrap="none" rtlCol="0">
            <a:spAutoFit/>
          </a:bodyPr>
          <a:lstStyle/>
          <a:p>
            <a:r>
              <a:rPr lang="en-GB" sz="6000" dirty="0">
                <a:latin typeface="Georgia" panose="02040502050405020303" pitchFamily="18" charset="0"/>
              </a:rPr>
              <a:t>Zakynthos </a:t>
            </a:r>
            <a:endParaRPr sz="6000" dirty="0">
              <a:latin typeface="Georgia" panose="02040502050405020303" pitchFamily="18" charset="0"/>
            </a:endParaRPr>
          </a:p>
        </p:txBody>
      </p:sp>
      <p:sp>
        <p:nvSpPr>
          <p:cNvPr id="2" name="TextBox 1">
            <a:extLst>
              <a:ext uri="{FF2B5EF4-FFF2-40B4-BE49-F238E27FC236}">
                <a16:creationId xmlns:a16="http://schemas.microsoft.com/office/drawing/2014/main" id="{A52F0E91-C580-18F4-C8A6-B14853006F57}"/>
              </a:ext>
            </a:extLst>
          </p:cNvPr>
          <p:cNvSpPr txBox="1"/>
          <p:nvPr/>
        </p:nvSpPr>
        <p:spPr>
          <a:xfrm>
            <a:off x="715591" y="1528689"/>
            <a:ext cx="10760818"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Language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Planning the Sustainable Tourism Development of Zakynthos Island: A methodologic Framework, (</a:t>
            </a:r>
            <a:r>
              <a:rPr lang="en-GB" sz="2400" dirty="0" err="1">
                <a:latin typeface="-apple-system"/>
              </a:rPr>
              <a:t>Kapsaski</a:t>
            </a:r>
            <a:r>
              <a:rPr lang="en-GB" sz="2400" dirty="0">
                <a:latin typeface="-apple-system"/>
              </a:rPr>
              <a:t>, 2015)</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Eco-tourism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 Transformations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Traditional businesses together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Green Hotels </a:t>
            </a:r>
          </a:p>
        </p:txBody>
      </p:sp>
    </p:spTree>
    <p:extLst>
      <p:ext uri="{BB962C8B-B14F-4D97-AF65-F5344CB8AC3E}">
        <p14:creationId xmlns:p14="http://schemas.microsoft.com/office/powerpoint/2010/main" val="4267474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744E07-CE76-B483-AF7F-F6E7D9A68664}"/>
              </a:ext>
            </a:extLst>
          </p:cNvPr>
          <p:cNvSpPr txBox="1"/>
          <p:nvPr/>
        </p:nvSpPr>
        <p:spPr>
          <a:xfrm>
            <a:off x="179881" y="4641945"/>
            <a:ext cx="3099459" cy="2862322"/>
          </a:xfrm>
          <a:prstGeom prst="rect">
            <a:avLst/>
          </a:prstGeom>
          <a:noFill/>
        </p:spPr>
        <p:txBody>
          <a:bodyPr wrap="square" rtlCol="0">
            <a:spAutoFit/>
          </a:bodyPr>
          <a:lstStyle/>
          <a:p>
            <a:r>
              <a:rPr lang="en-GB" sz="6000" dirty="0"/>
              <a:t>Anatoli </a:t>
            </a:r>
            <a:r>
              <a:rPr lang="en-GB" sz="6000" dirty="0" err="1"/>
              <a:t>Labreon</a:t>
            </a:r>
            <a:endParaRPr lang="en-GB" sz="6000" dirty="0"/>
          </a:p>
          <a:p>
            <a:r>
              <a:rPr lang="en-GB" sz="6000" dirty="0"/>
              <a:t> </a:t>
            </a:r>
            <a:endParaRPr sz="6000" dirty="0"/>
          </a:p>
        </p:txBody>
      </p:sp>
      <p:pic>
        <p:nvPicPr>
          <p:cNvPr id="5" name="Picture 4">
            <a:extLst>
              <a:ext uri="{FF2B5EF4-FFF2-40B4-BE49-F238E27FC236}">
                <a16:creationId xmlns:a16="http://schemas.microsoft.com/office/drawing/2014/main" id="{9F93B6F8-1C00-A976-2C78-745BFB7F7EF1}"/>
              </a:ext>
            </a:extLst>
          </p:cNvPr>
          <p:cNvPicPr>
            <a:picLocks noChangeAspect="1"/>
          </p:cNvPicPr>
          <p:nvPr/>
        </p:nvPicPr>
        <p:blipFill>
          <a:blip r:embed="rId3"/>
          <a:stretch>
            <a:fillRect/>
          </a:stretch>
        </p:blipFill>
        <p:spPr>
          <a:xfrm>
            <a:off x="3279340" y="86752"/>
            <a:ext cx="8912660" cy="6684496"/>
          </a:xfrm>
          <a:prstGeom prst="rect">
            <a:avLst/>
          </a:prstGeom>
        </p:spPr>
      </p:pic>
    </p:spTree>
    <p:extLst>
      <p:ext uri="{BB962C8B-B14F-4D97-AF65-F5344CB8AC3E}">
        <p14:creationId xmlns:p14="http://schemas.microsoft.com/office/powerpoint/2010/main" val="4044642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F84E72-4270-C143-84E0-98531099D718}"/>
              </a:ext>
            </a:extLst>
          </p:cNvPr>
          <p:cNvPicPr>
            <a:picLocks noChangeAspect="1"/>
          </p:cNvPicPr>
          <p:nvPr/>
        </p:nvPicPr>
        <p:blipFill>
          <a:blip r:embed="rId3"/>
          <a:stretch>
            <a:fillRect/>
          </a:stretch>
        </p:blipFill>
        <p:spPr>
          <a:xfrm>
            <a:off x="0" y="0"/>
            <a:ext cx="12192001" cy="6860679"/>
          </a:xfrm>
          <a:prstGeom prst="rect">
            <a:avLst/>
          </a:prstGeom>
        </p:spPr>
      </p:pic>
      <p:sp>
        <p:nvSpPr>
          <p:cNvPr id="2" name="TextBox 1">
            <a:extLst>
              <a:ext uri="{FF2B5EF4-FFF2-40B4-BE49-F238E27FC236}">
                <a16:creationId xmlns:a16="http://schemas.microsoft.com/office/drawing/2014/main" id="{3526E905-3280-8C54-9999-C7D2A8CA1E3A}"/>
              </a:ext>
            </a:extLst>
          </p:cNvPr>
          <p:cNvSpPr txBox="1"/>
          <p:nvPr/>
        </p:nvSpPr>
        <p:spPr>
          <a:xfrm>
            <a:off x="252006" y="3995678"/>
            <a:ext cx="3489158" cy="2862322"/>
          </a:xfrm>
          <a:prstGeom prst="rect">
            <a:avLst/>
          </a:prstGeom>
          <a:noFill/>
        </p:spPr>
        <p:txBody>
          <a:bodyPr wrap="square" rtlCol="0">
            <a:spAutoFit/>
          </a:bodyPr>
          <a:lstStyle/>
          <a:p>
            <a:r>
              <a:rPr lang="en-GB" sz="6000" dirty="0" err="1">
                <a:solidFill>
                  <a:schemeClr val="bg1"/>
                </a:solidFill>
              </a:rPr>
              <a:t>Ecoresort</a:t>
            </a:r>
            <a:r>
              <a:rPr lang="en-GB" sz="6000" dirty="0">
                <a:solidFill>
                  <a:schemeClr val="bg1"/>
                </a:solidFill>
              </a:rPr>
              <a:t> Hotel </a:t>
            </a:r>
            <a:r>
              <a:rPr lang="en-GB" sz="6000" dirty="0" err="1">
                <a:solidFill>
                  <a:schemeClr val="bg1"/>
                </a:solidFill>
              </a:rPr>
              <a:t>Zefyros</a:t>
            </a:r>
            <a:r>
              <a:rPr lang="en-GB" sz="6000" dirty="0">
                <a:solidFill>
                  <a:schemeClr val="bg1"/>
                </a:solidFill>
              </a:rPr>
              <a:t> 2*</a:t>
            </a:r>
            <a:endParaRPr sz="6000" dirty="0">
              <a:solidFill>
                <a:schemeClr val="bg1"/>
              </a:solidFill>
            </a:endParaRPr>
          </a:p>
        </p:txBody>
      </p:sp>
      <p:sp>
        <p:nvSpPr>
          <p:cNvPr id="3" name="TextBox 2">
            <a:extLst>
              <a:ext uri="{FF2B5EF4-FFF2-40B4-BE49-F238E27FC236}">
                <a16:creationId xmlns:a16="http://schemas.microsoft.com/office/drawing/2014/main" id="{7853FBF1-B259-27E0-F2F1-5399635AD461}"/>
              </a:ext>
            </a:extLst>
          </p:cNvPr>
          <p:cNvSpPr txBox="1"/>
          <p:nvPr/>
        </p:nvSpPr>
        <p:spPr>
          <a:xfrm>
            <a:off x="8566484" y="-3368842"/>
            <a:ext cx="184731" cy="369332"/>
          </a:xfrm>
          <a:prstGeom prst="rect">
            <a:avLst/>
          </a:prstGeom>
          <a:noFill/>
        </p:spPr>
        <p:txBody>
          <a:bodyPr wrap="none" rtlCol="0">
            <a:spAutoFit/>
          </a:bodyPr>
          <a:lstStyle/>
          <a:p>
            <a:endParaRPr dirty="0"/>
          </a:p>
        </p:txBody>
      </p:sp>
    </p:spTree>
    <p:extLst>
      <p:ext uri="{BB962C8B-B14F-4D97-AF65-F5344CB8AC3E}">
        <p14:creationId xmlns:p14="http://schemas.microsoft.com/office/powerpoint/2010/main" val="1764243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359EE8-6CBD-6140-8EC2-792237477224}"/>
              </a:ext>
            </a:extLst>
          </p:cNvPr>
          <p:cNvPicPr>
            <a:picLocks noChangeAspect="1"/>
          </p:cNvPicPr>
          <p:nvPr/>
        </p:nvPicPr>
        <p:blipFill>
          <a:blip r:embed="rId3"/>
          <a:stretch>
            <a:fillRect/>
          </a:stretch>
        </p:blipFill>
        <p:spPr>
          <a:xfrm>
            <a:off x="820189" y="74347"/>
            <a:ext cx="10191404" cy="6783653"/>
          </a:xfrm>
          <a:prstGeom prst="rect">
            <a:avLst/>
          </a:prstGeom>
        </p:spPr>
      </p:pic>
      <p:sp>
        <p:nvSpPr>
          <p:cNvPr id="2" name="TextBox 1">
            <a:extLst>
              <a:ext uri="{FF2B5EF4-FFF2-40B4-BE49-F238E27FC236}">
                <a16:creationId xmlns:a16="http://schemas.microsoft.com/office/drawing/2014/main" id="{C24ADFA9-D57D-D2B7-D98F-7B651A1263AC}"/>
              </a:ext>
            </a:extLst>
          </p:cNvPr>
          <p:cNvSpPr txBox="1"/>
          <p:nvPr/>
        </p:nvSpPr>
        <p:spPr>
          <a:xfrm>
            <a:off x="1332918" y="5767990"/>
            <a:ext cx="9678675" cy="1015663"/>
          </a:xfrm>
          <a:prstGeom prst="rect">
            <a:avLst/>
          </a:prstGeom>
          <a:noFill/>
        </p:spPr>
        <p:txBody>
          <a:bodyPr wrap="none" rtlCol="0">
            <a:spAutoFit/>
          </a:bodyPr>
          <a:lstStyle/>
          <a:p>
            <a:r>
              <a:rPr lang="en-GB" sz="6000" dirty="0" err="1">
                <a:solidFill>
                  <a:schemeClr val="bg1"/>
                </a:solidFill>
              </a:rPr>
              <a:t>Lithies</a:t>
            </a:r>
            <a:r>
              <a:rPr lang="en-GB" sz="6000" dirty="0">
                <a:solidFill>
                  <a:schemeClr val="bg1"/>
                </a:solidFill>
              </a:rPr>
              <a:t> Houses &amp; Organic Farm</a:t>
            </a:r>
            <a:endParaRPr sz="6000" dirty="0">
              <a:solidFill>
                <a:schemeClr val="bg1"/>
              </a:solidFill>
            </a:endParaRPr>
          </a:p>
        </p:txBody>
      </p:sp>
    </p:spTree>
    <p:extLst>
      <p:ext uri="{BB962C8B-B14F-4D97-AF65-F5344CB8AC3E}">
        <p14:creationId xmlns:p14="http://schemas.microsoft.com/office/powerpoint/2010/main" val="2790738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88A70D-6467-B130-D5D8-AE59464F445F}"/>
              </a:ext>
            </a:extLst>
          </p:cNvPr>
          <p:cNvSpPr txBox="1"/>
          <p:nvPr/>
        </p:nvSpPr>
        <p:spPr>
          <a:xfrm>
            <a:off x="0" y="326571"/>
            <a:ext cx="8746946" cy="1015663"/>
          </a:xfrm>
          <a:prstGeom prst="rect">
            <a:avLst/>
          </a:prstGeom>
          <a:noFill/>
        </p:spPr>
        <p:txBody>
          <a:bodyPr wrap="none" rtlCol="0">
            <a:spAutoFit/>
          </a:bodyPr>
          <a:lstStyle/>
          <a:p>
            <a:r>
              <a:rPr lang="en-GB" sz="6000" dirty="0" err="1"/>
              <a:t>Therianos</a:t>
            </a:r>
            <a:r>
              <a:rPr lang="en-GB" sz="6000" dirty="0"/>
              <a:t> Traditional Villas </a:t>
            </a:r>
            <a:endParaRPr sz="6000" dirty="0"/>
          </a:p>
        </p:txBody>
      </p:sp>
      <p:pic>
        <p:nvPicPr>
          <p:cNvPr id="3" name="Picture 2">
            <a:extLst>
              <a:ext uri="{FF2B5EF4-FFF2-40B4-BE49-F238E27FC236}">
                <a16:creationId xmlns:a16="http://schemas.microsoft.com/office/drawing/2014/main" id="{5C127F2D-08C9-DA89-CD61-5D05DBB285BC}"/>
              </a:ext>
            </a:extLst>
          </p:cNvPr>
          <p:cNvPicPr>
            <a:picLocks noChangeAspect="1"/>
          </p:cNvPicPr>
          <p:nvPr/>
        </p:nvPicPr>
        <p:blipFill>
          <a:blip r:embed="rId3"/>
          <a:stretch>
            <a:fillRect/>
          </a:stretch>
        </p:blipFill>
        <p:spPr>
          <a:xfrm>
            <a:off x="-1" y="1703768"/>
            <a:ext cx="5875629" cy="3913261"/>
          </a:xfrm>
          <a:prstGeom prst="rect">
            <a:avLst/>
          </a:prstGeom>
        </p:spPr>
      </p:pic>
      <p:pic>
        <p:nvPicPr>
          <p:cNvPr id="4" name="Picture 3">
            <a:extLst>
              <a:ext uri="{FF2B5EF4-FFF2-40B4-BE49-F238E27FC236}">
                <a16:creationId xmlns:a16="http://schemas.microsoft.com/office/drawing/2014/main" id="{FDBF9D75-BB3C-F55F-2E78-8D67324F97C3}"/>
              </a:ext>
            </a:extLst>
          </p:cNvPr>
          <p:cNvPicPr>
            <a:picLocks noChangeAspect="1"/>
          </p:cNvPicPr>
          <p:nvPr/>
        </p:nvPicPr>
        <p:blipFill>
          <a:blip r:embed="rId4"/>
          <a:stretch>
            <a:fillRect/>
          </a:stretch>
        </p:blipFill>
        <p:spPr>
          <a:xfrm>
            <a:off x="5875629" y="1552276"/>
            <a:ext cx="6316371" cy="4206802"/>
          </a:xfrm>
          <a:prstGeom prst="rect">
            <a:avLst/>
          </a:prstGeom>
        </p:spPr>
      </p:pic>
    </p:spTree>
    <p:extLst>
      <p:ext uri="{BB962C8B-B14F-4D97-AF65-F5344CB8AC3E}">
        <p14:creationId xmlns:p14="http://schemas.microsoft.com/office/powerpoint/2010/main" val="359796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8D20E8-9730-6A50-CE40-44BAFAC4CB72}"/>
              </a:ext>
            </a:extLst>
          </p:cNvPr>
          <p:cNvSpPr txBox="1"/>
          <p:nvPr/>
        </p:nvSpPr>
        <p:spPr>
          <a:xfrm>
            <a:off x="0" y="4787786"/>
            <a:ext cx="2576945" cy="1938992"/>
          </a:xfrm>
          <a:prstGeom prst="rect">
            <a:avLst/>
          </a:prstGeom>
          <a:noFill/>
        </p:spPr>
        <p:txBody>
          <a:bodyPr wrap="square" rtlCol="0">
            <a:spAutoFit/>
          </a:bodyPr>
          <a:lstStyle/>
          <a:p>
            <a:r>
              <a:rPr lang="en-GB" sz="6000" dirty="0" err="1"/>
              <a:t>Tsivouli</a:t>
            </a:r>
            <a:r>
              <a:rPr lang="en-GB" sz="6000" dirty="0"/>
              <a:t> Park </a:t>
            </a:r>
            <a:endParaRPr sz="6000" dirty="0"/>
          </a:p>
        </p:txBody>
      </p:sp>
      <p:pic>
        <p:nvPicPr>
          <p:cNvPr id="3" name="Picture 2">
            <a:extLst>
              <a:ext uri="{FF2B5EF4-FFF2-40B4-BE49-F238E27FC236}">
                <a16:creationId xmlns:a16="http://schemas.microsoft.com/office/drawing/2014/main" id="{0103D2ED-A216-0CA3-C0C0-5536E6CC5237}"/>
              </a:ext>
            </a:extLst>
          </p:cNvPr>
          <p:cNvPicPr>
            <a:picLocks noChangeAspect="1"/>
          </p:cNvPicPr>
          <p:nvPr/>
        </p:nvPicPr>
        <p:blipFill>
          <a:blip r:embed="rId3"/>
          <a:stretch>
            <a:fillRect/>
          </a:stretch>
        </p:blipFill>
        <p:spPr>
          <a:xfrm>
            <a:off x="3009207" y="0"/>
            <a:ext cx="9182793" cy="6887095"/>
          </a:xfrm>
          <a:prstGeom prst="rect">
            <a:avLst/>
          </a:prstGeom>
        </p:spPr>
      </p:pic>
    </p:spTree>
    <p:extLst>
      <p:ext uri="{BB962C8B-B14F-4D97-AF65-F5344CB8AC3E}">
        <p14:creationId xmlns:p14="http://schemas.microsoft.com/office/powerpoint/2010/main" val="2319177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F43AB9-2288-FAA0-00F9-5F763EDC0FEE}"/>
              </a:ext>
            </a:extLst>
          </p:cNvPr>
          <p:cNvPicPr>
            <a:picLocks noChangeAspect="1"/>
          </p:cNvPicPr>
          <p:nvPr/>
        </p:nvPicPr>
        <p:blipFill rotWithShape="1">
          <a:blip r:embed="rId3"/>
          <a:srcRect l="6493"/>
          <a:stretch/>
        </p:blipFill>
        <p:spPr>
          <a:xfrm>
            <a:off x="0" y="33526"/>
            <a:ext cx="12192000" cy="6790947"/>
          </a:xfrm>
          <a:prstGeom prst="rect">
            <a:avLst/>
          </a:prstGeom>
        </p:spPr>
      </p:pic>
    </p:spTree>
    <p:extLst>
      <p:ext uri="{BB962C8B-B14F-4D97-AF65-F5344CB8AC3E}">
        <p14:creationId xmlns:p14="http://schemas.microsoft.com/office/powerpoint/2010/main" val="3355951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7B154D-0E20-628B-9704-33146A061F64}"/>
              </a:ext>
            </a:extLst>
          </p:cNvPr>
          <p:cNvSpPr txBox="1"/>
          <p:nvPr/>
        </p:nvSpPr>
        <p:spPr>
          <a:xfrm>
            <a:off x="101600" y="188686"/>
            <a:ext cx="4254499" cy="1754326"/>
          </a:xfrm>
          <a:prstGeom prst="rect">
            <a:avLst/>
          </a:prstGeom>
          <a:noFill/>
        </p:spPr>
        <p:txBody>
          <a:bodyPr wrap="square" rtlCol="0">
            <a:spAutoFit/>
          </a:bodyPr>
          <a:lstStyle/>
          <a:p>
            <a:pPr algn="ctr"/>
            <a:r>
              <a:rPr lang="en-GB" sz="5400" dirty="0">
                <a:latin typeface="Georgia" panose="02040502050405020303" pitchFamily="18" charset="0"/>
              </a:rPr>
              <a:t>Conservation Efforts </a:t>
            </a:r>
            <a:endParaRPr sz="5400" dirty="0">
              <a:latin typeface="Georgia" panose="02040502050405020303" pitchFamily="18" charset="0"/>
            </a:endParaRPr>
          </a:p>
        </p:txBody>
      </p:sp>
      <p:pic>
        <p:nvPicPr>
          <p:cNvPr id="7" name="Picture 6">
            <a:extLst>
              <a:ext uri="{FF2B5EF4-FFF2-40B4-BE49-F238E27FC236}">
                <a16:creationId xmlns:a16="http://schemas.microsoft.com/office/drawing/2014/main" id="{1964B886-2D5D-1F11-38C0-879CBEF9C6D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312698" y="40149"/>
            <a:ext cx="6777702" cy="6777702"/>
          </a:xfrm>
          <a:prstGeom prst="rect">
            <a:avLst/>
          </a:prstGeom>
        </p:spPr>
      </p:pic>
      <p:sp>
        <p:nvSpPr>
          <p:cNvPr id="8" name="TextBox 7">
            <a:extLst>
              <a:ext uri="{FF2B5EF4-FFF2-40B4-BE49-F238E27FC236}">
                <a16:creationId xmlns:a16="http://schemas.microsoft.com/office/drawing/2014/main" id="{E95E4709-5390-2872-4DB6-63296160F11E}"/>
              </a:ext>
            </a:extLst>
          </p:cNvPr>
          <p:cNvSpPr txBox="1"/>
          <p:nvPr/>
        </p:nvSpPr>
        <p:spPr>
          <a:xfrm>
            <a:off x="851997" y="2357777"/>
            <a:ext cx="3176832" cy="1569660"/>
          </a:xfrm>
          <a:prstGeom prst="rect">
            <a:avLst/>
          </a:prstGeom>
          <a:noFill/>
        </p:spPr>
        <p:txBody>
          <a:bodyPr wrap="none" rtlCol="0">
            <a:spAutoFit/>
          </a:bodyPr>
          <a:lstStyle/>
          <a:p>
            <a:r>
              <a:rPr lang="en-GB" sz="3200" dirty="0"/>
              <a:t>What are they?</a:t>
            </a:r>
          </a:p>
          <a:p>
            <a:r>
              <a:rPr lang="en-GB" sz="3200" dirty="0"/>
              <a:t> </a:t>
            </a:r>
          </a:p>
          <a:p>
            <a:r>
              <a:rPr lang="en-GB" sz="3200" dirty="0"/>
              <a:t>Protection (CITES)</a:t>
            </a:r>
          </a:p>
        </p:txBody>
      </p:sp>
    </p:spTree>
    <p:extLst>
      <p:ext uri="{BB962C8B-B14F-4D97-AF65-F5344CB8AC3E}">
        <p14:creationId xmlns:p14="http://schemas.microsoft.com/office/powerpoint/2010/main" val="156899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E3831C-C4A9-2423-E4DD-3A534163F324}"/>
              </a:ext>
            </a:extLst>
          </p:cNvPr>
          <p:cNvSpPr txBox="1"/>
          <p:nvPr/>
        </p:nvSpPr>
        <p:spPr>
          <a:xfrm>
            <a:off x="341309" y="292608"/>
            <a:ext cx="4240263" cy="923330"/>
          </a:xfrm>
          <a:prstGeom prst="rect">
            <a:avLst/>
          </a:prstGeom>
          <a:noFill/>
        </p:spPr>
        <p:txBody>
          <a:bodyPr wrap="none" rtlCol="0">
            <a:spAutoFit/>
          </a:bodyPr>
          <a:lstStyle/>
          <a:p>
            <a:r>
              <a:rPr lang="en-GB" sz="5400" dirty="0">
                <a:latin typeface="Georgia" panose="02040502050405020303" pitchFamily="18" charset="0"/>
              </a:rPr>
              <a:t>How to Help </a:t>
            </a:r>
            <a:endParaRPr sz="5400" dirty="0">
              <a:latin typeface="Georgia" panose="02040502050405020303" pitchFamily="18" charset="0"/>
            </a:endParaRPr>
          </a:p>
        </p:txBody>
      </p:sp>
      <p:sp>
        <p:nvSpPr>
          <p:cNvPr id="5" name="TextBox 4">
            <a:extLst>
              <a:ext uri="{FF2B5EF4-FFF2-40B4-BE49-F238E27FC236}">
                <a16:creationId xmlns:a16="http://schemas.microsoft.com/office/drawing/2014/main" id="{256E68FC-4677-0A36-CC32-222809F351F3}"/>
              </a:ext>
            </a:extLst>
          </p:cNvPr>
          <p:cNvSpPr txBox="1"/>
          <p:nvPr/>
        </p:nvSpPr>
        <p:spPr>
          <a:xfrm>
            <a:off x="179405" y="1543979"/>
            <a:ext cx="4564070" cy="2308324"/>
          </a:xfrm>
          <a:prstGeom prst="rect">
            <a:avLst/>
          </a:prstGeom>
          <a:noFill/>
        </p:spPr>
        <p:txBody>
          <a:bodyPr wrap="none" rtlCol="0">
            <a:spAutoFit/>
          </a:bodyPr>
          <a:lstStyle/>
          <a:p>
            <a:r>
              <a:rPr lang="en-GB" sz="3600" dirty="0">
                <a:latin typeface="Georgia" panose="02040502050405020303" pitchFamily="18" charset="0"/>
              </a:rPr>
              <a:t>Zante Turtle Centre </a:t>
            </a:r>
          </a:p>
          <a:p>
            <a:endParaRPr lang="en-GB" sz="3600" dirty="0">
              <a:latin typeface="Georgia" panose="02040502050405020303" pitchFamily="18" charset="0"/>
            </a:endParaRPr>
          </a:p>
          <a:p>
            <a:endParaRPr lang="en-GB" sz="3600" dirty="0">
              <a:latin typeface="Georgia" panose="02040502050405020303" pitchFamily="18" charset="0"/>
            </a:endParaRPr>
          </a:p>
          <a:p>
            <a:r>
              <a:rPr lang="en-GB" sz="3600" dirty="0">
                <a:latin typeface="Georgia" panose="02040502050405020303" pitchFamily="18" charset="0"/>
              </a:rPr>
              <a:t>Earth Sea Sky Global </a:t>
            </a:r>
            <a:endParaRPr sz="3600" dirty="0">
              <a:latin typeface="Georgia" panose="02040502050405020303" pitchFamily="18" charset="0"/>
            </a:endParaRPr>
          </a:p>
        </p:txBody>
      </p:sp>
      <p:sp>
        <p:nvSpPr>
          <p:cNvPr id="6" name="TextBox 5">
            <a:extLst>
              <a:ext uri="{FF2B5EF4-FFF2-40B4-BE49-F238E27FC236}">
                <a16:creationId xmlns:a16="http://schemas.microsoft.com/office/drawing/2014/main" id="{84B3D9D7-D2EA-F07D-31A5-2055C5A58A61}"/>
              </a:ext>
            </a:extLst>
          </p:cNvPr>
          <p:cNvSpPr txBox="1"/>
          <p:nvPr/>
        </p:nvSpPr>
        <p:spPr>
          <a:xfrm>
            <a:off x="0" y="6488668"/>
            <a:ext cx="8018542" cy="307777"/>
          </a:xfrm>
          <a:prstGeom prst="rect">
            <a:avLst/>
          </a:prstGeom>
          <a:noFill/>
        </p:spPr>
        <p:txBody>
          <a:bodyPr wrap="square" rtlCol="0">
            <a:spAutoFit/>
          </a:bodyPr>
          <a:lstStyle/>
          <a:p>
            <a:r>
              <a:rPr lang="en-GB" sz="1400" dirty="0">
                <a:latin typeface="Georgia" panose="02040502050405020303" pitchFamily="18" charset="0"/>
              </a:rPr>
              <a:t>*For more information on opportunities look at the links in the bibliography</a:t>
            </a:r>
            <a:endParaRPr sz="1400" dirty="0">
              <a:latin typeface="Georgia" panose="02040502050405020303" pitchFamily="18" charset="0"/>
            </a:endParaRPr>
          </a:p>
        </p:txBody>
      </p:sp>
      <p:pic>
        <p:nvPicPr>
          <p:cNvPr id="11" name="Picture 10">
            <a:extLst>
              <a:ext uri="{FF2B5EF4-FFF2-40B4-BE49-F238E27FC236}">
                <a16:creationId xmlns:a16="http://schemas.microsoft.com/office/drawing/2014/main" id="{90BDA229-5CB0-D4FF-2CC8-F1A8DE613943}"/>
              </a:ext>
            </a:extLst>
          </p:cNvPr>
          <p:cNvPicPr>
            <a:picLocks noChangeAspect="1"/>
          </p:cNvPicPr>
          <p:nvPr/>
        </p:nvPicPr>
        <p:blipFill>
          <a:blip r:embed="rId3"/>
          <a:stretch>
            <a:fillRect/>
          </a:stretch>
        </p:blipFill>
        <p:spPr>
          <a:xfrm>
            <a:off x="6786103" y="3489514"/>
            <a:ext cx="5331834" cy="3361944"/>
          </a:xfrm>
          <a:prstGeom prst="rect">
            <a:avLst/>
          </a:prstGeom>
        </p:spPr>
      </p:pic>
      <p:pic>
        <p:nvPicPr>
          <p:cNvPr id="13" name="Picture 12">
            <a:extLst>
              <a:ext uri="{FF2B5EF4-FFF2-40B4-BE49-F238E27FC236}">
                <a16:creationId xmlns:a16="http://schemas.microsoft.com/office/drawing/2014/main" id="{E3149666-A9C7-BE27-EEBD-06CDF8A552FA}"/>
              </a:ext>
            </a:extLst>
          </p:cNvPr>
          <p:cNvPicPr>
            <a:picLocks noChangeAspect="1"/>
          </p:cNvPicPr>
          <p:nvPr/>
        </p:nvPicPr>
        <p:blipFill>
          <a:blip r:embed="rId4"/>
          <a:stretch>
            <a:fillRect/>
          </a:stretch>
        </p:blipFill>
        <p:spPr>
          <a:xfrm>
            <a:off x="7610431" y="1"/>
            <a:ext cx="4310940" cy="3489514"/>
          </a:xfrm>
          <a:prstGeom prst="rect">
            <a:avLst/>
          </a:prstGeom>
        </p:spPr>
      </p:pic>
    </p:spTree>
    <p:extLst>
      <p:ext uri="{BB962C8B-B14F-4D97-AF65-F5344CB8AC3E}">
        <p14:creationId xmlns:p14="http://schemas.microsoft.com/office/powerpoint/2010/main" val="19305549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EE63C7-6F9F-C0E4-AE60-99770C38F55C}"/>
              </a:ext>
            </a:extLst>
          </p:cNvPr>
          <p:cNvSpPr txBox="1"/>
          <p:nvPr/>
        </p:nvSpPr>
        <p:spPr>
          <a:xfrm>
            <a:off x="1538188" y="529389"/>
            <a:ext cx="8281434" cy="707886"/>
          </a:xfrm>
          <a:prstGeom prst="rect">
            <a:avLst/>
          </a:prstGeom>
          <a:noFill/>
        </p:spPr>
        <p:txBody>
          <a:bodyPr wrap="none" rtlCol="0">
            <a:spAutoFit/>
          </a:bodyPr>
          <a:lstStyle/>
          <a:p>
            <a:r>
              <a:rPr lang="en-GB" sz="4000" dirty="0">
                <a:latin typeface="Georgia" panose="02040502050405020303" pitchFamily="18" charset="0"/>
              </a:rPr>
              <a:t>National Marine Park of Zakynthos </a:t>
            </a:r>
            <a:endParaRPr sz="4000" dirty="0">
              <a:latin typeface="Georgia" panose="02040502050405020303" pitchFamily="18" charset="0"/>
            </a:endParaRPr>
          </a:p>
        </p:txBody>
      </p:sp>
      <p:sp>
        <p:nvSpPr>
          <p:cNvPr id="6" name="TextBox 5">
            <a:extLst>
              <a:ext uri="{FF2B5EF4-FFF2-40B4-BE49-F238E27FC236}">
                <a16:creationId xmlns:a16="http://schemas.microsoft.com/office/drawing/2014/main" id="{17A0BBBD-C877-0BB2-93F2-7BF010EBC618}"/>
              </a:ext>
            </a:extLst>
          </p:cNvPr>
          <p:cNvSpPr txBox="1"/>
          <p:nvPr/>
        </p:nvSpPr>
        <p:spPr>
          <a:xfrm>
            <a:off x="352926" y="1678354"/>
            <a:ext cx="4884821"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Georgia" panose="02040502050405020303" pitchFamily="18" charset="0"/>
              </a:rPr>
              <a:t>Location </a:t>
            </a:r>
          </a:p>
          <a:p>
            <a:pPr marL="285750" indent="-285750">
              <a:buFont typeface="Arial" panose="020B0604020202020204" pitchFamily="34" charset="0"/>
              <a:buChar char="•"/>
            </a:pPr>
            <a:endParaRPr lang="en-GB" sz="2400" dirty="0">
              <a:latin typeface="Georgia" panose="02040502050405020303" pitchFamily="18" charset="0"/>
            </a:endParaRPr>
          </a:p>
          <a:p>
            <a:pPr marL="285750" indent="-285750">
              <a:buFont typeface="Arial" panose="020B0604020202020204" pitchFamily="34" charset="0"/>
              <a:buChar char="•"/>
            </a:pPr>
            <a:r>
              <a:rPr lang="en-GB" sz="2400" dirty="0">
                <a:latin typeface="Georgia" panose="02040502050405020303" pitchFamily="18" charset="0"/>
              </a:rPr>
              <a:t>Founded in 1999</a:t>
            </a:r>
          </a:p>
          <a:p>
            <a:endParaRPr lang="en-GB" sz="2400" dirty="0">
              <a:latin typeface="Georgia" panose="02040502050405020303" pitchFamily="18" charset="0"/>
            </a:endParaRPr>
          </a:p>
          <a:p>
            <a:pPr marL="285750" indent="-285750">
              <a:buFont typeface="Arial" panose="020B0604020202020204" pitchFamily="34" charset="0"/>
              <a:buChar char="•"/>
            </a:pPr>
            <a:r>
              <a:rPr lang="en-GB" sz="2400" dirty="0">
                <a:latin typeface="Georgia" panose="02040502050405020303" pitchFamily="18" charset="0"/>
              </a:rPr>
              <a:t>Main Characteristics </a:t>
            </a:r>
          </a:p>
          <a:p>
            <a:pPr marL="285750" indent="-285750">
              <a:buFont typeface="Arial" panose="020B0604020202020204" pitchFamily="34" charset="0"/>
              <a:buChar char="•"/>
            </a:pPr>
            <a:endParaRPr lang="en-GB" sz="2400" dirty="0">
              <a:latin typeface="Georgia" panose="02040502050405020303" pitchFamily="18" charset="0"/>
            </a:endParaRPr>
          </a:p>
          <a:p>
            <a:pPr marL="285750" indent="-285750">
              <a:buFont typeface="Arial" panose="020B0604020202020204" pitchFamily="34" charset="0"/>
              <a:buChar char="•"/>
            </a:pPr>
            <a:r>
              <a:rPr lang="en-GB" sz="2400" dirty="0">
                <a:latin typeface="Georgia" panose="02040502050405020303" pitchFamily="18" charset="0"/>
              </a:rPr>
              <a:t>Implementation of the area, (</a:t>
            </a:r>
            <a:r>
              <a:rPr lang="en-GB" sz="2400" dirty="0" err="1">
                <a:latin typeface="Georgia" panose="02040502050405020303" pitchFamily="18" charset="0"/>
              </a:rPr>
              <a:t>Togridou</a:t>
            </a:r>
            <a:r>
              <a:rPr lang="en-GB" sz="2400" dirty="0">
                <a:latin typeface="Georgia" panose="02040502050405020303" pitchFamily="18" charset="0"/>
              </a:rPr>
              <a:t>, 2006)</a:t>
            </a:r>
          </a:p>
          <a:p>
            <a:pPr marL="285750" indent="-285750">
              <a:buFont typeface="Arial" panose="020B0604020202020204" pitchFamily="34" charset="0"/>
              <a:buChar char="•"/>
            </a:pPr>
            <a:endParaRPr lang="en-GB" sz="2400" dirty="0">
              <a:latin typeface="Georgia" panose="02040502050405020303" pitchFamily="18" charset="0"/>
            </a:endParaRPr>
          </a:p>
          <a:p>
            <a:pPr marL="285750" indent="-285750">
              <a:buFont typeface="Arial" panose="020B0604020202020204" pitchFamily="34" charset="0"/>
              <a:buChar char="•"/>
            </a:pPr>
            <a:r>
              <a:rPr lang="en-GB" sz="2400" dirty="0">
                <a:latin typeface="Georgia" panose="02040502050405020303" pitchFamily="18" charset="0"/>
              </a:rPr>
              <a:t>Animal Specimen</a:t>
            </a:r>
          </a:p>
          <a:p>
            <a:pPr marL="285750" indent="-285750">
              <a:buFont typeface="Arial" panose="020B0604020202020204" pitchFamily="34" charset="0"/>
              <a:buChar char="•"/>
            </a:pPr>
            <a:endParaRPr lang="en-GB" sz="2400" dirty="0">
              <a:latin typeface="Georgia" panose="02040502050405020303" pitchFamily="18" charset="0"/>
            </a:endParaRPr>
          </a:p>
          <a:p>
            <a:pPr marL="285750" indent="-285750">
              <a:buFont typeface="Arial" panose="020B0604020202020204" pitchFamily="34" charset="0"/>
              <a:buChar char="•"/>
            </a:pPr>
            <a:endParaRPr sz="2400" dirty="0">
              <a:latin typeface="Georgia" panose="02040502050405020303" pitchFamily="18" charset="0"/>
            </a:endParaRPr>
          </a:p>
        </p:txBody>
      </p:sp>
      <p:pic>
        <p:nvPicPr>
          <p:cNvPr id="9" name="Picture 8">
            <a:extLst>
              <a:ext uri="{FF2B5EF4-FFF2-40B4-BE49-F238E27FC236}">
                <a16:creationId xmlns:a16="http://schemas.microsoft.com/office/drawing/2014/main" id="{D3807E66-96AE-2F8E-C0AF-8E92E45691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253790" y="1678354"/>
            <a:ext cx="6585284" cy="4938963"/>
          </a:xfrm>
          <a:prstGeom prst="rect">
            <a:avLst/>
          </a:prstGeom>
        </p:spPr>
      </p:pic>
    </p:spTree>
    <p:extLst>
      <p:ext uri="{BB962C8B-B14F-4D97-AF65-F5344CB8AC3E}">
        <p14:creationId xmlns:p14="http://schemas.microsoft.com/office/powerpoint/2010/main" val="32180922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4670D9-14C7-7E4F-8416-A5F8DCCDD8D7}"/>
              </a:ext>
            </a:extLst>
          </p:cNvPr>
          <p:cNvSpPr txBox="1"/>
          <p:nvPr/>
        </p:nvSpPr>
        <p:spPr>
          <a:xfrm>
            <a:off x="1780674" y="601579"/>
            <a:ext cx="184731" cy="369332"/>
          </a:xfrm>
          <a:prstGeom prst="rect">
            <a:avLst/>
          </a:prstGeom>
          <a:noFill/>
        </p:spPr>
        <p:txBody>
          <a:bodyPr wrap="none" rtlCol="0">
            <a:spAutoFit/>
          </a:bodyPr>
          <a:lstStyle/>
          <a:p>
            <a:endParaRPr dirty="0"/>
          </a:p>
        </p:txBody>
      </p:sp>
      <p:sp>
        <p:nvSpPr>
          <p:cNvPr id="3" name="TextBox 2">
            <a:extLst>
              <a:ext uri="{FF2B5EF4-FFF2-40B4-BE49-F238E27FC236}">
                <a16:creationId xmlns:a16="http://schemas.microsoft.com/office/drawing/2014/main" id="{D8125309-4D06-06E7-3A62-347E0E4E7140}"/>
              </a:ext>
            </a:extLst>
          </p:cNvPr>
          <p:cNvSpPr txBox="1"/>
          <p:nvPr/>
        </p:nvSpPr>
        <p:spPr>
          <a:xfrm>
            <a:off x="382789" y="4566784"/>
            <a:ext cx="5260571" cy="1323439"/>
          </a:xfrm>
          <a:prstGeom prst="rect">
            <a:avLst/>
          </a:prstGeom>
          <a:noFill/>
        </p:spPr>
        <p:txBody>
          <a:bodyPr wrap="square" rtlCol="0">
            <a:spAutoFit/>
          </a:bodyPr>
          <a:lstStyle/>
          <a:p>
            <a:r>
              <a:rPr lang="en-GB" sz="4000" dirty="0">
                <a:latin typeface="Georgia" panose="02040502050405020303" pitchFamily="18" charset="0"/>
              </a:rPr>
              <a:t>Mediterranean Seals </a:t>
            </a:r>
            <a:r>
              <a:rPr lang="en-GB" sz="4000" dirty="0" err="1">
                <a:latin typeface="Georgia" panose="02040502050405020303" pitchFamily="18" charset="0"/>
              </a:rPr>
              <a:t>Monachus</a:t>
            </a:r>
            <a:r>
              <a:rPr lang="en-GB" sz="4000" dirty="0">
                <a:latin typeface="Georgia" panose="02040502050405020303" pitchFamily="18" charset="0"/>
              </a:rPr>
              <a:t> </a:t>
            </a:r>
            <a:r>
              <a:rPr lang="en-GB" sz="4000" dirty="0" err="1">
                <a:latin typeface="Georgia" panose="02040502050405020303" pitchFamily="18" charset="0"/>
              </a:rPr>
              <a:t>Monachus</a:t>
            </a:r>
            <a:r>
              <a:rPr lang="en-GB" sz="4000" dirty="0">
                <a:latin typeface="Georgia" panose="02040502050405020303" pitchFamily="18" charset="0"/>
              </a:rPr>
              <a:t> </a:t>
            </a:r>
            <a:endParaRPr sz="4000" dirty="0">
              <a:latin typeface="Georgia" panose="02040502050405020303" pitchFamily="18" charset="0"/>
            </a:endParaRPr>
          </a:p>
        </p:txBody>
      </p:sp>
      <p:pic>
        <p:nvPicPr>
          <p:cNvPr id="4" name="Picture 3">
            <a:extLst>
              <a:ext uri="{FF2B5EF4-FFF2-40B4-BE49-F238E27FC236}">
                <a16:creationId xmlns:a16="http://schemas.microsoft.com/office/drawing/2014/main" id="{F8FBFD8E-43A2-57A8-AC44-57BBB5110E77}"/>
              </a:ext>
            </a:extLst>
          </p:cNvPr>
          <p:cNvPicPr>
            <a:picLocks noChangeAspect="1"/>
          </p:cNvPicPr>
          <p:nvPr/>
        </p:nvPicPr>
        <p:blipFill>
          <a:blip r:embed="rId3"/>
          <a:stretch>
            <a:fillRect/>
          </a:stretch>
        </p:blipFill>
        <p:spPr>
          <a:xfrm>
            <a:off x="790721" y="1096477"/>
            <a:ext cx="4614662" cy="3098897"/>
          </a:xfrm>
          <a:prstGeom prst="rect">
            <a:avLst/>
          </a:prstGeom>
        </p:spPr>
      </p:pic>
      <p:pic>
        <p:nvPicPr>
          <p:cNvPr id="5" name="Picture 4">
            <a:extLst>
              <a:ext uri="{FF2B5EF4-FFF2-40B4-BE49-F238E27FC236}">
                <a16:creationId xmlns:a16="http://schemas.microsoft.com/office/drawing/2014/main" id="{164FF7EB-0E28-F056-D9FA-00DEDE893BA5}"/>
              </a:ext>
            </a:extLst>
          </p:cNvPr>
          <p:cNvPicPr>
            <a:picLocks noChangeAspect="1"/>
          </p:cNvPicPr>
          <p:nvPr/>
        </p:nvPicPr>
        <p:blipFill>
          <a:blip r:embed="rId4"/>
          <a:stretch>
            <a:fillRect/>
          </a:stretch>
        </p:blipFill>
        <p:spPr>
          <a:xfrm>
            <a:off x="5866560" y="1408880"/>
            <a:ext cx="5942651" cy="4481343"/>
          </a:xfrm>
          <a:prstGeom prst="rect">
            <a:avLst/>
          </a:prstGeom>
        </p:spPr>
      </p:pic>
    </p:spTree>
    <p:extLst>
      <p:ext uri="{BB962C8B-B14F-4D97-AF65-F5344CB8AC3E}">
        <p14:creationId xmlns:p14="http://schemas.microsoft.com/office/powerpoint/2010/main" val="2365661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5B2939B-3A0C-FC4B-11FF-EE94A016360C}"/>
              </a:ext>
            </a:extLst>
          </p:cNvPr>
          <p:cNvPicPr>
            <a:picLocks noChangeAspect="1"/>
          </p:cNvPicPr>
          <p:nvPr/>
        </p:nvPicPr>
        <p:blipFill>
          <a:blip r:embed="rId3"/>
          <a:stretch>
            <a:fillRect/>
          </a:stretch>
        </p:blipFill>
        <p:spPr>
          <a:xfrm>
            <a:off x="36854" y="0"/>
            <a:ext cx="8032789" cy="4415374"/>
          </a:xfrm>
          <a:prstGeom prst="rect">
            <a:avLst/>
          </a:prstGeom>
        </p:spPr>
      </p:pic>
      <p:pic>
        <p:nvPicPr>
          <p:cNvPr id="10" name="Picture 9">
            <a:extLst>
              <a:ext uri="{FF2B5EF4-FFF2-40B4-BE49-F238E27FC236}">
                <a16:creationId xmlns:a16="http://schemas.microsoft.com/office/drawing/2014/main" id="{9B51CCBA-EDBC-F5B6-BAE3-D1AA1DC247A5}"/>
              </a:ext>
            </a:extLst>
          </p:cNvPr>
          <p:cNvPicPr>
            <a:picLocks noChangeAspect="1"/>
          </p:cNvPicPr>
          <p:nvPr/>
        </p:nvPicPr>
        <p:blipFill>
          <a:blip r:embed="rId4"/>
          <a:stretch>
            <a:fillRect/>
          </a:stretch>
        </p:blipFill>
        <p:spPr>
          <a:xfrm>
            <a:off x="7729819" y="1211844"/>
            <a:ext cx="4532654" cy="3203530"/>
          </a:xfrm>
          <a:prstGeom prst="rect">
            <a:avLst/>
          </a:prstGeom>
        </p:spPr>
      </p:pic>
      <p:sp>
        <p:nvSpPr>
          <p:cNvPr id="2" name="TextBox 1">
            <a:extLst>
              <a:ext uri="{FF2B5EF4-FFF2-40B4-BE49-F238E27FC236}">
                <a16:creationId xmlns:a16="http://schemas.microsoft.com/office/drawing/2014/main" id="{7D74F994-7C91-4790-F20D-C0CC9C070D33}"/>
              </a:ext>
            </a:extLst>
          </p:cNvPr>
          <p:cNvSpPr txBox="1"/>
          <p:nvPr/>
        </p:nvSpPr>
        <p:spPr>
          <a:xfrm>
            <a:off x="366295" y="4569690"/>
            <a:ext cx="3315331" cy="1200329"/>
          </a:xfrm>
          <a:prstGeom prst="rect">
            <a:avLst/>
          </a:prstGeom>
          <a:noFill/>
        </p:spPr>
        <p:txBody>
          <a:bodyPr wrap="none" rtlCol="0">
            <a:spAutoFit/>
          </a:bodyPr>
          <a:lstStyle/>
          <a:p>
            <a:r>
              <a:rPr lang="en-GB" sz="7200" dirty="0">
                <a:latin typeface="Georgia" panose="02040502050405020303" pitchFamily="18" charset="0"/>
              </a:rPr>
              <a:t>Turtles </a:t>
            </a:r>
            <a:endParaRPr sz="7200" dirty="0">
              <a:latin typeface="Georgia" panose="02040502050405020303" pitchFamily="18" charset="0"/>
            </a:endParaRPr>
          </a:p>
        </p:txBody>
      </p:sp>
      <p:sp>
        <p:nvSpPr>
          <p:cNvPr id="4" name="TextBox 3">
            <a:extLst>
              <a:ext uri="{FF2B5EF4-FFF2-40B4-BE49-F238E27FC236}">
                <a16:creationId xmlns:a16="http://schemas.microsoft.com/office/drawing/2014/main" id="{B81F08DD-BAD7-4E58-E83A-FB3E5DE6D4B1}"/>
              </a:ext>
            </a:extLst>
          </p:cNvPr>
          <p:cNvSpPr txBox="1"/>
          <p:nvPr/>
        </p:nvSpPr>
        <p:spPr>
          <a:xfrm>
            <a:off x="1612231" y="5924336"/>
            <a:ext cx="9553074" cy="646331"/>
          </a:xfrm>
          <a:prstGeom prst="rect">
            <a:avLst/>
          </a:prstGeom>
          <a:noFill/>
        </p:spPr>
        <p:txBody>
          <a:bodyPr wrap="square">
            <a:spAutoFit/>
          </a:bodyPr>
          <a:lstStyle/>
          <a:p>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https://www.youtube.com/watch?v=i3998L_925w</a:t>
            </a:r>
            <a:r>
              <a:rPr lang="en-GB" sz="3600" dirty="0">
                <a:effectLst/>
                <a:latin typeface="Calibri" panose="020F0502020204030204" pitchFamily="34" charset="0"/>
                <a:ea typeface="Calibri" panose="020F0502020204030204" pitchFamily="34" charset="0"/>
                <a:cs typeface="Times New Roman" panose="02020603050405020304" pitchFamily="18" charset="0"/>
              </a:rPr>
              <a:t> </a:t>
            </a:r>
            <a:endParaRPr sz="3600" dirty="0"/>
          </a:p>
        </p:txBody>
      </p:sp>
    </p:spTree>
    <p:extLst>
      <p:ext uri="{BB962C8B-B14F-4D97-AF65-F5344CB8AC3E}">
        <p14:creationId xmlns:p14="http://schemas.microsoft.com/office/powerpoint/2010/main" val="1206515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F6D533-3C96-57C5-AF82-6F02C9BA4D05}"/>
              </a:ext>
            </a:extLst>
          </p:cNvPr>
          <p:cNvSpPr txBox="1"/>
          <p:nvPr/>
        </p:nvSpPr>
        <p:spPr>
          <a:xfrm>
            <a:off x="330201" y="5000079"/>
            <a:ext cx="5384800" cy="1446550"/>
          </a:xfrm>
          <a:prstGeom prst="rect">
            <a:avLst/>
          </a:prstGeom>
          <a:noFill/>
        </p:spPr>
        <p:txBody>
          <a:bodyPr wrap="square" rtlCol="0">
            <a:spAutoFit/>
          </a:bodyPr>
          <a:lstStyle/>
          <a:p>
            <a:r>
              <a:rPr lang="en-GB" sz="4400" dirty="0">
                <a:latin typeface="Georgia" panose="02040502050405020303" pitchFamily="18" charset="0"/>
              </a:rPr>
              <a:t>Birds; The southern Gulf </a:t>
            </a:r>
            <a:endParaRPr sz="4400" dirty="0">
              <a:latin typeface="Georgia" panose="02040502050405020303" pitchFamily="18" charset="0"/>
            </a:endParaRPr>
          </a:p>
        </p:txBody>
      </p:sp>
      <p:pic>
        <p:nvPicPr>
          <p:cNvPr id="3" name="Picture 2">
            <a:extLst>
              <a:ext uri="{FF2B5EF4-FFF2-40B4-BE49-F238E27FC236}">
                <a16:creationId xmlns:a16="http://schemas.microsoft.com/office/drawing/2014/main" id="{1ACD181B-938B-18D2-19DF-A01C49B6A22F}"/>
              </a:ext>
            </a:extLst>
          </p:cNvPr>
          <p:cNvPicPr>
            <a:picLocks noChangeAspect="1"/>
          </p:cNvPicPr>
          <p:nvPr/>
        </p:nvPicPr>
        <p:blipFill>
          <a:blip r:embed="rId3"/>
          <a:stretch>
            <a:fillRect/>
          </a:stretch>
        </p:blipFill>
        <p:spPr>
          <a:xfrm>
            <a:off x="6096000" y="-41063"/>
            <a:ext cx="4813300" cy="6899063"/>
          </a:xfrm>
          <a:prstGeom prst="rect">
            <a:avLst/>
          </a:prstGeom>
        </p:spPr>
      </p:pic>
    </p:spTree>
    <p:extLst>
      <p:ext uri="{BB962C8B-B14F-4D97-AF65-F5344CB8AC3E}">
        <p14:creationId xmlns:p14="http://schemas.microsoft.com/office/powerpoint/2010/main" val="2308503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352907-B3AC-B232-493D-EDD34B17DB6A}"/>
              </a:ext>
            </a:extLst>
          </p:cNvPr>
          <p:cNvSpPr txBox="1"/>
          <p:nvPr/>
        </p:nvSpPr>
        <p:spPr>
          <a:xfrm>
            <a:off x="6096000" y="487412"/>
            <a:ext cx="5740674" cy="1015663"/>
          </a:xfrm>
          <a:prstGeom prst="rect">
            <a:avLst/>
          </a:prstGeom>
          <a:noFill/>
        </p:spPr>
        <p:txBody>
          <a:bodyPr wrap="none" rtlCol="0">
            <a:spAutoFit/>
          </a:bodyPr>
          <a:lstStyle/>
          <a:p>
            <a:r>
              <a:rPr lang="en-GB" sz="6000" dirty="0">
                <a:latin typeface="Georgia" panose="02040502050405020303" pitchFamily="18" charset="0"/>
              </a:rPr>
              <a:t>ECO TOURISM </a:t>
            </a:r>
            <a:endParaRPr sz="6000" dirty="0">
              <a:latin typeface="Georgia" panose="02040502050405020303" pitchFamily="18" charset="0"/>
            </a:endParaRPr>
          </a:p>
        </p:txBody>
      </p:sp>
      <p:pic>
        <p:nvPicPr>
          <p:cNvPr id="3" name="Picture 2">
            <a:extLst>
              <a:ext uri="{FF2B5EF4-FFF2-40B4-BE49-F238E27FC236}">
                <a16:creationId xmlns:a16="http://schemas.microsoft.com/office/drawing/2014/main" id="{D9720928-7562-578D-B312-3458D2B82AA1}"/>
              </a:ext>
            </a:extLst>
          </p:cNvPr>
          <p:cNvPicPr>
            <a:picLocks noChangeAspect="1"/>
          </p:cNvPicPr>
          <p:nvPr/>
        </p:nvPicPr>
        <p:blipFill>
          <a:blip r:embed="rId3"/>
          <a:stretch>
            <a:fillRect/>
          </a:stretch>
        </p:blipFill>
        <p:spPr>
          <a:xfrm>
            <a:off x="4053798" y="1990725"/>
            <a:ext cx="8126234" cy="4867275"/>
          </a:xfrm>
          <a:prstGeom prst="rect">
            <a:avLst/>
          </a:prstGeom>
        </p:spPr>
      </p:pic>
      <p:pic>
        <p:nvPicPr>
          <p:cNvPr id="5" name="Picture 4">
            <a:extLst>
              <a:ext uri="{FF2B5EF4-FFF2-40B4-BE49-F238E27FC236}">
                <a16:creationId xmlns:a16="http://schemas.microsoft.com/office/drawing/2014/main" id="{1A3256F2-4B2A-C119-BCD6-9B0A2C1D2E51}"/>
              </a:ext>
            </a:extLst>
          </p:cNvPr>
          <p:cNvPicPr>
            <a:picLocks noChangeAspect="1"/>
          </p:cNvPicPr>
          <p:nvPr/>
        </p:nvPicPr>
        <p:blipFill>
          <a:blip r:embed="rId4"/>
          <a:stretch>
            <a:fillRect/>
          </a:stretch>
        </p:blipFill>
        <p:spPr>
          <a:xfrm>
            <a:off x="11968" y="-48364"/>
            <a:ext cx="5726275" cy="3429800"/>
          </a:xfrm>
          <a:prstGeom prst="rect">
            <a:avLst/>
          </a:prstGeom>
        </p:spPr>
      </p:pic>
    </p:spTree>
    <p:extLst>
      <p:ext uri="{BB962C8B-B14F-4D97-AF65-F5344CB8AC3E}">
        <p14:creationId xmlns:p14="http://schemas.microsoft.com/office/powerpoint/2010/main" val="1270804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D23902-2DA5-45E3-5DE7-89E9560B7C0C}"/>
              </a:ext>
            </a:extLst>
          </p:cNvPr>
          <p:cNvSpPr txBox="1"/>
          <p:nvPr/>
        </p:nvSpPr>
        <p:spPr>
          <a:xfrm>
            <a:off x="2056066" y="1498393"/>
            <a:ext cx="8079867" cy="4247317"/>
          </a:xfrm>
          <a:prstGeom prst="rect">
            <a:avLst/>
          </a:prstGeom>
          <a:noFill/>
        </p:spPr>
        <p:txBody>
          <a:bodyPr wrap="square" rtlCol="0">
            <a:spAutoFit/>
          </a:bodyPr>
          <a:lstStyle/>
          <a:p>
            <a:pPr algn="ctr"/>
            <a:r>
              <a:rPr lang="en-GB" sz="5400" dirty="0">
                <a:latin typeface="Georgia" panose="02040502050405020303" pitchFamily="18" charset="0"/>
              </a:rPr>
              <a:t>Thank you all for listening.</a:t>
            </a:r>
          </a:p>
          <a:p>
            <a:pPr algn="ctr"/>
            <a:endParaRPr lang="en-GB" sz="5400" dirty="0">
              <a:latin typeface="Georgia" panose="02040502050405020303" pitchFamily="18" charset="0"/>
            </a:endParaRPr>
          </a:p>
          <a:p>
            <a:pPr algn="ctr"/>
            <a:r>
              <a:rPr lang="en-GB" sz="5400" dirty="0">
                <a:latin typeface="Georgia" panose="02040502050405020303" pitchFamily="18" charset="0"/>
              </a:rPr>
              <a:t>Please feel free to ask any questions.</a:t>
            </a:r>
            <a:endParaRPr sz="5400" dirty="0">
              <a:latin typeface="Georgia" panose="02040502050405020303" pitchFamily="18" charset="0"/>
            </a:endParaRPr>
          </a:p>
        </p:txBody>
      </p:sp>
    </p:spTree>
    <p:extLst>
      <p:ext uri="{BB962C8B-B14F-4D97-AF65-F5344CB8AC3E}">
        <p14:creationId xmlns:p14="http://schemas.microsoft.com/office/powerpoint/2010/main" val="23604869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F64C35-00FA-3B28-B58A-2F01CD747991}"/>
              </a:ext>
            </a:extLst>
          </p:cNvPr>
          <p:cNvSpPr txBox="1"/>
          <p:nvPr/>
        </p:nvSpPr>
        <p:spPr>
          <a:xfrm>
            <a:off x="0" y="0"/>
            <a:ext cx="4621778" cy="1015663"/>
          </a:xfrm>
          <a:prstGeom prst="rect">
            <a:avLst/>
          </a:prstGeom>
          <a:noFill/>
        </p:spPr>
        <p:txBody>
          <a:bodyPr wrap="none" rtlCol="0">
            <a:spAutoFit/>
          </a:bodyPr>
          <a:lstStyle/>
          <a:p>
            <a:r>
              <a:rPr lang="en-GB" sz="6000" dirty="0">
                <a:latin typeface="Georgia" panose="02040502050405020303" pitchFamily="18" charset="0"/>
              </a:rPr>
              <a:t>Bibliography</a:t>
            </a:r>
            <a:r>
              <a:rPr lang="en-GB" dirty="0">
                <a:latin typeface="Georgia" panose="02040502050405020303" pitchFamily="18" charset="0"/>
              </a:rPr>
              <a:t> </a:t>
            </a:r>
            <a:endParaRPr dirty="0">
              <a:latin typeface="Georgia" panose="02040502050405020303" pitchFamily="18" charset="0"/>
            </a:endParaRPr>
          </a:p>
        </p:txBody>
      </p:sp>
      <p:sp>
        <p:nvSpPr>
          <p:cNvPr id="4" name="TextBox 3">
            <a:extLst>
              <a:ext uri="{FF2B5EF4-FFF2-40B4-BE49-F238E27FC236}">
                <a16:creationId xmlns:a16="http://schemas.microsoft.com/office/drawing/2014/main" id="{6F8DCAA9-0D5F-3018-D202-60B59BEBAB4B}"/>
              </a:ext>
            </a:extLst>
          </p:cNvPr>
          <p:cNvSpPr txBox="1"/>
          <p:nvPr/>
        </p:nvSpPr>
        <p:spPr>
          <a:xfrm>
            <a:off x="0" y="1015663"/>
            <a:ext cx="12192000" cy="5940088"/>
          </a:xfrm>
          <a:prstGeom prst="rect">
            <a:avLst/>
          </a:prstGeom>
          <a:noFill/>
        </p:spPr>
        <p:txBody>
          <a:bodyPr wrap="square">
            <a:spAutoFit/>
          </a:bodyPr>
          <a:lstStyle/>
          <a:p>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Booking.com</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Antatoli</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Labreon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https://www.booking.com/hotel/gr/anatoli-labreon-agia-marina.en.html?aid=374469&amp;no_rooms=1&amp;group_adults=2#</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Booking.com</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Lithies</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Organic Farm</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https://www.booking.com/hotel/gr/lithies-organic-farm.en.html?aid=374469&amp;no_rooms=1&amp;group_adults=2#tab-main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E-Zante (2014)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Zakynthos. </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https://www.e-zante.com/zante_map.html</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Eco Tourism (2019) </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Therianos</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Traditional Villas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https://ecotourism-greece.com/hotels/therianos-traditional-villas/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Eco Tourism (2019) </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Tsivouli</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Park. </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https://ecotourism-greece.com/hotels/tsivouli-park/</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Eco Tourism (2019)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Zakynthos. </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https://ecotourism-greece.com/subdestination/zakynthos-zante/#about</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Enterprise Greece (2021)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Greece unveils new climate law to slash greenhouse gas emissions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https://www.enterprisegreece.gov.gr/newsletters/newsletter-articles/greece-unveils-new-climate-law-to-slash-greenhouse-gas-emissions/#:~:text=The%20Greek%20government%20has%20unveiled,over%20the%20next%2010%20years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ESS Global Volunteer Network (2015)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Volunteer Opportunities.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https://earth-sea-sky-global.org/volunteer-opportunities/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Fidanov</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H (2017)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New Born Baby Turtle in Zakynthos, </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Kalamaki</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Beach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[video].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https://www.youtube.com/watch?v=i3998L_925w</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 </a:t>
            </a:r>
          </a:p>
          <a:p>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Kapsaski</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E.,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Panagiotopoulou</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Stratigea</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 (2015). Planning the Sustainable Tourist Development of Zakynthos Island: A Methodological Framework. In: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Katsoni</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V. (eds) Cultural Tourism in a Digital Era. Springer Proceedings in Business and Economics. Springer, Cham.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https://doi.org/10.1007/978-3-319-15859-4_30</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30537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489607-9403-CC3C-57D1-FEE70FD7D927}"/>
              </a:ext>
            </a:extLst>
          </p:cNvPr>
          <p:cNvSpPr txBox="1"/>
          <p:nvPr/>
        </p:nvSpPr>
        <p:spPr>
          <a:xfrm>
            <a:off x="0" y="197346"/>
            <a:ext cx="12192000" cy="6494085"/>
          </a:xfrm>
          <a:prstGeom prst="rect">
            <a:avLst/>
          </a:prstGeom>
          <a:noFill/>
        </p:spPr>
        <p:txBody>
          <a:bodyPr wrap="square">
            <a:spAutoFit/>
          </a:bodyPr>
          <a:lstStyle/>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Loggerhead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Marinelife</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(2015)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Conservation Efforts on Zakynthos’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Loggerhead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Marinelife</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[blog]. 11 August.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https://www.diveagainstdebris.org/blog/loggerhead-marinelife-center/aug-11-15/conservation-efforts-zakynthos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Mediterranean Marine Life Centre (2023)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Interested in volunteering with sea turtles in Greece?</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https://zanteturtlecenter.com/en/volunteer/</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Nefis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Travel (2023)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Eco Friendly Turtle Spotting Boat Excursion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https://nefis-travel.com/nefis-travel-services/tours/vip-eco-friendly-turtle-spotting/#:~:text=Zakynthos%2C%20also%20known%20as%20Zante,creatures%2C%20but%20are%20highly%20endangered</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NOAA Fisheries (2023)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Mediterranean Monk Seal</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https://www.fisheries.noaa.gov/species/mediterranean-monk-seal</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 </a:t>
            </a:r>
          </a:p>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Reuters (2022)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Greece passes first climate law, vows to cut dependence on fossil fuels. </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https://www.reuters.com/business/environment/greece-passes-first-climate-law-vows-cut-dependence-fossil-fuels-2022-05-26</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Togridou</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Hovardas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T. and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Pantis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J.D., 2006. Factors shaping implementation of protected area management decisions: a case study of the Zakynthos National Marine Park.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Environmental Conservation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33</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(3), pp.233-243.</a:t>
            </a: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Welcome to Zante (2021)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Marine Park’s map, beaches and regulations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https://welcometozante.com/en/map-beaches-and-rules-of-the-marine-park-of-zakynthos/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World Maps (2021)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Free Printable maps of Europe</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https://www.freeworldmaps.net/printable/europe/</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Zante Island (2023)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National Marine Park of Zakynthos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https://www.zanteisland.com/en/marine-park-zakynthos.php</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a:p>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Zefyros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Welcome to </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Zefyros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https://ecoresortzefyros.com/</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(Accessed: 15</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March 2023)</a:t>
            </a:r>
          </a:p>
        </p:txBody>
      </p:sp>
    </p:spTree>
    <p:extLst>
      <p:ext uri="{BB962C8B-B14F-4D97-AF65-F5344CB8AC3E}">
        <p14:creationId xmlns:p14="http://schemas.microsoft.com/office/powerpoint/2010/main" val="3475327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669</TotalTime>
  <Words>2450</Words>
  <Application>Microsoft Macintosh PowerPoint</Application>
  <PresentationFormat>Widescreen</PresentationFormat>
  <Paragraphs>204</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-apple-system</vt:lpstr>
      <vt:lpstr>Arial</vt:lpstr>
      <vt:lpstr>Calibri</vt:lpstr>
      <vt:lpstr>Calibri Light</vt:lpstr>
      <vt:lpstr>Georgia</vt:lpstr>
      <vt:lpstr>Symbol</vt:lpstr>
      <vt:lpstr>Office Theme</vt:lpstr>
      <vt:lpstr>Sustainability in Zakynthos, Greece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Zakynthos, Greece </dc:title>
  <dc:creator>Emily Cadwallader (2103200)</dc:creator>
  <cp:lastModifiedBy>Emily Cadwallader (2103200)</cp:lastModifiedBy>
  <cp:revision>12</cp:revision>
  <dcterms:created xsi:type="dcterms:W3CDTF">2023-02-18T23:26:50Z</dcterms:created>
  <dcterms:modified xsi:type="dcterms:W3CDTF">2023-03-19T13:34:39Z</dcterms:modified>
</cp:coreProperties>
</file>