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77" d="100"/>
          <a:sy n="77" d="100"/>
        </p:scale>
        <p:origin x="744" y="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492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353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763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428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175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273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806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706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797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471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1095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152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129429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5518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022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928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285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journals/psychiatry/articles/10.3389/fpsyt.2025.1581756/abstract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1/jamapsychiatry.2019.3360" TargetMode="External"/><Relationship Id="rId2" Type="http://schemas.openxmlformats.org/officeDocument/2006/relationships/hyperlink" Target="https://doi.org/10.1002/wps.2051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S0140-6736(04)16458-1" TargetMode="External"/><Relationship Id="rId5" Type="http://schemas.openxmlformats.org/officeDocument/2006/relationships/hyperlink" Target="https://doi.org/10.1038/nrdp.2015.67" TargetMode="External"/><Relationship Id="rId4" Type="http://schemas.openxmlformats.org/officeDocument/2006/relationships/hyperlink" Target="https://doi.org/10.1038/nature0956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715" y="-1"/>
            <a:ext cx="915543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57139B22-21B2-1CF3-45FA-8BF5E88603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563" r="41843"/>
          <a:stretch>
            <a:fillRect/>
          </a:stretch>
        </p:blipFill>
        <p:spPr>
          <a:xfrm>
            <a:off x="-35084" y="-100018"/>
            <a:ext cx="5680810" cy="6857990"/>
          </a:xfrm>
          <a:prstGeom prst="rect">
            <a:avLst/>
          </a:prstGeom>
        </p:spPr>
      </p:pic>
      <p:sp>
        <p:nvSpPr>
          <p:cNvPr id="65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59027"/>
            <a:ext cx="6782018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06FEB-0388-8FAB-0B47-D2BD6D39A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" y="787400"/>
            <a:ext cx="5359399" cy="778933"/>
          </a:xfrm>
        </p:spPr>
        <p:txBody>
          <a:bodyPr anchor="ctr">
            <a:normAutofit/>
          </a:bodyPr>
          <a:lstStyle/>
          <a:p>
            <a:r>
              <a:rPr lang="en-US" sz="2800" b="1">
                <a:solidFill>
                  <a:srgbClr val="FEFFFF"/>
                </a:solidFill>
              </a:rPr>
              <a:t>Schizophrenia</a:t>
            </a:r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1E37B15B-4F6E-EE17-CB99-9F4A19A65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5577" y="2017668"/>
            <a:ext cx="2812654" cy="3857816"/>
          </a:xfrm>
        </p:spPr>
        <p:txBody>
          <a:bodyPr>
            <a:normAutofit/>
          </a:bodyPr>
          <a:lstStyle/>
          <a:p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>
                <a:solidFill>
                  <a:schemeClr val="tx1">
                    <a:lumMod val="95000"/>
                    <a:lumOff val="5000"/>
                  </a:schemeClr>
                </a:solidFill>
              </a:rPr>
              <a:t>Student’s Name: Shama Aslam</a:t>
            </a:r>
          </a:p>
          <a:p>
            <a:r>
              <a:rPr lang="en-US">
                <a:solidFill>
                  <a:schemeClr val="tx1">
                    <a:lumMod val="95000"/>
                    <a:lumOff val="5000"/>
                  </a:schemeClr>
                </a:solidFill>
              </a:rPr>
              <a:t>2324335</a:t>
            </a:r>
          </a:p>
          <a:p>
            <a:r>
              <a:rPr lang="en-US">
                <a:solidFill>
                  <a:schemeClr val="tx1">
                    <a:lumMod val="95000"/>
                    <a:lumOff val="5000"/>
                  </a:schemeClr>
                </a:solidFill>
              </a:rPr>
              <a:t>Psychopathological classifications and provisions</a:t>
            </a:r>
          </a:p>
          <a:p>
            <a:r>
              <a:rPr lang="en-US">
                <a:solidFill>
                  <a:schemeClr val="tx1">
                    <a:lumMod val="95000"/>
                    <a:lumOff val="5000"/>
                  </a:schemeClr>
                </a:solidFill>
              </a:rPr>
              <a:t>BMHP6029</a:t>
            </a:r>
          </a:p>
          <a:p>
            <a:r>
              <a:rPr lang="en-US">
                <a:solidFill>
                  <a:schemeClr val="tx1">
                    <a:lumMod val="95000"/>
                    <a:lumOff val="5000"/>
                  </a:schemeClr>
                </a:solidFill>
              </a:rPr>
              <a:t>Neale Haddon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E77F5BC-A83D-FA74-6993-394C6859BB82}"/>
              </a:ext>
            </a:extLst>
          </p:cNvPr>
          <p:cNvSpPr txBox="1"/>
          <p:nvPr/>
        </p:nvSpPr>
        <p:spPr>
          <a:xfrm>
            <a:off x="3141353" y="6657945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rontiersin.org/journals/psychiatry/articles/10.3389/fpsyt.2025.1581756/abstrac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975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19D1EE6-C77B-4AB5-80C2-B2766A04E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5F42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E9D9CF4-45C1-86F7-3E70-8C56E119E5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17" b="1508"/>
          <a:stretch>
            <a:fillRect/>
          </a:stretch>
        </p:blipFill>
        <p:spPr>
          <a:xfrm>
            <a:off x="482600" y="643467"/>
            <a:ext cx="8178799" cy="557106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73991DB-6F50-4514-9746-B72BC8E1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70C583-435C-74CF-DDD7-13C8A5778655}"/>
              </a:ext>
            </a:extLst>
          </p:cNvPr>
          <p:cNvSpPr txBox="1"/>
          <p:nvPr/>
        </p:nvSpPr>
        <p:spPr>
          <a:xfrm>
            <a:off x="1468877" y="10505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9FCF8BE-59DA-15B4-0E2A-2600DE2F0A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6" r="1080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812799" y="3889218"/>
            <a:ext cx="4108824" cy="103209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400" b="1"/>
            </a:pPr>
            <a:endParaRPr lang="en-US" sz="1900" dirty="0">
              <a:solidFill>
                <a:srgbClr val="FEFFFF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EEF81-431F-B1F1-801D-AE4DAA9F6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796" y="624110"/>
            <a:ext cx="6098663" cy="1280890"/>
          </a:xfrm>
        </p:spPr>
        <p:txBody>
          <a:bodyPr>
            <a:normAutofit/>
          </a:bodyPr>
          <a:lstStyle/>
          <a:p>
            <a:r>
              <a:rPr lang="en-US" b="1"/>
              <a:t>References 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38637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786"/>
            <a:ext cx="176750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411452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E7F71-D5E6-9073-321F-A63040A24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9796" y="2133600"/>
            <a:ext cx="6098663" cy="37776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900"/>
              <a:t>Antić, A. (2026). Schizophrenia, modernity and “primitivism”: Emergence of a global diagnosis. </a:t>
            </a:r>
            <a:r>
              <a:rPr lang="en-US" sz="900" i="1"/>
              <a:t>Social History of Medicine</a:t>
            </a:r>
            <a:r>
              <a:rPr lang="en-US" sz="900"/>
              <a:t>.</a:t>
            </a:r>
          </a:p>
          <a:p>
            <a:pPr>
              <a:lnSpc>
                <a:spcPct val="90000"/>
              </a:lnSpc>
            </a:pPr>
            <a:r>
              <a:rPr lang="en-US" sz="900"/>
              <a:t>Belcher, J. R. (2022). Deinstitutionalization and the development of community mental health. In </a:t>
            </a:r>
            <a:r>
              <a:rPr lang="en-US" sz="900" i="1"/>
              <a:t>Research Handbook on Mental Health Policy</a:t>
            </a:r>
            <a:r>
              <a:rPr lang="en-US" sz="900"/>
              <a:t> (pp. 161–171). Edward Elgar Publishing.</a:t>
            </a:r>
          </a:p>
          <a:p>
            <a:pPr>
              <a:lnSpc>
                <a:spcPct val="90000"/>
              </a:lnSpc>
            </a:pPr>
            <a:r>
              <a:rPr lang="en-US" sz="900"/>
              <a:t>Cella, M., Roberts, S., </a:t>
            </a:r>
            <a:r>
              <a:rPr lang="en-US" sz="900" err="1"/>
              <a:t>Pillny</a:t>
            </a:r>
            <a:r>
              <a:rPr lang="en-US" sz="900"/>
              <a:t>, M., Riehle, M., O’Donoghue, B., Lyne, J., Tomlin, P., </a:t>
            </a:r>
            <a:r>
              <a:rPr lang="en-US" sz="900" err="1"/>
              <a:t>Valmaggia</a:t>
            </a:r>
            <a:r>
              <a:rPr lang="en-US" sz="900"/>
              <a:t>, L., &amp; Preti, A. (2023). Psychosocial and </a:t>
            </a:r>
            <a:r>
              <a:rPr lang="en-US" sz="900" err="1"/>
              <a:t>behavioural</a:t>
            </a:r>
            <a:r>
              <a:rPr lang="en-US" sz="900"/>
              <a:t> interventions for the negative symptoms of schizophrenia: A systematic review of efficacy meta-analyses. </a:t>
            </a:r>
            <a:r>
              <a:rPr lang="en-US" sz="900" i="1"/>
              <a:t>The British Journal of Psychiatry, 223</a:t>
            </a:r>
            <a:r>
              <a:rPr lang="en-US" sz="900"/>
              <a:t>(1), 321–331.</a:t>
            </a:r>
          </a:p>
          <a:p>
            <a:pPr>
              <a:lnSpc>
                <a:spcPct val="90000"/>
              </a:lnSpc>
            </a:pPr>
            <a:r>
              <a:rPr lang="en-US" sz="900"/>
              <a:t>Dawson-Squibb, J. J., Davids, E. L., Viljoen, M., Rice, K., &amp; Stein, D. J. (2023). The WHO international classification of diseases 11th revision (ICD-11). In </a:t>
            </a:r>
            <a:r>
              <a:rPr lang="en-US" sz="900" i="1"/>
              <a:t>Handbook of Clinical Child Psychology: Integrating Theory and Research into Practice</a:t>
            </a:r>
            <a:r>
              <a:rPr lang="en-US" sz="900"/>
              <a:t> (pp. 53–78). Springer.</a:t>
            </a:r>
          </a:p>
          <a:p>
            <a:pPr>
              <a:lnSpc>
                <a:spcPct val="90000"/>
              </a:lnSpc>
            </a:pPr>
            <a:r>
              <a:rPr lang="en-US" sz="900"/>
              <a:t>Evangelista, L. D., Marquez, R. B., Iman, R. M. E., </a:t>
            </a:r>
            <a:r>
              <a:rPr lang="en-US" sz="900" err="1"/>
              <a:t>Manliquid</a:t>
            </a:r>
            <a:r>
              <a:rPr lang="en-US" sz="900"/>
              <a:t>, D. T., &amp; Vidal, D. P. D. (2024). Cultural factors influencing beliefs about schizophrenia in cross-cultural studies. </a:t>
            </a:r>
            <a:r>
              <a:rPr lang="en-US" sz="900" i="1"/>
              <a:t>ASEAN Journal of Psychiatry, 25</a:t>
            </a:r>
            <a:r>
              <a:rPr lang="en-US" sz="900"/>
              <a:t>(9).</a:t>
            </a:r>
          </a:p>
          <a:p>
            <a:pPr>
              <a:lnSpc>
                <a:spcPct val="90000"/>
              </a:lnSpc>
            </a:pPr>
            <a:r>
              <a:rPr lang="en-US" sz="900"/>
              <a:t>Legge, S. E., </a:t>
            </a:r>
            <a:r>
              <a:rPr lang="en-US" sz="900" err="1"/>
              <a:t>Pardiñas</a:t>
            </a:r>
            <a:r>
              <a:rPr lang="en-US" sz="900"/>
              <a:t>, A. F., </a:t>
            </a:r>
            <a:r>
              <a:rPr lang="en-US" sz="900" err="1"/>
              <a:t>Woolway</a:t>
            </a:r>
            <a:r>
              <a:rPr lang="en-US" sz="900"/>
              <a:t>, G., Rees, E., </a:t>
            </a:r>
            <a:r>
              <a:rPr lang="en-US" sz="900" err="1"/>
              <a:t>Cardno</a:t>
            </a:r>
            <a:r>
              <a:rPr lang="en-US" sz="900"/>
              <a:t>, A. G., Escott-Price, V., </a:t>
            </a:r>
            <a:r>
              <a:rPr lang="en-US" sz="900" err="1"/>
              <a:t>Holmans</a:t>
            </a:r>
            <a:r>
              <a:rPr lang="en-US" sz="900"/>
              <a:t>, P., Kirov, G., Owen, M. J., O’Donovan, M. C., &amp; Walters, J. T. (2024). Genetic and phenotypic features of schizophrenia in the UK Biobank. </a:t>
            </a:r>
            <a:r>
              <a:rPr lang="en-US" sz="900" i="1"/>
              <a:t>JAMA Psychiatry, 81</a:t>
            </a:r>
            <a:r>
              <a:rPr lang="en-US" sz="900"/>
              <a:t>(7), 681–690.</a:t>
            </a:r>
          </a:p>
          <a:p>
            <a:pPr>
              <a:lnSpc>
                <a:spcPct val="90000"/>
              </a:lnSpc>
            </a:pPr>
            <a:r>
              <a:rPr lang="en-US" sz="900"/>
              <a:t>Ruffalo, M. L. (2023). The psychotherapy of schizophrenia: A review of psychodynamic and </a:t>
            </a:r>
            <a:r>
              <a:rPr lang="en-US" sz="900" err="1"/>
              <a:t>nonpsychodynamic</a:t>
            </a:r>
            <a:r>
              <a:rPr lang="en-US" sz="900"/>
              <a:t> treatments. </a:t>
            </a:r>
            <a:r>
              <a:rPr lang="en-US" sz="900" i="1"/>
              <a:t>Psychiatry and Clinical Psychopharmacology, 33</a:t>
            </a:r>
            <a:r>
              <a:rPr lang="en-US" sz="900"/>
              <a:t>(3).</a:t>
            </a:r>
          </a:p>
          <a:p>
            <a:pPr>
              <a:lnSpc>
                <a:spcPct val="90000"/>
              </a:lnSpc>
            </a:pPr>
            <a:r>
              <a:rPr lang="en-US" sz="900"/>
              <a:t>Sun, X., Yue, S., Duan, M., Yao, D., &amp; Luo, C. (2023). Psychosocial intervention for schizophrenia. </a:t>
            </a:r>
            <a:r>
              <a:rPr lang="en-US" sz="900" i="1"/>
              <a:t>Brain-Apparatus Communication: A Journal of </a:t>
            </a:r>
            <a:r>
              <a:rPr lang="en-US" sz="900" i="1" err="1"/>
              <a:t>Bacomics</a:t>
            </a:r>
            <a:r>
              <a:rPr lang="en-US" sz="900" i="1"/>
              <a:t>, 2</a:t>
            </a:r>
            <a:r>
              <a:rPr lang="en-US" sz="900"/>
              <a:t>(1).</a:t>
            </a:r>
          </a:p>
          <a:p>
            <a:pPr>
              <a:lnSpc>
                <a:spcPct val="90000"/>
              </a:lnSpc>
            </a:pP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3063442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5A703-72F9-70F1-C4CE-80664F640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 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8B9C5-5669-F23A-C85A-53B52394F5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Correll, C. U., Rubio, J. M., &amp; Kane, J. M. (2018). What is the risk–benefit ratio of long-term antipsychotic treatment in people with schizophrenia? </a:t>
            </a:r>
            <a:r>
              <a:rPr lang="en-US" i="1" dirty="0"/>
              <a:t>World Psychiatry, 17</a:t>
            </a:r>
            <a:r>
              <a:rPr lang="en-US" dirty="0"/>
              <a:t>(2), 149–160. </a:t>
            </a:r>
            <a:r>
              <a:rPr lang="en-US" u="sng" dirty="0">
                <a:hlinkClick r:id="rId2"/>
              </a:rPr>
              <a:t>https://doi.org/10.1002/wps.20516</a:t>
            </a:r>
            <a:endParaRPr lang="en-US" dirty="0"/>
          </a:p>
          <a:p>
            <a:r>
              <a:rPr lang="en-US" dirty="0"/>
              <a:t>McCutcheon, R. A., Reis Marques, T., &amp; Howes, O. D. (2020). Schizophrenia—An overview. </a:t>
            </a:r>
            <a:r>
              <a:rPr lang="en-US" i="1" dirty="0"/>
              <a:t>JAMA Psychiatry, 77</a:t>
            </a:r>
            <a:r>
              <a:rPr lang="en-US" dirty="0"/>
              <a:t>(2), 201–210. </a:t>
            </a:r>
            <a:r>
              <a:rPr lang="en-US" u="sng" dirty="0">
                <a:hlinkClick r:id="rId3"/>
              </a:rPr>
              <a:t>https://doi.org/10.1001/jamapsychiatry.2019.3360</a:t>
            </a:r>
            <a:endParaRPr lang="en-US" dirty="0"/>
          </a:p>
          <a:p>
            <a:r>
              <a:rPr lang="en-US" dirty="0"/>
              <a:t>van </a:t>
            </a:r>
            <a:r>
              <a:rPr lang="en-US" dirty="0" err="1"/>
              <a:t>Os</a:t>
            </a:r>
            <a:r>
              <a:rPr lang="en-US" dirty="0"/>
              <a:t>, J., Kenis, G., &amp; Rutten, B. P. F. (2010). The environment and schizophrenia. </a:t>
            </a:r>
            <a:r>
              <a:rPr lang="en-US" i="1" dirty="0"/>
              <a:t>Nature, 468</a:t>
            </a:r>
            <a:r>
              <a:rPr lang="en-US" dirty="0"/>
              <a:t>(7321), 203–212. </a:t>
            </a:r>
            <a:r>
              <a:rPr lang="en-US" u="sng" dirty="0">
                <a:hlinkClick r:id="rId4"/>
              </a:rPr>
              <a:t>https://doi.org/10.1038/nature09563</a:t>
            </a:r>
            <a:endParaRPr lang="en-US" dirty="0"/>
          </a:p>
          <a:p>
            <a:r>
              <a:rPr lang="en-US" dirty="0"/>
              <a:t> Kahn, R. S., Sommer, I. E., Murray, R. M., Meyer-Lindenberg, A., Weinberger, D. R., Cannon, T. D., O’Donovan, M., Correll, C. U., Kane, J. M., van </a:t>
            </a:r>
            <a:r>
              <a:rPr lang="en-US" dirty="0" err="1"/>
              <a:t>Os</a:t>
            </a:r>
            <a:r>
              <a:rPr lang="en-US" dirty="0"/>
              <a:t>, J., &amp; Insel, T. R. (2015). Schizophrenia. </a:t>
            </a:r>
            <a:r>
              <a:rPr lang="en-US" i="1" dirty="0"/>
              <a:t>Nature Reviews Disease Primers, 1</a:t>
            </a:r>
            <a:r>
              <a:rPr lang="en-US" dirty="0"/>
              <a:t>, 15067. </a:t>
            </a:r>
            <a:r>
              <a:rPr lang="en-US" u="sng" dirty="0">
                <a:hlinkClick r:id="rId5"/>
              </a:rPr>
              <a:t>https://doi.org/10.1038/nrdp.2015.67</a:t>
            </a:r>
            <a:endParaRPr lang="en-US" dirty="0"/>
          </a:p>
          <a:p>
            <a:r>
              <a:rPr lang="en-US" dirty="0" err="1"/>
              <a:t>Mueser</a:t>
            </a:r>
            <a:r>
              <a:rPr lang="en-US" dirty="0"/>
              <a:t>, K. T., &amp; McGurk, S. R. (2014). Schizophrenia. </a:t>
            </a:r>
            <a:r>
              <a:rPr lang="en-US" i="1" dirty="0"/>
              <a:t>The Lancet, 363</a:t>
            </a:r>
            <a:r>
              <a:rPr lang="en-US" dirty="0"/>
              <a:t>(9426), 2063–2072. </a:t>
            </a:r>
            <a:r>
              <a:rPr lang="en-US" u="sng" dirty="0">
                <a:hlinkClick r:id="rId6"/>
              </a:rPr>
              <a:t>https://doi.org/10.1016/S0140-6736(04)16458-1</a:t>
            </a:r>
            <a:endParaRPr lang="en-US" u="sng" dirty="0"/>
          </a:p>
          <a:p>
            <a:r>
              <a:rPr lang="en-US" dirty="0"/>
              <a:t>World Health Organization. (2019). </a:t>
            </a:r>
            <a:r>
              <a:rPr lang="en-US" i="1" dirty="0"/>
              <a:t>International classification of diseases (11th ed.).</a:t>
            </a:r>
            <a:r>
              <a:rPr lang="en-US" dirty="0"/>
              <a:t> WHO.</a:t>
            </a:r>
          </a:p>
          <a:p>
            <a:r>
              <a:rPr lang="en-US" dirty="0"/>
              <a:t>American Psychiatric Association. (2022). </a:t>
            </a:r>
            <a:r>
              <a:rPr lang="en-US" i="1" dirty="0"/>
              <a:t>Diagnostic and statistical manual of mental disorders (5th ed., text rev.; DSM-5-TR).</a:t>
            </a:r>
            <a:r>
              <a:rPr lang="en-US" dirty="0"/>
              <a:t> APA Publishing.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90177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130</TotalTime>
  <Words>722</Words>
  <Application>Microsoft Office PowerPoint</Application>
  <PresentationFormat>On-screen Show (4:3)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Wisp</vt:lpstr>
      <vt:lpstr>Schizophrenia</vt:lpstr>
      <vt:lpstr>PowerPoint Presentation</vt:lpstr>
      <vt:lpstr>PowerPoint Presentation</vt:lpstr>
      <vt:lpstr>References </vt:lpstr>
      <vt:lpstr>References Cont’d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HP</dc:creator>
  <cp:keywords/>
  <dc:description>generated using python-pptx</dc:description>
  <cp:lastModifiedBy>Shama Aslam (2324335)</cp:lastModifiedBy>
  <cp:revision>18</cp:revision>
  <dcterms:created xsi:type="dcterms:W3CDTF">2013-01-27T09:14:16Z</dcterms:created>
  <dcterms:modified xsi:type="dcterms:W3CDTF">2026-03-09T12:01:27Z</dcterms:modified>
  <cp:category/>
</cp:coreProperties>
</file>