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7.jp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12.jpg" ContentType="image/jpeg"/>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handoutMasterIdLst>
    <p:handoutMasterId r:id="rId47"/>
  </p:handoutMasterIdLst>
  <p:sldIdLst>
    <p:sldId id="257" r:id="rId2"/>
    <p:sldId id="302" r:id="rId3"/>
    <p:sldId id="303" r:id="rId4"/>
    <p:sldId id="298" r:id="rId5"/>
    <p:sldId id="299" r:id="rId6"/>
    <p:sldId id="300" r:id="rId7"/>
    <p:sldId id="301" r:id="rId8"/>
    <p:sldId id="266" r:id="rId9"/>
    <p:sldId id="259" r:id="rId10"/>
    <p:sldId id="265" r:id="rId11"/>
    <p:sldId id="306" r:id="rId12"/>
    <p:sldId id="307" r:id="rId13"/>
    <p:sldId id="308" r:id="rId14"/>
    <p:sldId id="309" r:id="rId15"/>
    <p:sldId id="311" r:id="rId16"/>
    <p:sldId id="312" r:id="rId17"/>
    <p:sldId id="313" r:id="rId18"/>
    <p:sldId id="310" r:id="rId19"/>
    <p:sldId id="268" r:id="rId20"/>
    <p:sldId id="304" r:id="rId21"/>
    <p:sldId id="295" r:id="rId22"/>
    <p:sldId id="271" r:id="rId23"/>
    <p:sldId id="272" r:id="rId24"/>
    <p:sldId id="296" r:id="rId25"/>
    <p:sldId id="273" r:id="rId26"/>
    <p:sldId id="305"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90" r:id="rId43"/>
    <p:sldId id="291" r:id="rId44"/>
    <p:sldId id="314" r:id="rId4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EFE873F2-7B12-4CE4-A0AB-9BA3F7DE44E0}" type="datetimeFigureOut">
              <a:rPr lang="en-GB" smtClean="0"/>
              <a:t>25/03/2019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7255DDD-E660-4D2E-AAB7-27D68F8BE55C}" type="slidenum">
              <a:rPr lang="en-GB" smtClean="0"/>
              <a:t>‹#›</a:t>
            </a:fld>
            <a:endParaRPr lang="en-GB"/>
          </a:p>
        </p:txBody>
      </p:sp>
    </p:spTree>
    <p:extLst>
      <p:ext uri="{BB962C8B-B14F-4D97-AF65-F5344CB8AC3E}">
        <p14:creationId xmlns:p14="http://schemas.microsoft.com/office/powerpoint/2010/main" val="22329019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92BC536-69D3-4E82-A714-469F90C9D8E3}" type="datetimeFigureOut">
              <a:rPr lang="en-GB" smtClean="0"/>
              <a:t>25/03/2019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4E44BE5-E406-45D0-8C1E-EA92F9CDF11F}" type="slidenum">
              <a:rPr lang="en-GB" smtClean="0"/>
              <a:t>‹#›</a:t>
            </a:fld>
            <a:endParaRPr lang="en-GB"/>
          </a:p>
        </p:txBody>
      </p:sp>
    </p:spTree>
    <p:extLst>
      <p:ext uri="{BB962C8B-B14F-4D97-AF65-F5344CB8AC3E}">
        <p14:creationId xmlns:p14="http://schemas.microsoft.com/office/powerpoint/2010/main" val="2552672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katerinaelias.wordpress.com/tag/circular-economy/" TargetMode="External"/><Relationship Id="rId7" Type="http://schemas.openxmlformats.org/officeDocument/2006/relationships/hyperlink" Target="http://www.netherlandscircularhotspot.nl/"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blog.mauritskorse.nl/2016/01/waste-hierarchy-explained/" TargetMode="External"/><Relationship Id="rId5" Type="http://schemas.openxmlformats.org/officeDocument/2006/relationships/hyperlink" Target="http://www.circulareconomyaustralia.com/" TargetMode="External"/><Relationship Id="rId4" Type="http://schemas.openxmlformats.org/officeDocument/2006/relationships/hyperlink" Target="http://www.circul-r.com/A-VALUED-CIRCULAR-ECONOMY/"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the last few years the Circular Economy idea is spreading around the world. From the </a:t>
            </a:r>
            <a:r>
              <a:rPr lang="en-GB" dirty="0" smtClean="0">
                <a:hlinkClick r:id="rId3"/>
              </a:rPr>
              <a:t>South America’s</a:t>
            </a:r>
            <a:r>
              <a:rPr lang="en-GB" dirty="0" smtClean="0"/>
              <a:t>, </a:t>
            </a:r>
            <a:r>
              <a:rPr lang="en-GB" dirty="0" smtClean="0">
                <a:hlinkClick r:id="rId4"/>
              </a:rPr>
              <a:t>South Africa</a:t>
            </a:r>
            <a:r>
              <a:rPr lang="en-GB" dirty="0" smtClean="0"/>
              <a:t> and </a:t>
            </a:r>
            <a:r>
              <a:rPr lang="en-GB" dirty="0" smtClean="0">
                <a:hlinkClick r:id="rId5"/>
              </a:rPr>
              <a:t>Australia</a:t>
            </a:r>
            <a:r>
              <a:rPr lang="en-GB" dirty="0" smtClean="0"/>
              <a:t>. This seems to be diversifying the number of interpretations on the paradigm. Especially because governments and other policy-makers see the premise of the Circular Economy as an opportunity to tackle local socio-economic issues.</a:t>
            </a:r>
          </a:p>
          <a:p>
            <a:r>
              <a:rPr lang="en-GB" dirty="0" smtClean="0"/>
              <a:t>The latest development on policy-making side is the presentation of the EU Circular Economy package in December 2016. It is a package that contains an action plan and legislative changes. The legislative changes mainly focus on waste management</a:t>
            </a:r>
            <a:r>
              <a:rPr lang="en-GB" baseline="30000" dirty="0" smtClean="0"/>
              <a:t>3)</a:t>
            </a:r>
            <a:r>
              <a:rPr lang="en-GB" dirty="0" smtClean="0"/>
              <a:t>based on EU </a:t>
            </a:r>
            <a:r>
              <a:rPr lang="en-GB" dirty="0" smtClean="0">
                <a:hlinkClick r:id="rId6"/>
              </a:rPr>
              <a:t>waste hierarchy</a:t>
            </a:r>
            <a:r>
              <a:rPr lang="en-GB" dirty="0" smtClean="0"/>
              <a:t> while the action plan also includes production and consumption elements. Right now the EU’s presidency of the Netherlands uses this Circular Economy package to promote the developments in the Netherlands such as </a:t>
            </a:r>
            <a:r>
              <a:rPr lang="en-GB" dirty="0" smtClean="0">
                <a:hlinkClick r:id="rId7"/>
              </a:rPr>
              <a:t>Netherlands Circular Hotspot</a:t>
            </a:r>
            <a:r>
              <a:rPr lang="en-GB" dirty="0" smtClean="0"/>
              <a:t>.</a:t>
            </a:r>
          </a:p>
          <a:p>
            <a:r>
              <a:rPr lang="en-GB" dirty="0" smtClean="0"/>
              <a:t>Scientific development and discussions on the concept, definition and principles could get some more attention if so many governments are basing their policies on it, companies their sustainability strategies and consumers their purchases.</a:t>
            </a:r>
          </a:p>
          <a:p>
            <a:endParaRPr lang="en-GB" dirty="0"/>
          </a:p>
        </p:txBody>
      </p:sp>
      <p:sp>
        <p:nvSpPr>
          <p:cNvPr id="4" name="Slide Number Placeholder 3"/>
          <p:cNvSpPr>
            <a:spLocks noGrp="1"/>
          </p:cNvSpPr>
          <p:nvPr>
            <p:ph type="sldNum" sz="quarter" idx="10"/>
          </p:nvPr>
        </p:nvSpPr>
        <p:spPr/>
        <p:txBody>
          <a:bodyPr/>
          <a:lstStyle/>
          <a:p>
            <a:fld id="{D43F9845-6BD8-41C2-B0A5-370FD78270DD}" type="slidenum">
              <a:rPr lang="en-GB" smtClean="0"/>
              <a:t>11</a:t>
            </a:fld>
            <a:endParaRPr lang="en-GB"/>
          </a:p>
        </p:txBody>
      </p:sp>
    </p:spTree>
    <p:extLst>
      <p:ext uri="{BB962C8B-B14F-4D97-AF65-F5344CB8AC3E}">
        <p14:creationId xmlns:p14="http://schemas.microsoft.com/office/powerpoint/2010/main" val="389615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43F9845-6BD8-41C2-B0A5-370FD78270DD}" type="slidenum">
              <a:rPr lang="en-GB" smtClean="0"/>
              <a:t>12</a:t>
            </a:fld>
            <a:endParaRPr lang="en-GB"/>
          </a:p>
        </p:txBody>
      </p:sp>
    </p:spTree>
    <p:extLst>
      <p:ext uri="{BB962C8B-B14F-4D97-AF65-F5344CB8AC3E}">
        <p14:creationId xmlns:p14="http://schemas.microsoft.com/office/powerpoint/2010/main" val="3390692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43F9845-6BD8-41C2-B0A5-370FD78270DD}" type="slidenum">
              <a:rPr lang="en-GB" smtClean="0"/>
              <a:t>13</a:t>
            </a:fld>
            <a:endParaRPr lang="en-GB"/>
          </a:p>
        </p:txBody>
      </p:sp>
    </p:spTree>
    <p:extLst>
      <p:ext uri="{BB962C8B-B14F-4D97-AF65-F5344CB8AC3E}">
        <p14:creationId xmlns:p14="http://schemas.microsoft.com/office/powerpoint/2010/main" val="37024573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43F9845-6BD8-41C2-B0A5-370FD78270DD}" type="slidenum">
              <a:rPr lang="en-GB" smtClean="0"/>
              <a:t>14</a:t>
            </a:fld>
            <a:endParaRPr lang="en-GB"/>
          </a:p>
        </p:txBody>
      </p:sp>
    </p:spTree>
    <p:extLst>
      <p:ext uri="{BB962C8B-B14F-4D97-AF65-F5344CB8AC3E}">
        <p14:creationId xmlns:p14="http://schemas.microsoft.com/office/powerpoint/2010/main" val="1290284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p>
            <a:fld id="{0243E9EB-5A0A-488B-AA01-20B3F1E9EDB6}" type="slidenum">
              <a:rPr lang="en-GB"/>
              <a:pPr/>
              <a:t>23</a:t>
            </a:fld>
            <a:endParaRPr lang="en-GB"/>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1278922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pPr>
              <a:lnSpc>
                <a:spcPct val="115000"/>
              </a:lnSpc>
              <a:spcAft>
                <a:spcPts val="1000"/>
              </a:spcAft>
            </a:pPr>
            <a:r>
              <a:rPr lang="en-GB" altLang="en-US" b="1" dirty="0" smtClean="0">
                <a:solidFill>
                  <a:srgbClr val="000000"/>
                </a:solidFill>
                <a:latin typeface="Calibri" pitchFamily="34" charset="0"/>
                <a:ea typeface="Calibri" pitchFamily="34" charset="0"/>
                <a:cs typeface="Times New Roman" pitchFamily="18" charset="0"/>
              </a:rPr>
              <a:t>National systems of innovation </a:t>
            </a:r>
            <a:endParaRPr lang="en-GB" altLang="en-US" dirty="0" smtClean="0">
              <a:solidFill>
                <a:srgbClr val="000000"/>
              </a:solidFill>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solidFill>
                  <a:srgbClr val="000000"/>
                </a:solidFill>
                <a:latin typeface="Calibri" pitchFamily="34" charset="0"/>
                <a:ea typeface="Calibri" pitchFamily="34" charset="0"/>
                <a:cs typeface="Times New Roman" pitchFamily="18" charset="0"/>
              </a:rPr>
              <a:t>First Britain, then the US, and later Japan and Germany, have all been able to achieve high levels of technological innovation coupled with economic growth. It has long been recognized that the national environment is important in stimulating or inhibiting innovation. Writing in 1841, Friedrich List, in his National System of Political Economy, addressed ways in which Germany could catch up with England. Significantly, he emphasized the importance of both social and cultural factors and also government policy, in, for example, the protection of infant industries and the setting up of technical training institutes (</a:t>
            </a:r>
            <a:r>
              <a:rPr lang="en-GB" altLang="en-US" dirty="0" err="1" smtClean="0">
                <a:solidFill>
                  <a:srgbClr val="000000"/>
                </a:solidFill>
                <a:latin typeface="Calibri" pitchFamily="34" charset="0"/>
                <a:ea typeface="Calibri" pitchFamily="34" charset="0"/>
                <a:cs typeface="Times New Roman" pitchFamily="18" charset="0"/>
              </a:rPr>
              <a:t>Archibugi</a:t>
            </a:r>
            <a:r>
              <a:rPr lang="en-GB" altLang="en-US" dirty="0" smtClean="0">
                <a:solidFill>
                  <a:srgbClr val="000000"/>
                </a:solidFill>
                <a:latin typeface="Calibri" pitchFamily="34" charset="0"/>
                <a:ea typeface="Calibri" pitchFamily="34" charset="0"/>
                <a:cs typeface="Times New Roman" pitchFamily="18" charset="0"/>
              </a:rPr>
              <a:t> and </a:t>
            </a:r>
            <a:r>
              <a:rPr lang="en-GB" altLang="en-US" dirty="0" err="1" smtClean="0">
                <a:solidFill>
                  <a:srgbClr val="000000"/>
                </a:solidFill>
                <a:latin typeface="Calibri" pitchFamily="34" charset="0"/>
                <a:ea typeface="Calibri" pitchFamily="34" charset="0"/>
                <a:cs typeface="Times New Roman" pitchFamily="18" charset="0"/>
              </a:rPr>
              <a:t>Michie</a:t>
            </a:r>
            <a:r>
              <a:rPr lang="en-GB" altLang="en-US" dirty="0" smtClean="0">
                <a:solidFill>
                  <a:srgbClr val="000000"/>
                </a:solidFill>
                <a:latin typeface="Calibri" pitchFamily="34" charset="0"/>
                <a:ea typeface="Calibri" pitchFamily="34" charset="0"/>
                <a:cs typeface="Times New Roman" pitchFamily="18" charset="0"/>
              </a:rPr>
              <a:t>, 1997). Indeed, List anticipated many of the aspects of the national environment which were later to be grouped together under the term 'national system of innovation'. There is now a </a:t>
            </a:r>
            <a:r>
              <a:rPr lang="en-GB" altLang="en-US" dirty="0" smtClean="0">
                <a:latin typeface="Calibri" pitchFamily="34" charset="0"/>
                <a:ea typeface="Calibri" pitchFamily="34" charset="0"/>
                <a:cs typeface="Times New Roman" pitchFamily="18" charset="0"/>
              </a:rPr>
              <a:t>considerable body of literature on national systems, their different approaches to innovation and how they interact (see </a:t>
            </a:r>
            <a:r>
              <a:rPr lang="en-GB" altLang="en-US" dirty="0" err="1" smtClean="0">
                <a:latin typeface="Calibri" pitchFamily="34" charset="0"/>
                <a:ea typeface="Calibri" pitchFamily="34" charset="0"/>
                <a:cs typeface="Times New Roman" pitchFamily="18" charset="0"/>
              </a:rPr>
              <a:t>Tellis</a:t>
            </a:r>
            <a:r>
              <a:rPr lang="en-GB" altLang="en-US" dirty="0" smtClean="0">
                <a:latin typeface="Calibri" pitchFamily="34" charset="0"/>
                <a:ea typeface="Calibri" pitchFamily="34" charset="0"/>
                <a:cs typeface="Times New Roman" pitchFamily="18" charset="0"/>
              </a:rPr>
              <a:t> et al., 2009). </a:t>
            </a:r>
          </a:p>
          <a:p>
            <a:pPr>
              <a:lnSpc>
                <a:spcPct val="115000"/>
              </a:lnSpc>
              <a:spcAft>
                <a:spcPts val="1000"/>
              </a:spcAft>
            </a:pPr>
            <a:endParaRPr lang="en-GB" altLang="en-US" dirty="0" smtClean="0">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latin typeface="Calibri" pitchFamily="34" charset="0"/>
                <a:ea typeface="Calibri" pitchFamily="34" charset="0"/>
                <a:cs typeface="Times New Roman" pitchFamily="18" charset="0"/>
              </a:rPr>
              <a:t>A national innovation system is broadly defined as the structures and institutions by which a country's innovation activities are encouraged and facilitated, both directly and indirectly. The term 'system' might imply that these institutions and policies are co-ordinated, when in fact levels of co-ordination vary between countries. The word 'network' has been used to describe the relevant linkages between companies, disciplines and institutions (Patel and Pavitt, 2000). Summing up these threads, Mowery and Oxley define national innovation system as 'the network of public and private institutions within an economy that fund and perform R&amp;D, translate the results of R&amp;D into commercial innovations and effect the diffusion of new technologies' (Mowery and Oxley, 1997: 154). </a:t>
            </a:r>
          </a:p>
          <a:p>
            <a:pPr>
              <a:lnSpc>
                <a:spcPct val="115000"/>
              </a:lnSpc>
              <a:spcAft>
                <a:spcPts val="1000"/>
              </a:spcAft>
            </a:pPr>
            <a:endParaRPr lang="en-GB" altLang="en-US" dirty="0" smtClean="0">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latin typeface="Calibri" pitchFamily="34" charset="0"/>
                <a:ea typeface="Calibri" pitchFamily="34" charset="0"/>
                <a:cs typeface="Times New Roman" pitchFamily="18" charset="0"/>
              </a:rPr>
              <a:t>A national innovation system consists of both institutions and interactions, as highlighted in Figure 10.3. Educational and government inputs are more institutional in nature, while collaboration, scientific research and technology networking are more interactive. In practice, these dimensions are mutually reinforcing; for example, research institutions facilitate collaborations between education and industry. </a:t>
            </a:r>
          </a:p>
          <a:p>
            <a:pPr>
              <a:lnSpc>
                <a:spcPct val="115000"/>
              </a:lnSpc>
              <a:spcAft>
                <a:spcPts val="1000"/>
              </a:spcAft>
            </a:pPr>
            <a:endParaRPr lang="en-GB" altLang="en-US" dirty="0" smtClean="0">
              <a:solidFill>
                <a:srgbClr val="000000"/>
              </a:solidFill>
              <a:latin typeface="Calibri" pitchFamily="34" charset="0"/>
              <a:ea typeface="Calibri" pitchFamily="34" charset="0"/>
              <a:cs typeface="Times New Roman" pitchFamily="18" charset="0"/>
            </a:endParaRPr>
          </a:p>
          <a:p>
            <a:endParaRPr lang="en-GB" altLang="en-US" dirty="0" smtClean="0">
              <a:ea typeface="Calibri" pitchFamily="34" charset="0"/>
              <a:cs typeface="Times New Roman" pitchFamily="18" charset="0"/>
            </a:endParaRPr>
          </a:p>
        </p:txBody>
      </p:sp>
      <p:sp>
        <p:nvSpPr>
          <p:cNvPr id="3379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1614A911-DD51-4530-8BE0-97F17BCD17DB}" type="slidenum">
              <a:rPr lang="en-GB" altLang="en-US" smtClean="0"/>
              <a:pPr eaLnBrk="1" hangingPunct="1">
                <a:spcBef>
                  <a:spcPct val="0"/>
                </a:spcBef>
              </a:pPr>
              <a:t>27</a:t>
            </a:fld>
            <a:endParaRPr lang="en-GB" altLang="en-US" smtClean="0"/>
          </a:p>
        </p:txBody>
      </p:sp>
    </p:spTree>
    <p:extLst>
      <p:ext uri="{BB962C8B-B14F-4D97-AF65-F5344CB8AC3E}">
        <p14:creationId xmlns:p14="http://schemas.microsoft.com/office/powerpoint/2010/main" val="3247514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p:spPr>
        <p:txBody>
          <a:bodyPr/>
          <a:lstStyle/>
          <a:p>
            <a:pPr>
              <a:lnSpc>
                <a:spcPct val="115000"/>
              </a:lnSpc>
              <a:spcAft>
                <a:spcPts val="1000"/>
              </a:spcAft>
            </a:pPr>
            <a:r>
              <a:rPr lang="en-GB" altLang="en-US" b="1" dirty="0" smtClean="0">
                <a:latin typeface="Calibri" pitchFamily="34" charset="0"/>
                <a:ea typeface="Calibri" pitchFamily="34" charset="0"/>
                <a:cs typeface="Times New Roman" pitchFamily="18" charset="0"/>
              </a:rPr>
              <a:t>Science and technology strengths and weaknesses </a:t>
            </a:r>
            <a:endParaRPr lang="en-GB" altLang="en-US" dirty="0" smtClean="0">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latin typeface="Calibri" pitchFamily="34" charset="0"/>
                <a:ea typeface="Calibri" pitchFamily="34" charset="0"/>
                <a:cs typeface="Times New Roman" pitchFamily="18" charset="0"/>
              </a:rPr>
              <a:t>Countries differ in their areas of specialization and in the intensity of R&amp;D activities. Where a country pursues a particular technological strength in an area of growing global importance, it stands to gain competitive advantage. Japan's intense investment in R&amp;D in the fast-growing consumer electronics industry in the 1970s and 8os is an example. Japanese electronics firms overtook both European and US firms in taking out patents, both at home and in the US (Freeman, 1997). Many of Japan's technology SMEs remain global leaders in specialized areas of technology. India has targeted software development as an area of competitive advantage, and its government has fostered the growth in educational institutions which excel in this area. </a:t>
            </a:r>
          </a:p>
          <a:p>
            <a:pPr>
              <a:lnSpc>
                <a:spcPct val="115000"/>
              </a:lnSpc>
              <a:spcAft>
                <a:spcPts val="1000"/>
              </a:spcAft>
            </a:pPr>
            <a:endParaRPr lang="en-GB" altLang="en-US" dirty="0" smtClean="0">
              <a:latin typeface="Calibri" pitchFamily="34" charset="0"/>
              <a:ea typeface="Calibri" pitchFamily="34" charset="0"/>
              <a:cs typeface="Times New Roman" pitchFamily="18" charset="0"/>
            </a:endParaRPr>
          </a:p>
          <a:p>
            <a:pPr>
              <a:lnSpc>
                <a:spcPct val="115000"/>
              </a:lnSpc>
              <a:spcAft>
                <a:spcPts val="1000"/>
              </a:spcAft>
            </a:pPr>
            <a:r>
              <a:rPr lang="en-GB" altLang="en-US" b="1" dirty="0" smtClean="0">
                <a:latin typeface="Calibri" pitchFamily="34" charset="0"/>
                <a:ea typeface="Calibri" pitchFamily="34" charset="0"/>
                <a:cs typeface="Times New Roman" pitchFamily="18" charset="0"/>
              </a:rPr>
              <a:t>Interactions within the innovation system </a:t>
            </a:r>
            <a:endParaRPr lang="en-GB" altLang="en-US" dirty="0" smtClean="0">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latin typeface="Calibri" pitchFamily="34" charset="0"/>
                <a:ea typeface="Calibri" pitchFamily="34" charset="0"/>
                <a:cs typeface="Times New Roman" pitchFamily="18" charset="0"/>
              </a:rPr>
              <a:t>Interactions, whether formal co-ordination or informal networking, contribute to innovation activities within a country, and to their diffusion. Government guidance can be crucial in stimulating some industries to innovate - and discouraging others. The co-ordinating role of Japan's Ministry of International Trade and Industry is often cited for its pivotal role in the country's economic development. Strong state guidance in the Soviet Union, by contrast, was much less successful. There, separate research institutes for each industry sector had only weak links with each other. The Soviet system's concentration of R&amp;D expenditure on military and space projects, coupled with the rigid command economy, left little scope for civilian innovation links to develop (Freeman, 1997). A more recent trend globally has been growing interaction between academic researchers and firms, as scientific research is playing a more important role in the development of many new technologies, for example, in life sciences. </a:t>
            </a:r>
          </a:p>
          <a:p>
            <a:pPr>
              <a:lnSpc>
                <a:spcPct val="115000"/>
              </a:lnSpc>
              <a:spcAft>
                <a:spcPts val="1000"/>
              </a:spcAft>
            </a:pPr>
            <a:endParaRPr lang="en-GB" altLang="en-US" dirty="0" smtClean="0">
              <a:latin typeface="Calibri" pitchFamily="34" charset="0"/>
              <a:ea typeface="Calibri" pitchFamily="34" charset="0"/>
              <a:cs typeface="Times New Roman" pitchFamily="18" charset="0"/>
            </a:endParaRPr>
          </a:p>
          <a:p>
            <a:endParaRPr lang="en-GB" altLang="en-US" dirty="0" smtClean="0">
              <a:ea typeface="Calibri" pitchFamily="34" charset="0"/>
              <a:cs typeface="Times New Roman" pitchFamily="18" charset="0"/>
            </a:endParaRPr>
          </a:p>
        </p:txBody>
      </p:sp>
      <p:sp>
        <p:nvSpPr>
          <p:cNvPr id="3891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0D54E014-B27A-4D23-95D6-F25B990FC878}" type="slidenum">
              <a:rPr lang="en-GB" altLang="en-US" smtClean="0">
                <a:solidFill>
                  <a:srgbClr val="000000"/>
                </a:solidFill>
              </a:rPr>
              <a:pPr eaLnBrk="1" hangingPunct="1">
                <a:spcBef>
                  <a:spcPct val="0"/>
                </a:spcBef>
              </a:pPr>
              <a:t>28</a:t>
            </a:fld>
            <a:endParaRPr lang="en-GB" altLang="en-US" smtClean="0">
              <a:solidFill>
                <a:srgbClr val="000000"/>
              </a:solidFill>
            </a:endParaRPr>
          </a:p>
        </p:txBody>
      </p:sp>
    </p:spTree>
    <p:extLst>
      <p:ext uri="{BB962C8B-B14F-4D97-AF65-F5344CB8AC3E}">
        <p14:creationId xmlns:p14="http://schemas.microsoft.com/office/powerpoint/2010/main" val="1646230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73656967-AEE9-4633-A05E-0AFB0DF60B10}" type="slidenum">
              <a:rPr lang="en-GB"/>
              <a:pPr/>
              <a:t>30</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2849680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79A338EA-C1CD-40CF-9EA7-6EBF82351FC6}" type="slidenum">
              <a:rPr lang="en-GB"/>
              <a:pPr/>
              <a:t>31</a:t>
            </a:fld>
            <a:endParaRPr lang="en-GB"/>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12059016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5EA90261-03E6-431E-A584-5FBFEF1AACD0}" type="slidenum">
              <a:rPr lang="en-GB"/>
              <a:pPr/>
              <a:t>32</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2145560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99AD48C0-0BA6-4ECE-8032-3521B5C1C4EA}" type="slidenum">
              <a:rPr lang="en-GB"/>
              <a:pPr/>
              <a:t>33</a:t>
            </a:fld>
            <a:endParaRPr lang="en-GB"/>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9445815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D4B9EDFF-E256-4CF9-82BB-D401C53FCD91}" type="slidenum">
              <a:rPr lang="en-GB"/>
              <a:pPr/>
              <a:t>35</a:t>
            </a:fld>
            <a:endParaRPr lang="en-GB" dirty="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endParaRPr lang="en-US" dirty="0" smtClean="0"/>
          </a:p>
        </p:txBody>
      </p:sp>
    </p:spTree>
    <p:extLst>
      <p:ext uri="{BB962C8B-B14F-4D97-AF65-F5344CB8AC3E}">
        <p14:creationId xmlns:p14="http://schemas.microsoft.com/office/powerpoint/2010/main" val="3427685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B9104F71-3956-4734-80CB-ABC1B9E11E2E}" type="slidenum">
              <a:rPr lang="en-GB"/>
              <a:pPr/>
              <a:t>37</a:t>
            </a:fld>
            <a:endParaRPr lang="en-GB"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endParaRPr lang="en-US" dirty="0" smtClean="0"/>
          </a:p>
        </p:txBody>
      </p:sp>
    </p:spTree>
    <p:extLst>
      <p:ext uri="{BB962C8B-B14F-4D97-AF65-F5344CB8AC3E}">
        <p14:creationId xmlns:p14="http://schemas.microsoft.com/office/powerpoint/2010/main" val="36914962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9AD9F8E7-1607-4B6D-AFB5-DE1324F8385D}" type="slidenum">
              <a:rPr lang="en-GB"/>
              <a:pPr/>
              <a:t>40</a:t>
            </a:fld>
            <a:endParaRPr lang="en-GB"/>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3860829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p:spPr>
        <p:txBody>
          <a:bodyPr/>
          <a:lstStyle/>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Protection of property that exists in inventions and other products of human intellect has been the subject of heated policy debates from the days of the Industrial Revolution through to the present. Many would argue that technology should be freely available for anyone anywhere to use. Governments of industrialized countries, on the other hand, have long established policies for protecting intellectual property (IP), in the belief that only by doing so will the incentive be provided for people to devote time and resources to innovation. Emerging economies are now following this example, with legal frameworks for the protection of IP.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From research and design through to testing, a new product can take many years before it reaches consumers. Those who support strong IP protection say that companies would be unwilling to commit resources in the absence of a system for granting exclusive rights over the product for a reasonable period of time. They acknowledge that limited monopolies are created, restricting competition, but argue that this is a price worth paying to ensure technical progress (Bainbridge, 1996). Many in developing countries, on the other hand, argue that they are effectively frozen out by these policies because of the concentration of intellectual property ownership in the industrialized countries. This is a recurring issue in relation to innovation policies, to which we will return when we took at technology transfer. In this section, we look at the nature of IP rights and how they come into being.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What is a patentable invention?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Computer software and business methods are both patentable in the US, but only to a limited extent in Europe. In Europe a software-based invention is patentable if it has a 'technical effect'. This means that a new program affecting how the computer operates is patentable, whereas a computer game is not. The game, like most soft-ware, is protected by copyright. The expansion of software patents has been a trend in the US since software was recognized as patentable by the Supreme Court in 1981. In the US, a 'way of doing business' is patentable, whereas it would not be in Europe, although there are ways of getting around this restriction. The US has seen growing numbers of business methods patent applications, especially for e-commerce patents, such as Amazon.com's 'one-click' shopping method in 1999. The European Commission is considering widening European law, but many believe that the US has gone too far in granting monopoly protection where there is little justifiable case. They argue that it is difficult to see how a miracle cure for AIDS and an online retail-er's system for repeat orders are at all comparable.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endParaRPr lang="en-GB" altLang="en-US" smtClean="0">
              <a:ea typeface="Calibri" pitchFamily="34" charset="0"/>
              <a:cs typeface="Times New Roman" pitchFamily="18" charset="0"/>
            </a:endParaRPr>
          </a:p>
        </p:txBody>
      </p:sp>
      <p:sp>
        <p:nvSpPr>
          <p:cNvPr id="4096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7EF93065-A70E-4B76-B61E-F446FB7B9088}" type="slidenum">
              <a:rPr lang="en-GB" altLang="en-US" smtClean="0">
                <a:solidFill>
                  <a:srgbClr val="000000"/>
                </a:solidFill>
              </a:rPr>
              <a:pPr eaLnBrk="1" hangingPunct="1">
                <a:spcBef>
                  <a:spcPct val="0"/>
                </a:spcBef>
              </a:pPr>
              <a:t>41</a:t>
            </a:fld>
            <a:endParaRPr lang="en-GB" altLang="en-US" smtClean="0">
              <a:solidFill>
                <a:srgbClr val="000000"/>
              </a:solidFill>
            </a:endParaRPr>
          </a:p>
        </p:txBody>
      </p:sp>
    </p:spTree>
    <p:extLst>
      <p:ext uri="{BB962C8B-B14F-4D97-AF65-F5344CB8AC3E}">
        <p14:creationId xmlns:p14="http://schemas.microsoft.com/office/powerpoint/2010/main" val="29122723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pPr>
              <a:lnSpc>
                <a:spcPct val="115000"/>
              </a:lnSpc>
              <a:spcAft>
                <a:spcPts val="1000"/>
              </a:spcAft>
            </a:pPr>
            <a:r>
              <a:rPr lang="en-GB" altLang="en-US" b="1" smtClean="0">
                <a:latin typeface="Calibri" pitchFamily="34" charset="0"/>
                <a:ea typeface="Calibri" pitchFamily="34" charset="0"/>
                <a:cs typeface="Times New Roman" pitchFamily="18" charset="0"/>
              </a:rPr>
              <a:t>Technology transfer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Acquiring technology from other countries is known as technology transfer. While the term usually refers to transfers from the advanced economies to industrializing economies, it also covers transfers between industrialized countries. Technology transfer has been crucial to the processes o industrial growth and global integration. It is now recognized that technology transfer is not a simple one-way process, but more interactive and complex. Research has reopened basic issues of how know-ledge and skills are acquired, and how imitation and innovation are interlinked.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Channels for international technology transfer </a:t>
            </a:r>
          </a:p>
          <a:p>
            <a:pPr>
              <a:lnSpc>
                <a:spcPct val="115000"/>
              </a:lnSpc>
              <a:spcAft>
                <a:spcPts val="1000"/>
              </a:spcAft>
            </a:pPr>
            <a:r>
              <a:rPr lang="en-GB" altLang="en-US" smtClean="0">
                <a:latin typeface="Calibri" pitchFamily="34" charset="0"/>
                <a:ea typeface="Calibri" pitchFamily="34" charset="0"/>
                <a:cs typeface="Times New Roman" pitchFamily="18" charset="0"/>
              </a:rPr>
              <a:t>The post-war period has seen the emergence of four main channels of technology transfer. These are foreign direct investment, joint ventures and strategic alliances, licensing, and trade in capital goods (Mowery and Oxley, 1997). We look at each in turn.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FDI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FDI investment by MNEs is a major source of technology for developing countries. For the host country, the benefits derive from observing, imitating and applying the technologies, including the management methods. Spillover effects can include linkages developed with domestic suppliers, but to exploit spillover effects requires incentives for local firms to adopt the new technologies. A recent trend among MNEs has been to relocate R&amp;D activities from the home country to overseas locations, enhancing the parent company's overall innovative capacity. The late-industrializing countries of Asia and Latin America have benefited from FDI flows, mainly from the US and Japan. From the 198os, outflows from newly industrialized countries, mainly South Korea, Taiwan, and China, have also increased, reflecting successful build-up of technological capabilities.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Joint ventures and strategic alliances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Collaborative innovation is a growing trend among firms in industrialized countries, and also between firms in industrializing and advanced economies. As costs of innovation have increased and R&amp;D has become more specialized, companies see the benefits of marrying expertise and sharing costs. The joint venture is a favoured route for foreign investors in many countries. In welcoming FDI, China has insisted on joint ventures with Chinese partners, largely to gain benefits from the foreign partner's technological know-how. This policy has proved highly successful in promoting economic growth.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Technology licensing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The owner of a patent may license a foreign manufacturer to produce the product under licence, in return for royalties (see earlier discussion in Chapters 2 and 5). Many late-industrializing countries have relied heavily on licences for technology, particularly from the US and Japan. South Korea's spending on licences increased tenfold in the period 1982-91 (Mowery and Oxley, 1997). The age of technology transferred through licensing is significantly older than that transferred through FDI. Technology licensing to independent manufacturers, however, carries a risk of 'leakage' of IP, as there is less scope for control over operations than in an FDI project. Similarly, there is a risk of leakage of IP in joint ventures, but in these situations, the partner who owns important technology is in a stronger position to exert control through equity ownership.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b="1" smtClean="0">
                <a:latin typeface="Calibri" pitchFamily="34" charset="0"/>
                <a:ea typeface="Calibri" pitchFamily="34" charset="0"/>
                <a:cs typeface="Times New Roman" pitchFamily="18" charset="0"/>
              </a:rPr>
              <a:t>Trade </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Sometimes called 'embodied' technology transfer, the importation of machinery and equipment provides a means to assimilate the technology. By 'reverse engineering', discovering how a product has been made, it is possible to develop and refine the technology further. Japan's post-war industrial development is a good example of the benefits of imported technologies, vsthich were assimilated and complemented by local R&amp;D and engineering capabilities. Japanese firms similarly benefited from licensed technology, building on substantial investments in R&amp;D and engineering (Bell and Pavitt, 1997). Importing foreign technology is not limited to imitation, but part of a larger process of technological accumulation (Lei and Bang, 2007).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endParaRPr lang="en-GB" altLang="en-US" smtClean="0">
              <a:ea typeface="Calibri" pitchFamily="34" charset="0"/>
              <a:cs typeface="Times New Roman" pitchFamily="18" charset="0"/>
            </a:endParaRPr>
          </a:p>
        </p:txBody>
      </p:sp>
      <p:sp>
        <p:nvSpPr>
          <p:cNvPr id="4403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28767087-E248-45F1-985A-33AEDA860560}" type="slidenum">
              <a:rPr lang="en-GB" altLang="en-US" smtClean="0"/>
              <a:pPr eaLnBrk="1" hangingPunct="1">
                <a:spcBef>
                  <a:spcPct val="0"/>
                </a:spcBef>
              </a:pPr>
              <a:t>42</a:t>
            </a:fld>
            <a:endParaRPr lang="en-GB" altLang="en-US" smtClean="0"/>
          </a:p>
        </p:txBody>
      </p:sp>
    </p:spTree>
    <p:extLst>
      <p:ext uri="{BB962C8B-B14F-4D97-AF65-F5344CB8AC3E}">
        <p14:creationId xmlns:p14="http://schemas.microsoft.com/office/powerpoint/2010/main" val="20911984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p:spPr>
        <p:txBody>
          <a:bodyPr/>
          <a:lstStyle/>
          <a:p>
            <a:pPr>
              <a:lnSpc>
                <a:spcPct val="115000"/>
              </a:lnSpc>
              <a:spcAft>
                <a:spcPts val="1000"/>
              </a:spcAft>
            </a:pPr>
            <a:r>
              <a:rPr lang="en-GB" altLang="en-US" b="1" smtClean="0">
                <a:latin typeface="Calibri" pitchFamily="34" charset="0"/>
                <a:ea typeface="Calibri" pitchFamily="34" charset="0"/>
                <a:cs typeface="Times New Roman" pitchFamily="18" charset="0"/>
              </a:rPr>
              <a:t>Technology and globalization</a:t>
            </a: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We have seen in this chapter that globalization of production has led to a diffusion of technology, but also that technological capacities still depend to a large extent on national innovation systems. Furthermore, technological innovation increasingly depends on links between scientific research and industrial R&amp;D, both of which differ among national technological environments. R&amp;D strategies of global companies aim to draw on sectoral specializations offered by specific countries. Globalization processes in both generating innovation and exploiting its fruits therefore highlight the continued role of national government policies. By providing incentives to companies for innovative activities, and supportive infrastructure such as industry-university partnerships, governments can attract the innovative activities that generate competitive advantages. It is for this reason that Michael Porter and others stress the importance of government in fostering innovation (Porter, 1998a).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Countries that have concentrated on low-cost, labour-intensive manufacturing industries have been less successful in developing the more technologically advanced production systems. It is possible that businesses in these countries may find opportunities in the knowledge-intensive industries of the 'new economy', as it is often termed, where geographic location is less important than in, say, manufacturing. On the other hand, there is still wide divergence in internet usage across regions of the world, as Figure ro.io shows. Asia now has by far the largest number of internet users, over 700 million. They account for 42% of the world's online population, but they make up just 1.9.4% of the total Asian population (see Figures 10.10 next slide and 10.11 slide 17). Internet penetration is highest in North America, at 74% of the population, but North Americans make up only 15% of the world's online population.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Poor developing countries risk falling further behind, opening up a 'digital divide' between rich and poor countries. IT diffusion in developing countries depends on investment in 'complementary assets' such as infrastructure (Shih et al., 2008). The completion of an undersea fibre-optic cable to Kenya in 2009 brought high-speed Internet connecting South Africa, Tanzania, Kenya, Uganda and Mozambique to Europe and Asia. Costing $65o million and constructed over two years by an African company, Seacom, the new cable was hailed as opening the way for developing new-economy opportunities. However, for users, the costs of internet access are far higher in developing countries than in developed ones. </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pPr>
              <a:lnSpc>
                <a:spcPct val="115000"/>
              </a:lnSpc>
              <a:spcAft>
                <a:spcPts val="1000"/>
              </a:spcAft>
            </a:pPr>
            <a:r>
              <a:rPr lang="en-GB" altLang="en-US" smtClean="0">
                <a:latin typeface="Calibri" pitchFamily="34" charset="0"/>
                <a:ea typeface="Calibri" pitchFamily="34" charset="0"/>
                <a:cs typeface="Times New Roman" pitchFamily="18" charset="0"/>
              </a:rPr>
              <a:t>In the new economy, as in the old, there are inequalities and exclusions, as well as opportunities. Erratic electricity supply is still a problem in many developing countries. Developing and transition economies in for example, Eastern Europe and Asia, have benefited from outsourcing. India is an example. It has become a host to call-centre operations, and its engineers and scientists are building computing, software and pharmaceutical businesses. Countries in the developing world have long histories of losing their highly skilled workers to the greater allure of opportunities in more advanced economies. However, growing opportunities in the large emerging economies are helping to redress the balance. India, for example, is seeing rising demand and rising salaries for high-technology workers.</a:t>
            </a:r>
          </a:p>
          <a:p>
            <a:pPr>
              <a:lnSpc>
                <a:spcPct val="115000"/>
              </a:lnSpc>
              <a:spcAft>
                <a:spcPts val="1000"/>
              </a:spcAft>
            </a:pPr>
            <a:endParaRPr lang="en-GB" altLang="en-US" smtClean="0">
              <a:latin typeface="Calibri" pitchFamily="34" charset="0"/>
              <a:ea typeface="Calibri" pitchFamily="34" charset="0"/>
              <a:cs typeface="Times New Roman" pitchFamily="18" charset="0"/>
            </a:endParaRPr>
          </a:p>
          <a:p>
            <a:endParaRPr lang="en-GB" altLang="en-US" smtClean="0">
              <a:ea typeface="Calibri" pitchFamily="34" charset="0"/>
              <a:cs typeface="Times New Roman" pitchFamily="18" charset="0"/>
            </a:endParaRPr>
          </a:p>
        </p:txBody>
      </p:sp>
      <p:sp>
        <p:nvSpPr>
          <p:cNvPr id="4506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E3A55307-F038-4575-80E6-2F86557FA0C6}" type="slidenum">
              <a:rPr lang="en-GB" altLang="en-US" smtClean="0"/>
              <a:pPr eaLnBrk="1" hangingPunct="1">
                <a:spcBef>
                  <a:spcPct val="0"/>
                </a:spcBef>
              </a:pPr>
              <a:t>43</a:t>
            </a:fld>
            <a:endParaRPr lang="en-GB" altLang="en-US" smtClean="0"/>
          </a:p>
        </p:txBody>
      </p:sp>
    </p:spTree>
    <p:extLst>
      <p:ext uri="{BB962C8B-B14F-4D97-AF65-F5344CB8AC3E}">
        <p14:creationId xmlns:p14="http://schemas.microsoft.com/office/powerpoint/2010/main" val="2005055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5B099FA-01B8-4FBD-8E2B-E2E30303B072}"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0DD17-0A33-4C27-AA98-8656F10DBBDC}" type="slidenum">
              <a:rPr lang="en-GB" smtClean="0"/>
              <a:t>‹#›</a:t>
            </a:fld>
            <a:endParaRPr lang="en-GB"/>
          </a:p>
        </p:txBody>
      </p:sp>
    </p:spTree>
    <p:extLst>
      <p:ext uri="{BB962C8B-B14F-4D97-AF65-F5344CB8AC3E}">
        <p14:creationId xmlns:p14="http://schemas.microsoft.com/office/powerpoint/2010/main" val="2778520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B099FA-01B8-4FBD-8E2B-E2E30303B072}"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0DD17-0A33-4C27-AA98-8656F10DBBDC}" type="slidenum">
              <a:rPr lang="en-GB" smtClean="0"/>
              <a:t>‹#›</a:t>
            </a:fld>
            <a:endParaRPr lang="en-GB"/>
          </a:p>
        </p:txBody>
      </p:sp>
    </p:spTree>
    <p:extLst>
      <p:ext uri="{BB962C8B-B14F-4D97-AF65-F5344CB8AC3E}">
        <p14:creationId xmlns:p14="http://schemas.microsoft.com/office/powerpoint/2010/main" val="165064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5B099FA-01B8-4FBD-8E2B-E2E30303B072}"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0DD17-0A33-4C27-AA98-8656F10DBBDC}" type="slidenum">
              <a:rPr lang="en-GB" smtClean="0"/>
              <a:t>‹#›</a:t>
            </a:fld>
            <a:endParaRPr lang="en-GB"/>
          </a:p>
        </p:txBody>
      </p:sp>
    </p:spTree>
    <p:extLst>
      <p:ext uri="{BB962C8B-B14F-4D97-AF65-F5344CB8AC3E}">
        <p14:creationId xmlns:p14="http://schemas.microsoft.com/office/powerpoint/2010/main" val="1948308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5B099FA-01B8-4FBD-8E2B-E2E30303B072}"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B0DD17-0A33-4C27-AA98-8656F10DBBDC}" type="slidenum">
              <a:rPr lang="en-GB" smtClean="0"/>
              <a:t>‹#›</a:t>
            </a:fld>
            <a:endParaRPr lang="en-GB"/>
          </a:p>
        </p:txBody>
      </p:sp>
    </p:spTree>
    <p:extLst>
      <p:ext uri="{BB962C8B-B14F-4D97-AF65-F5344CB8AC3E}">
        <p14:creationId xmlns:p14="http://schemas.microsoft.com/office/powerpoint/2010/main" val="510886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5B099FA-01B8-4FBD-8E2B-E2E30303B072}" type="datetimeFigureOut">
              <a:rPr lang="en-GB" smtClean="0"/>
              <a:t>25/03/2019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B0DD17-0A33-4C27-AA98-8656F10DBBDC}" type="slidenum">
              <a:rPr lang="en-GB" smtClean="0"/>
              <a:t>‹#›</a:t>
            </a:fld>
            <a:endParaRPr lang="en-GB"/>
          </a:p>
        </p:txBody>
      </p:sp>
    </p:spTree>
    <p:extLst>
      <p:ext uri="{BB962C8B-B14F-4D97-AF65-F5344CB8AC3E}">
        <p14:creationId xmlns:p14="http://schemas.microsoft.com/office/powerpoint/2010/main" val="1202307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5B099FA-01B8-4FBD-8E2B-E2E30303B072}" type="datetimeFigureOut">
              <a:rPr lang="en-GB" smtClean="0"/>
              <a:t>25/03/2019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B0DD17-0A33-4C27-AA98-8656F10DBBDC}" type="slidenum">
              <a:rPr lang="en-GB" smtClean="0"/>
              <a:t>‹#›</a:t>
            </a:fld>
            <a:endParaRPr lang="en-GB"/>
          </a:p>
        </p:txBody>
      </p:sp>
    </p:spTree>
    <p:extLst>
      <p:ext uri="{BB962C8B-B14F-4D97-AF65-F5344CB8AC3E}">
        <p14:creationId xmlns:p14="http://schemas.microsoft.com/office/powerpoint/2010/main" val="1728442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B099FA-01B8-4FBD-8E2B-E2E30303B072}" type="datetimeFigureOut">
              <a:rPr lang="en-GB" smtClean="0"/>
              <a:t>25/03/2019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B0DD17-0A33-4C27-AA98-8656F10DBBDC}" type="slidenum">
              <a:rPr lang="en-GB" smtClean="0"/>
              <a:t>‹#›</a:t>
            </a:fld>
            <a:endParaRPr lang="en-GB"/>
          </a:p>
        </p:txBody>
      </p:sp>
    </p:spTree>
    <p:extLst>
      <p:ext uri="{BB962C8B-B14F-4D97-AF65-F5344CB8AC3E}">
        <p14:creationId xmlns:p14="http://schemas.microsoft.com/office/powerpoint/2010/main" val="4209847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5B099FA-01B8-4FBD-8E2B-E2E30303B072}"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B0DD17-0A33-4C27-AA98-8656F10DBBDC}" type="slidenum">
              <a:rPr lang="en-GB" smtClean="0"/>
              <a:t>‹#›</a:t>
            </a:fld>
            <a:endParaRPr lang="en-GB"/>
          </a:p>
        </p:txBody>
      </p:sp>
    </p:spTree>
    <p:extLst>
      <p:ext uri="{BB962C8B-B14F-4D97-AF65-F5344CB8AC3E}">
        <p14:creationId xmlns:p14="http://schemas.microsoft.com/office/powerpoint/2010/main" val="1456692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5B099FA-01B8-4FBD-8E2B-E2E30303B072}"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B0DD17-0A33-4C27-AA98-8656F10DBBDC}" type="slidenum">
              <a:rPr lang="en-GB" smtClean="0"/>
              <a:t>‹#›</a:t>
            </a:fld>
            <a:endParaRPr lang="en-GB"/>
          </a:p>
        </p:txBody>
      </p:sp>
    </p:spTree>
    <p:extLst>
      <p:ext uri="{BB962C8B-B14F-4D97-AF65-F5344CB8AC3E}">
        <p14:creationId xmlns:p14="http://schemas.microsoft.com/office/powerpoint/2010/main" val="483053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B099FA-01B8-4FBD-8E2B-E2E30303B072}"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0DD17-0A33-4C27-AA98-8656F10DBBDC}" type="slidenum">
              <a:rPr lang="en-GB" smtClean="0"/>
              <a:t>‹#›</a:t>
            </a:fld>
            <a:endParaRPr lang="en-GB"/>
          </a:p>
        </p:txBody>
      </p:sp>
    </p:spTree>
    <p:extLst>
      <p:ext uri="{BB962C8B-B14F-4D97-AF65-F5344CB8AC3E}">
        <p14:creationId xmlns:p14="http://schemas.microsoft.com/office/powerpoint/2010/main" val="3425500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B099FA-01B8-4FBD-8E2B-E2E30303B072}"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0DD17-0A33-4C27-AA98-8656F10DBBDC}" type="slidenum">
              <a:rPr lang="en-GB" smtClean="0"/>
              <a:t>‹#›</a:t>
            </a:fld>
            <a:endParaRPr lang="en-GB"/>
          </a:p>
        </p:txBody>
      </p:sp>
    </p:spTree>
    <p:extLst>
      <p:ext uri="{BB962C8B-B14F-4D97-AF65-F5344CB8AC3E}">
        <p14:creationId xmlns:p14="http://schemas.microsoft.com/office/powerpoint/2010/main" val="628989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8382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14400" y="1600200"/>
            <a:ext cx="50800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0"/>
            <a:ext cx="50800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
        <p:nvSpPr>
          <p:cNvPr id="6" name="Rectangle 6"/>
          <p:cNvSpPr>
            <a:spLocks noGrp="1" noChangeArrowheads="1"/>
          </p:cNvSpPr>
          <p:nvPr>
            <p:ph type="sldNum" sz="quarter" idx="11"/>
          </p:nvPr>
        </p:nvSpPr>
        <p:spPr>
          <a:ln/>
        </p:spPr>
        <p:txBody>
          <a:bodyPr/>
          <a:lstStyle>
            <a:lvl1pPr>
              <a:defRPr/>
            </a:lvl1pPr>
          </a:lstStyle>
          <a:p>
            <a:pPr>
              <a:defRPr/>
            </a:pPr>
            <a:fld id="{438391E7-1C58-4C79-BBCD-DC97E88C25FB}" type="slidenum">
              <a:rPr lang="en-GB"/>
              <a:pPr>
                <a:defRPr/>
              </a:pPr>
              <a:t>‹#›</a:t>
            </a:fld>
            <a:endParaRPr lang="en-GB"/>
          </a:p>
        </p:txBody>
      </p:sp>
    </p:spTree>
    <p:extLst>
      <p:ext uri="{BB962C8B-B14F-4D97-AF65-F5344CB8AC3E}">
        <p14:creationId xmlns:p14="http://schemas.microsoft.com/office/powerpoint/2010/main" val="2851048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B099FA-01B8-4FBD-8E2B-E2E30303B072}" type="datetimeFigureOut">
              <a:rPr lang="en-GB" smtClean="0"/>
              <a:t>25/03/2019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B0DD17-0A33-4C27-AA98-8656F10DBBDC}" type="slidenum">
              <a:rPr lang="en-GB" smtClean="0"/>
              <a:t>‹#›</a:t>
            </a:fld>
            <a:endParaRPr lang="en-GB"/>
          </a:p>
        </p:txBody>
      </p:sp>
    </p:spTree>
    <p:extLst>
      <p:ext uri="{BB962C8B-B14F-4D97-AF65-F5344CB8AC3E}">
        <p14:creationId xmlns:p14="http://schemas.microsoft.com/office/powerpoint/2010/main" val="803388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lwaNZgY9PCQ"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edition.cnn.com/2019/02/06/uk/driverless-cars-scli-gbr-intl/index.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bbc.co.uk/news/av/technology-47535911/web-creator-discusses-what-went-wron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343274" y="1842031"/>
            <a:ext cx="5662930" cy="1380506"/>
          </a:xfrm>
          <a:prstGeom prst="rect">
            <a:avLst/>
          </a:prstGeom>
        </p:spPr>
        <p:txBody>
          <a:bodyPr vert="horz" wrap="square" lIns="0" tIns="13335" rIns="0" bIns="0" rtlCol="0" anchor="ctr">
            <a:spAutoFit/>
          </a:bodyPr>
          <a:lstStyle/>
          <a:p>
            <a:pPr algn="ctr">
              <a:lnSpc>
                <a:spcPct val="100000"/>
              </a:lnSpc>
              <a:spcBef>
                <a:spcPts val="105"/>
              </a:spcBef>
            </a:pPr>
            <a:r>
              <a:rPr b="1" spc="-155" dirty="0">
                <a:solidFill>
                  <a:srgbClr val="6600FF"/>
                </a:solidFill>
                <a:latin typeface="Trebuchet MS"/>
                <a:cs typeface="Trebuchet MS"/>
              </a:rPr>
              <a:t>Management </a:t>
            </a:r>
            <a:r>
              <a:rPr b="1" spc="-235" dirty="0">
                <a:solidFill>
                  <a:srgbClr val="6600FF"/>
                </a:solidFill>
                <a:latin typeface="Trebuchet MS"/>
                <a:cs typeface="Trebuchet MS"/>
              </a:rPr>
              <a:t>in</a:t>
            </a:r>
            <a:r>
              <a:rPr b="1" spc="-565" dirty="0">
                <a:solidFill>
                  <a:srgbClr val="6600FF"/>
                </a:solidFill>
                <a:latin typeface="Trebuchet MS"/>
                <a:cs typeface="Trebuchet MS"/>
              </a:rPr>
              <a:t> </a:t>
            </a:r>
            <a:r>
              <a:rPr b="1" spc="-305" dirty="0">
                <a:solidFill>
                  <a:srgbClr val="6600FF"/>
                </a:solidFill>
                <a:latin typeface="Trebuchet MS"/>
                <a:cs typeface="Trebuchet MS"/>
              </a:rPr>
              <a:t>Practice</a:t>
            </a:r>
            <a:endParaRPr dirty="0">
              <a:latin typeface="Trebuchet MS"/>
              <a:cs typeface="Trebuchet MS"/>
            </a:endParaRPr>
          </a:p>
          <a:p>
            <a:pPr marL="1270" algn="ctr">
              <a:lnSpc>
                <a:spcPct val="100000"/>
              </a:lnSpc>
              <a:spcBef>
                <a:spcPts val="55"/>
              </a:spcBef>
            </a:pPr>
            <a:r>
              <a:rPr b="1" spc="-185" dirty="0">
                <a:solidFill>
                  <a:srgbClr val="6600FF"/>
                </a:solidFill>
                <a:latin typeface="Trebuchet MS"/>
                <a:cs typeface="Trebuchet MS"/>
              </a:rPr>
              <a:t>M5X02110 </a:t>
            </a:r>
            <a:r>
              <a:rPr b="1" spc="470" dirty="0">
                <a:solidFill>
                  <a:srgbClr val="6600FF"/>
                </a:solidFill>
                <a:latin typeface="Trebuchet MS"/>
                <a:cs typeface="Trebuchet MS"/>
              </a:rPr>
              <a:t>–</a:t>
            </a:r>
            <a:r>
              <a:rPr b="1" spc="-355" dirty="0">
                <a:solidFill>
                  <a:srgbClr val="6600FF"/>
                </a:solidFill>
                <a:latin typeface="Trebuchet MS"/>
                <a:cs typeface="Trebuchet MS"/>
              </a:rPr>
              <a:t> </a:t>
            </a:r>
            <a:r>
              <a:rPr b="1" spc="-285" dirty="0">
                <a:solidFill>
                  <a:srgbClr val="6600FF"/>
                </a:solidFill>
                <a:latin typeface="Trebuchet MS"/>
                <a:cs typeface="Trebuchet MS"/>
              </a:rPr>
              <a:t>Level 5</a:t>
            </a:r>
          </a:p>
        </p:txBody>
      </p:sp>
      <p:sp>
        <p:nvSpPr>
          <p:cNvPr id="3" name="object 3"/>
          <p:cNvSpPr txBox="1"/>
          <p:nvPr/>
        </p:nvSpPr>
        <p:spPr>
          <a:xfrm>
            <a:off x="1524001" y="3288905"/>
            <a:ext cx="8893555" cy="997709"/>
          </a:xfrm>
          <a:prstGeom prst="rect">
            <a:avLst/>
          </a:prstGeom>
        </p:spPr>
        <p:txBody>
          <a:bodyPr vert="horz" wrap="square" lIns="0" tIns="12700" rIns="0" bIns="0" rtlCol="0">
            <a:spAutoFit/>
          </a:bodyPr>
          <a:lstStyle/>
          <a:p>
            <a:pPr marL="12700" marR="5080" algn="ctr">
              <a:spcBef>
                <a:spcPts val="100"/>
              </a:spcBef>
            </a:pPr>
            <a:r>
              <a:rPr lang="en-GB" sz="3200" b="1" spc="-235" dirty="0">
                <a:latin typeface="Trebuchet MS"/>
                <a:cs typeface="Trebuchet MS"/>
              </a:rPr>
              <a:t>Lecture </a:t>
            </a:r>
            <a:r>
              <a:rPr lang="en-GB" sz="3200" b="1" spc="-235" dirty="0" smtClean="0">
                <a:latin typeface="Trebuchet MS"/>
                <a:cs typeface="Trebuchet MS"/>
              </a:rPr>
              <a:t>6: </a:t>
            </a:r>
            <a:r>
              <a:rPr sz="3200" b="1" spc="-235" dirty="0" smtClean="0">
                <a:latin typeface="Trebuchet MS"/>
                <a:cs typeface="Trebuchet MS"/>
              </a:rPr>
              <a:t> </a:t>
            </a:r>
            <a:r>
              <a:rPr sz="3200" b="1" spc="-145" dirty="0">
                <a:solidFill>
                  <a:srgbClr val="1F487C"/>
                </a:solidFill>
                <a:latin typeface="Trebuchet MS"/>
                <a:cs typeface="Trebuchet MS"/>
              </a:rPr>
              <a:t>Analysing </a:t>
            </a:r>
            <a:r>
              <a:rPr sz="3200" b="1" spc="-190" dirty="0">
                <a:solidFill>
                  <a:srgbClr val="1F487C"/>
                </a:solidFill>
                <a:latin typeface="Trebuchet MS"/>
                <a:cs typeface="Trebuchet MS"/>
              </a:rPr>
              <a:t>the  </a:t>
            </a:r>
            <a:r>
              <a:rPr sz="3200" b="1" spc="-210" dirty="0">
                <a:solidFill>
                  <a:srgbClr val="1F487C"/>
                </a:solidFill>
                <a:latin typeface="Trebuchet MS"/>
                <a:cs typeface="Trebuchet MS"/>
              </a:rPr>
              <a:t>External </a:t>
            </a:r>
            <a:r>
              <a:rPr sz="3200" b="1" spc="-190" dirty="0">
                <a:solidFill>
                  <a:srgbClr val="1F487C"/>
                </a:solidFill>
                <a:latin typeface="Trebuchet MS"/>
                <a:cs typeface="Trebuchet MS"/>
              </a:rPr>
              <a:t>Environment</a:t>
            </a:r>
            <a:r>
              <a:rPr lang="en-GB" sz="3200" b="1" spc="-190" dirty="0">
                <a:solidFill>
                  <a:srgbClr val="1F487C"/>
                </a:solidFill>
                <a:latin typeface="Trebuchet MS"/>
                <a:cs typeface="Trebuchet MS"/>
              </a:rPr>
              <a:t>: </a:t>
            </a:r>
            <a:r>
              <a:rPr lang="en-GB" sz="3200" b="1" spc="-190" dirty="0" smtClean="0">
                <a:solidFill>
                  <a:srgbClr val="1F487C"/>
                </a:solidFill>
                <a:latin typeface="Trebuchet MS"/>
                <a:cs typeface="Trebuchet MS"/>
              </a:rPr>
              <a:t>Environmental and Technical</a:t>
            </a:r>
            <a:endParaRPr sz="3200" dirty="0">
              <a:latin typeface="Trebuchet MS"/>
              <a:cs typeface="Trebuchet MS"/>
            </a:endParaRPr>
          </a:p>
        </p:txBody>
      </p:sp>
      <p:sp>
        <p:nvSpPr>
          <p:cNvPr id="4" name="object 4"/>
          <p:cNvSpPr/>
          <p:nvPr/>
        </p:nvSpPr>
        <p:spPr>
          <a:xfrm>
            <a:off x="7594853" y="332625"/>
            <a:ext cx="2822702" cy="936104"/>
          </a:xfrm>
          <a:prstGeom prst="rect">
            <a:avLst/>
          </a:prstGeom>
          <a:blipFill>
            <a:blip r:embed="rId2" cstate="print"/>
            <a:stretch>
              <a:fillRect/>
            </a:stretch>
          </a:blipFill>
        </p:spPr>
        <p:txBody>
          <a:bodyPr wrap="square" lIns="0" tIns="0" rIns="0" bIns="0" rtlCol="0"/>
          <a:lstStyle/>
          <a:p>
            <a:endParaRPr dirty="0"/>
          </a:p>
        </p:txBody>
      </p:sp>
      <p:sp>
        <p:nvSpPr>
          <p:cNvPr id="5" name="object 5"/>
          <p:cNvSpPr/>
          <p:nvPr/>
        </p:nvSpPr>
        <p:spPr>
          <a:xfrm>
            <a:off x="1800276" y="4889372"/>
            <a:ext cx="1980945" cy="1324736"/>
          </a:xfrm>
          <a:prstGeom prst="rect">
            <a:avLst/>
          </a:prstGeom>
          <a:blipFill>
            <a:blip r:embed="rId3" cstate="print"/>
            <a:stretch>
              <a:fillRect/>
            </a:stretch>
          </a:blipFill>
        </p:spPr>
        <p:txBody>
          <a:bodyPr wrap="square" lIns="0" tIns="0" rIns="0" bIns="0" rtlCol="0"/>
          <a:lstStyle/>
          <a:p>
            <a:endParaRPr dirty="0"/>
          </a:p>
        </p:txBody>
      </p:sp>
      <p:sp>
        <p:nvSpPr>
          <p:cNvPr id="6" name="object 6"/>
          <p:cNvSpPr/>
          <p:nvPr/>
        </p:nvSpPr>
        <p:spPr>
          <a:xfrm>
            <a:off x="8468232" y="4653090"/>
            <a:ext cx="2048128" cy="2007235"/>
          </a:xfrm>
          <a:prstGeom prst="rect">
            <a:avLst/>
          </a:prstGeom>
          <a:blipFill>
            <a:blip r:embed="rId4" cstate="print"/>
            <a:stretch>
              <a:fillRect/>
            </a:stretch>
          </a:blipFill>
        </p:spPr>
        <p:txBody>
          <a:bodyPr wrap="square" lIns="0" tIns="0" rIns="0" bIns="0" rtlCol="0"/>
          <a:lstStyle/>
          <a:p>
            <a:endParaRPr dirty="0"/>
          </a:p>
        </p:txBody>
      </p:sp>
    </p:spTree>
    <p:extLst>
      <p:ext uri="{BB962C8B-B14F-4D97-AF65-F5344CB8AC3E}">
        <p14:creationId xmlns:p14="http://schemas.microsoft.com/office/powerpoint/2010/main" val="3999554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978662" cy="1325563"/>
          </a:xfrm>
        </p:spPr>
        <p:txBody>
          <a:bodyPr/>
          <a:lstStyle/>
          <a:p>
            <a:r>
              <a:rPr lang="en-GB" dirty="0"/>
              <a:t>“The environment is everything that isn’t me,”</a:t>
            </a: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r>
              <a:rPr lang="en-GB" dirty="0" smtClean="0"/>
              <a:t>Many </a:t>
            </a:r>
            <a:r>
              <a:rPr lang="en-GB" dirty="0"/>
              <a:t>of us have taken it literally. But with every other day of the year dedicated to a cause, the cynicism towards tokenism is understandable</a:t>
            </a:r>
            <a:r>
              <a:rPr lang="en-GB" dirty="0" smtClean="0"/>
              <a: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68019" y="1414502"/>
            <a:ext cx="2180492" cy="2917781"/>
          </a:xfrm>
          <a:prstGeom prst="rect">
            <a:avLst/>
          </a:prstGeom>
        </p:spPr>
      </p:pic>
    </p:spTree>
    <p:extLst>
      <p:ext uri="{BB962C8B-B14F-4D97-AF65-F5344CB8AC3E}">
        <p14:creationId xmlns:p14="http://schemas.microsoft.com/office/powerpoint/2010/main" val="2759468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p:cNvSpPr>
          <p:nvPr>
            <p:ph type="title"/>
          </p:nvPr>
        </p:nvSpPr>
        <p:spPr>
          <a:xfrm>
            <a:off x="2424114" y="476251"/>
            <a:ext cx="8243887" cy="504825"/>
          </a:xfrm>
        </p:spPr>
        <p:txBody>
          <a:bodyPr>
            <a:normAutofit fontScale="90000"/>
          </a:bodyPr>
          <a:lstStyle/>
          <a:p>
            <a:pPr eaLnBrk="1" hangingPunct="1"/>
            <a:r>
              <a:rPr lang="en-US" altLang="en-US" smtClean="0"/>
              <a:t>Suddenly – More People, More Wealth</a:t>
            </a:r>
          </a:p>
        </p:txBody>
      </p:sp>
      <p:pic>
        <p:nvPicPr>
          <p:cNvPr id="6147" name="Picture 3" descr="getresour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0014" y="1330326"/>
            <a:ext cx="7056437" cy="450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Rectangle 4"/>
          <p:cNvSpPr>
            <a:spLocks noChangeArrowheads="1"/>
          </p:cNvSpPr>
          <p:nvPr/>
        </p:nvSpPr>
        <p:spPr bwMode="auto">
          <a:xfrm>
            <a:off x="6370639" y="5907088"/>
            <a:ext cx="3894137" cy="246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de-DE" altLang="en-US" sz="1000"/>
              <a:t>Source: Maddison 2008, www.ggdc.net/MADDISON/oriindex.htm </a:t>
            </a:r>
          </a:p>
        </p:txBody>
      </p:sp>
      <p:sp>
        <p:nvSpPr>
          <p:cNvPr id="6149" name="Footer Placeholder 3"/>
          <p:cNvSpPr txBox="1">
            <a:spLocks/>
          </p:cNvSpPr>
          <p:nvPr/>
        </p:nvSpPr>
        <p:spPr bwMode="auto">
          <a:xfrm>
            <a:off x="4583113" y="6524626"/>
            <a:ext cx="3536950"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900" dirty="0"/>
              <a:t>© 2012 John Wiley &amp; Sons Ltd. www.wiley.com/college/belz</a:t>
            </a:r>
          </a:p>
        </p:txBody>
      </p:sp>
    </p:spTree>
    <p:extLst>
      <p:ext uri="{BB962C8B-B14F-4D97-AF65-F5344CB8AC3E}">
        <p14:creationId xmlns:p14="http://schemas.microsoft.com/office/powerpoint/2010/main" val="10022382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Should Organisations be “Green”?</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27884" y="1690688"/>
            <a:ext cx="5353219" cy="513849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50062" y="4846012"/>
            <a:ext cx="2841938" cy="1865852"/>
          </a:xfrm>
          <a:prstGeom prst="rect">
            <a:avLst/>
          </a:prstGeom>
        </p:spPr>
      </p:pic>
    </p:spTree>
    <p:extLst>
      <p:ext uri="{BB962C8B-B14F-4D97-AF65-F5344CB8AC3E}">
        <p14:creationId xmlns:p14="http://schemas.microsoft.com/office/powerpoint/2010/main" val="421735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Reasons </a:t>
            </a:r>
            <a:r>
              <a:rPr lang="en-GB" dirty="0"/>
              <a:t>T</a:t>
            </a:r>
            <a:r>
              <a:rPr lang="en-GB" dirty="0" smtClean="0"/>
              <a:t>o </a:t>
            </a:r>
            <a:r>
              <a:rPr lang="en-GB" dirty="0"/>
              <a:t>I</a:t>
            </a:r>
            <a:r>
              <a:rPr lang="en-GB" dirty="0" smtClean="0"/>
              <a:t>ncorporate Sustainability Concepts (1)</a:t>
            </a:r>
            <a:endParaRPr lang="en-GB" dirty="0"/>
          </a:p>
        </p:txBody>
      </p:sp>
      <p:sp>
        <p:nvSpPr>
          <p:cNvPr id="3" name="Content Placeholder 2"/>
          <p:cNvSpPr>
            <a:spLocks noGrp="1"/>
          </p:cNvSpPr>
          <p:nvPr>
            <p:ph idx="1"/>
          </p:nvPr>
        </p:nvSpPr>
        <p:spPr/>
        <p:txBody>
          <a:bodyPr>
            <a:normAutofit fontScale="92500"/>
          </a:bodyPr>
          <a:lstStyle/>
          <a:p>
            <a:pPr lvl="0"/>
            <a:r>
              <a:rPr lang="en-GB" dirty="0"/>
              <a:t>To reduce </a:t>
            </a:r>
            <a:r>
              <a:rPr lang="en-GB" dirty="0" smtClean="0"/>
              <a:t>costs: use less resources such as raw materials, energy, people, …</a:t>
            </a:r>
            <a:endParaRPr lang="en-GB" dirty="0"/>
          </a:p>
          <a:p>
            <a:pPr lvl="0"/>
            <a:r>
              <a:rPr lang="en-GB" dirty="0"/>
              <a:t>To preserve </a:t>
            </a:r>
            <a:r>
              <a:rPr lang="en-GB" dirty="0" smtClean="0"/>
              <a:t>resources: especially for companies which rely on raw material</a:t>
            </a:r>
            <a:endParaRPr lang="en-GB" dirty="0"/>
          </a:p>
          <a:p>
            <a:pPr lvl="0"/>
            <a:r>
              <a:rPr lang="en-GB" dirty="0"/>
              <a:t>To comply with </a:t>
            </a:r>
            <a:r>
              <a:rPr lang="en-GB" dirty="0" smtClean="0"/>
              <a:t>legislation: increasing number of control mechanisms, regulations and standards such as discharge of pollution, worker safety, product content, labelling, requirements for reusing and recycling	</a:t>
            </a:r>
          </a:p>
          <a:p>
            <a:pPr lvl="1"/>
            <a:r>
              <a:rPr lang="en-GB" dirty="0" smtClean="0"/>
              <a:t> Global Reporting Initiative </a:t>
            </a:r>
            <a:endParaRPr lang="en-GB" dirty="0"/>
          </a:p>
          <a:p>
            <a:pPr lvl="0"/>
            <a:r>
              <a:rPr lang="en-GB" dirty="0"/>
              <a:t>To enhance </a:t>
            </a:r>
            <a:r>
              <a:rPr lang="en-GB" dirty="0" smtClean="0"/>
              <a:t>reputation: “It takes twenty years to build a reputation and five minutes to ruin it”, Warren Buffett</a:t>
            </a:r>
            <a:endParaRPr lang="en-GB" dirty="0"/>
          </a:p>
          <a:p>
            <a:pPr lvl="0"/>
            <a:r>
              <a:rPr lang="en-GB" dirty="0"/>
              <a:t>To </a:t>
            </a:r>
            <a:r>
              <a:rPr lang="en-GB" dirty="0" smtClean="0"/>
              <a:t>differentiate: can improve loyalty of current customers and can attract new ones</a:t>
            </a:r>
            <a:endParaRPr lang="en-GB" dirty="0"/>
          </a:p>
          <a:p>
            <a:endParaRPr lang="en-GB" dirty="0"/>
          </a:p>
        </p:txBody>
      </p:sp>
    </p:spTree>
    <p:extLst>
      <p:ext uri="{BB962C8B-B14F-4D97-AF65-F5344CB8AC3E}">
        <p14:creationId xmlns:p14="http://schemas.microsoft.com/office/powerpoint/2010/main" val="2308657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Reasons </a:t>
            </a:r>
            <a:r>
              <a:rPr lang="en-GB" dirty="0"/>
              <a:t>T</a:t>
            </a:r>
            <a:r>
              <a:rPr lang="en-GB" dirty="0" smtClean="0"/>
              <a:t>o </a:t>
            </a:r>
            <a:r>
              <a:rPr lang="en-GB" dirty="0"/>
              <a:t>I</a:t>
            </a:r>
            <a:r>
              <a:rPr lang="en-GB" dirty="0" smtClean="0"/>
              <a:t>ncorporate Sustainability Concepts (2)</a:t>
            </a: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smtClean="0"/>
              <a:t>To </a:t>
            </a:r>
            <a:r>
              <a:rPr lang="en-GB" dirty="0"/>
              <a:t>attract quality </a:t>
            </a:r>
            <a:r>
              <a:rPr lang="en-GB" dirty="0" smtClean="0"/>
              <a:t>employees: pressure to be green is now coming from underneath</a:t>
            </a:r>
            <a:endParaRPr lang="en-GB" dirty="0"/>
          </a:p>
          <a:p>
            <a:pPr lvl="0"/>
            <a:r>
              <a:rPr lang="en-GB" dirty="0"/>
              <a:t>To satisfy customer </a:t>
            </a:r>
            <a:r>
              <a:rPr lang="en-GB" dirty="0" smtClean="0"/>
              <a:t>needs: number of eco-conscious customers is growing and products need to meet their green standards as well as fulfil their needs</a:t>
            </a:r>
            <a:endParaRPr lang="en-GB" dirty="0"/>
          </a:p>
          <a:p>
            <a:pPr lvl="0"/>
            <a:r>
              <a:rPr lang="en-GB" dirty="0"/>
              <a:t>To meet stakeholder </a:t>
            </a:r>
            <a:r>
              <a:rPr lang="en-GB" dirty="0" smtClean="0"/>
              <a:t>expectations: failure to do so will reduce investor confidence in the firm’s stock (impact on cost of financing and thus profit making opportunities)</a:t>
            </a:r>
            <a:endParaRPr lang="en-GB" dirty="0"/>
          </a:p>
          <a:p>
            <a:pPr lvl="0"/>
            <a:r>
              <a:rPr lang="en-GB" dirty="0"/>
              <a:t>To attract capital </a:t>
            </a:r>
            <a:r>
              <a:rPr lang="en-GB" dirty="0" smtClean="0"/>
              <a:t>investment: </a:t>
            </a:r>
          </a:p>
          <a:p>
            <a:pPr lvl="1"/>
            <a:r>
              <a:rPr lang="en-GB" dirty="0" smtClean="0"/>
              <a:t>growth in socially responsible investments and ethically screened funds because of demand from investors and shareholders </a:t>
            </a:r>
          </a:p>
          <a:p>
            <a:pPr lvl="1"/>
            <a:r>
              <a:rPr lang="en-GB" dirty="0" smtClean="0"/>
              <a:t>Environmental and social criteria are a standard part of lending risk assessments</a:t>
            </a:r>
            <a:endParaRPr lang="en-GB" dirty="0"/>
          </a:p>
          <a:p>
            <a:pPr lvl="0"/>
            <a:r>
              <a:rPr lang="en-GB" dirty="0"/>
              <a:t>To capitalize on new </a:t>
            </a:r>
            <a:r>
              <a:rPr lang="en-GB" dirty="0" smtClean="0"/>
              <a:t>opportunities (e.g. </a:t>
            </a:r>
            <a:r>
              <a:rPr lang="en-GB" dirty="0" err="1" smtClean="0"/>
              <a:t>Patrimonio</a:t>
            </a:r>
            <a:r>
              <a:rPr lang="en-GB" dirty="0" smtClean="0"/>
              <a:t> Hoy: successful programme in Mexico to improve the living standards of 20 Mio people)</a:t>
            </a:r>
            <a:endParaRPr lang="en-GB" dirty="0"/>
          </a:p>
          <a:p>
            <a:pPr lvl="0"/>
            <a:r>
              <a:rPr lang="en-GB" dirty="0"/>
              <a:t>To increase </a:t>
            </a:r>
            <a:r>
              <a:rPr lang="en-GB" dirty="0" smtClean="0"/>
              <a:t>transparency: customers, investors and businesses want more information on sustainability </a:t>
            </a:r>
            <a:endParaRPr lang="en-GB" dirty="0"/>
          </a:p>
          <a:p>
            <a:endParaRPr lang="en-GB" dirty="0"/>
          </a:p>
        </p:txBody>
      </p:sp>
    </p:spTree>
    <p:extLst>
      <p:ext uri="{BB962C8B-B14F-4D97-AF65-F5344CB8AC3E}">
        <p14:creationId xmlns:p14="http://schemas.microsoft.com/office/powerpoint/2010/main" val="3673292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and More Businesses Are Involved</a:t>
            </a:r>
            <a:endParaRPr lang="en-GB" dirty="0"/>
          </a:p>
        </p:txBody>
      </p:sp>
      <p:sp>
        <p:nvSpPr>
          <p:cNvPr id="3" name="Content Placeholder 2"/>
          <p:cNvSpPr>
            <a:spLocks noGrp="1"/>
          </p:cNvSpPr>
          <p:nvPr>
            <p:ph idx="1"/>
          </p:nvPr>
        </p:nvSpPr>
        <p:spPr/>
        <p:txBody>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Percentages of businesses pursuing a sustainability strategy increased from 50% (2008) to 62% (2011)</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Task is now how to convert corporate sustainability strategies from tokenism to true reform and action?</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Real task for ‘Third Wage’ sustainability for corporation, to reinvent themselves, accept the need for a steady state economy and aid sustainability (and not to hinder it)</a:t>
            </a:r>
          </a:p>
          <a:p>
            <a:endParaRPr lang="en-GB" dirty="0"/>
          </a:p>
        </p:txBody>
      </p:sp>
    </p:spTree>
    <p:extLst>
      <p:ext uri="{BB962C8B-B14F-4D97-AF65-F5344CB8AC3E}">
        <p14:creationId xmlns:p14="http://schemas.microsoft.com/office/powerpoint/2010/main" val="142255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87829" y="301476"/>
            <a:ext cx="11142617" cy="689932"/>
          </a:xfrm>
          <a:prstGeom prst="rect">
            <a:avLst/>
          </a:prstGeom>
        </p:spPr>
        <p:txBody>
          <a:bodyPr vert="horz" wrap="square" lIns="0" tIns="12700" rIns="0" bIns="0" rtlCol="0" anchor="ctr">
            <a:spAutoFit/>
          </a:bodyPr>
          <a:lstStyle/>
          <a:p>
            <a:pPr marL="12700">
              <a:lnSpc>
                <a:spcPct val="100000"/>
              </a:lnSpc>
              <a:spcBef>
                <a:spcPts val="100"/>
              </a:spcBef>
            </a:pPr>
            <a:r>
              <a:rPr lang="en-GB" b="1" spc="-180" dirty="0">
                <a:solidFill>
                  <a:srgbClr val="6600FF"/>
                </a:solidFill>
                <a:latin typeface="Trebuchet MS"/>
                <a:cs typeface="Trebuchet MS"/>
              </a:rPr>
              <a:t>S</a:t>
            </a:r>
            <a:r>
              <a:rPr b="1" spc="-180" dirty="0" err="1" smtClean="0">
                <a:solidFill>
                  <a:srgbClr val="6600FF"/>
                </a:solidFill>
                <a:latin typeface="+mn-lt"/>
                <a:cs typeface="Trebuchet MS"/>
              </a:rPr>
              <a:t>ustainable</a:t>
            </a:r>
            <a:r>
              <a:rPr b="1" spc="-400" dirty="0" smtClean="0">
                <a:solidFill>
                  <a:srgbClr val="6600FF"/>
                </a:solidFill>
                <a:latin typeface="+mn-lt"/>
                <a:cs typeface="Trebuchet MS"/>
              </a:rPr>
              <a:t> </a:t>
            </a:r>
            <a:r>
              <a:rPr b="1" spc="-180" dirty="0" smtClean="0">
                <a:solidFill>
                  <a:srgbClr val="6600FF"/>
                </a:solidFill>
                <a:latin typeface="+mn-lt"/>
                <a:cs typeface="Trebuchet MS"/>
              </a:rPr>
              <a:t>tourism</a:t>
            </a:r>
            <a:r>
              <a:rPr lang="en-GB" b="1" spc="-180" dirty="0" smtClean="0">
                <a:solidFill>
                  <a:srgbClr val="6600FF"/>
                </a:solidFill>
                <a:latin typeface="+mn-lt"/>
                <a:cs typeface="Trebuchet MS"/>
              </a:rPr>
              <a:t> – Does it exist?</a:t>
            </a:r>
            <a:endParaRPr b="1" spc="-180" dirty="0">
              <a:solidFill>
                <a:srgbClr val="6600FF"/>
              </a:solidFill>
              <a:latin typeface="+mn-lt"/>
              <a:cs typeface="Trebuchet MS"/>
            </a:endParaRPr>
          </a:p>
        </p:txBody>
      </p:sp>
      <p:sp>
        <p:nvSpPr>
          <p:cNvPr id="3" name="object 3"/>
          <p:cNvSpPr txBox="1"/>
          <p:nvPr/>
        </p:nvSpPr>
        <p:spPr>
          <a:xfrm>
            <a:off x="692331" y="1641475"/>
            <a:ext cx="9953898" cy="1239442"/>
          </a:xfrm>
          <a:prstGeom prst="rect">
            <a:avLst/>
          </a:prstGeom>
        </p:spPr>
        <p:txBody>
          <a:bodyPr vert="horz" wrap="square" lIns="0" tIns="13335" rIns="0" bIns="0" rtlCol="0">
            <a:spAutoFit/>
          </a:bodyPr>
          <a:lstStyle/>
          <a:p>
            <a:pPr marL="12700">
              <a:spcBef>
                <a:spcPts val="105"/>
              </a:spcBef>
              <a:tabLst>
                <a:tab pos="411480" algn="l"/>
                <a:tab pos="412115" algn="l"/>
              </a:tabLst>
            </a:pPr>
            <a:r>
              <a:rPr lang="en-GB" sz="2600" spc="-155" dirty="0" smtClean="0">
                <a:cs typeface="Arial"/>
              </a:rPr>
              <a:t>What do we mean by sustainable tourism? In your group, find a definition for it.</a:t>
            </a:r>
          </a:p>
          <a:p>
            <a:pPr marL="12700">
              <a:spcBef>
                <a:spcPts val="105"/>
              </a:spcBef>
              <a:tabLst>
                <a:tab pos="411480" algn="l"/>
                <a:tab pos="412115" algn="l"/>
              </a:tabLst>
            </a:pPr>
            <a:endParaRPr lang="en-GB" sz="2600" spc="-155" dirty="0">
              <a:cs typeface="Arial"/>
            </a:endParaRPr>
          </a:p>
          <a:p>
            <a:pPr marL="12700">
              <a:spcBef>
                <a:spcPts val="105"/>
              </a:spcBef>
              <a:tabLst>
                <a:tab pos="411480" algn="l"/>
                <a:tab pos="412115" algn="l"/>
              </a:tabLst>
            </a:pPr>
            <a:r>
              <a:rPr lang="en-GB" sz="2600" spc="-155" dirty="0" smtClean="0">
                <a:cs typeface="Arial"/>
              </a:rPr>
              <a:t>Do you think it exists/ is possible?</a:t>
            </a:r>
            <a:endParaRPr sz="2600" dirty="0">
              <a:cs typeface="Arial"/>
            </a:endParaRPr>
          </a:p>
        </p:txBody>
      </p:sp>
      <p:sp>
        <p:nvSpPr>
          <p:cNvPr id="4" name="object 4"/>
          <p:cNvSpPr txBox="1"/>
          <p:nvPr/>
        </p:nvSpPr>
        <p:spPr>
          <a:xfrm>
            <a:off x="2395220" y="5972048"/>
            <a:ext cx="5436235" cy="135935"/>
          </a:xfrm>
          <a:prstGeom prst="rect">
            <a:avLst/>
          </a:prstGeom>
        </p:spPr>
        <p:txBody>
          <a:bodyPr vert="horz" wrap="square" lIns="0" tIns="12700" rIns="0" bIns="0" rtlCol="0">
            <a:spAutoFit/>
          </a:bodyPr>
          <a:lstStyle/>
          <a:p>
            <a:pPr marL="12700">
              <a:spcBef>
                <a:spcPts val="100"/>
              </a:spcBef>
            </a:pPr>
            <a:r>
              <a:rPr sz="800" i="1" spc="-5" dirty="0">
                <a:latin typeface="Arial"/>
                <a:cs typeface="Arial"/>
              </a:rPr>
              <a:t>Source</a:t>
            </a:r>
            <a:r>
              <a:rPr sz="800" spc="-5" dirty="0">
                <a:latin typeface="Arial"/>
                <a:cs typeface="Arial"/>
              </a:rPr>
              <a:t>: Eber, </a:t>
            </a:r>
            <a:r>
              <a:rPr sz="800" dirty="0">
                <a:latin typeface="Arial"/>
                <a:cs typeface="Arial"/>
              </a:rPr>
              <a:t>S. </a:t>
            </a:r>
            <a:r>
              <a:rPr sz="800" spc="-5" dirty="0">
                <a:latin typeface="Arial"/>
                <a:cs typeface="Arial"/>
              </a:rPr>
              <a:t>(1992) </a:t>
            </a:r>
            <a:r>
              <a:rPr sz="800" i="1" spc="-5" dirty="0">
                <a:latin typeface="Arial"/>
                <a:cs typeface="Arial"/>
              </a:rPr>
              <a:t>Beyond </a:t>
            </a:r>
            <a:r>
              <a:rPr sz="800" i="1" dirty="0">
                <a:latin typeface="Arial"/>
                <a:cs typeface="Arial"/>
              </a:rPr>
              <a:t>the </a:t>
            </a:r>
            <a:r>
              <a:rPr sz="800" i="1" spc="-5" dirty="0">
                <a:latin typeface="Arial"/>
                <a:cs typeface="Arial"/>
              </a:rPr>
              <a:t>Green </a:t>
            </a:r>
            <a:r>
              <a:rPr sz="800" i="1" spc="-10" dirty="0">
                <a:latin typeface="Arial"/>
                <a:cs typeface="Arial"/>
              </a:rPr>
              <a:t>Horizon: </a:t>
            </a:r>
            <a:r>
              <a:rPr sz="800" i="1" dirty="0">
                <a:latin typeface="Arial"/>
                <a:cs typeface="Arial"/>
              </a:rPr>
              <a:t>Principles </a:t>
            </a:r>
            <a:r>
              <a:rPr sz="800" i="1" spc="-5" dirty="0">
                <a:latin typeface="Arial"/>
                <a:cs typeface="Arial"/>
              </a:rPr>
              <a:t>of </a:t>
            </a:r>
            <a:r>
              <a:rPr sz="800" i="1" dirty="0">
                <a:latin typeface="Arial"/>
                <a:cs typeface="Arial"/>
              </a:rPr>
              <a:t>Sustainable </a:t>
            </a:r>
            <a:r>
              <a:rPr sz="800" i="1" spc="-5" dirty="0">
                <a:latin typeface="Arial"/>
                <a:cs typeface="Arial"/>
              </a:rPr>
              <a:t>Tourism, </a:t>
            </a:r>
            <a:r>
              <a:rPr sz="800" spc="-5" dirty="0">
                <a:latin typeface="Arial"/>
                <a:cs typeface="Arial"/>
              </a:rPr>
              <a:t>London, </a:t>
            </a:r>
            <a:r>
              <a:rPr sz="800" dirty="0">
                <a:latin typeface="Arial"/>
                <a:cs typeface="Arial"/>
              </a:rPr>
              <a:t>Tourism</a:t>
            </a:r>
            <a:r>
              <a:rPr sz="800" spc="110" dirty="0">
                <a:latin typeface="Arial"/>
                <a:cs typeface="Arial"/>
              </a:rPr>
              <a:t> </a:t>
            </a:r>
            <a:r>
              <a:rPr sz="800" dirty="0">
                <a:latin typeface="Arial"/>
                <a:cs typeface="Arial"/>
              </a:rPr>
              <a:t>Concern/WWF</a:t>
            </a:r>
            <a:endParaRPr sz="800">
              <a:latin typeface="Arial"/>
              <a:cs typeface="Arial"/>
            </a:endParaRPr>
          </a:p>
        </p:txBody>
      </p:sp>
    </p:spTree>
    <p:extLst>
      <p:ext uri="{BB962C8B-B14F-4D97-AF65-F5344CB8AC3E}">
        <p14:creationId xmlns:p14="http://schemas.microsoft.com/office/powerpoint/2010/main" val="3073289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97281" y="301476"/>
            <a:ext cx="10711542" cy="689932"/>
          </a:xfrm>
          <a:prstGeom prst="rect">
            <a:avLst/>
          </a:prstGeom>
        </p:spPr>
        <p:txBody>
          <a:bodyPr vert="horz" wrap="square" lIns="0" tIns="12700" rIns="0" bIns="0" rtlCol="0" anchor="ctr">
            <a:spAutoFit/>
          </a:bodyPr>
          <a:lstStyle/>
          <a:p>
            <a:pPr marL="12700">
              <a:lnSpc>
                <a:spcPct val="100000"/>
              </a:lnSpc>
              <a:spcBef>
                <a:spcPts val="100"/>
              </a:spcBef>
            </a:pPr>
            <a:r>
              <a:rPr b="1" spc="-300" dirty="0">
                <a:solidFill>
                  <a:srgbClr val="6600FF"/>
                </a:solidFill>
                <a:cs typeface="Trebuchet MS"/>
              </a:rPr>
              <a:t>The </a:t>
            </a:r>
            <a:r>
              <a:rPr b="1" spc="-290" dirty="0">
                <a:solidFill>
                  <a:srgbClr val="6600FF"/>
                </a:solidFill>
                <a:cs typeface="Trebuchet MS"/>
              </a:rPr>
              <a:t>10 </a:t>
            </a:r>
            <a:r>
              <a:rPr b="1" spc="-204" dirty="0">
                <a:solidFill>
                  <a:srgbClr val="6600FF"/>
                </a:solidFill>
                <a:cs typeface="Trebuchet MS"/>
              </a:rPr>
              <a:t>principles </a:t>
            </a:r>
            <a:r>
              <a:rPr b="1" spc="-150" dirty="0">
                <a:solidFill>
                  <a:srgbClr val="6600FF"/>
                </a:solidFill>
                <a:cs typeface="Trebuchet MS"/>
              </a:rPr>
              <a:t>of </a:t>
            </a:r>
            <a:r>
              <a:rPr b="1" spc="-180" dirty="0">
                <a:solidFill>
                  <a:srgbClr val="6600FF"/>
                </a:solidFill>
                <a:cs typeface="Trebuchet MS"/>
              </a:rPr>
              <a:t>sustainable</a:t>
            </a:r>
            <a:r>
              <a:rPr b="1" spc="-400" dirty="0">
                <a:solidFill>
                  <a:srgbClr val="6600FF"/>
                </a:solidFill>
                <a:cs typeface="Trebuchet MS"/>
              </a:rPr>
              <a:t> </a:t>
            </a:r>
            <a:r>
              <a:rPr b="1" spc="-180" dirty="0">
                <a:solidFill>
                  <a:srgbClr val="6600FF"/>
                </a:solidFill>
                <a:cs typeface="Trebuchet MS"/>
              </a:rPr>
              <a:t>tourism</a:t>
            </a:r>
          </a:p>
        </p:txBody>
      </p:sp>
      <p:sp>
        <p:nvSpPr>
          <p:cNvPr id="3" name="object 3"/>
          <p:cNvSpPr txBox="1"/>
          <p:nvPr/>
        </p:nvSpPr>
        <p:spPr>
          <a:xfrm>
            <a:off x="1097281" y="1641475"/>
            <a:ext cx="6925438" cy="3989704"/>
          </a:xfrm>
          <a:prstGeom prst="rect">
            <a:avLst/>
          </a:prstGeom>
        </p:spPr>
        <p:txBody>
          <a:bodyPr vert="horz" wrap="square" lIns="0" tIns="13335" rIns="0" bIns="0" rtlCol="0">
            <a:spAutoFit/>
          </a:bodyPr>
          <a:lstStyle/>
          <a:p>
            <a:pPr marL="411480" indent="-398780">
              <a:spcBef>
                <a:spcPts val="105"/>
              </a:spcBef>
              <a:buAutoNum type="arabicPeriod"/>
              <a:tabLst>
                <a:tab pos="411480" algn="l"/>
                <a:tab pos="412115" algn="l"/>
              </a:tabLst>
            </a:pPr>
            <a:r>
              <a:rPr sz="2600" spc="-155" dirty="0">
                <a:cs typeface="Arial"/>
              </a:rPr>
              <a:t>Using </a:t>
            </a:r>
            <a:r>
              <a:rPr sz="2600" spc="-135" dirty="0">
                <a:cs typeface="Arial"/>
              </a:rPr>
              <a:t>resources</a:t>
            </a:r>
            <a:r>
              <a:rPr sz="2600" spc="-170" dirty="0">
                <a:cs typeface="Arial"/>
              </a:rPr>
              <a:t> </a:t>
            </a:r>
            <a:r>
              <a:rPr sz="2600" spc="-110" dirty="0">
                <a:cs typeface="Arial"/>
              </a:rPr>
              <a:t>sustainably</a:t>
            </a:r>
            <a:endParaRPr sz="2600" dirty="0">
              <a:cs typeface="Arial"/>
            </a:endParaRPr>
          </a:p>
          <a:p>
            <a:pPr marL="411480" indent="-398780">
              <a:buAutoNum type="arabicPeriod"/>
              <a:tabLst>
                <a:tab pos="411480" algn="l"/>
                <a:tab pos="412115" algn="l"/>
              </a:tabLst>
            </a:pPr>
            <a:r>
              <a:rPr sz="2600" spc="-165" dirty="0">
                <a:cs typeface="Arial"/>
              </a:rPr>
              <a:t>Reducing </a:t>
            </a:r>
            <a:r>
              <a:rPr sz="2600" spc="-90" dirty="0">
                <a:cs typeface="Arial"/>
              </a:rPr>
              <a:t>over-consumption </a:t>
            </a:r>
            <a:r>
              <a:rPr sz="2600" spc="-120" dirty="0">
                <a:cs typeface="Arial"/>
              </a:rPr>
              <a:t>and</a:t>
            </a:r>
            <a:r>
              <a:rPr sz="2600" spc="-190" dirty="0">
                <a:cs typeface="Arial"/>
              </a:rPr>
              <a:t> </a:t>
            </a:r>
            <a:r>
              <a:rPr sz="2600" spc="-114" dirty="0">
                <a:cs typeface="Arial"/>
              </a:rPr>
              <a:t>waste</a:t>
            </a:r>
            <a:endParaRPr sz="2600" dirty="0">
              <a:cs typeface="Arial"/>
            </a:endParaRPr>
          </a:p>
          <a:p>
            <a:pPr marL="411480" indent="-398780">
              <a:buAutoNum type="arabicPeriod"/>
              <a:tabLst>
                <a:tab pos="411480" algn="l"/>
                <a:tab pos="412115" algn="l"/>
              </a:tabLst>
            </a:pPr>
            <a:r>
              <a:rPr sz="2600" spc="-60" dirty="0">
                <a:cs typeface="Arial"/>
              </a:rPr>
              <a:t>Maintaining</a:t>
            </a:r>
            <a:r>
              <a:rPr sz="2600" spc="-150" dirty="0">
                <a:cs typeface="Arial"/>
              </a:rPr>
              <a:t> </a:t>
            </a:r>
            <a:r>
              <a:rPr sz="2600" spc="-70" dirty="0">
                <a:cs typeface="Arial"/>
              </a:rPr>
              <a:t>diversity</a:t>
            </a:r>
            <a:endParaRPr sz="2600" dirty="0">
              <a:cs typeface="Arial"/>
            </a:endParaRPr>
          </a:p>
          <a:p>
            <a:pPr marL="411480" indent="-398780">
              <a:buAutoNum type="arabicPeriod"/>
              <a:tabLst>
                <a:tab pos="411480" algn="l"/>
                <a:tab pos="412115" algn="l"/>
              </a:tabLst>
            </a:pPr>
            <a:r>
              <a:rPr sz="2600" spc="-70" dirty="0">
                <a:cs typeface="Arial"/>
              </a:rPr>
              <a:t>Integrating </a:t>
            </a:r>
            <a:r>
              <a:rPr sz="2600" spc="-50" dirty="0">
                <a:cs typeface="Arial"/>
              </a:rPr>
              <a:t>tourism </a:t>
            </a:r>
            <a:r>
              <a:rPr sz="2600" spc="-10" dirty="0">
                <a:cs typeface="Arial"/>
              </a:rPr>
              <a:t>into</a:t>
            </a:r>
            <a:r>
              <a:rPr sz="2600" spc="-360" dirty="0">
                <a:cs typeface="Arial"/>
              </a:rPr>
              <a:t> </a:t>
            </a:r>
            <a:r>
              <a:rPr sz="2600" spc="-95" dirty="0">
                <a:cs typeface="Arial"/>
              </a:rPr>
              <a:t>planning</a:t>
            </a:r>
            <a:endParaRPr sz="2600" dirty="0">
              <a:cs typeface="Arial"/>
            </a:endParaRPr>
          </a:p>
          <a:p>
            <a:pPr marL="411480" indent="-398780">
              <a:buAutoNum type="arabicPeriod"/>
              <a:tabLst>
                <a:tab pos="411480" algn="l"/>
                <a:tab pos="412115" algn="l"/>
              </a:tabLst>
            </a:pPr>
            <a:r>
              <a:rPr sz="2600" spc="-100" dirty="0">
                <a:cs typeface="Arial"/>
              </a:rPr>
              <a:t>Supporting </a:t>
            </a:r>
            <a:r>
              <a:rPr sz="2600" spc="-95" dirty="0">
                <a:cs typeface="Arial"/>
              </a:rPr>
              <a:t>local</a:t>
            </a:r>
            <a:r>
              <a:rPr sz="2600" spc="-185" dirty="0">
                <a:cs typeface="Arial"/>
              </a:rPr>
              <a:t> </a:t>
            </a:r>
            <a:r>
              <a:rPr sz="2600" spc="-125" dirty="0">
                <a:cs typeface="Arial"/>
              </a:rPr>
              <a:t>economies</a:t>
            </a:r>
            <a:endParaRPr sz="2600" dirty="0">
              <a:cs typeface="Arial"/>
            </a:endParaRPr>
          </a:p>
          <a:p>
            <a:pPr marL="411480" indent="-398780">
              <a:buAutoNum type="arabicPeriod"/>
              <a:tabLst>
                <a:tab pos="411480" algn="l"/>
                <a:tab pos="412115" algn="l"/>
              </a:tabLst>
            </a:pPr>
            <a:r>
              <a:rPr sz="2600" spc="-95" dirty="0">
                <a:cs typeface="Arial"/>
              </a:rPr>
              <a:t>Involving local</a:t>
            </a:r>
            <a:r>
              <a:rPr sz="2600" spc="-190" dirty="0">
                <a:cs typeface="Arial"/>
              </a:rPr>
              <a:t> </a:t>
            </a:r>
            <a:r>
              <a:rPr sz="2600" spc="-125" dirty="0">
                <a:cs typeface="Arial"/>
              </a:rPr>
              <a:t>economies</a:t>
            </a:r>
            <a:endParaRPr sz="2600" dirty="0">
              <a:cs typeface="Arial"/>
            </a:endParaRPr>
          </a:p>
          <a:p>
            <a:pPr marL="411480" indent="-398780">
              <a:buAutoNum type="arabicPeriod"/>
              <a:tabLst>
                <a:tab pos="411480" algn="l"/>
                <a:tab pos="412115" algn="l"/>
              </a:tabLst>
            </a:pPr>
            <a:r>
              <a:rPr sz="2600" spc="-114" dirty="0">
                <a:cs typeface="Arial"/>
              </a:rPr>
              <a:t>Consulting </a:t>
            </a:r>
            <a:r>
              <a:rPr sz="2600" spc="-120" dirty="0">
                <a:cs typeface="Arial"/>
              </a:rPr>
              <a:t>stakeholders and </a:t>
            </a:r>
            <a:r>
              <a:rPr sz="2600" spc="-25" dirty="0">
                <a:cs typeface="Arial"/>
              </a:rPr>
              <a:t>the</a:t>
            </a:r>
            <a:r>
              <a:rPr sz="2600" spc="-305" dirty="0">
                <a:cs typeface="Arial"/>
              </a:rPr>
              <a:t> </a:t>
            </a:r>
            <a:r>
              <a:rPr sz="2600" spc="-70" dirty="0">
                <a:cs typeface="Arial"/>
              </a:rPr>
              <a:t>public</a:t>
            </a:r>
            <a:endParaRPr sz="2600" dirty="0">
              <a:cs typeface="Arial"/>
            </a:endParaRPr>
          </a:p>
          <a:p>
            <a:pPr marL="411480" indent="-398780">
              <a:buAutoNum type="arabicPeriod"/>
              <a:tabLst>
                <a:tab pos="411480" algn="l"/>
                <a:tab pos="412115" algn="l"/>
              </a:tabLst>
            </a:pPr>
            <a:r>
              <a:rPr sz="2600" spc="-130" dirty="0">
                <a:cs typeface="Arial"/>
              </a:rPr>
              <a:t>Training</a:t>
            </a:r>
            <a:r>
              <a:rPr sz="2600" spc="-165" dirty="0">
                <a:cs typeface="Arial"/>
              </a:rPr>
              <a:t> </a:t>
            </a:r>
            <a:r>
              <a:rPr sz="2600" spc="-60" dirty="0">
                <a:cs typeface="Arial"/>
              </a:rPr>
              <a:t>staff</a:t>
            </a:r>
            <a:endParaRPr sz="2600" dirty="0">
              <a:cs typeface="Arial"/>
            </a:endParaRPr>
          </a:p>
          <a:p>
            <a:pPr marL="411480" indent="-398780">
              <a:buAutoNum type="arabicPeriod"/>
              <a:tabLst>
                <a:tab pos="411480" algn="l"/>
                <a:tab pos="412115" algn="l"/>
              </a:tabLst>
            </a:pPr>
            <a:r>
              <a:rPr sz="2600" spc="-65" dirty="0">
                <a:cs typeface="Arial"/>
              </a:rPr>
              <a:t>Marketing </a:t>
            </a:r>
            <a:r>
              <a:rPr sz="2600" spc="-55" dirty="0">
                <a:cs typeface="Arial"/>
              </a:rPr>
              <a:t>tourism</a:t>
            </a:r>
            <a:r>
              <a:rPr sz="2600" spc="-254" dirty="0">
                <a:cs typeface="Arial"/>
              </a:rPr>
              <a:t> </a:t>
            </a:r>
            <a:r>
              <a:rPr sz="2600" spc="-100" dirty="0">
                <a:cs typeface="Arial"/>
              </a:rPr>
              <a:t>responsibly</a:t>
            </a:r>
            <a:endParaRPr sz="2600" dirty="0">
              <a:cs typeface="Arial"/>
            </a:endParaRPr>
          </a:p>
          <a:p>
            <a:pPr marL="504825" indent="-492125">
              <a:spcBef>
                <a:spcPts val="5"/>
              </a:spcBef>
              <a:buAutoNum type="arabicPeriod"/>
              <a:tabLst>
                <a:tab pos="505459" algn="l"/>
              </a:tabLst>
            </a:pPr>
            <a:r>
              <a:rPr sz="2600" spc="-90" dirty="0">
                <a:cs typeface="Arial"/>
              </a:rPr>
              <a:t>Undertaking</a:t>
            </a:r>
            <a:r>
              <a:rPr sz="2600" spc="-170" dirty="0">
                <a:cs typeface="Arial"/>
              </a:rPr>
              <a:t> </a:t>
            </a:r>
            <a:r>
              <a:rPr sz="2600" spc="-130" dirty="0">
                <a:cs typeface="Arial"/>
              </a:rPr>
              <a:t>research</a:t>
            </a:r>
            <a:endParaRPr sz="2600" dirty="0">
              <a:cs typeface="Arial"/>
            </a:endParaRPr>
          </a:p>
        </p:txBody>
      </p:sp>
      <p:sp>
        <p:nvSpPr>
          <p:cNvPr id="4" name="object 4"/>
          <p:cNvSpPr txBox="1"/>
          <p:nvPr/>
        </p:nvSpPr>
        <p:spPr>
          <a:xfrm>
            <a:off x="2395220" y="5972048"/>
            <a:ext cx="5436235" cy="135935"/>
          </a:xfrm>
          <a:prstGeom prst="rect">
            <a:avLst/>
          </a:prstGeom>
        </p:spPr>
        <p:txBody>
          <a:bodyPr vert="horz" wrap="square" lIns="0" tIns="12700" rIns="0" bIns="0" rtlCol="0">
            <a:spAutoFit/>
          </a:bodyPr>
          <a:lstStyle/>
          <a:p>
            <a:pPr marL="12700">
              <a:spcBef>
                <a:spcPts val="100"/>
              </a:spcBef>
            </a:pPr>
            <a:r>
              <a:rPr sz="800" i="1" spc="-5" dirty="0">
                <a:latin typeface="Arial"/>
                <a:cs typeface="Arial"/>
              </a:rPr>
              <a:t>Source</a:t>
            </a:r>
            <a:r>
              <a:rPr sz="800" spc="-5" dirty="0">
                <a:latin typeface="Arial"/>
                <a:cs typeface="Arial"/>
              </a:rPr>
              <a:t>: Eber, </a:t>
            </a:r>
            <a:r>
              <a:rPr sz="800" dirty="0">
                <a:latin typeface="Arial"/>
                <a:cs typeface="Arial"/>
              </a:rPr>
              <a:t>S. </a:t>
            </a:r>
            <a:r>
              <a:rPr sz="800" spc="-5" dirty="0">
                <a:latin typeface="Arial"/>
                <a:cs typeface="Arial"/>
              </a:rPr>
              <a:t>(1992) </a:t>
            </a:r>
            <a:r>
              <a:rPr sz="800" i="1" spc="-5" dirty="0">
                <a:latin typeface="Arial"/>
                <a:cs typeface="Arial"/>
              </a:rPr>
              <a:t>Beyond </a:t>
            </a:r>
            <a:r>
              <a:rPr sz="800" i="1" dirty="0">
                <a:latin typeface="Arial"/>
                <a:cs typeface="Arial"/>
              </a:rPr>
              <a:t>the </a:t>
            </a:r>
            <a:r>
              <a:rPr sz="800" i="1" spc="-5" dirty="0">
                <a:latin typeface="Arial"/>
                <a:cs typeface="Arial"/>
              </a:rPr>
              <a:t>Green </a:t>
            </a:r>
            <a:r>
              <a:rPr sz="800" i="1" spc="-10" dirty="0">
                <a:latin typeface="Arial"/>
                <a:cs typeface="Arial"/>
              </a:rPr>
              <a:t>Horizon: </a:t>
            </a:r>
            <a:r>
              <a:rPr sz="800" i="1" dirty="0">
                <a:latin typeface="Arial"/>
                <a:cs typeface="Arial"/>
              </a:rPr>
              <a:t>Principles </a:t>
            </a:r>
            <a:r>
              <a:rPr sz="800" i="1" spc="-5" dirty="0">
                <a:latin typeface="Arial"/>
                <a:cs typeface="Arial"/>
              </a:rPr>
              <a:t>of </a:t>
            </a:r>
            <a:r>
              <a:rPr sz="800" i="1" dirty="0">
                <a:latin typeface="Arial"/>
                <a:cs typeface="Arial"/>
              </a:rPr>
              <a:t>Sustainable </a:t>
            </a:r>
            <a:r>
              <a:rPr sz="800" i="1" spc="-5" dirty="0">
                <a:latin typeface="Arial"/>
                <a:cs typeface="Arial"/>
              </a:rPr>
              <a:t>Tourism, </a:t>
            </a:r>
            <a:r>
              <a:rPr sz="800" spc="-5" dirty="0">
                <a:latin typeface="Arial"/>
                <a:cs typeface="Arial"/>
              </a:rPr>
              <a:t>London, </a:t>
            </a:r>
            <a:r>
              <a:rPr sz="800" dirty="0">
                <a:latin typeface="Arial"/>
                <a:cs typeface="Arial"/>
              </a:rPr>
              <a:t>Tourism</a:t>
            </a:r>
            <a:r>
              <a:rPr sz="800" spc="110" dirty="0">
                <a:latin typeface="Arial"/>
                <a:cs typeface="Arial"/>
              </a:rPr>
              <a:t> </a:t>
            </a:r>
            <a:r>
              <a:rPr sz="800" dirty="0">
                <a:latin typeface="Arial"/>
                <a:cs typeface="Arial"/>
              </a:rPr>
              <a:t>Concern/WWF</a:t>
            </a:r>
            <a:endParaRPr sz="800">
              <a:latin typeface="Arial"/>
              <a:cs typeface="Arial"/>
            </a:endParaRPr>
          </a:p>
        </p:txBody>
      </p:sp>
    </p:spTree>
    <p:extLst>
      <p:ext uri="{BB962C8B-B14F-4D97-AF65-F5344CB8AC3E}">
        <p14:creationId xmlns:p14="http://schemas.microsoft.com/office/powerpoint/2010/main" val="1403659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8011" y="333502"/>
            <a:ext cx="3706949" cy="513715"/>
          </a:xfrm>
          <a:prstGeom prst="rect">
            <a:avLst/>
          </a:prstGeom>
        </p:spPr>
        <p:txBody>
          <a:bodyPr vert="horz" wrap="square" lIns="0" tIns="12700" rIns="0" bIns="0" rtlCol="0" anchor="ctr">
            <a:spAutoFit/>
          </a:bodyPr>
          <a:lstStyle/>
          <a:p>
            <a:pPr marL="12700">
              <a:lnSpc>
                <a:spcPct val="100000"/>
              </a:lnSpc>
              <a:spcBef>
                <a:spcPts val="100"/>
              </a:spcBef>
            </a:pPr>
            <a:r>
              <a:rPr sz="3200" spc="-110" dirty="0"/>
              <a:t>Externalities</a:t>
            </a:r>
            <a:endParaRPr sz="3200" dirty="0"/>
          </a:p>
        </p:txBody>
      </p:sp>
      <p:sp>
        <p:nvSpPr>
          <p:cNvPr id="3" name="object 3"/>
          <p:cNvSpPr txBox="1"/>
          <p:nvPr/>
        </p:nvSpPr>
        <p:spPr>
          <a:xfrm>
            <a:off x="418011" y="1374394"/>
            <a:ext cx="6439989" cy="2916824"/>
          </a:xfrm>
          <a:prstGeom prst="rect">
            <a:avLst/>
          </a:prstGeom>
        </p:spPr>
        <p:txBody>
          <a:bodyPr vert="horz" wrap="square" lIns="0" tIns="13335" rIns="0" bIns="0" rtlCol="0">
            <a:spAutoFit/>
          </a:bodyPr>
          <a:lstStyle/>
          <a:p>
            <a:pPr marL="170815" indent="-158115">
              <a:lnSpc>
                <a:spcPts val="2160"/>
              </a:lnSpc>
              <a:spcBef>
                <a:spcPts val="105"/>
              </a:spcBef>
              <a:buChar char="•"/>
              <a:tabLst>
                <a:tab pos="171450" algn="l"/>
              </a:tabLst>
            </a:pPr>
            <a:r>
              <a:rPr sz="2000" spc="-60" dirty="0">
                <a:latin typeface="Arial"/>
                <a:cs typeface="Arial"/>
              </a:rPr>
              <a:t>Production on</a:t>
            </a:r>
            <a:r>
              <a:rPr sz="2000" spc="-175" dirty="0">
                <a:latin typeface="Arial"/>
                <a:cs typeface="Arial"/>
              </a:rPr>
              <a:t> </a:t>
            </a:r>
            <a:r>
              <a:rPr sz="2000" spc="-40" dirty="0" smtClean="0">
                <a:latin typeface="Arial"/>
                <a:cs typeface="Arial"/>
              </a:rPr>
              <a:t>production</a:t>
            </a:r>
            <a:r>
              <a:rPr lang="en-GB" sz="2000" spc="-40" dirty="0" smtClean="0">
                <a:latin typeface="Arial"/>
                <a:cs typeface="Arial"/>
              </a:rPr>
              <a:t>: o</a:t>
            </a:r>
            <a:r>
              <a:rPr sz="2000" spc="-80" dirty="0" smtClean="0">
                <a:latin typeface="Arial"/>
                <a:cs typeface="Arial"/>
              </a:rPr>
              <a:t>ne </a:t>
            </a:r>
            <a:r>
              <a:rPr sz="2000" spc="-30" dirty="0">
                <a:latin typeface="Arial"/>
                <a:cs typeface="Arial"/>
              </a:rPr>
              <a:t>firm’s </a:t>
            </a:r>
            <a:r>
              <a:rPr sz="2000" spc="-55" dirty="0">
                <a:latin typeface="Arial"/>
                <a:cs typeface="Arial"/>
              </a:rPr>
              <a:t>external </a:t>
            </a:r>
            <a:r>
              <a:rPr sz="2000" spc="-105" dirty="0">
                <a:latin typeface="Arial"/>
                <a:cs typeface="Arial"/>
              </a:rPr>
              <a:t>costs </a:t>
            </a:r>
            <a:r>
              <a:rPr sz="2000" spc="-20" dirty="0" smtClean="0">
                <a:latin typeface="Arial"/>
                <a:cs typeface="Arial"/>
              </a:rPr>
              <a:t>interfere </a:t>
            </a:r>
            <a:r>
              <a:rPr sz="2000" spc="10" dirty="0">
                <a:latin typeface="Arial"/>
                <a:cs typeface="Arial"/>
              </a:rPr>
              <a:t>with </a:t>
            </a:r>
            <a:r>
              <a:rPr sz="2000" spc="-20" dirty="0">
                <a:latin typeface="Arial"/>
                <a:cs typeface="Arial"/>
              </a:rPr>
              <a:t>the</a:t>
            </a:r>
            <a:r>
              <a:rPr sz="2000" spc="-409" dirty="0">
                <a:latin typeface="Arial"/>
                <a:cs typeface="Arial"/>
              </a:rPr>
              <a:t> </a:t>
            </a:r>
            <a:r>
              <a:rPr lang="en-GB" sz="2000" spc="-409" dirty="0" smtClean="0">
                <a:latin typeface="Arial"/>
                <a:cs typeface="Arial"/>
              </a:rPr>
              <a:t> </a:t>
            </a:r>
            <a:r>
              <a:rPr sz="2000" spc="-40" dirty="0" smtClean="0">
                <a:latin typeface="Arial"/>
                <a:cs typeface="Arial"/>
              </a:rPr>
              <a:t>operation </a:t>
            </a:r>
            <a:r>
              <a:rPr sz="2000" spc="-5" dirty="0">
                <a:latin typeface="Arial"/>
                <a:cs typeface="Arial"/>
              </a:rPr>
              <a:t>of </a:t>
            </a:r>
            <a:r>
              <a:rPr sz="2000" spc="-45" dirty="0" smtClean="0">
                <a:latin typeface="Arial"/>
                <a:cs typeface="Arial"/>
              </a:rPr>
              <a:t>another</a:t>
            </a:r>
            <a:r>
              <a:rPr sz="2000" spc="-120" dirty="0" smtClean="0">
                <a:latin typeface="Arial"/>
                <a:cs typeface="Arial"/>
              </a:rPr>
              <a:t> </a:t>
            </a:r>
            <a:r>
              <a:rPr sz="2000" dirty="0" smtClean="0">
                <a:latin typeface="Arial"/>
                <a:cs typeface="Arial"/>
              </a:rPr>
              <a:t>firm</a:t>
            </a:r>
            <a:endParaRPr lang="en-GB" sz="2000" dirty="0" smtClean="0">
              <a:latin typeface="Arial"/>
              <a:cs typeface="Arial"/>
            </a:endParaRPr>
          </a:p>
          <a:p>
            <a:pPr marL="469900" marR="74930" lvl="1">
              <a:lnSpc>
                <a:spcPts val="1920"/>
              </a:lnSpc>
              <a:spcBef>
                <a:spcPts val="225"/>
              </a:spcBef>
              <a:tabLst>
                <a:tab pos="653415" algn="l"/>
              </a:tabLst>
            </a:pPr>
            <a:endParaRPr sz="2000" dirty="0">
              <a:latin typeface="Arial"/>
              <a:cs typeface="Arial"/>
            </a:endParaRPr>
          </a:p>
          <a:p>
            <a:pPr marL="195580" indent="-182880">
              <a:lnSpc>
                <a:spcPts val="1695"/>
              </a:lnSpc>
              <a:buChar char="•"/>
              <a:tabLst>
                <a:tab pos="195580" algn="l"/>
              </a:tabLst>
            </a:pPr>
            <a:r>
              <a:rPr sz="2000" spc="-60" dirty="0">
                <a:latin typeface="Arial"/>
                <a:cs typeface="Arial"/>
              </a:rPr>
              <a:t>Production on</a:t>
            </a:r>
            <a:r>
              <a:rPr sz="2000" spc="-180" dirty="0">
                <a:latin typeface="Arial"/>
                <a:cs typeface="Arial"/>
              </a:rPr>
              <a:t> </a:t>
            </a:r>
            <a:r>
              <a:rPr sz="2000" spc="-65" dirty="0" smtClean="0">
                <a:latin typeface="Arial"/>
                <a:cs typeface="Arial"/>
              </a:rPr>
              <a:t>consumption</a:t>
            </a:r>
            <a:r>
              <a:rPr lang="en-GB" sz="2000" spc="-65" dirty="0" smtClean="0">
                <a:latin typeface="Arial"/>
                <a:cs typeface="Arial"/>
              </a:rPr>
              <a:t>: </a:t>
            </a:r>
            <a:r>
              <a:rPr sz="2000" spc="-40" dirty="0" smtClean="0">
                <a:latin typeface="Arial"/>
                <a:cs typeface="Arial"/>
              </a:rPr>
              <a:t>industrial </a:t>
            </a:r>
            <a:r>
              <a:rPr sz="2000" spc="-50" dirty="0">
                <a:latin typeface="Arial"/>
                <a:cs typeface="Arial"/>
              </a:rPr>
              <a:t>externalities</a:t>
            </a:r>
            <a:r>
              <a:rPr sz="2000" spc="-145" dirty="0">
                <a:latin typeface="Arial"/>
                <a:cs typeface="Arial"/>
              </a:rPr>
              <a:t> </a:t>
            </a:r>
            <a:r>
              <a:rPr sz="2000" spc="-35" dirty="0">
                <a:latin typeface="Arial"/>
                <a:cs typeface="Arial"/>
              </a:rPr>
              <a:t>affect  </a:t>
            </a:r>
            <a:r>
              <a:rPr sz="2000" spc="-50" dirty="0">
                <a:latin typeface="Arial"/>
                <a:cs typeface="Arial"/>
              </a:rPr>
              <a:t>individuals’ </a:t>
            </a:r>
            <a:r>
              <a:rPr sz="2000" spc="-60" dirty="0">
                <a:latin typeface="Arial"/>
                <a:cs typeface="Arial"/>
              </a:rPr>
              <a:t>consumption </a:t>
            </a:r>
            <a:r>
              <a:rPr sz="2000" spc="-5" dirty="0">
                <a:latin typeface="Arial"/>
                <a:cs typeface="Arial"/>
              </a:rPr>
              <a:t>of </a:t>
            </a:r>
            <a:r>
              <a:rPr sz="2000" spc="-155" dirty="0">
                <a:latin typeface="Arial"/>
                <a:cs typeface="Arial"/>
              </a:rPr>
              <a:t>a  </a:t>
            </a:r>
            <a:r>
              <a:rPr sz="2000" spc="-85" dirty="0">
                <a:latin typeface="Arial"/>
                <a:cs typeface="Arial"/>
              </a:rPr>
              <a:t>good </a:t>
            </a:r>
            <a:r>
              <a:rPr sz="2000" spc="-15" dirty="0">
                <a:latin typeface="Arial"/>
                <a:cs typeface="Arial"/>
              </a:rPr>
              <a:t>or</a:t>
            </a:r>
            <a:r>
              <a:rPr sz="2000" spc="-170" dirty="0">
                <a:latin typeface="Arial"/>
                <a:cs typeface="Arial"/>
              </a:rPr>
              <a:t> </a:t>
            </a:r>
            <a:r>
              <a:rPr sz="2000" spc="-100" dirty="0" smtClean="0">
                <a:latin typeface="Arial"/>
                <a:cs typeface="Arial"/>
              </a:rPr>
              <a:t>service</a:t>
            </a:r>
            <a:endParaRPr lang="en-GB" sz="2000" spc="-100" dirty="0" smtClean="0">
              <a:latin typeface="Arial"/>
              <a:cs typeface="Arial"/>
            </a:endParaRPr>
          </a:p>
          <a:p>
            <a:pPr marL="469900" marR="100965" lvl="1">
              <a:lnSpc>
                <a:spcPct val="80000"/>
              </a:lnSpc>
              <a:spcBef>
                <a:spcPts val="240"/>
              </a:spcBef>
              <a:tabLst>
                <a:tab pos="653415" algn="l"/>
              </a:tabLst>
            </a:pPr>
            <a:endParaRPr sz="2000" dirty="0">
              <a:latin typeface="Arial"/>
              <a:cs typeface="Arial"/>
            </a:endParaRPr>
          </a:p>
          <a:p>
            <a:pPr marL="195580" indent="-182880">
              <a:lnSpc>
                <a:spcPts val="1680"/>
              </a:lnSpc>
              <a:buChar char="•"/>
              <a:tabLst>
                <a:tab pos="195580" algn="l"/>
              </a:tabLst>
            </a:pPr>
            <a:r>
              <a:rPr sz="2000" spc="-85" dirty="0">
                <a:latin typeface="Arial"/>
                <a:cs typeface="Arial"/>
              </a:rPr>
              <a:t>Consumption </a:t>
            </a:r>
            <a:r>
              <a:rPr sz="2000" spc="-60" dirty="0">
                <a:latin typeface="Arial"/>
                <a:cs typeface="Arial"/>
              </a:rPr>
              <a:t>on</a:t>
            </a:r>
            <a:r>
              <a:rPr sz="2000" spc="-185" dirty="0">
                <a:latin typeface="Arial"/>
                <a:cs typeface="Arial"/>
              </a:rPr>
              <a:t> </a:t>
            </a:r>
            <a:r>
              <a:rPr sz="2000" spc="-40" dirty="0" smtClean="0">
                <a:latin typeface="Arial"/>
                <a:cs typeface="Arial"/>
              </a:rPr>
              <a:t>production</a:t>
            </a:r>
            <a:r>
              <a:rPr lang="en-GB" sz="2000" spc="-40" dirty="0" smtClean="0">
                <a:latin typeface="Arial"/>
                <a:cs typeface="Arial"/>
              </a:rPr>
              <a:t>: </a:t>
            </a:r>
            <a:r>
              <a:rPr sz="2000" spc="-55" dirty="0" smtClean="0">
                <a:latin typeface="Arial"/>
                <a:cs typeface="Arial"/>
              </a:rPr>
              <a:t>external </a:t>
            </a:r>
            <a:r>
              <a:rPr sz="2000" spc="-105" dirty="0">
                <a:latin typeface="Arial"/>
                <a:cs typeface="Arial"/>
              </a:rPr>
              <a:t>costs </a:t>
            </a:r>
            <a:r>
              <a:rPr sz="2000" spc="-5" dirty="0">
                <a:latin typeface="Arial"/>
                <a:cs typeface="Arial"/>
              </a:rPr>
              <a:t>of </a:t>
            </a:r>
            <a:r>
              <a:rPr sz="2000" spc="-95" dirty="0">
                <a:latin typeface="Arial"/>
                <a:cs typeface="Arial"/>
              </a:rPr>
              <a:t>consuming</a:t>
            </a:r>
            <a:r>
              <a:rPr sz="2000" spc="-335" dirty="0">
                <a:latin typeface="Arial"/>
                <a:cs typeface="Arial"/>
              </a:rPr>
              <a:t> </a:t>
            </a:r>
            <a:r>
              <a:rPr sz="2000" spc="-155" dirty="0">
                <a:latin typeface="Arial"/>
                <a:cs typeface="Arial"/>
              </a:rPr>
              <a:t>a  </a:t>
            </a:r>
            <a:r>
              <a:rPr sz="2000" spc="-85" dirty="0">
                <a:latin typeface="Arial"/>
                <a:cs typeface="Arial"/>
              </a:rPr>
              <a:t>good </a:t>
            </a:r>
            <a:r>
              <a:rPr sz="2000" spc="-15" dirty="0">
                <a:latin typeface="Arial"/>
                <a:cs typeface="Arial"/>
              </a:rPr>
              <a:t>or </a:t>
            </a:r>
            <a:r>
              <a:rPr sz="2000" spc="-100" dirty="0">
                <a:latin typeface="Arial"/>
                <a:cs typeface="Arial"/>
              </a:rPr>
              <a:t>service </a:t>
            </a:r>
            <a:r>
              <a:rPr sz="2000" spc="-20" dirty="0">
                <a:latin typeface="Arial"/>
                <a:cs typeface="Arial"/>
              </a:rPr>
              <a:t>interfere </a:t>
            </a:r>
            <a:r>
              <a:rPr sz="2000" spc="10" dirty="0">
                <a:latin typeface="Arial"/>
                <a:cs typeface="Arial"/>
              </a:rPr>
              <a:t>with</a:t>
            </a:r>
            <a:r>
              <a:rPr sz="2000" spc="-340" dirty="0">
                <a:latin typeface="Arial"/>
                <a:cs typeface="Arial"/>
              </a:rPr>
              <a:t> </a:t>
            </a:r>
            <a:r>
              <a:rPr sz="2000" spc="-155" dirty="0">
                <a:latin typeface="Arial"/>
                <a:cs typeface="Arial"/>
              </a:rPr>
              <a:t>a  </a:t>
            </a:r>
            <a:r>
              <a:rPr sz="2000" spc="-30" dirty="0">
                <a:latin typeface="Arial"/>
                <a:cs typeface="Arial"/>
              </a:rPr>
              <a:t>firm’s </a:t>
            </a:r>
            <a:r>
              <a:rPr sz="2000" spc="-40" dirty="0">
                <a:latin typeface="Arial"/>
                <a:cs typeface="Arial"/>
              </a:rPr>
              <a:t>production</a:t>
            </a:r>
            <a:r>
              <a:rPr sz="2000" spc="-180" dirty="0">
                <a:latin typeface="Arial"/>
                <a:cs typeface="Arial"/>
              </a:rPr>
              <a:t> </a:t>
            </a:r>
            <a:r>
              <a:rPr sz="2000" spc="-120" dirty="0" smtClean="0">
                <a:latin typeface="Arial"/>
                <a:cs typeface="Arial"/>
              </a:rPr>
              <a:t>process</a:t>
            </a:r>
            <a:endParaRPr lang="en-GB" sz="2000" spc="-120" dirty="0" smtClean="0">
              <a:latin typeface="Arial"/>
              <a:cs typeface="Arial"/>
            </a:endParaRPr>
          </a:p>
          <a:p>
            <a:pPr marL="469900" marR="5080" lvl="1" algn="just">
              <a:lnSpc>
                <a:spcPct val="80100"/>
              </a:lnSpc>
              <a:spcBef>
                <a:spcPts val="235"/>
              </a:spcBef>
              <a:tabLst>
                <a:tab pos="653415" algn="l"/>
              </a:tabLst>
            </a:pPr>
            <a:endParaRPr sz="2000" dirty="0">
              <a:latin typeface="Arial"/>
              <a:cs typeface="Arial"/>
            </a:endParaRPr>
          </a:p>
          <a:p>
            <a:pPr marL="195580" indent="-182880">
              <a:lnSpc>
                <a:spcPts val="1680"/>
              </a:lnSpc>
              <a:buChar char="•"/>
              <a:tabLst>
                <a:tab pos="195580" algn="l"/>
              </a:tabLst>
            </a:pPr>
            <a:r>
              <a:rPr sz="2000" spc="-85" dirty="0">
                <a:latin typeface="Arial"/>
                <a:cs typeface="Arial"/>
              </a:rPr>
              <a:t>Consumption </a:t>
            </a:r>
            <a:r>
              <a:rPr sz="2000" spc="-60" dirty="0">
                <a:latin typeface="Arial"/>
                <a:cs typeface="Arial"/>
              </a:rPr>
              <a:t>on</a:t>
            </a:r>
            <a:r>
              <a:rPr sz="2000" spc="-155" dirty="0">
                <a:latin typeface="Arial"/>
                <a:cs typeface="Arial"/>
              </a:rPr>
              <a:t> </a:t>
            </a:r>
            <a:r>
              <a:rPr sz="2000" spc="-65" dirty="0" smtClean="0">
                <a:latin typeface="Arial"/>
                <a:cs typeface="Arial"/>
              </a:rPr>
              <a:t>consumption</a:t>
            </a:r>
            <a:r>
              <a:rPr lang="en-GB" sz="2000" spc="-65" dirty="0" smtClean="0">
                <a:latin typeface="Arial"/>
                <a:cs typeface="Arial"/>
              </a:rPr>
              <a:t>: </a:t>
            </a:r>
            <a:r>
              <a:rPr sz="2000" spc="-55" dirty="0" smtClean="0">
                <a:latin typeface="Arial"/>
                <a:cs typeface="Arial"/>
              </a:rPr>
              <a:t>external </a:t>
            </a:r>
            <a:r>
              <a:rPr sz="2000" spc="-55" dirty="0">
                <a:latin typeface="Arial"/>
                <a:cs typeface="Arial"/>
              </a:rPr>
              <a:t>effects </a:t>
            </a:r>
            <a:r>
              <a:rPr sz="2000" spc="-5" dirty="0">
                <a:latin typeface="Arial"/>
                <a:cs typeface="Arial"/>
              </a:rPr>
              <a:t>of</a:t>
            </a:r>
            <a:r>
              <a:rPr sz="2000" spc="-204" dirty="0">
                <a:latin typeface="Arial"/>
                <a:cs typeface="Arial"/>
              </a:rPr>
              <a:t> </a:t>
            </a:r>
            <a:r>
              <a:rPr sz="2000" spc="-110" dirty="0" smtClean="0">
                <a:latin typeface="Arial"/>
                <a:cs typeface="Arial"/>
              </a:rPr>
              <a:t>an</a:t>
            </a:r>
            <a:r>
              <a:rPr lang="en-GB" sz="2000" spc="-110" dirty="0" smtClean="0">
                <a:latin typeface="Arial"/>
                <a:cs typeface="Arial"/>
              </a:rPr>
              <a:t> </a:t>
            </a:r>
            <a:r>
              <a:rPr sz="2000" spc="-50" dirty="0" smtClean="0">
                <a:latin typeface="Arial"/>
                <a:cs typeface="Arial"/>
              </a:rPr>
              <a:t>individual’s </a:t>
            </a:r>
            <a:r>
              <a:rPr sz="2000" spc="-65" dirty="0">
                <a:latin typeface="Arial"/>
                <a:cs typeface="Arial"/>
              </a:rPr>
              <a:t>consumption </a:t>
            </a:r>
            <a:r>
              <a:rPr sz="2000" spc="-5" dirty="0">
                <a:latin typeface="Arial"/>
                <a:cs typeface="Arial"/>
              </a:rPr>
              <a:t>of </a:t>
            </a:r>
            <a:r>
              <a:rPr sz="2000" spc="-155" dirty="0">
                <a:latin typeface="Arial"/>
                <a:cs typeface="Arial"/>
              </a:rPr>
              <a:t>a  </a:t>
            </a:r>
            <a:r>
              <a:rPr sz="2000" spc="-85" dirty="0">
                <a:latin typeface="Arial"/>
                <a:cs typeface="Arial"/>
              </a:rPr>
              <a:t>good </a:t>
            </a:r>
            <a:r>
              <a:rPr sz="2000" spc="-15" dirty="0">
                <a:latin typeface="Arial"/>
                <a:cs typeface="Arial"/>
              </a:rPr>
              <a:t>or </a:t>
            </a:r>
            <a:r>
              <a:rPr sz="2000" spc="-100" dirty="0">
                <a:latin typeface="Arial"/>
                <a:cs typeface="Arial"/>
              </a:rPr>
              <a:t>service </a:t>
            </a:r>
            <a:r>
              <a:rPr sz="2000" spc="-35" dirty="0">
                <a:latin typeface="Arial"/>
                <a:cs typeface="Arial"/>
              </a:rPr>
              <a:t>affect </a:t>
            </a:r>
            <a:r>
              <a:rPr sz="2000" spc="-20" dirty="0">
                <a:latin typeface="Arial"/>
                <a:cs typeface="Arial"/>
              </a:rPr>
              <a:t>the</a:t>
            </a:r>
            <a:r>
              <a:rPr sz="2000" spc="-335" dirty="0">
                <a:latin typeface="Arial"/>
                <a:cs typeface="Arial"/>
              </a:rPr>
              <a:t> </a:t>
            </a:r>
            <a:r>
              <a:rPr sz="2000" spc="-35" dirty="0" smtClean="0">
                <a:latin typeface="Arial"/>
                <a:cs typeface="Arial"/>
              </a:rPr>
              <a:t>well-</a:t>
            </a:r>
            <a:r>
              <a:rPr sz="2000" spc="-85" dirty="0" smtClean="0">
                <a:latin typeface="Arial"/>
                <a:cs typeface="Arial"/>
              </a:rPr>
              <a:t>being </a:t>
            </a:r>
            <a:r>
              <a:rPr sz="2000" spc="-5" dirty="0">
                <a:latin typeface="Arial"/>
                <a:cs typeface="Arial"/>
              </a:rPr>
              <a:t>of </a:t>
            </a:r>
            <a:r>
              <a:rPr sz="2000" spc="-45" dirty="0">
                <a:latin typeface="Arial"/>
                <a:cs typeface="Arial"/>
              </a:rPr>
              <a:t>another</a:t>
            </a:r>
            <a:r>
              <a:rPr sz="2000" spc="-254" dirty="0">
                <a:latin typeface="Arial"/>
                <a:cs typeface="Arial"/>
              </a:rPr>
              <a:t> </a:t>
            </a:r>
            <a:r>
              <a:rPr sz="2000" spc="-90" dirty="0">
                <a:latin typeface="Arial"/>
                <a:cs typeface="Arial"/>
              </a:rPr>
              <a:t>consumer</a:t>
            </a:r>
            <a:endParaRPr sz="2000" dirty="0">
              <a:latin typeface="Arial"/>
              <a:cs typeface="Arial"/>
            </a:endParaRPr>
          </a:p>
        </p:txBody>
      </p:sp>
      <p:sp>
        <p:nvSpPr>
          <p:cNvPr id="4" name="object 4"/>
          <p:cNvSpPr/>
          <p:nvPr/>
        </p:nvSpPr>
        <p:spPr>
          <a:xfrm>
            <a:off x="7311444" y="1374394"/>
            <a:ext cx="4038600" cy="3028950"/>
          </a:xfrm>
          <a:prstGeom prst="rect">
            <a:avLst/>
          </a:prstGeom>
          <a:blipFill>
            <a:blip r:embed="rId2" cstate="print"/>
            <a:stretch>
              <a:fillRect/>
            </a:stretch>
          </a:blipFill>
        </p:spPr>
        <p:txBody>
          <a:bodyPr wrap="square" lIns="0" tIns="0" rIns="0" bIns="0" rtlCol="0"/>
          <a:lstStyle/>
          <a:p>
            <a:endParaRPr/>
          </a:p>
        </p:txBody>
      </p:sp>
      <p:sp>
        <p:nvSpPr>
          <p:cNvPr id="5" name="object 5"/>
          <p:cNvSpPr txBox="1"/>
          <p:nvPr/>
        </p:nvSpPr>
        <p:spPr>
          <a:xfrm>
            <a:off x="7311443" y="4482541"/>
            <a:ext cx="4340625" cy="579005"/>
          </a:xfrm>
          <a:prstGeom prst="rect">
            <a:avLst/>
          </a:prstGeom>
        </p:spPr>
        <p:txBody>
          <a:bodyPr vert="horz" wrap="square" lIns="0" tIns="12065" rIns="0" bIns="0" rtlCol="0">
            <a:spAutoFit/>
          </a:bodyPr>
          <a:lstStyle/>
          <a:p>
            <a:pPr marL="12700" marR="5080">
              <a:spcBef>
                <a:spcPts val="95"/>
              </a:spcBef>
            </a:pPr>
            <a:r>
              <a:rPr spc="-110" dirty="0">
                <a:latin typeface="Arial"/>
                <a:cs typeface="Arial"/>
              </a:rPr>
              <a:t>Overcrowding </a:t>
            </a:r>
            <a:r>
              <a:rPr spc="-35" dirty="0">
                <a:latin typeface="Arial"/>
                <a:cs typeface="Arial"/>
              </a:rPr>
              <a:t>in</a:t>
            </a:r>
            <a:r>
              <a:rPr spc="-220" dirty="0">
                <a:latin typeface="Arial"/>
                <a:cs typeface="Arial"/>
              </a:rPr>
              <a:t> </a:t>
            </a:r>
            <a:r>
              <a:rPr spc="-185" dirty="0">
                <a:latin typeface="Arial"/>
                <a:cs typeface="Arial"/>
              </a:rPr>
              <a:t>Prague </a:t>
            </a:r>
            <a:endParaRPr lang="en-GB" spc="-185" dirty="0" smtClean="0">
              <a:latin typeface="Arial"/>
              <a:cs typeface="Arial"/>
            </a:endParaRPr>
          </a:p>
          <a:p>
            <a:pPr marL="12700" marR="5080">
              <a:spcBef>
                <a:spcPts val="95"/>
              </a:spcBef>
            </a:pPr>
            <a:r>
              <a:rPr spc="-185" dirty="0" smtClean="0">
                <a:latin typeface="Arial"/>
                <a:cs typeface="Arial"/>
              </a:rPr>
              <a:t> </a:t>
            </a:r>
            <a:r>
              <a:rPr spc="-95" dirty="0">
                <a:latin typeface="Arial"/>
                <a:cs typeface="Arial"/>
              </a:rPr>
              <a:t>(consumption on </a:t>
            </a:r>
            <a:r>
              <a:rPr spc="-90" dirty="0" smtClean="0">
                <a:latin typeface="Arial"/>
                <a:cs typeface="Arial"/>
              </a:rPr>
              <a:t>consumption</a:t>
            </a:r>
            <a:r>
              <a:rPr spc="-90" dirty="0">
                <a:latin typeface="Arial"/>
                <a:cs typeface="Arial"/>
              </a:rPr>
              <a:t>)</a:t>
            </a:r>
            <a:endParaRPr dirty="0">
              <a:latin typeface="Arial"/>
              <a:cs typeface="Arial"/>
            </a:endParaRPr>
          </a:p>
        </p:txBody>
      </p:sp>
    </p:spTree>
    <p:extLst>
      <p:ext uri="{BB962C8B-B14F-4D97-AF65-F5344CB8AC3E}">
        <p14:creationId xmlns:p14="http://schemas.microsoft.com/office/powerpoint/2010/main" val="3956363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Consumption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Consumption patterns have been growing rapidly due to population rise combined with the rise of a culture of consumerism</a:t>
            </a:r>
          </a:p>
          <a:p>
            <a:pPr lvl="1"/>
            <a:r>
              <a:rPr lang="en-GB" dirty="0" smtClean="0"/>
              <a:t>2050: 9 billion people (estimated) </a:t>
            </a:r>
          </a:p>
          <a:p>
            <a:pPr lvl="1"/>
            <a:r>
              <a:rPr lang="en-GB" dirty="0" smtClean="0"/>
              <a:t>Globalisation and increasing economic power increase access to more and more products and services</a:t>
            </a:r>
          </a:p>
          <a:p>
            <a:r>
              <a:rPr lang="en-GB" dirty="0" smtClean="0"/>
              <a:t>But: Resources needed to support these global consumption patterns are putting unsustainable pressers on the Earth’s ecosystems and on human social systems and well-being</a:t>
            </a:r>
            <a:endParaRPr lang="en-GB" dirty="0"/>
          </a:p>
          <a:p>
            <a:r>
              <a:rPr lang="en-GB" dirty="0" smtClean="0"/>
              <a:t>Today: humanity use the equivalent of 1.5 planet Earths to provide the resources we use and to absorb our waste (forecast for 2030 is 2 planet Earths)</a:t>
            </a:r>
          </a:p>
          <a:p>
            <a:r>
              <a:rPr lang="en-GB" dirty="0" smtClean="0"/>
              <a:t>Need for policies that foster sustainable consumption at international level</a:t>
            </a:r>
          </a:p>
        </p:txBody>
      </p:sp>
    </p:spTree>
    <p:extLst>
      <p:ext uri="{BB962C8B-B14F-4D97-AF65-F5344CB8AC3E}">
        <p14:creationId xmlns:p14="http://schemas.microsoft.com/office/powerpoint/2010/main" val="21180678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Commons</a:t>
            </a:r>
            <a:endParaRPr lang="en-GB" dirty="0"/>
          </a:p>
        </p:txBody>
      </p:sp>
      <p:sp>
        <p:nvSpPr>
          <p:cNvPr id="3" name="Content Placeholder 2"/>
          <p:cNvSpPr>
            <a:spLocks noGrp="1"/>
          </p:cNvSpPr>
          <p:nvPr>
            <p:ph idx="1"/>
          </p:nvPr>
        </p:nvSpPr>
        <p:spPr/>
        <p:txBody>
          <a:bodyPr/>
          <a:lstStyle/>
          <a:p>
            <a:r>
              <a:rPr lang="en-GB" dirty="0" smtClean="0"/>
              <a:t>‘commons’ are a geographical area not owned by any private person or entity and any natural resources contained in a commons thereby belongs to everyone (nature, air, water).</a:t>
            </a:r>
          </a:p>
          <a:p>
            <a:r>
              <a:rPr lang="en-GB" dirty="0" smtClean="0"/>
              <a:t>80% of the world’s fisheries are in danger to collapse because of over-fishing</a:t>
            </a:r>
          </a:p>
          <a:p>
            <a:r>
              <a:rPr lang="en-GB" dirty="0" smtClean="0"/>
              <a:t>Restrictions are not working because fish are accessible to everyone</a:t>
            </a:r>
          </a:p>
          <a:p>
            <a:r>
              <a:rPr lang="en-GB" dirty="0" smtClean="0"/>
              <a:t>‘Tragedy of the commons’</a:t>
            </a:r>
            <a:endParaRPr lang="en-GB" dirty="0"/>
          </a:p>
          <a:p>
            <a:r>
              <a:rPr lang="en-GB" dirty="0" smtClean="0"/>
              <a:t>How to manage the commons has always been an issue of debate.</a:t>
            </a:r>
          </a:p>
          <a:p>
            <a:r>
              <a:rPr lang="en-GB" dirty="0" smtClean="0">
                <a:hlinkClick r:id="rId3"/>
              </a:rPr>
              <a:t>https://www.youtube.com/watch?v=lwaNZgY9PCQ</a:t>
            </a:r>
            <a:endParaRPr lang="en-GB" dirty="0" smtClean="0"/>
          </a:p>
        </p:txBody>
      </p:sp>
    </p:spTree>
    <p:extLst>
      <p:ext uri="{BB962C8B-B14F-4D97-AF65-F5344CB8AC3E}">
        <p14:creationId xmlns:p14="http://schemas.microsoft.com/office/powerpoint/2010/main" val="28628440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Externalities</a:t>
            </a:r>
            <a:endParaRPr lang="en-GB" dirty="0"/>
          </a:p>
        </p:txBody>
      </p:sp>
      <p:sp>
        <p:nvSpPr>
          <p:cNvPr id="3" name="Content Placeholder 2"/>
          <p:cNvSpPr>
            <a:spLocks noGrp="1"/>
          </p:cNvSpPr>
          <p:nvPr>
            <p:ph idx="1"/>
          </p:nvPr>
        </p:nvSpPr>
        <p:spPr/>
        <p:txBody>
          <a:bodyPr/>
          <a:lstStyle/>
          <a:p>
            <a:r>
              <a:rPr lang="en-GB" dirty="0" smtClean="0"/>
              <a:t>Effects that the company’s activities can have on the environment and on people</a:t>
            </a:r>
          </a:p>
          <a:p>
            <a:r>
              <a:rPr lang="en-GB" dirty="0" smtClean="0"/>
              <a:t>Externalities can be positive and negative</a:t>
            </a:r>
          </a:p>
          <a:p>
            <a:r>
              <a:rPr lang="en-GB" dirty="0" smtClean="0"/>
              <a:t>Costs and benefits to the company are often different to the costs and benefits to society as a whole</a:t>
            </a:r>
          </a:p>
          <a:p>
            <a:r>
              <a:rPr lang="en-GB" dirty="0" smtClean="0"/>
              <a:t>Often considered as a form of market failure as activities carried out by private parties in a free market will result in an inefficient use of resources</a:t>
            </a:r>
            <a:endParaRPr lang="en-GB" dirty="0"/>
          </a:p>
        </p:txBody>
      </p:sp>
    </p:spTree>
    <p:extLst>
      <p:ext uri="{BB962C8B-B14F-4D97-AF65-F5344CB8AC3E}">
        <p14:creationId xmlns:p14="http://schemas.microsoft.com/office/powerpoint/2010/main" val="23942260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Pollution Controls: Market-Based incentives</a:t>
            </a:r>
            <a:endParaRPr lang="en-GB" dirty="0"/>
          </a:p>
        </p:txBody>
      </p:sp>
      <p:sp>
        <p:nvSpPr>
          <p:cNvPr id="3" name="Content Placeholder 2"/>
          <p:cNvSpPr>
            <a:spLocks noGrp="1"/>
          </p:cNvSpPr>
          <p:nvPr>
            <p:ph idx="1"/>
          </p:nvPr>
        </p:nvSpPr>
        <p:spPr/>
        <p:txBody>
          <a:bodyPr/>
          <a:lstStyle/>
          <a:p>
            <a:r>
              <a:rPr lang="en-GB" dirty="0" smtClean="0"/>
              <a:t>Price-based instruments</a:t>
            </a:r>
          </a:p>
          <a:p>
            <a:pPr lvl="1"/>
            <a:r>
              <a:rPr lang="en-GB" dirty="0" smtClean="0"/>
              <a:t>Taxes</a:t>
            </a:r>
          </a:p>
          <a:p>
            <a:pPr lvl="1"/>
            <a:r>
              <a:rPr lang="en-GB" dirty="0" smtClean="0"/>
              <a:t>Subsidies</a:t>
            </a:r>
          </a:p>
          <a:p>
            <a:pPr lvl="1"/>
            <a:r>
              <a:rPr lang="en-GB" dirty="0" smtClean="0"/>
              <a:t>Charges</a:t>
            </a:r>
          </a:p>
          <a:p>
            <a:pPr lvl="1"/>
            <a:r>
              <a:rPr lang="en-GB" dirty="0" smtClean="0"/>
              <a:t>Deposit-refund systems</a:t>
            </a:r>
          </a:p>
          <a:p>
            <a:r>
              <a:rPr lang="en-GB" dirty="0" smtClean="0"/>
              <a:t>Quantity-based instruments</a:t>
            </a:r>
          </a:p>
          <a:p>
            <a:pPr lvl="1"/>
            <a:r>
              <a:rPr lang="en-GB" dirty="0" smtClean="0"/>
              <a:t>Tradeable permits (cap-and-trade)</a:t>
            </a:r>
          </a:p>
          <a:p>
            <a:pPr lvl="1"/>
            <a:r>
              <a:rPr lang="en-GB" dirty="0" smtClean="0"/>
              <a:t>Quota management</a:t>
            </a:r>
          </a:p>
          <a:p>
            <a:pPr lvl="1"/>
            <a:r>
              <a:rPr lang="en-GB" dirty="0" smtClean="0"/>
              <a:t>Offsets</a:t>
            </a:r>
          </a:p>
          <a:p>
            <a:r>
              <a:rPr lang="en-GB" dirty="0" smtClean="0"/>
              <a:t>Market friction instrument </a:t>
            </a:r>
            <a:endParaRPr lang="en-GB" dirty="0"/>
          </a:p>
        </p:txBody>
      </p:sp>
    </p:spTree>
    <p:extLst>
      <p:ext uri="{BB962C8B-B14F-4D97-AF65-F5344CB8AC3E}">
        <p14:creationId xmlns:p14="http://schemas.microsoft.com/office/powerpoint/2010/main" val="11323148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9709" y="382494"/>
            <a:ext cx="10515600" cy="689932"/>
          </a:xfrm>
          <a:prstGeom prst="rect">
            <a:avLst/>
          </a:prstGeom>
        </p:spPr>
        <p:txBody>
          <a:bodyPr vert="horz" wrap="square" lIns="0" tIns="12700" rIns="0" bIns="0" rtlCol="0" anchor="ctr">
            <a:spAutoFit/>
          </a:bodyPr>
          <a:lstStyle/>
          <a:p>
            <a:pPr marL="12700" marR="5080">
              <a:lnSpc>
                <a:spcPct val="100000"/>
              </a:lnSpc>
              <a:spcBef>
                <a:spcPts val="100"/>
              </a:spcBef>
            </a:pPr>
            <a:r>
              <a:rPr spc="-155" dirty="0">
                <a:latin typeface="+mn-lt"/>
              </a:rPr>
              <a:t>Recreation, </a:t>
            </a:r>
            <a:r>
              <a:rPr lang="en-GB" spc="-114" dirty="0">
                <a:latin typeface="+mn-lt"/>
              </a:rPr>
              <a:t>L</a:t>
            </a:r>
            <a:r>
              <a:rPr spc="-114" dirty="0" err="1" smtClean="0">
                <a:latin typeface="+mn-lt"/>
              </a:rPr>
              <a:t>eisure</a:t>
            </a:r>
            <a:r>
              <a:rPr spc="-114" dirty="0">
                <a:latin typeface="+mn-lt"/>
              </a:rPr>
              <a:t>, </a:t>
            </a:r>
            <a:r>
              <a:rPr lang="en-GB" spc="-65" dirty="0">
                <a:latin typeface="+mn-lt"/>
              </a:rPr>
              <a:t>T</a:t>
            </a:r>
            <a:r>
              <a:rPr spc="-65" dirty="0" err="1" smtClean="0">
                <a:latin typeface="+mn-lt"/>
              </a:rPr>
              <a:t>ourism</a:t>
            </a:r>
            <a:r>
              <a:rPr spc="-65" dirty="0" smtClean="0">
                <a:latin typeface="+mn-lt"/>
              </a:rPr>
              <a:t> </a:t>
            </a:r>
            <a:r>
              <a:rPr spc="-170" dirty="0" smtClean="0">
                <a:latin typeface="+mn-lt"/>
              </a:rPr>
              <a:t>and</a:t>
            </a:r>
            <a:r>
              <a:rPr lang="en-GB" spc="-505" dirty="0">
                <a:latin typeface="+mn-lt"/>
              </a:rPr>
              <a:t> </a:t>
            </a:r>
            <a:r>
              <a:rPr lang="en-GB" spc="-505" dirty="0" smtClean="0">
                <a:latin typeface="+mn-lt"/>
              </a:rPr>
              <a:t>the  </a:t>
            </a:r>
            <a:r>
              <a:rPr lang="en-GB" spc="-80" dirty="0">
                <a:latin typeface="+mn-lt"/>
              </a:rPr>
              <a:t>E</a:t>
            </a:r>
            <a:r>
              <a:rPr spc="-80" dirty="0" err="1" smtClean="0">
                <a:latin typeface="+mn-lt"/>
              </a:rPr>
              <a:t>nvironment</a:t>
            </a:r>
            <a:endParaRPr spc="-80" dirty="0">
              <a:latin typeface="+mn-lt"/>
            </a:endParaRPr>
          </a:p>
        </p:txBody>
      </p:sp>
      <p:sp>
        <p:nvSpPr>
          <p:cNvPr id="3" name="object 3"/>
          <p:cNvSpPr txBox="1"/>
          <p:nvPr/>
        </p:nvSpPr>
        <p:spPr>
          <a:xfrm>
            <a:off x="496389" y="1313180"/>
            <a:ext cx="9980022" cy="5388398"/>
          </a:xfrm>
          <a:prstGeom prst="rect">
            <a:avLst/>
          </a:prstGeom>
        </p:spPr>
        <p:txBody>
          <a:bodyPr vert="horz" wrap="square" lIns="0" tIns="59690" rIns="0" bIns="0" rtlCol="0">
            <a:spAutoFit/>
          </a:bodyPr>
          <a:lstStyle/>
          <a:p>
            <a:pPr marL="12700" marR="5080">
              <a:lnSpc>
                <a:spcPts val="2910"/>
              </a:lnSpc>
              <a:spcBef>
                <a:spcPts val="470"/>
              </a:spcBef>
              <a:buClr>
                <a:srgbClr val="003399"/>
              </a:buClr>
              <a:buChar char="•"/>
              <a:tabLst>
                <a:tab pos="227965" algn="l"/>
              </a:tabLst>
            </a:pPr>
            <a:r>
              <a:rPr sz="2700" spc="-195" dirty="0">
                <a:cs typeface="Arial"/>
              </a:rPr>
              <a:t>The </a:t>
            </a:r>
            <a:r>
              <a:rPr sz="2700" spc="-95" dirty="0">
                <a:cs typeface="Arial"/>
              </a:rPr>
              <a:t>sector very </a:t>
            </a:r>
            <a:r>
              <a:rPr sz="2700" spc="-120" dirty="0">
                <a:cs typeface="Arial"/>
              </a:rPr>
              <a:t>much </a:t>
            </a:r>
            <a:r>
              <a:rPr sz="2700" spc="-140" dirty="0">
                <a:cs typeface="Arial"/>
              </a:rPr>
              <a:t>depends </a:t>
            </a:r>
            <a:r>
              <a:rPr sz="2700" spc="-85" dirty="0">
                <a:cs typeface="Arial"/>
              </a:rPr>
              <a:t>on </a:t>
            </a:r>
            <a:r>
              <a:rPr sz="2700" spc="-30" dirty="0">
                <a:cs typeface="Arial"/>
              </a:rPr>
              <a:t>the </a:t>
            </a:r>
            <a:r>
              <a:rPr sz="2700" spc="-60" dirty="0">
                <a:cs typeface="Arial"/>
              </a:rPr>
              <a:t>environment</a:t>
            </a:r>
            <a:r>
              <a:rPr sz="2700" spc="-535" dirty="0">
                <a:cs typeface="Arial"/>
              </a:rPr>
              <a:t> </a:t>
            </a:r>
            <a:r>
              <a:rPr lang="en-GB" sz="2700" spc="-535" dirty="0" smtClean="0">
                <a:cs typeface="Arial"/>
              </a:rPr>
              <a:t>    </a:t>
            </a:r>
            <a:r>
              <a:rPr sz="2700" spc="10" dirty="0" err="1" smtClean="0">
                <a:cs typeface="Arial"/>
              </a:rPr>
              <a:t>fo</a:t>
            </a:r>
            <a:r>
              <a:rPr lang="en-GB" sz="2700" spc="10" dirty="0" smtClean="0">
                <a:cs typeface="Arial"/>
              </a:rPr>
              <a:t>r </a:t>
            </a:r>
            <a:r>
              <a:rPr sz="2700" spc="-40" dirty="0" smtClean="0">
                <a:cs typeface="Arial"/>
              </a:rPr>
              <a:t>its</a:t>
            </a:r>
            <a:r>
              <a:rPr sz="2700" spc="-150" dirty="0" smtClean="0">
                <a:cs typeface="Arial"/>
              </a:rPr>
              <a:t> </a:t>
            </a:r>
            <a:r>
              <a:rPr sz="2700" spc="-204" dirty="0">
                <a:cs typeface="Arial"/>
              </a:rPr>
              <a:t>success</a:t>
            </a:r>
            <a:r>
              <a:rPr sz="2700" spc="-204" dirty="0" smtClean="0">
                <a:cs typeface="Arial"/>
              </a:rPr>
              <a:t>.</a:t>
            </a:r>
            <a:endParaRPr lang="en-GB" sz="2700" spc="-204" dirty="0" smtClean="0">
              <a:cs typeface="Arial"/>
            </a:endParaRPr>
          </a:p>
          <a:p>
            <a:pPr marL="12700" marR="5080">
              <a:lnSpc>
                <a:spcPts val="2910"/>
              </a:lnSpc>
              <a:spcBef>
                <a:spcPts val="470"/>
              </a:spcBef>
              <a:buClr>
                <a:srgbClr val="003399"/>
              </a:buClr>
              <a:buChar char="•"/>
              <a:tabLst>
                <a:tab pos="227965" algn="l"/>
              </a:tabLst>
            </a:pPr>
            <a:endParaRPr sz="2700" dirty="0">
              <a:cs typeface="Arial"/>
            </a:endParaRPr>
          </a:p>
          <a:p>
            <a:pPr marL="262255" indent="-249554">
              <a:lnSpc>
                <a:spcPts val="2710"/>
              </a:lnSpc>
              <a:buChar char="•"/>
              <a:tabLst>
                <a:tab pos="262890" algn="l"/>
              </a:tabLst>
            </a:pPr>
            <a:r>
              <a:rPr sz="2700" spc="-90" dirty="0">
                <a:cs typeface="Arial"/>
              </a:rPr>
              <a:t>But</a:t>
            </a:r>
            <a:r>
              <a:rPr sz="2700" spc="-150" dirty="0">
                <a:cs typeface="Arial"/>
              </a:rPr>
              <a:t> </a:t>
            </a:r>
            <a:r>
              <a:rPr sz="2700" spc="-30" dirty="0">
                <a:cs typeface="Arial"/>
              </a:rPr>
              <a:t>the</a:t>
            </a:r>
            <a:r>
              <a:rPr sz="2700" spc="-160" dirty="0">
                <a:cs typeface="Arial"/>
              </a:rPr>
              <a:t> </a:t>
            </a:r>
            <a:r>
              <a:rPr sz="2700" spc="-60" dirty="0">
                <a:cs typeface="Arial"/>
              </a:rPr>
              <a:t>richer</a:t>
            </a:r>
            <a:r>
              <a:rPr sz="2700" spc="-165" dirty="0">
                <a:cs typeface="Arial"/>
              </a:rPr>
              <a:t> </a:t>
            </a:r>
            <a:r>
              <a:rPr sz="2700" spc="-30" dirty="0">
                <a:cs typeface="Arial"/>
              </a:rPr>
              <a:t>the</a:t>
            </a:r>
            <a:r>
              <a:rPr sz="2700" spc="-160" dirty="0">
                <a:cs typeface="Arial"/>
              </a:rPr>
              <a:t> </a:t>
            </a:r>
            <a:r>
              <a:rPr sz="2700" spc="-65" dirty="0">
                <a:cs typeface="Arial"/>
              </a:rPr>
              <a:t>environment,</a:t>
            </a:r>
            <a:r>
              <a:rPr sz="2700" spc="-155" dirty="0">
                <a:cs typeface="Arial"/>
              </a:rPr>
              <a:t> </a:t>
            </a:r>
            <a:r>
              <a:rPr sz="2700" spc="-30" dirty="0">
                <a:cs typeface="Arial"/>
              </a:rPr>
              <a:t>the</a:t>
            </a:r>
            <a:r>
              <a:rPr sz="2700" spc="-160" dirty="0">
                <a:cs typeface="Arial"/>
              </a:rPr>
              <a:t> </a:t>
            </a:r>
            <a:r>
              <a:rPr sz="2700" spc="-75" dirty="0">
                <a:cs typeface="Arial"/>
              </a:rPr>
              <a:t>more</a:t>
            </a:r>
            <a:r>
              <a:rPr sz="2700" spc="-140" dirty="0">
                <a:cs typeface="Arial"/>
              </a:rPr>
              <a:t> </a:t>
            </a:r>
            <a:r>
              <a:rPr sz="2700" spc="-70" dirty="0">
                <a:cs typeface="Arial"/>
              </a:rPr>
              <a:t>recreational</a:t>
            </a:r>
            <a:endParaRPr sz="2700" dirty="0">
              <a:cs typeface="Arial"/>
            </a:endParaRPr>
          </a:p>
          <a:p>
            <a:pPr marL="12700">
              <a:lnSpc>
                <a:spcPts val="2915"/>
              </a:lnSpc>
            </a:pPr>
            <a:r>
              <a:rPr sz="2700" spc="-65" dirty="0">
                <a:cs typeface="Arial"/>
              </a:rPr>
              <a:t>activities </a:t>
            </a:r>
            <a:r>
              <a:rPr sz="2700" spc="-110" dirty="0">
                <a:cs typeface="Arial"/>
              </a:rPr>
              <a:t>are </a:t>
            </a:r>
            <a:r>
              <a:rPr sz="2700" spc="-75" dirty="0">
                <a:cs typeface="Arial"/>
              </a:rPr>
              <a:t>drawn </a:t>
            </a:r>
            <a:r>
              <a:rPr sz="2700" spc="35" dirty="0">
                <a:cs typeface="Arial"/>
              </a:rPr>
              <a:t>to</a:t>
            </a:r>
            <a:r>
              <a:rPr sz="2700" spc="-360" dirty="0">
                <a:cs typeface="Arial"/>
              </a:rPr>
              <a:t> </a:t>
            </a:r>
            <a:r>
              <a:rPr sz="2700" spc="35" dirty="0">
                <a:cs typeface="Arial"/>
              </a:rPr>
              <a:t>it</a:t>
            </a:r>
            <a:r>
              <a:rPr sz="2700" spc="35" dirty="0" smtClean="0">
                <a:cs typeface="Arial"/>
              </a:rPr>
              <a:t>.</a:t>
            </a:r>
            <a:endParaRPr lang="en-GB" sz="2700" spc="35" dirty="0" smtClean="0">
              <a:cs typeface="Arial"/>
            </a:endParaRPr>
          </a:p>
          <a:p>
            <a:pPr marL="12700">
              <a:lnSpc>
                <a:spcPts val="2915"/>
              </a:lnSpc>
            </a:pPr>
            <a:endParaRPr sz="2700" dirty="0">
              <a:cs typeface="Arial"/>
            </a:endParaRPr>
          </a:p>
          <a:p>
            <a:pPr marL="12700" marR="385445">
              <a:lnSpc>
                <a:spcPts val="2920"/>
              </a:lnSpc>
              <a:spcBef>
                <a:spcPts val="204"/>
              </a:spcBef>
              <a:buChar char="•"/>
              <a:tabLst>
                <a:tab pos="262890" algn="l"/>
              </a:tabLst>
            </a:pPr>
            <a:r>
              <a:rPr sz="2700" spc="-195" dirty="0">
                <a:cs typeface="Arial"/>
              </a:rPr>
              <a:t>The </a:t>
            </a:r>
            <a:r>
              <a:rPr sz="2700" spc="-75" dirty="0">
                <a:cs typeface="Arial"/>
              </a:rPr>
              <a:t>more </a:t>
            </a:r>
            <a:r>
              <a:rPr sz="2700" spc="-114" dirty="0">
                <a:cs typeface="Arial"/>
              </a:rPr>
              <a:t>economic </a:t>
            </a:r>
            <a:r>
              <a:rPr sz="2700" spc="-45" dirty="0">
                <a:cs typeface="Arial"/>
              </a:rPr>
              <a:t>activity, </a:t>
            </a:r>
            <a:r>
              <a:rPr sz="2700" spc="-30" dirty="0">
                <a:cs typeface="Arial"/>
              </a:rPr>
              <a:t>the </a:t>
            </a:r>
            <a:r>
              <a:rPr sz="2700" spc="-75" dirty="0">
                <a:cs typeface="Arial"/>
              </a:rPr>
              <a:t>more </a:t>
            </a:r>
            <a:r>
              <a:rPr sz="2700" spc="-30" dirty="0">
                <a:cs typeface="Arial"/>
              </a:rPr>
              <a:t>the</a:t>
            </a:r>
            <a:r>
              <a:rPr sz="2700" spc="-515" dirty="0">
                <a:cs typeface="Arial"/>
              </a:rPr>
              <a:t> </a:t>
            </a:r>
            <a:r>
              <a:rPr lang="en-GB" sz="2700" spc="-515" dirty="0" smtClean="0">
                <a:cs typeface="Arial"/>
              </a:rPr>
              <a:t>   </a:t>
            </a:r>
            <a:r>
              <a:rPr sz="2700" spc="-35" dirty="0" smtClean="0">
                <a:cs typeface="Arial"/>
              </a:rPr>
              <a:t>potential</a:t>
            </a:r>
            <a:r>
              <a:rPr lang="en-GB" sz="2700" spc="-35" dirty="0" smtClean="0">
                <a:cs typeface="Arial"/>
              </a:rPr>
              <a:t> </a:t>
            </a:r>
            <a:r>
              <a:rPr sz="2700" spc="-105" dirty="0" smtClean="0">
                <a:cs typeface="Arial"/>
              </a:rPr>
              <a:t>negative </a:t>
            </a:r>
            <a:r>
              <a:rPr sz="2700" spc="-105" dirty="0">
                <a:cs typeface="Arial"/>
              </a:rPr>
              <a:t>impacts </a:t>
            </a:r>
            <a:r>
              <a:rPr sz="2700" spc="-85" dirty="0">
                <a:cs typeface="Arial"/>
              </a:rPr>
              <a:t>on </a:t>
            </a:r>
            <a:r>
              <a:rPr sz="2700" spc="-30" dirty="0">
                <a:cs typeface="Arial"/>
              </a:rPr>
              <a:t>the</a:t>
            </a:r>
            <a:r>
              <a:rPr sz="2700" spc="-345" dirty="0">
                <a:cs typeface="Arial"/>
              </a:rPr>
              <a:t> </a:t>
            </a:r>
            <a:r>
              <a:rPr sz="2700" spc="-60" dirty="0">
                <a:cs typeface="Arial"/>
              </a:rPr>
              <a:t>environment</a:t>
            </a:r>
            <a:r>
              <a:rPr sz="2700" spc="-60" dirty="0" smtClean="0">
                <a:cs typeface="Arial"/>
              </a:rPr>
              <a:t>.</a:t>
            </a:r>
            <a:endParaRPr lang="en-GB" sz="2700" spc="-60" dirty="0" smtClean="0">
              <a:cs typeface="Arial"/>
            </a:endParaRPr>
          </a:p>
          <a:p>
            <a:pPr marL="12700" marR="385445">
              <a:lnSpc>
                <a:spcPts val="2920"/>
              </a:lnSpc>
              <a:spcBef>
                <a:spcPts val="204"/>
              </a:spcBef>
              <a:tabLst>
                <a:tab pos="262890" algn="l"/>
              </a:tabLst>
            </a:pPr>
            <a:endParaRPr sz="2700" dirty="0">
              <a:cs typeface="Arial"/>
            </a:endParaRPr>
          </a:p>
          <a:p>
            <a:pPr marL="262255" indent="-249554">
              <a:lnSpc>
                <a:spcPts val="2710"/>
              </a:lnSpc>
              <a:buChar char="•"/>
              <a:tabLst>
                <a:tab pos="262890" algn="l"/>
              </a:tabLst>
            </a:pPr>
            <a:r>
              <a:rPr sz="2700" spc="-95" dirty="0">
                <a:cs typeface="Arial"/>
              </a:rPr>
              <a:t>Therefore</a:t>
            </a:r>
            <a:r>
              <a:rPr sz="2700" spc="-165" dirty="0">
                <a:cs typeface="Arial"/>
              </a:rPr>
              <a:t> </a:t>
            </a:r>
            <a:r>
              <a:rPr sz="2700" spc="-30" dirty="0">
                <a:cs typeface="Arial"/>
              </a:rPr>
              <a:t>the</a:t>
            </a:r>
            <a:r>
              <a:rPr sz="2700" spc="-140" dirty="0">
                <a:cs typeface="Arial"/>
              </a:rPr>
              <a:t> </a:t>
            </a:r>
            <a:r>
              <a:rPr sz="2700" spc="-100" dirty="0">
                <a:cs typeface="Arial"/>
              </a:rPr>
              <a:t>sector</a:t>
            </a:r>
            <a:r>
              <a:rPr sz="2700" spc="-170" dirty="0">
                <a:cs typeface="Arial"/>
              </a:rPr>
              <a:t> </a:t>
            </a:r>
            <a:r>
              <a:rPr sz="2700" spc="-200" dirty="0">
                <a:cs typeface="Arial"/>
              </a:rPr>
              <a:t>has</a:t>
            </a:r>
            <a:r>
              <a:rPr sz="2700" spc="-160" dirty="0">
                <a:cs typeface="Arial"/>
              </a:rPr>
              <a:t> </a:t>
            </a:r>
            <a:r>
              <a:rPr sz="2700" spc="-30" dirty="0">
                <a:cs typeface="Arial"/>
              </a:rPr>
              <a:t>the</a:t>
            </a:r>
            <a:r>
              <a:rPr sz="2700" spc="-160" dirty="0">
                <a:cs typeface="Arial"/>
              </a:rPr>
              <a:t> </a:t>
            </a:r>
            <a:r>
              <a:rPr sz="2700" spc="-35" dirty="0">
                <a:cs typeface="Arial"/>
              </a:rPr>
              <a:t>potential</a:t>
            </a:r>
            <a:r>
              <a:rPr sz="2700" spc="-170" dirty="0">
                <a:cs typeface="Arial"/>
              </a:rPr>
              <a:t> </a:t>
            </a:r>
            <a:r>
              <a:rPr sz="2700" spc="35" dirty="0">
                <a:cs typeface="Arial"/>
              </a:rPr>
              <a:t>to</a:t>
            </a:r>
            <a:r>
              <a:rPr sz="2700" spc="-140" dirty="0">
                <a:cs typeface="Arial"/>
              </a:rPr>
              <a:t> </a:t>
            </a:r>
            <a:r>
              <a:rPr sz="2700" spc="-85" dirty="0">
                <a:cs typeface="Arial"/>
              </a:rPr>
              <a:t>destroy</a:t>
            </a:r>
            <a:r>
              <a:rPr sz="2700" spc="-145" dirty="0">
                <a:cs typeface="Arial"/>
              </a:rPr>
              <a:t> </a:t>
            </a:r>
            <a:r>
              <a:rPr sz="2700" spc="-40" dirty="0" smtClean="0">
                <a:cs typeface="Arial"/>
              </a:rPr>
              <a:t>the</a:t>
            </a:r>
            <a:r>
              <a:rPr lang="en-GB" sz="2700" spc="-40" dirty="0" smtClean="0">
                <a:cs typeface="Arial"/>
              </a:rPr>
              <a:t> </a:t>
            </a:r>
            <a:r>
              <a:rPr sz="2700" spc="-95" dirty="0" smtClean="0">
                <a:cs typeface="Arial"/>
              </a:rPr>
              <a:t>very </a:t>
            </a:r>
            <a:r>
              <a:rPr sz="2700" spc="-60" dirty="0">
                <a:cs typeface="Arial"/>
              </a:rPr>
              <a:t>environment </a:t>
            </a:r>
            <a:r>
              <a:rPr sz="2700" spc="-90" dirty="0">
                <a:cs typeface="Arial"/>
              </a:rPr>
              <a:t>upon </a:t>
            </a:r>
            <a:r>
              <a:rPr sz="2700" spc="-75" dirty="0">
                <a:cs typeface="Arial"/>
              </a:rPr>
              <a:t>which </a:t>
            </a:r>
            <a:r>
              <a:rPr sz="2700" spc="85" dirty="0">
                <a:cs typeface="Arial"/>
              </a:rPr>
              <a:t>it </a:t>
            </a:r>
            <a:r>
              <a:rPr sz="2700" spc="-140" dirty="0">
                <a:cs typeface="Arial"/>
              </a:rPr>
              <a:t>depends </a:t>
            </a:r>
            <a:r>
              <a:rPr sz="2700" spc="-160" dirty="0">
                <a:cs typeface="Arial"/>
              </a:rPr>
              <a:t>– </a:t>
            </a:r>
            <a:r>
              <a:rPr sz="2700" spc="-55" dirty="0" smtClean="0">
                <a:cs typeface="Arial"/>
              </a:rPr>
              <a:t>pristine</a:t>
            </a:r>
            <a:r>
              <a:rPr lang="en-GB" sz="2700" spc="-55" dirty="0" smtClean="0">
                <a:cs typeface="Arial"/>
              </a:rPr>
              <a:t> </a:t>
            </a:r>
            <a:r>
              <a:rPr sz="2700" spc="-165" dirty="0" smtClean="0">
                <a:cs typeface="Arial"/>
              </a:rPr>
              <a:t>beaches</a:t>
            </a:r>
            <a:r>
              <a:rPr sz="2700" spc="-165" dirty="0">
                <a:cs typeface="Arial"/>
              </a:rPr>
              <a:t>, </a:t>
            </a:r>
            <a:r>
              <a:rPr sz="2700" spc="-85" dirty="0">
                <a:cs typeface="Arial"/>
              </a:rPr>
              <a:t>coral, </a:t>
            </a:r>
            <a:r>
              <a:rPr sz="2700" spc="-45" dirty="0">
                <a:cs typeface="Arial"/>
              </a:rPr>
              <a:t>attractive </a:t>
            </a:r>
            <a:r>
              <a:rPr sz="2700" spc="-85" dirty="0">
                <a:cs typeface="Arial"/>
              </a:rPr>
              <a:t>countryside, </a:t>
            </a:r>
            <a:r>
              <a:rPr sz="2700" spc="-35" dirty="0">
                <a:cs typeface="Arial"/>
              </a:rPr>
              <a:t>flora </a:t>
            </a:r>
            <a:r>
              <a:rPr sz="2700" spc="-125" dirty="0">
                <a:cs typeface="Arial"/>
              </a:rPr>
              <a:t>and</a:t>
            </a:r>
            <a:r>
              <a:rPr sz="2700" spc="-490" dirty="0">
                <a:cs typeface="Arial"/>
              </a:rPr>
              <a:t> </a:t>
            </a:r>
            <a:r>
              <a:rPr lang="en-GB" sz="2700" spc="-490" dirty="0" smtClean="0">
                <a:cs typeface="Arial"/>
              </a:rPr>
              <a:t>      </a:t>
            </a:r>
            <a:r>
              <a:rPr sz="2700" spc="-110" dirty="0" smtClean="0">
                <a:cs typeface="Arial"/>
              </a:rPr>
              <a:t>fauna  </a:t>
            </a:r>
            <a:r>
              <a:rPr sz="2700" spc="-150" dirty="0">
                <a:cs typeface="Arial"/>
              </a:rPr>
              <a:t>(loss </a:t>
            </a:r>
            <a:r>
              <a:rPr sz="2700" spc="-5" dirty="0">
                <a:cs typeface="Arial"/>
              </a:rPr>
              <a:t>of</a:t>
            </a:r>
            <a:r>
              <a:rPr sz="2700" spc="-145" dirty="0">
                <a:cs typeface="Arial"/>
              </a:rPr>
              <a:t> </a:t>
            </a:r>
            <a:r>
              <a:rPr sz="2700" spc="-65" dirty="0">
                <a:cs typeface="Arial"/>
              </a:rPr>
              <a:t>biodiversity</a:t>
            </a:r>
            <a:r>
              <a:rPr sz="2700" spc="-65" dirty="0" smtClean="0">
                <a:cs typeface="Arial"/>
              </a:rPr>
              <a:t>).</a:t>
            </a:r>
            <a:endParaRPr lang="en-GB" sz="2700" spc="-65" dirty="0" smtClean="0">
              <a:cs typeface="Arial"/>
            </a:endParaRPr>
          </a:p>
          <a:p>
            <a:pPr marL="12700" marR="332740">
              <a:lnSpc>
                <a:spcPct val="90000"/>
              </a:lnSpc>
              <a:spcBef>
                <a:spcPts val="160"/>
              </a:spcBef>
            </a:pPr>
            <a:endParaRPr sz="2700" dirty="0">
              <a:cs typeface="Arial"/>
            </a:endParaRPr>
          </a:p>
          <a:p>
            <a:pPr marL="12700" marR="645160">
              <a:lnSpc>
                <a:spcPts val="2920"/>
              </a:lnSpc>
              <a:spcBef>
                <a:spcPts val="40"/>
              </a:spcBef>
              <a:buChar char="•"/>
              <a:tabLst>
                <a:tab pos="262890" algn="l"/>
              </a:tabLst>
            </a:pPr>
            <a:r>
              <a:rPr sz="2700" spc="-114" dirty="0">
                <a:cs typeface="Arial"/>
              </a:rPr>
              <a:t>Recreation, </a:t>
            </a:r>
            <a:r>
              <a:rPr sz="2700" spc="-90" dirty="0">
                <a:cs typeface="Arial"/>
              </a:rPr>
              <a:t>leisure </a:t>
            </a:r>
            <a:r>
              <a:rPr sz="2700" spc="-125" dirty="0">
                <a:cs typeface="Arial"/>
              </a:rPr>
              <a:t>and </a:t>
            </a:r>
            <a:r>
              <a:rPr sz="2700" spc="-50" dirty="0">
                <a:cs typeface="Arial"/>
              </a:rPr>
              <a:t>tourism </a:t>
            </a:r>
            <a:r>
              <a:rPr sz="2700" spc="-170" dirty="0">
                <a:cs typeface="Arial"/>
              </a:rPr>
              <a:t>can </a:t>
            </a:r>
            <a:r>
              <a:rPr sz="2700" spc="-35" dirty="0">
                <a:cs typeface="Arial"/>
              </a:rPr>
              <a:t>contribute </a:t>
            </a:r>
            <a:r>
              <a:rPr sz="2700" spc="35" dirty="0" smtClean="0">
                <a:cs typeface="Arial"/>
              </a:rPr>
              <a:t>t</a:t>
            </a:r>
            <a:r>
              <a:rPr lang="en-GB" sz="2700" spc="35" dirty="0" smtClean="0">
                <a:cs typeface="Arial"/>
              </a:rPr>
              <a:t>o</a:t>
            </a:r>
            <a:r>
              <a:rPr lang="en-GB" sz="2700" spc="35" dirty="0">
                <a:cs typeface="Arial"/>
              </a:rPr>
              <a:t> </a:t>
            </a:r>
            <a:r>
              <a:rPr sz="2700" spc="-65" dirty="0" smtClean="0">
                <a:cs typeface="Arial"/>
              </a:rPr>
              <a:t>environmental</a:t>
            </a:r>
            <a:r>
              <a:rPr sz="2700" spc="-165" dirty="0" smtClean="0">
                <a:cs typeface="Arial"/>
              </a:rPr>
              <a:t> </a:t>
            </a:r>
            <a:r>
              <a:rPr sz="2700" spc="-105" dirty="0">
                <a:cs typeface="Arial"/>
              </a:rPr>
              <a:t>impacts</a:t>
            </a:r>
            <a:r>
              <a:rPr sz="2700" spc="-190" dirty="0">
                <a:cs typeface="Arial"/>
              </a:rPr>
              <a:t> </a:t>
            </a:r>
            <a:r>
              <a:rPr sz="2700" spc="-30" dirty="0">
                <a:cs typeface="Arial"/>
              </a:rPr>
              <a:t>at</a:t>
            </a:r>
            <a:r>
              <a:rPr sz="2700" spc="-140" dirty="0">
                <a:cs typeface="Arial"/>
              </a:rPr>
              <a:t> </a:t>
            </a:r>
            <a:r>
              <a:rPr sz="2700" spc="-35" dirty="0">
                <a:cs typeface="Arial"/>
              </a:rPr>
              <a:t>the</a:t>
            </a:r>
            <a:r>
              <a:rPr sz="2700" spc="-150" dirty="0">
                <a:cs typeface="Arial"/>
              </a:rPr>
              <a:t> </a:t>
            </a:r>
            <a:r>
              <a:rPr sz="2700" spc="-95" dirty="0">
                <a:cs typeface="Arial"/>
              </a:rPr>
              <a:t>local</a:t>
            </a:r>
            <a:r>
              <a:rPr sz="2700" spc="-140" dirty="0">
                <a:cs typeface="Arial"/>
              </a:rPr>
              <a:t> </a:t>
            </a:r>
            <a:r>
              <a:rPr sz="2700" spc="-125" dirty="0">
                <a:cs typeface="Arial"/>
              </a:rPr>
              <a:t>and</a:t>
            </a:r>
            <a:r>
              <a:rPr sz="2700" spc="-160" dirty="0">
                <a:cs typeface="Arial"/>
              </a:rPr>
              <a:t> </a:t>
            </a:r>
            <a:r>
              <a:rPr sz="2700" spc="-95" dirty="0">
                <a:cs typeface="Arial"/>
              </a:rPr>
              <a:t>global</a:t>
            </a:r>
            <a:r>
              <a:rPr sz="2700" spc="-160" dirty="0">
                <a:cs typeface="Arial"/>
              </a:rPr>
              <a:t> </a:t>
            </a:r>
            <a:r>
              <a:rPr sz="2700" spc="-80" dirty="0">
                <a:cs typeface="Arial"/>
              </a:rPr>
              <a:t>level.</a:t>
            </a:r>
            <a:endParaRPr sz="2700" dirty="0">
              <a:cs typeface="Arial"/>
            </a:endParaRPr>
          </a:p>
        </p:txBody>
      </p:sp>
    </p:spTree>
    <p:extLst>
      <p:ext uri="{BB962C8B-B14F-4D97-AF65-F5344CB8AC3E}">
        <p14:creationId xmlns:p14="http://schemas.microsoft.com/office/powerpoint/2010/main" val="19115400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44137" y="572769"/>
            <a:ext cx="7885159" cy="635000"/>
          </a:xfrm>
          <a:prstGeom prst="rect">
            <a:avLst/>
          </a:prstGeom>
        </p:spPr>
        <p:txBody>
          <a:bodyPr vert="horz" wrap="square" lIns="0" tIns="12065" rIns="0" bIns="0" rtlCol="0" anchor="ctr">
            <a:spAutoFit/>
          </a:bodyPr>
          <a:lstStyle/>
          <a:p>
            <a:pPr marL="12700">
              <a:lnSpc>
                <a:spcPct val="100000"/>
              </a:lnSpc>
              <a:spcBef>
                <a:spcPts val="95"/>
              </a:spcBef>
            </a:pPr>
            <a:r>
              <a:rPr sz="4000" b="1" spc="-285" dirty="0">
                <a:solidFill>
                  <a:srgbClr val="6600FF"/>
                </a:solidFill>
                <a:latin typeface="Trebuchet MS"/>
                <a:cs typeface="Trebuchet MS"/>
              </a:rPr>
              <a:t>Tourism </a:t>
            </a:r>
            <a:r>
              <a:rPr sz="4000" b="1" spc="-185" dirty="0">
                <a:solidFill>
                  <a:srgbClr val="6600FF"/>
                </a:solidFill>
                <a:latin typeface="Trebuchet MS"/>
                <a:cs typeface="Trebuchet MS"/>
              </a:rPr>
              <a:t>and </a:t>
            </a:r>
            <a:r>
              <a:rPr sz="4000" b="1" spc="-240" dirty="0">
                <a:solidFill>
                  <a:srgbClr val="6600FF"/>
                </a:solidFill>
                <a:latin typeface="Trebuchet MS"/>
                <a:cs typeface="Trebuchet MS"/>
              </a:rPr>
              <a:t>the</a:t>
            </a:r>
            <a:r>
              <a:rPr sz="4000" b="1" spc="-475" dirty="0">
                <a:solidFill>
                  <a:srgbClr val="6600FF"/>
                </a:solidFill>
                <a:latin typeface="Trebuchet MS"/>
                <a:cs typeface="Trebuchet MS"/>
              </a:rPr>
              <a:t> </a:t>
            </a:r>
            <a:r>
              <a:rPr sz="4000" b="1" spc="-235" dirty="0">
                <a:solidFill>
                  <a:srgbClr val="6600FF"/>
                </a:solidFill>
                <a:latin typeface="Trebuchet MS"/>
                <a:cs typeface="Trebuchet MS"/>
              </a:rPr>
              <a:t>environment</a:t>
            </a:r>
            <a:endParaRPr sz="4000" dirty="0">
              <a:latin typeface="Trebuchet MS"/>
              <a:cs typeface="Trebuchet MS"/>
            </a:endParaRPr>
          </a:p>
        </p:txBody>
      </p:sp>
      <p:sp>
        <p:nvSpPr>
          <p:cNvPr id="3" name="object 3"/>
          <p:cNvSpPr txBox="1"/>
          <p:nvPr/>
        </p:nvSpPr>
        <p:spPr>
          <a:xfrm>
            <a:off x="444137" y="1579626"/>
            <a:ext cx="9843320" cy="3679084"/>
          </a:xfrm>
          <a:prstGeom prst="rect">
            <a:avLst/>
          </a:prstGeom>
        </p:spPr>
        <p:txBody>
          <a:bodyPr vert="horz" wrap="square" lIns="0" tIns="69215" rIns="0" bIns="0" rtlCol="0">
            <a:spAutoFit/>
          </a:bodyPr>
          <a:lstStyle/>
          <a:p>
            <a:pPr marL="12700" marR="518795">
              <a:lnSpc>
                <a:spcPts val="3190"/>
              </a:lnSpc>
              <a:spcBef>
                <a:spcPts val="545"/>
              </a:spcBef>
            </a:pPr>
            <a:r>
              <a:rPr sz="3000" spc="-175" dirty="0">
                <a:latin typeface="Arial"/>
                <a:cs typeface="Arial"/>
              </a:rPr>
              <a:t>Tourism </a:t>
            </a:r>
            <a:r>
              <a:rPr sz="3000" spc="-155" dirty="0">
                <a:latin typeface="Arial"/>
                <a:cs typeface="Arial"/>
              </a:rPr>
              <a:t>is </a:t>
            </a:r>
            <a:r>
              <a:rPr sz="3000" spc="-125" dirty="0">
                <a:latin typeface="Arial"/>
                <a:cs typeface="Arial"/>
              </a:rPr>
              <a:t>perceived </a:t>
            </a:r>
            <a:r>
              <a:rPr sz="3000" spc="-280" dirty="0">
                <a:latin typeface="Arial"/>
                <a:cs typeface="Arial"/>
              </a:rPr>
              <a:t>as </a:t>
            </a:r>
            <a:r>
              <a:rPr sz="3000" spc="-235" dirty="0">
                <a:latin typeface="Arial"/>
                <a:cs typeface="Arial"/>
              </a:rPr>
              <a:t>a </a:t>
            </a:r>
            <a:r>
              <a:rPr sz="3000" spc="-65" dirty="0">
                <a:latin typeface="Arial"/>
                <a:cs typeface="Arial"/>
              </a:rPr>
              <a:t>major </a:t>
            </a:r>
            <a:r>
              <a:rPr sz="3000" spc="-105" dirty="0">
                <a:latin typeface="Arial"/>
                <a:cs typeface="Arial"/>
              </a:rPr>
              <a:t>despoiler </a:t>
            </a:r>
            <a:r>
              <a:rPr sz="3000" spc="-5" dirty="0">
                <a:latin typeface="Arial"/>
                <a:cs typeface="Arial"/>
              </a:rPr>
              <a:t>of</a:t>
            </a:r>
            <a:r>
              <a:rPr sz="3000" spc="-155" dirty="0">
                <a:latin typeface="Arial"/>
                <a:cs typeface="Arial"/>
              </a:rPr>
              <a:t> </a:t>
            </a:r>
            <a:r>
              <a:rPr sz="3000" spc="-35" dirty="0">
                <a:latin typeface="Arial"/>
                <a:cs typeface="Arial"/>
              </a:rPr>
              <a:t>the  </a:t>
            </a:r>
            <a:r>
              <a:rPr sz="3000" spc="-85" dirty="0">
                <a:latin typeface="Arial"/>
                <a:cs typeface="Arial"/>
              </a:rPr>
              <a:t>environment</a:t>
            </a:r>
            <a:endParaRPr sz="3000" dirty="0">
              <a:latin typeface="Arial"/>
              <a:cs typeface="Arial"/>
            </a:endParaRPr>
          </a:p>
          <a:p>
            <a:pPr marL="847725" marR="715010" indent="-413384">
              <a:lnSpc>
                <a:spcPct val="95400"/>
              </a:lnSpc>
              <a:spcBef>
                <a:spcPts val="645"/>
              </a:spcBef>
              <a:buChar char="–"/>
              <a:tabLst>
                <a:tab pos="847725" algn="l"/>
                <a:tab pos="848360" algn="l"/>
              </a:tabLst>
            </a:pPr>
            <a:r>
              <a:rPr sz="2800" spc="-125" dirty="0">
                <a:latin typeface="Arial"/>
                <a:cs typeface="Arial"/>
              </a:rPr>
              <a:t>Transport </a:t>
            </a:r>
            <a:r>
              <a:rPr sz="2800" spc="-30" dirty="0">
                <a:latin typeface="Arial"/>
                <a:cs typeface="Arial"/>
              </a:rPr>
              <a:t>pollution </a:t>
            </a:r>
            <a:r>
              <a:rPr sz="2800" spc="-120" dirty="0">
                <a:latin typeface="Arial"/>
                <a:cs typeface="Arial"/>
              </a:rPr>
              <a:t>(air, </a:t>
            </a:r>
            <a:r>
              <a:rPr sz="2800" spc="-235" dirty="0">
                <a:latin typeface="Arial"/>
                <a:cs typeface="Arial"/>
              </a:rPr>
              <a:t>sea </a:t>
            </a:r>
            <a:r>
              <a:rPr sz="2800" spc="-130" dirty="0">
                <a:latin typeface="Arial"/>
                <a:cs typeface="Arial"/>
              </a:rPr>
              <a:t>and </a:t>
            </a:r>
            <a:r>
              <a:rPr sz="2800" spc="-50" dirty="0">
                <a:latin typeface="Arial"/>
                <a:cs typeface="Arial"/>
              </a:rPr>
              <a:t>river </a:t>
            </a:r>
            <a:r>
              <a:rPr sz="2800" spc="-135" dirty="0">
                <a:latin typeface="Arial"/>
                <a:cs typeface="Arial"/>
              </a:rPr>
              <a:t>and  </a:t>
            </a:r>
            <a:r>
              <a:rPr sz="2800" spc="-95" dirty="0">
                <a:latin typeface="Arial"/>
                <a:cs typeface="Arial"/>
              </a:rPr>
              <a:t>automobiles) </a:t>
            </a:r>
            <a:r>
              <a:rPr sz="2800" spc="-114" dirty="0">
                <a:latin typeface="Arial"/>
                <a:cs typeface="Arial"/>
              </a:rPr>
              <a:t>leading </a:t>
            </a:r>
            <a:r>
              <a:rPr sz="2800" spc="20" dirty="0">
                <a:latin typeface="Arial"/>
                <a:cs typeface="Arial"/>
              </a:rPr>
              <a:t>to </a:t>
            </a:r>
            <a:r>
              <a:rPr sz="2800" spc="-125" dirty="0">
                <a:latin typeface="Arial"/>
                <a:cs typeface="Arial"/>
              </a:rPr>
              <a:t>air, </a:t>
            </a:r>
            <a:r>
              <a:rPr sz="2800" spc="-130" dirty="0">
                <a:latin typeface="Arial"/>
                <a:cs typeface="Arial"/>
              </a:rPr>
              <a:t>noise </a:t>
            </a:r>
            <a:r>
              <a:rPr sz="2800" spc="-135" dirty="0">
                <a:latin typeface="Arial"/>
                <a:cs typeface="Arial"/>
              </a:rPr>
              <a:t>and</a:t>
            </a:r>
            <a:r>
              <a:rPr sz="2800" spc="-355" dirty="0">
                <a:latin typeface="Arial"/>
                <a:cs typeface="Arial"/>
              </a:rPr>
              <a:t> </a:t>
            </a:r>
            <a:r>
              <a:rPr sz="2800" spc="-60" dirty="0">
                <a:latin typeface="Arial"/>
                <a:cs typeface="Arial"/>
              </a:rPr>
              <a:t>water  </a:t>
            </a:r>
            <a:r>
              <a:rPr sz="2800" spc="-30" dirty="0">
                <a:latin typeface="Arial"/>
                <a:cs typeface="Arial"/>
              </a:rPr>
              <a:t>pollution</a:t>
            </a:r>
            <a:endParaRPr sz="2800" dirty="0">
              <a:latin typeface="Arial"/>
              <a:cs typeface="Arial"/>
            </a:endParaRPr>
          </a:p>
          <a:p>
            <a:pPr marL="847725" marR="1044575" indent="-413384">
              <a:lnSpc>
                <a:spcPts val="3200"/>
              </a:lnSpc>
              <a:spcBef>
                <a:spcPts val="745"/>
              </a:spcBef>
              <a:buChar char="–"/>
              <a:tabLst>
                <a:tab pos="847725" algn="l"/>
                <a:tab pos="848360" algn="l"/>
              </a:tabLst>
            </a:pPr>
            <a:r>
              <a:rPr sz="2800" spc="-155" dirty="0">
                <a:latin typeface="Arial"/>
                <a:cs typeface="Arial"/>
              </a:rPr>
              <a:t>Congestion </a:t>
            </a:r>
            <a:r>
              <a:rPr sz="2800" spc="-130" dirty="0">
                <a:latin typeface="Arial"/>
                <a:cs typeface="Arial"/>
              </a:rPr>
              <a:t>(roads, </a:t>
            </a:r>
            <a:r>
              <a:rPr sz="2800" spc="-100" dirty="0">
                <a:latin typeface="Arial"/>
                <a:cs typeface="Arial"/>
              </a:rPr>
              <a:t>buildings, </a:t>
            </a:r>
            <a:r>
              <a:rPr sz="2800" spc="-60" dirty="0">
                <a:latin typeface="Arial"/>
                <a:cs typeface="Arial"/>
              </a:rPr>
              <a:t>airports </a:t>
            </a:r>
            <a:r>
              <a:rPr sz="2800" spc="-135" dirty="0">
                <a:latin typeface="Arial"/>
                <a:cs typeface="Arial"/>
              </a:rPr>
              <a:t>and  </a:t>
            </a:r>
            <a:r>
              <a:rPr sz="2800" spc="-125" dirty="0">
                <a:latin typeface="Arial"/>
                <a:cs typeface="Arial"/>
              </a:rPr>
              <a:t>sites)</a:t>
            </a:r>
            <a:endParaRPr sz="2800" dirty="0">
              <a:latin typeface="Arial"/>
              <a:cs typeface="Arial"/>
            </a:endParaRPr>
          </a:p>
          <a:p>
            <a:pPr marL="847725" indent="-413384">
              <a:spcBef>
                <a:spcPts val="440"/>
              </a:spcBef>
              <a:buChar char="–"/>
              <a:tabLst>
                <a:tab pos="847725" algn="l"/>
                <a:tab pos="848360" algn="l"/>
              </a:tabLst>
            </a:pPr>
            <a:r>
              <a:rPr sz="2800" spc="-114" dirty="0">
                <a:latin typeface="Arial"/>
                <a:cs typeface="Arial"/>
              </a:rPr>
              <a:t>Overdevelopment </a:t>
            </a:r>
            <a:r>
              <a:rPr sz="2800" spc="-25" dirty="0">
                <a:latin typeface="Arial"/>
                <a:cs typeface="Arial"/>
              </a:rPr>
              <a:t>or </a:t>
            </a:r>
            <a:r>
              <a:rPr sz="2800" spc="-70" dirty="0">
                <a:latin typeface="Arial"/>
                <a:cs typeface="Arial"/>
              </a:rPr>
              <a:t>inappropriate</a:t>
            </a:r>
            <a:r>
              <a:rPr sz="2800" spc="-240" dirty="0">
                <a:latin typeface="Arial"/>
                <a:cs typeface="Arial"/>
              </a:rPr>
              <a:t> </a:t>
            </a:r>
            <a:r>
              <a:rPr sz="2800" spc="-95" dirty="0">
                <a:latin typeface="Arial"/>
                <a:cs typeface="Arial"/>
              </a:rPr>
              <a:t>development</a:t>
            </a:r>
            <a:endParaRPr sz="2800" dirty="0">
              <a:latin typeface="Arial"/>
              <a:cs typeface="Arial"/>
            </a:endParaRPr>
          </a:p>
          <a:p>
            <a:pPr marL="847725" marR="118745" indent="-413384">
              <a:lnSpc>
                <a:spcPts val="3200"/>
              </a:lnSpc>
              <a:spcBef>
                <a:spcPts val="745"/>
              </a:spcBef>
              <a:buChar char="–"/>
              <a:tabLst>
                <a:tab pos="847725" algn="l"/>
                <a:tab pos="848360" algn="l"/>
              </a:tabLst>
            </a:pPr>
            <a:r>
              <a:rPr sz="2800" spc="-150" dirty="0">
                <a:latin typeface="Arial"/>
                <a:cs typeface="Arial"/>
              </a:rPr>
              <a:t>Visual </a:t>
            </a:r>
            <a:r>
              <a:rPr sz="2800" spc="-30" dirty="0">
                <a:latin typeface="Arial"/>
                <a:cs typeface="Arial"/>
              </a:rPr>
              <a:t>pollution </a:t>
            </a:r>
            <a:r>
              <a:rPr sz="2800" spc="-90" dirty="0">
                <a:latin typeface="Arial"/>
                <a:cs typeface="Arial"/>
              </a:rPr>
              <a:t>(billboards </a:t>
            </a:r>
            <a:r>
              <a:rPr sz="2800" spc="-100" dirty="0">
                <a:latin typeface="Arial"/>
                <a:cs typeface="Arial"/>
              </a:rPr>
              <a:t>advertising </a:t>
            </a:r>
            <a:r>
              <a:rPr sz="2800" spc="-30" dirty="0">
                <a:latin typeface="Arial"/>
                <a:cs typeface="Arial"/>
              </a:rPr>
              <a:t>tourist  </a:t>
            </a:r>
            <a:r>
              <a:rPr sz="2800" spc="-145" dirty="0">
                <a:latin typeface="Arial"/>
                <a:cs typeface="Arial"/>
              </a:rPr>
              <a:t>resources, </a:t>
            </a:r>
            <a:r>
              <a:rPr sz="2800" spc="-105" dirty="0">
                <a:latin typeface="Arial"/>
                <a:cs typeface="Arial"/>
              </a:rPr>
              <a:t>insensitive </a:t>
            </a:r>
            <a:r>
              <a:rPr sz="2800" spc="-175" dirty="0">
                <a:latin typeface="Arial"/>
                <a:cs typeface="Arial"/>
              </a:rPr>
              <a:t>designs </a:t>
            </a:r>
            <a:r>
              <a:rPr sz="2800" spc="-25" dirty="0">
                <a:latin typeface="Arial"/>
                <a:cs typeface="Arial"/>
              </a:rPr>
              <a:t>or </a:t>
            </a:r>
            <a:r>
              <a:rPr sz="2800" spc="-95" dirty="0">
                <a:latin typeface="Arial"/>
                <a:cs typeface="Arial"/>
              </a:rPr>
              <a:t>materials, </a:t>
            </a:r>
            <a:r>
              <a:rPr sz="2800" spc="20" dirty="0">
                <a:latin typeface="Arial"/>
                <a:cs typeface="Arial"/>
              </a:rPr>
              <a:t>litter  </a:t>
            </a:r>
            <a:r>
              <a:rPr sz="2800" spc="-135" dirty="0">
                <a:latin typeface="Arial"/>
                <a:cs typeface="Arial"/>
              </a:rPr>
              <a:t>and</a:t>
            </a:r>
            <a:r>
              <a:rPr sz="2800" spc="-140" dirty="0">
                <a:latin typeface="Arial"/>
                <a:cs typeface="Arial"/>
              </a:rPr>
              <a:t> </a:t>
            </a:r>
            <a:r>
              <a:rPr sz="2800" spc="-35" dirty="0">
                <a:latin typeface="Arial"/>
                <a:cs typeface="Arial"/>
              </a:rPr>
              <a:t>graffiti)</a:t>
            </a:r>
            <a:endParaRPr sz="2800" dirty="0">
              <a:latin typeface="Arial"/>
              <a:cs typeface="Arial"/>
            </a:endParaRPr>
          </a:p>
        </p:txBody>
      </p:sp>
    </p:spTree>
    <p:extLst>
      <p:ext uri="{BB962C8B-B14F-4D97-AF65-F5344CB8AC3E}">
        <p14:creationId xmlns:p14="http://schemas.microsoft.com/office/powerpoint/2010/main" val="195853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14912" y="686200"/>
            <a:ext cx="4783455" cy="513715"/>
          </a:xfrm>
          <a:prstGeom prst="rect">
            <a:avLst/>
          </a:prstGeom>
        </p:spPr>
        <p:txBody>
          <a:bodyPr vert="horz" wrap="square" lIns="0" tIns="12700" rIns="0" bIns="0" rtlCol="0" anchor="ctr">
            <a:spAutoFit/>
          </a:bodyPr>
          <a:lstStyle/>
          <a:p>
            <a:pPr marL="12700">
              <a:lnSpc>
                <a:spcPct val="100000"/>
              </a:lnSpc>
              <a:spcBef>
                <a:spcPts val="100"/>
              </a:spcBef>
            </a:pPr>
            <a:r>
              <a:rPr sz="3200" spc="-204" dirty="0"/>
              <a:t>Local </a:t>
            </a:r>
            <a:r>
              <a:rPr sz="3200" spc="-75" dirty="0"/>
              <a:t>environmental</a:t>
            </a:r>
            <a:r>
              <a:rPr sz="3200" spc="-170" dirty="0"/>
              <a:t> </a:t>
            </a:r>
            <a:r>
              <a:rPr sz="3200" spc="-125" dirty="0"/>
              <a:t>impacts</a:t>
            </a:r>
            <a:endParaRPr sz="3200" dirty="0"/>
          </a:p>
        </p:txBody>
      </p:sp>
      <p:sp>
        <p:nvSpPr>
          <p:cNvPr id="3" name="object 3"/>
          <p:cNvSpPr txBox="1"/>
          <p:nvPr/>
        </p:nvSpPr>
        <p:spPr>
          <a:xfrm>
            <a:off x="1123407" y="2037715"/>
            <a:ext cx="7486560" cy="2612895"/>
          </a:xfrm>
          <a:prstGeom prst="rect">
            <a:avLst/>
          </a:prstGeom>
        </p:spPr>
        <p:txBody>
          <a:bodyPr vert="horz" wrap="square" lIns="0" tIns="12065" rIns="0" bIns="0" rtlCol="0">
            <a:spAutoFit/>
          </a:bodyPr>
          <a:lstStyle/>
          <a:p>
            <a:pPr marL="12700">
              <a:spcBef>
                <a:spcPts val="95"/>
              </a:spcBef>
            </a:pPr>
            <a:r>
              <a:rPr sz="2800" spc="-50" dirty="0">
                <a:latin typeface="Arial"/>
                <a:cs typeface="Arial"/>
              </a:rPr>
              <a:t>At </a:t>
            </a:r>
            <a:r>
              <a:rPr sz="2800" spc="-35" dirty="0">
                <a:latin typeface="Arial"/>
                <a:cs typeface="Arial"/>
              </a:rPr>
              <a:t>the </a:t>
            </a:r>
            <a:r>
              <a:rPr sz="2800" spc="-100" dirty="0">
                <a:latin typeface="Arial"/>
                <a:cs typeface="Arial"/>
              </a:rPr>
              <a:t>local </a:t>
            </a:r>
            <a:r>
              <a:rPr sz="2800" spc="-90" dirty="0">
                <a:latin typeface="Arial"/>
                <a:cs typeface="Arial"/>
              </a:rPr>
              <a:t>level </a:t>
            </a:r>
            <a:r>
              <a:rPr sz="2800" spc="-110" dirty="0">
                <a:latin typeface="Arial"/>
                <a:cs typeface="Arial"/>
              </a:rPr>
              <a:t>impacts </a:t>
            </a:r>
            <a:r>
              <a:rPr sz="2800" spc="-175" dirty="0">
                <a:latin typeface="Arial"/>
                <a:cs typeface="Arial"/>
              </a:rPr>
              <a:t>can </a:t>
            </a:r>
            <a:r>
              <a:rPr sz="2800" spc="-130" dirty="0">
                <a:latin typeface="Arial"/>
                <a:cs typeface="Arial"/>
              </a:rPr>
              <a:t>be </a:t>
            </a:r>
            <a:r>
              <a:rPr sz="2800" spc="-120" dirty="0">
                <a:latin typeface="Arial"/>
                <a:cs typeface="Arial"/>
              </a:rPr>
              <a:t>classified</a:t>
            </a:r>
            <a:r>
              <a:rPr sz="2800" spc="-434" dirty="0">
                <a:latin typeface="Arial"/>
                <a:cs typeface="Arial"/>
              </a:rPr>
              <a:t> </a:t>
            </a:r>
            <a:r>
              <a:rPr sz="2800" spc="-190" dirty="0">
                <a:latin typeface="Arial"/>
                <a:cs typeface="Arial"/>
              </a:rPr>
              <a:t>as:</a:t>
            </a:r>
            <a:endParaRPr sz="2800" dirty="0">
              <a:latin typeface="Arial"/>
              <a:cs typeface="Arial"/>
            </a:endParaRPr>
          </a:p>
          <a:p>
            <a:pPr>
              <a:spcBef>
                <a:spcPts val="25"/>
              </a:spcBef>
            </a:pPr>
            <a:endParaRPr sz="2900" dirty="0">
              <a:latin typeface="Times New Roman"/>
              <a:cs typeface="Times New Roman"/>
            </a:endParaRPr>
          </a:p>
          <a:p>
            <a:pPr marL="728980" indent="-259079">
              <a:buChar char="•"/>
              <a:tabLst>
                <a:tab pos="729615" algn="l"/>
              </a:tabLst>
            </a:pPr>
            <a:r>
              <a:rPr sz="2800" spc="-114" dirty="0">
                <a:latin typeface="Arial"/>
                <a:cs typeface="Arial"/>
              </a:rPr>
              <a:t>impacts </a:t>
            </a:r>
            <a:r>
              <a:rPr sz="2800" spc="-90" dirty="0">
                <a:latin typeface="Arial"/>
                <a:cs typeface="Arial"/>
              </a:rPr>
              <a:t>on </a:t>
            </a:r>
            <a:r>
              <a:rPr sz="2800" spc="-65" dirty="0">
                <a:latin typeface="Arial"/>
                <a:cs typeface="Arial"/>
              </a:rPr>
              <a:t>natural</a:t>
            </a:r>
            <a:r>
              <a:rPr sz="2800" spc="-195" dirty="0">
                <a:latin typeface="Arial"/>
                <a:cs typeface="Arial"/>
              </a:rPr>
              <a:t> </a:t>
            </a:r>
            <a:r>
              <a:rPr sz="2800" spc="-145" dirty="0">
                <a:latin typeface="Arial"/>
                <a:cs typeface="Arial"/>
              </a:rPr>
              <a:t>resources</a:t>
            </a:r>
            <a:endParaRPr sz="2800" dirty="0">
              <a:latin typeface="Arial"/>
              <a:cs typeface="Arial"/>
            </a:endParaRPr>
          </a:p>
          <a:p>
            <a:pPr marL="728980" indent="-259079">
              <a:buChar char="•"/>
              <a:tabLst>
                <a:tab pos="729615" algn="l"/>
              </a:tabLst>
            </a:pPr>
            <a:r>
              <a:rPr sz="2800" spc="-30" dirty="0">
                <a:latin typeface="Arial"/>
                <a:cs typeface="Arial"/>
              </a:rPr>
              <a:t>pollution</a:t>
            </a:r>
            <a:endParaRPr sz="2800" dirty="0">
              <a:latin typeface="Arial"/>
              <a:cs typeface="Arial"/>
            </a:endParaRPr>
          </a:p>
          <a:p>
            <a:pPr marL="728980" indent="-259079">
              <a:buChar char="•"/>
              <a:tabLst>
                <a:tab pos="729615" algn="l"/>
              </a:tabLst>
            </a:pPr>
            <a:r>
              <a:rPr sz="2800" spc="-135" dirty="0">
                <a:latin typeface="Arial"/>
                <a:cs typeface="Arial"/>
              </a:rPr>
              <a:t>physical</a:t>
            </a:r>
            <a:r>
              <a:rPr sz="2800" spc="-110" dirty="0">
                <a:latin typeface="Arial"/>
                <a:cs typeface="Arial"/>
              </a:rPr>
              <a:t> impacts</a:t>
            </a:r>
            <a:endParaRPr sz="2800" dirty="0">
              <a:latin typeface="Arial"/>
              <a:cs typeface="Arial"/>
            </a:endParaRPr>
          </a:p>
          <a:p>
            <a:pPr marL="728980" indent="-259079">
              <a:spcBef>
                <a:spcPts val="5"/>
              </a:spcBef>
              <a:buChar char="•"/>
              <a:tabLst>
                <a:tab pos="729615" algn="l"/>
              </a:tabLst>
            </a:pPr>
            <a:r>
              <a:rPr sz="2800" spc="-110" dirty="0">
                <a:latin typeface="Arial"/>
                <a:cs typeface="Arial"/>
              </a:rPr>
              <a:t>displacement</a:t>
            </a:r>
            <a:endParaRPr sz="2800" dirty="0">
              <a:latin typeface="Arial"/>
              <a:cs typeface="Arial"/>
            </a:endParaRPr>
          </a:p>
        </p:txBody>
      </p:sp>
    </p:spTree>
    <p:extLst>
      <p:ext uri="{BB962C8B-B14F-4D97-AF65-F5344CB8AC3E}">
        <p14:creationId xmlns:p14="http://schemas.microsoft.com/office/powerpoint/2010/main" val="2341157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p:cNvSpPr txBox="1">
            <a:spLocks noGrp="1"/>
          </p:cNvSpPr>
          <p:nvPr>
            <p:ph idx="1"/>
          </p:nvPr>
        </p:nvSpPr>
        <p:spPr>
          <a:xfrm>
            <a:off x="838200" y="1825625"/>
            <a:ext cx="10515600" cy="1761380"/>
          </a:xfrm>
          <a:prstGeom prst="rect">
            <a:avLst/>
          </a:prstGeom>
        </p:spPr>
        <p:txBody>
          <a:bodyPr vert="horz" wrap="square" lIns="0" tIns="12065" rIns="0" bIns="0" rtlCol="0">
            <a:spAutoFit/>
          </a:bodyPr>
          <a:lstStyle/>
          <a:p>
            <a:pPr marL="0" marR="5080" indent="0">
              <a:lnSpc>
                <a:spcPct val="100000"/>
              </a:lnSpc>
              <a:spcBef>
                <a:spcPts val="95"/>
              </a:spcBef>
              <a:buNone/>
            </a:pPr>
            <a:endParaRPr lang="en-GB" sz="2800" spc="-85" dirty="0" smtClean="0">
              <a:solidFill>
                <a:srgbClr val="003399"/>
              </a:solidFill>
              <a:latin typeface="Arial"/>
              <a:cs typeface="Arial"/>
            </a:endParaRPr>
          </a:p>
          <a:p>
            <a:pPr marL="0" marR="5080" indent="0">
              <a:lnSpc>
                <a:spcPct val="100000"/>
              </a:lnSpc>
              <a:spcBef>
                <a:spcPts val="95"/>
              </a:spcBef>
              <a:buNone/>
            </a:pPr>
            <a:endParaRPr lang="en-GB" spc="-85" dirty="0">
              <a:solidFill>
                <a:srgbClr val="003399"/>
              </a:solidFill>
              <a:latin typeface="Arial"/>
              <a:cs typeface="Arial"/>
            </a:endParaRPr>
          </a:p>
          <a:p>
            <a:pPr marL="0" marR="5080" indent="0">
              <a:lnSpc>
                <a:spcPct val="100000"/>
              </a:lnSpc>
              <a:spcBef>
                <a:spcPts val="95"/>
              </a:spcBef>
              <a:buNone/>
            </a:pPr>
            <a:r>
              <a:rPr sz="2800" spc="-85" dirty="0" smtClean="0">
                <a:solidFill>
                  <a:srgbClr val="003399"/>
                </a:solidFill>
                <a:latin typeface="Arial"/>
                <a:cs typeface="Arial"/>
              </a:rPr>
              <a:t>Work </a:t>
            </a:r>
            <a:r>
              <a:rPr sz="2800" spc="-35" dirty="0">
                <a:solidFill>
                  <a:srgbClr val="003399"/>
                </a:solidFill>
                <a:latin typeface="Arial"/>
                <a:cs typeface="Arial"/>
              </a:rPr>
              <a:t>in </a:t>
            </a:r>
            <a:r>
              <a:rPr sz="2800" spc="-125" dirty="0">
                <a:solidFill>
                  <a:srgbClr val="003399"/>
                </a:solidFill>
                <a:latin typeface="Arial"/>
                <a:cs typeface="Arial"/>
              </a:rPr>
              <a:t>small </a:t>
            </a:r>
            <a:r>
              <a:rPr sz="2800" spc="-130" dirty="0">
                <a:solidFill>
                  <a:srgbClr val="003399"/>
                </a:solidFill>
                <a:latin typeface="Arial"/>
                <a:cs typeface="Arial"/>
              </a:rPr>
              <a:t>groups </a:t>
            </a:r>
            <a:r>
              <a:rPr sz="2800" spc="35" dirty="0">
                <a:solidFill>
                  <a:srgbClr val="003399"/>
                </a:solidFill>
                <a:latin typeface="Arial"/>
                <a:cs typeface="Arial"/>
              </a:rPr>
              <a:t>to </a:t>
            </a:r>
            <a:r>
              <a:rPr sz="2800" spc="-30" dirty="0">
                <a:solidFill>
                  <a:srgbClr val="003399"/>
                </a:solidFill>
                <a:latin typeface="Arial"/>
                <a:cs typeface="Arial"/>
              </a:rPr>
              <a:t>identify </a:t>
            </a:r>
            <a:r>
              <a:rPr sz="2800" spc="-145" dirty="0">
                <a:solidFill>
                  <a:srgbClr val="003399"/>
                </a:solidFill>
                <a:latin typeface="Arial"/>
                <a:cs typeface="Arial"/>
              </a:rPr>
              <a:t>6 key </a:t>
            </a:r>
            <a:r>
              <a:rPr sz="2800" spc="-75" dirty="0" smtClean="0">
                <a:solidFill>
                  <a:srgbClr val="003399"/>
                </a:solidFill>
                <a:latin typeface="Arial"/>
                <a:cs typeface="Arial"/>
              </a:rPr>
              <a:t>environmental </a:t>
            </a:r>
            <a:r>
              <a:rPr sz="2800" spc="-80" dirty="0">
                <a:solidFill>
                  <a:srgbClr val="003399"/>
                </a:solidFill>
                <a:latin typeface="Arial"/>
                <a:cs typeface="Arial"/>
              </a:rPr>
              <a:t>trends </a:t>
            </a:r>
            <a:r>
              <a:rPr sz="2800" spc="-85" dirty="0">
                <a:solidFill>
                  <a:srgbClr val="003399"/>
                </a:solidFill>
                <a:latin typeface="Arial"/>
                <a:cs typeface="Arial"/>
              </a:rPr>
              <a:t>which </a:t>
            </a:r>
            <a:r>
              <a:rPr sz="2800" spc="-95" dirty="0">
                <a:solidFill>
                  <a:srgbClr val="003399"/>
                </a:solidFill>
                <a:latin typeface="Arial"/>
                <a:cs typeface="Arial"/>
              </a:rPr>
              <a:t>could </a:t>
            </a:r>
            <a:r>
              <a:rPr sz="2800" spc="-50" dirty="0">
                <a:solidFill>
                  <a:srgbClr val="003399"/>
                </a:solidFill>
                <a:latin typeface="Arial"/>
                <a:cs typeface="Arial"/>
              </a:rPr>
              <a:t>affect </a:t>
            </a:r>
            <a:r>
              <a:rPr sz="2800" spc="-75" dirty="0" smtClean="0">
                <a:solidFill>
                  <a:srgbClr val="003399"/>
                </a:solidFill>
                <a:latin typeface="Arial"/>
                <a:cs typeface="Arial"/>
              </a:rPr>
              <a:t>how </a:t>
            </a:r>
            <a:r>
              <a:rPr sz="2800" spc="-125" dirty="0">
                <a:solidFill>
                  <a:srgbClr val="003399"/>
                </a:solidFill>
                <a:latin typeface="Arial"/>
                <a:cs typeface="Arial"/>
              </a:rPr>
              <a:t>businesses</a:t>
            </a:r>
            <a:r>
              <a:rPr sz="2800" spc="-125" dirty="0" smtClean="0">
                <a:solidFill>
                  <a:srgbClr val="003399"/>
                </a:solidFill>
                <a:latin typeface="Arial"/>
                <a:cs typeface="Arial"/>
              </a:rPr>
              <a:t>/</a:t>
            </a:r>
            <a:r>
              <a:rPr lang="en-GB" sz="2800" spc="-125" dirty="0" smtClean="0">
                <a:solidFill>
                  <a:srgbClr val="003399"/>
                </a:solidFill>
                <a:latin typeface="Arial"/>
                <a:cs typeface="Arial"/>
              </a:rPr>
              <a:t> </a:t>
            </a:r>
            <a:r>
              <a:rPr sz="2800" spc="-125" dirty="0" err="1" smtClean="0">
                <a:solidFill>
                  <a:srgbClr val="003399"/>
                </a:solidFill>
                <a:latin typeface="Arial"/>
                <a:cs typeface="Arial"/>
              </a:rPr>
              <a:t>organisations</a:t>
            </a:r>
            <a:r>
              <a:rPr sz="2800" spc="-100" dirty="0" smtClean="0">
                <a:solidFill>
                  <a:srgbClr val="003399"/>
                </a:solidFill>
                <a:latin typeface="Arial"/>
                <a:cs typeface="Arial"/>
              </a:rPr>
              <a:t> </a:t>
            </a:r>
            <a:r>
              <a:rPr sz="2800" spc="-80" dirty="0" smtClean="0">
                <a:solidFill>
                  <a:srgbClr val="003399"/>
                </a:solidFill>
                <a:latin typeface="Arial"/>
                <a:cs typeface="Arial"/>
              </a:rPr>
              <a:t>operate</a:t>
            </a:r>
            <a:r>
              <a:rPr lang="en-GB" sz="2800" spc="-80" dirty="0" smtClean="0">
                <a:solidFill>
                  <a:srgbClr val="003399"/>
                </a:solidFill>
                <a:latin typeface="Arial"/>
                <a:cs typeface="Arial"/>
              </a:rPr>
              <a:t>.</a:t>
            </a:r>
            <a:endParaRPr sz="2800" dirty="0">
              <a:latin typeface="Arial"/>
              <a:cs typeface="Arial"/>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66454" y="403718"/>
            <a:ext cx="3901448" cy="1953772"/>
          </a:xfrm>
          <a:prstGeom prst="rect">
            <a:avLst/>
          </a:prstGeom>
        </p:spPr>
      </p:pic>
    </p:spTree>
    <p:extLst>
      <p:ext uri="{BB962C8B-B14F-4D97-AF65-F5344CB8AC3E}">
        <p14:creationId xmlns:p14="http://schemas.microsoft.com/office/powerpoint/2010/main" val="25257768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39617" y="620688"/>
            <a:ext cx="7253581" cy="5247856"/>
          </a:xfrm>
        </p:spPr>
      </p:pic>
    </p:spTree>
    <p:extLst>
      <p:ext uri="{BB962C8B-B14F-4D97-AF65-F5344CB8AC3E}">
        <p14:creationId xmlns:p14="http://schemas.microsoft.com/office/powerpoint/2010/main" val="20268503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10854" y="464298"/>
            <a:ext cx="8507910" cy="689932"/>
          </a:xfrm>
          <a:prstGeom prst="rect">
            <a:avLst/>
          </a:prstGeom>
        </p:spPr>
        <p:txBody>
          <a:bodyPr vert="horz" wrap="square" lIns="0" tIns="12700" rIns="0" bIns="0" rtlCol="0" anchor="ctr">
            <a:spAutoFit/>
          </a:bodyPr>
          <a:lstStyle/>
          <a:p>
            <a:pPr marL="12700">
              <a:lnSpc>
                <a:spcPct val="100000"/>
              </a:lnSpc>
              <a:spcBef>
                <a:spcPts val="100"/>
              </a:spcBef>
            </a:pPr>
            <a:r>
              <a:rPr b="1" spc="-215" dirty="0" smtClean="0">
                <a:solidFill>
                  <a:srgbClr val="0070C0"/>
                </a:solidFill>
                <a:latin typeface="+mn-lt"/>
                <a:cs typeface="Trebuchet MS"/>
              </a:rPr>
              <a:t>Technological</a:t>
            </a:r>
            <a:r>
              <a:rPr spc="-235" dirty="0" smtClean="0">
                <a:solidFill>
                  <a:srgbClr val="0070C0"/>
                </a:solidFill>
                <a:latin typeface="+mn-lt"/>
              </a:rPr>
              <a:t> </a:t>
            </a:r>
            <a:r>
              <a:rPr spc="-250" dirty="0">
                <a:solidFill>
                  <a:srgbClr val="0070C0"/>
                </a:solidFill>
                <a:latin typeface="+mn-lt"/>
              </a:rPr>
              <a:t>issues</a:t>
            </a:r>
          </a:p>
        </p:txBody>
      </p:sp>
      <p:sp>
        <p:nvSpPr>
          <p:cNvPr id="3" name="object 3"/>
          <p:cNvSpPr txBox="1"/>
          <p:nvPr/>
        </p:nvSpPr>
        <p:spPr>
          <a:xfrm>
            <a:off x="1210854" y="1154230"/>
            <a:ext cx="9356997" cy="5182829"/>
          </a:xfrm>
          <a:prstGeom prst="rect">
            <a:avLst/>
          </a:prstGeom>
        </p:spPr>
        <p:txBody>
          <a:bodyPr vert="horz" wrap="square" lIns="0" tIns="12065" rIns="0" bIns="0" rtlCol="0">
            <a:spAutoFit/>
          </a:bodyPr>
          <a:lstStyle/>
          <a:p>
            <a:pPr marL="469900" indent="-457200">
              <a:spcBef>
                <a:spcPts val="95"/>
              </a:spcBef>
              <a:buChar char="•"/>
              <a:tabLst>
                <a:tab pos="469900" algn="l"/>
                <a:tab pos="470534" algn="l"/>
              </a:tabLst>
            </a:pPr>
            <a:r>
              <a:rPr sz="2800" spc="-165" dirty="0">
                <a:cs typeface="Arial"/>
              </a:rPr>
              <a:t>We </a:t>
            </a:r>
            <a:r>
              <a:rPr sz="2800" spc="-70" dirty="0">
                <a:cs typeface="Arial"/>
              </a:rPr>
              <a:t>live </a:t>
            </a:r>
            <a:r>
              <a:rPr sz="2800" spc="-35" dirty="0">
                <a:cs typeface="Arial"/>
              </a:rPr>
              <a:t>in </a:t>
            </a:r>
            <a:r>
              <a:rPr sz="2800" spc="-80" dirty="0">
                <a:cs typeface="Arial"/>
              </a:rPr>
              <a:t>times </a:t>
            </a:r>
            <a:r>
              <a:rPr sz="2800" spc="-10" dirty="0">
                <a:cs typeface="Arial"/>
              </a:rPr>
              <a:t>of </a:t>
            </a:r>
            <a:r>
              <a:rPr sz="2800" spc="-85" dirty="0">
                <a:cs typeface="Arial"/>
              </a:rPr>
              <a:t>significant </a:t>
            </a:r>
            <a:r>
              <a:rPr sz="2800" spc="-95" dirty="0">
                <a:cs typeface="Arial"/>
              </a:rPr>
              <a:t>technological</a:t>
            </a:r>
            <a:r>
              <a:rPr sz="2800" spc="-525" dirty="0">
                <a:cs typeface="Arial"/>
              </a:rPr>
              <a:t> </a:t>
            </a:r>
            <a:r>
              <a:rPr lang="en-GB" sz="2800" spc="-525" dirty="0" smtClean="0">
                <a:cs typeface="Arial"/>
              </a:rPr>
              <a:t> </a:t>
            </a:r>
            <a:r>
              <a:rPr sz="2800" spc="-170" dirty="0" smtClean="0">
                <a:cs typeface="Arial"/>
              </a:rPr>
              <a:t>change</a:t>
            </a:r>
            <a:endParaRPr sz="2800" dirty="0">
              <a:cs typeface="Arial"/>
            </a:endParaRPr>
          </a:p>
          <a:p>
            <a:pPr marL="469900" marR="5080" indent="-457200">
              <a:buChar char="•"/>
              <a:tabLst>
                <a:tab pos="469900" algn="l"/>
                <a:tab pos="470534" algn="l"/>
              </a:tabLst>
            </a:pPr>
            <a:r>
              <a:rPr sz="2800" spc="-190" dirty="0">
                <a:cs typeface="Arial"/>
              </a:rPr>
              <a:t>Big </a:t>
            </a:r>
            <a:r>
              <a:rPr sz="2800" spc="-75" dirty="0">
                <a:cs typeface="Arial"/>
              </a:rPr>
              <a:t>impact </a:t>
            </a:r>
            <a:r>
              <a:rPr sz="2800" spc="-90" dirty="0">
                <a:cs typeface="Arial"/>
              </a:rPr>
              <a:t>on </a:t>
            </a:r>
            <a:r>
              <a:rPr sz="2800" spc="-70" dirty="0">
                <a:cs typeface="Arial"/>
              </a:rPr>
              <a:t>how </a:t>
            </a:r>
            <a:r>
              <a:rPr sz="2800" spc="-60" dirty="0">
                <a:cs typeface="Arial"/>
              </a:rPr>
              <a:t>firms </a:t>
            </a:r>
            <a:r>
              <a:rPr sz="2800" spc="-105" dirty="0">
                <a:cs typeface="Arial"/>
              </a:rPr>
              <a:t>produce, </a:t>
            </a:r>
            <a:r>
              <a:rPr sz="2800" spc="-100" dirty="0">
                <a:cs typeface="Arial"/>
              </a:rPr>
              <a:t>advertise </a:t>
            </a:r>
            <a:r>
              <a:rPr sz="2800" spc="-135" dirty="0">
                <a:cs typeface="Arial"/>
              </a:rPr>
              <a:t>and</a:t>
            </a:r>
            <a:r>
              <a:rPr sz="2800" spc="-405" dirty="0">
                <a:cs typeface="Arial"/>
              </a:rPr>
              <a:t> </a:t>
            </a:r>
            <a:r>
              <a:rPr lang="en-GB" sz="2800" spc="-405" dirty="0" smtClean="0">
                <a:cs typeface="Arial"/>
              </a:rPr>
              <a:t> </a:t>
            </a:r>
            <a:r>
              <a:rPr sz="2800" spc="-114" dirty="0" smtClean="0">
                <a:cs typeface="Arial"/>
              </a:rPr>
              <a:t>sell  </a:t>
            </a:r>
            <a:r>
              <a:rPr sz="2800" spc="-10" dirty="0">
                <a:cs typeface="Arial"/>
              </a:rPr>
              <a:t>their</a:t>
            </a:r>
            <a:r>
              <a:rPr sz="2800" spc="-145" dirty="0">
                <a:cs typeface="Arial"/>
              </a:rPr>
              <a:t> </a:t>
            </a:r>
            <a:r>
              <a:rPr sz="2800" spc="-90" dirty="0">
                <a:cs typeface="Arial"/>
              </a:rPr>
              <a:t>products</a:t>
            </a:r>
            <a:endParaRPr sz="2800" dirty="0">
              <a:cs typeface="Arial"/>
            </a:endParaRPr>
          </a:p>
          <a:p>
            <a:pPr marL="469900" marR="406400" indent="-457200">
              <a:buChar char="•"/>
              <a:tabLst>
                <a:tab pos="469900" algn="l"/>
                <a:tab pos="470534" algn="l"/>
              </a:tabLst>
            </a:pPr>
            <a:r>
              <a:rPr sz="2800" spc="-70" dirty="0">
                <a:cs typeface="Arial"/>
              </a:rPr>
              <a:t>Growth </a:t>
            </a:r>
            <a:r>
              <a:rPr sz="2800" spc="-35" dirty="0">
                <a:cs typeface="Arial"/>
              </a:rPr>
              <a:t>in </a:t>
            </a:r>
            <a:r>
              <a:rPr sz="2800" spc="-70" dirty="0">
                <a:cs typeface="Arial"/>
              </a:rPr>
              <a:t>online </a:t>
            </a:r>
            <a:r>
              <a:rPr sz="2800" spc="-130" dirty="0">
                <a:cs typeface="Arial"/>
              </a:rPr>
              <a:t>shopping </a:t>
            </a:r>
            <a:r>
              <a:rPr sz="2800" spc="-175" dirty="0">
                <a:cs typeface="Arial"/>
              </a:rPr>
              <a:t>means </a:t>
            </a:r>
            <a:r>
              <a:rPr sz="2800" spc="-60" dirty="0">
                <a:cs typeface="Arial"/>
              </a:rPr>
              <a:t>firms </a:t>
            </a:r>
            <a:r>
              <a:rPr sz="2800" spc="-175" dirty="0">
                <a:cs typeface="Arial"/>
              </a:rPr>
              <a:t>can</a:t>
            </a:r>
            <a:r>
              <a:rPr sz="2800" spc="-390" dirty="0">
                <a:cs typeface="Arial"/>
              </a:rPr>
              <a:t> </a:t>
            </a:r>
            <a:r>
              <a:rPr lang="en-GB" sz="2800" spc="-390" dirty="0" smtClean="0">
                <a:cs typeface="Arial"/>
              </a:rPr>
              <a:t> </a:t>
            </a:r>
            <a:r>
              <a:rPr sz="2800" spc="-20" dirty="0" smtClean="0">
                <a:cs typeface="Arial"/>
              </a:rPr>
              <a:t>offer</a:t>
            </a:r>
            <a:r>
              <a:rPr lang="en-GB" sz="2800" spc="-20" dirty="0" smtClean="0">
                <a:cs typeface="Arial"/>
              </a:rPr>
              <a:t> </a:t>
            </a:r>
            <a:r>
              <a:rPr sz="2800" spc="-165" dirty="0" smtClean="0">
                <a:cs typeface="Arial"/>
              </a:rPr>
              <a:t>goods </a:t>
            </a:r>
            <a:r>
              <a:rPr sz="2800" spc="-135" dirty="0">
                <a:cs typeface="Arial"/>
              </a:rPr>
              <a:t>and </a:t>
            </a:r>
            <a:r>
              <a:rPr sz="2800" spc="-160" dirty="0">
                <a:cs typeface="Arial"/>
              </a:rPr>
              <a:t>services </a:t>
            </a:r>
            <a:r>
              <a:rPr sz="2800" spc="-95" dirty="0">
                <a:cs typeface="Arial"/>
              </a:rPr>
              <a:t>globally</a:t>
            </a:r>
            <a:r>
              <a:rPr sz="2800" spc="-80" dirty="0">
                <a:cs typeface="Arial"/>
              </a:rPr>
              <a:t> </a:t>
            </a:r>
            <a:r>
              <a:rPr sz="2800" spc="-70" dirty="0">
                <a:cs typeface="Arial"/>
              </a:rPr>
              <a:t>now</a:t>
            </a:r>
            <a:endParaRPr sz="2800" dirty="0">
              <a:cs typeface="Arial"/>
            </a:endParaRPr>
          </a:p>
          <a:p>
            <a:pPr marL="469900" indent="-457200">
              <a:spcBef>
                <a:spcPts val="5"/>
              </a:spcBef>
              <a:buChar char="•"/>
              <a:tabLst>
                <a:tab pos="469900" algn="l"/>
                <a:tab pos="470534" algn="l"/>
              </a:tabLst>
            </a:pPr>
            <a:r>
              <a:rPr sz="2800" spc="-190" dirty="0">
                <a:cs typeface="Arial"/>
              </a:rPr>
              <a:t>Big </a:t>
            </a:r>
            <a:r>
              <a:rPr sz="2800" spc="-195" dirty="0">
                <a:cs typeface="Arial"/>
              </a:rPr>
              <a:t>issues </a:t>
            </a:r>
            <a:r>
              <a:rPr sz="2800" spc="5" dirty="0">
                <a:cs typeface="Arial"/>
              </a:rPr>
              <a:t>for </a:t>
            </a:r>
            <a:r>
              <a:rPr sz="2800" spc="-105" dirty="0">
                <a:cs typeface="Arial"/>
              </a:rPr>
              <a:t>high </a:t>
            </a:r>
            <a:r>
              <a:rPr sz="2800" spc="-55" dirty="0">
                <a:cs typeface="Arial"/>
              </a:rPr>
              <a:t>street </a:t>
            </a:r>
            <a:r>
              <a:rPr sz="2800" spc="-70" dirty="0">
                <a:cs typeface="Arial"/>
              </a:rPr>
              <a:t>retailers </a:t>
            </a:r>
            <a:r>
              <a:rPr sz="2800" spc="-265" dirty="0">
                <a:cs typeface="Arial"/>
              </a:rPr>
              <a:t>as </a:t>
            </a:r>
            <a:r>
              <a:rPr sz="2800" spc="-220" dirty="0">
                <a:cs typeface="Arial"/>
              </a:rPr>
              <a:t>a</a:t>
            </a:r>
            <a:r>
              <a:rPr sz="2800" spc="-260" dirty="0">
                <a:cs typeface="Arial"/>
              </a:rPr>
              <a:t> </a:t>
            </a:r>
            <a:r>
              <a:rPr sz="2800" spc="-60" dirty="0">
                <a:cs typeface="Arial"/>
              </a:rPr>
              <a:t>result</a:t>
            </a:r>
            <a:endParaRPr sz="2800" dirty="0">
              <a:cs typeface="Arial"/>
            </a:endParaRPr>
          </a:p>
          <a:p>
            <a:pPr marL="469900" marR="40640" indent="-457200">
              <a:buChar char="•"/>
              <a:tabLst>
                <a:tab pos="469900" algn="l"/>
                <a:tab pos="470534" algn="l"/>
              </a:tabLst>
            </a:pPr>
            <a:r>
              <a:rPr sz="2800" spc="-275" dirty="0">
                <a:cs typeface="Arial"/>
              </a:rPr>
              <a:t>Has </a:t>
            </a:r>
            <a:r>
              <a:rPr sz="2800" spc="-160" dirty="0">
                <a:cs typeface="Arial"/>
              </a:rPr>
              <a:t>changed </a:t>
            </a:r>
            <a:r>
              <a:rPr sz="2800" spc="-70" dirty="0">
                <a:cs typeface="Arial"/>
              </a:rPr>
              <a:t>how </a:t>
            </a:r>
            <a:r>
              <a:rPr sz="2800" spc="-175" dirty="0">
                <a:cs typeface="Arial"/>
              </a:rPr>
              <a:t>business </a:t>
            </a:r>
            <a:r>
              <a:rPr sz="2800" spc="-145" dirty="0">
                <a:cs typeface="Arial"/>
              </a:rPr>
              <a:t>is </a:t>
            </a:r>
            <a:r>
              <a:rPr sz="2800" spc="-130" dirty="0">
                <a:cs typeface="Arial"/>
              </a:rPr>
              <a:t>organised </a:t>
            </a:r>
            <a:r>
              <a:rPr sz="2800" spc="-165" dirty="0">
                <a:cs typeface="Arial"/>
              </a:rPr>
              <a:t>– </a:t>
            </a:r>
            <a:r>
              <a:rPr sz="2800" spc="-40" dirty="0">
                <a:cs typeface="Arial"/>
              </a:rPr>
              <a:t>growth </a:t>
            </a:r>
            <a:r>
              <a:rPr sz="2800" spc="-10" dirty="0">
                <a:cs typeface="Arial"/>
              </a:rPr>
              <a:t>of  </a:t>
            </a:r>
            <a:r>
              <a:rPr sz="2800" spc="-125" dirty="0">
                <a:cs typeface="Arial"/>
              </a:rPr>
              <a:t>small </a:t>
            </a:r>
            <a:r>
              <a:rPr sz="2800" spc="-70" dirty="0">
                <a:cs typeface="Arial"/>
              </a:rPr>
              <a:t>online</a:t>
            </a:r>
            <a:r>
              <a:rPr sz="2800" spc="-145" dirty="0">
                <a:cs typeface="Arial"/>
              </a:rPr>
              <a:t> </a:t>
            </a:r>
            <a:r>
              <a:rPr sz="2800" spc="-120" dirty="0">
                <a:cs typeface="Arial"/>
              </a:rPr>
              <a:t>stores</a:t>
            </a:r>
            <a:endParaRPr sz="2800" dirty="0">
              <a:cs typeface="Arial"/>
            </a:endParaRPr>
          </a:p>
          <a:p>
            <a:pPr marL="469900" indent="-457200">
              <a:buChar char="•"/>
              <a:tabLst>
                <a:tab pos="469900" algn="l"/>
                <a:tab pos="470534" algn="l"/>
              </a:tabLst>
            </a:pPr>
            <a:r>
              <a:rPr sz="2800" spc="-90" dirty="0">
                <a:cs typeface="Arial"/>
              </a:rPr>
              <a:t>Impact </a:t>
            </a:r>
            <a:r>
              <a:rPr sz="2800" spc="-10" dirty="0">
                <a:cs typeface="Arial"/>
              </a:rPr>
              <a:t>of </a:t>
            </a:r>
            <a:r>
              <a:rPr sz="2800" spc="-35" dirty="0">
                <a:cs typeface="Arial"/>
              </a:rPr>
              <a:t>the </a:t>
            </a:r>
            <a:r>
              <a:rPr sz="2800" spc="-135" dirty="0" smtClean="0">
                <a:cs typeface="Arial"/>
              </a:rPr>
              <a:t>sharing</a:t>
            </a:r>
            <a:r>
              <a:rPr lang="en-GB" sz="2800" spc="-430" dirty="0" smtClean="0">
                <a:cs typeface="Arial"/>
              </a:rPr>
              <a:t> </a:t>
            </a:r>
            <a:r>
              <a:rPr sz="2800" spc="-125" dirty="0" smtClean="0">
                <a:cs typeface="Arial"/>
              </a:rPr>
              <a:t>economy</a:t>
            </a:r>
            <a:endParaRPr sz="2800" dirty="0">
              <a:cs typeface="Arial"/>
            </a:endParaRPr>
          </a:p>
          <a:p>
            <a:pPr marL="469900" marR="1078865" indent="-457200">
              <a:spcBef>
                <a:spcPts val="5"/>
              </a:spcBef>
              <a:buChar char="•"/>
              <a:tabLst>
                <a:tab pos="469900" algn="l"/>
                <a:tab pos="470534" algn="l"/>
              </a:tabLst>
            </a:pPr>
            <a:r>
              <a:rPr sz="2800" spc="-80" dirty="0">
                <a:cs typeface="Arial"/>
              </a:rPr>
              <a:t>Robots/computer </a:t>
            </a:r>
            <a:r>
              <a:rPr sz="2800" spc="-55" dirty="0">
                <a:cs typeface="Arial"/>
              </a:rPr>
              <a:t>controlled production</a:t>
            </a:r>
            <a:r>
              <a:rPr sz="2800" spc="-180" dirty="0">
                <a:cs typeface="Arial"/>
              </a:rPr>
              <a:t> </a:t>
            </a:r>
            <a:r>
              <a:rPr sz="2800" spc="-210" dirty="0">
                <a:cs typeface="Arial"/>
              </a:rPr>
              <a:t>has  </a:t>
            </a:r>
            <a:r>
              <a:rPr sz="2800" spc="-160" dirty="0">
                <a:cs typeface="Arial"/>
              </a:rPr>
              <a:t>changed </a:t>
            </a:r>
            <a:r>
              <a:rPr sz="2800" spc="-45" dirty="0">
                <a:cs typeface="Arial"/>
              </a:rPr>
              <a:t>what </a:t>
            </a:r>
            <a:r>
              <a:rPr sz="2800" spc="-105" dirty="0">
                <a:cs typeface="Arial"/>
              </a:rPr>
              <a:t>people </a:t>
            </a:r>
            <a:r>
              <a:rPr sz="2800" spc="-70" dirty="0">
                <a:cs typeface="Arial"/>
              </a:rPr>
              <a:t>now</a:t>
            </a:r>
            <a:r>
              <a:rPr sz="2800" spc="-245" dirty="0">
                <a:cs typeface="Arial"/>
              </a:rPr>
              <a:t> </a:t>
            </a:r>
            <a:r>
              <a:rPr sz="2800" spc="-95" dirty="0">
                <a:cs typeface="Arial"/>
              </a:rPr>
              <a:t>do</a:t>
            </a:r>
            <a:endParaRPr sz="2800" dirty="0">
              <a:cs typeface="Arial"/>
            </a:endParaRPr>
          </a:p>
          <a:p>
            <a:pPr marL="469900" marR="1239520" indent="-457200">
              <a:buChar char="•"/>
              <a:tabLst>
                <a:tab pos="469900" algn="l"/>
                <a:tab pos="470534" algn="l"/>
              </a:tabLst>
            </a:pPr>
            <a:r>
              <a:rPr sz="2800" spc="-215" dirty="0">
                <a:cs typeface="Arial"/>
              </a:rPr>
              <a:t>IT </a:t>
            </a:r>
            <a:r>
              <a:rPr sz="2800" spc="-210" dirty="0">
                <a:cs typeface="Arial"/>
              </a:rPr>
              <a:t>has </a:t>
            </a:r>
            <a:r>
              <a:rPr sz="2800" spc="-80" dirty="0">
                <a:cs typeface="Arial"/>
              </a:rPr>
              <a:t>improved </a:t>
            </a:r>
            <a:r>
              <a:rPr sz="2800" spc="-100" dirty="0">
                <a:cs typeface="Arial"/>
              </a:rPr>
              <a:t>global </a:t>
            </a:r>
            <a:r>
              <a:rPr sz="2800" spc="-85" dirty="0">
                <a:cs typeface="Arial"/>
              </a:rPr>
              <a:t>communication </a:t>
            </a:r>
            <a:r>
              <a:rPr sz="2800" spc="-135" dirty="0">
                <a:cs typeface="Arial"/>
              </a:rPr>
              <a:t>and  </a:t>
            </a:r>
            <a:r>
              <a:rPr sz="2800" spc="-70" dirty="0">
                <a:cs typeface="Arial"/>
              </a:rPr>
              <a:t>connectivity</a:t>
            </a:r>
            <a:endParaRPr sz="2800" dirty="0">
              <a:cs typeface="Arial"/>
            </a:endParaRPr>
          </a:p>
          <a:p>
            <a:pPr marL="469900" indent="-457200">
              <a:buChar char="•"/>
              <a:tabLst>
                <a:tab pos="469900" algn="l"/>
                <a:tab pos="470534" algn="l"/>
              </a:tabLst>
            </a:pPr>
            <a:r>
              <a:rPr sz="2800" spc="-60" dirty="0">
                <a:cs typeface="Arial"/>
              </a:rPr>
              <a:t>Flexible/home/mobile/holiday </a:t>
            </a:r>
            <a:r>
              <a:rPr sz="2800" spc="-75" dirty="0">
                <a:cs typeface="Arial"/>
              </a:rPr>
              <a:t>working </a:t>
            </a:r>
            <a:r>
              <a:rPr sz="2800" spc="-160" dirty="0">
                <a:cs typeface="Arial"/>
              </a:rPr>
              <a:t>have</a:t>
            </a:r>
            <a:r>
              <a:rPr sz="2800" spc="-185" dirty="0">
                <a:cs typeface="Arial"/>
              </a:rPr>
              <a:t> </a:t>
            </a:r>
            <a:r>
              <a:rPr sz="2800" spc="-80" dirty="0">
                <a:cs typeface="Arial"/>
              </a:rPr>
              <a:t>grown</a:t>
            </a:r>
            <a:endParaRPr sz="2800" dirty="0">
              <a:cs typeface="Arial"/>
            </a:endParaRPr>
          </a:p>
        </p:txBody>
      </p:sp>
    </p:spTree>
    <p:extLst>
      <p:ext uri="{BB962C8B-B14F-4D97-AF65-F5344CB8AC3E}">
        <p14:creationId xmlns:p14="http://schemas.microsoft.com/office/powerpoint/2010/main" val="16418503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Driverless Cars work?</a:t>
            </a:r>
            <a:endParaRPr lang="en-GB" dirty="0"/>
          </a:p>
        </p:txBody>
      </p:sp>
      <p:sp>
        <p:nvSpPr>
          <p:cNvPr id="3" name="Content Placeholder 2"/>
          <p:cNvSpPr>
            <a:spLocks noGrp="1"/>
          </p:cNvSpPr>
          <p:nvPr>
            <p:ph idx="1"/>
          </p:nvPr>
        </p:nvSpPr>
        <p:spPr/>
        <p:txBody>
          <a:bodyPr>
            <a:normAutofit/>
          </a:bodyPr>
          <a:lstStyle/>
          <a:p>
            <a:r>
              <a:rPr lang="en-GB" dirty="0"/>
              <a:t>Driverless cars could be in full use on Britain's roads by 2021.</a:t>
            </a:r>
            <a:endParaRPr lang="en-GB" dirty="0">
              <a:hlinkClick r:id="rId2"/>
            </a:endParaRPr>
          </a:p>
          <a:p>
            <a:r>
              <a:rPr lang="en-GB" dirty="0">
                <a:hlinkClick r:id="rId2"/>
              </a:rPr>
              <a:t>Driverless cars in the UK </a:t>
            </a:r>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03712" y="3178927"/>
            <a:ext cx="5603888" cy="3168352"/>
          </a:xfrm>
          <a:prstGeom prst="rect">
            <a:avLst/>
          </a:prstGeom>
        </p:spPr>
      </p:pic>
    </p:spTree>
    <p:extLst>
      <p:ext uri="{BB962C8B-B14F-4D97-AF65-F5344CB8AC3E}">
        <p14:creationId xmlns:p14="http://schemas.microsoft.com/office/powerpoint/2010/main" val="27826884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Google’s Driverless Cars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71664" y="1268760"/>
            <a:ext cx="6145728" cy="3836124"/>
          </a:xfrm>
        </p:spPr>
      </p:pic>
      <p:sp>
        <p:nvSpPr>
          <p:cNvPr id="5" name="TextBox 4"/>
          <p:cNvSpPr txBox="1"/>
          <p:nvPr/>
        </p:nvSpPr>
        <p:spPr>
          <a:xfrm>
            <a:off x="1919536" y="5517232"/>
            <a:ext cx="8496944" cy="1231106"/>
          </a:xfrm>
          <a:prstGeom prst="rect">
            <a:avLst/>
          </a:prstGeom>
          <a:noFill/>
        </p:spPr>
        <p:txBody>
          <a:bodyPr wrap="square" rtlCol="0">
            <a:spAutoFit/>
          </a:bodyPr>
          <a:lstStyle/>
          <a:p>
            <a:r>
              <a:rPr lang="en-GB" sz="2800" dirty="0"/>
              <a:t>What are the implications of driverless cars to the world / to the future? </a:t>
            </a:r>
          </a:p>
          <a:p>
            <a:endParaRPr lang="en-GB" dirty="0"/>
          </a:p>
        </p:txBody>
      </p:sp>
    </p:spTree>
    <p:extLst>
      <p:ext uri="{BB962C8B-B14F-4D97-AF65-F5344CB8AC3E}">
        <p14:creationId xmlns:p14="http://schemas.microsoft.com/office/powerpoint/2010/main" val="640680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smtClean="0">
                <a:latin typeface="+mn-lt"/>
                <a:cs typeface="Arial" pitchFamily="34" charset="0"/>
              </a:rPr>
              <a:t>Major Technological Advances </a:t>
            </a:r>
          </a:p>
        </p:txBody>
      </p:sp>
      <p:sp>
        <p:nvSpPr>
          <p:cNvPr id="3075" name="Rectangle 3"/>
          <p:cNvSpPr>
            <a:spLocks noGrp="1" noChangeArrowheads="1"/>
          </p:cNvSpPr>
          <p:nvPr>
            <p:ph type="body" idx="1"/>
          </p:nvPr>
        </p:nvSpPr>
        <p:spPr>
          <a:xfrm>
            <a:off x="1018903" y="1700213"/>
            <a:ext cx="9418910" cy="4824412"/>
          </a:xfrm>
        </p:spPr>
        <p:txBody>
          <a:bodyPr/>
          <a:lstStyle/>
          <a:p>
            <a:pPr>
              <a:lnSpc>
                <a:spcPct val="80000"/>
              </a:lnSpc>
              <a:buFontTx/>
              <a:buNone/>
            </a:pPr>
            <a:r>
              <a:rPr lang="en-GB" sz="2000" b="1" dirty="0">
                <a:cs typeface="Arial" pitchFamily="34" charset="0"/>
              </a:rPr>
              <a:t>First half of 20</a:t>
            </a:r>
            <a:r>
              <a:rPr lang="en-GB" sz="2000" b="1" baseline="30000" dirty="0">
                <a:cs typeface="Arial" pitchFamily="34" charset="0"/>
              </a:rPr>
              <a:t>th</a:t>
            </a:r>
            <a:r>
              <a:rPr lang="en-GB" sz="2000" b="1" dirty="0">
                <a:cs typeface="Arial" pitchFamily="34" charset="0"/>
              </a:rPr>
              <a:t> Century</a:t>
            </a:r>
            <a:endParaRPr lang="en-GB" sz="2000" dirty="0">
              <a:cs typeface="Arial" pitchFamily="34" charset="0"/>
            </a:endParaRPr>
          </a:p>
          <a:p>
            <a:pPr>
              <a:lnSpc>
                <a:spcPct val="80000"/>
              </a:lnSpc>
            </a:pPr>
            <a:r>
              <a:rPr lang="en-GB" sz="2000" dirty="0">
                <a:cs typeface="Arial" pitchFamily="34" charset="0"/>
              </a:rPr>
              <a:t>Transport: jet engine,  tank, helicopter, turboprop engine </a:t>
            </a:r>
          </a:p>
          <a:p>
            <a:pPr>
              <a:lnSpc>
                <a:spcPct val="80000"/>
              </a:lnSpc>
            </a:pPr>
            <a:r>
              <a:rPr lang="en-GB" sz="2000" dirty="0">
                <a:cs typeface="Arial" pitchFamily="34" charset="0"/>
              </a:rPr>
              <a:t>Electrical: analogue computer, cathode ray tube, mobile phones, transistors, radio receiver</a:t>
            </a:r>
          </a:p>
          <a:p>
            <a:pPr>
              <a:lnSpc>
                <a:spcPct val="80000"/>
              </a:lnSpc>
            </a:pPr>
            <a:endParaRPr lang="en-GB" sz="1400" dirty="0">
              <a:cs typeface="Arial" pitchFamily="34" charset="0"/>
            </a:endParaRPr>
          </a:p>
          <a:p>
            <a:pPr>
              <a:lnSpc>
                <a:spcPct val="80000"/>
              </a:lnSpc>
              <a:buFontTx/>
              <a:buNone/>
            </a:pPr>
            <a:r>
              <a:rPr lang="en-GB" sz="2000" b="1" dirty="0">
                <a:cs typeface="Arial" pitchFamily="34" charset="0"/>
              </a:rPr>
              <a:t>Second half 20th century</a:t>
            </a:r>
            <a:endParaRPr lang="en-GB" sz="2000" dirty="0">
              <a:cs typeface="Arial" pitchFamily="34" charset="0"/>
            </a:endParaRPr>
          </a:p>
          <a:p>
            <a:pPr>
              <a:lnSpc>
                <a:spcPct val="80000"/>
              </a:lnSpc>
            </a:pPr>
            <a:r>
              <a:rPr lang="en-GB" sz="2000" dirty="0">
                <a:cs typeface="Arial" pitchFamily="34" charset="0"/>
              </a:rPr>
              <a:t>Biology: discovery of </a:t>
            </a:r>
            <a:r>
              <a:rPr lang="en-US" sz="2000" dirty="0">
                <a:cs typeface="Arial" pitchFamily="34" charset="0"/>
              </a:rPr>
              <a:t> DNA, the chemical of life</a:t>
            </a:r>
            <a:r>
              <a:rPr lang="en-GB" sz="2000" dirty="0">
                <a:cs typeface="Arial" pitchFamily="34" charset="0"/>
              </a:rPr>
              <a:t> </a:t>
            </a:r>
          </a:p>
          <a:p>
            <a:pPr>
              <a:lnSpc>
                <a:spcPct val="80000"/>
              </a:lnSpc>
            </a:pPr>
            <a:r>
              <a:rPr lang="en-GB" sz="2000" dirty="0">
                <a:cs typeface="Arial" pitchFamily="34" charset="0"/>
              </a:rPr>
              <a:t>Electronics: computer hard disk, laser, microchip,  VCR, videodisk, CDs, ATMs,, LCD, microprocessor, word processor, laser printer, cellular phones, HDTV, IBM PC, 3D video games, Windows, </a:t>
            </a:r>
            <a:r>
              <a:rPr lang="en-GB" sz="2000" dirty="0" err="1">
                <a:cs typeface="Arial" pitchFamily="34" charset="0"/>
              </a:rPr>
              <a:t>WorldWideWeb</a:t>
            </a:r>
            <a:r>
              <a:rPr lang="en-GB" sz="2000" dirty="0">
                <a:cs typeface="Arial" pitchFamily="34" charset="0"/>
              </a:rPr>
              <a:t>, DVD</a:t>
            </a:r>
          </a:p>
          <a:p>
            <a:pPr>
              <a:lnSpc>
                <a:spcPct val="80000"/>
              </a:lnSpc>
            </a:pPr>
            <a:endParaRPr lang="en-GB" sz="1400" dirty="0">
              <a:cs typeface="Arial" pitchFamily="34" charset="0"/>
            </a:endParaRPr>
          </a:p>
          <a:p>
            <a:pPr>
              <a:lnSpc>
                <a:spcPct val="80000"/>
              </a:lnSpc>
              <a:buFontTx/>
              <a:buNone/>
            </a:pPr>
            <a:r>
              <a:rPr lang="en-GB" sz="2000" b="1" dirty="0">
                <a:cs typeface="Arial" pitchFamily="34" charset="0"/>
              </a:rPr>
              <a:t>21</a:t>
            </a:r>
            <a:r>
              <a:rPr lang="en-GB" sz="2000" b="1" baseline="30000" dirty="0">
                <a:cs typeface="Arial" pitchFamily="34" charset="0"/>
              </a:rPr>
              <a:t>st</a:t>
            </a:r>
            <a:r>
              <a:rPr lang="en-GB" sz="2000" b="1" dirty="0">
                <a:cs typeface="Arial" pitchFamily="34" charset="0"/>
              </a:rPr>
              <a:t> Century</a:t>
            </a:r>
            <a:endParaRPr lang="en-GB" sz="2000" dirty="0">
              <a:cs typeface="Arial" pitchFamily="34" charset="0"/>
            </a:endParaRPr>
          </a:p>
          <a:p>
            <a:pPr>
              <a:lnSpc>
                <a:spcPct val="80000"/>
              </a:lnSpc>
            </a:pPr>
            <a:r>
              <a:rPr lang="en-US" sz="2000" dirty="0">
                <a:cs typeface="Arial" pitchFamily="34" charset="0"/>
              </a:rPr>
              <a:t>Biology: the mapping of the entire sequence of human genes which improves our ability to treat a wide range of diseases and illnesses that are linked to the genes.</a:t>
            </a:r>
            <a:r>
              <a:rPr lang="en-GB" sz="2000" dirty="0">
                <a:cs typeface="Arial" pitchFamily="34" charset="0"/>
              </a:rPr>
              <a:t> </a:t>
            </a:r>
          </a:p>
          <a:p>
            <a:pPr>
              <a:lnSpc>
                <a:spcPct val="80000"/>
              </a:lnSpc>
            </a:pPr>
            <a:endParaRPr lang="en-GB" sz="14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36702" y="182701"/>
            <a:ext cx="2380984" cy="2246990"/>
          </a:xfrm>
          <a:prstGeom prst="rect">
            <a:avLst/>
          </a:prstGeom>
        </p:spPr>
      </p:pic>
    </p:spTree>
    <p:extLst>
      <p:ext uri="{BB962C8B-B14F-4D97-AF65-F5344CB8AC3E}">
        <p14:creationId xmlns:p14="http://schemas.microsoft.com/office/powerpoint/2010/main" val="890460376"/>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Web creator discusses what went </a:t>
            </a:r>
            <a:r>
              <a:rPr lang="en-GB" b="1" dirty="0" smtClean="0"/>
              <a:t>wrong</a:t>
            </a:r>
            <a:endParaRPr lang="en-GB" dirty="0"/>
          </a:p>
        </p:txBody>
      </p:sp>
      <p:sp>
        <p:nvSpPr>
          <p:cNvPr id="3" name="Content Placeholder 2"/>
          <p:cNvSpPr>
            <a:spLocks noGrp="1"/>
          </p:cNvSpPr>
          <p:nvPr>
            <p:ph idx="1"/>
          </p:nvPr>
        </p:nvSpPr>
        <p:spPr/>
        <p:txBody>
          <a:bodyPr/>
          <a:lstStyle/>
          <a:p>
            <a:r>
              <a:rPr lang="en-GB" dirty="0" smtClean="0"/>
              <a:t>Sir </a:t>
            </a:r>
            <a:r>
              <a:rPr lang="en-GB" dirty="0"/>
              <a:t>Tim Berners-Lee invented the world wide web before launching the first ever website in </a:t>
            </a:r>
            <a:r>
              <a:rPr lang="en-GB" dirty="0" smtClean="0"/>
              <a:t>1991</a:t>
            </a:r>
          </a:p>
          <a:p>
            <a:r>
              <a:rPr lang="en-GB" dirty="0" smtClean="0">
                <a:hlinkClick r:id="rId2"/>
              </a:rPr>
              <a:t>Creator </a:t>
            </a:r>
            <a:r>
              <a:rPr lang="en-GB" dirty="0">
                <a:hlinkClick r:id="rId2"/>
              </a:rPr>
              <a:t>of the Internet</a:t>
            </a:r>
            <a:endParaRPr lang="en-GB" dirty="0"/>
          </a:p>
          <a:p>
            <a:pPr marL="0" indent="0">
              <a:buNone/>
            </a:pPr>
            <a:r>
              <a:rPr lang="en-GB" dirty="0"/>
              <a:t/>
            </a:r>
            <a:br>
              <a:rPr lang="en-GB" dirty="0"/>
            </a:b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0823" y="2785012"/>
            <a:ext cx="6545958" cy="3681102"/>
          </a:xfrm>
          <a:prstGeom prst="rect">
            <a:avLst/>
          </a:prstGeom>
        </p:spPr>
      </p:pic>
    </p:spTree>
    <p:extLst>
      <p:ext uri="{BB962C8B-B14F-4D97-AF65-F5344CB8AC3E}">
        <p14:creationId xmlns:p14="http://schemas.microsoft.com/office/powerpoint/2010/main" val="25727064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Japan’s Robot Hotel</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43250" y="2091531"/>
            <a:ext cx="5905500" cy="3543300"/>
          </a:xfrm>
        </p:spPr>
      </p:pic>
      <p:sp>
        <p:nvSpPr>
          <p:cNvPr id="5" name="TextBox 4"/>
          <p:cNvSpPr txBox="1"/>
          <p:nvPr/>
        </p:nvSpPr>
        <p:spPr>
          <a:xfrm>
            <a:off x="2855640" y="5958477"/>
            <a:ext cx="6912768" cy="646331"/>
          </a:xfrm>
          <a:prstGeom prst="rect">
            <a:avLst/>
          </a:prstGeom>
          <a:noFill/>
        </p:spPr>
        <p:txBody>
          <a:bodyPr wrap="square" rtlCol="0">
            <a:spAutoFit/>
          </a:bodyPr>
          <a:lstStyle/>
          <a:p>
            <a:r>
              <a:rPr lang="en-GB" dirty="0"/>
              <a:t>http://www.theguardian.com/world/2015/jul/16/japans-robot-hotel-a-dinosaur-at-reception-a-machine-for-room-service</a:t>
            </a:r>
          </a:p>
        </p:txBody>
      </p:sp>
    </p:spTree>
    <p:extLst>
      <p:ext uri="{BB962C8B-B14F-4D97-AF65-F5344CB8AC3E}">
        <p14:creationId xmlns:p14="http://schemas.microsoft.com/office/powerpoint/2010/main" val="26309513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57794" y="707699"/>
            <a:ext cx="5737589" cy="513715"/>
          </a:xfrm>
          <a:prstGeom prst="rect">
            <a:avLst/>
          </a:prstGeom>
        </p:spPr>
        <p:txBody>
          <a:bodyPr vert="horz" wrap="square" lIns="0" tIns="13335" rIns="0" bIns="0" rtlCol="0" anchor="ctr">
            <a:spAutoFit/>
          </a:bodyPr>
          <a:lstStyle/>
          <a:p>
            <a:pPr marL="12700">
              <a:lnSpc>
                <a:spcPct val="100000"/>
              </a:lnSpc>
              <a:spcBef>
                <a:spcPts val="105"/>
              </a:spcBef>
            </a:pPr>
            <a:r>
              <a:rPr sz="3200" spc="-229" dirty="0">
                <a:latin typeface="+mn-lt"/>
              </a:rPr>
              <a:t>The </a:t>
            </a:r>
            <a:r>
              <a:rPr lang="en-GB" sz="3200" b="1" spc="-170" dirty="0">
                <a:latin typeface="+mn-lt"/>
              </a:rPr>
              <a:t>T</a:t>
            </a:r>
            <a:r>
              <a:rPr sz="3200" b="1" spc="-170" dirty="0" err="1" smtClean="0">
                <a:latin typeface="+mn-lt"/>
                <a:cs typeface="Trebuchet MS"/>
              </a:rPr>
              <a:t>echnological</a:t>
            </a:r>
            <a:r>
              <a:rPr sz="3200" b="1" spc="-265" dirty="0" smtClean="0">
                <a:latin typeface="+mn-lt"/>
                <a:cs typeface="Trebuchet MS"/>
              </a:rPr>
              <a:t> </a:t>
            </a:r>
            <a:r>
              <a:rPr lang="en-GB" sz="3200" spc="-70" dirty="0">
                <a:latin typeface="+mn-lt"/>
              </a:rPr>
              <a:t>E</a:t>
            </a:r>
            <a:r>
              <a:rPr sz="3200" spc="-70" dirty="0" err="1" smtClean="0">
                <a:latin typeface="+mn-lt"/>
              </a:rPr>
              <a:t>nvironment</a:t>
            </a:r>
            <a:endParaRPr sz="3200" dirty="0">
              <a:latin typeface="+mn-lt"/>
              <a:cs typeface="Trebuchet MS"/>
            </a:endParaRPr>
          </a:p>
        </p:txBody>
      </p:sp>
      <p:sp>
        <p:nvSpPr>
          <p:cNvPr id="3" name="object 3"/>
          <p:cNvSpPr/>
          <p:nvPr/>
        </p:nvSpPr>
        <p:spPr>
          <a:xfrm>
            <a:off x="857794" y="1695595"/>
            <a:ext cx="4038600" cy="3028950"/>
          </a:xfrm>
          <a:prstGeom prst="rect">
            <a:avLst/>
          </a:prstGeom>
          <a:blipFill>
            <a:blip r:embed="rId2" cstate="print"/>
            <a:stretch>
              <a:fillRect/>
            </a:stretch>
          </a:blipFill>
        </p:spPr>
        <p:txBody>
          <a:bodyPr wrap="square" lIns="0" tIns="0" rIns="0" bIns="0" rtlCol="0"/>
          <a:lstStyle/>
          <a:p>
            <a:endParaRPr/>
          </a:p>
        </p:txBody>
      </p:sp>
      <p:sp>
        <p:nvSpPr>
          <p:cNvPr id="4" name="object 4"/>
          <p:cNvSpPr txBox="1"/>
          <p:nvPr/>
        </p:nvSpPr>
        <p:spPr>
          <a:xfrm>
            <a:off x="5245987" y="1695594"/>
            <a:ext cx="6510583" cy="873957"/>
          </a:xfrm>
          <a:prstGeom prst="rect">
            <a:avLst/>
          </a:prstGeom>
        </p:spPr>
        <p:txBody>
          <a:bodyPr vert="horz" wrap="square" lIns="0" tIns="12065" rIns="0" bIns="0" rtlCol="0">
            <a:spAutoFit/>
          </a:bodyPr>
          <a:lstStyle/>
          <a:p>
            <a:pPr marL="12700" marR="5080">
              <a:spcBef>
                <a:spcPts val="95"/>
              </a:spcBef>
            </a:pPr>
            <a:r>
              <a:rPr sz="2800" spc="-80" dirty="0">
                <a:solidFill>
                  <a:srgbClr val="003C7C"/>
                </a:solidFill>
                <a:cs typeface="Arial"/>
              </a:rPr>
              <a:t>What </a:t>
            </a:r>
            <a:r>
              <a:rPr sz="2800" spc="-114" dirty="0">
                <a:solidFill>
                  <a:srgbClr val="003C7C"/>
                </a:solidFill>
                <a:cs typeface="Arial"/>
              </a:rPr>
              <a:t>are </a:t>
            </a:r>
            <a:r>
              <a:rPr sz="2800" spc="-35" dirty="0">
                <a:solidFill>
                  <a:srgbClr val="003C7C"/>
                </a:solidFill>
                <a:cs typeface="Arial"/>
              </a:rPr>
              <a:t>the </a:t>
            </a:r>
            <a:r>
              <a:rPr sz="2800" spc="-55" dirty="0" smtClean="0">
                <a:solidFill>
                  <a:srgbClr val="003C7C"/>
                </a:solidFill>
                <a:cs typeface="Arial"/>
              </a:rPr>
              <a:t>opportunities </a:t>
            </a:r>
            <a:r>
              <a:rPr sz="2800" spc="-135" dirty="0">
                <a:solidFill>
                  <a:srgbClr val="003C7C"/>
                </a:solidFill>
                <a:cs typeface="Arial"/>
              </a:rPr>
              <a:t>and</a:t>
            </a:r>
            <a:r>
              <a:rPr sz="2800" spc="-185" dirty="0">
                <a:solidFill>
                  <a:srgbClr val="003C7C"/>
                </a:solidFill>
                <a:cs typeface="Arial"/>
              </a:rPr>
              <a:t> </a:t>
            </a:r>
            <a:r>
              <a:rPr sz="2800" spc="-65" dirty="0">
                <a:solidFill>
                  <a:srgbClr val="003C7C"/>
                </a:solidFill>
                <a:cs typeface="Arial"/>
              </a:rPr>
              <a:t>threats </a:t>
            </a:r>
            <a:r>
              <a:rPr sz="2800" spc="-35" dirty="0" smtClean="0">
                <a:solidFill>
                  <a:srgbClr val="003C7C"/>
                </a:solidFill>
                <a:cs typeface="Arial"/>
              </a:rPr>
              <a:t>in </a:t>
            </a:r>
            <a:r>
              <a:rPr sz="2800" spc="-35" dirty="0">
                <a:solidFill>
                  <a:srgbClr val="003C7C"/>
                </a:solidFill>
                <a:cs typeface="Arial"/>
              </a:rPr>
              <a:t>the </a:t>
            </a:r>
            <a:r>
              <a:rPr sz="2800" spc="-95" dirty="0">
                <a:solidFill>
                  <a:srgbClr val="003C7C"/>
                </a:solidFill>
                <a:cs typeface="Arial"/>
              </a:rPr>
              <a:t>technological </a:t>
            </a:r>
            <a:r>
              <a:rPr sz="2800" spc="-70" dirty="0" smtClean="0">
                <a:solidFill>
                  <a:srgbClr val="003C7C"/>
                </a:solidFill>
                <a:cs typeface="Arial"/>
              </a:rPr>
              <a:t>environment </a:t>
            </a:r>
            <a:r>
              <a:rPr sz="2800" spc="5" dirty="0">
                <a:solidFill>
                  <a:srgbClr val="003C7C"/>
                </a:solidFill>
                <a:cs typeface="Arial"/>
              </a:rPr>
              <a:t>for</a:t>
            </a:r>
            <a:r>
              <a:rPr sz="2800" spc="-229" dirty="0">
                <a:solidFill>
                  <a:srgbClr val="003C7C"/>
                </a:solidFill>
                <a:cs typeface="Arial"/>
              </a:rPr>
              <a:t> </a:t>
            </a:r>
            <a:r>
              <a:rPr sz="2800" spc="-110" dirty="0">
                <a:solidFill>
                  <a:srgbClr val="003C7C"/>
                </a:solidFill>
                <a:cs typeface="Arial"/>
              </a:rPr>
              <a:t>airlines?</a:t>
            </a:r>
            <a:endParaRPr sz="2800" dirty="0">
              <a:cs typeface="Arial"/>
            </a:endParaRPr>
          </a:p>
        </p:txBody>
      </p:sp>
    </p:spTree>
    <p:extLst>
      <p:ext uri="{BB962C8B-B14F-4D97-AF65-F5344CB8AC3E}">
        <p14:creationId xmlns:p14="http://schemas.microsoft.com/office/powerpoint/2010/main" val="16325466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l="27870"/>
          <a:stretch>
            <a:fillRect/>
          </a:stretch>
        </p:blipFill>
        <p:spPr bwMode="auto">
          <a:xfrm>
            <a:off x="3243489" y="1666875"/>
            <a:ext cx="5365750" cy="5191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1981200" y="274638"/>
            <a:ext cx="8229600" cy="8509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Arial" charset="0"/>
              </a:defRPr>
            </a:lvl2pPr>
            <a:lvl3pPr algn="ctr" rtl="0" eaLnBrk="0" fontAlgn="base" hangingPunct="0">
              <a:spcBef>
                <a:spcPct val="0"/>
              </a:spcBef>
              <a:spcAft>
                <a:spcPct val="0"/>
              </a:spcAft>
              <a:defRPr sz="4400">
                <a:solidFill>
                  <a:schemeClr val="tx1"/>
                </a:solidFill>
                <a:latin typeface="Arial" charset="0"/>
              </a:defRPr>
            </a:lvl3pPr>
            <a:lvl4pPr algn="ctr" rtl="0" eaLnBrk="0" fontAlgn="base" hangingPunct="0">
              <a:spcBef>
                <a:spcPct val="0"/>
              </a:spcBef>
              <a:spcAft>
                <a:spcPct val="0"/>
              </a:spcAft>
              <a:defRPr sz="4400">
                <a:solidFill>
                  <a:schemeClr val="tx1"/>
                </a:solidFill>
                <a:latin typeface="Arial" charset="0"/>
              </a:defRPr>
            </a:lvl4pPr>
            <a:lvl5pPr algn="ctr" rtl="0" eaLnBrk="0" fontAlgn="base" hangingPunct="0">
              <a:spcBef>
                <a:spcPct val="0"/>
              </a:spcBef>
              <a:spcAft>
                <a:spcPct val="0"/>
              </a:spcAft>
              <a:defRPr sz="4400">
                <a:solidFill>
                  <a:schemeClr val="tx1"/>
                </a:solidFill>
                <a:latin typeface="Arial" charset="0"/>
              </a:defRPr>
            </a:lvl5pPr>
            <a:lvl6pPr marL="457200" algn="ctr" rtl="0" fontAlgn="base">
              <a:spcBef>
                <a:spcPct val="0"/>
              </a:spcBef>
              <a:spcAft>
                <a:spcPct val="0"/>
              </a:spcAft>
              <a:defRPr sz="4400">
                <a:solidFill>
                  <a:schemeClr val="tx1"/>
                </a:solidFill>
                <a:latin typeface="Arial" charset="0"/>
              </a:defRPr>
            </a:lvl6pPr>
            <a:lvl7pPr marL="914400" algn="ctr" rtl="0" fontAlgn="base">
              <a:spcBef>
                <a:spcPct val="0"/>
              </a:spcBef>
              <a:spcAft>
                <a:spcPct val="0"/>
              </a:spcAft>
              <a:defRPr sz="4400">
                <a:solidFill>
                  <a:schemeClr val="tx1"/>
                </a:solidFill>
                <a:latin typeface="Arial" charset="0"/>
              </a:defRPr>
            </a:lvl7pPr>
            <a:lvl8pPr marL="1371600" algn="ctr" rtl="0" fontAlgn="base">
              <a:spcBef>
                <a:spcPct val="0"/>
              </a:spcBef>
              <a:spcAft>
                <a:spcPct val="0"/>
              </a:spcAft>
              <a:defRPr sz="4400">
                <a:solidFill>
                  <a:schemeClr val="tx1"/>
                </a:solidFill>
                <a:latin typeface="Arial" charset="0"/>
              </a:defRPr>
            </a:lvl8pPr>
            <a:lvl9pPr marL="1828800" algn="ctr" rtl="0" fontAlgn="base">
              <a:spcBef>
                <a:spcPct val="0"/>
              </a:spcBef>
              <a:spcAft>
                <a:spcPct val="0"/>
              </a:spcAft>
              <a:defRPr sz="4400">
                <a:solidFill>
                  <a:schemeClr val="tx1"/>
                </a:solidFill>
                <a:latin typeface="Arial" charset="0"/>
              </a:defRPr>
            </a:lvl9pPr>
          </a:lstStyle>
          <a:p>
            <a:pPr>
              <a:buFontTx/>
              <a:buNone/>
              <a:defRPr/>
            </a:pPr>
            <a:r>
              <a:rPr lang="en-GB" altLang="en-US" sz="4000" b="1" kern="0" dirty="0"/>
              <a:t>National Systems of Innovation</a:t>
            </a:r>
          </a:p>
        </p:txBody>
      </p:sp>
      <p:sp>
        <p:nvSpPr>
          <p:cNvPr id="11268" name="TextBox 1"/>
          <p:cNvSpPr txBox="1">
            <a:spLocks noChangeArrowheads="1"/>
          </p:cNvSpPr>
          <p:nvPr/>
        </p:nvSpPr>
        <p:spPr bwMode="auto">
          <a:xfrm>
            <a:off x="2424114" y="1162050"/>
            <a:ext cx="60610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Verdana" pitchFamily="34" charset="0"/>
              </a:defRPr>
            </a:lvl1pPr>
            <a:lvl2pPr marL="742950" indent="-285750" eaLnBrk="0" hangingPunct="0">
              <a:buChar char="–"/>
              <a:defRPr sz="2400">
                <a:solidFill>
                  <a:srgbClr val="0066FF"/>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buChar char="–"/>
              <a:defRPr sz="2000">
                <a:solidFill>
                  <a:schemeClr val="tx1"/>
                </a:solidFill>
                <a:latin typeface="Verdana" pitchFamily="34" charset="0"/>
              </a:defRPr>
            </a:lvl4pPr>
            <a:lvl5pPr marL="2057400" indent="-228600" eaLnBrk="0" hangingPunct="0">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r>
              <a:rPr lang="en-GB" altLang="en-US" sz="1800">
                <a:latin typeface="Arial" charset="0"/>
              </a:rPr>
              <a:t> National environment important in stimulating innovation</a:t>
            </a:r>
          </a:p>
        </p:txBody>
      </p:sp>
    </p:spTree>
    <p:extLst>
      <p:ext uri="{BB962C8B-B14F-4D97-AF65-F5344CB8AC3E}">
        <p14:creationId xmlns:p14="http://schemas.microsoft.com/office/powerpoint/2010/main" val="177224833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bwMode="auto">
          <a:xfrm>
            <a:off x="1981200" y="274638"/>
            <a:ext cx="8229600" cy="850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4000" b="1" dirty="0"/>
              <a:t>National Systems of Innovation</a:t>
            </a:r>
          </a:p>
        </p:txBody>
      </p:sp>
      <p:sp>
        <p:nvSpPr>
          <p:cNvPr id="16387" name="TextBox 2"/>
          <p:cNvSpPr txBox="1">
            <a:spLocks noChangeArrowheads="1"/>
          </p:cNvSpPr>
          <p:nvPr/>
        </p:nvSpPr>
        <p:spPr bwMode="auto">
          <a:xfrm>
            <a:off x="992778" y="1485899"/>
            <a:ext cx="9325248" cy="4431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eaLnBrk="0" hangingPunct="0">
              <a:defRPr sz="2800">
                <a:solidFill>
                  <a:schemeClr val="tx1"/>
                </a:solidFill>
                <a:latin typeface="Verdana" pitchFamily="34" charset="0"/>
              </a:defRPr>
            </a:lvl1pPr>
            <a:lvl2pPr marL="742950" indent="-285750" eaLnBrk="0" hangingPunct="0">
              <a:buChar char="–"/>
              <a:defRPr sz="2400">
                <a:solidFill>
                  <a:srgbClr val="0066FF"/>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buChar char="–"/>
              <a:defRPr sz="2000">
                <a:solidFill>
                  <a:schemeClr val="tx1"/>
                </a:solidFill>
                <a:latin typeface="Verdana" pitchFamily="34" charset="0"/>
              </a:defRPr>
            </a:lvl4pPr>
            <a:lvl5pPr marL="2057400" indent="-228600" eaLnBrk="0" hangingPunct="0">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buFont typeface="Courier New" pitchFamily="49" charset="0"/>
              <a:buChar char="o"/>
            </a:pPr>
            <a:r>
              <a:rPr lang="en-GB" altLang="en-US" sz="2400" dirty="0">
                <a:solidFill>
                  <a:srgbClr val="000000"/>
                </a:solidFill>
                <a:latin typeface="+mn-lt"/>
              </a:rPr>
              <a:t>Countries differ in their areas of specialization and intensity </a:t>
            </a:r>
            <a:r>
              <a:rPr lang="en-GB" altLang="en-US" sz="2400" dirty="0" smtClean="0">
                <a:solidFill>
                  <a:srgbClr val="000000"/>
                </a:solidFill>
                <a:latin typeface="+mn-lt"/>
              </a:rPr>
              <a:t>of </a:t>
            </a:r>
            <a:r>
              <a:rPr lang="en-GB" altLang="en-US" sz="2400" dirty="0">
                <a:solidFill>
                  <a:srgbClr val="000000"/>
                </a:solidFill>
                <a:latin typeface="+mn-lt"/>
              </a:rPr>
              <a:t>R &amp; D activities </a:t>
            </a:r>
          </a:p>
          <a:p>
            <a:pPr marL="342900" indent="-342900" eaLnBrk="1" hangingPunct="1">
              <a:buFont typeface="Arial" panose="020B0604020202020204" pitchFamily="34" charset="0"/>
              <a:buChar char="•"/>
            </a:pPr>
            <a:r>
              <a:rPr lang="en-GB" altLang="en-US" sz="2400" dirty="0">
                <a:solidFill>
                  <a:srgbClr val="000000"/>
                </a:solidFill>
                <a:latin typeface="+mn-lt"/>
              </a:rPr>
              <a:t>Where a country pursues particular technological strength in an area of growing global importance it can gain competitive advantage</a:t>
            </a:r>
          </a:p>
          <a:p>
            <a:pPr marL="914400" lvl="2" indent="0" eaLnBrk="1" hangingPunct="1"/>
            <a:r>
              <a:rPr lang="en-GB" altLang="en-US" dirty="0">
                <a:solidFill>
                  <a:srgbClr val="000000"/>
                </a:solidFill>
                <a:latin typeface="+mn-lt"/>
              </a:rPr>
              <a:t>- Japan 1970s electronics R&amp;D</a:t>
            </a:r>
          </a:p>
          <a:p>
            <a:pPr marL="914400" lvl="2" indent="0" eaLnBrk="1" hangingPunct="1"/>
            <a:r>
              <a:rPr lang="en-GB" altLang="en-US" dirty="0">
                <a:solidFill>
                  <a:srgbClr val="000000"/>
                </a:solidFill>
                <a:latin typeface="+mn-lt"/>
              </a:rPr>
              <a:t>- India software </a:t>
            </a:r>
          </a:p>
          <a:p>
            <a:pPr eaLnBrk="1" hangingPunct="1">
              <a:buFont typeface="Courier New" pitchFamily="49" charset="0"/>
              <a:buChar char="o"/>
            </a:pPr>
            <a:r>
              <a:rPr lang="en-GB" altLang="en-US" sz="2400" dirty="0">
                <a:solidFill>
                  <a:srgbClr val="000000"/>
                </a:solidFill>
                <a:latin typeface="+mn-lt"/>
              </a:rPr>
              <a:t>Interactions within the innovation system in form of formal co-ordination or networking, contribute to innovation activities within a country and to their diffusion.</a:t>
            </a:r>
          </a:p>
          <a:p>
            <a:pPr eaLnBrk="1" hangingPunct="1">
              <a:buFont typeface="Courier New" pitchFamily="49" charset="0"/>
              <a:buChar char="o"/>
            </a:pPr>
            <a:r>
              <a:rPr lang="en-GB" altLang="en-US" sz="2400" dirty="0">
                <a:solidFill>
                  <a:srgbClr val="000000"/>
                </a:solidFill>
                <a:latin typeface="+mn-lt"/>
              </a:rPr>
              <a:t>Enhancing innovation capacity depends on interactions between the academic community, businesses and governments</a:t>
            </a:r>
          </a:p>
          <a:p>
            <a:pPr eaLnBrk="1" hangingPunct="1">
              <a:buFontTx/>
              <a:buNone/>
            </a:pPr>
            <a:endParaRPr lang="en-GB" altLang="en-US" sz="1800" dirty="0">
              <a:solidFill>
                <a:srgbClr val="000000"/>
              </a:solidFill>
              <a:latin typeface="Arial" charset="0"/>
            </a:endParaRPr>
          </a:p>
        </p:txBody>
      </p:sp>
    </p:spTree>
    <p:extLst>
      <p:ext uri="{BB962C8B-B14F-4D97-AF65-F5344CB8AC3E}">
        <p14:creationId xmlns:p14="http://schemas.microsoft.com/office/powerpoint/2010/main" val="165395457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noFill/>
          <a:ln>
            <a:noFill/>
          </a:ln>
        </p:spPr>
        <p:txBody>
          <a:bodyPr>
            <a:normAutofit/>
          </a:bodyPr>
          <a:lstStyle/>
          <a:p>
            <a:r>
              <a:rPr lang="en-GB" sz="4000" dirty="0">
                <a:latin typeface="+mn-lt"/>
                <a:cs typeface="Arial" pitchFamily="34" charset="0"/>
              </a:rPr>
              <a:t>Types of Technological Change </a:t>
            </a:r>
            <a:r>
              <a:rPr lang="en-GB" sz="1800" dirty="0">
                <a:latin typeface="+mn-lt"/>
                <a:cs typeface="Arial" pitchFamily="34" charset="0"/>
              </a:rPr>
              <a:t>(Freeman 1987)</a:t>
            </a:r>
            <a:endParaRPr lang="en-GB" sz="4000" dirty="0">
              <a:latin typeface="+mn-lt"/>
              <a:cs typeface="Arial" pitchFamily="34" charset="0"/>
            </a:endParaRPr>
          </a:p>
        </p:txBody>
      </p:sp>
      <p:sp>
        <p:nvSpPr>
          <p:cNvPr id="100355" name="Rectangle 3"/>
          <p:cNvSpPr>
            <a:spLocks noGrp="1" noChangeArrowheads="1"/>
          </p:cNvSpPr>
          <p:nvPr>
            <p:ph type="body" idx="1"/>
          </p:nvPr>
        </p:nvSpPr>
        <p:spPr/>
        <p:txBody>
          <a:bodyPr/>
          <a:lstStyle/>
          <a:p>
            <a:pPr>
              <a:lnSpc>
                <a:spcPct val="90000"/>
              </a:lnSpc>
            </a:pPr>
            <a:r>
              <a:rPr lang="en-GB" dirty="0">
                <a:cs typeface="Arial" pitchFamily="34" charset="0"/>
              </a:rPr>
              <a:t>Incremental innovations: </a:t>
            </a:r>
            <a:endParaRPr lang="en-GB" dirty="0" smtClean="0">
              <a:cs typeface="Arial" pitchFamily="34" charset="0"/>
            </a:endParaRPr>
          </a:p>
          <a:p>
            <a:pPr lvl="1">
              <a:lnSpc>
                <a:spcPct val="90000"/>
              </a:lnSpc>
            </a:pPr>
            <a:r>
              <a:rPr lang="en-GB" dirty="0" smtClean="0">
                <a:cs typeface="Arial" pitchFamily="34" charset="0"/>
              </a:rPr>
              <a:t>small-scale </a:t>
            </a:r>
            <a:r>
              <a:rPr lang="en-GB" dirty="0">
                <a:cs typeface="Arial" pitchFamily="34" charset="0"/>
              </a:rPr>
              <a:t>changes made at a local level</a:t>
            </a:r>
          </a:p>
          <a:p>
            <a:pPr>
              <a:lnSpc>
                <a:spcPct val="90000"/>
              </a:lnSpc>
            </a:pPr>
            <a:r>
              <a:rPr lang="en-GB" dirty="0">
                <a:cs typeface="Arial" pitchFamily="34" charset="0"/>
              </a:rPr>
              <a:t>Radical innovations: </a:t>
            </a:r>
            <a:endParaRPr lang="en-GB" dirty="0" smtClean="0">
              <a:cs typeface="Arial" pitchFamily="34" charset="0"/>
            </a:endParaRPr>
          </a:p>
          <a:p>
            <a:pPr lvl="1">
              <a:lnSpc>
                <a:spcPct val="90000"/>
              </a:lnSpc>
            </a:pPr>
            <a:r>
              <a:rPr lang="en-GB" dirty="0" smtClean="0">
                <a:cs typeface="Arial" pitchFamily="34" charset="0"/>
              </a:rPr>
              <a:t>change </a:t>
            </a:r>
            <a:r>
              <a:rPr lang="en-GB" dirty="0">
                <a:cs typeface="Arial" pitchFamily="34" charset="0"/>
              </a:rPr>
              <a:t>the way things are done</a:t>
            </a:r>
          </a:p>
          <a:p>
            <a:pPr>
              <a:lnSpc>
                <a:spcPct val="90000"/>
              </a:lnSpc>
            </a:pPr>
            <a:r>
              <a:rPr lang="en-GB" dirty="0">
                <a:cs typeface="Arial" pitchFamily="34" charset="0"/>
              </a:rPr>
              <a:t>Changes of technology </a:t>
            </a:r>
            <a:r>
              <a:rPr lang="en-GB" dirty="0" smtClean="0">
                <a:cs typeface="Arial" pitchFamily="34" charset="0"/>
              </a:rPr>
              <a:t>systems</a:t>
            </a:r>
          </a:p>
          <a:p>
            <a:pPr lvl="1">
              <a:lnSpc>
                <a:spcPct val="90000"/>
              </a:lnSpc>
            </a:pPr>
            <a:r>
              <a:rPr lang="en-GB" dirty="0" smtClean="0">
                <a:cs typeface="Arial" pitchFamily="34" charset="0"/>
              </a:rPr>
              <a:t>combining </a:t>
            </a:r>
            <a:r>
              <a:rPr lang="en-GB" dirty="0">
                <a:cs typeface="Arial" pitchFamily="34" charset="0"/>
              </a:rPr>
              <a:t>two existing systems to form a new system</a:t>
            </a:r>
          </a:p>
          <a:p>
            <a:pPr>
              <a:lnSpc>
                <a:spcPct val="90000"/>
              </a:lnSpc>
            </a:pPr>
            <a:r>
              <a:rPr lang="en-GB" dirty="0">
                <a:cs typeface="Arial" pitchFamily="34" charset="0"/>
              </a:rPr>
              <a:t>Technology revolutions: </a:t>
            </a:r>
            <a:endParaRPr lang="en-GB" dirty="0" smtClean="0">
              <a:cs typeface="Arial" pitchFamily="34" charset="0"/>
            </a:endParaRPr>
          </a:p>
          <a:p>
            <a:pPr lvl="1">
              <a:lnSpc>
                <a:spcPct val="90000"/>
              </a:lnSpc>
            </a:pPr>
            <a:r>
              <a:rPr lang="en-GB" dirty="0" smtClean="0">
                <a:cs typeface="Arial" pitchFamily="34" charset="0"/>
              </a:rPr>
              <a:t>occur </a:t>
            </a:r>
            <a:r>
              <a:rPr lang="en-GB" dirty="0">
                <a:cs typeface="Arial" pitchFamily="34" charset="0"/>
              </a:rPr>
              <a:t>about every 50 years</a:t>
            </a:r>
          </a:p>
        </p:txBody>
      </p:sp>
    </p:spTree>
    <p:extLst>
      <p:ext uri="{BB962C8B-B14F-4D97-AF65-F5344CB8AC3E}">
        <p14:creationId xmlns:p14="http://schemas.microsoft.com/office/powerpoint/2010/main" val="82881229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dirty="0" smtClean="0">
                <a:latin typeface="+mn-lt"/>
                <a:cs typeface="Arial" pitchFamily="34" charset="0"/>
              </a:rPr>
              <a:t>What is Technology?</a:t>
            </a:r>
          </a:p>
        </p:txBody>
      </p:sp>
      <p:sp>
        <p:nvSpPr>
          <p:cNvPr id="4099" name="Rectangle 3"/>
          <p:cNvSpPr>
            <a:spLocks noGrp="1" noChangeArrowheads="1"/>
          </p:cNvSpPr>
          <p:nvPr>
            <p:ph type="body" idx="1"/>
          </p:nvPr>
        </p:nvSpPr>
        <p:spPr>
          <a:xfrm>
            <a:off x="665980" y="1504270"/>
            <a:ext cx="7772400" cy="4495800"/>
          </a:xfrm>
        </p:spPr>
        <p:txBody>
          <a:bodyPr/>
          <a:lstStyle/>
          <a:p>
            <a:r>
              <a:rPr lang="en-US" dirty="0" smtClean="0">
                <a:cs typeface="Arial" pitchFamily="34" charset="0"/>
              </a:rPr>
              <a:t>The know-how or… </a:t>
            </a:r>
          </a:p>
          <a:p>
            <a:r>
              <a:rPr lang="en-US" dirty="0" smtClean="0">
                <a:cs typeface="Arial" pitchFamily="34" charset="0"/>
              </a:rPr>
              <a:t>The pool of ideas or… </a:t>
            </a:r>
          </a:p>
          <a:p>
            <a:r>
              <a:rPr lang="en-US" dirty="0" smtClean="0">
                <a:cs typeface="Arial" pitchFamily="34" charset="0"/>
              </a:rPr>
              <a:t>The knowledge…. </a:t>
            </a:r>
          </a:p>
          <a:p>
            <a:pPr>
              <a:buFontTx/>
              <a:buNone/>
            </a:pPr>
            <a:r>
              <a:rPr lang="en-US" dirty="0" smtClean="0">
                <a:cs typeface="Arial" pitchFamily="34" charset="0"/>
              </a:rPr>
              <a:t>    that can be used commercially!</a:t>
            </a:r>
          </a:p>
          <a:p>
            <a:pPr>
              <a:buFontTx/>
              <a:buNone/>
            </a:pPr>
            <a:endParaRPr lang="en-US" dirty="0">
              <a:cs typeface="Arial" pitchFamily="34" charset="0"/>
            </a:endParaRPr>
          </a:p>
          <a:p>
            <a:r>
              <a:rPr lang="en-US" dirty="0" err="1" smtClean="0">
                <a:cs typeface="Arial" pitchFamily="34" charset="0"/>
              </a:rPr>
              <a:t>codifiable</a:t>
            </a:r>
            <a:r>
              <a:rPr lang="en-US" dirty="0" smtClean="0">
                <a:cs typeface="Arial" pitchFamily="34" charset="0"/>
              </a:rPr>
              <a:t> versus tacit knowledge </a:t>
            </a:r>
            <a:endParaRPr lang="en-GB" dirty="0" smtClean="0">
              <a:cs typeface="Arial" pitchFamily="34" charset="0"/>
            </a:endParaRPr>
          </a:p>
        </p:txBody>
      </p:sp>
    </p:spTree>
    <p:extLst>
      <p:ext uri="{BB962C8B-B14F-4D97-AF65-F5344CB8AC3E}">
        <p14:creationId xmlns:p14="http://schemas.microsoft.com/office/powerpoint/2010/main" val="2733643043"/>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smtClean="0">
                <a:latin typeface="+mn-lt"/>
                <a:cs typeface="Arial" pitchFamily="34" charset="0"/>
              </a:rPr>
              <a:t>Technological Concepts/Terms</a:t>
            </a:r>
          </a:p>
        </p:txBody>
      </p:sp>
      <p:sp>
        <p:nvSpPr>
          <p:cNvPr id="7171" name="Rectangle 3"/>
          <p:cNvSpPr>
            <a:spLocks noGrp="1" noChangeArrowheads="1"/>
          </p:cNvSpPr>
          <p:nvPr>
            <p:ph type="body" idx="1"/>
          </p:nvPr>
        </p:nvSpPr>
        <p:spPr/>
        <p:txBody>
          <a:bodyPr>
            <a:normAutofit/>
          </a:bodyPr>
          <a:lstStyle/>
          <a:p>
            <a:r>
              <a:rPr lang="en-US" b="1" dirty="0" smtClean="0">
                <a:cs typeface="Arial" pitchFamily="34" charset="0"/>
              </a:rPr>
              <a:t>Research and Development</a:t>
            </a:r>
            <a:r>
              <a:rPr lang="en-US" dirty="0" smtClean="0">
                <a:cs typeface="Arial" pitchFamily="34" charset="0"/>
              </a:rPr>
              <a:t> (R&amp;D)</a:t>
            </a:r>
          </a:p>
          <a:p>
            <a:pPr lvl="1"/>
            <a:r>
              <a:rPr lang="en-US" b="1" dirty="0" smtClean="0">
                <a:cs typeface="Arial" pitchFamily="34" charset="0"/>
              </a:rPr>
              <a:t>R</a:t>
            </a:r>
            <a:r>
              <a:rPr lang="en-US" dirty="0" smtClean="0">
                <a:cs typeface="Arial" pitchFamily="34" charset="0"/>
              </a:rPr>
              <a:t>- to discover new knowledge about  products, processes, and services </a:t>
            </a:r>
          </a:p>
          <a:p>
            <a:pPr lvl="1"/>
            <a:r>
              <a:rPr lang="en-US" b="1" dirty="0" smtClean="0">
                <a:cs typeface="Arial" pitchFamily="34" charset="0"/>
              </a:rPr>
              <a:t>D</a:t>
            </a:r>
            <a:r>
              <a:rPr lang="en-US" dirty="0" smtClean="0">
                <a:cs typeface="Arial" pitchFamily="34" charset="0"/>
              </a:rPr>
              <a:t> – developing new knowledge to take it to the market</a:t>
            </a:r>
          </a:p>
          <a:p>
            <a:r>
              <a:rPr lang="en-US" b="1" dirty="0" smtClean="0">
                <a:cs typeface="Arial" pitchFamily="34" charset="0"/>
              </a:rPr>
              <a:t>Innovation</a:t>
            </a:r>
            <a:r>
              <a:rPr lang="en-GB" dirty="0" smtClean="0">
                <a:cs typeface="Arial" pitchFamily="34" charset="0"/>
              </a:rPr>
              <a:t> - </a:t>
            </a:r>
            <a:r>
              <a:rPr lang="en-US" dirty="0" smtClean="0">
                <a:cs typeface="Arial" pitchFamily="34" charset="0"/>
              </a:rPr>
              <a:t>the commercial exploitation of new knowledge</a:t>
            </a:r>
            <a:r>
              <a:rPr lang="en-GB" dirty="0" smtClean="0">
                <a:cs typeface="Arial" pitchFamily="34" charset="0"/>
              </a:rPr>
              <a:t> </a:t>
            </a:r>
            <a:endParaRPr lang="en-US" dirty="0" smtClean="0">
              <a:cs typeface="Arial" pitchFamily="34" charset="0"/>
            </a:endParaRPr>
          </a:p>
          <a:p>
            <a:r>
              <a:rPr lang="en-US" b="1" dirty="0" smtClean="0">
                <a:cs typeface="Arial" pitchFamily="34" charset="0"/>
              </a:rPr>
              <a:t>Technological diffusion</a:t>
            </a:r>
            <a:r>
              <a:rPr lang="en-GB" dirty="0" smtClean="0">
                <a:cs typeface="Arial" pitchFamily="34" charset="0"/>
              </a:rPr>
              <a:t> - </a:t>
            </a:r>
            <a:r>
              <a:rPr lang="en-US" dirty="0" smtClean="0">
                <a:cs typeface="Arial" pitchFamily="34" charset="0"/>
              </a:rPr>
              <a:t>spread of innovation from one firm and industry to another, nationally and internationally</a:t>
            </a:r>
            <a:r>
              <a:rPr lang="en-GB" dirty="0" smtClean="0">
                <a:cs typeface="Arial" pitchFamily="34" charset="0"/>
              </a:rPr>
              <a:t> </a:t>
            </a:r>
          </a:p>
          <a:p>
            <a:pPr>
              <a:buFontTx/>
              <a:buNone/>
            </a:pPr>
            <a:endParaRPr lang="en-US" dirty="0" smtClean="0"/>
          </a:p>
        </p:txBody>
      </p:sp>
    </p:spTree>
    <p:extLst>
      <p:ext uri="{BB962C8B-B14F-4D97-AF65-F5344CB8AC3E}">
        <p14:creationId xmlns:p14="http://schemas.microsoft.com/office/powerpoint/2010/main" val="3960237773"/>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dirty="0" smtClean="0">
                <a:latin typeface="+mn-lt"/>
                <a:cs typeface="Arial" pitchFamily="34" charset="0"/>
              </a:rPr>
              <a:t>Sources of New </a:t>
            </a:r>
            <a:r>
              <a:rPr lang="en-GB" dirty="0">
                <a:latin typeface="+mn-lt"/>
                <a:cs typeface="Arial" pitchFamily="34" charset="0"/>
              </a:rPr>
              <a:t>I</a:t>
            </a:r>
            <a:r>
              <a:rPr lang="en-GB" dirty="0" smtClean="0">
                <a:latin typeface="+mn-lt"/>
                <a:cs typeface="Arial" pitchFamily="34" charset="0"/>
              </a:rPr>
              <a:t>deas</a:t>
            </a:r>
          </a:p>
        </p:txBody>
      </p:sp>
      <p:sp>
        <p:nvSpPr>
          <p:cNvPr id="11267" name="Rectangle 3"/>
          <p:cNvSpPr>
            <a:spLocks noGrp="1" noChangeArrowheads="1"/>
          </p:cNvSpPr>
          <p:nvPr>
            <p:ph type="body" sz="half" idx="1"/>
          </p:nvPr>
        </p:nvSpPr>
        <p:spPr>
          <a:xfrm>
            <a:off x="914400" y="1569585"/>
            <a:ext cx="7558087" cy="4637087"/>
          </a:xfrm>
        </p:spPr>
        <p:txBody>
          <a:bodyPr>
            <a:noAutofit/>
          </a:bodyPr>
          <a:lstStyle/>
          <a:p>
            <a:pPr>
              <a:buFontTx/>
              <a:buNone/>
            </a:pPr>
            <a:r>
              <a:rPr lang="en-GB" sz="2400" b="1" dirty="0">
                <a:cs typeface="Arial" pitchFamily="34" charset="0"/>
              </a:rPr>
              <a:t>Internal sources:</a:t>
            </a:r>
          </a:p>
          <a:p>
            <a:r>
              <a:rPr lang="en-GB" sz="2400" dirty="0">
                <a:cs typeface="Arial" pitchFamily="34" charset="0"/>
              </a:rPr>
              <a:t>R&amp;D departments</a:t>
            </a:r>
          </a:p>
          <a:p>
            <a:r>
              <a:rPr lang="en-GB" sz="2400" dirty="0">
                <a:cs typeface="Arial" pitchFamily="34" charset="0"/>
              </a:rPr>
              <a:t>Employees</a:t>
            </a:r>
          </a:p>
          <a:p>
            <a:r>
              <a:rPr lang="en-GB" sz="2400" dirty="0">
                <a:cs typeface="Arial" pitchFamily="34" charset="0"/>
              </a:rPr>
              <a:t>New machinery and equipment</a:t>
            </a:r>
          </a:p>
          <a:p>
            <a:pPr>
              <a:buFontTx/>
              <a:buNone/>
            </a:pPr>
            <a:endParaRPr lang="en-GB" sz="2400" dirty="0">
              <a:cs typeface="Arial" pitchFamily="34" charset="0"/>
            </a:endParaRPr>
          </a:p>
          <a:p>
            <a:pPr>
              <a:buFontTx/>
              <a:buNone/>
            </a:pPr>
            <a:r>
              <a:rPr lang="en-GB" sz="2400" b="1" dirty="0">
                <a:cs typeface="Arial" pitchFamily="34" charset="0"/>
              </a:rPr>
              <a:t>External sources:</a:t>
            </a:r>
          </a:p>
          <a:p>
            <a:r>
              <a:rPr lang="en-GB" sz="2400" dirty="0">
                <a:cs typeface="Arial" pitchFamily="34" charset="0"/>
              </a:rPr>
              <a:t>Universities </a:t>
            </a:r>
          </a:p>
          <a:p>
            <a:r>
              <a:rPr lang="en-GB" sz="2400" dirty="0">
                <a:cs typeface="Arial" pitchFamily="34" charset="0"/>
              </a:rPr>
              <a:t>Research institutes</a:t>
            </a:r>
          </a:p>
          <a:p>
            <a:r>
              <a:rPr lang="en-GB" sz="2400" dirty="0">
                <a:cs typeface="Arial" pitchFamily="34" charset="0"/>
              </a:rPr>
              <a:t>Individual inventors</a:t>
            </a:r>
          </a:p>
          <a:p>
            <a:r>
              <a:rPr lang="en-GB" sz="2400" dirty="0">
                <a:cs typeface="Arial" pitchFamily="34" charset="0"/>
              </a:rPr>
              <a:t>Other firms (rivals, distributors, customers, suppliers)</a:t>
            </a:r>
          </a:p>
          <a:p>
            <a:endParaRPr lang="en-GB" sz="1800" dirty="0">
              <a:latin typeface="Arial" pitchFamily="34" charset="0"/>
              <a:cs typeface="Arial" pitchFamily="34" charset="0"/>
            </a:endParaRPr>
          </a:p>
          <a:p>
            <a:pPr>
              <a:buFontTx/>
              <a:buNone/>
            </a:pPr>
            <a:r>
              <a:rPr lang="en-GB" sz="1800" dirty="0">
                <a:latin typeface="Arial" pitchFamily="34" charset="0"/>
                <a:cs typeface="Arial" pitchFamily="34" charset="0"/>
              </a:rPr>
              <a:t> </a:t>
            </a:r>
          </a:p>
        </p:txBody>
      </p:sp>
    </p:spTree>
    <p:extLst>
      <p:ext uri="{BB962C8B-B14F-4D97-AF65-F5344CB8AC3E}">
        <p14:creationId xmlns:p14="http://schemas.microsoft.com/office/powerpoint/2010/main" val="751591741"/>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a:bodyPr>
          <a:lstStyle/>
          <a:p>
            <a:r>
              <a:rPr lang="en-GB" dirty="0" smtClean="0">
                <a:latin typeface="+mn-lt"/>
                <a:cs typeface="Arial" pitchFamily="34" charset="0"/>
              </a:rPr>
              <a:t>Who does it and who does it not?</a:t>
            </a:r>
          </a:p>
        </p:txBody>
      </p:sp>
      <p:sp>
        <p:nvSpPr>
          <p:cNvPr id="12291" name="Rectangle 3"/>
          <p:cNvSpPr>
            <a:spLocks noGrp="1" noChangeArrowheads="1"/>
          </p:cNvSpPr>
          <p:nvPr>
            <p:ph type="body" idx="1"/>
          </p:nvPr>
        </p:nvSpPr>
        <p:spPr/>
        <p:txBody>
          <a:bodyPr>
            <a:normAutofit/>
          </a:bodyPr>
          <a:lstStyle/>
          <a:p>
            <a:pPr>
              <a:lnSpc>
                <a:spcPct val="90000"/>
              </a:lnSpc>
              <a:buFontTx/>
              <a:buNone/>
            </a:pPr>
            <a:r>
              <a:rPr lang="en-GB" sz="2400" b="1" dirty="0">
                <a:cs typeface="Arial" pitchFamily="34" charset="0"/>
              </a:rPr>
              <a:t>Who does it?</a:t>
            </a:r>
          </a:p>
          <a:p>
            <a:pPr>
              <a:lnSpc>
                <a:spcPct val="90000"/>
              </a:lnSpc>
            </a:pPr>
            <a:r>
              <a:rPr lang="en-GB" sz="2200" dirty="0">
                <a:cs typeface="Arial" pitchFamily="34" charset="0"/>
              </a:rPr>
              <a:t>Big firms</a:t>
            </a:r>
          </a:p>
          <a:p>
            <a:pPr>
              <a:lnSpc>
                <a:spcPct val="90000"/>
              </a:lnSpc>
            </a:pPr>
            <a:r>
              <a:rPr lang="en-GB" sz="2200" dirty="0">
                <a:cs typeface="Arial" pitchFamily="34" charset="0"/>
              </a:rPr>
              <a:t>High tech industries, e.g. </a:t>
            </a:r>
            <a:r>
              <a:rPr lang="en-US" sz="2200" dirty="0">
                <a:cs typeface="Arial" pitchFamily="34" charset="0"/>
              </a:rPr>
              <a:t>Aerospace, communications equipment, Pharmaceuticals</a:t>
            </a:r>
            <a:r>
              <a:rPr lang="en-GB" sz="2200" dirty="0">
                <a:cs typeface="Arial" pitchFamily="34" charset="0"/>
              </a:rPr>
              <a:t> </a:t>
            </a:r>
          </a:p>
          <a:p>
            <a:pPr>
              <a:lnSpc>
                <a:spcPct val="90000"/>
              </a:lnSpc>
              <a:buNone/>
            </a:pPr>
            <a:endParaRPr lang="en-GB" sz="3300" dirty="0">
              <a:cs typeface="Arial" pitchFamily="34" charset="0"/>
            </a:endParaRPr>
          </a:p>
          <a:p>
            <a:pPr>
              <a:lnSpc>
                <a:spcPct val="90000"/>
              </a:lnSpc>
              <a:buNone/>
            </a:pPr>
            <a:r>
              <a:rPr lang="en-GB" sz="2400" b="1" dirty="0">
                <a:cs typeface="Arial" pitchFamily="34" charset="0"/>
              </a:rPr>
              <a:t>Who does it not?</a:t>
            </a:r>
          </a:p>
          <a:p>
            <a:r>
              <a:rPr lang="en-GB" sz="2200" dirty="0">
                <a:cs typeface="Arial" pitchFamily="34" charset="0"/>
              </a:rPr>
              <a:t>Small firms </a:t>
            </a:r>
          </a:p>
          <a:p>
            <a:r>
              <a:rPr lang="en-GB" sz="2200" dirty="0">
                <a:cs typeface="Arial" pitchFamily="34" charset="0"/>
              </a:rPr>
              <a:t>Low tech industries, e.g. textiles, clothing, food and beverages</a:t>
            </a:r>
          </a:p>
          <a:p>
            <a:pPr>
              <a:lnSpc>
                <a:spcPct val="90000"/>
              </a:lnSpc>
              <a:buNone/>
            </a:pPr>
            <a:endParaRPr lang="en-GB" sz="2400" dirty="0"/>
          </a:p>
          <a:p>
            <a:pPr>
              <a:lnSpc>
                <a:spcPct val="90000"/>
              </a:lnSpc>
              <a:buNone/>
            </a:pPr>
            <a:endParaRPr lang="en-GB" sz="2400" dirty="0"/>
          </a:p>
        </p:txBody>
      </p:sp>
    </p:spTree>
    <p:extLst>
      <p:ext uri="{BB962C8B-B14F-4D97-AF65-F5344CB8AC3E}">
        <p14:creationId xmlns:p14="http://schemas.microsoft.com/office/powerpoint/2010/main" val="3412748622"/>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motivates Businesses to Innovate? 	</a:t>
            </a:r>
            <a:endParaRPr lang="en-GB" dirty="0"/>
          </a:p>
        </p:txBody>
      </p:sp>
      <p:sp>
        <p:nvSpPr>
          <p:cNvPr id="3" name="Content Placeholder 2"/>
          <p:cNvSpPr>
            <a:spLocks noGrp="1"/>
          </p:cNvSpPr>
          <p:nvPr>
            <p:ph idx="1"/>
          </p:nvPr>
        </p:nvSpPr>
        <p:spPr>
          <a:xfrm>
            <a:off x="1001486" y="1544704"/>
            <a:ext cx="8229600" cy="4137323"/>
          </a:xfrm>
        </p:spPr>
        <p:txBody>
          <a:bodyPr/>
          <a:lstStyle/>
          <a:p>
            <a:r>
              <a:rPr lang="en-GB" dirty="0" smtClean="0"/>
              <a:t>Intensity of competition</a:t>
            </a:r>
          </a:p>
          <a:p>
            <a:r>
              <a:rPr lang="en-GB" dirty="0" smtClean="0"/>
              <a:t>Customers and suppliers</a:t>
            </a:r>
          </a:p>
          <a:p>
            <a:r>
              <a:rPr lang="en-GB" dirty="0" smtClean="0"/>
              <a:t>Government policy</a:t>
            </a:r>
          </a:p>
        </p:txBody>
      </p:sp>
    </p:spTree>
    <p:extLst>
      <p:ext uri="{BB962C8B-B14F-4D97-AF65-F5344CB8AC3E}">
        <p14:creationId xmlns:p14="http://schemas.microsoft.com/office/powerpoint/2010/main" val="122068262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032556" y="541564"/>
            <a:ext cx="7772400" cy="838200"/>
          </a:xfrm>
        </p:spPr>
        <p:txBody>
          <a:bodyPr>
            <a:normAutofit/>
          </a:bodyPr>
          <a:lstStyle/>
          <a:p>
            <a:r>
              <a:rPr lang="en-GB" sz="3200" dirty="0">
                <a:latin typeface="Arial" pitchFamily="34" charset="0"/>
                <a:cs typeface="Arial" pitchFamily="34" charset="0"/>
              </a:rPr>
              <a:t>Importance for Businesses</a:t>
            </a:r>
          </a:p>
        </p:txBody>
      </p:sp>
      <p:sp>
        <p:nvSpPr>
          <p:cNvPr id="16387" name="Rectangle 3"/>
          <p:cNvSpPr>
            <a:spLocks noGrp="1" noChangeArrowheads="1"/>
          </p:cNvSpPr>
          <p:nvPr>
            <p:ph type="body" idx="1"/>
          </p:nvPr>
        </p:nvSpPr>
        <p:spPr>
          <a:xfrm>
            <a:off x="1032556" y="1707923"/>
            <a:ext cx="7772400" cy="4495800"/>
          </a:xfrm>
        </p:spPr>
        <p:txBody>
          <a:bodyPr>
            <a:normAutofit fontScale="70000" lnSpcReduction="20000"/>
          </a:bodyPr>
          <a:lstStyle/>
          <a:p>
            <a:pPr>
              <a:buNone/>
            </a:pPr>
            <a:r>
              <a:rPr lang="en-GB" sz="3400" b="1" dirty="0">
                <a:latin typeface="Arial" pitchFamily="34" charset="0"/>
                <a:cs typeface="Arial" pitchFamily="34" charset="0"/>
              </a:rPr>
              <a:t>Opportunities:</a:t>
            </a:r>
          </a:p>
          <a:p>
            <a:pPr marL="457200" indent="-457200"/>
            <a:r>
              <a:rPr lang="en-GB" dirty="0" smtClean="0">
                <a:latin typeface="Arial" pitchFamily="34" charset="0"/>
                <a:cs typeface="Arial" pitchFamily="34" charset="0"/>
              </a:rPr>
              <a:t>New/improved products </a:t>
            </a:r>
            <a:r>
              <a:rPr lang="en-GB" sz="3600" b="1" dirty="0">
                <a:latin typeface="Arial" pitchFamily="34" charset="0"/>
                <a:cs typeface="Arial" pitchFamily="34" charset="0"/>
                <a:sym typeface="Wingdings" pitchFamily="2" charset="2"/>
              </a:rPr>
              <a:t></a:t>
            </a:r>
            <a:r>
              <a:rPr lang="en-GB" dirty="0" smtClean="0">
                <a:latin typeface="Arial" pitchFamily="34" charset="0"/>
                <a:cs typeface="Arial" pitchFamily="34" charset="0"/>
              </a:rPr>
              <a:t> higher revenues, profits and growth</a:t>
            </a:r>
          </a:p>
          <a:p>
            <a:pPr marL="457200" indent="-457200"/>
            <a:r>
              <a:rPr lang="en-GB" dirty="0" smtClean="0">
                <a:latin typeface="Arial" pitchFamily="34" charset="0"/>
                <a:cs typeface="Arial" pitchFamily="34" charset="0"/>
              </a:rPr>
              <a:t>New/improved processes </a:t>
            </a:r>
            <a:r>
              <a:rPr lang="en-GB" sz="3600" b="1" dirty="0">
                <a:latin typeface="Arial" pitchFamily="34" charset="0"/>
                <a:cs typeface="Arial" pitchFamily="34" charset="0"/>
                <a:sym typeface="Wingdings" pitchFamily="2" charset="2"/>
              </a:rPr>
              <a:t></a:t>
            </a:r>
            <a:r>
              <a:rPr lang="en-GB" dirty="0" smtClean="0">
                <a:latin typeface="Arial" pitchFamily="34" charset="0"/>
                <a:cs typeface="Arial" pitchFamily="34" charset="0"/>
              </a:rPr>
              <a:t> higher productivity/ lower costs</a:t>
            </a:r>
          </a:p>
          <a:p>
            <a:pPr marL="457200" indent="-457200"/>
            <a:r>
              <a:rPr lang="en-GB" dirty="0" smtClean="0">
                <a:latin typeface="Arial" pitchFamily="34" charset="0"/>
                <a:cs typeface="Arial" pitchFamily="34" charset="0"/>
              </a:rPr>
              <a:t>Freezing out rivals – iPod, Microsoft, Sony/Toshiba </a:t>
            </a:r>
          </a:p>
          <a:p>
            <a:pPr marL="457200" indent="-457200"/>
            <a:r>
              <a:rPr lang="en-GB" dirty="0" smtClean="0">
                <a:latin typeface="Arial" pitchFamily="34" charset="0"/>
                <a:cs typeface="Arial" pitchFamily="34" charset="0"/>
              </a:rPr>
              <a:t>SMEs more able to compete with bigger rivals </a:t>
            </a:r>
          </a:p>
          <a:p>
            <a:pPr>
              <a:buNone/>
            </a:pPr>
            <a:endParaRPr lang="en-GB" dirty="0" smtClean="0">
              <a:latin typeface="Arial" pitchFamily="34" charset="0"/>
              <a:cs typeface="Arial" pitchFamily="34" charset="0"/>
            </a:endParaRPr>
          </a:p>
          <a:p>
            <a:pPr>
              <a:buNone/>
            </a:pPr>
            <a:r>
              <a:rPr lang="en-GB" sz="3400" b="1" dirty="0">
                <a:latin typeface="Arial" pitchFamily="34" charset="0"/>
                <a:cs typeface="Arial" pitchFamily="34" charset="0"/>
              </a:rPr>
              <a:t>Challenges:</a:t>
            </a:r>
          </a:p>
          <a:p>
            <a:r>
              <a:rPr lang="en-GB" dirty="0" smtClean="0">
                <a:latin typeface="Arial" pitchFamily="34" charset="0"/>
                <a:cs typeface="Arial" pitchFamily="34" charset="0"/>
              </a:rPr>
              <a:t>Product obsolescence </a:t>
            </a:r>
          </a:p>
          <a:p>
            <a:r>
              <a:rPr lang="en-GB" dirty="0" smtClean="0">
                <a:latin typeface="Arial" pitchFamily="34" charset="0"/>
                <a:cs typeface="Arial" pitchFamily="34" charset="0"/>
              </a:rPr>
              <a:t>Shortening of the product life cycle</a:t>
            </a:r>
          </a:p>
          <a:p>
            <a:r>
              <a:rPr lang="en-GB" dirty="0" smtClean="0">
                <a:latin typeface="Arial" pitchFamily="34" charset="0"/>
                <a:cs typeface="Arial" pitchFamily="34" charset="0"/>
              </a:rPr>
              <a:t>Change = risk = management challenge</a:t>
            </a:r>
          </a:p>
          <a:p>
            <a:r>
              <a:rPr lang="en-GB" dirty="0" smtClean="0">
                <a:latin typeface="Arial" pitchFamily="34" charset="0"/>
                <a:cs typeface="Arial" pitchFamily="34" charset="0"/>
              </a:rPr>
              <a:t>R&amp;D no guarantee of success</a:t>
            </a:r>
          </a:p>
        </p:txBody>
      </p:sp>
    </p:spTree>
    <p:extLst>
      <p:ext uri="{BB962C8B-B14F-4D97-AF65-F5344CB8AC3E}">
        <p14:creationId xmlns:p14="http://schemas.microsoft.com/office/powerpoint/2010/main" val="3023036721"/>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cs typeface="Arial" pitchFamily="34" charset="0"/>
              </a:rPr>
              <a:t>Product Life Cycle</a:t>
            </a:r>
            <a:endParaRPr lang="en-GB" dirty="0">
              <a:latin typeface="+mn-lt"/>
              <a:cs typeface="Arial" pitchFamily="34" charset="0"/>
            </a:endParaRPr>
          </a:p>
        </p:txBody>
      </p:sp>
      <p:pic>
        <p:nvPicPr>
          <p:cNvPr id="4" name="Content Placeholder 3" descr="plc.gif"/>
          <p:cNvPicPr>
            <a:picLocks noGrp="1" noChangeAspect="1"/>
          </p:cNvPicPr>
          <p:nvPr>
            <p:ph idx="1"/>
          </p:nvPr>
        </p:nvPicPr>
        <p:blipFill>
          <a:blip r:embed="rId2"/>
          <a:stretch>
            <a:fillRect/>
          </a:stretch>
        </p:blipFill>
        <p:spPr>
          <a:xfrm>
            <a:off x="947172" y="1507113"/>
            <a:ext cx="6286544" cy="4763266"/>
          </a:xfrm>
        </p:spPr>
      </p:pic>
    </p:spTree>
    <p:extLst>
      <p:ext uri="{BB962C8B-B14F-4D97-AF65-F5344CB8AC3E}">
        <p14:creationId xmlns:p14="http://schemas.microsoft.com/office/powerpoint/2010/main" val="217096343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927463" y="489313"/>
            <a:ext cx="7775575" cy="838200"/>
          </a:xfrm>
        </p:spPr>
        <p:txBody>
          <a:bodyPr>
            <a:normAutofit/>
          </a:bodyPr>
          <a:lstStyle/>
          <a:p>
            <a:r>
              <a:rPr lang="en-GB" sz="3200" dirty="0">
                <a:latin typeface="+mn-lt"/>
                <a:cs typeface="Arial" pitchFamily="34" charset="0"/>
              </a:rPr>
              <a:t>Effects on Business Strategies and Operations</a:t>
            </a:r>
            <a:endParaRPr lang="en-GB" sz="3200" dirty="0">
              <a:latin typeface="+mn-lt"/>
            </a:endParaRPr>
          </a:p>
        </p:txBody>
      </p:sp>
      <p:sp>
        <p:nvSpPr>
          <p:cNvPr id="14339" name="Rectangle 3"/>
          <p:cNvSpPr>
            <a:spLocks noGrp="1" noChangeArrowheads="1"/>
          </p:cNvSpPr>
          <p:nvPr>
            <p:ph type="body" idx="1"/>
          </p:nvPr>
        </p:nvSpPr>
        <p:spPr>
          <a:xfrm>
            <a:off x="927463" y="1773238"/>
            <a:ext cx="9053150" cy="4495800"/>
          </a:xfrm>
        </p:spPr>
        <p:txBody>
          <a:bodyPr>
            <a:normAutofit/>
          </a:bodyPr>
          <a:lstStyle/>
          <a:p>
            <a:pPr marL="457200" indent="-457200"/>
            <a:r>
              <a:rPr lang="en-GB" dirty="0">
                <a:cs typeface="Arial" pitchFamily="34" charset="0"/>
              </a:rPr>
              <a:t>Organisations have to be flexible and eager to change</a:t>
            </a:r>
          </a:p>
          <a:p>
            <a:pPr marL="457200" indent="-457200"/>
            <a:r>
              <a:rPr lang="en-GB" dirty="0">
                <a:cs typeface="Arial" pitchFamily="34" charset="0"/>
              </a:rPr>
              <a:t>Organisations need to mass-customise products.</a:t>
            </a:r>
          </a:p>
          <a:p>
            <a:pPr marL="857250" lvl="1" indent="-457200"/>
            <a:r>
              <a:rPr lang="en-GB" dirty="0">
                <a:cs typeface="Arial" pitchFamily="34" charset="0"/>
              </a:rPr>
              <a:t>Mass production is needed to produce a cost saving product, but varieties are required to meet customers’ diverse needs.</a:t>
            </a:r>
          </a:p>
          <a:p>
            <a:pPr marL="457200" indent="-457200"/>
            <a:r>
              <a:rPr lang="en-GB" dirty="0">
                <a:cs typeface="Arial" pitchFamily="34" charset="0"/>
              </a:rPr>
              <a:t>Decline in manufacturing in developed countries due to improvements in efficiencies in production.</a:t>
            </a:r>
          </a:p>
          <a:p>
            <a:pPr marL="457200" indent="-457200"/>
            <a:r>
              <a:rPr lang="en-GB" dirty="0">
                <a:cs typeface="Arial" pitchFamily="34" charset="0"/>
              </a:rPr>
              <a:t>Marketing opportunities, e.g. loyalty cards</a:t>
            </a:r>
          </a:p>
          <a:p>
            <a:pPr marL="457200" indent="-457200">
              <a:buNone/>
            </a:pPr>
            <a:endParaRPr lang="en-GB" dirty="0" smtClean="0"/>
          </a:p>
          <a:p>
            <a:pPr marL="457200" indent="-457200"/>
            <a:endParaRPr lang="en-GB" dirty="0" smtClean="0"/>
          </a:p>
        </p:txBody>
      </p:sp>
    </p:spTree>
    <p:extLst>
      <p:ext uri="{BB962C8B-B14F-4D97-AF65-F5344CB8AC3E}">
        <p14:creationId xmlns:p14="http://schemas.microsoft.com/office/powerpoint/2010/main" val="1890588330"/>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noFill/>
          <a:ln>
            <a:noFill/>
          </a:ln>
        </p:spPr>
        <p:txBody>
          <a:bodyPr>
            <a:normAutofit/>
          </a:bodyPr>
          <a:lstStyle/>
          <a:p>
            <a:r>
              <a:rPr lang="en-GB" sz="2800" dirty="0">
                <a:latin typeface="+mn-lt"/>
                <a:cs typeface="Arial" pitchFamily="34" charset="0"/>
              </a:rPr>
              <a:t>Fundamental Changes in the Way Work is Done</a:t>
            </a:r>
          </a:p>
        </p:txBody>
      </p:sp>
      <p:sp>
        <p:nvSpPr>
          <p:cNvPr id="145411" name="Rectangle 3"/>
          <p:cNvSpPr>
            <a:spLocks noGrp="1" noChangeArrowheads="1"/>
          </p:cNvSpPr>
          <p:nvPr>
            <p:ph type="body" idx="1"/>
          </p:nvPr>
        </p:nvSpPr>
        <p:spPr>
          <a:xfrm>
            <a:off x="838200" y="1512117"/>
            <a:ext cx="10515600" cy="4351338"/>
          </a:xfrm>
        </p:spPr>
        <p:txBody>
          <a:bodyPr>
            <a:normAutofit fontScale="85000" lnSpcReduction="20000"/>
          </a:bodyPr>
          <a:lstStyle/>
          <a:p>
            <a:r>
              <a:rPr lang="en-GB" dirty="0"/>
              <a:t>Management work</a:t>
            </a:r>
          </a:p>
          <a:p>
            <a:pPr lvl="1"/>
            <a:r>
              <a:rPr lang="en-GB" dirty="0"/>
              <a:t>‘</a:t>
            </a:r>
            <a:r>
              <a:rPr lang="en-GB" dirty="0" err="1"/>
              <a:t>Toyotism</a:t>
            </a:r>
            <a:r>
              <a:rPr lang="en-GB" dirty="0"/>
              <a:t>’ as new model of management</a:t>
            </a:r>
          </a:p>
          <a:p>
            <a:pPr lvl="1"/>
            <a:r>
              <a:rPr lang="en-GB" dirty="0"/>
              <a:t>Just-in-Time management</a:t>
            </a:r>
          </a:p>
          <a:p>
            <a:pPr lvl="1"/>
            <a:r>
              <a:rPr lang="en-GB" dirty="0"/>
              <a:t>Total quality control</a:t>
            </a:r>
          </a:p>
          <a:p>
            <a:pPr lvl="1"/>
            <a:r>
              <a:rPr lang="en-GB" dirty="0"/>
              <a:t>Employee </a:t>
            </a:r>
            <a:r>
              <a:rPr lang="en-GB" dirty="0" smtClean="0"/>
              <a:t>involvement</a:t>
            </a:r>
          </a:p>
          <a:p>
            <a:r>
              <a:rPr lang="en-GB" dirty="0" smtClean="0"/>
              <a:t>Production work</a:t>
            </a:r>
          </a:p>
          <a:p>
            <a:pPr lvl="1"/>
            <a:r>
              <a:rPr lang="en-GB" dirty="0" smtClean="0"/>
              <a:t>Computer technology and its applications became increasingly cheaper, better and affordable.</a:t>
            </a:r>
          </a:p>
          <a:p>
            <a:pPr lvl="1"/>
            <a:r>
              <a:rPr lang="en-GB" dirty="0" smtClean="0"/>
              <a:t>Use of robotics, process control instruments and intelligent sensors in production processes</a:t>
            </a:r>
          </a:p>
          <a:p>
            <a:pPr lvl="1"/>
            <a:r>
              <a:rPr lang="en-GB" dirty="0" smtClean="0"/>
              <a:t>Computer aided design (CAD)</a:t>
            </a:r>
          </a:p>
          <a:p>
            <a:pPr>
              <a:lnSpc>
                <a:spcPct val="90000"/>
              </a:lnSpc>
            </a:pPr>
            <a:r>
              <a:rPr lang="en-GB" dirty="0" smtClean="0"/>
              <a:t>Coordinative work </a:t>
            </a:r>
          </a:p>
          <a:p>
            <a:pPr lvl="1">
              <a:lnSpc>
                <a:spcPct val="90000"/>
              </a:lnSpc>
            </a:pPr>
            <a:r>
              <a:rPr lang="en-GB" dirty="0" smtClean="0"/>
              <a:t>Communication networks at local, intra- and inter-organisational levels (at national and international)</a:t>
            </a:r>
            <a:endParaRPr lang="en-GB" dirty="0"/>
          </a:p>
          <a:p>
            <a:pPr lvl="1">
              <a:buFontTx/>
              <a:buNone/>
            </a:pPr>
            <a:r>
              <a:rPr lang="en-GB" dirty="0"/>
              <a:t> </a:t>
            </a:r>
          </a:p>
        </p:txBody>
      </p:sp>
    </p:spTree>
    <p:extLst>
      <p:ext uri="{BB962C8B-B14F-4D97-AF65-F5344CB8AC3E}">
        <p14:creationId xmlns:p14="http://schemas.microsoft.com/office/powerpoint/2010/main" val="272390559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noFill/>
          <a:ln>
            <a:noFill/>
          </a:ln>
        </p:spPr>
        <p:txBody>
          <a:bodyPr>
            <a:normAutofit/>
          </a:bodyPr>
          <a:lstStyle/>
          <a:p>
            <a:r>
              <a:rPr lang="en-GB" sz="2800" dirty="0">
                <a:latin typeface="+mn-lt"/>
                <a:cs typeface="Arial" pitchFamily="34" charset="0"/>
              </a:rPr>
              <a:t>Effects on Labour Markets and Human Resources</a:t>
            </a:r>
          </a:p>
        </p:txBody>
      </p:sp>
      <p:sp>
        <p:nvSpPr>
          <p:cNvPr id="111619" name="Rectangle 3"/>
          <p:cNvSpPr>
            <a:spLocks noGrp="1" noChangeArrowheads="1"/>
          </p:cNvSpPr>
          <p:nvPr>
            <p:ph type="body" idx="1"/>
          </p:nvPr>
        </p:nvSpPr>
        <p:spPr/>
        <p:txBody>
          <a:bodyPr/>
          <a:lstStyle/>
          <a:p>
            <a:pPr>
              <a:lnSpc>
                <a:spcPct val="90000"/>
              </a:lnSpc>
            </a:pPr>
            <a:r>
              <a:rPr lang="en-GB" dirty="0">
                <a:cs typeface="Arial" pitchFamily="34" charset="0"/>
              </a:rPr>
              <a:t>Technology both eliminates jobs and creates them.</a:t>
            </a:r>
          </a:p>
          <a:p>
            <a:pPr lvl="1">
              <a:lnSpc>
                <a:spcPct val="90000"/>
              </a:lnSpc>
            </a:pPr>
            <a:r>
              <a:rPr lang="en-GB" dirty="0"/>
              <a:t>IT software created a huge number of jobs around the world, while the outcomes of their labour have reduced jobs selectively in manufacturing, distribution and administration.</a:t>
            </a:r>
            <a:endParaRPr lang="en-GB" sz="2800" dirty="0">
              <a:cs typeface="Arial" pitchFamily="34" charset="0"/>
            </a:endParaRPr>
          </a:p>
          <a:p>
            <a:pPr>
              <a:lnSpc>
                <a:spcPct val="90000"/>
              </a:lnSpc>
            </a:pPr>
            <a:r>
              <a:rPr lang="en-GB" dirty="0">
                <a:cs typeface="Arial" pitchFamily="34" charset="0"/>
              </a:rPr>
              <a:t>Change of the nature of the labour force </a:t>
            </a:r>
          </a:p>
          <a:p>
            <a:pPr lvl="1">
              <a:lnSpc>
                <a:spcPct val="90000"/>
              </a:lnSpc>
            </a:pPr>
            <a:r>
              <a:rPr lang="en-GB" dirty="0"/>
              <a:t>Increased demand for highly trained professional and technological employees and reduced demand for low skilled assembly and production operatives</a:t>
            </a:r>
            <a:endParaRPr lang="en-GB" dirty="0">
              <a:cs typeface="Arial" pitchFamily="34" charset="0"/>
            </a:endParaRPr>
          </a:p>
        </p:txBody>
      </p:sp>
    </p:spTree>
    <p:extLst>
      <p:ext uri="{BB962C8B-B14F-4D97-AF65-F5344CB8AC3E}">
        <p14:creationId xmlns:p14="http://schemas.microsoft.com/office/powerpoint/2010/main" val="382139390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dirty="0" smtClean="0">
                <a:latin typeface="+mn-lt"/>
                <a:cs typeface="Arial" pitchFamily="34" charset="0"/>
              </a:rPr>
              <a:t>Protecting Technology</a:t>
            </a:r>
          </a:p>
        </p:txBody>
      </p:sp>
      <p:sp>
        <p:nvSpPr>
          <p:cNvPr id="17411" name="Rectangle 3"/>
          <p:cNvSpPr>
            <a:spLocks noGrp="1" noChangeArrowheads="1"/>
          </p:cNvSpPr>
          <p:nvPr>
            <p:ph type="body" idx="1"/>
          </p:nvPr>
        </p:nvSpPr>
        <p:spPr>
          <a:xfrm>
            <a:off x="653143" y="1773238"/>
            <a:ext cx="9327470" cy="4495800"/>
          </a:xfrm>
        </p:spPr>
        <p:txBody>
          <a:bodyPr/>
          <a:lstStyle/>
          <a:p>
            <a:pPr>
              <a:buFontTx/>
              <a:buNone/>
            </a:pPr>
            <a:r>
              <a:rPr lang="en-US" dirty="0" smtClean="0">
                <a:cs typeface="Arial" pitchFamily="34" charset="0"/>
              </a:rPr>
              <a:t>“… it has become imperative for chief executives to have not just a general understanding of the intellectual property issues facing their business and their industry, but to have quite a refined expertise relating to those issues..” (Bill Gates)</a:t>
            </a:r>
          </a:p>
          <a:p>
            <a:pPr>
              <a:buFontTx/>
              <a:buNone/>
            </a:pPr>
            <a:r>
              <a:rPr lang="en-US" sz="1800" dirty="0">
                <a:cs typeface="Arial" pitchFamily="34" charset="0"/>
              </a:rPr>
              <a:t>	Source: Financial Times 12 Nov 2004</a:t>
            </a:r>
            <a:endParaRPr lang="en-GB" sz="1800" dirty="0">
              <a:cs typeface="Arial" pitchFamily="34" charset="0"/>
            </a:endParaRPr>
          </a:p>
        </p:txBody>
      </p:sp>
    </p:spTree>
    <p:extLst>
      <p:ext uri="{BB962C8B-B14F-4D97-AF65-F5344CB8AC3E}">
        <p14:creationId xmlns:p14="http://schemas.microsoft.com/office/powerpoint/2010/main" val="4126508217"/>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4" name="Title 1"/>
          <p:cNvSpPr>
            <a:spLocks noGrp="1"/>
          </p:cNvSpPr>
          <p:nvPr>
            <p:ph type="title"/>
          </p:nvPr>
        </p:nvSpPr>
        <p:spPr bwMode="auto">
          <a:xfrm>
            <a:off x="705394" y="705713"/>
            <a:ext cx="8229600" cy="9223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3600" dirty="0"/>
              <a:t>Patents and Intellectual Property Rights</a:t>
            </a:r>
          </a:p>
        </p:txBody>
      </p:sp>
      <p:sp>
        <p:nvSpPr>
          <p:cNvPr id="13315" name="TextBox 2"/>
          <p:cNvSpPr txBox="1">
            <a:spLocks noChangeArrowheads="1"/>
          </p:cNvSpPr>
          <p:nvPr/>
        </p:nvSpPr>
        <p:spPr bwMode="auto">
          <a:xfrm>
            <a:off x="705394" y="1810929"/>
            <a:ext cx="9206956"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eaLnBrk="0" hangingPunct="0">
              <a:defRPr sz="2800">
                <a:solidFill>
                  <a:schemeClr val="tx1"/>
                </a:solidFill>
                <a:latin typeface="Verdana" pitchFamily="34" charset="0"/>
              </a:defRPr>
            </a:lvl1pPr>
            <a:lvl2pPr marL="742950" indent="-285750" eaLnBrk="0" hangingPunct="0">
              <a:buChar char="–"/>
              <a:defRPr sz="2400">
                <a:solidFill>
                  <a:srgbClr val="0066FF"/>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buChar char="–"/>
              <a:defRPr sz="2000">
                <a:solidFill>
                  <a:schemeClr val="tx1"/>
                </a:solidFill>
                <a:latin typeface="Verdana" pitchFamily="34" charset="0"/>
              </a:defRPr>
            </a:lvl4pPr>
            <a:lvl5pPr marL="2057400" indent="-228600" eaLnBrk="0" hangingPunct="0">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buFont typeface="Courier New" pitchFamily="49" charset="0"/>
              <a:buChar char="o"/>
              <a:defRPr/>
            </a:pPr>
            <a:r>
              <a:rPr lang="en-GB" altLang="en-US" sz="2400" dirty="0">
                <a:latin typeface="+mn-lt"/>
              </a:rPr>
              <a:t>Many argue technology should be freely available for anyone</a:t>
            </a:r>
          </a:p>
          <a:p>
            <a:pPr marL="0" indent="0" eaLnBrk="1" hangingPunct="1">
              <a:defRPr/>
            </a:pPr>
            <a:endParaRPr lang="en-GB" altLang="en-US" sz="2400" dirty="0">
              <a:latin typeface="+mn-lt"/>
            </a:endParaRPr>
          </a:p>
          <a:p>
            <a:pPr eaLnBrk="1" hangingPunct="1">
              <a:buFont typeface="Courier New" pitchFamily="49" charset="0"/>
              <a:buChar char="o"/>
              <a:defRPr/>
            </a:pPr>
            <a:r>
              <a:rPr lang="en-GB" altLang="en-US" sz="2400" dirty="0">
                <a:latin typeface="+mn-lt"/>
              </a:rPr>
              <a:t>Many argue that those committing resources to innovation would not do it without patents</a:t>
            </a:r>
          </a:p>
          <a:p>
            <a:pPr eaLnBrk="1" hangingPunct="1">
              <a:buFont typeface="Courier New" pitchFamily="49" charset="0"/>
              <a:buChar char="o"/>
              <a:defRPr/>
            </a:pPr>
            <a:endParaRPr lang="en-GB" altLang="en-US" sz="2400" dirty="0">
              <a:latin typeface="+mn-lt"/>
            </a:endParaRPr>
          </a:p>
          <a:p>
            <a:pPr eaLnBrk="1" hangingPunct="1">
              <a:buFont typeface="Courier New" pitchFamily="49" charset="0"/>
              <a:buChar char="o"/>
              <a:defRPr/>
            </a:pPr>
            <a:r>
              <a:rPr lang="en-GB" altLang="en-US" sz="2400" dirty="0">
                <a:latin typeface="+mn-lt"/>
              </a:rPr>
              <a:t>A complete description of the invention must be submitted</a:t>
            </a:r>
          </a:p>
          <a:p>
            <a:pPr eaLnBrk="1" hangingPunct="1">
              <a:buFont typeface="Courier New" pitchFamily="49" charset="0"/>
              <a:buChar char="o"/>
              <a:defRPr/>
            </a:pPr>
            <a:endParaRPr lang="en-GB" altLang="en-US" sz="2400" dirty="0">
              <a:latin typeface="+mn-lt"/>
            </a:endParaRPr>
          </a:p>
          <a:p>
            <a:pPr eaLnBrk="1" hangingPunct="1">
              <a:buFont typeface="Courier New" pitchFamily="49" charset="0"/>
              <a:buChar char="o"/>
              <a:defRPr/>
            </a:pPr>
            <a:r>
              <a:rPr lang="en-GB" altLang="en-US" sz="2400" dirty="0">
                <a:latin typeface="+mn-lt"/>
              </a:rPr>
              <a:t>Computer software and business methods patentable in US but not UK</a:t>
            </a:r>
          </a:p>
        </p:txBody>
      </p:sp>
    </p:spTree>
    <p:extLst>
      <p:ext uri="{BB962C8B-B14F-4D97-AF65-F5344CB8AC3E}">
        <p14:creationId xmlns:p14="http://schemas.microsoft.com/office/powerpoint/2010/main" val="246626347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Title 1"/>
          <p:cNvSpPr>
            <a:spLocks noGrp="1"/>
          </p:cNvSpPr>
          <p:nvPr>
            <p:ph type="title"/>
          </p:nvPr>
        </p:nvSpPr>
        <p:spPr bwMode="auto">
          <a:xfrm>
            <a:off x="1051016" y="442459"/>
            <a:ext cx="8229600" cy="7921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4000" dirty="0"/>
              <a:t>Technology Transfer</a:t>
            </a:r>
          </a:p>
        </p:txBody>
      </p:sp>
      <p:sp>
        <p:nvSpPr>
          <p:cNvPr id="22531" name="TextBox 1"/>
          <p:cNvSpPr txBox="1">
            <a:spLocks noChangeArrowheads="1"/>
          </p:cNvSpPr>
          <p:nvPr/>
        </p:nvSpPr>
        <p:spPr bwMode="auto">
          <a:xfrm>
            <a:off x="927463" y="1529716"/>
            <a:ext cx="961707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eaLnBrk="0" hangingPunct="0">
              <a:defRPr sz="2800">
                <a:solidFill>
                  <a:schemeClr val="tx1"/>
                </a:solidFill>
                <a:latin typeface="Verdana" pitchFamily="34" charset="0"/>
              </a:defRPr>
            </a:lvl1pPr>
            <a:lvl2pPr marL="742950" indent="-285750" eaLnBrk="0" hangingPunct="0">
              <a:buChar char="–"/>
              <a:defRPr sz="2400">
                <a:solidFill>
                  <a:srgbClr val="0066FF"/>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buChar char="–"/>
              <a:defRPr sz="2000">
                <a:solidFill>
                  <a:schemeClr val="tx1"/>
                </a:solidFill>
                <a:latin typeface="Verdana" pitchFamily="34" charset="0"/>
              </a:defRPr>
            </a:lvl4pPr>
            <a:lvl5pPr marL="2057400" indent="-228600" eaLnBrk="0" hangingPunct="0">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buFont typeface="Courier New" pitchFamily="49" charset="0"/>
              <a:buChar char="o"/>
            </a:pPr>
            <a:r>
              <a:rPr lang="en-GB" altLang="en-US" sz="2400" dirty="0">
                <a:solidFill>
                  <a:srgbClr val="FF0000"/>
                </a:solidFill>
                <a:latin typeface="+mn-lt"/>
              </a:rPr>
              <a:t>Technology transfer </a:t>
            </a:r>
            <a:r>
              <a:rPr lang="en-GB" altLang="en-US" sz="2400" dirty="0">
                <a:latin typeface="+mn-lt"/>
              </a:rPr>
              <a:t>is the process of acquiring technology from another country</a:t>
            </a:r>
          </a:p>
          <a:p>
            <a:pPr eaLnBrk="1" hangingPunct="1">
              <a:buFont typeface="Courier New" pitchFamily="49" charset="0"/>
              <a:buChar char="o"/>
            </a:pPr>
            <a:r>
              <a:rPr lang="en-GB" altLang="en-US" sz="2400" dirty="0">
                <a:latin typeface="+mn-lt"/>
              </a:rPr>
              <a:t>Key to industrial growth, where technology is transferred from more advanced economies to developing ones</a:t>
            </a:r>
          </a:p>
          <a:p>
            <a:pPr eaLnBrk="1" hangingPunct="1">
              <a:buFont typeface="Courier New" pitchFamily="49" charset="0"/>
              <a:buChar char="o"/>
            </a:pPr>
            <a:r>
              <a:rPr lang="en-GB" altLang="en-US" sz="2400" dirty="0">
                <a:latin typeface="+mn-lt"/>
              </a:rPr>
              <a:t>Four main channels:</a:t>
            </a:r>
          </a:p>
          <a:p>
            <a:pPr lvl="1" eaLnBrk="1" hangingPunct="1">
              <a:buFontTx/>
              <a:buChar char="•"/>
            </a:pPr>
            <a:r>
              <a:rPr lang="en-GB" altLang="en-US" dirty="0">
                <a:solidFill>
                  <a:schemeClr val="tx1"/>
                </a:solidFill>
                <a:latin typeface="+mn-lt"/>
              </a:rPr>
              <a:t>FDI – </a:t>
            </a:r>
            <a:r>
              <a:rPr lang="en-GB" altLang="en-US" dirty="0" err="1">
                <a:solidFill>
                  <a:schemeClr val="tx1"/>
                </a:solidFill>
                <a:latin typeface="+mn-lt"/>
              </a:rPr>
              <a:t>spillover</a:t>
            </a:r>
            <a:r>
              <a:rPr lang="en-GB" altLang="en-US" dirty="0">
                <a:solidFill>
                  <a:schemeClr val="tx1"/>
                </a:solidFill>
                <a:latin typeface="+mn-lt"/>
              </a:rPr>
              <a:t> effects for host economy</a:t>
            </a:r>
          </a:p>
          <a:p>
            <a:pPr lvl="1" eaLnBrk="1" hangingPunct="1">
              <a:buFontTx/>
              <a:buChar char="•"/>
            </a:pPr>
            <a:r>
              <a:rPr lang="en-GB" altLang="en-US" dirty="0">
                <a:solidFill>
                  <a:schemeClr val="tx1"/>
                </a:solidFill>
                <a:latin typeface="+mn-lt"/>
              </a:rPr>
              <a:t>Joint ventures and strategic alliances – collaborative innovation – China has insisted on this – benefits host</a:t>
            </a:r>
          </a:p>
          <a:p>
            <a:pPr lvl="1" eaLnBrk="1" hangingPunct="1">
              <a:buFontTx/>
              <a:buChar char="•"/>
            </a:pPr>
            <a:r>
              <a:rPr lang="en-GB" altLang="en-US" dirty="0">
                <a:solidFill>
                  <a:schemeClr val="tx1"/>
                </a:solidFill>
                <a:latin typeface="+mn-lt"/>
              </a:rPr>
              <a:t>Technology licensing – often in outsourcing operations, but there is a risk of leakage of IP</a:t>
            </a:r>
          </a:p>
          <a:p>
            <a:pPr lvl="1" eaLnBrk="1" hangingPunct="1">
              <a:buFontTx/>
              <a:buChar char="•"/>
            </a:pPr>
            <a:r>
              <a:rPr lang="en-GB" altLang="en-US" dirty="0">
                <a:solidFill>
                  <a:schemeClr val="tx1"/>
                </a:solidFill>
                <a:latin typeface="+mn-lt"/>
              </a:rPr>
              <a:t>Trade – ‘embodied’ technology in machinery and equipment can lead to ‘reverse engineering’ in the recipient country</a:t>
            </a:r>
          </a:p>
        </p:txBody>
      </p:sp>
    </p:spTree>
    <p:extLst>
      <p:ext uri="{BB962C8B-B14F-4D97-AF65-F5344CB8AC3E}">
        <p14:creationId xmlns:p14="http://schemas.microsoft.com/office/powerpoint/2010/main" val="25309441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Title 1"/>
          <p:cNvSpPr>
            <a:spLocks noGrp="1"/>
          </p:cNvSpPr>
          <p:nvPr>
            <p:ph type="title"/>
          </p:nvPr>
        </p:nvSpPr>
        <p:spPr bwMode="auto">
          <a:xfrm>
            <a:off x="796834" y="653462"/>
            <a:ext cx="8229600" cy="993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4000" dirty="0"/>
              <a:t>Technology and Globalisation</a:t>
            </a:r>
          </a:p>
        </p:txBody>
      </p:sp>
      <p:sp>
        <p:nvSpPr>
          <p:cNvPr id="3" name="TextBox 2"/>
          <p:cNvSpPr txBox="1"/>
          <p:nvPr/>
        </p:nvSpPr>
        <p:spPr>
          <a:xfrm>
            <a:off x="796834" y="1973081"/>
            <a:ext cx="9639527" cy="4154984"/>
          </a:xfrm>
          <a:prstGeom prst="rect">
            <a:avLst/>
          </a:prstGeom>
          <a:noFill/>
        </p:spPr>
        <p:txBody>
          <a:bodyPr wrap="square">
            <a:spAutoFit/>
          </a:bodyPr>
          <a:lstStyle/>
          <a:p>
            <a:pPr marL="285750" indent="-285750">
              <a:buFont typeface="Courier New" pitchFamily="49" charset="0"/>
              <a:buChar char="o"/>
              <a:defRPr/>
            </a:pPr>
            <a:r>
              <a:rPr lang="en-GB" sz="2200" dirty="0"/>
              <a:t>Globalisation of production has led to diffusion of technology, but absorption differs between countries</a:t>
            </a:r>
          </a:p>
          <a:p>
            <a:pPr marL="285750" indent="-285750">
              <a:buFont typeface="Courier New" pitchFamily="49" charset="0"/>
              <a:buChar char="o"/>
              <a:defRPr/>
            </a:pPr>
            <a:r>
              <a:rPr lang="en-GB" sz="2200" dirty="0"/>
              <a:t>But technical capacity still depends on national innovation systems</a:t>
            </a:r>
          </a:p>
          <a:p>
            <a:pPr marL="285750" indent="-285750">
              <a:buFont typeface="Courier New" pitchFamily="49" charset="0"/>
              <a:buChar char="o"/>
              <a:defRPr/>
            </a:pPr>
            <a:r>
              <a:rPr lang="en-GB" sz="2200" dirty="0"/>
              <a:t>Countries that concentrate on low-cost, labour-intensive activities risk missing out on developing high-value industries</a:t>
            </a:r>
          </a:p>
          <a:p>
            <a:pPr marL="285750" indent="-285750">
              <a:buFont typeface="Courier New" pitchFamily="49" charset="0"/>
              <a:buChar char="o"/>
              <a:defRPr/>
            </a:pPr>
            <a:r>
              <a:rPr lang="en-GB" sz="2200" dirty="0"/>
              <a:t>Governments can offer incentives and build supportive infrastructure (e.g. the internet) to aid firms in moving to high technology sectors</a:t>
            </a:r>
          </a:p>
          <a:p>
            <a:pPr marL="285750" indent="-285750">
              <a:buFont typeface="Courier New" pitchFamily="49" charset="0"/>
              <a:buChar char="o"/>
              <a:defRPr/>
            </a:pPr>
            <a:r>
              <a:rPr lang="en-GB" sz="2200" dirty="0"/>
              <a:t>IT diffusion in developing countries depends on investment in complementary investment such as infrastructure for example Kenya 2009 fibre optic cable</a:t>
            </a:r>
          </a:p>
          <a:p>
            <a:pPr marL="285750" indent="-285750">
              <a:buFont typeface="Courier New" pitchFamily="49" charset="0"/>
              <a:buChar char="o"/>
              <a:defRPr/>
            </a:pPr>
            <a:r>
              <a:rPr lang="en-GB" sz="2200" dirty="0"/>
              <a:t>Poor developing countries risk falling behind, in a digital divide between rich and poor countries</a:t>
            </a:r>
          </a:p>
          <a:p>
            <a:pPr>
              <a:buFontTx/>
              <a:buNone/>
              <a:defRPr/>
            </a:pPr>
            <a:endParaRPr lang="en-GB" sz="2200" dirty="0"/>
          </a:p>
        </p:txBody>
      </p:sp>
    </p:spTree>
    <p:extLst>
      <p:ext uri="{BB962C8B-B14F-4D97-AF65-F5344CB8AC3E}">
        <p14:creationId xmlns:p14="http://schemas.microsoft.com/office/powerpoint/2010/main" val="312010666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3"/>
          <p:cNvSpPr txBox="1">
            <a:spLocks noGrp="1"/>
          </p:cNvSpPr>
          <p:nvPr>
            <p:ph idx="1"/>
          </p:nvPr>
        </p:nvSpPr>
        <p:spPr>
          <a:xfrm>
            <a:off x="838200" y="1825625"/>
            <a:ext cx="10515600" cy="1761380"/>
          </a:xfrm>
          <a:prstGeom prst="rect">
            <a:avLst/>
          </a:prstGeom>
        </p:spPr>
        <p:txBody>
          <a:bodyPr vert="horz" wrap="square" lIns="0" tIns="12065" rIns="0" bIns="0" rtlCol="0">
            <a:spAutoFit/>
          </a:bodyPr>
          <a:lstStyle/>
          <a:p>
            <a:pPr marL="0" marR="5080" indent="0">
              <a:lnSpc>
                <a:spcPct val="100000"/>
              </a:lnSpc>
              <a:spcBef>
                <a:spcPts val="95"/>
              </a:spcBef>
              <a:buNone/>
            </a:pPr>
            <a:endParaRPr lang="en-GB" sz="2800" spc="-85" dirty="0" smtClean="0">
              <a:solidFill>
                <a:srgbClr val="003399"/>
              </a:solidFill>
              <a:latin typeface="Arial"/>
              <a:cs typeface="Arial"/>
            </a:endParaRPr>
          </a:p>
          <a:p>
            <a:pPr marL="0" marR="5080" indent="0">
              <a:lnSpc>
                <a:spcPct val="100000"/>
              </a:lnSpc>
              <a:spcBef>
                <a:spcPts val="95"/>
              </a:spcBef>
              <a:buNone/>
            </a:pPr>
            <a:endParaRPr lang="en-GB" spc="-85" dirty="0">
              <a:solidFill>
                <a:srgbClr val="003399"/>
              </a:solidFill>
              <a:latin typeface="Arial"/>
              <a:cs typeface="Arial"/>
            </a:endParaRPr>
          </a:p>
          <a:p>
            <a:pPr marL="0" marR="5080" indent="0">
              <a:lnSpc>
                <a:spcPct val="100000"/>
              </a:lnSpc>
              <a:spcBef>
                <a:spcPts val="95"/>
              </a:spcBef>
              <a:buNone/>
            </a:pPr>
            <a:r>
              <a:rPr sz="2800" spc="-85" dirty="0" smtClean="0">
                <a:solidFill>
                  <a:srgbClr val="003399"/>
                </a:solidFill>
                <a:latin typeface="Arial"/>
                <a:cs typeface="Arial"/>
              </a:rPr>
              <a:t>Work </a:t>
            </a:r>
            <a:r>
              <a:rPr sz="2800" spc="-35" dirty="0">
                <a:solidFill>
                  <a:srgbClr val="003399"/>
                </a:solidFill>
                <a:latin typeface="Arial"/>
                <a:cs typeface="Arial"/>
              </a:rPr>
              <a:t>in </a:t>
            </a:r>
            <a:r>
              <a:rPr sz="2800" spc="-125" dirty="0">
                <a:solidFill>
                  <a:srgbClr val="003399"/>
                </a:solidFill>
                <a:latin typeface="Arial"/>
                <a:cs typeface="Arial"/>
              </a:rPr>
              <a:t>small </a:t>
            </a:r>
            <a:r>
              <a:rPr sz="2800" spc="-130" dirty="0">
                <a:solidFill>
                  <a:srgbClr val="003399"/>
                </a:solidFill>
                <a:latin typeface="Arial"/>
                <a:cs typeface="Arial"/>
              </a:rPr>
              <a:t>groups </a:t>
            </a:r>
            <a:r>
              <a:rPr sz="2800" spc="35" dirty="0">
                <a:solidFill>
                  <a:srgbClr val="003399"/>
                </a:solidFill>
                <a:latin typeface="Arial"/>
                <a:cs typeface="Arial"/>
              </a:rPr>
              <a:t>to </a:t>
            </a:r>
            <a:r>
              <a:rPr sz="2800" spc="-30" dirty="0">
                <a:solidFill>
                  <a:srgbClr val="003399"/>
                </a:solidFill>
                <a:latin typeface="Arial"/>
                <a:cs typeface="Arial"/>
              </a:rPr>
              <a:t>identify </a:t>
            </a:r>
            <a:r>
              <a:rPr sz="2800" spc="-145" dirty="0">
                <a:solidFill>
                  <a:srgbClr val="003399"/>
                </a:solidFill>
                <a:latin typeface="Arial"/>
                <a:cs typeface="Arial"/>
              </a:rPr>
              <a:t>6 key </a:t>
            </a:r>
            <a:r>
              <a:rPr lang="en-GB" spc="-140" dirty="0" smtClean="0">
                <a:solidFill>
                  <a:srgbClr val="003399"/>
                </a:solidFill>
                <a:latin typeface="Arial"/>
                <a:cs typeface="Arial"/>
              </a:rPr>
              <a:t>technological </a:t>
            </a:r>
            <a:r>
              <a:rPr sz="2800" spc="-80" dirty="0" smtClean="0">
                <a:solidFill>
                  <a:srgbClr val="003399"/>
                </a:solidFill>
                <a:latin typeface="Arial"/>
                <a:cs typeface="Arial"/>
              </a:rPr>
              <a:t>trends </a:t>
            </a:r>
            <a:r>
              <a:rPr sz="2800" spc="-85" dirty="0">
                <a:solidFill>
                  <a:srgbClr val="003399"/>
                </a:solidFill>
                <a:latin typeface="Arial"/>
                <a:cs typeface="Arial"/>
              </a:rPr>
              <a:t>which </a:t>
            </a:r>
            <a:r>
              <a:rPr sz="2800" spc="-95" dirty="0">
                <a:solidFill>
                  <a:srgbClr val="003399"/>
                </a:solidFill>
                <a:latin typeface="Arial"/>
                <a:cs typeface="Arial"/>
              </a:rPr>
              <a:t>could </a:t>
            </a:r>
            <a:r>
              <a:rPr sz="2800" spc="-50" dirty="0">
                <a:solidFill>
                  <a:srgbClr val="003399"/>
                </a:solidFill>
                <a:latin typeface="Arial"/>
                <a:cs typeface="Arial"/>
              </a:rPr>
              <a:t>affect </a:t>
            </a:r>
            <a:r>
              <a:rPr sz="2800" spc="-75" dirty="0" smtClean="0">
                <a:solidFill>
                  <a:srgbClr val="003399"/>
                </a:solidFill>
                <a:latin typeface="Arial"/>
                <a:cs typeface="Arial"/>
              </a:rPr>
              <a:t>how </a:t>
            </a:r>
            <a:r>
              <a:rPr sz="2800" spc="-125" dirty="0">
                <a:solidFill>
                  <a:srgbClr val="003399"/>
                </a:solidFill>
                <a:latin typeface="Arial"/>
                <a:cs typeface="Arial"/>
              </a:rPr>
              <a:t>businesses</a:t>
            </a:r>
            <a:r>
              <a:rPr sz="2800" spc="-125" dirty="0" smtClean="0">
                <a:solidFill>
                  <a:srgbClr val="003399"/>
                </a:solidFill>
                <a:latin typeface="Arial"/>
                <a:cs typeface="Arial"/>
              </a:rPr>
              <a:t>/</a:t>
            </a:r>
            <a:r>
              <a:rPr lang="en-GB" sz="2800" spc="-125" dirty="0" smtClean="0">
                <a:solidFill>
                  <a:srgbClr val="003399"/>
                </a:solidFill>
                <a:latin typeface="Arial"/>
                <a:cs typeface="Arial"/>
              </a:rPr>
              <a:t> </a:t>
            </a:r>
            <a:r>
              <a:rPr sz="2800" spc="-125" dirty="0" err="1" smtClean="0">
                <a:solidFill>
                  <a:srgbClr val="003399"/>
                </a:solidFill>
                <a:latin typeface="Arial"/>
                <a:cs typeface="Arial"/>
              </a:rPr>
              <a:t>organisations</a:t>
            </a:r>
            <a:r>
              <a:rPr sz="2800" spc="-100" dirty="0" smtClean="0">
                <a:solidFill>
                  <a:srgbClr val="003399"/>
                </a:solidFill>
                <a:latin typeface="Arial"/>
                <a:cs typeface="Arial"/>
              </a:rPr>
              <a:t> </a:t>
            </a:r>
            <a:r>
              <a:rPr sz="2800" spc="-80" dirty="0" smtClean="0">
                <a:solidFill>
                  <a:srgbClr val="003399"/>
                </a:solidFill>
                <a:latin typeface="Arial"/>
                <a:cs typeface="Arial"/>
              </a:rPr>
              <a:t>operate</a:t>
            </a:r>
            <a:r>
              <a:rPr lang="en-GB" sz="2800" spc="-80" dirty="0" smtClean="0">
                <a:solidFill>
                  <a:srgbClr val="003399"/>
                </a:solidFill>
                <a:latin typeface="Arial"/>
                <a:cs typeface="Arial"/>
              </a:rPr>
              <a:t>.</a:t>
            </a:r>
            <a:endParaRPr sz="2800" dirty="0">
              <a:latin typeface="Arial"/>
              <a:cs typeface="Arial"/>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66454" y="403718"/>
            <a:ext cx="3901448" cy="1953772"/>
          </a:xfrm>
          <a:prstGeom prst="rect">
            <a:avLst/>
          </a:prstGeom>
        </p:spPr>
      </p:pic>
    </p:spTree>
    <p:extLst>
      <p:ext uri="{BB962C8B-B14F-4D97-AF65-F5344CB8AC3E}">
        <p14:creationId xmlns:p14="http://schemas.microsoft.com/office/powerpoint/2010/main" val="23116821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4683</Words>
  <Application>Microsoft Office PowerPoint</Application>
  <PresentationFormat>Widescreen</PresentationFormat>
  <Paragraphs>338</Paragraphs>
  <Slides>44</Slides>
  <Notes>17</Notes>
  <HiddenSlides>11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Calibri</vt:lpstr>
      <vt:lpstr>Calibri Light</vt:lpstr>
      <vt:lpstr>Courier New</vt:lpstr>
      <vt:lpstr>Times New Roman</vt:lpstr>
      <vt:lpstr>Trebuchet MS</vt:lpstr>
      <vt:lpstr>Wingdings</vt:lpstr>
      <vt:lpstr>Office Theme</vt:lpstr>
      <vt:lpstr>Management in Practice M5X02110 – Level 5</vt:lpstr>
      <vt:lpstr>“The environment is everything that isn’t me,”</vt:lpstr>
      <vt:lpstr>Suddenly – More People, More Wealth</vt:lpstr>
      <vt:lpstr>Why Should Organisations be “Green”?</vt:lpstr>
      <vt:lpstr>Reasons To Incorporate Sustainability Concepts (1)</vt:lpstr>
      <vt:lpstr>Reasons To Incorporate Sustainability Concepts (2)</vt:lpstr>
      <vt:lpstr>More and More Businesses Are Involved</vt:lpstr>
      <vt:lpstr>Sustainable tourism – Does it exist?</vt:lpstr>
      <vt:lpstr>The 10 principles of sustainable tourism</vt:lpstr>
      <vt:lpstr>Externalities</vt:lpstr>
      <vt:lpstr>Sustainable Consumption</vt:lpstr>
      <vt:lpstr>The Commons</vt:lpstr>
      <vt:lpstr>Externalities</vt:lpstr>
      <vt:lpstr>Pollution Controls: Market-Based incentives</vt:lpstr>
      <vt:lpstr>Recreation, Leisure, Tourism and the  Environment</vt:lpstr>
      <vt:lpstr>Tourism and the environment</vt:lpstr>
      <vt:lpstr>Local environmental impacts</vt:lpstr>
      <vt:lpstr>PowerPoint Presentation</vt:lpstr>
      <vt:lpstr>PowerPoint Presentation</vt:lpstr>
      <vt:lpstr>Technological issues</vt:lpstr>
      <vt:lpstr>How Do Driverless Cars work?</vt:lpstr>
      <vt:lpstr>Google’s Driverless Cars</vt:lpstr>
      <vt:lpstr>Major Technological Advances </vt:lpstr>
      <vt:lpstr>Web creator discusses what went wrong</vt:lpstr>
      <vt:lpstr>Japan’s Robot Hotel</vt:lpstr>
      <vt:lpstr>The Technological Environment</vt:lpstr>
      <vt:lpstr>PowerPoint Presentation</vt:lpstr>
      <vt:lpstr>National Systems of Innovation</vt:lpstr>
      <vt:lpstr>Types of Technological Change (Freeman 1987)</vt:lpstr>
      <vt:lpstr>What is Technology?</vt:lpstr>
      <vt:lpstr>Technological Concepts/Terms</vt:lpstr>
      <vt:lpstr>Sources of New Ideas</vt:lpstr>
      <vt:lpstr>Who does it and who does it not?</vt:lpstr>
      <vt:lpstr>What motivates Businesses to Innovate?  </vt:lpstr>
      <vt:lpstr>Importance for Businesses</vt:lpstr>
      <vt:lpstr>Product Life Cycle</vt:lpstr>
      <vt:lpstr>Effects on Business Strategies and Operations</vt:lpstr>
      <vt:lpstr>Fundamental Changes in the Way Work is Done</vt:lpstr>
      <vt:lpstr>Effects on Labour Markets and Human Resources</vt:lpstr>
      <vt:lpstr>Protecting Technology</vt:lpstr>
      <vt:lpstr>Patents and Intellectual Property Rights</vt:lpstr>
      <vt:lpstr>Technology Transfer</vt:lpstr>
      <vt:lpstr>Technology and Globalisation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in Practice M5X02110 – Level 5</dc:title>
  <dc:creator>Sandra Dettmer</dc:creator>
  <cp:lastModifiedBy>Sandra Dettmer</cp:lastModifiedBy>
  <cp:revision>22</cp:revision>
  <cp:lastPrinted>2019-03-25T10:31:49Z</cp:lastPrinted>
  <dcterms:created xsi:type="dcterms:W3CDTF">2019-03-13T21:24:26Z</dcterms:created>
  <dcterms:modified xsi:type="dcterms:W3CDTF">2019-03-25T10:55:46Z</dcterms:modified>
</cp:coreProperties>
</file>