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256" r:id="rId2"/>
    <p:sldId id="283" r:id="rId3"/>
    <p:sldId id="284" r:id="rId4"/>
    <p:sldId id="268" r:id="rId5"/>
    <p:sldId id="280" r:id="rId6"/>
    <p:sldId id="269" r:id="rId7"/>
    <p:sldId id="273" r:id="rId8"/>
    <p:sldId id="275" r:id="rId9"/>
    <p:sldId id="276" r:id="rId10"/>
    <p:sldId id="274" r:id="rId11"/>
    <p:sldId id="288" r:id="rId12"/>
    <p:sldId id="277" r:id="rId13"/>
    <p:sldId id="270" r:id="rId14"/>
    <p:sldId id="271" r:id="rId15"/>
    <p:sldId id="257" r:id="rId16"/>
    <p:sldId id="258" r:id="rId17"/>
    <p:sldId id="261" r:id="rId18"/>
    <p:sldId id="263" r:id="rId19"/>
    <p:sldId id="262" r:id="rId20"/>
    <p:sldId id="281" r:id="rId21"/>
    <p:sldId id="282" r:id="rId22"/>
    <p:sldId id="272" r:id="rId23"/>
    <p:sldId id="260" r:id="rId24"/>
    <p:sldId id="265" r:id="rId25"/>
    <p:sldId id="264" r:id="rId26"/>
    <p:sldId id="289" r:id="rId27"/>
    <p:sldId id="266" r:id="rId28"/>
    <p:sldId id="279" r:id="rId29"/>
    <p:sldId id="285" r:id="rId30"/>
    <p:sldId id="287" r:id="rId31"/>
    <p:sldId id="267" r:id="rId32"/>
    <p:sldId id="286" r:id="rId3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016" autoAdjust="0"/>
  </p:normalViewPr>
  <p:slideViewPr>
    <p:cSldViewPr>
      <p:cViewPr varScale="1">
        <p:scale>
          <a:sx n="79" d="100"/>
          <a:sy n="79" d="100"/>
        </p:scale>
        <p:origin x="-89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08/10/2018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0FE83EF5-A965-4F9A-997D-FF140A09189D}" type="datetimeFigureOut">
              <a:rPr lang="en-GB" smtClean="0"/>
              <a:t>08/10/2018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A9164DEE-1C52-4834-94A7-034DA1CB984F}" type="slidenum">
              <a:rPr lang="en-GB" smtClean="0"/>
              <a:t>‹#›</a:t>
            </a:fld>
            <a:endParaRPr lang="en-GB"/>
          </a:p>
        </p:txBody>
      </p:sp>
    </p:spTree>
    <p:extLst>
      <p:ext uri="{BB962C8B-B14F-4D97-AF65-F5344CB8AC3E}">
        <p14:creationId xmlns:p14="http://schemas.microsoft.com/office/powerpoint/2010/main" val="3832510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a:t>
            </a:fld>
            <a:endParaRPr lang="en-GB"/>
          </a:p>
        </p:txBody>
      </p:sp>
    </p:spTree>
    <p:extLst>
      <p:ext uri="{BB962C8B-B14F-4D97-AF65-F5344CB8AC3E}">
        <p14:creationId xmlns:p14="http://schemas.microsoft.com/office/powerpoint/2010/main" val="979649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a:t>
            </a:fld>
            <a:endParaRPr lang="en-GB"/>
          </a:p>
        </p:txBody>
      </p:sp>
    </p:spTree>
    <p:extLst>
      <p:ext uri="{BB962C8B-B14F-4D97-AF65-F5344CB8AC3E}">
        <p14:creationId xmlns:p14="http://schemas.microsoft.com/office/powerpoint/2010/main" val="580569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3</a:t>
            </a:fld>
            <a:endParaRPr lang="en-GB"/>
          </a:p>
        </p:txBody>
      </p:sp>
    </p:spTree>
    <p:extLst>
      <p:ext uri="{BB962C8B-B14F-4D97-AF65-F5344CB8AC3E}">
        <p14:creationId xmlns:p14="http://schemas.microsoft.com/office/powerpoint/2010/main" val="1669077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4</a:t>
            </a:fld>
            <a:endParaRPr lang="en-GB"/>
          </a:p>
        </p:txBody>
      </p:sp>
    </p:spTree>
    <p:extLst>
      <p:ext uri="{BB962C8B-B14F-4D97-AF65-F5344CB8AC3E}">
        <p14:creationId xmlns:p14="http://schemas.microsoft.com/office/powerpoint/2010/main" val="2813665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5</a:t>
            </a:fld>
            <a:endParaRPr lang="en-GB"/>
          </a:p>
        </p:txBody>
      </p:sp>
    </p:spTree>
    <p:extLst>
      <p:ext uri="{BB962C8B-B14F-4D97-AF65-F5344CB8AC3E}">
        <p14:creationId xmlns:p14="http://schemas.microsoft.com/office/powerpoint/2010/main" val="1533399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6</a:t>
            </a:fld>
            <a:endParaRPr lang="en-GB"/>
          </a:p>
        </p:txBody>
      </p:sp>
    </p:spTree>
    <p:extLst>
      <p:ext uri="{BB962C8B-B14F-4D97-AF65-F5344CB8AC3E}">
        <p14:creationId xmlns:p14="http://schemas.microsoft.com/office/powerpoint/2010/main" val="1533399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356270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8</a:t>
            </a:fld>
            <a:endParaRPr lang="en-GB"/>
          </a:p>
        </p:txBody>
      </p:sp>
    </p:spTree>
    <p:extLst>
      <p:ext uri="{BB962C8B-B14F-4D97-AF65-F5344CB8AC3E}">
        <p14:creationId xmlns:p14="http://schemas.microsoft.com/office/powerpoint/2010/main" val="3915221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9</a:t>
            </a:fld>
            <a:endParaRPr lang="en-GB"/>
          </a:p>
        </p:txBody>
      </p:sp>
    </p:spTree>
    <p:extLst>
      <p:ext uri="{BB962C8B-B14F-4D97-AF65-F5344CB8AC3E}">
        <p14:creationId xmlns:p14="http://schemas.microsoft.com/office/powerpoint/2010/main" val="227576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10</a:t>
            </a:fld>
            <a:endParaRPr lang="en-GB"/>
          </a:p>
        </p:txBody>
      </p:sp>
    </p:spTree>
    <p:extLst>
      <p:ext uri="{BB962C8B-B14F-4D97-AF65-F5344CB8AC3E}">
        <p14:creationId xmlns:p14="http://schemas.microsoft.com/office/powerpoint/2010/main" val="3419565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11</a:t>
            </a:fld>
            <a:endParaRPr lang="en-GB"/>
          </a:p>
        </p:txBody>
      </p:sp>
    </p:spTree>
    <p:extLst>
      <p:ext uri="{BB962C8B-B14F-4D97-AF65-F5344CB8AC3E}">
        <p14:creationId xmlns:p14="http://schemas.microsoft.com/office/powerpoint/2010/main" val="30615569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12</a:t>
            </a:fld>
            <a:endParaRPr lang="en-GB"/>
          </a:p>
        </p:txBody>
      </p:sp>
    </p:spTree>
    <p:extLst>
      <p:ext uri="{BB962C8B-B14F-4D97-AF65-F5344CB8AC3E}">
        <p14:creationId xmlns:p14="http://schemas.microsoft.com/office/powerpoint/2010/main" val="3583070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altLang="en-US" dirty="0" smtClean="0"/>
          </a:p>
        </p:txBody>
      </p:sp>
      <p:sp>
        <p:nvSpPr>
          <p:cNvPr id="4" name="Slide Number Placeholder 3"/>
          <p:cNvSpPr>
            <a:spLocks noGrp="1"/>
          </p:cNvSpPr>
          <p:nvPr>
            <p:ph type="sldNum" sz="quarter" idx="10"/>
          </p:nvPr>
        </p:nvSpPr>
        <p:spPr/>
        <p:txBody>
          <a:bodyPr/>
          <a:lstStyle/>
          <a:p>
            <a:fld id="{A9164DEE-1C52-4834-94A7-034DA1CB984F}" type="slidenum">
              <a:rPr lang="en-GB" smtClean="0"/>
              <a:t>13</a:t>
            </a:fld>
            <a:endParaRPr lang="en-GB"/>
          </a:p>
        </p:txBody>
      </p:sp>
    </p:spTree>
    <p:extLst>
      <p:ext uri="{BB962C8B-B14F-4D97-AF65-F5344CB8AC3E}">
        <p14:creationId xmlns:p14="http://schemas.microsoft.com/office/powerpoint/2010/main" val="3997893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14</a:t>
            </a:fld>
            <a:endParaRPr lang="en-GB"/>
          </a:p>
        </p:txBody>
      </p:sp>
    </p:spTree>
    <p:extLst>
      <p:ext uri="{BB962C8B-B14F-4D97-AF65-F5344CB8AC3E}">
        <p14:creationId xmlns:p14="http://schemas.microsoft.com/office/powerpoint/2010/main" val="10481699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15</a:t>
            </a:fld>
            <a:endParaRPr lang="en-GB"/>
          </a:p>
        </p:txBody>
      </p:sp>
    </p:spTree>
    <p:extLst>
      <p:ext uri="{BB962C8B-B14F-4D97-AF65-F5344CB8AC3E}">
        <p14:creationId xmlns:p14="http://schemas.microsoft.com/office/powerpoint/2010/main" val="24924041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16</a:t>
            </a:fld>
            <a:endParaRPr lang="en-GB"/>
          </a:p>
        </p:txBody>
      </p:sp>
    </p:spTree>
    <p:extLst>
      <p:ext uri="{BB962C8B-B14F-4D97-AF65-F5344CB8AC3E}">
        <p14:creationId xmlns:p14="http://schemas.microsoft.com/office/powerpoint/2010/main" val="10025169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17</a:t>
            </a:fld>
            <a:endParaRPr lang="en-GB"/>
          </a:p>
        </p:txBody>
      </p:sp>
    </p:spTree>
    <p:extLst>
      <p:ext uri="{BB962C8B-B14F-4D97-AF65-F5344CB8AC3E}">
        <p14:creationId xmlns:p14="http://schemas.microsoft.com/office/powerpoint/2010/main" val="13748903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18</a:t>
            </a:fld>
            <a:endParaRPr lang="en-GB"/>
          </a:p>
        </p:txBody>
      </p:sp>
    </p:spTree>
    <p:extLst>
      <p:ext uri="{BB962C8B-B14F-4D97-AF65-F5344CB8AC3E}">
        <p14:creationId xmlns:p14="http://schemas.microsoft.com/office/powerpoint/2010/main" val="22446657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19</a:t>
            </a:fld>
            <a:endParaRPr lang="en-GB"/>
          </a:p>
        </p:txBody>
      </p:sp>
    </p:spTree>
    <p:extLst>
      <p:ext uri="{BB962C8B-B14F-4D97-AF65-F5344CB8AC3E}">
        <p14:creationId xmlns:p14="http://schemas.microsoft.com/office/powerpoint/2010/main" val="24509095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20</a:t>
            </a:fld>
            <a:endParaRPr lang="en-GB"/>
          </a:p>
        </p:txBody>
      </p:sp>
    </p:spTree>
    <p:extLst>
      <p:ext uri="{BB962C8B-B14F-4D97-AF65-F5344CB8AC3E}">
        <p14:creationId xmlns:p14="http://schemas.microsoft.com/office/powerpoint/2010/main" val="28077682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21</a:t>
            </a:fld>
            <a:endParaRPr lang="en-GB"/>
          </a:p>
        </p:txBody>
      </p:sp>
    </p:spTree>
    <p:extLst>
      <p:ext uri="{BB962C8B-B14F-4D97-AF65-F5344CB8AC3E}">
        <p14:creationId xmlns:p14="http://schemas.microsoft.com/office/powerpoint/2010/main" val="18301315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A9164DEE-1C52-4834-94A7-034DA1CB984F}" type="slidenum">
              <a:rPr lang="en-GB" smtClean="0"/>
              <a:t>22</a:t>
            </a:fld>
            <a:endParaRPr lang="en-GB"/>
          </a:p>
        </p:txBody>
      </p:sp>
    </p:spTree>
    <p:extLst>
      <p:ext uri="{BB962C8B-B14F-4D97-AF65-F5344CB8AC3E}">
        <p14:creationId xmlns:p14="http://schemas.microsoft.com/office/powerpoint/2010/main" val="531502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23</a:t>
            </a:fld>
            <a:endParaRPr lang="en-GB"/>
          </a:p>
        </p:txBody>
      </p:sp>
    </p:spTree>
    <p:extLst>
      <p:ext uri="{BB962C8B-B14F-4D97-AF65-F5344CB8AC3E}">
        <p14:creationId xmlns:p14="http://schemas.microsoft.com/office/powerpoint/2010/main" val="16465026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24</a:t>
            </a:fld>
            <a:endParaRPr lang="en-GB"/>
          </a:p>
        </p:txBody>
      </p:sp>
    </p:spTree>
    <p:extLst>
      <p:ext uri="{BB962C8B-B14F-4D97-AF65-F5344CB8AC3E}">
        <p14:creationId xmlns:p14="http://schemas.microsoft.com/office/powerpoint/2010/main" val="4781914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25</a:t>
            </a:fld>
            <a:endParaRPr lang="en-GB"/>
          </a:p>
        </p:txBody>
      </p:sp>
    </p:spTree>
    <p:extLst>
      <p:ext uri="{BB962C8B-B14F-4D97-AF65-F5344CB8AC3E}">
        <p14:creationId xmlns:p14="http://schemas.microsoft.com/office/powerpoint/2010/main" val="40437285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26</a:t>
            </a:fld>
            <a:endParaRPr lang="en-GB"/>
          </a:p>
        </p:txBody>
      </p:sp>
    </p:spTree>
    <p:extLst>
      <p:ext uri="{BB962C8B-B14F-4D97-AF65-F5344CB8AC3E}">
        <p14:creationId xmlns:p14="http://schemas.microsoft.com/office/powerpoint/2010/main" val="27782383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27</a:t>
            </a:fld>
            <a:endParaRPr lang="en-GB"/>
          </a:p>
        </p:txBody>
      </p:sp>
    </p:spTree>
    <p:extLst>
      <p:ext uri="{BB962C8B-B14F-4D97-AF65-F5344CB8AC3E}">
        <p14:creationId xmlns:p14="http://schemas.microsoft.com/office/powerpoint/2010/main" val="40688202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28</a:t>
            </a:fld>
            <a:endParaRPr lang="en-GB"/>
          </a:p>
        </p:txBody>
      </p:sp>
    </p:spTree>
    <p:extLst>
      <p:ext uri="{BB962C8B-B14F-4D97-AF65-F5344CB8AC3E}">
        <p14:creationId xmlns:p14="http://schemas.microsoft.com/office/powerpoint/2010/main" val="25325292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29</a:t>
            </a:fld>
            <a:endParaRPr lang="en-GB"/>
          </a:p>
        </p:txBody>
      </p:sp>
    </p:spTree>
    <p:extLst>
      <p:ext uri="{BB962C8B-B14F-4D97-AF65-F5344CB8AC3E}">
        <p14:creationId xmlns:p14="http://schemas.microsoft.com/office/powerpoint/2010/main" val="35674703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30</a:t>
            </a:fld>
            <a:endParaRPr lang="en-GB"/>
          </a:p>
        </p:txBody>
      </p:sp>
    </p:spTree>
    <p:extLst>
      <p:ext uri="{BB962C8B-B14F-4D97-AF65-F5344CB8AC3E}">
        <p14:creationId xmlns:p14="http://schemas.microsoft.com/office/powerpoint/2010/main" val="31514169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31</a:t>
            </a:fld>
            <a:endParaRPr lang="en-GB"/>
          </a:p>
        </p:txBody>
      </p:sp>
    </p:spTree>
    <p:extLst>
      <p:ext uri="{BB962C8B-B14F-4D97-AF65-F5344CB8AC3E}">
        <p14:creationId xmlns:p14="http://schemas.microsoft.com/office/powerpoint/2010/main" val="17808334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32</a:t>
            </a:fld>
            <a:endParaRPr lang="en-GB"/>
          </a:p>
        </p:txBody>
      </p:sp>
    </p:spTree>
    <p:extLst>
      <p:ext uri="{BB962C8B-B14F-4D97-AF65-F5344CB8AC3E}">
        <p14:creationId xmlns:p14="http://schemas.microsoft.com/office/powerpoint/2010/main" val="1780833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www.aggcc.cymru.gov.uk/"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www.cssiw.org.uk/"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268761"/>
            <a:ext cx="7772400" cy="1656184"/>
          </a:xfrm>
        </p:spPr>
        <p:txBody>
          <a:bodyPr/>
          <a:lstStyle/>
          <a:p>
            <a:r>
              <a:rPr lang="en-GB" b="1" dirty="0" smtClean="0"/>
              <a:t>EAEE6001/C</a:t>
            </a:r>
            <a:endParaRPr lang="en-GB" b="1" dirty="0"/>
          </a:p>
        </p:txBody>
      </p:sp>
      <p:sp>
        <p:nvSpPr>
          <p:cNvPr id="3" name="Subtitle 2"/>
          <p:cNvSpPr>
            <a:spLocks noGrp="1"/>
          </p:cNvSpPr>
          <p:nvPr>
            <p:ph type="subTitle" idx="1"/>
          </p:nvPr>
        </p:nvSpPr>
        <p:spPr>
          <a:xfrm>
            <a:off x="1369368" y="2564904"/>
            <a:ext cx="6400800" cy="2932311"/>
          </a:xfrm>
        </p:spPr>
        <p:txBody>
          <a:bodyPr>
            <a:normAutofit fontScale="77500" lnSpcReduction="20000"/>
          </a:bodyPr>
          <a:lstStyle/>
          <a:p>
            <a:r>
              <a:rPr lang="en-GB" dirty="0" err="1">
                <a:solidFill>
                  <a:schemeClr val="bg1"/>
                </a:solidFill>
              </a:rPr>
              <a:t>Arweinyddiaeth</a:t>
            </a:r>
            <a:r>
              <a:rPr lang="en-GB" dirty="0">
                <a:solidFill>
                  <a:schemeClr val="bg1"/>
                </a:solidFill>
              </a:rPr>
              <a:t> a </a:t>
            </a:r>
            <a:r>
              <a:rPr lang="en-GB" dirty="0" err="1">
                <a:solidFill>
                  <a:schemeClr val="bg1"/>
                </a:solidFill>
              </a:rPr>
              <a:t>gwaith</a:t>
            </a:r>
            <a:r>
              <a:rPr lang="en-GB" dirty="0">
                <a:solidFill>
                  <a:schemeClr val="bg1"/>
                </a:solidFill>
              </a:rPr>
              <a:t> </a:t>
            </a:r>
            <a:r>
              <a:rPr lang="en-GB" dirty="0" err="1">
                <a:solidFill>
                  <a:schemeClr val="bg1"/>
                </a:solidFill>
              </a:rPr>
              <a:t>tîm</a:t>
            </a:r>
            <a:r>
              <a:rPr lang="en-GB" dirty="0">
                <a:solidFill>
                  <a:schemeClr val="bg1"/>
                </a:solidFill>
              </a:rPr>
              <a:t> </a:t>
            </a:r>
            <a:r>
              <a:rPr lang="en-GB" dirty="0" err="1">
                <a:solidFill>
                  <a:schemeClr val="bg1"/>
                </a:solidFill>
              </a:rPr>
              <a:t>yn</a:t>
            </a:r>
            <a:r>
              <a:rPr lang="en-GB" dirty="0">
                <a:solidFill>
                  <a:schemeClr val="bg1"/>
                </a:solidFill>
              </a:rPr>
              <a:t> y </a:t>
            </a:r>
            <a:r>
              <a:rPr lang="en-GB" dirty="0" err="1">
                <a:solidFill>
                  <a:schemeClr val="bg1"/>
                </a:solidFill>
              </a:rPr>
              <a:t>blynyddoedd</a:t>
            </a:r>
            <a:r>
              <a:rPr lang="en-GB" dirty="0">
                <a:solidFill>
                  <a:schemeClr val="bg1"/>
                </a:solidFill>
              </a:rPr>
              <a:t> </a:t>
            </a:r>
            <a:r>
              <a:rPr lang="en-GB" dirty="0" err="1">
                <a:solidFill>
                  <a:schemeClr val="bg1"/>
                </a:solidFill>
              </a:rPr>
              <a:t>cynnar</a:t>
            </a:r>
            <a:r>
              <a:rPr lang="en-GB" dirty="0">
                <a:solidFill>
                  <a:schemeClr val="bg1"/>
                </a:solidFill>
              </a:rPr>
              <a:t> </a:t>
            </a:r>
          </a:p>
          <a:p>
            <a:r>
              <a:rPr lang="en-GB" dirty="0">
                <a:solidFill>
                  <a:schemeClr val="bg1"/>
                </a:solidFill>
              </a:rPr>
              <a:t> </a:t>
            </a:r>
          </a:p>
          <a:p>
            <a:r>
              <a:rPr lang="en-GB" dirty="0">
                <a:solidFill>
                  <a:schemeClr val="bg1"/>
                </a:solidFill>
              </a:rPr>
              <a:t>Leadership and teamwork in the early years </a:t>
            </a:r>
          </a:p>
          <a:p>
            <a:r>
              <a:rPr lang="en-GB" b="1" dirty="0" err="1">
                <a:solidFill>
                  <a:schemeClr val="bg1"/>
                </a:solidFill>
              </a:rPr>
              <a:t>Darlith</a:t>
            </a:r>
            <a:r>
              <a:rPr lang="en-GB" b="1">
                <a:solidFill>
                  <a:schemeClr val="bg1"/>
                </a:solidFill>
              </a:rPr>
              <a:t> </a:t>
            </a:r>
            <a:r>
              <a:rPr lang="en-GB" b="1" smtClean="0">
                <a:solidFill>
                  <a:schemeClr val="bg1"/>
                </a:solidFill>
              </a:rPr>
              <a:t>4 </a:t>
            </a:r>
            <a:r>
              <a:rPr lang="en-GB" b="1" dirty="0">
                <a:solidFill>
                  <a:schemeClr val="bg1"/>
                </a:solidFill>
              </a:rPr>
              <a:t>– </a:t>
            </a:r>
            <a:r>
              <a:rPr lang="en-GB" b="1">
                <a:solidFill>
                  <a:schemeClr val="bg1"/>
                </a:solidFill>
              </a:rPr>
              <a:t>Lecture </a:t>
            </a:r>
            <a:r>
              <a:rPr lang="en-GB" b="1" smtClean="0">
                <a:solidFill>
                  <a:schemeClr val="bg1"/>
                </a:solidFill>
              </a:rPr>
              <a:t>4 </a:t>
            </a:r>
            <a:endParaRPr lang="en-GB" b="1" dirty="0">
              <a:solidFill>
                <a:schemeClr val="bg1"/>
              </a:solidFill>
            </a:endParaRPr>
          </a:p>
          <a:p>
            <a:r>
              <a:rPr lang="en-GB" b="1" dirty="0" err="1">
                <a:solidFill>
                  <a:schemeClr val="bg1"/>
                </a:solidFill>
              </a:rPr>
              <a:t>Gweithio</a:t>
            </a:r>
            <a:r>
              <a:rPr lang="en-GB" b="1" dirty="0">
                <a:solidFill>
                  <a:schemeClr val="bg1"/>
                </a:solidFill>
              </a:rPr>
              <a:t> </a:t>
            </a:r>
            <a:r>
              <a:rPr lang="en-GB" b="1" dirty="0" err="1">
                <a:solidFill>
                  <a:schemeClr val="bg1"/>
                </a:solidFill>
              </a:rPr>
              <a:t>mewn</a:t>
            </a:r>
            <a:r>
              <a:rPr lang="en-GB" b="1" dirty="0">
                <a:solidFill>
                  <a:schemeClr val="bg1"/>
                </a:solidFill>
              </a:rPr>
              <a:t> </a:t>
            </a:r>
            <a:r>
              <a:rPr lang="en-GB" b="1" dirty="0" err="1" smtClean="0">
                <a:solidFill>
                  <a:schemeClr val="bg1"/>
                </a:solidFill>
              </a:rPr>
              <a:t>tîm</a:t>
            </a:r>
            <a:r>
              <a:rPr lang="en-GB" b="1" dirty="0" smtClean="0">
                <a:solidFill>
                  <a:schemeClr val="bg1"/>
                </a:solidFill>
              </a:rPr>
              <a:t>/Teamwork</a:t>
            </a:r>
          </a:p>
          <a:p>
            <a:r>
              <a:rPr lang="en-GB" b="1" dirty="0" smtClean="0">
                <a:solidFill>
                  <a:schemeClr val="bg1"/>
                </a:solidFill>
              </a:rPr>
              <a:t>Y </a:t>
            </a:r>
            <a:r>
              <a:rPr lang="en-GB" b="1" dirty="0" err="1" smtClean="0">
                <a:solidFill>
                  <a:schemeClr val="bg1"/>
                </a:solidFill>
              </a:rPr>
              <a:t>Gyfraith</a:t>
            </a:r>
            <a:r>
              <a:rPr lang="en-GB" b="1" dirty="0" smtClean="0">
                <a:solidFill>
                  <a:schemeClr val="bg1"/>
                </a:solidFill>
              </a:rPr>
              <a:t> / The Law</a:t>
            </a:r>
            <a:endParaRPr lang="en-GB" b="1" dirty="0">
              <a:solidFill>
                <a:schemeClr val="bg1"/>
              </a:solidFill>
            </a:endParaRPr>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2800" b="1" dirty="0" err="1" smtClean="0"/>
              <a:t>Gofynion</a:t>
            </a:r>
            <a:r>
              <a:rPr lang="en-GB" sz="2800" b="1" dirty="0" smtClean="0"/>
              <a:t> </a:t>
            </a:r>
            <a:r>
              <a:rPr lang="en-GB" sz="2800" b="1" dirty="0" err="1" smtClean="0"/>
              <a:t>statudol</a:t>
            </a:r>
            <a:r>
              <a:rPr lang="en-GB" sz="2800" b="1" dirty="0" smtClean="0"/>
              <a:t> a </a:t>
            </a:r>
            <a:r>
              <a:rPr lang="en-GB" sz="2800" b="1" dirty="0" err="1" smtClean="0"/>
              <a:t>goblygiadol</a:t>
            </a:r>
            <a:r>
              <a:rPr lang="en-GB" sz="2800" b="1" dirty="0" smtClean="0"/>
              <a:t/>
            </a:r>
            <a:br>
              <a:rPr lang="en-GB" sz="2800" b="1" dirty="0" smtClean="0"/>
            </a:br>
            <a:r>
              <a:rPr lang="en-GB" sz="2800" b="1" dirty="0" smtClean="0"/>
              <a:t>Statutory obligations and  requirements</a:t>
            </a:r>
            <a:endParaRPr lang="en-GB" sz="2800" b="1" dirty="0"/>
          </a:p>
        </p:txBody>
      </p:sp>
      <p:sp>
        <p:nvSpPr>
          <p:cNvPr id="5" name="Content Placeholder 4"/>
          <p:cNvSpPr>
            <a:spLocks noGrp="1"/>
          </p:cNvSpPr>
          <p:nvPr>
            <p:ph sz="half" idx="1"/>
          </p:nvPr>
        </p:nvSpPr>
        <p:spPr/>
        <p:txBody>
          <a:bodyPr>
            <a:normAutofit fontScale="85000" lnSpcReduction="10000"/>
          </a:bodyPr>
          <a:lstStyle/>
          <a:p>
            <a:pPr marL="0" indent="0">
              <a:buNone/>
            </a:pPr>
            <a:r>
              <a:rPr lang="en-GB" dirty="0" smtClean="0"/>
              <a:t>Y </a:t>
            </a:r>
            <a:r>
              <a:rPr lang="en-GB" dirty="0" err="1" smtClean="0"/>
              <a:t>Gyfraith</a:t>
            </a:r>
            <a:endParaRPr lang="en-GB" dirty="0" smtClean="0"/>
          </a:p>
          <a:p>
            <a:pPr marL="0" indent="0">
              <a:buNone/>
            </a:pPr>
            <a:r>
              <a:rPr lang="en-GB" dirty="0" err="1" smtClean="0"/>
              <a:t>Gofynion</a:t>
            </a:r>
            <a:r>
              <a:rPr lang="en-GB" dirty="0" smtClean="0"/>
              <a:t> </a:t>
            </a:r>
            <a:r>
              <a:rPr lang="en-GB" dirty="0" err="1" smtClean="0"/>
              <a:t>statudol</a:t>
            </a:r>
            <a:r>
              <a:rPr lang="en-GB" dirty="0" smtClean="0"/>
              <a:t> </a:t>
            </a:r>
            <a:r>
              <a:rPr lang="en-GB" dirty="0" err="1" smtClean="0"/>
              <a:t>gan</a:t>
            </a:r>
            <a:r>
              <a:rPr lang="en-GB" dirty="0" smtClean="0"/>
              <a:t> </a:t>
            </a:r>
            <a:r>
              <a:rPr lang="en-GB" dirty="0" err="1" smtClean="0"/>
              <a:t>cyrff</a:t>
            </a:r>
            <a:r>
              <a:rPr lang="en-GB" dirty="0" smtClean="0"/>
              <a:t> </a:t>
            </a:r>
            <a:r>
              <a:rPr lang="en-GB" dirty="0" err="1" smtClean="0"/>
              <a:t>llywodraethol</a:t>
            </a:r>
            <a:r>
              <a:rPr lang="en-GB" dirty="0" smtClean="0"/>
              <a:t> </a:t>
            </a:r>
            <a:r>
              <a:rPr lang="en-GB" dirty="0" err="1" smtClean="0"/>
              <a:t>sef</a:t>
            </a:r>
            <a:r>
              <a:rPr lang="en-GB" dirty="0" smtClean="0"/>
              <a:t>:</a:t>
            </a:r>
          </a:p>
          <a:p>
            <a:pPr>
              <a:buFont typeface="Wingdings" panose="05000000000000000000" pitchFamily="2" charset="2"/>
              <a:buChar char="q"/>
            </a:pPr>
            <a:r>
              <a:rPr lang="en-GB" dirty="0" smtClean="0"/>
              <a:t>AGC</a:t>
            </a:r>
          </a:p>
          <a:p>
            <a:pPr>
              <a:buFont typeface="Wingdings" panose="05000000000000000000" pitchFamily="2" charset="2"/>
              <a:buChar char="q"/>
            </a:pPr>
            <a:r>
              <a:rPr lang="en-GB" dirty="0" smtClean="0"/>
              <a:t>ESTYN</a:t>
            </a:r>
          </a:p>
          <a:p>
            <a:pPr>
              <a:buFont typeface="Wingdings" panose="05000000000000000000" pitchFamily="2" charset="2"/>
              <a:buChar char="q"/>
            </a:pPr>
            <a:r>
              <a:rPr lang="en-GB" dirty="0" smtClean="0"/>
              <a:t>IECHYD A DIOGELWCH</a:t>
            </a:r>
          </a:p>
          <a:p>
            <a:pPr>
              <a:buFont typeface="Wingdings" panose="05000000000000000000" pitchFamily="2" charset="2"/>
              <a:buChar char="q"/>
            </a:pPr>
            <a:r>
              <a:rPr lang="en-GB" dirty="0" smtClean="0"/>
              <a:t>TÂN</a:t>
            </a:r>
          </a:p>
          <a:p>
            <a:pPr>
              <a:buFont typeface="Wingdings" panose="05000000000000000000" pitchFamily="2" charset="2"/>
              <a:buChar char="q"/>
            </a:pPr>
            <a:r>
              <a:rPr lang="en-GB" dirty="0" smtClean="0"/>
              <a:t>YR ASIANTAETH AMGYLCHEDD</a:t>
            </a:r>
          </a:p>
          <a:p>
            <a:pPr>
              <a:buFont typeface="Wingdings" panose="05000000000000000000" pitchFamily="2" charset="2"/>
              <a:buChar char="q"/>
            </a:pPr>
            <a:r>
              <a:rPr lang="en-GB" dirty="0" smtClean="0"/>
              <a:t>CYFLOGAETH </a:t>
            </a:r>
            <a:endParaRPr lang="en-GB" dirty="0"/>
          </a:p>
        </p:txBody>
      </p:sp>
      <p:sp>
        <p:nvSpPr>
          <p:cNvPr id="6" name="Content Placeholder 5"/>
          <p:cNvSpPr>
            <a:spLocks noGrp="1"/>
          </p:cNvSpPr>
          <p:nvPr>
            <p:ph sz="half" idx="2"/>
          </p:nvPr>
        </p:nvSpPr>
        <p:spPr/>
        <p:txBody>
          <a:bodyPr>
            <a:normAutofit fontScale="85000" lnSpcReduction="10000"/>
          </a:bodyPr>
          <a:lstStyle/>
          <a:p>
            <a:pPr marL="0" indent="0">
              <a:buNone/>
            </a:pPr>
            <a:r>
              <a:rPr lang="en-GB" dirty="0" smtClean="0"/>
              <a:t>The law</a:t>
            </a:r>
          </a:p>
          <a:p>
            <a:pPr marL="0" indent="0">
              <a:buNone/>
            </a:pPr>
            <a:r>
              <a:rPr lang="en-GB" dirty="0" smtClean="0"/>
              <a:t>Statutory requirements by governing bodies such as:</a:t>
            </a:r>
          </a:p>
          <a:p>
            <a:pPr>
              <a:buFont typeface="Wingdings" panose="05000000000000000000" pitchFamily="2" charset="2"/>
              <a:buChar char="q"/>
            </a:pPr>
            <a:r>
              <a:rPr lang="en-GB" dirty="0" smtClean="0"/>
              <a:t>CIW</a:t>
            </a:r>
          </a:p>
          <a:p>
            <a:pPr>
              <a:buFont typeface="Wingdings" panose="05000000000000000000" pitchFamily="2" charset="2"/>
              <a:buChar char="q"/>
            </a:pPr>
            <a:r>
              <a:rPr lang="en-GB" dirty="0" smtClean="0"/>
              <a:t>ESTYN</a:t>
            </a:r>
          </a:p>
          <a:p>
            <a:pPr>
              <a:buFont typeface="Wingdings" panose="05000000000000000000" pitchFamily="2" charset="2"/>
              <a:buChar char="q"/>
            </a:pPr>
            <a:r>
              <a:rPr lang="en-GB" dirty="0" smtClean="0"/>
              <a:t>HEALTH AND SAFETY</a:t>
            </a:r>
          </a:p>
          <a:p>
            <a:pPr>
              <a:buFont typeface="Wingdings" panose="05000000000000000000" pitchFamily="2" charset="2"/>
              <a:buChar char="q"/>
            </a:pPr>
            <a:r>
              <a:rPr lang="en-GB" dirty="0" smtClean="0"/>
              <a:t>FIRE</a:t>
            </a:r>
          </a:p>
          <a:p>
            <a:pPr>
              <a:buFont typeface="Wingdings" panose="05000000000000000000" pitchFamily="2" charset="2"/>
              <a:buChar char="q"/>
            </a:pPr>
            <a:r>
              <a:rPr lang="en-GB" dirty="0" smtClean="0"/>
              <a:t>ENVIRONMENTAL AGENCY </a:t>
            </a:r>
          </a:p>
          <a:p>
            <a:pPr>
              <a:buFont typeface="Wingdings" panose="05000000000000000000" pitchFamily="2" charset="2"/>
              <a:buChar char="q"/>
            </a:pPr>
            <a:r>
              <a:rPr lang="en-GB" dirty="0" smtClean="0"/>
              <a:t>EMPLOYMENT </a:t>
            </a:r>
            <a:endParaRPr lang="en-GB" dirty="0"/>
          </a:p>
        </p:txBody>
      </p:sp>
    </p:spTree>
    <p:extLst>
      <p:ext uri="{BB962C8B-B14F-4D97-AF65-F5344CB8AC3E}">
        <p14:creationId xmlns:p14="http://schemas.microsoft.com/office/powerpoint/2010/main" val="41406294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b="1" dirty="0" err="1" smtClean="0"/>
              <a:t>Ymrwymiadau</a:t>
            </a:r>
            <a:r>
              <a:rPr lang="en-GB" b="1" dirty="0" smtClean="0"/>
              <a:t/>
            </a:r>
            <a:br>
              <a:rPr lang="en-GB" b="1" dirty="0" smtClean="0"/>
            </a:br>
            <a:r>
              <a:rPr lang="en-GB" b="1" dirty="0" smtClean="0"/>
              <a:t>Liabilities</a:t>
            </a:r>
            <a:r>
              <a:rPr lang="en-GB" dirty="0" smtClean="0"/>
              <a:t/>
            </a:r>
            <a:br>
              <a:rPr lang="en-GB" dirty="0" smtClean="0"/>
            </a:br>
            <a:endParaRPr lang="en-GB" dirty="0"/>
          </a:p>
        </p:txBody>
      </p:sp>
      <p:sp>
        <p:nvSpPr>
          <p:cNvPr id="5" name="Text Placeholder 4"/>
          <p:cNvSpPr>
            <a:spLocks noGrp="1"/>
          </p:cNvSpPr>
          <p:nvPr>
            <p:ph type="body" idx="1"/>
          </p:nvPr>
        </p:nvSpPr>
        <p:spPr/>
        <p:txBody>
          <a:bodyPr/>
          <a:lstStyle/>
          <a:p>
            <a:r>
              <a:rPr lang="en-GB" dirty="0" smtClean="0"/>
              <a:t>Y </a:t>
            </a:r>
            <a:r>
              <a:rPr lang="en-GB" dirty="0" err="1" smtClean="0"/>
              <a:t>Gyfraith</a:t>
            </a:r>
            <a:endParaRPr lang="en-GB" dirty="0"/>
          </a:p>
        </p:txBody>
      </p:sp>
      <p:sp>
        <p:nvSpPr>
          <p:cNvPr id="3" name="Content Placeholder 2"/>
          <p:cNvSpPr>
            <a:spLocks noGrp="1"/>
          </p:cNvSpPr>
          <p:nvPr>
            <p:ph sz="half" idx="2"/>
          </p:nvPr>
        </p:nvSpPr>
        <p:spPr/>
        <p:txBody>
          <a:bodyPr>
            <a:normAutofit fontScale="92500" lnSpcReduction="10000"/>
          </a:bodyPr>
          <a:lstStyle/>
          <a:p>
            <a:r>
              <a:rPr lang="en-GB" sz="1800" dirty="0" err="1" smtClean="0"/>
              <a:t>Cyfrifoldebau</a:t>
            </a:r>
            <a:r>
              <a:rPr lang="en-GB" sz="1800" dirty="0" smtClean="0"/>
              <a:t> </a:t>
            </a:r>
            <a:r>
              <a:rPr lang="en-GB" sz="1800" dirty="0" err="1" smtClean="0"/>
              <a:t>ariannol</a:t>
            </a:r>
            <a:r>
              <a:rPr lang="en-GB" sz="1800" dirty="0" smtClean="0"/>
              <a:t> (</a:t>
            </a:r>
            <a:r>
              <a:rPr lang="en-GB" sz="1800" dirty="0" err="1" smtClean="0"/>
              <a:t>cyflog</a:t>
            </a:r>
            <a:r>
              <a:rPr lang="en-GB" sz="1800" dirty="0" smtClean="0"/>
              <a:t>/</a:t>
            </a:r>
            <a:r>
              <a:rPr lang="en-GB" sz="1800" dirty="0" err="1" smtClean="0"/>
              <a:t>pensiwn</a:t>
            </a:r>
            <a:r>
              <a:rPr lang="en-GB" sz="1800" dirty="0" smtClean="0"/>
              <a:t>/</a:t>
            </a:r>
            <a:r>
              <a:rPr lang="en-GB" sz="1800" dirty="0" err="1" smtClean="0"/>
              <a:t>gwyliau</a:t>
            </a:r>
            <a:r>
              <a:rPr lang="en-GB" sz="1800" dirty="0" smtClean="0"/>
              <a:t>/</a:t>
            </a:r>
            <a:r>
              <a:rPr lang="en-GB" sz="1800" dirty="0" err="1" smtClean="0"/>
              <a:t>salwch</a:t>
            </a:r>
            <a:r>
              <a:rPr lang="en-GB" sz="1800" dirty="0" smtClean="0"/>
              <a:t> a </a:t>
            </a:r>
            <a:r>
              <a:rPr lang="en-GB" sz="1800" dirty="0" err="1" smtClean="0"/>
              <a:t>goreiriogrwydd</a:t>
            </a:r>
            <a:r>
              <a:rPr lang="en-GB" sz="1800" dirty="0" smtClean="0"/>
              <a:t>)</a:t>
            </a:r>
          </a:p>
          <a:p>
            <a:r>
              <a:rPr lang="en-GB" sz="1800" dirty="0" err="1" smtClean="0"/>
              <a:t>Cyfrifoldebau</a:t>
            </a:r>
            <a:r>
              <a:rPr lang="en-GB" sz="1800" dirty="0" smtClean="0"/>
              <a:t> </a:t>
            </a:r>
            <a:r>
              <a:rPr lang="en-GB" sz="1800" dirty="0" err="1" smtClean="0"/>
              <a:t>gweithdrefnol</a:t>
            </a:r>
            <a:r>
              <a:rPr lang="en-GB" sz="1800" dirty="0" smtClean="0"/>
              <a:t> ( bod </a:t>
            </a:r>
            <a:r>
              <a:rPr lang="en-GB" sz="1800" dirty="0" err="1" smtClean="0"/>
              <a:t>gweithdrenau</a:t>
            </a:r>
            <a:r>
              <a:rPr lang="en-GB" sz="1800" dirty="0" smtClean="0"/>
              <a:t> </a:t>
            </a:r>
            <a:r>
              <a:rPr lang="en-GB" sz="1800" dirty="0" err="1" smtClean="0"/>
              <a:t>achwyniadau</a:t>
            </a:r>
            <a:r>
              <a:rPr lang="en-GB" sz="1800" dirty="0" smtClean="0"/>
              <a:t> a </a:t>
            </a:r>
            <a:r>
              <a:rPr lang="en-GB" sz="1800" dirty="0" err="1" smtClean="0"/>
              <a:t>disgyblaeth</a:t>
            </a:r>
            <a:r>
              <a:rPr lang="en-GB" sz="1800" dirty="0" smtClean="0"/>
              <a:t> </a:t>
            </a:r>
            <a:r>
              <a:rPr lang="en-GB" sz="1800" dirty="0" err="1" smtClean="0"/>
              <a:t>yn</a:t>
            </a:r>
            <a:r>
              <a:rPr lang="en-GB" sz="1800" dirty="0" smtClean="0"/>
              <a:t> </a:t>
            </a:r>
            <a:r>
              <a:rPr lang="en-GB" sz="1800" dirty="0" err="1" smtClean="0"/>
              <a:t>lle</a:t>
            </a:r>
            <a:r>
              <a:rPr lang="en-GB" sz="1800" dirty="0" smtClean="0"/>
              <a:t>)</a:t>
            </a:r>
          </a:p>
          <a:p>
            <a:r>
              <a:rPr lang="en-GB" sz="1800" dirty="0" err="1" smtClean="0"/>
              <a:t>Cytundebau</a:t>
            </a:r>
            <a:r>
              <a:rPr lang="en-GB" sz="1800" dirty="0" smtClean="0"/>
              <a:t> </a:t>
            </a:r>
            <a:r>
              <a:rPr lang="en-GB" sz="1800" dirty="0" err="1" smtClean="0"/>
              <a:t>Cyfloaeth</a:t>
            </a:r>
            <a:r>
              <a:rPr lang="en-GB" sz="1800" dirty="0" smtClean="0"/>
              <a:t> </a:t>
            </a:r>
          </a:p>
          <a:p>
            <a:r>
              <a:rPr lang="en-GB" sz="1800" dirty="0" err="1" smtClean="0"/>
              <a:t>Yswiriant</a:t>
            </a:r>
            <a:r>
              <a:rPr lang="en-GB" sz="1800" dirty="0" smtClean="0"/>
              <a:t> ( </a:t>
            </a:r>
            <a:r>
              <a:rPr lang="en-GB" sz="1800" dirty="0" err="1" smtClean="0"/>
              <a:t>ymrwyniad</a:t>
            </a:r>
            <a:r>
              <a:rPr lang="en-GB" sz="1800" dirty="0" smtClean="0"/>
              <a:t> </a:t>
            </a:r>
            <a:r>
              <a:rPr lang="en-GB" sz="1800" dirty="0" err="1" smtClean="0"/>
              <a:t>gyhoeddus</a:t>
            </a:r>
            <a:r>
              <a:rPr lang="en-GB" sz="1800" dirty="0" smtClean="0"/>
              <a:t> </a:t>
            </a:r>
            <a:r>
              <a:rPr lang="en-GB" sz="1800" dirty="0" err="1" smtClean="0"/>
              <a:t>yn</a:t>
            </a:r>
            <a:r>
              <a:rPr lang="en-GB" sz="1800" dirty="0" smtClean="0"/>
              <a:t> </a:t>
            </a:r>
            <a:r>
              <a:rPr lang="en-GB" sz="1800" dirty="0" err="1" smtClean="0"/>
              <a:t>ogystal</a:t>
            </a:r>
            <a:r>
              <a:rPr lang="en-GB" sz="1800" dirty="0" smtClean="0"/>
              <a:t> a </a:t>
            </a:r>
            <a:r>
              <a:rPr lang="en-GB" sz="1800" dirty="0" err="1" smtClean="0"/>
              <a:t>niwed</a:t>
            </a:r>
            <a:r>
              <a:rPr lang="en-GB" sz="1800" dirty="0" smtClean="0"/>
              <a:t> </a:t>
            </a:r>
            <a:r>
              <a:rPr lang="en-GB" sz="1800" dirty="0" err="1" smtClean="0"/>
              <a:t>personol</a:t>
            </a:r>
            <a:r>
              <a:rPr lang="en-GB" sz="1800" dirty="0" smtClean="0"/>
              <a:t>)</a:t>
            </a:r>
          </a:p>
          <a:p>
            <a:r>
              <a:rPr lang="en-GB" sz="1800" dirty="0" err="1" smtClean="0"/>
              <a:t>Dyletswydd</a:t>
            </a:r>
            <a:r>
              <a:rPr lang="en-GB" sz="1800" dirty="0" smtClean="0"/>
              <a:t> o </a:t>
            </a:r>
            <a:r>
              <a:rPr lang="en-GB" sz="1800" dirty="0" err="1" smtClean="0"/>
              <a:t>ofal</a:t>
            </a:r>
            <a:r>
              <a:rPr lang="en-GB" sz="1800" dirty="0" smtClean="0"/>
              <a:t>  (</a:t>
            </a:r>
            <a:r>
              <a:rPr lang="en-GB" sz="1800" dirty="0" err="1" smtClean="0"/>
              <a:t>pob</a:t>
            </a:r>
            <a:r>
              <a:rPr lang="en-GB" sz="1800" dirty="0" smtClean="0"/>
              <a:t> </a:t>
            </a:r>
            <a:r>
              <a:rPr lang="en-GB" sz="1800" dirty="0" err="1" smtClean="0"/>
              <a:t>agwedd</a:t>
            </a:r>
            <a:r>
              <a:rPr lang="en-GB" sz="1800" dirty="0" smtClean="0"/>
              <a:t> o </a:t>
            </a:r>
            <a:r>
              <a:rPr lang="en-GB" sz="1800" dirty="0" err="1" smtClean="0"/>
              <a:t>iechyd</a:t>
            </a:r>
            <a:r>
              <a:rPr lang="en-GB" sz="1800" dirty="0" smtClean="0"/>
              <a:t> a </a:t>
            </a:r>
            <a:r>
              <a:rPr lang="en-GB" sz="1800" dirty="0" err="1" smtClean="0"/>
              <a:t>diogelwch</a:t>
            </a:r>
            <a:r>
              <a:rPr lang="en-GB" sz="1800" dirty="0" smtClean="0"/>
              <a:t>) </a:t>
            </a:r>
          </a:p>
          <a:p>
            <a:r>
              <a:rPr lang="en-GB" sz="1800" dirty="0" err="1" smtClean="0"/>
              <a:t>Cyfleoedd</a:t>
            </a:r>
            <a:r>
              <a:rPr lang="en-GB" sz="1800" dirty="0" smtClean="0"/>
              <a:t> </a:t>
            </a:r>
            <a:r>
              <a:rPr lang="en-GB" sz="1800" dirty="0" err="1" smtClean="0"/>
              <a:t>cyfartal</a:t>
            </a:r>
            <a:r>
              <a:rPr lang="en-GB" sz="1800" dirty="0" smtClean="0"/>
              <a:t> ( </a:t>
            </a:r>
            <a:r>
              <a:rPr lang="en-GB" sz="1800" dirty="0" err="1" smtClean="0"/>
              <a:t>hil</a:t>
            </a:r>
            <a:r>
              <a:rPr lang="en-GB" sz="1800" dirty="0" smtClean="0"/>
              <a:t>, </a:t>
            </a:r>
            <a:r>
              <a:rPr lang="en-GB" sz="1800" dirty="0" err="1" smtClean="0"/>
              <a:t>crefydd</a:t>
            </a:r>
            <a:r>
              <a:rPr lang="en-GB" sz="1800" dirty="0" smtClean="0"/>
              <a:t>, </a:t>
            </a:r>
            <a:r>
              <a:rPr lang="en-GB" sz="1800" dirty="0" err="1" smtClean="0"/>
              <a:t>rhywedd</a:t>
            </a:r>
            <a:r>
              <a:rPr lang="en-GB" sz="1800" dirty="0" smtClean="0"/>
              <a:t>, </a:t>
            </a:r>
            <a:r>
              <a:rPr lang="en-GB" sz="1800" dirty="0" err="1" smtClean="0"/>
              <a:t>oed</a:t>
            </a:r>
            <a:r>
              <a:rPr lang="en-GB" sz="1800" dirty="0" smtClean="0"/>
              <a:t> </a:t>
            </a:r>
            <a:r>
              <a:rPr lang="en-GB" sz="1800" dirty="0" err="1" smtClean="0"/>
              <a:t>neu</a:t>
            </a:r>
            <a:r>
              <a:rPr lang="en-GB" sz="1800" dirty="0" smtClean="0"/>
              <a:t> </a:t>
            </a:r>
            <a:r>
              <a:rPr lang="en-GB" sz="1800" dirty="0" err="1" smtClean="0"/>
              <a:t>anabledd</a:t>
            </a:r>
            <a:r>
              <a:rPr lang="en-GB" sz="1800" dirty="0" smtClean="0"/>
              <a:t>)  </a:t>
            </a:r>
            <a:endParaRPr lang="en-GB" sz="1800" dirty="0"/>
          </a:p>
        </p:txBody>
      </p:sp>
      <p:sp>
        <p:nvSpPr>
          <p:cNvPr id="6" name="Text Placeholder 5"/>
          <p:cNvSpPr>
            <a:spLocks noGrp="1"/>
          </p:cNvSpPr>
          <p:nvPr>
            <p:ph type="body" sz="quarter" idx="3"/>
          </p:nvPr>
        </p:nvSpPr>
        <p:spPr/>
        <p:txBody>
          <a:bodyPr/>
          <a:lstStyle/>
          <a:p>
            <a:r>
              <a:rPr lang="en-GB" dirty="0" smtClean="0"/>
              <a:t>By Law</a:t>
            </a:r>
            <a:endParaRPr lang="en-GB" dirty="0"/>
          </a:p>
        </p:txBody>
      </p:sp>
      <p:sp>
        <p:nvSpPr>
          <p:cNvPr id="4" name="Content Placeholder 3"/>
          <p:cNvSpPr>
            <a:spLocks noGrp="1"/>
          </p:cNvSpPr>
          <p:nvPr>
            <p:ph sz="quarter" idx="4"/>
          </p:nvPr>
        </p:nvSpPr>
        <p:spPr/>
        <p:txBody>
          <a:bodyPr>
            <a:normAutofit fontScale="40000" lnSpcReduction="20000"/>
          </a:bodyPr>
          <a:lstStyle/>
          <a:p>
            <a:r>
              <a:rPr lang="en-GB" sz="4200" dirty="0" smtClean="0"/>
              <a:t>Financial duties (salaries/pensions /holidays/sickness and redundancies) </a:t>
            </a:r>
          </a:p>
          <a:p>
            <a:r>
              <a:rPr lang="en-GB" sz="4200" dirty="0" smtClean="0"/>
              <a:t>Procedural duties (grievance and disciplinary procedures in place)</a:t>
            </a:r>
          </a:p>
          <a:p>
            <a:r>
              <a:rPr lang="en-GB" sz="4200" dirty="0" smtClean="0"/>
              <a:t>Employment Contracts</a:t>
            </a:r>
          </a:p>
          <a:p>
            <a:r>
              <a:rPr lang="en-GB" sz="4200" dirty="0" smtClean="0"/>
              <a:t>Insurance (public liability as well as personal injury)</a:t>
            </a:r>
          </a:p>
          <a:p>
            <a:r>
              <a:rPr lang="en-GB" sz="4200" dirty="0" smtClean="0"/>
              <a:t>Duty of care ( all aspects of health and safety)</a:t>
            </a:r>
          </a:p>
          <a:p>
            <a:r>
              <a:rPr lang="en-GB" sz="4200" dirty="0" smtClean="0"/>
              <a:t>Equal opportunities (race, religion, gender, age or disability)  </a:t>
            </a:r>
          </a:p>
          <a:p>
            <a:pPr marL="0" indent="0" algn="r">
              <a:buNone/>
            </a:pPr>
            <a:r>
              <a:rPr lang="en-GB" sz="4200" dirty="0" smtClean="0"/>
              <a:t>(O’Sullivan, 2009: 163)</a:t>
            </a:r>
          </a:p>
          <a:p>
            <a:endParaRPr lang="en-GB" dirty="0"/>
          </a:p>
        </p:txBody>
      </p:sp>
    </p:spTree>
    <p:extLst>
      <p:ext uri="{BB962C8B-B14F-4D97-AF65-F5344CB8AC3E}">
        <p14:creationId xmlns:p14="http://schemas.microsoft.com/office/powerpoint/2010/main" val="34873179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ltLang="en-US" b="1" dirty="0" err="1">
                <a:latin typeface="Calibri" pitchFamily="34" charset="0"/>
              </a:rPr>
              <a:t>Polisiau</a:t>
            </a:r>
            <a:r>
              <a:rPr lang="en-GB" altLang="en-US" b="1" dirty="0">
                <a:latin typeface="Calibri" pitchFamily="34" charset="0"/>
              </a:rPr>
              <a:t>                   Policies</a:t>
            </a:r>
            <a:endParaRPr lang="en-GB" b="1" dirty="0"/>
          </a:p>
        </p:txBody>
      </p:sp>
      <p:sp>
        <p:nvSpPr>
          <p:cNvPr id="5" name="Content Placeholder 4"/>
          <p:cNvSpPr>
            <a:spLocks noGrp="1"/>
          </p:cNvSpPr>
          <p:nvPr>
            <p:ph sz="half" idx="1"/>
          </p:nvPr>
        </p:nvSpPr>
        <p:spPr/>
        <p:txBody>
          <a:bodyPr>
            <a:normAutofit fontScale="85000" lnSpcReduction="10000"/>
          </a:bodyPr>
          <a:lstStyle/>
          <a:p>
            <a:r>
              <a:rPr lang="en-GB" altLang="en-US" dirty="0">
                <a:latin typeface="Calibri" pitchFamily="34" charset="0"/>
              </a:rPr>
              <a:t>Mae </a:t>
            </a:r>
            <a:r>
              <a:rPr lang="en-GB" altLang="en-US" dirty="0" err="1">
                <a:latin typeface="Calibri" pitchFamily="34" charset="0"/>
              </a:rPr>
              <a:t>Deddf</a:t>
            </a:r>
            <a:r>
              <a:rPr lang="en-GB" altLang="en-US" dirty="0">
                <a:latin typeface="Calibri" pitchFamily="34" charset="0"/>
              </a:rPr>
              <a:t> Plant 1989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datgan</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angen</a:t>
            </a:r>
            <a:r>
              <a:rPr lang="en-GB" altLang="en-US" dirty="0">
                <a:latin typeface="Calibri" pitchFamily="34" charset="0"/>
              </a:rPr>
              <a:t> am </a:t>
            </a:r>
            <a:r>
              <a:rPr lang="en-GB" altLang="en-US" dirty="0" err="1">
                <a:latin typeface="Calibri" pitchFamily="34" charset="0"/>
              </a:rPr>
              <a:t>bolisiau</a:t>
            </a:r>
            <a:r>
              <a:rPr lang="en-GB" altLang="en-US" dirty="0">
                <a:latin typeface="Calibri" pitchFamily="34" charset="0"/>
              </a:rPr>
              <a:t>: </a:t>
            </a:r>
          </a:p>
          <a:p>
            <a:pPr>
              <a:buNone/>
            </a:pPr>
            <a:r>
              <a:rPr lang="en-GB" altLang="en-US" i="1" dirty="0">
                <a:latin typeface="Calibri" pitchFamily="34" charset="0"/>
              </a:rPr>
              <a:t>Mae </a:t>
            </a:r>
            <a:r>
              <a:rPr lang="en-GB" altLang="en-US" i="1" dirty="0" err="1">
                <a:latin typeface="Calibri" pitchFamily="34" charset="0"/>
              </a:rPr>
              <a:t>polisiau’n</a:t>
            </a:r>
            <a:r>
              <a:rPr lang="en-GB" altLang="en-US" i="1" dirty="0">
                <a:latin typeface="Calibri" pitchFamily="34" charset="0"/>
              </a:rPr>
              <a:t> </a:t>
            </a:r>
            <a:r>
              <a:rPr lang="en-GB" altLang="en-US" i="1" dirty="0" err="1">
                <a:latin typeface="Calibri" pitchFamily="34" charset="0"/>
              </a:rPr>
              <a:t>bodoli</a:t>
            </a:r>
            <a:r>
              <a:rPr lang="en-GB" altLang="en-US" i="1" dirty="0">
                <a:latin typeface="Calibri" pitchFamily="34" charset="0"/>
              </a:rPr>
              <a:t> </a:t>
            </a:r>
            <a:r>
              <a:rPr lang="en-GB" altLang="en-US" i="1" dirty="0" err="1">
                <a:latin typeface="Calibri" pitchFamily="34" charset="0"/>
              </a:rPr>
              <a:t>er</a:t>
            </a:r>
            <a:r>
              <a:rPr lang="en-GB" altLang="en-US" i="1" dirty="0">
                <a:latin typeface="Calibri" pitchFamily="34" charset="0"/>
              </a:rPr>
              <a:t> </a:t>
            </a:r>
            <a:r>
              <a:rPr lang="en-GB" altLang="en-US" i="1" dirty="0" err="1">
                <a:latin typeface="Calibri" pitchFamily="34" charset="0"/>
              </a:rPr>
              <a:t>mwyn</a:t>
            </a:r>
            <a:r>
              <a:rPr lang="en-GB" altLang="en-US" i="1" dirty="0">
                <a:latin typeface="Calibri" pitchFamily="34" charset="0"/>
              </a:rPr>
              <a:t> </a:t>
            </a:r>
            <a:r>
              <a:rPr lang="en-GB" altLang="en-US" i="1" dirty="0" err="1">
                <a:latin typeface="Calibri" pitchFamily="34" charset="0"/>
              </a:rPr>
              <a:t>gwarchod</a:t>
            </a:r>
            <a:r>
              <a:rPr lang="en-GB" altLang="en-US" i="1" dirty="0">
                <a:latin typeface="Calibri" pitchFamily="34" charset="0"/>
              </a:rPr>
              <a:t> plant, </a:t>
            </a:r>
            <a:r>
              <a:rPr lang="en-GB" altLang="en-US" i="1" dirty="0" err="1">
                <a:latin typeface="Calibri" pitchFamily="34" charset="0"/>
              </a:rPr>
              <a:t>rhieni</a:t>
            </a:r>
            <a:r>
              <a:rPr lang="en-GB" altLang="en-US" i="1" dirty="0">
                <a:latin typeface="Calibri" pitchFamily="34" charset="0"/>
              </a:rPr>
              <a:t> </a:t>
            </a:r>
            <a:r>
              <a:rPr lang="en-GB" altLang="en-US" i="1" dirty="0" err="1">
                <a:latin typeface="Calibri" pitchFamily="34" charset="0"/>
              </a:rPr>
              <a:t>a’r</a:t>
            </a:r>
            <a:r>
              <a:rPr lang="en-GB" altLang="en-US" i="1" dirty="0">
                <a:latin typeface="Calibri" pitchFamily="34" charset="0"/>
              </a:rPr>
              <a:t> staff a </a:t>
            </a:r>
            <a:r>
              <a:rPr lang="en-GB" altLang="en-US" i="1" dirty="0" err="1">
                <a:latin typeface="Calibri" pitchFamily="34" charset="0"/>
              </a:rPr>
              <a:t>sicrhau</a:t>
            </a:r>
            <a:r>
              <a:rPr lang="en-GB" altLang="en-US" i="1" dirty="0">
                <a:latin typeface="Calibri" pitchFamily="34" charset="0"/>
              </a:rPr>
              <a:t> bod </a:t>
            </a:r>
            <a:r>
              <a:rPr lang="en-GB" altLang="en-US" i="1" dirty="0" err="1">
                <a:latin typeface="Calibri" pitchFamily="34" charset="0"/>
              </a:rPr>
              <a:t>pob</a:t>
            </a:r>
            <a:r>
              <a:rPr lang="en-GB" altLang="en-US" i="1" dirty="0">
                <a:latin typeface="Calibri" pitchFamily="34" charset="0"/>
              </a:rPr>
              <a:t> </a:t>
            </a:r>
            <a:r>
              <a:rPr lang="en-GB" altLang="en-US" i="1" dirty="0" smtClean="0">
                <a:latin typeface="Calibri" pitchFamily="34" charset="0"/>
              </a:rPr>
              <a:t>un… </a:t>
            </a:r>
            <a:r>
              <a:rPr lang="en-GB" altLang="en-US" i="1" dirty="0" err="1">
                <a:latin typeface="Calibri" pitchFamily="34" charset="0"/>
              </a:rPr>
              <a:t>yn</a:t>
            </a:r>
            <a:r>
              <a:rPr lang="en-GB" altLang="en-US" i="1" dirty="0">
                <a:latin typeface="Calibri" pitchFamily="34" charset="0"/>
              </a:rPr>
              <a:t> </a:t>
            </a:r>
            <a:r>
              <a:rPr lang="en-GB" altLang="en-US" i="1" dirty="0" err="1">
                <a:latin typeface="Calibri" pitchFamily="34" charset="0"/>
              </a:rPr>
              <a:t>gwbl</a:t>
            </a:r>
            <a:r>
              <a:rPr lang="en-GB" altLang="en-US" i="1" dirty="0">
                <a:latin typeface="Calibri" pitchFamily="34" charset="0"/>
              </a:rPr>
              <a:t> </a:t>
            </a:r>
            <a:r>
              <a:rPr lang="en-GB" altLang="en-US" i="1" dirty="0" err="1">
                <a:latin typeface="Calibri" pitchFamily="34" charset="0"/>
              </a:rPr>
              <a:t>glir</a:t>
            </a:r>
            <a:r>
              <a:rPr lang="en-GB" altLang="en-US" i="1" dirty="0">
                <a:latin typeface="Calibri" pitchFamily="34" charset="0"/>
              </a:rPr>
              <a:t> </a:t>
            </a:r>
            <a:r>
              <a:rPr lang="en-GB" altLang="en-US" i="1" dirty="0" err="1">
                <a:latin typeface="Calibri" pitchFamily="34" charset="0"/>
              </a:rPr>
              <a:t>ynghylch</a:t>
            </a:r>
            <a:r>
              <a:rPr lang="en-GB" altLang="en-US" i="1" dirty="0">
                <a:latin typeface="Calibri" pitchFamily="34" charset="0"/>
              </a:rPr>
              <a:t> y </a:t>
            </a:r>
            <a:r>
              <a:rPr lang="en-GB" altLang="en-US" i="1" dirty="0" err="1">
                <a:latin typeface="Calibri" pitchFamily="34" charset="0"/>
              </a:rPr>
              <a:t>ffordd</a:t>
            </a:r>
            <a:r>
              <a:rPr lang="en-GB" altLang="en-US" i="1" dirty="0">
                <a:latin typeface="Calibri" pitchFamily="34" charset="0"/>
              </a:rPr>
              <a:t> </a:t>
            </a:r>
            <a:r>
              <a:rPr lang="en-GB" altLang="en-US" i="1" dirty="0" err="1">
                <a:latin typeface="Calibri" pitchFamily="34" charset="0"/>
              </a:rPr>
              <a:t>mae’r</a:t>
            </a:r>
            <a:r>
              <a:rPr lang="en-GB" altLang="en-US" i="1" dirty="0">
                <a:latin typeface="Calibri" pitchFamily="34" charset="0"/>
              </a:rPr>
              <a:t> </a:t>
            </a:r>
            <a:r>
              <a:rPr lang="en-GB" altLang="en-US" i="1" dirty="0" err="1">
                <a:latin typeface="Calibri" pitchFamily="34" charset="0"/>
              </a:rPr>
              <a:t>sefydlaid</a:t>
            </a:r>
            <a:r>
              <a:rPr lang="en-GB" altLang="en-US" i="1" dirty="0">
                <a:latin typeface="Calibri" pitchFamily="34" charset="0"/>
              </a:rPr>
              <a:t> </a:t>
            </a:r>
            <a:r>
              <a:rPr lang="en-GB" altLang="en-US" i="1" dirty="0" err="1">
                <a:latin typeface="Calibri" pitchFamily="34" charset="0"/>
              </a:rPr>
              <a:t>yn</a:t>
            </a:r>
            <a:r>
              <a:rPr lang="en-GB" altLang="en-US" i="1" dirty="0">
                <a:latin typeface="Calibri" pitchFamily="34" charset="0"/>
              </a:rPr>
              <a:t> </a:t>
            </a:r>
            <a:r>
              <a:rPr lang="en-GB" altLang="en-US" i="1" dirty="0" err="1">
                <a:latin typeface="Calibri" pitchFamily="34" charset="0"/>
              </a:rPr>
              <a:t>gweithredu</a:t>
            </a:r>
            <a:r>
              <a:rPr lang="en-GB" altLang="en-US" i="1" dirty="0">
                <a:latin typeface="Calibri" pitchFamily="34" charset="0"/>
              </a:rPr>
              <a:t> a </a:t>
            </a:r>
            <a:r>
              <a:rPr lang="en-GB" altLang="en-US" i="1" dirty="0" err="1">
                <a:latin typeface="Calibri" pitchFamily="34" charset="0"/>
              </a:rPr>
              <a:t>beth</a:t>
            </a:r>
            <a:r>
              <a:rPr lang="en-GB" altLang="en-US" i="1" dirty="0">
                <a:latin typeface="Calibri" pitchFamily="34" charset="0"/>
              </a:rPr>
              <a:t> </a:t>
            </a:r>
            <a:r>
              <a:rPr lang="en-GB" altLang="en-US" i="1" dirty="0" err="1">
                <a:latin typeface="Calibri" pitchFamily="34" charset="0"/>
              </a:rPr>
              <a:t>sydd</a:t>
            </a:r>
            <a:r>
              <a:rPr lang="en-GB" altLang="en-US" i="1" dirty="0">
                <a:latin typeface="Calibri" pitchFamily="34" charset="0"/>
              </a:rPr>
              <a:t> </a:t>
            </a:r>
            <a:r>
              <a:rPr lang="en-GB" altLang="en-US" i="1" dirty="0" err="1">
                <a:latin typeface="Calibri" pitchFamily="34" charset="0"/>
              </a:rPr>
              <a:t>angen</a:t>
            </a:r>
            <a:r>
              <a:rPr lang="en-GB" altLang="en-US" i="1" dirty="0">
                <a:latin typeface="Calibri" pitchFamily="34" charset="0"/>
              </a:rPr>
              <a:t> </a:t>
            </a:r>
            <a:r>
              <a:rPr lang="en-GB" altLang="en-US" i="1" dirty="0" err="1">
                <a:latin typeface="Calibri" pitchFamily="34" charset="0"/>
              </a:rPr>
              <a:t>ei</a:t>
            </a:r>
            <a:r>
              <a:rPr lang="en-GB" altLang="en-US" i="1" dirty="0">
                <a:latin typeface="Calibri" pitchFamily="34" charset="0"/>
              </a:rPr>
              <a:t> </a:t>
            </a:r>
            <a:r>
              <a:rPr lang="en-GB" altLang="en-US" i="1" dirty="0" err="1">
                <a:latin typeface="Calibri" pitchFamily="34" charset="0"/>
              </a:rPr>
              <a:t>wneud</a:t>
            </a:r>
            <a:r>
              <a:rPr lang="en-GB" altLang="en-US" i="1" dirty="0">
                <a:latin typeface="Calibri" pitchFamily="34" charset="0"/>
              </a:rPr>
              <a:t> bob </a:t>
            </a:r>
            <a:r>
              <a:rPr lang="en-GB" altLang="en-US" i="1" dirty="0" err="1">
                <a:latin typeface="Calibri" pitchFamily="34" charset="0"/>
              </a:rPr>
              <a:t>amser</a:t>
            </a:r>
            <a:r>
              <a:rPr lang="en-GB" altLang="en-US" dirty="0">
                <a:latin typeface="Calibri" pitchFamily="34" charset="0"/>
              </a:rPr>
              <a:t> </a:t>
            </a:r>
          </a:p>
          <a:p>
            <a:pPr>
              <a:buNone/>
            </a:pPr>
            <a:r>
              <a:rPr lang="en-GB" altLang="en-US" dirty="0">
                <a:latin typeface="Calibri" pitchFamily="34" charset="0"/>
              </a:rPr>
              <a:t>      (</a:t>
            </a:r>
            <a:r>
              <a:rPr lang="en-GB" altLang="en-US" dirty="0" err="1">
                <a:latin typeface="Calibri" pitchFamily="34" charset="0"/>
              </a:rPr>
              <a:t>Sadek</a:t>
            </a:r>
            <a:r>
              <a:rPr lang="en-GB" altLang="en-US" dirty="0">
                <a:latin typeface="Calibri" pitchFamily="34" charset="0"/>
              </a:rPr>
              <a:t> a </a:t>
            </a:r>
            <a:r>
              <a:rPr lang="en-GB" altLang="en-US" dirty="0" err="1">
                <a:latin typeface="Calibri" pitchFamily="34" charset="0"/>
              </a:rPr>
              <a:t>Sadek</a:t>
            </a:r>
            <a:r>
              <a:rPr lang="en-GB" altLang="en-US" dirty="0">
                <a:latin typeface="Calibri" pitchFamily="34" charset="0"/>
              </a:rPr>
              <a:t>, 1998:50).</a:t>
            </a:r>
          </a:p>
          <a:p>
            <a:endParaRPr lang="en-GB" dirty="0"/>
          </a:p>
        </p:txBody>
      </p:sp>
      <p:sp>
        <p:nvSpPr>
          <p:cNvPr id="6" name="Content Placeholder 5"/>
          <p:cNvSpPr>
            <a:spLocks noGrp="1"/>
          </p:cNvSpPr>
          <p:nvPr>
            <p:ph sz="half" idx="2"/>
          </p:nvPr>
        </p:nvSpPr>
        <p:spPr/>
        <p:txBody>
          <a:bodyPr>
            <a:normAutofit fontScale="85000" lnSpcReduction="10000"/>
          </a:bodyPr>
          <a:lstStyle/>
          <a:p>
            <a:pPr>
              <a:lnSpc>
                <a:spcPct val="80000"/>
              </a:lnSpc>
            </a:pPr>
            <a:r>
              <a:rPr lang="en-GB" altLang="en-US" dirty="0">
                <a:latin typeface="Calibri" pitchFamily="34" charset="0"/>
              </a:rPr>
              <a:t>The Children Act 1989 stated the need for policies:</a:t>
            </a:r>
          </a:p>
          <a:p>
            <a:pPr>
              <a:lnSpc>
                <a:spcPct val="80000"/>
              </a:lnSpc>
              <a:buNone/>
            </a:pPr>
            <a:r>
              <a:rPr lang="en-GB" altLang="en-US" dirty="0">
                <a:latin typeface="Calibri" pitchFamily="34" charset="0"/>
              </a:rPr>
              <a:t> </a:t>
            </a:r>
            <a:endParaRPr lang="en-GB" altLang="en-US" dirty="0" smtClean="0">
              <a:latin typeface="Calibri" pitchFamily="34" charset="0"/>
            </a:endParaRPr>
          </a:p>
          <a:p>
            <a:pPr>
              <a:lnSpc>
                <a:spcPct val="80000"/>
              </a:lnSpc>
              <a:buNone/>
            </a:pPr>
            <a:r>
              <a:rPr lang="en-GB" altLang="en-US" i="1" dirty="0" smtClean="0">
                <a:latin typeface="Calibri" pitchFamily="34" charset="0"/>
              </a:rPr>
              <a:t>Policies </a:t>
            </a:r>
            <a:r>
              <a:rPr lang="en-GB" altLang="en-US" i="1" dirty="0">
                <a:latin typeface="Calibri" pitchFamily="34" charset="0"/>
              </a:rPr>
              <a:t>exist to protect  children, parents and the staff and to ensure that </a:t>
            </a:r>
            <a:r>
              <a:rPr lang="en-GB" altLang="en-US" i="1" dirty="0" smtClean="0">
                <a:latin typeface="Calibri" pitchFamily="34" charset="0"/>
              </a:rPr>
              <a:t>everyone…is </a:t>
            </a:r>
            <a:r>
              <a:rPr lang="en-GB" altLang="en-US" i="1" dirty="0">
                <a:latin typeface="Calibri" pitchFamily="34" charset="0"/>
              </a:rPr>
              <a:t>absolutely clear about the way the organisation functions and about what to do at all times</a:t>
            </a:r>
            <a:r>
              <a:rPr lang="en-GB" altLang="en-US" dirty="0">
                <a:latin typeface="Calibri" pitchFamily="34" charset="0"/>
              </a:rPr>
              <a:t>             </a:t>
            </a:r>
            <a:r>
              <a:rPr lang="en-GB" altLang="en-US" dirty="0" smtClean="0">
                <a:latin typeface="Calibri" pitchFamily="34" charset="0"/>
              </a:rPr>
              <a:t>                                </a:t>
            </a:r>
            <a:r>
              <a:rPr lang="en-GB" altLang="en-US" dirty="0">
                <a:latin typeface="Calibri" pitchFamily="34" charset="0"/>
              </a:rPr>
              <a:t>(</a:t>
            </a:r>
            <a:r>
              <a:rPr lang="en-GB" altLang="en-US" dirty="0" err="1">
                <a:latin typeface="Calibri" pitchFamily="34" charset="0"/>
              </a:rPr>
              <a:t>Sadek</a:t>
            </a:r>
            <a:r>
              <a:rPr lang="en-GB" altLang="en-US" dirty="0">
                <a:latin typeface="Calibri" pitchFamily="34" charset="0"/>
              </a:rPr>
              <a:t> and Sadek,1998: 50).</a:t>
            </a:r>
          </a:p>
          <a:p>
            <a:endParaRPr lang="en-GB" dirty="0"/>
          </a:p>
        </p:txBody>
      </p:sp>
    </p:spTree>
    <p:extLst>
      <p:ext uri="{BB962C8B-B14F-4D97-AF65-F5344CB8AC3E}">
        <p14:creationId xmlns:p14="http://schemas.microsoft.com/office/powerpoint/2010/main" val="38794685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fontScale="90000"/>
          </a:bodyPr>
          <a:lstStyle/>
          <a:p>
            <a:r>
              <a:rPr lang="cy-GB" altLang="en-US" sz="3600" b="1" dirty="0" smtClean="0">
                <a:latin typeface="Calibri" pitchFamily="34" charset="0"/>
              </a:rPr>
              <a:t/>
            </a:r>
            <a:br>
              <a:rPr lang="cy-GB" altLang="en-US" sz="3600" b="1" dirty="0" smtClean="0">
                <a:latin typeface="Calibri" pitchFamily="34" charset="0"/>
              </a:rPr>
            </a:br>
            <a:r>
              <a:rPr lang="cy-GB" altLang="en-US" b="1" dirty="0" smtClean="0">
                <a:latin typeface="Calibri" pitchFamily="34" charset="0"/>
              </a:rPr>
              <a:t>R</a:t>
            </a:r>
            <a:r>
              <a:rPr lang="en-US" altLang="en-US" b="1" dirty="0">
                <a:latin typeface="Calibri" pitchFamily="34" charset="0"/>
                <a:cs typeface="Arial" pitchFamily="34" charset="0"/>
              </a:rPr>
              <a:t>ô</a:t>
            </a:r>
            <a:r>
              <a:rPr lang="cy-GB" altLang="en-US" b="1" dirty="0">
                <a:latin typeface="Calibri" pitchFamily="34" charset="0"/>
              </a:rPr>
              <a:t>l yr arweinydd: </a:t>
            </a:r>
            <a:r>
              <a:rPr lang="cy-GB" altLang="en-US" b="1" dirty="0" smtClean="0">
                <a:latin typeface="Calibri" pitchFamily="34" charset="0"/>
              </a:rPr>
              <a:t>polisïau</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Role </a:t>
            </a:r>
            <a:r>
              <a:rPr lang="en-GB" altLang="en-US" b="1" dirty="0">
                <a:latin typeface="Calibri" pitchFamily="34" charset="0"/>
              </a:rPr>
              <a:t>of the </a:t>
            </a:r>
            <a:r>
              <a:rPr lang="en-GB" altLang="en-US" b="1" dirty="0" smtClean="0">
                <a:latin typeface="Calibri" pitchFamily="34" charset="0"/>
              </a:rPr>
              <a:t>leader:</a:t>
            </a:r>
            <a:r>
              <a:rPr lang="en-GB" altLang="en-US" b="1" dirty="0">
                <a:latin typeface="Calibri" pitchFamily="34" charset="0"/>
              </a:rPr>
              <a:t> </a:t>
            </a:r>
            <a:r>
              <a:rPr lang="en-GB" altLang="en-US" b="1" dirty="0" smtClean="0">
                <a:latin typeface="Calibri" pitchFamily="34" charset="0"/>
              </a:rPr>
              <a:t>policies </a:t>
            </a:r>
            <a:r>
              <a:rPr lang="cy-GB" altLang="en-US" sz="3600" b="1" dirty="0">
                <a:latin typeface="Calibri" pitchFamily="34" charset="0"/>
              </a:rPr>
              <a:t/>
            </a:r>
            <a:br>
              <a:rPr lang="cy-GB" altLang="en-US" sz="3600" b="1" dirty="0">
                <a:latin typeface="Calibri" pitchFamily="34" charset="0"/>
              </a:rPr>
            </a:br>
            <a:endParaRPr lang="en-GB" sz="3600" b="1" dirty="0"/>
          </a:p>
        </p:txBody>
      </p:sp>
      <p:sp>
        <p:nvSpPr>
          <p:cNvPr id="3" name="Content Placeholder 2"/>
          <p:cNvSpPr>
            <a:spLocks noGrp="1"/>
          </p:cNvSpPr>
          <p:nvPr>
            <p:ph sz="half" idx="1"/>
          </p:nvPr>
        </p:nvSpPr>
        <p:spPr/>
        <p:txBody>
          <a:bodyPr>
            <a:normAutofit/>
          </a:bodyPr>
          <a:lstStyle/>
          <a:p>
            <a:r>
              <a:rPr lang="en-GB" b="1" dirty="0" smtClean="0"/>
              <a:t>Pam </a:t>
            </a:r>
            <a:r>
              <a:rPr lang="en-GB" b="1" dirty="0" err="1" smtClean="0"/>
              <a:t>mae</a:t>
            </a:r>
            <a:r>
              <a:rPr lang="en-GB" b="1" dirty="0" smtClean="0"/>
              <a:t> </a:t>
            </a:r>
            <a:r>
              <a:rPr lang="en-GB" b="1" dirty="0" err="1" smtClean="0"/>
              <a:t>angen</a:t>
            </a:r>
            <a:r>
              <a:rPr lang="en-GB" b="1" dirty="0" smtClean="0"/>
              <a:t> </a:t>
            </a:r>
            <a:r>
              <a:rPr lang="en-GB" b="1" dirty="0" err="1" smtClean="0"/>
              <a:t>polisiau</a:t>
            </a:r>
            <a:r>
              <a:rPr lang="en-GB" b="1" dirty="0" smtClean="0"/>
              <a:t> </a:t>
            </a:r>
            <a:r>
              <a:rPr lang="en-GB" b="1" dirty="0" err="1" smtClean="0"/>
              <a:t>ar</a:t>
            </a:r>
            <a:r>
              <a:rPr lang="en-GB" b="1" dirty="0" smtClean="0"/>
              <a:t> </a:t>
            </a:r>
            <a:r>
              <a:rPr lang="en-GB" b="1" dirty="0" err="1" smtClean="0"/>
              <a:t>ysgolion</a:t>
            </a:r>
            <a:r>
              <a:rPr lang="en-GB" b="1" dirty="0" smtClean="0"/>
              <a:t> a </a:t>
            </a:r>
            <a:r>
              <a:rPr lang="en-GB" b="1" dirty="0" err="1" smtClean="0"/>
              <a:t>lleoliadau</a:t>
            </a:r>
            <a:r>
              <a:rPr lang="en-GB" b="1" dirty="0" smtClean="0"/>
              <a:t>?</a:t>
            </a:r>
          </a:p>
          <a:p>
            <a:endParaRPr lang="en-GB" b="1" dirty="0" smtClean="0"/>
          </a:p>
          <a:p>
            <a:r>
              <a:rPr lang="en-GB" b="1" dirty="0" err="1" smtClean="0"/>
              <a:t>Trafodwch</a:t>
            </a:r>
            <a:r>
              <a:rPr lang="en-GB" b="1" dirty="0" smtClean="0"/>
              <a:t>…</a:t>
            </a:r>
            <a:endParaRPr lang="en-GB" b="1" dirty="0"/>
          </a:p>
        </p:txBody>
      </p:sp>
      <p:sp>
        <p:nvSpPr>
          <p:cNvPr id="4" name="Content Placeholder 3"/>
          <p:cNvSpPr>
            <a:spLocks noGrp="1"/>
          </p:cNvSpPr>
          <p:nvPr>
            <p:ph sz="half" idx="2"/>
          </p:nvPr>
        </p:nvSpPr>
        <p:spPr/>
        <p:txBody>
          <a:bodyPr>
            <a:normAutofit/>
          </a:bodyPr>
          <a:lstStyle/>
          <a:p>
            <a:r>
              <a:rPr lang="en-GB" b="1" dirty="0" smtClean="0"/>
              <a:t>Why do settings/school’s need policies?</a:t>
            </a:r>
          </a:p>
          <a:p>
            <a:endParaRPr lang="en-GB" b="1" dirty="0"/>
          </a:p>
          <a:p>
            <a:r>
              <a:rPr lang="en-GB" b="1" dirty="0" smtClean="0"/>
              <a:t>Discuss…</a:t>
            </a:r>
            <a:endParaRPr lang="en-GB" b="1" dirty="0"/>
          </a:p>
        </p:txBody>
      </p:sp>
    </p:spTree>
    <p:extLst>
      <p:ext uri="{BB962C8B-B14F-4D97-AF65-F5344CB8AC3E}">
        <p14:creationId xmlns:p14="http://schemas.microsoft.com/office/powerpoint/2010/main" val="23946899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fontScale="90000"/>
          </a:bodyPr>
          <a:lstStyle/>
          <a:p>
            <a:r>
              <a:rPr lang="cy-GB" altLang="en-US" sz="3600" b="1" dirty="0" smtClean="0">
                <a:latin typeface="Calibri" pitchFamily="34" charset="0"/>
              </a:rPr>
              <a:t/>
            </a:r>
            <a:br>
              <a:rPr lang="cy-GB" altLang="en-US" sz="3600" b="1" dirty="0" smtClean="0">
                <a:latin typeface="Calibri" pitchFamily="34" charset="0"/>
              </a:rPr>
            </a:br>
            <a:r>
              <a:rPr lang="cy-GB" altLang="en-US" b="1" dirty="0" smtClean="0">
                <a:latin typeface="Calibri" pitchFamily="34" charset="0"/>
              </a:rPr>
              <a:t>R</a:t>
            </a:r>
            <a:r>
              <a:rPr lang="en-US" altLang="en-US" b="1" dirty="0">
                <a:latin typeface="Calibri" pitchFamily="34" charset="0"/>
                <a:cs typeface="Arial" pitchFamily="34" charset="0"/>
              </a:rPr>
              <a:t>ô</a:t>
            </a:r>
            <a:r>
              <a:rPr lang="cy-GB" altLang="en-US" b="1" dirty="0">
                <a:latin typeface="Calibri" pitchFamily="34" charset="0"/>
              </a:rPr>
              <a:t>l yr arweinydd: </a:t>
            </a:r>
            <a:r>
              <a:rPr lang="cy-GB" altLang="en-US" b="1" dirty="0" smtClean="0">
                <a:latin typeface="Calibri" pitchFamily="34" charset="0"/>
              </a:rPr>
              <a:t>polisïau</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Role </a:t>
            </a:r>
            <a:r>
              <a:rPr lang="en-GB" altLang="en-US" b="1" dirty="0">
                <a:latin typeface="Calibri" pitchFamily="34" charset="0"/>
              </a:rPr>
              <a:t>of the </a:t>
            </a:r>
            <a:r>
              <a:rPr lang="en-GB" altLang="en-US" b="1" dirty="0" smtClean="0">
                <a:latin typeface="Calibri" pitchFamily="34" charset="0"/>
              </a:rPr>
              <a:t>leader:</a:t>
            </a:r>
            <a:r>
              <a:rPr lang="en-GB" altLang="en-US" b="1" dirty="0">
                <a:latin typeface="Calibri" pitchFamily="34" charset="0"/>
              </a:rPr>
              <a:t> </a:t>
            </a:r>
            <a:r>
              <a:rPr lang="en-GB" altLang="en-US" b="1" dirty="0" smtClean="0">
                <a:latin typeface="Calibri" pitchFamily="34" charset="0"/>
              </a:rPr>
              <a:t>policies </a:t>
            </a:r>
            <a:r>
              <a:rPr lang="cy-GB" altLang="en-US" sz="3600" b="1" dirty="0">
                <a:latin typeface="Calibri" pitchFamily="34" charset="0"/>
              </a:rPr>
              <a:t/>
            </a:r>
            <a:br>
              <a:rPr lang="cy-GB" altLang="en-US" sz="3600" b="1" dirty="0">
                <a:latin typeface="Calibri" pitchFamily="34" charset="0"/>
              </a:rPr>
            </a:br>
            <a:endParaRPr lang="en-GB" sz="3600" b="1" dirty="0"/>
          </a:p>
        </p:txBody>
      </p:sp>
      <p:sp>
        <p:nvSpPr>
          <p:cNvPr id="3" name="Content Placeholder 2"/>
          <p:cNvSpPr>
            <a:spLocks noGrp="1"/>
          </p:cNvSpPr>
          <p:nvPr>
            <p:ph sz="half" idx="1"/>
          </p:nvPr>
        </p:nvSpPr>
        <p:spPr/>
        <p:txBody>
          <a:bodyPr>
            <a:normAutofit fontScale="92500" lnSpcReduction="10000"/>
          </a:bodyPr>
          <a:lstStyle/>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ysgrifennu’n</a:t>
            </a:r>
            <a:r>
              <a:rPr lang="en-GB" altLang="en-US" dirty="0">
                <a:latin typeface="Calibri" pitchFamily="34" charset="0"/>
              </a:rPr>
              <a:t> </a:t>
            </a:r>
            <a:r>
              <a:rPr lang="en-GB" altLang="en-US" dirty="0" err="1">
                <a:latin typeface="Calibri" pitchFamily="34" charset="0"/>
              </a:rPr>
              <a:t>ofalus</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y t</a:t>
            </a:r>
            <a:r>
              <a:rPr lang="en-US" altLang="en-US" dirty="0">
                <a:latin typeface="Calibri" pitchFamily="34" charset="0"/>
              </a:rPr>
              <a:t>î</a:t>
            </a:r>
            <a:r>
              <a:rPr lang="en-GB" altLang="en-US" dirty="0">
                <a:latin typeface="Calibri" pitchFamily="34" charset="0"/>
              </a:rPr>
              <a:t>m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ddelfrydol</a:t>
            </a:r>
            <a:r>
              <a:rPr lang="en-GB" altLang="en-US" dirty="0">
                <a:latin typeface="Calibri" pitchFamily="34" charset="0"/>
              </a:rPr>
              <a:t>) –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gryno</a:t>
            </a:r>
            <a:r>
              <a:rPr lang="en-GB" altLang="en-US" dirty="0">
                <a:latin typeface="Calibri" pitchFamily="34" charset="0"/>
              </a:rPr>
              <a:t> a </a:t>
            </a:r>
            <a:r>
              <a:rPr lang="en-GB" altLang="en-US" dirty="0" err="1">
                <a:latin typeface="Calibri" pitchFamily="34" charset="0"/>
              </a:rPr>
              <a:t>hawdd</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ddeall</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egluro</a:t>
            </a:r>
            <a:r>
              <a:rPr lang="en-GB" altLang="en-US" dirty="0">
                <a:latin typeface="Calibri" pitchFamily="34" charset="0"/>
              </a:rPr>
              <a:t> </a:t>
            </a:r>
            <a:r>
              <a:rPr lang="en-GB" altLang="en-US" dirty="0" err="1">
                <a:latin typeface="Calibri" pitchFamily="34" charset="0"/>
              </a:rPr>
              <a:t>egwyddorion</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amgylchedd</a:t>
            </a:r>
            <a:r>
              <a:rPr lang="en-GB" altLang="en-US" dirty="0">
                <a:latin typeface="Calibri" pitchFamily="34" charset="0"/>
              </a:rPr>
              <a:t> </a:t>
            </a:r>
            <a:r>
              <a:rPr lang="en-GB" altLang="en-US" dirty="0" err="1">
                <a:latin typeface="Calibri" pitchFamily="34" charset="0"/>
              </a:rPr>
              <a:t>unigol</a:t>
            </a:r>
            <a:r>
              <a:rPr lang="en-GB" altLang="en-US" dirty="0">
                <a:latin typeface="Calibri" pitchFamily="34" charset="0"/>
              </a:rPr>
              <a:t>, y </a:t>
            </a:r>
            <a:r>
              <a:rPr lang="en-GB" altLang="en-US" dirty="0" err="1">
                <a:latin typeface="Calibri" pitchFamily="34" charset="0"/>
              </a:rPr>
              <a:t>camau</a:t>
            </a:r>
            <a:r>
              <a:rPr lang="en-GB" altLang="en-US" dirty="0">
                <a:latin typeface="Calibri" pitchFamily="34" charset="0"/>
              </a:rPr>
              <a:t> a </a:t>
            </a:r>
            <a:r>
              <a:rPr lang="en-GB" altLang="en-US" dirty="0" err="1">
                <a:latin typeface="Calibri" pitchFamily="34" charset="0"/>
              </a:rPr>
              <a:t>weithredir</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roi</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rieni</a:t>
            </a:r>
            <a:r>
              <a:rPr lang="en-GB" altLang="en-US" dirty="0">
                <a:latin typeface="Calibri" pitchFamily="34" charset="0"/>
              </a:rPr>
              <a:t>.</a:t>
            </a:r>
            <a:endParaRPr lang="en-GB" dirty="0"/>
          </a:p>
        </p:txBody>
      </p:sp>
      <p:sp>
        <p:nvSpPr>
          <p:cNvPr id="4" name="Content Placeholder 3"/>
          <p:cNvSpPr>
            <a:spLocks noGrp="1"/>
          </p:cNvSpPr>
          <p:nvPr>
            <p:ph sz="half" idx="2"/>
          </p:nvPr>
        </p:nvSpPr>
        <p:spPr/>
        <p:txBody>
          <a:bodyPr>
            <a:normAutofit fontScale="92500" lnSpcReduction="10000"/>
          </a:bodyPr>
          <a:lstStyle/>
          <a:p>
            <a:r>
              <a:rPr lang="en-GB" altLang="en-US" dirty="0">
                <a:latin typeface="Calibri" pitchFamily="34" charset="0"/>
              </a:rPr>
              <a:t>Must be carefully written (ideally by the team) – succinct and easily understood.</a:t>
            </a:r>
          </a:p>
          <a:p>
            <a:r>
              <a:rPr lang="en-GB" altLang="en-US" dirty="0">
                <a:latin typeface="Calibri" pitchFamily="34" charset="0"/>
              </a:rPr>
              <a:t>Must explain the beliefs of the individual setting, the action that will be taken.</a:t>
            </a:r>
          </a:p>
          <a:p>
            <a:r>
              <a:rPr lang="en-GB" altLang="en-US" dirty="0">
                <a:latin typeface="Calibri" pitchFamily="34" charset="0"/>
              </a:rPr>
              <a:t>Must be supplied to parents.</a:t>
            </a:r>
          </a:p>
          <a:p>
            <a:endParaRPr lang="en-GB" dirty="0"/>
          </a:p>
        </p:txBody>
      </p:sp>
    </p:spTree>
    <p:extLst>
      <p:ext uri="{BB962C8B-B14F-4D97-AF65-F5344CB8AC3E}">
        <p14:creationId xmlns:p14="http://schemas.microsoft.com/office/powerpoint/2010/main" val="719268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b="1" dirty="0" smtClean="0">
                <a:latin typeface="Calibri" pitchFamily="34" charset="0"/>
              </a:rPr>
              <a:t>AGC / CIW</a:t>
            </a:r>
            <a:endParaRPr lang="en-GB" sz="4000" b="1" dirty="0"/>
          </a:p>
        </p:txBody>
      </p:sp>
      <p:sp>
        <p:nvSpPr>
          <p:cNvPr id="3" name="Content Placeholder 2"/>
          <p:cNvSpPr>
            <a:spLocks noGrp="1"/>
          </p:cNvSpPr>
          <p:nvPr>
            <p:ph sz="half" idx="1"/>
          </p:nvPr>
        </p:nvSpPr>
        <p:spPr/>
        <p:txBody>
          <a:bodyPr>
            <a:normAutofit/>
          </a:bodyPr>
          <a:lstStyle/>
          <a:p>
            <a:pPr marL="0" indent="0">
              <a:buNone/>
            </a:pPr>
            <a:r>
              <a:rPr lang="en-GB" b="1" dirty="0" err="1" smtClean="0"/>
              <a:t>Arolygiaeth</a:t>
            </a:r>
            <a:r>
              <a:rPr lang="en-GB" b="1" dirty="0" smtClean="0"/>
              <a:t> </a:t>
            </a:r>
            <a:r>
              <a:rPr lang="en-GB" b="1" dirty="0" err="1" smtClean="0"/>
              <a:t>Gofal</a:t>
            </a:r>
            <a:r>
              <a:rPr lang="en-GB" b="1" dirty="0" smtClean="0"/>
              <a:t> </a:t>
            </a:r>
            <a:r>
              <a:rPr lang="en-GB" b="1" dirty="0" err="1" smtClean="0"/>
              <a:t>Cymru</a:t>
            </a:r>
            <a:endParaRPr lang="en-GB" b="1" dirty="0" smtClean="0"/>
          </a:p>
          <a:p>
            <a:r>
              <a:rPr lang="en-GB" dirty="0" err="1" smtClean="0"/>
              <a:t>Cofrestru</a:t>
            </a:r>
            <a:endParaRPr lang="en-GB" dirty="0" smtClean="0"/>
          </a:p>
          <a:p>
            <a:r>
              <a:rPr lang="en-GB" dirty="0" err="1" smtClean="0"/>
              <a:t>Arolygu</a:t>
            </a:r>
            <a:endParaRPr lang="en-GB" dirty="0" smtClean="0"/>
          </a:p>
          <a:p>
            <a:r>
              <a:rPr lang="en-GB" dirty="0" err="1" smtClean="0"/>
              <a:t>Cwynion</a:t>
            </a:r>
            <a:endParaRPr lang="en-GB" dirty="0" smtClean="0"/>
          </a:p>
          <a:p>
            <a:r>
              <a:rPr lang="en-GB" dirty="0" err="1" smtClean="0"/>
              <a:t>Pwerau</a:t>
            </a:r>
            <a:r>
              <a:rPr lang="en-GB" dirty="0" smtClean="0"/>
              <a:t> </a:t>
            </a:r>
            <a:r>
              <a:rPr lang="en-GB" dirty="0" err="1" smtClean="0"/>
              <a:t>statudol</a:t>
            </a:r>
            <a:r>
              <a:rPr lang="en-GB" dirty="0" smtClean="0"/>
              <a:t>  </a:t>
            </a:r>
            <a:endParaRPr lang="en-GB" dirty="0"/>
          </a:p>
        </p:txBody>
      </p:sp>
      <p:sp>
        <p:nvSpPr>
          <p:cNvPr id="4" name="Content Placeholder 3"/>
          <p:cNvSpPr>
            <a:spLocks noGrp="1"/>
          </p:cNvSpPr>
          <p:nvPr>
            <p:ph sz="half" idx="2"/>
          </p:nvPr>
        </p:nvSpPr>
        <p:spPr/>
        <p:txBody>
          <a:bodyPr>
            <a:normAutofit/>
          </a:bodyPr>
          <a:lstStyle/>
          <a:p>
            <a:pPr marL="0" indent="0">
              <a:buNone/>
            </a:pPr>
            <a:r>
              <a:rPr lang="en-GB" b="1" dirty="0" smtClean="0"/>
              <a:t>Care Inspectorate  Wales</a:t>
            </a:r>
          </a:p>
          <a:p>
            <a:pPr marL="0" indent="0">
              <a:buNone/>
            </a:pPr>
            <a:r>
              <a:rPr lang="en-GB" dirty="0" smtClean="0"/>
              <a:t>Registration</a:t>
            </a:r>
          </a:p>
          <a:p>
            <a:pPr marL="0" indent="0">
              <a:buNone/>
            </a:pPr>
            <a:r>
              <a:rPr lang="en-GB" dirty="0" smtClean="0"/>
              <a:t>Inspection</a:t>
            </a:r>
          </a:p>
          <a:p>
            <a:pPr marL="0" indent="0">
              <a:buNone/>
            </a:pPr>
            <a:r>
              <a:rPr lang="en-GB" dirty="0" smtClean="0"/>
              <a:t>Complaints</a:t>
            </a:r>
          </a:p>
          <a:p>
            <a:pPr marL="0" indent="0">
              <a:buNone/>
            </a:pPr>
            <a:r>
              <a:rPr lang="en-GB" dirty="0" smtClean="0"/>
              <a:t>Statutory powers</a:t>
            </a:r>
            <a:endParaRPr lang="en-GB" dirty="0"/>
          </a:p>
        </p:txBody>
      </p:sp>
    </p:spTree>
    <p:extLst>
      <p:ext uri="{BB962C8B-B14F-4D97-AF65-F5344CB8AC3E}">
        <p14:creationId xmlns:p14="http://schemas.microsoft.com/office/powerpoint/2010/main" val="28247745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600" dirty="0">
                <a:latin typeface="Calibri" pitchFamily="34" charset="0"/>
              </a:rPr>
              <a:t>R</a:t>
            </a:r>
            <a:r>
              <a:rPr lang="en-US" sz="3600" dirty="0">
                <a:latin typeface="Calibri" pitchFamily="34" charset="0"/>
              </a:rPr>
              <a:t>ô</a:t>
            </a:r>
            <a:r>
              <a:rPr lang="cy-GB" sz="3600" dirty="0">
                <a:latin typeface="Calibri" pitchFamily="34" charset="0"/>
              </a:rPr>
              <a:t>l </a:t>
            </a:r>
            <a:r>
              <a:rPr lang="cy-GB" sz="3600" dirty="0" smtClean="0">
                <a:latin typeface="Calibri" pitchFamily="34" charset="0"/>
              </a:rPr>
              <a:t>Arolygydd AGC  </a:t>
            </a:r>
            <a:br>
              <a:rPr lang="cy-GB" sz="3600" dirty="0" smtClean="0">
                <a:latin typeface="Calibri" pitchFamily="34" charset="0"/>
              </a:rPr>
            </a:br>
            <a:r>
              <a:rPr lang="cy-GB" sz="3600" dirty="0" smtClean="0">
                <a:latin typeface="Calibri" pitchFamily="34" charset="0"/>
              </a:rPr>
              <a:t>Role </a:t>
            </a:r>
            <a:r>
              <a:rPr lang="cy-GB" sz="3600" dirty="0">
                <a:latin typeface="Calibri" pitchFamily="34" charset="0"/>
              </a:rPr>
              <a:t>of the </a:t>
            </a:r>
            <a:r>
              <a:rPr lang="cy-GB" sz="3600" dirty="0" smtClean="0">
                <a:latin typeface="Calibri" pitchFamily="34" charset="0"/>
              </a:rPr>
              <a:t>CIW Inspector </a:t>
            </a:r>
            <a:endParaRPr lang="en-GB" sz="3600" dirty="0"/>
          </a:p>
        </p:txBody>
      </p:sp>
      <p:sp>
        <p:nvSpPr>
          <p:cNvPr id="3" name="Content Placeholder 2"/>
          <p:cNvSpPr>
            <a:spLocks noGrp="1"/>
          </p:cNvSpPr>
          <p:nvPr>
            <p:ph sz="half" idx="1"/>
          </p:nvPr>
        </p:nvSpPr>
        <p:spPr/>
        <p:txBody>
          <a:bodyPr>
            <a:normAutofit fontScale="92500"/>
          </a:bodyPr>
          <a:lstStyle/>
          <a:p>
            <a:r>
              <a:rPr lang="en-GB" altLang="en-US" dirty="0">
                <a:latin typeface="Calibri" pitchFamily="34" charset="0"/>
              </a:rPr>
              <a:t>I </a:t>
            </a:r>
            <a:r>
              <a:rPr lang="en-GB" altLang="en-US" dirty="0" err="1">
                <a:latin typeface="Calibri" pitchFamily="34" charset="0"/>
              </a:rPr>
              <a:t>sicrhau</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gwneud</a:t>
            </a:r>
            <a:r>
              <a:rPr lang="en-GB" altLang="en-US" dirty="0">
                <a:latin typeface="Calibri" pitchFamily="34" charset="0"/>
              </a:rPr>
              <a:t> </a:t>
            </a:r>
            <a:r>
              <a:rPr lang="en-GB" altLang="en-US" dirty="0" err="1">
                <a:latin typeface="Calibri" pitchFamily="34" charset="0"/>
              </a:rPr>
              <a:t>beth</a:t>
            </a:r>
            <a:r>
              <a:rPr lang="en-GB" altLang="en-US" dirty="0">
                <a:latin typeface="Calibri" pitchFamily="34" charset="0"/>
              </a:rPr>
              <a:t> </a:t>
            </a:r>
            <a:r>
              <a:rPr lang="en-GB" altLang="en-US" dirty="0" err="1">
                <a:latin typeface="Calibri" pitchFamily="34" charset="0"/>
              </a:rPr>
              <a:t>mae</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polisiau</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dweud</a:t>
            </a:r>
            <a:r>
              <a:rPr lang="en-GB" altLang="en-US" dirty="0">
                <a:latin typeface="Calibri" pitchFamily="34" charset="0"/>
              </a:rPr>
              <a:t> </a:t>
            </a:r>
            <a:r>
              <a:rPr lang="en-GB" altLang="en-US" dirty="0" err="1">
                <a:latin typeface="Calibri" pitchFamily="34" charset="0"/>
              </a:rPr>
              <a:t>e.e</a:t>
            </a:r>
            <a:r>
              <a:rPr lang="en-GB" altLang="en-US" dirty="0">
                <a:latin typeface="Calibri" pitchFamily="34" charset="0"/>
              </a:rPr>
              <a:t>. </a:t>
            </a:r>
            <a:r>
              <a:rPr lang="en-GB" altLang="en-US" dirty="0" err="1">
                <a:latin typeface="Calibri" pitchFamily="34" charset="0"/>
              </a:rPr>
              <a:t>cymarebau</a:t>
            </a:r>
            <a:r>
              <a:rPr lang="en-GB" altLang="en-US" dirty="0">
                <a:latin typeface="Calibri" pitchFamily="34" charset="0"/>
              </a:rPr>
              <a:t>, </a:t>
            </a:r>
            <a:r>
              <a:rPr lang="en-GB" altLang="en-US" dirty="0" err="1" smtClean="0">
                <a:latin typeface="Calibri" pitchFamily="34" charset="0"/>
              </a:rPr>
              <a:t>staffio</a:t>
            </a:r>
            <a:r>
              <a:rPr lang="en-GB" altLang="en-US" dirty="0" smtClean="0">
                <a:latin typeface="Calibri" pitchFamily="34" charset="0"/>
              </a:rPr>
              <a:t>, </a:t>
            </a:r>
            <a:r>
              <a:rPr lang="en-GB" altLang="en-US" dirty="0" err="1" smtClean="0">
                <a:latin typeface="Calibri" pitchFamily="34" charset="0"/>
              </a:rPr>
              <a:t>meddyginiaeth</a:t>
            </a:r>
            <a:r>
              <a:rPr lang="en-GB" altLang="en-US" dirty="0" smtClean="0">
                <a:latin typeface="Calibri" pitchFamily="34" charset="0"/>
              </a:rPr>
              <a:t>, </a:t>
            </a:r>
            <a:r>
              <a:rPr lang="en-GB" altLang="en-US" dirty="0" err="1" smtClean="0">
                <a:latin typeface="Calibri" pitchFamily="34" charset="0"/>
              </a:rPr>
              <a:t>dril</a:t>
            </a:r>
            <a:r>
              <a:rPr lang="en-GB" altLang="en-US" dirty="0" smtClean="0">
                <a:latin typeface="Calibri" pitchFamily="34" charset="0"/>
              </a:rPr>
              <a:t> </a:t>
            </a:r>
            <a:r>
              <a:rPr lang="en-GB" altLang="en-US" dirty="0">
                <a:latin typeface="Calibri" pitchFamily="34" charset="0"/>
              </a:rPr>
              <a:t>t</a:t>
            </a:r>
            <a:r>
              <a:rPr lang="en-US" altLang="en-US" dirty="0">
                <a:latin typeface="Calibri" pitchFamily="34" charset="0"/>
                <a:cs typeface="Arial" charset="0"/>
              </a:rPr>
              <a:t>â</a:t>
            </a:r>
            <a:r>
              <a:rPr lang="en-GB" altLang="en-US" dirty="0">
                <a:latin typeface="Calibri" pitchFamily="34" charset="0"/>
              </a:rPr>
              <a:t>n</a:t>
            </a:r>
          </a:p>
          <a:p>
            <a:r>
              <a:rPr lang="en-GB" altLang="en-US" dirty="0" err="1">
                <a:latin typeface="Calibri" pitchFamily="34" charset="0"/>
              </a:rPr>
              <a:t>Gellir</a:t>
            </a:r>
            <a:r>
              <a:rPr lang="en-GB" altLang="en-US" dirty="0">
                <a:latin typeface="Calibri" pitchFamily="34" charset="0"/>
              </a:rPr>
              <a:t> </a:t>
            </a:r>
            <a:r>
              <a:rPr lang="en-GB" altLang="en-US" dirty="0" err="1">
                <a:latin typeface="Calibri" pitchFamily="34" charset="0"/>
              </a:rPr>
              <a:t>datrys</a:t>
            </a:r>
            <a:r>
              <a:rPr lang="en-GB" altLang="en-US" dirty="0">
                <a:latin typeface="Calibri" pitchFamily="34" charset="0"/>
              </a:rPr>
              <a:t> 99.9% o </a:t>
            </a:r>
            <a:r>
              <a:rPr lang="en-GB" altLang="en-US" dirty="0" err="1">
                <a:latin typeface="Calibri" pitchFamily="34" charset="0"/>
              </a:rPr>
              <a:t>achwynion</a:t>
            </a:r>
            <a:r>
              <a:rPr lang="en-GB" altLang="en-US" dirty="0">
                <a:latin typeface="Calibri" pitchFamily="34" charset="0"/>
              </a:rPr>
              <a:t> </a:t>
            </a:r>
            <a:r>
              <a:rPr lang="en-GB" altLang="en-US" dirty="0" err="1">
                <a:latin typeface="Calibri" pitchFamily="34" charset="0"/>
              </a:rPr>
              <a:t>petai</a:t>
            </a:r>
            <a:r>
              <a:rPr lang="en-GB" altLang="en-US" dirty="0">
                <a:latin typeface="Calibri" pitchFamily="34" charset="0"/>
              </a:rPr>
              <a:t> </a:t>
            </a:r>
            <a:r>
              <a:rPr lang="en-GB" altLang="en-US" dirty="0" err="1">
                <a:latin typeface="Calibri" pitchFamily="34" charset="0"/>
              </a:rPr>
              <a:t>polisiau</a:t>
            </a:r>
            <a:r>
              <a:rPr lang="en-GB" altLang="en-US" dirty="0">
                <a:latin typeface="Calibri" pitchFamily="34" charset="0"/>
              </a:rPr>
              <a:t> </a:t>
            </a:r>
            <a:r>
              <a:rPr lang="en-GB" altLang="en-US" dirty="0" err="1">
                <a:latin typeface="Calibri" pitchFamily="34" charset="0"/>
              </a:rPr>
              <a:t>digonol</a:t>
            </a:r>
            <a:r>
              <a:rPr lang="en-GB" altLang="en-US" dirty="0">
                <a:latin typeface="Calibri" pitchFamily="34" charset="0"/>
              </a:rPr>
              <a:t> </a:t>
            </a:r>
            <a:r>
              <a:rPr lang="en-GB" altLang="en-US" dirty="0" err="1">
                <a:latin typeface="Calibri" pitchFamily="34" charset="0"/>
              </a:rPr>
              <a:t>mewn</a:t>
            </a:r>
            <a:r>
              <a:rPr lang="en-GB" altLang="en-US" dirty="0">
                <a:latin typeface="Calibri" pitchFamily="34" charset="0"/>
              </a:rPr>
              <a:t> </a:t>
            </a:r>
            <a:r>
              <a:rPr lang="en-GB" altLang="en-US" dirty="0" err="1" smtClean="0">
                <a:latin typeface="Calibri" pitchFamily="34" charset="0"/>
              </a:rPr>
              <a:t>lle</a:t>
            </a:r>
            <a:r>
              <a:rPr lang="en-GB" altLang="en-US" dirty="0" smtClean="0">
                <a:latin typeface="Calibri" pitchFamily="34" charset="0"/>
              </a:rPr>
              <a:t>…ac </a:t>
            </a:r>
            <a:r>
              <a:rPr lang="en-GB" altLang="en-US" dirty="0" err="1" smtClean="0">
                <a:latin typeface="Calibri" pitchFamily="34" charset="0"/>
              </a:rPr>
              <a:t>yn</a:t>
            </a:r>
            <a:r>
              <a:rPr lang="en-GB" altLang="en-US" dirty="0" smtClean="0">
                <a:latin typeface="Calibri" pitchFamily="34" charset="0"/>
              </a:rPr>
              <a:t> </a:t>
            </a:r>
            <a:r>
              <a:rPr lang="en-GB" altLang="en-US" dirty="0" err="1" smtClean="0">
                <a:latin typeface="Calibri" pitchFamily="34" charset="0"/>
              </a:rPr>
              <a:t>cael</a:t>
            </a:r>
            <a:r>
              <a:rPr lang="en-GB" altLang="en-US" dirty="0" smtClean="0">
                <a:latin typeface="Calibri" pitchFamily="34" charset="0"/>
              </a:rPr>
              <a:t> </a:t>
            </a:r>
            <a:r>
              <a:rPr lang="en-GB" altLang="en-US" dirty="0" err="1" smtClean="0">
                <a:latin typeface="Calibri" pitchFamily="34" charset="0"/>
              </a:rPr>
              <a:t>eu</a:t>
            </a:r>
            <a:r>
              <a:rPr lang="en-GB" altLang="en-US" dirty="0" smtClean="0">
                <a:latin typeface="Calibri" pitchFamily="34" charset="0"/>
              </a:rPr>
              <a:t> </a:t>
            </a:r>
            <a:r>
              <a:rPr lang="en-GB" altLang="en-US" dirty="0" err="1" smtClean="0">
                <a:latin typeface="Calibri" pitchFamily="34" charset="0"/>
              </a:rPr>
              <a:t>dilyn</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92500"/>
          </a:bodyPr>
          <a:lstStyle/>
          <a:p>
            <a:pPr>
              <a:defRPr/>
            </a:pPr>
            <a:r>
              <a:rPr lang="en-GB" dirty="0">
                <a:latin typeface="Calibri" pitchFamily="34" charset="0"/>
              </a:rPr>
              <a:t>To check that you are doing what your policies say you are</a:t>
            </a:r>
          </a:p>
          <a:p>
            <a:pPr>
              <a:buNone/>
              <a:defRPr/>
            </a:pPr>
            <a:r>
              <a:rPr lang="en-GB" dirty="0">
                <a:latin typeface="Calibri" pitchFamily="34" charset="0"/>
              </a:rPr>
              <a:t>    e.g. ratios, </a:t>
            </a:r>
            <a:r>
              <a:rPr lang="en-GB" dirty="0" smtClean="0">
                <a:latin typeface="Calibri" pitchFamily="34" charset="0"/>
              </a:rPr>
              <a:t>staffing, medication, fire </a:t>
            </a:r>
            <a:r>
              <a:rPr lang="en-GB" dirty="0">
                <a:latin typeface="Calibri" pitchFamily="34" charset="0"/>
              </a:rPr>
              <a:t>drills</a:t>
            </a:r>
          </a:p>
          <a:p>
            <a:pPr>
              <a:defRPr/>
            </a:pPr>
            <a:r>
              <a:rPr lang="en-GB" dirty="0">
                <a:latin typeface="Calibri" pitchFamily="34" charset="0"/>
              </a:rPr>
              <a:t>99.9% of complaints could </a:t>
            </a:r>
            <a:r>
              <a:rPr lang="en-GB" dirty="0" smtClean="0">
                <a:latin typeface="Calibri" pitchFamily="34" charset="0"/>
              </a:rPr>
              <a:t>be addressed </a:t>
            </a:r>
            <a:r>
              <a:rPr lang="en-GB" dirty="0">
                <a:latin typeface="Calibri" pitchFamily="34" charset="0"/>
              </a:rPr>
              <a:t>if </a:t>
            </a:r>
            <a:r>
              <a:rPr lang="en-GB" dirty="0" smtClean="0">
                <a:latin typeface="Calibri" pitchFamily="34" charset="0"/>
              </a:rPr>
              <a:t>adequate </a:t>
            </a:r>
            <a:r>
              <a:rPr lang="en-GB" dirty="0">
                <a:latin typeface="Calibri" pitchFamily="34" charset="0"/>
              </a:rPr>
              <a:t>policies </a:t>
            </a:r>
            <a:r>
              <a:rPr lang="en-GB" dirty="0" smtClean="0">
                <a:latin typeface="Calibri" pitchFamily="34" charset="0"/>
              </a:rPr>
              <a:t>are in place… and are followed</a:t>
            </a:r>
            <a:endParaRPr lang="en-GB" dirty="0">
              <a:latin typeface="Calibri" pitchFamily="34" charset="0"/>
            </a:endParaRPr>
          </a:p>
          <a:p>
            <a:pPr marL="0" indent="0">
              <a:buNone/>
            </a:pPr>
            <a:endParaRPr lang="en-GB" dirty="0"/>
          </a:p>
        </p:txBody>
      </p:sp>
    </p:spTree>
    <p:extLst>
      <p:ext uri="{BB962C8B-B14F-4D97-AF65-F5344CB8AC3E}">
        <p14:creationId xmlns:p14="http://schemas.microsoft.com/office/powerpoint/2010/main" val="29998460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600" dirty="0" err="1">
                <a:latin typeface="Calibri" pitchFamily="34" charset="0"/>
              </a:rPr>
              <a:t>Gweler</a:t>
            </a:r>
            <a:r>
              <a:rPr lang="en-GB" altLang="en-US" sz="3600" dirty="0">
                <a:latin typeface="Calibri" pitchFamily="34" charset="0"/>
              </a:rPr>
              <a:t> </a:t>
            </a:r>
            <a:r>
              <a:rPr lang="en-GB" altLang="en-US" sz="3600" dirty="0" err="1">
                <a:latin typeface="Calibri" pitchFamily="34" charset="0"/>
              </a:rPr>
              <a:t>polisi</a:t>
            </a:r>
            <a:r>
              <a:rPr lang="en-GB" altLang="en-US" sz="3600" dirty="0">
                <a:latin typeface="Calibri" pitchFamily="34" charset="0"/>
              </a:rPr>
              <a:t> </a:t>
            </a:r>
            <a:r>
              <a:rPr lang="en-GB" altLang="en-US" sz="3600" dirty="0" err="1">
                <a:latin typeface="Calibri" pitchFamily="34" charset="0"/>
              </a:rPr>
              <a:t>fel</a:t>
            </a:r>
            <a:r>
              <a:rPr lang="en-GB" altLang="en-US" sz="3600" dirty="0">
                <a:latin typeface="Calibri" pitchFamily="34" charset="0"/>
              </a:rPr>
              <a:t> </a:t>
            </a:r>
            <a:r>
              <a:rPr lang="en-GB" altLang="en-US" sz="3600" dirty="0" err="1">
                <a:latin typeface="Calibri" pitchFamily="34" charset="0"/>
              </a:rPr>
              <a:t>cytundeb</a:t>
            </a:r>
            <a:r>
              <a:rPr lang="en-GB" altLang="en-US" sz="3600" dirty="0">
                <a:latin typeface="Calibri" pitchFamily="34" charset="0"/>
              </a:rPr>
              <a:t/>
            </a:r>
            <a:br>
              <a:rPr lang="en-GB" altLang="en-US" sz="3600" dirty="0">
                <a:latin typeface="Calibri" pitchFamily="34" charset="0"/>
              </a:rPr>
            </a:br>
            <a:r>
              <a:rPr lang="en-GB" altLang="en-US" sz="3600" dirty="0">
                <a:latin typeface="Calibri" pitchFamily="34" charset="0"/>
              </a:rPr>
              <a:t>A policy is seen as an agreement/contract</a:t>
            </a:r>
            <a:endParaRPr lang="en-GB" sz="3600" dirty="0"/>
          </a:p>
        </p:txBody>
      </p:sp>
      <p:sp>
        <p:nvSpPr>
          <p:cNvPr id="3" name="Content Placeholder 2"/>
          <p:cNvSpPr>
            <a:spLocks noGrp="1"/>
          </p:cNvSpPr>
          <p:nvPr>
            <p:ph sz="half" idx="1"/>
          </p:nvPr>
        </p:nvSpPr>
        <p:spPr/>
        <p:txBody>
          <a:bodyPr>
            <a:normAutofit fontScale="92500" lnSpcReduction="20000"/>
          </a:bodyPr>
          <a:lstStyle/>
          <a:p>
            <a:pPr marL="419100" indent="-419100">
              <a:defRPr/>
            </a:pPr>
            <a:r>
              <a:rPr lang="en-GB" dirty="0" err="1">
                <a:latin typeface="Calibri" pitchFamily="34" charset="0"/>
              </a:rPr>
              <a:t>Pawb</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gyfrifol</a:t>
            </a:r>
            <a:r>
              <a:rPr lang="en-GB" dirty="0">
                <a:latin typeface="Calibri" pitchFamily="34" charset="0"/>
              </a:rPr>
              <a:t> am </a:t>
            </a:r>
            <a:r>
              <a:rPr lang="en-GB" dirty="0" err="1">
                <a:latin typeface="Calibri" pitchFamily="34" charset="0"/>
              </a:rPr>
              <a:t>wneud</a:t>
            </a:r>
            <a:r>
              <a:rPr lang="en-GB" dirty="0">
                <a:latin typeface="Calibri" pitchFamily="34" charset="0"/>
              </a:rPr>
              <a:t> </a:t>
            </a:r>
            <a:r>
              <a:rPr lang="en-GB" dirty="0" err="1">
                <a:latin typeface="Calibri" pitchFamily="34" charset="0"/>
              </a:rPr>
              <a:t>iddo</a:t>
            </a:r>
            <a:r>
              <a:rPr lang="en-GB" dirty="0">
                <a:latin typeface="Calibri" pitchFamily="34" charset="0"/>
              </a:rPr>
              <a:t> </a:t>
            </a:r>
            <a:r>
              <a:rPr lang="en-GB" dirty="0" err="1">
                <a:latin typeface="Calibri" pitchFamily="34" charset="0"/>
              </a:rPr>
              <a:t>weithio</a:t>
            </a:r>
            <a:endParaRPr lang="en-GB" dirty="0">
              <a:latin typeface="Calibri" pitchFamily="34" charset="0"/>
            </a:endParaRPr>
          </a:p>
          <a:p>
            <a:pPr marL="419100" indent="-419100">
              <a:defRPr/>
            </a:pPr>
            <a:r>
              <a:rPr lang="en-GB" dirty="0" err="1">
                <a:latin typeface="Calibri" pitchFamily="34" charset="0"/>
              </a:rPr>
              <a:t>Maent</a:t>
            </a:r>
            <a:r>
              <a:rPr lang="en-GB" dirty="0">
                <a:latin typeface="Calibri" pitchFamily="34" charset="0"/>
              </a:rPr>
              <a:t> </a:t>
            </a:r>
            <a:r>
              <a:rPr lang="en-GB" dirty="0" err="1">
                <a:latin typeface="Calibri" pitchFamily="34" charset="0"/>
              </a:rPr>
              <a:t>mor</a:t>
            </a:r>
            <a:r>
              <a:rPr lang="en-GB" dirty="0">
                <a:latin typeface="Calibri" pitchFamily="34" charset="0"/>
              </a:rPr>
              <a:t> </a:t>
            </a:r>
            <a:r>
              <a:rPr lang="en-GB" dirty="0" err="1">
                <a:latin typeface="Calibri" pitchFamily="34" charset="0"/>
              </a:rPr>
              <a:t>dda</a:t>
            </a:r>
            <a:r>
              <a:rPr lang="en-GB" dirty="0">
                <a:latin typeface="Calibri" pitchFamily="34" charset="0"/>
              </a:rPr>
              <a:t> </a:t>
            </a:r>
            <a:r>
              <a:rPr lang="en-US" dirty="0">
                <a:latin typeface="Calibri" pitchFamily="34" charset="0"/>
                <a:cs typeface="Arial" charset="0"/>
              </a:rPr>
              <a:t>â</a:t>
            </a:r>
            <a:r>
              <a:rPr lang="en-GB" dirty="0">
                <a:latin typeface="Calibri" pitchFamily="34" charset="0"/>
              </a:rPr>
              <a:t>’r </a:t>
            </a:r>
            <a:r>
              <a:rPr lang="en-GB" dirty="0" err="1">
                <a:latin typeface="Calibri" pitchFamily="34" charset="0"/>
              </a:rPr>
              <a:t>deunydd</a:t>
            </a:r>
            <a:r>
              <a:rPr lang="en-GB" dirty="0">
                <a:latin typeface="Calibri" pitchFamily="34" charset="0"/>
              </a:rPr>
              <a:t> </a:t>
            </a:r>
            <a:r>
              <a:rPr lang="en-GB" dirty="0" err="1">
                <a:latin typeface="Calibri" pitchFamily="34" charset="0"/>
              </a:rPr>
              <a:t>chi’n</a:t>
            </a:r>
            <a:r>
              <a:rPr lang="en-GB" dirty="0">
                <a:latin typeface="Calibri" pitchFamily="34" charset="0"/>
              </a:rPr>
              <a:t> </a:t>
            </a:r>
            <a:r>
              <a:rPr lang="en-GB" dirty="0" err="1">
                <a:latin typeface="Calibri" pitchFamily="34" charset="0"/>
              </a:rPr>
              <a:t>gwneud</a:t>
            </a:r>
            <a:r>
              <a:rPr lang="en-GB" dirty="0">
                <a:latin typeface="Calibri" pitchFamily="34" charset="0"/>
              </a:rPr>
              <a:t> </a:t>
            </a:r>
            <a:r>
              <a:rPr lang="en-GB" dirty="0" err="1">
                <a:latin typeface="Calibri" pitchFamily="34" charset="0"/>
              </a:rPr>
              <a:t>ohonynt</a:t>
            </a:r>
            <a:endParaRPr lang="en-GB" dirty="0">
              <a:latin typeface="Calibri" pitchFamily="34" charset="0"/>
            </a:endParaRPr>
          </a:p>
          <a:p>
            <a:pPr marL="419100" indent="-419100">
              <a:defRPr/>
            </a:pPr>
            <a:r>
              <a:rPr lang="en-GB" dirty="0">
                <a:latin typeface="Calibri" pitchFamily="34" charset="0"/>
              </a:rPr>
              <a:t>Y </a:t>
            </a:r>
            <a:r>
              <a:rPr lang="en-GB" dirty="0" err="1">
                <a:latin typeface="Calibri" pitchFamily="34" charset="0"/>
              </a:rPr>
              <a:t>profi</a:t>
            </a:r>
            <a:r>
              <a:rPr lang="en-GB" dirty="0">
                <a:latin typeface="Calibri" pitchFamily="34" charset="0"/>
              </a:rPr>
              <a:t> </a:t>
            </a:r>
            <a:r>
              <a:rPr lang="en-GB" dirty="0" err="1">
                <a:latin typeface="Calibri" pitchFamily="34" charset="0"/>
              </a:rPr>
              <a:t>o’r</a:t>
            </a:r>
            <a:r>
              <a:rPr lang="en-GB" dirty="0">
                <a:latin typeface="Calibri" pitchFamily="34" charset="0"/>
              </a:rPr>
              <a:t> </a:t>
            </a:r>
            <a:r>
              <a:rPr lang="en-GB" dirty="0" err="1" smtClean="0">
                <a:latin typeface="Calibri" pitchFamily="34" charset="0"/>
              </a:rPr>
              <a:t>bolisiau</a:t>
            </a:r>
            <a:r>
              <a:rPr lang="en-GB" dirty="0" smtClean="0">
                <a:latin typeface="Calibri" pitchFamily="34" charset="0"/>
              </a:rPr>
              <a:t> </a:t>
            </a:r>
            <a:r>
              <a:rPr lang="en-GB" dirty="0" err="1">
                <a:latin typeface="Calibri" pitchFamily="34" charset="0"/>
              </a:rPr>
              <a:t>yma</a:t>
            </a:r>
            <a:r>
              <a:rPr lang="en-GB" dirty="0">
                <a:latin typeface="Calibri" pitchFamily="34" charset="0"/>
              </a:rPr>
              <a:t> (</a:t>
            </a:r>
            <a:r>
              <a:rPr lang="en-GB" dirty="0" err="1">
                <a:latin typeface="Calibri" pitchFamily="34" charset="0"/>
              </a:rPr>
              <a:t>h.y</a:t>
            </a:r>
            <a:r>
              <a:rPr lang="en-GB" dirty="0" smtClean="0">
                <a:latin typeface="Calibri" pitchFamily="34" charset="0"/>
              </a:rPr>
              <a:t>. </a:t>
            </a:r>
            <a:r>
              <a:rPr lang="en-GB" dirty="0" err="1" smtClean="0">
                <a:latin typeface="Calibri" pitchFamily="34" charset="0"/>
              </a:rPr>
              <a:t>arolygaeth</a:t>
            </a:r>
            <a:r>
              <a:rPr lang="en-GB" dirty="0">
                <a:latin typeface="Calibri" pitchFamily="34" charset="0"/>
              </a:rPr>
              <a:t>) </a:t>
            </a:r>
            <a:r>
              <a:rPr lang="en-GB" dirty="0" err="1" smtClean="0">
                <a:latin typeface="Calibri" pitchFamily="34" charset="0"/>
              </a:rPr>
              <a:t>sydd</a:t>
            </a:r>
            <a:r>
              <a:rPr lang="en-GB" dirty="0" smtClean="0">
                <a:latin typeface="Calibri" pitchFamily="34" charset="0"/>
              </a:rPr>
              <a:t> </a:t>
            </a:r>
            <a:r>
              <a:rPr lang="en-GB" dirty="0" err="1" smtClean="0">
                <a:latin typeface="Calibri" pitchFamily="34" charset="0"/>
              </a:rPr>
              <a:t>yn</a:t>
            </a:r>
            <a:r>
              <a:rPr lang="en-GB" dirty="0" smtClean="0">
                <a:latin typeface="Calibri" pitchFamily="34" charset="0"/>
              </a:rPr>
              <a:t> </a:t>
            </a:r>
            <a:r>
              <a:rPr lang="en-GB" dirty="0" err="1">
                <a:latin typeface="Calibri" pitchFamily="34" charset="0"/>
              </a:rPr>
              <a:t>dangos</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wirioneddol</a:t>
            </a:r>
            <a:r>
              <a:rPr lang="en-GB" dirty="0">
                <a:latin typeface="Calibri" pitchFamily="34" charset="0"/>
              </a:rPr>
              <a:t> </a:t>
            </a:r>
            <a:r>
              <a:rPr lang="en-GB" dirty="0" err="1" smtClean="0">
                <a:latin typeface="Calibri" pitchFamily="34" charset="0"/>
              </a:rPr>
              <a:t>os</a:t>
            </a:r>
            <a:r>
              <a:rPr lang="en-GB" dirty="0" smtClean="0">
                <a:latin typeface="Calibri" pitchFamily="34" charset="0"/>
              </a:rPr>
              <a:t> </a:t>
            </a:r>
            <a:r>
              <a:rPr lang="en-GB" dirty="0" err="1" smtClean="0">
                <a:latin typeface="Calibri" pitchFamily="34" charset="0"/>
              </a:rPr>
              <a:t>ydy’r</a:t>
            </a:r>
            <a:r>
              <a:rPr lang="en-GB" dirty="0" smtClean="0">
                <a:latin typeface="Calibri" pitchFamily="34" charset="0"/>
              </a:rPr>
              <a:t> </a:t>
            </a:r>
            <a:r>
              <a:rPr lang="en-GB" dirty="0" err="1" smtClean="0">
                <a:latin typeface="Calibri" pitchFamily="34" charset="0"/>
              </a:rPr>
              <a:t>arweinyddiaeth</a:t>
            </a:r>
            <a:r>
              <a:rPr lang="en-GB" dirty="0" smtClean="0">
                <a:latin typeface="Calibri" pitchFamily="34" charset="0"/>
              </a:rPr>
              <a:t>, </a:t>
            </a:r>
            <a:r>
              <a:rPr lang="en-GB" dirty="0" err="1" smtClean="0">
                <a:latin typeface="Calibri" pitchFamily="34" charset="0"/>
              </a:rPr>
              <a:t>rheolaeth</a:t>
            </a:r>
            <a:r>
              <a:rPr lang="en-GB" dirty="0" smtClean="0">
                <a:latin typeface="Calibri" pitchFamily="34" charset="0"/>
              </a:rPr>
              <a:t> </a:t>
            </a:r>
            <a:r>
              <a:rPr lang="en-GB" dirty="0">
                <a:latin typeface="Calibri" pitchFamily="34" charset="0"/>
              </a:rPr>
              <a:t>a </a:t>
            </a:r>
            <a:r>
              <a:rPr lang="en-GB" dirty="0" err="1">
                <a:latin typeface="Calibri" pitchFamily="34" charset="0"/>
              </a:rPr>
              <a:t>gwaith</a:t>
            </a:r>
            <a:r>
              <a:rPr lang="en-GB" dirty="0">
                <a:latin typeface="Calibri" pitchFamily="34" charset="0"/>
              </a:rPr>
              <a:t> t</a:t>
            </a:r>
            <a:r>
              <a:rPr lang="en-US" dirty="0">
                <a:latin typeface="Calibri" pitchFamily="34" charset="0"/>
                <a:cs typeface="Arial" charset="0"/>
              </a:rPr>
              <a:t>î</a:t>
            </a:r>
            <a:r>
              <a:rPr lang="en-GB" dirty="0">
                <a:latin typeface="Calibri" pitchFamily="34" charset="0"/>
              </a:rPr>
              <a:t>m </a:t>
            </a:r>
            <a:r>
              <a:rPr lang="en-GB" dirty="0" err="1">
                <a:latin typeface="Calibri" pitchFamily="34" charset="0"/>
              </a:rPr>
              <a:t>yn</a:t>
            </a:r>
            <a:r>
              <a:rPr lang="en-GB" dirty="0">
                <a:latin typeface="Calibri" pitchFamily="34" charset="0"/>
              </a:rPr>
              <a:t> </a:t>
            </a:r>
            <a:r>
              <a:rPr lang="en-GB" dirty="0" err="1">
                <a:latin typeface="Calibri" pitchFamily="34" charset="0"/>
              </a:rPr>
              <a:t>effeithiol</a:t>
            </a:r>
            <a:endParaRPr lang="en-GB"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pPr marL="419100" indent="-419100">
              <a:defRPr/>
            </a:pPr>
            <a:r>
              <a:rPr lang="en-GB" dirty="0">
                <a:latin typeface="Calibri" pitchFamily="34" charset="0"/>
              </a:rPr>
              <a:t>Everyone is responsible for making it work</a:t>
            </a:r>
          </a:p>
          <a:p>
            <a:pPr marL="419100" indent="-419100">
              <a:defRPr/>
            </a:pPr>
            <a:r>
              <a:rPr lang="en-GB" dirty="0">
                <a:latin typeface="Calibri" pitchFamily="34" charset="0"/>
              </a:rPr>
              <a:t>They are only as good as the use you make of them</a:t>
            </a:r>
          </a:p>
          <a:p>
            <a:pPr marL="419100" indent="-419100">
              <a:defRPr/>
            </a:pPr>
            <a:r>
              <a:rPr lang="en-GB" dirty="0">
                <a:latin typeface="Calibri" pitchFamily="34" charset="0"/>
              </a:rPr>
              <a:t>It is the testing of these policies (i.e. inspection) that truly sees whether the </a:t>
            </a:r>
            <a:r>
              <a:rPr lang="en-GB" dirty="0" smtClean="0">
                <a:latin typeface="Calibri" pitchFamily="34" charset="0"/>
              </a:rPr>
              <a:t>leadership, management </a:t>
            </a:r>
            <a:r>
              <a:rPr lang="en-GB" dirty="0">
                <a:latin typeface="Calibri" pitchFamily="34" charset="0"/>
              </a:rPr>
              <a:t>and teamwork </a:t>
            </a:r>
            <a:r>
              <a:rPr lang="en-GB" dirty="0" smtClean="0">
                <a:latin typeface="Calibri" pitchFamily="34" charset="0"/>
              </a:rPr>
              <a:t>are effective</a:t>
            </a:r>
            <a:endParaRPr lang="en-GB" dirty="0">
              <a:latin typeface="Calibri" pitchFamily="34" charset="0"/>
            </a:endParaRPr>
          </a:p>
          <a:p>
            <a:pPr marL="0" indent="0">
              <a:buNone/>
            </a:pPr>
            <a:endParaRPr lang="en-GB" dirty="0"/>
          </a:p>
        </p:txBody>
      </p:sp>
    </p:spTree>
    <p:extLst>
      <p:ext uri="{BB962C8B-B14F-4D97-AF65-F5344CB8AC3E}">
        <p14:creationId xmlns:p14="http://schemas.microsoft.com/office/powerpoint/2010/main" val="15627470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b="1" dirty="0" err="1" smtClean="0">
                <a:latin typeface="Calibri" pitchFamily="34" charset="0"/>
              </a:rPr>
              <a:t>Ymweliadau</a:t>
            </a:r>
            <a:r>
              <a:rPr lang="en-GB" altLang="en-US" sz="4000" b="1" dirty="0" smtClean="0">
                <a:latin typeface="Calibri" pitchFamily="34" charset="0"/>
              </a:rPr>
              <a:t> </a:t>
            </a:r>
            <a:r>
              <a:rPr lang="en-GB" altLang="en-US" sz="4000" b="1" dirty="0" err="1" smtClean="0">
                <a:latin typeface="Calibri" pitchFamily="34" charset="0"/>
              </a:rPr>
              <a:t>anghyhoeddedig</a:t>
            </a:r>
            <a:r>
              <a:rPr lang="en-GB" altLang="en-US" sz="4000" b="1" dirty="0" smtClean="0">
                <a:latin typeface="Calibri" pitchFamily="34" charset="0"/>
              </a:rPr>
              <a:t> AGC</a:t>
            </a:r>
            <a:br>
              <a:rPr lang="en-GB" altLang="en-US" sz="4000" b="1" dirty="0" smtClean="0">
                <a:latin typeface="Calibri" pitchFamily="34" charset="0"/>
              </a:rPr>
            </a:br>
            <a:r>
              <a:rPr lang="en-GB" altLang="en-US" sz="4000" b="1" dirty="0">
                <a:latin typeface="Calibri" pitchFamily="34" charset="0"/>
              </a:rPr>
              <a:t>Unannounced </a:t>
            </a:r>
            <a:r>
              <a:rPr lang="en-GB" altLang="en-US" sz="4000" b="1" dirty="0" smtClean="0">
                <a:latin typeface="Calibri" pitchFamily="34" charset="0"/>
              </a:rPr>
              <a:t>CIW inspections</a:t>
            </a:r>
            <a:endParaRPr lang="en-GB" sz="4000" b="1" dirty="0"/>
          </a:p>
        </p:txBody>
      </p:sp>
      <p:sp>
        <p:nvSpPr>
          <p:cNvPr id="3" name="Content Placeholder 2"/>
          <p:cNvSpPr>
            <a:spLocks noGrp="1"/>
          </p:cNvSpPr>
          <p:nvPr>
            <p:ph sz="half" idx="1"/>
          </p:nvPr>
        </p:nvSpPr>
        <p:spPr/>
        <p:txBody>
          <a:bodyPr>
            <a:normAutofit fontScale="85000" lnSpcReduction="10000"/>
          </a:bodyPr>
          <a:lstStyle/>
          <a:p>
            <a:r>
              <a:rPr lang="en-GB" altLang="en-US" dirty="0" err="1">
                <a:latin typeface="Calibri" pitchFamily="34" charset="0"/>
              </a:rPr>
              <a:t>Gellir</a:t>
            </a:r>
            <a:r>
              <a:rPr lang="en-GB" altLang="en-US" dirty="0">
                <a:latin typeface="Calibri" pitchFamily="34" charset="0"/>
              </a:rPr>
              <a:t> </a:t>
            </a:r>
            <a:r>
              <a:rPr lang="en-GB" altLang="en-US" dirty="0" err="1">
                <a:latin typeface="Calibri" pitchFamily="34" charset="0"/>
              </a:rPr>
              <a:t>gwneud</a:t>
            </a:r>
            <a:r>
              <a:rPr lang="en-GB" altLang="en-US" dirty="0">
                <a:latin typeface="Calibri" pitchFamily="34" charset="0"/>
              </a:rPr>
              <a:t> </a:t>
            </a:r>
            <a:r>
              <a:rPr lang="en-GB" altLang="en-US" dirty="0" err="1">
                <a:latin typeface="Calibri" pitchFamily="34" charset="0"/>
              </a:rPr>
              <a:t>ymweliadau</a:t>
            </a:r>
            <a:r>
              <a:rPr lang="en-GB" altLang="en-US" dirty="0">
                <a:latin typeface="Calibri" pitchFamily="34" charset="0"/>
              </a:rPr>
              <a:t> </a:t>
            </a:r>
            <a:r>
              <a:rPr lang="en-GB" altLang="en-US" dirty="0" err="1" smtClean="0">
                <a:latin typeface="Calibri" pitchFamily="34" charset="0"/>
              </a:rPr>
              <a:t>anghyhoeddedig</a:t>
            </a:r>
            <a:r>
              <a:rPr lang="en-GB" altLang="en-US" dirty="0" smtClean="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ddilyn</a:t>
            </a:r>
            <a:r>
              <a:rPr lang="en-GB" altLang="en-US" dirty="0">
                <a:latin typeface="Calibri" pitchFamily="34" charset="0"/>
              </a:rPr>
              <a:t> </a:t>
            </a:r>
            <a:r>
              <a:rPr lang="en-GB" altLang="en-US" dirty="0" err="1">
                <a:latin typeface="Calibri" pitchFamily="34" charset="0"/>
              </a:rPr>
              <a:t>achwyniad</a:t>
            </a:r>
            <a:endParaRPr lang="en-GB" altLang="en-US" dirty="0">
              <a:latin typeface="Calibri" pitchFamily="34" charset="0"/>
            </a:endParaRPr>
          </a:p>
          <a:p>
            <a:r>
              <a:rPr lang="en-GB" altLang="en-US" dirty="0" err="1">
                <a:latin typeface="Calibri" pitchFamily="34" charset="0"/>
              </a:rPr>
              <a:t>Nid</a:t>
            </a:r>
            <a:r>
              <a:rPr lang="en-GB" altLang="en-US" dirty="0">
                <a:latin typeface="Calibri" pitchFamily="34" charset="0"/>
              </a:rPr>
              <a:t> </a:t>
            </a:r>
            <a:r>
              <a:rPr lang="en-GB" altLang="en-US" dirty="0" err="1">
                <a:latin typeface="Calibri" pitchFamily="34" charset="0"/>
              </a:rPr>
              <a:t>ydynt</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medru</a:t>
            </a:r>
            <a:r>
              <a:rPr lang="en-GB" altLang="en-US" dirty="0">
                <a:latin typeface="Calibri" pitchFamily="34" charset="0"/>
              </a:rPr>
              <a:t> </a:t>
            </a:r>
            <a:r>
              <a:rPr lang="en-GB" altLang="en-US" dirty="0" err="1">
                <a:latin typeface="Calibri" pitchFamily="34" charset="0"/>
              </a:rPr>
              <a:t>gadael</a:t>
            </a:r>
            <a:r>
              <a:rPr lang="en-GB" altLang="en-US" dirty="0">
                <a:latin typeface="Calibri" pitchFamily="34" charset="0"/>
              </a:rPr>
              <a:t> </a:t>
            </a:r>
            <a:r>
              <a:rPr lang="en-GB" altLang="en-US" dirty="0" err="1">
                <a:latin typeface="Calibri" pitchFamily="34" charset="0"/>
              </a:rPr>
              <a:t>lleoliad</a:t>
            </a:r>
            <a:r>
              <a:rPr lang="en-GB" altLang="en-US" dirty="0">
                <a:latin typeface="Calibri" pitchFamily="34" charset="0"/>
              </a:rPr>
              <a:t> </a:t>
            </a:r>
            <a:r>
              <a:rPr lang="en-GB" altLang="en-US" dirty="0" err="1">
                <a:latin typeface="Calibri" pitchFamily="34" charset="0"/>
              </a:rPr>
              <a:t>nes</a:t>
            </a:r>
            <a:r>
              <a:rPr lang="en-GB" altLang="en-US" dirty="0">
                <a:latin typeface="Calibri" pitchFamily="34" charset="0"/>
              </a:rPr>
              <a:t> bod y </a:t>
            </a:r>
            <a:r>
              <a:rPr lang="en-GB" altLang="en-US" dirty="0" err="1">
                <a:latin typeface="Calibri" pitchFamily="34" charset="0"/>
              </a:rPr>
              <a:t>sefyllfa</a:t>
            </a:r>
            <a:r>
              <a:rPr lang="en-GB" altLang="en-US" dirty="0">
                <a:latin typeface="Calibri" pitchFamily="34" charset="0"/>
              </a:rPr>
              <a:t> </a:t>
            </a:r>
            <a:r>
              <a:rPr lang="en-GB" altLang="en-US" dirty="0" err="1">
                <a:latin typeface="Calibri" pitchFamily="34" charset="0"/>
              </a:rPr>
              <a:t>wedi</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reoleiddio</a:t>
            </a:r>
            <a:endParaRPr lang="en-GB" altLang="en-US" dirty="0">
              <a:latin typeface="Calibri" pitchFamily="34" charset="0"/>
            </a:endParaRPr>
          </a:p>
          <a:p>
            <a:r>
              <a:rPr lang="en-GB" altLang="en-US" dirty="0" err="1">
                <a:latin typeface="Calibri" pitchFamily="34" charset="0"/>
              </a:rPr>
              <a:t>Gofyn</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fyfyrwyr</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basio</a:t>
            </a:r>
            <a:r>
              <a:rPr lang="en-GB" altLang="en-US" dirty="0">
                <a:latin typeface="Calibri" pitchFamily="34" charset="0"/>
              </a:rPr>
              <a:t> </a:t>
            </a:r>
            <a:r>
              <a:rPr lang="en-GB" altLang="en-US" dirty="0" err="1">
                <a:latin typeface="Calibri" pitchFamily="34" charset="0"/>
              </a:rPr>
              <a:t>pryderon</a:t>
            </a:r>
            <a:r>
              <a:rPr lang="en-GB" altLang="en-US" dirty="0">
                <a:latin typeface="Calibri" pitchFamily="34" charset="0"/>
              </a:rPr>
              <a:t> </a:t>
            </a:r>
            <a:r>
              <a:rPr lang="en-GB" altLang="en-US" dirty="0" err="1">
                <a:latin typeface="Calibri" pitchFamily="34" charset="0"/>
              </a:rPr>
              <a:t>ymlaen</a:t>
            </a:r>
            <a:r>
              <a:rPr lang="en-GB" altLang="en-US" dirty="0">
                <a:latin typeface="Calibri" pitchFamily="34" charset="0"/>
              </a:rPr>
              <a:t> </a:t>
            </a:r>
            <a:r>
              <a:rPr lang="en-GB" altLang="en-US" dirty="0" err="1">
                <a:latin typeface="Calibri" pitchFamily="34" charset="0"/>
              </a:rPr>
              <a:t>i’r</a:t>
            </a:r>
            <a:r>
              <a:rPr lang="en-GB" altLang="en-US" dirty="0">
                <a:latin typeface="Calibri" pitchFamily="34" charset="0"/>
              </a:rPr>
              <a:t> </a:t>
            </a:r>
            <a:r>
              <a:rPr lang="en-GB" altLang="en-US" dirty="0" smtClean="0">
                <a:latin typeface="Calibri" pitchFamily="34" charset="0"/>
              </a:rPr>
              <a:t>AGC</a:t>
            </a:r>
            <a:endParaRPr lang="en-GB" altLang="en-US" dirty="0">
              <a:latin typeface="Calibri" pitchFamily="34" charset="0"/>
            </a:endParaRPr>
          </a:p>
          <a:p>
            <a:r>
              <a:rPr lang="en-GB" altLang="en-US" dirty="0" err="1">
                <a:latin typeface="Calibri" pitchFamily="34" charset="0"/>
              </a:rPr>
              <a:t>Gellir</a:t>
            </a:r>
            <a:r>
              <a:rPr lang="en-GB" altLang="en-US" dirty="0">
                <a:latin typeface="Calibri" pitchFamily="34" charset="0"/>
              </a:rPr>
              <a:t> </a:t>
            </a:r>
            <a:r>
              <a:rPr lang="en-GB" altLang="en-US" dirty="0" err="1" smtClean="0">
                <a:latin typeface="Calibri" pitchFamily="34" charset="0"/>
              </a:rPr>
              <a:t>defnyddio</a:t>
            </a:r>
            <a:r>
              <a:rPr lang="en-GB" altLang="en-US" dirty="0" smtClean="0">
                <a:latin typeface="Calibri" pitchFamily="34" charset="0"/>
              </a:rPr>
              <a:t> ‘record </a:t>
            </a:r>
            <a:r>
              <a:rPr lang="en-GB" altLang="en-US" dirty="0">
                <a:latin typeface="Calibri" pitchFamily="34" charset="0"/>
              </a:rPr>
              <a:t>of </a:t>
            </a:r>
            <a:r>
              <a:rPr lang="en-GB" altLang="en-US" dirty="0" smtClean="0">
                <a:latin typeface="Calibri" pitchFamily="34" charset="0"/>
              </a:rPr>
              <a:t>precedent’ </a:t>
            </a:r>
            <a:r>
              <a:rPr lang="en-GB" altLang="en-US" dirty="0" err="1">
                <a:latin typeface="Calibri" pitchFamily="34" charset="0"/>
              </a:rPr>
              <a:t>os</a:t>
            </a:r>
            <a:r>
              <a:rPr lang="en-GB" altLang="en-US" dirty="0">
                <a:latin typeface="Calibri" pitchFamily="34" charset="0"/>
              </a:rPr>
              <a:t> </a:t>
            </a:r>
            <a:r>
              <a:rPr lang="en-GB" altLang="en-US" dirty="0" err="1">
                <a:latin typeface="Calibri" pitchFamily="34" charset="0"/>
              </a:rPr>
              <a:t>oes</a:t>
            </a:r>
            <a:r>
              <a:rPr lang="en-GB" altLang="en-US" dirty="0">
                <a:latin typeface="Calibri" pitchFamily="34" charset="0"/>
              </a:rPr>
              <a:t>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arbed</a:t>
            </a:r>
            <a:r>
              <a:rPr lang="en-GB" altLang="en-US" dirty="0">
                <a:latin typeface="Calibri" pitchFamily="34" charset="0"/>
              </a:rPr>
              <a:t> </a:t>
            </a:r>
            <a:r>
              <a:rPr lang="en-GB" altLang="en-US" dirty="0" err="1">
                <a:latin typeface="Calibri" pitchFamily="34" charset="0"/>
              </a:rPr>
              <a:t>cau’r</a:t>
            </a:r>
            <a:r>
              <a:rPr lang="en-GB" altLang="en-US" dirty="0">
                <a:latin typeface="Calibri" pitchFamily="34" charset="0"/>
              </a:rPr>
              <a:t> </a:t>
            </a:r>
            <a:r>
              <a:rPr lang="en-GB" altLang="en-US" dirty="0" err="1">
                <a:latin typeface="Calibri" pitchFamily="34" charset="0"/>
              </a:rPr>
              <a:t>adeilad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lawr</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85000" lnSpcReduction="10000"/>
          </a:bodyPr>
          <a:lstStyle/>
          <a:p>
            <a:r>
              <a:rPr lang="en-GB" altLang="en-US" dirty="0">
                <a:latin typeface="Calibri" pitchFamily="34" charset="0"/>
              </a:rPr>
              <a:t>Unannounced inspections can be used to follow up a complaint</a:t>
            </a:r>
          </a:p>
          <a:p>
            <a:r>
              <a:rPr lang="en-GB" altLang="en-US" dirty="0">
                <a:latin typeface="Calibri" pitchFamily="34" charset="0"/>
              </a:rPr>
              <a:t>They cannot leave a setting until a situation is regularised</a:t>
            </a:r>
          </a:p>
          <a:p>
            <a:r>
              <a:rPr lang="en-GB" altLang="en-US" dirty="0">
                <a:latin typeface="Calibri" pitchFamily="34" charset="0"/>
              </a:rPr>
              <a:t>Request for students to pass concerns to </a:t>
            </a:r>
            <a:r>
              <a:rPr lang="en-GB" altLang="en-US" dirty="0" smtClean="0">
                <a:latin typeface="Calibri" pitchFamily="34" charset="0"/>
              </a:rPr>
              <a:t>CIW</a:t>
            </a:r>
            <a:endParaRPr lang="en-GB" altLang="en-US" dirty="0">
              <a:latin typeface="Calibri" pitchFamily="34" charset="0"/>
            </a:endParaRPr>
          </a:p>
          <a:p>
            <a:r>
              <a:rPr lang="en-GB" altLang="en-US" dirty="0">
                <a:latin typeface="Calibri" pitchFamily="34" charset="0"/>
              </a:rPr>
              <a:t>A ‘record of precedent’ can be used if needed to save closing a premises down</a:t>
            </a:r>
          </a:p>
          <a:p>
            <a:pPr marL="0" indent="0">
              <a:buNone/>
            </a:pPr>
            <a:endParaRPr lang="en-GB" dirty="0"/>
          </a:p>
        </p:txBody>
      </p:sp>
    </p:spTree>
    <p:extLst>
      <p:ext uri="{BB962C8B-B14F-4D97-AF65-F5344CB8AC3E}">
        <p14:creationId xmlns:p14="http://schemas.microsoft.com/office/powerpoint/2010/main" val="68140359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AGC/CIW </a:t>
            </a:r>
            <a:endParaRPr lang="en-GB" b="1" dirty="0"/>
          </a:p>
        </p:txBody>
      </p:sp>
      <p:sp>
        <p:nvSpPr>
          <p:cNvPr id="3" name="Content Placeholder 2"/>
          <p:cNvSpPr>
            <a:spLocks noGrp="1"/>
          </p:cNvSpPr>
          <p:nvPr>
            <p:ph sz="half" idx="1"/>
          </p:nvPr>
        </p:nvSpPr>
        <p:spPr/>
        <p:txBody>
          <a:bodyPr>
            <a:normAutofit fontScale="70000" lnSpcReduction="20000"/>
          </a:bodyPr>
          <a:lstStyle/>
          <a:p>
            <a:r>
              <a:rPr lang="en-GB" dirty="0" smtClean="0"/>
              <a:t>Un </a:t>
            </a:r>
            <a:r>
              <a:rPr lang="en-GB" dirty="0" err="1" smtClean="0"/>
              <a:t>neu</a:t>
            </a:r>
            <a:r>
              <a:rPr lang="en-GB" dirty="0" smtClean="0"/>
              <a:t> </a:t>
            </a:r>
            <a:r>
              <a:rPr lang="en-GB" dirty="0" err="1" smtClean="0"/>
              <a:t>ddau</a:t>
            </a:r>
            <a:r>
              <a:rPr lang="en-GB" dirty="0" smtClean="0"/>
              <a:t> </a:t>
            </a:r>
            <a:r>
              <a:rPr lang="en-GB" dirty="0" err="1" smtClean="0"/>
              <a:t>arolygydd</a:t>
            </a:r>
            <a:r>
              <a:rPr lang="en-GB" dirty="0" smtClean="0"/>
              <a:t> (</a:t>
            </a:r>
            <a:r>
              <a:rPr lang="en-GB" dirty="0" err="1" smtClean="0"/>
              <a:t>dibynnu</a:t>
            </a:r>
            <a:r>
              <a:rPr lang="en-GB" dirty="0" smtClean="0"/>
              <a:t> </a:t>
            </a:r>
            <a:r>
              <a:rPr lang="en-GB" dirty="0" err="1" smtClean="0"/>
              <a:t>ar</a:t>
            </a:r>
            <a:r>
              <a:rPr lang="en-GB" dirty="0" smtClean="0"/>
              <a:t> </a:t>
            </a:r>
            <a:r>
              <a:rPr lang="en-GB" dirty="0" err="1" smtClean="0"/>
              <a:t>maint</a:t>
            </a:r>
            <a:r>
              <a:rPr lang="en-GB" dirty="0" smtClean="0"/>
              <a:t> y </a:t>
            </a:r>
            <a:r>
              <a:rPr lang="en-GB" dirty="0" err="1" smtClean="0"/>
              <a:t>lleoliad</a:t>
            </a:r>
            <a:r>
              <a:rPr lang="en-GB" dirty="0" smtClean="0"/>
              <a:t>) </a:t>
            </a:r>
          </a:p>
          <a:p>
            <a:r>
              <a:rPr lang="en-GB" dirty="0"/>
              <a:t>1 </a:t>
            </a:r>
            <a:r>
              <a:rPr lang="en-GB" dirty="0" err="1"/>
              <a:t>diwrnod</a:t>
            </a:r>
            <a:r>
              <a:rPr lang="en-GB" dirty="0"/>
              <a:t> (</a:t>
            </a:r>
            <a:r>
              <a:rPr lang="en-GB" dirty="0" err="1"/>
              <a:t>yn</a:t>
            </a:r>
            <a:r>
              <a:rPr lang="en-GB" dirty="0"/>
              <a:t> </a:t>
            </a:r>
            <a:r>
              <a:rPr lang="en-GB" dirty="0" err="1"/>
              <a:t>gallu</a:t>
            </a:r>
            <a:r>
              <a:rPr lang="en-GB" dirty="0"/>
              <a:t> </a:t>
            </a:r>
            <a:r>
              <a:rPr lang="en-GB" dirty="0" err="1"/>
              <a:t>gwneud</a:t>
            </a:r>
            <a:r>
              <a:rPr lang="en-GB" dirty="0"/>
              <a:t> </a:t>
            </a:r>
            <a:r>
              <a:rPr lang="en-GB" dirty="0" err="1"/>
              <a:t>yr</a:t>
            </a:r>
            <a:r>
              <a:rPr lang="en-GB" dirty="0"/>
              <a:t> ail </a:t>
            </a:r>
            <a:r>
              <a:rPr lang="en-GB" dirty="0" err="1"/>
              <a:t>ymweliad</a:t>
            </a:r>
            <a:r>
              <a:rPr lang="en-GB" dirty="0"/>
              <a:t>) </a:t>
            </a:r>
          </a:p>
          <a:p>
            <a:r>
              <a:rPr lang="en-GB" dirty="0" err="1" smtClean="0"/>
              <a:t>Gofal</a:t>
            </a:r>
            <a:endParaRPr lang="en-GB" dirty="0" smtClean="0"/>
          </a:p>
          <a:p>
            <a:r>
              <a:rPr lang="en-GB" dirty="0" err="1" smtClean="0"/>
              <a:t>Safonau</a:t>
            </a:r>
            <a:r>
              <a:rPr lang="en-GB" dirty="0" smtClean="0"/>
              <a:t> </a:t>
            </a:r>
            <a:r>
              <a:rPr lang="en-GB" dirty="0" err="1" smtClean="0"/>
              <a:t>glendid</a:t>
            </a:r>
            <a:r>
              <a:rPr lang="en-GB" dirty="0" smtClean="0"/>
              <a:t> a </a:t>
            </a:r>
            <a:r>
              <a:rPr lang="en-GB" dirty="0" err="1" smtClean="0"/>
              <a:t>chydymffurfio</a:t>
            </a:r>
            <a:endParaRPr lang="en-GB" dirty="0" smtClean="0"/>
          </a:p>
          <a:p>
            <a:r>
              <a:rPr lang="en-GB" dirty="0" err="1" smtClean="0"/>
              <a:t>Arweinyddiaeth</a:t>
            </a:r>
            <a:endParaRPr lang="en-GB" dirty="0" smtClean="0"/>
          </a:p>
          <a:p>
            <a:r>
              <a:rPr lang="en-GB" dirty="0" smtClean="0"/>
              <a:t>Y </a:t>
            </a:r>
            <a:r>
              <a:rPr lang="en-GB" dirty="0" err="1" smtClean="0"/>
              <a:t>barnau</a:t>
            </a:r>
            <a:r>
              <a:rPr lang="en-GB" dirty="0" smtClean="0"/>
              <a:t> (</a:t>
            </a:r>
            <a:r>
              <a:rPr lang="en-GB" dirty="0" err="1" smtClean="0"/>
              <a:t>rhagorol</a:t>
            </a:r>
            <a:r>
              <a:rPr lang="en-GB" dirty="0" smtClean="0"/>
              <a:t>/da/</a:t>
            </a:r>
            <a:r>
              <a:rPr lang="en-GB" dirty="0" err="1" smtClean="0"/>
              <a:t>digonol</a:t>
            </a:r>
            <a:r>
              <a:rPr lang="en-GB" dirty="0" smtClean="0"/>
              <a:t>/ </a:t>
            </a:r>
            <a:r>
              <a:rPr lang="en-GB" dirty="0" err="1" smtClean="0"/>
              <a:t>methu</a:t>
            </a:r>
            <a:r>
              <a:rPr lang="en-GB" dirty="0" smtClean="0"/>
              <a:t> </a:t>
            </a:r>
            <a:r>
              <a:rPr lang="en-GB" dirty="0" err="1" smtClean="0"/>
              <a:t>cydymffurfio</a:t>
            </a:r>
            <a:r>
              <a:rPr lang="en-GB" dirty="0" smtClean="0"/>
              <a:t>)</a:t>
            </a:r>
          </a:p>
          <a:p>
            <a:r>
              <a:rPr lang="en-GB" dirty="0" err="1" smtClean="0"/>
              <a:t>Adroddiad</a:t>
            </a:r>
            <a:r>
              <a:rPr lang="en-GB" dirty="0" smtClean="0"/>
              <a:t> </a:t>
            </a:r>
            <a:r>
              <a:rPr lang="en-GB" dirty="0" err="1" smtClean="0"/>
              <a:t>yr</a:t>
            </a:r>
            <a:r>
              <a:rPr lang="en-GB" dirty="0" smtClean="0"/>
              <a:t> </a:t>
            </a:r>
            <a:r>
              <a:rPr lang="en-GB" dirty="0" err="1" smtClean="0"/>
              <a:t>Arolwg</a:t>
            </a:r>
            <a:r>
              <a:rPr lang="en-GB" dirty="0" smtClean="0"/>
              <a:t> </a:t>
            </a:r>
            <a:r>
              <a:rPr lang="en-GB" dirty="0" err="1" smtClean="0"/>
              <a:t>ar</a:t>
            </a:r>
            <a:r>
              <a:rPr lang="en-GB" dirty="0" smtClean="0"/>
              <a:t> </a:t>
            </a:r>
            <a:r>
              <a:rPr lang="en-GB" dirty="0" err="1" smtClean="0"/>
              <a:t>gael</a:t>
            </a:r>
            <a:r>
              <a:rPr lang="en-GB" dirty="0" smtClean="0"/>
              <a:t> </a:t>
            </a:r>
            <a:r>
              <a:rPr lang="en-GB" dirty="0" err="1" smtClean="0"/>
              <a:t>i</a:t>
            </a:r>
            <a:r>
              <a:rPr lang="en-GB" dirty="0" smtClean="0"/>
              <a:t> </a:t>
            </a:r>
            <a:r>
              <a:rPr lang="en-GB" dirty="0" err="1" smtClean="0"/>
              <a:t>bawb</a:t>
            </a:r>
            <a:r>
              <a:rPr lang="en-GB" dirty="0" smtClean="0"/>
              <a:t> </a:t>
            </a:r>
            <a:endParaRPr lang="en-GB" dirty="0"/>
          </a:p>
        </p:txBody>
      </p:sp>
      <p:sp>
        <p:nvSpPr>
          <p:cNvPr id="4" name="Content Placeholder 3"/>
          <p:cNvSpPr>
            <a:spLocks noGrp="1"/>
          </p:cNvSpPr>
          <p:nvPr>
            <p:ph sz="half" idx="2"/>
          </p:nvPr>
        </p:nvSpPr>
        <p:spPr/>
        <p:txBody>
          <a:bodyPr>
            <a:normAutofit fontScale="70000" lnSpcReduction="20000"/>
          </a:bodyPr>
          <a:lstStyle/>
          <a:p>
            <a:r>
              <a:rPr lang="en-GB" dirty="0" smtClean="0"/>
              <a:t>One/two inspectors (depending on size of setting)</a:t>
            </a:r>
          </a:p>
          <a:p>
            <a:r>
              <a:rPr lang="en-GB" dirty="0"/>
              <a:t>1 day (may make a second visit)</a:t>
            </a:r>
          </a:p>
          <a:p>
            <a:r>
              <a:rPr lang="en-GB" dirty="0" smtClean="0"/>
              <a:t>Care</a:t>
            </a:r>
          </a:p>
          <a:p>
            <a:r>
              <a:rPr lang="en-GB" dirty="0" smtClean="0"/>
              <a:t>Standards of cleanliness and compliance</a:t>
            </a:r>
          </a:p>
          <a:p>
            <a:r>
              <a:rPr lang="en-GB" dirty="0" smtClean="0"/>
              <a:t>Leadership</a:t>
            </a:r>
          </a:p>
          <a:p>
            <a:r>
              <a:rPr lang="en-GB" dirty="0" smtClean="0"/>
              <a:t>Judgements (excellent/good/adequate/non-compliance) </a:t>
            </a:r>
          </a:p>
          <a:p>
            <a:r>
              <a:rPr lang="en-GB" dirty="0" smtClean="0"/>
              <a:t>The Inspection Report is available to all  </a:t>
            </a:r>
            <a:endParaRPr lang="en-GB" dirty="0"/>
          </a:p>
        </p:txBody>
      </p:sp>
    </p:spTree>
    <p:extLst>
      <p:ext uri="{BB962C8B-B14F-4D97-AF65-F5344CB8AC3E}">
        <p14:creationId xmlns:p14="http://schemas.microsoft.com/office/powerpoint/2010/main" val="8589585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a:latin typeface="Calibri" pitchFamily="34" charset="0"/>
              </a:rPr>
              <a:t>Pam </a:t>
            </a:r>
            <a:r>
              <a:rPr lang="en-GB" altLang="en-US" b="1" dirty="0" err="1">
                <a:latin typeface="Calibri" pitchFamily="34" charset="0"/>
              </a:rPr>
              <a:t>adolygu</a:t>
            </a:r>
            <a:r>
              <a:rPr lang="en-GB" altLang="en-US" b="1" dirty="0">
                <a:latin typeface="Calibri" pitchFamily="34" charset="0"/>
              </a:rPr>
              <a:t> </a:t>
            </a:r>
            <a:r>
              <a:rPr lang="en-GB" altLang="en-US" b="1" dirty="0" err="1" smtClean="0">
                <a:latin typeface="Calibri" pitchFamily="34" charset="0"/>
              </a:rPr>
              <a:t>polisiau</a:t>
            </a:r>
            <a:r>
              <a:rPr lang="en-GB" altLang="en-US" b="1" dirty="0">
                <a:latin typeface="Calibri" pitchFamily="34" charset="0"/>
              </a:rPr>
              <a:t>? </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Why </a:t>
            </a:r>
            <a:r>
              <a:rPr lang="en-GB" altLang="en-US" b="1" dirty="0">
                <a:latin typeface="Calibri" pitchFamily="34" charset="0"/>
              </a:rPr>
              <a:t>monitor policies?</a:t>
            </a:r>
            <a:endParaRPr lang="en-GB" b="1" dirty="0"/>
          </a:p>
        </p:txBody>
      </p:sp>
      <p:sp>
        <p:nvSpPr>
          <p:cNvPr id="3" name="Content Placeholder 2"/>
          <p:cNvSpPr>
            <a:spLocks noGrp="1"/>
          </p:cNvSpPr>
          <p:nvPr>
            <p:ph sz="half" idx="1"/>
          </p:nvPr>
        </p:nvSpPr>
        <p:spPr/>
        <p:txBody>
          <a:bodyPr>
            <a:normAutofit fontScale="92500" lnSpcReduction="10000"/>
          </a:bodyPr>
          <a:lstStyle/>
          <a:p>
            <a:r>
              <a:rPr lang="en-GB" altLang="en-US" dirty="0">
                <a:latin typeface="Calibri" pitchFamily="34" charset="0"/>
              </a:rPr>
              <a:t>Mae </a:t>
            </a:r>
            <a:r>
              <a:rPr lang="en-GB" altLang="en-US" dirty="0" err="1">
                <a:latin typeface="Calibri" pitchFamily="34" charset="0"/>
              </a:rPr>
              <a:t>monitro</a:t>
            </a:r>
            <a:r>
              <a:rPr lang="en-GB" altLang="en-US" dirty="0">
                <a:latin typeface="Calibri" pitchFamily="34" charset="0"/>
              </a:rPr>
              <a:t> </a:t>
            </a:r>
            <a:r>
              <a:rPr lang="en-GB" altLang="en-US" dirty="0" err="1">
                <a:latin typeface="Calibri" pitchFamily="34" charset="0"/>
              </a:rPr>
              <a:t>rheolaidd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hanfodol</a:t>
            </a:r>
            <a:r>
              <a:rPr lang="en-GB" altLang="en-US" dirty="0">
                <a:latin typeface="Calibri" pitchFamily="34" charset="0"/>
              </a:rPr>
              <a:t>. Pa </a:t>
            </a:r>
            <a:r>
              <a:rPr lang="en-GB" altLang="en-US" dirty="0" err="1">
                <a:latin typeface="Calibri" pitchFamily="34" charset="0"/>
              </a:rPr>
              <a:t>mor</a:t>
            </a:r>
            <a:r>
              <a:rPr lang="en-GB" altLang="en-US" dirty="0">
                <a:latin typeface="Calibri" pitchFamily="34" charset="0"/>
              </a:rPr>
              <a:t> </a:t>
            </a:r>
            <a:r>
              <a:rPr lang="en-GB" altLang="en-US" dirty="0" err="1">
                <a:latin typeface="Calibri" pitchFamily="34" charset="0"/>
              </a:rPr>
              <a:t>aml</a:t>
            </a:r>
            <a:r>
              <a:rPr lang="en-GB" altLang="en-US" dirty="0">
                <a:latin typeface="Calibri" pitchFamily="34" charset="0"/>
              </a:rPr>
              <a:t>? </a:t>
            </a:r>
            <a:r>
              <a:rPr lang="en-GB" altLang="en-US" dirty="0" err="1">
                <a:latin typeface="Calibri" pitchFamily="34" charset="0"/>
              </a:rPr>
              <a:t>Sut</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bwy</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chi </a:t>
            </a:r>
            <a:r>
              <a:rPr lang="en-GB" altLang="en-US" dirty="0" err="1">
                <a:latin typeface="Calibri" pitchFamily="34" charset="0"/>
              </a:rPr>
              <a:t>ymgyfarwyddo’n</a:t>
            </a:r>
            <a:r>
              <a:rPr lang="en-GB" altLang="en-US" dirty="0">
                <a:latin typeface="Calibri" pitchFamily="34" charset="0"/>
              </a:rPr>
              <a:t> </a:t>
            </a:r>
            <a:r>
              <a:rPr lang="en-GB" altLang="en-US" dirty="0" err="1">
                <a:latin typeface="Calibri" pitchFamily="34" charset="0"/>
              </a:rPr>
              <a:t>gyson</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newidiadau</a:t>
            </a:r>
            <a:r>
              <a:rPr lang="en-GB" altLang="en-US" dirty="0">
                <a:latin typeface="Calibri" pitchFamily="34" charset="0"/>
              </a:rPr>
              <a:t> </a:t>
            </a:r>
            <a:r>
              <a:rPr lang="en-GB" altLang="en-US" dirty="0" err="1">
                <a:latin typeface="Calibri" pitchFamily="34" charset="0"/>
              </a:rPr>
              <a:t>statudol</a:t>
            </a:r>
            <a:r>
              <a:rPr lang="en-GB" altLang="en-US" dirty="0">
                <a:latin typeface="Calibri" pitchFamily="34" charset="0"/>
              </a:rPr>
              <a:t> </a:t>
            </a:r>
            <a:endParaRPr lang="en-GB" altLang="en-US" dirty="0" smtClean="0">
              <a:latin typeface="Calibri" pitchFamily="34" charset="0"/>
            </a:endParaRPr>
          </a:p>
          <a:p>
            <a:pPr marL="0" indent="0">
              <a:buNone/>
            </a:pPr>
            <a:r>
              <a:rPr lang="en-GB" altLang="en-US" dirty="0" smtClean="0">
                <a:latin typeface="Calibri" pitchFamily="34" charset="0"/>
              </a:rPr>
              <a:t>(</a:t>
            </a:r>
            <a:r>
              <a:rPr lang="en-GB" altLang="en-US" dirty="0" err="1" smtClean="0">
                <a:latin typeface="Calibri" pitchFamily="34" charset="0"/>
              </a:rPr>
              <a:t>rhestrwch</a:t>
            </a:r>
            <a:r>
              <a:rPr lang="en-GB" altLang="en-US" dirty="0" smtClean="0">
                <a:latin typeface="Calibri" pitchFamily="34" charset="0"/>
              </a:rPr>
              <a:t> </a:t>
            </a:r>
            <a:r>
              <a:rPr lang="en-GB" altLang="en-US" dirty="0">
                <a:latin typeface="Calibri" pitchFamily="34" charset="0"/>
              </a:rPr>
              <a:t>y </a:t>
            </a:r>
            <a:r>
              <a:rPr lang="en-GB" altLang="en-US" dirty="0" err="1">
                <a:latin typeface="Calibri" pitchFamily="34" charset="0"/>
              </a:rPr>
              <a:t>newidiadau</a:t>
            </a:r>
            <a:r>
              <a:rPr lang="en-GB" altLang="en-US" dirty="0">
                <a:latin typeface="Calibri" pitchFamily="34" charset="0"/>
              </a:rPr>
              <a:t> a </a:t>
            </a:r>
            <a:r>
              <a:rPr lang="en-GB" altLang="en-US" dirty="0" err="1">
                <a:latin typeface="Calibri" pitchFamily="34" charset="0"/>
              </a:rPr>
              <a:t>fu</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ddiweddar</a:t>
            </a:r>
            <a:r>
              <a:rPr lang="en-GB" altLang="en-US" dirty="0">
                <a:latin typeface="Calibri" pitchFamily="34" charset="0"/>
              </a:rPr>
              <a:t> /</a:t>
            </a:r>
            <a:r>
              <a:rPr lang="en-GB" altLang="en-US" dirty="0" err="1">
                <a:latin typeface="Calibri" pitchFamily="34" charset="0"/>
              </a:rPr>
              <a:t>sy’n</a:t>
            </a:r>
            <a:r>
              <a:rPr lang="en-GB" altLang="en-US" dirty="0">
                <a:latin typeface="Calibri" pitchFamily="34" charset="0"/>
              </a:rPr>
              <a:t> </a:t>
            </a:r>
            <a:r>
              <a:rPr lang="en-GB" altLang="en-US" dirty="0" err="1">
                <a:latin typeface="Calibri" pitchFamily="34" charset="0"/>
              </a:rPr>
              <a:t>digwydd</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hyn</a:t>
            </a:r>
            <a:r>
              <a:rPr lang="en-GB" altLang="en-US" dirty="0">
                <a:latin typeface="Calibri" pitchFamily="34" charset="0"/>
              </a:rPr>
              <a:t> o </a:t>
            </a:r>
            <a:r>
              <a:rPr lang="en-GB" altLang="en-US" dirty="0" err="1">
                <a:latin typeface="Calibri" pitchFamily="34" charset="0"/>
              </a:rPr>
              <a:t>bryd</a:t>
            </a:r>
            <a:r>
              <a:rPr lang="en-GB" altLang="en-US" dirty="0">
                <a:latin typeface="Calibri" pitchFamily="34" charset="0"/>
              </a:rPr>
              <a:t> / a </a:t>
            </a:r>
            <a:r>
              <a:rPr lang="en-GB" altLang="en-US" dirty="0" err="1">
                <a:latin typeface="Calibri" pitchFamily="34" charset="0"/>
              </a:rPr>
              <a:t>allai</a:t>
            </a:r>
            <a:r>
              <a:rPr lang="en-GB" altLang="en-US" dirty="0">
                <a:latin typeface="Calibri" pitchFamily="34" charset="0"/>
              </a:rPr>
              <a:t> </a:t>
            </a:r>
            <a:r>
              <a:rPr lang="en-GB" altLang="en-US" dirty="0" err="1">
                <a:latin typeface="Calibri" pitchFamily="34" charset="0"/>
              </a:rPr>
              <a:t>ddigwydd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y </a:t>
            </a:r>
            <a:r>
              <a:rPr lang="en-GB" altLang="en-US" dirty="0" err="1">
                <a:latin typeface="Calibri" pitchFamily="34" charset="0"/>
              </a:rPr>
              <a:t>dyfodol</a:t>
            </a:r>
            <a:r>
              <a:rPr lang="en-GB" altLang="en-US" dirty="0">
                <a:latin typeface="Calibri" pitchFamily="34" charset="0"/>
              </a:rPr>
              <a:t>).</a:t>
            </a:r>
            <a:endParaRPr lang="en-GB" altLang="en-US" dirty="0"/>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r>
              <a:rPr lang="en-GB" altLang="en-US" dirty="0">
                <a:latin typeface="Calibri" pitchFamily="34" charset="0"/>
              </a:rPr>
              <a:t>Regular monitoring is crucial. How often? How? Who?</a:t>
            </a:r>
          </a:p>
          <a:p>
            <a:r>
              <a:rPr lang="en-GB" altLang="en-US" dirty="0">
                <a:latin typeface="Calibri" pitchFamily="34" charset="0"/>
              </a:rPr>
              <a:t>Must keep abreast of statutory changes </a:t>
            </a:r>
            <a:r>
              <a:rPr lang="en-GB" altLang="en-US" dirty="0" smtClean="0">
                <a:latin typeface="Calibri" pitchFamily="34" charset="0"/>
              </a:rPr>
              <a:t>                   (</a:t>
            </a:r>
            <a:r>
              <a:rPr lang="en-GB" altLang="en-US" dirty="0">
                <a:latin typeface="Calibri" pitchFamily="34" charset="0"/>
              </a:rPr>
              <a:t>list what these have been recently/are at present / may be in future).</a:t>
            </a:r>
          </a:p>
          <a:p>
            <a:pPr marL="0" indent="0">
              <a:buNone/>
            </a:pPr>
            <a:endParaRPr lang="en-GB" dirty="0"/>
          </a:p>
        </p:txBody>
      </p:sp>
    </p:spTree>
    <p:extLst>
      <p:ext uri="{BB962C8B-B14F-4D97-AF65-F5344CB8AC3E}">
        <p14:creationId xmlns:p14="http://schemas.microsoft.com/office/powerpoint/2010/main" val="8426612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2400" b="1" dirty="0">
                <a:latin typeface="Calibri" pitchFamily="34" charset="0"/>
              </a:rPr>
              <a:t>NMS – National Minimum Standards (</a:t>
            </a:r>
            <a:r>
              <a:rPr lang="en-GB" altLang="en-US" sz="2400" b="1" dirty="0" smtClean="0">
                <a:latin typeface="Calibri" pitchFamily="34" charset="0"/>
              </a:rPr>
              <a:t>CIW)</a:t>
            </a:r>
            <a:br>
              <a:rPr lang="en-GB" altLang="en-US" sz="2400" b="1" dirty="0" smtClean="0">
                <a:latin typeface="Calibri" pitchFamily="34" charset="0"/>
              </a:rPr>
            </a:br>
            <a:r>
              <a:rPr lang="en-GB" altLang="en-US" sz="2400" b="1" dirty="0">
                <a:latin typeface="Calibri" pitchFamily="34" charset="0"/>
              </a:rPr>
              <a:t>SGC - </a:t>
            </a:r>
            <a:r>
              <a:rPr lang="en-GB" altLang="en-US" sz="2400" b="1" dirty="0" err="1">
                <a:latin typeface="Calibri" pitchFamily="34" charset="0"/>
              </a:rPr>
              <a:t>Safonau</a:t>
            </a:r>
            <a:r>
              <a:rPr lang="en-GB" altLang="en-US" sz="2400" b="1" dirty="0">
                <a:latin typeface="Calibri" pitchFamily="34" charset="0"/>
              </a:rPr>
              <a:t> </a:t>
            </a:r>
            <a:r>
              <a:rPr lang="en-GB" altLang="en-US" sz="2400" b="1" dirty="0" err="1">
                <a:latin typeface="Calibri" pitchFamily="34" charset="0"/>
              </a:rPr>
              <a:t>Lleiaf</a:t>
            </a:r>
            <a:r>
              <a:rPr lang="en-GB" altLang="en-US" sz="2400" b="1" dirty="0">
                <a:latin typeface="Calibri" pitchFamily="34" charset="0"/>
              </a:rPr>
              <a:t> </a:t>
            </a:r>
            <a:r>
              <a:rPr lang="en-GB" altLang="en-US" sz="2400" b="1" dirty="0" err="1">
                <a:latin typeface="Calibri" pitchFamily="34" charset="0"/>
              </a:rPr>
              <a:t>Genedlaethol</a:t>
            </a:r>
            <a:r>
              <a:rPr lang="en-GB" altLang="en-US" sz="2400" b="1" dirty="0">
                <a:latin typeface="Calibri" pitchFamily="34" charset="0"/>
              </a:rPr>
              <a:t> (</a:t>
            </a:r>
            <a:r>
              <a:rPr lang="en-GB" altLang="en-US" sz="2400" b="1" dirty="0" smtClean="0">
                <a:latin typeface="Calibri" pitchFamily="34" charset="0"/>
              </a:rPr>
              <a:t>AGC)</a:t>
            </a:r>
            <a:endParaRPr lang="en-GB" sz="2400" b="1" dirty="0"/>
          </a:p>
        </p:txBody>
      </p:sp>
      <p:sp>
        <p:nvSpPr>
          <p:cNvPr id="3" name="Content Placeholder 2"/>
          <p:cNvSpPr>
            <a:spLocks noGrp="1"/>
          </p:cNvSpPr>
          <p:nvPr>
            <p:ph sz="half" idx="1"/>
          </p:nvPr>
        </p:nvSpPr>
        <p:spPr/>
        <p:txBody>
          <a:bodyPr>
            <a:normAutofit fontScale="77500" lnSpcReduction="20000"/>
          </a:bodyPr>
          <a:lstStyle/>
          <a:p>
            <a:r>
              <a:rPr lang="en-GB" altLang="en-US" dirty="0" smtClean="0">
                <a:latin typeface="Calibri" pitchFamily="34" charset="0"/>
              </a:rPr>
              <a:t>SGC (2012) </a:t>
            </a:r>
          </a:p>
          <a:p>
            <a:r>
              <a:rPr lang="en-GB" altLang="en-US" dirty="0" smtClean="0">
                <a:latin typeface="Calibri" pitchFamily="34" charset="0"/>
              </a:rPr>
              <a:t>24 </a:t>
            </a:r>
            <a:r>
              <a:rPr lang="en-GB" altLang="en-US" dirty="0">
                <a:latin typeface="Calibri" pitchFamily="34" charset="0"/>
              </a:rPr>
              <a:t>o </a:t>
            </a:r>
            <a:r>
              <a:rPr lang="en-GB" altLang="en-US" dirty="0" err="1" smtClean="0">
                <a:latin typeface="Calibri" pitchFamily="34" charset="0"/>
              </a:rPr>
              <a:t>bolysiau</a:t>
            </a:r>
            <a:r>
              <a:rPr lang="en-GB" altLang="en-US" dirty="0" smtClean="0">
                <a:latin typeface="Calibri" pitchFamily="34" charset="0"/>
              </a:rPr>
              <a:t> at:</a:t>
            </a:r>
          </a:p>
          <a:p>
            <a:pPr marL="0" indent="0">
              <a:buNone/>
            </a:pPr>
            <a:endParaRPr lang="en-GB" altLang="en-US" dirty="0">
              <a:latin typeface="Calibri" pitchFamily="34" charset="0"/>
            </a:endParaRPr>
          </a:p>
          <a:p>
            <a:pPr>
              <a:buFont typeface="Wingdings" pitchFamily="2" charset="2"/>
              <a:buChar char="v"/>
            </a:pPr>
            <a:r>
              <a:rPr lang="en-GB" altLang="en-US" sz="3100" dirty="0" err="1" smtClean="0">
                <a:latin typeface="Calibri" pitchFamily="34" charset="0"/>
              </a:rPr>
              <a:t>Meithrinfeydd</a:t>
            </a:r>
            <a:r>
              <a:rPr lang="en-GB" altLang="en-US" sz="3100" dirty="0" smtClean="0">
                <a:latin typeface="Calibri" pitchFamily="34" charset="0"/>
              </a:rPr>
              <a:t> </a:t>
            </a:r>
            <a:r>
              <a:rPr lang="en-GB" altLang="en-US" sz="3100" dirty="0" err="1" smtClean="0">
                <a:latin typeface="Calibri" pitchFamily="34" charset="0"/>
              </a:rPr>
              <a:t>ddydd</a:t>
            </a:r>
            <a:endParaRPr lang="en-GB" altLang="en-US" sz="3100" dirty="0">
              <a:latin typeface="Calibri" pitchFamily="34" charset="0"/>
            </a:endParaRPr>
          </a:p>
          <a:p>
            <a:pPr>
              <a:buFont typeface="Wingdings" pitchFamily="2" charset="2"/>
              <a:buChar char="v"/>
            </a:pPr>
            <a:r>
              <a:rPr lang="en-GB" altLang="en-US" sz="3100" dirty="0">
                <a:latin typeface="Calibri" pitchFamily="34" charset="0"/>
              </a:rPr>
              <a:t>Crèches</a:t>
            </a:r>
          </a:p>
          <a:p>
            <a:pPr>
              <a:buFont typeface="Wingdings" pitchFamily="2" charset="2"/>
              <a:buChar char="v"/>
            </a:pPr>
            <a:r>
              <a:rPr lang="en-GB" altLang="en-US" sz="3100" dirty="0" err="1" smtClean="0">
                <a:latin typeface="Calibri" pitchFamily="34" charset="0"/>
              </a:rPr>
              <a:t>Gofal</a:t>
            </a:r>
            <a:r>
              <a:rPr lang="en-GB" altLang="en-US" sz="3100" dirty="0" smtClean="0">
                <a:latin typeface="Calibri" pitchFamily="34" charset="0"/>
              </a:rPr>
              <a:t> </a:t>
            </a:r>
            <a:r>
              <a:rPr lang="en-GB" altLang="en-US" sz="3100" dirty="0" err="1" smtClean="0">
                <a:latin typeface="Calibri" pitchFamily="34" charset="0"/>
              </a:rPr>
              <a:t>sesiynol</a:t>
            </a:r>
            <a:endParaRPr lang="en-GB" altLang="en-US" sz="3100" dirty="0">
              <a:latin typeface="Calibri" pitchFamily="34" charset="0"/>
            </a:endParaRPr>
          </a:p>
          <a:p>
            <a:pPr>
              <a:buFont typeface="Wingdings" pitchFamily="2" charset="2"/>
              <a:buChar char="v"/>
            </a:pPr>
            <a:r>
              <a:rPr lang="en-GB" altLang="en-US" sz="3100" dirty="0" err="1">
                <a:latin typeface="Calibri" pitchFamily="34" charset="0"/>
              </a:rPr>
              <a:t>Ar</a:t>
            </a:r>
            <a:r>
              <a:rPr lang="en-GB" altLang="en-US" sz="3100" dirty="0">
                <a:latin typeface="Calibri" pitchFamily="34" charset="0"/>
              </a:rPr>
              <a:t> </a:t>
            </a:r>
            <a:r>
              <a:rPr lang="en-GB" altLang="en-US" sz="3100" dirty="0" err="1" smtClean="0">
                <a:latin typeface="Calibri" pitchFamily="34" charset="0"/>
              </a:rPr>
              <a:t>ôl</a:t>
            </a:r>
            <a:r>
              <a:rPr lang="en-GB" altLang="en-US" sz="3100" dirty="0" smtClean="0">
                <a:latin typeface="Calibri" pitchFamily="34" charset="0"/>
              </a:rPr>
              <a:t> </a:t>
            </a:r>
            <a:r>
              <a:rPr lang="en-GB" altLang="en-US" sz="3100" dirty="0" err="1">
                <a:latin typeface="Calibri" pitchFamily="34" charset="0"/>
              </a:rPr>
              <a:t>Ysgol</a:t>
            </a:r>
            <a:r>
              <a:rPr lang="en-GB" altLang="en-US" sz="3100" dirty="0">
                <a:latin typeface="Calibri" pitchFamily="34" charset="0"/>
              </a:rPr>
              <a:t> </a:t>
            </a:r>
            <a:endParaRPr lang="en-GB" altLang="en-US" sz="3100" dirty="0" smtClean="0">
              <a:latin typeface="Calibri" pitchFamily="34" charset="0"/>
            </a:endParaRPr>
          </a:p>
          <a:p>
            <a:pPr>
              <a:buFont typeface="Wingdings" pitchFamily="2" charset="2"/>
              <a:buChar char="v"/>
            </a:pPr>
            <a:r>
              <a:rPr lang="en-GB" altLang="en-US" sz="3100" dirty="0" err="1" smtClean="0">
                <a:latin typeface="Calibri" pitchFamily="34" charset="0"/>
              </a:rPr>
              <a:t>Mynediad</a:t>
            </a:r>
            <a:r>
              <a:rPr lang="en-GB" altLang="en-US" sz="3100" dirty="0" smtClean="0">
                <a:latin typeface="Calibri" pitchFamily="34" charset="0"/>
              </a:rPr>
              <a:t> </a:t>
            </a:r>
            <a:r>
              <a:rPr lang="en-GB" altLang="en-US" sz="3100" dirty="0" err="1">
                <a:latin typeface="Calibri" pitchFamily="34" charset="0"/>
              </a:rPr>
              <a:t>Agored</a:t>
            </a:r>
            <a:endParaRPr lang="en-GB" altLang="en-US" sz="3100" dirty="0">
              <a:latin typeface="Calibri" pitchFamily="34" charset="0"/>
            </a:endParaRPr>
          </a:p>
          <a:p>
            <a:pPr>
              <a:buFont typeface="Wingdings" pitchFamily="2" charset="2"/>
              <a:buChar char="v"/>
            </a:pPr>
            <a:r>
              <a:rPr lang="en-GB" altLang="en-US" sz="3100" dirty="0" err="1">
                <a:latin typeface="Calibri" pitchFamily="34" charset="0"/>
              </a:rPr>
              <a:t>Gwarchodwyr</a:t>
            </a:r>
            <a:endParaRPr lang="en-GB" altLang="en-US" sz="3100"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r>
              <a:rPr lang="en-GB" altLang="en-US" dirty="0">
                <a:latin typeface="Calibri" pitchFamily="34" charset="0"/>
              </a:rPr>
              <a:t>NMS </a:t>
            </a:r>
            <a:r>
              <a:rPr lang="en-GB" altLang="en-US" dirty="0" smtClean="0">
                <a:latin typeface="Calibri" pitchFamily="34" charset="0"/>
              </a:rPr>
              <a:t>for Regulated Childcare (2012)</a:t>
            </a:r>
          </a:p>
          <a:p>
            <a:r>
              <a:rPr lang="en-GB" altLang="en-US" dirty="0" smtClean="0">
                <a:latin typeface="Calibri" pitchFamily="34" charset="0"/>
              </a:rPr>
              <a:t>24 policies for:</a:t>
            </a:r>
          </a:p>
          <a:p>
            <a:pPr marL="0" indent="0">
              <a:buNone/>
            </a:pPr>
            <a:r>
              <a:rPr lang="en-GB" altLang="en-US" dirty="0" smtClean="0">
                <a:latin typeface="Calibri" pitchFamily="34" charset="0"/>
              </a:rPr>
              <a:t> </a:t>
            </a:r>
          </a:p>
          <a:p>
            <a:pPr lvl="1">
              <a:buFont typeface="Wingdings" pitchFamily="2" charset="2"/>
              <a:buChar char="v"/>
            </a:pPr>
            <a:r>
              <a:rPr lang="en-GB" altLang="en-US" sz="3200" dirty="0" smtClean="0">
                <a:latin typeface="Calibri" pitchFamily="34" charset="0"/>
              </a:rPr>
              <a:t>Full Day Care (day nurseries)</a:t>
            </a:r>
          </a:p>
          <a:p>
            <a:pPr lvl="1">
              <a:buFont typeface="Wingdings" pitchFamily="2" charset="2"/>
              <a:buChar char="v"/>
            </a:pPr>
            <a:r>
              <a:rPr lang="en-GB" altLang="en-US" sz="3200" dirty="0" smtClean="0">
                <a:latin typeface="Calibri" pitchFamily="34" charset="0"/>
              </a:rPr>
              <a:t>Crèches</a:t>
            </a:r>
            <a:endParaRPr lang="en-GB" altLang="en-US" sz="3200" dirty="0">
              <a:latin typeface="Calibri" pitchFamily="34" charset="0"/>
            </a:endParaRPr>
          </a:p>
          <a:p>
            <a:pPr lvl="1">
              <a:buFont typeface="Wingdings" pitchFamily="2" charset="2"/>
              <a:buChar char="v"/>
            </a:pPr>
            <a:r>
              <a:rPr lang="en-GB" altLang="en-US" sz="3200" dirty="0">
                <a:latin typeface="Calibri" pitchFamily="34" charset="0"/>
              </a:rPr>
              <a:t>Sessional</a:t>
            </a:r>
          </a:p>
          <a:p>
            <a:pPr lvl="1">
              <a:buFont typeface="Wingdings" pitchFamily="2" charset="2"/>
              <a:buChar char="v"/>
            </a:pPr>
            <a:r>
              <a:rPr lang="en-GB" altLang="en-US" sz="3200" dirty="0">
                <a:latin typeface="Calibri" pitchFamily="34" charset="0"/>
              </a:rPr>
              <a:t>Out of School</a:t>
            </a:r>
          </a:p>
          <a:p>
            <a:pPr lvl="1">
              <a:buFont typeface="Wingdings" pitchFamily="2" charset="2"/>
              <a:buChar char="v"/>
            </a:pPr>
            <a:r>
              <a:rPr lang="en-GB" altLang="en-US" sz="3200" dirty="0">
                <a:latin typeface="Calibri" pitchFamily="34" charset="0"/>
              </a:rPr>
              <a:t>Open Access</a:t>
            </a:r>
          </a:p>
          <a:p>
            <a:pPr lvl="1">
              <a:buFont typeface="Wingdings" pitchFamily="2" charset="2"/>
              <a:buChar char="v"/>
            </a:pPr>
            <a:r>
              <a:rPr lang="en-GB" altLang="en-US" sz="3200" dirty="0">
                <a:latin typeface="Calibri" pitchFamily="34" charset="0"/>
              </a:rPr>
              <a:t>Childminders</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21881387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t>Safonau</a:t>
            </a:r>
            <a:r>
              <a:rPr lang="en-GB" altLang="en-US" dirty="0"/>
              <a:t> a </a:t>
            </a:r>
            <a:r>
              <a:rPr lang="en-GB" altLang="en-US" dirty="0" err="1"/>
              <a:t>Rheoliadau</a:t>
            </a:r>
            <a:r>
              <a:rPr lang="en-GB" altLang="en-US" dirty="0"/>
              <a:t/>
            </a:r>
            <a:br>
              <a:rPr lang="en-GB" altLang="en-US" dirty="0"/>
            </a:br>
            <a:r>
              <a:rPr lang="en-GB" altLang="en-US" dirty="0"/>
              <a:t>Standards and Regulations</a:t>
            </a:r>
            <a:r>
              <a:rPr lang="en-GB" altLang="en-US" sz="4000" dirty="0"/>
              <a:t> </a:t>
            </a:r>
            <a:endParaRPr lang="en-GB" dirty="0"/>
          </a:p>
        </p:txBody>
      </p:sp>
      <p:sp>
        <p:nvSpPr>
          <p:cNvPr id="3" name="Content Placeholder 2"/>
          <p:cNvSpPr>
            <a:spLocks noGrp="1"/>
          </p:cNvSpPr>
          <p:nvPr>
            <p:ph sz="half" idx="1"/>
          </p:nvPr>
        </p:nvSpPr>
        <p:spPr/>
        <p:txBody>
          <a:bodyPr/>
          <a:lstStyle/>
          <a:p>
            <a:pPr>
              <a:lnSpc>
                <a:spcPct val="90000"/>
              </a:lnSpc>
            </a:pPr>
            <a:endParaRPr lang="en-GB" altLang="en-US" dirty="0" smtClean="0">
              <a:latin typeface="Calibri" pitchFamily="34" charset="0"/>
            </a:endParaRPr>
          </a:p>
          <a:p>
            <a:pPr>
              <a:lnSpc>
                <a:spcPct val="90000"/>
              </a:lnSpc>
            </a:pPr>
            <a:r>
              <a:rPr lang="en-GB" altLang="en-US" dirty="0" err="1" smtClean="0">
                <a:latin typeface="Calibri" pitchFamily="34" charset="0"/>
              </a:rPr>
              <a:t>Rheoliadau</a:t>
            </a:r>
            <a:r>
              <a:rPr lang="en-GB" altLang="en-US" dirty="0" smtClean="0">
                <a:latin typeface="Calibri" pitchFamily="34" charset="0"/>
              </a:rPr>
              <a:t> </a:t>
            </a:r>
            <a:r>
              <a:rPr lang="en-GB" altLang="en-US" dirty="0">
                <a:latin typeface="Calibri" pitchFamily="34" charset="0"/>
              </a:rPr>
              <a:t>– </a:t>
            </a:r>
            <a:r>
              <a:rPr lang="en-GB" altLang="en-US" dirty="0" err="1" smtClean="0">
                <a:latin typeface="Calibri" pitchFamily="34" charset="0"/>
              </a:rPr>
              <a:t>llawer</a:t>
            </a:r>
            <a:r>
              <a:rPr lang="en-GB" altLang="en-US" dirty="0" smtClean="0">
                <a:latin typeface="Calibri" pitchFamily="34" charset="0"/>
              </a:rPr>
              <a:t> </a:t>
            </a:r>
            <a:r>
              <a:rPr lang="en-GB" altLang="en-US" dirty="0" err="1" smtClean="0">
                <a:latin typeface="Calibri" pitchFamily="34" charset="0"/>
              </a:rPr>
              <a:t>mwy</a:t>
            </a:r>
            <a:r>
              <a:rPr lang="en-GB" altLang="en-US" dirty="0" smtClean="0">
                <a:latin typeface="Calibri" pitchFamily="34" charset="0"/>
              </a:rPr>
              <a:t> </a:t>
            </a:r>
            <a:r>
              <a:rPr lang="en-GB" altLang="en-US" dirty="0">
                <a:latin typeface="Calibri" pitchFamily="34" charset="0"/>
              </a:rPr>
              <a:t>o </a:t>
            </a:r>
            <a:r>
              <a:rPr lang="en-GB" altLang="en-US" dirty="0" err="1">
                <a:latin typeface="Calibri" pitchFamily="34" charset="0"/>
              </a:rPr>
              <a:t>fanylion</a:t>
            </a:r>
            <a:r>
              <a:rPr lang="en-GB" altLang="en-US" dirty="0">
                <a:latin typeface="Calibri" pitchFamily="34" charset="0"/>
              </a:rPr>
              <a:t>.</a:t>
            </a:r>
          </a:p>
          <a:p>
            <a:pPr>
              <a:lnSpc>
                <a:spcPct val="90000"/>
              </a:lnSpc>
            </a:pPr>
            <a:r>
              <a:rPr lang="en-GB" altLang="en-US" dirty="0" err="1">
                <a:latin typeface="Calibri" pitchFamily="34" charset="0"/>
              </a:rPr>
              <a:t>Mae’r</a:t>
            </a:r>
            <a:r>
              <a:rPr lang="en-GB" altLang="en-US" dirty="0">
                <a:latin typeface="Calibri" pitchFamily="34" charset="0"/>
              </a:rPr>
              <a:t> </a:t>
            </a:r>
            <a:r>
              <a:rPr lang="en-GB" altLang="en-US" dirty="0" err="1">
                <a:latin typeface="Calibri" pitchFamily="34" charset="0"/>
              </a:rPr>
              <a:t>ddau</a:t>
            </a:r>
            <a:r>
              <a:rPr lang="en-GB" altLang="en-US" dirty="0">
                <a:latin typeface="Calibri" pitchFamily="34" charset="0"/>
              </a:rPr>
              <a:t> </a:t>
            </a:r>
            <a:r>
              <a:rPr lang="en-GB" altLang="en-US" dirty="0" err="1">
                <a:latin typeface="Calibri" pitchFamily="34" charset="0"/>
              </a:rPr>
              <a:t>wedi</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rhestri</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sz="2400" dirty="0">
                <a:latin typeface="Calibri" pitchFamily="34" charset="0"/>
                <a:hlinkClick r:id="rId3"/>
              </a:rPr>
              <a:t>www.aggcc.cymru.gov.uk</a:t>
            </a:r>
            <a:endParaRPr lang="en-GB" altLang="en-US" sz="2400"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lstStyle/>
          <a:p>
            <a:endParaRPr lang="en-GB" altLang="en-US" dirty="0" smtClean="0">
              <a:latin typeface="Calibri" pitchFamily="34" charset="0"/>
            </a:endParaRPr>
          </a:p>
          <a:p>
            <a:r>
              <a:rPr lang="en-GB" altLang="en-US" dirty="0" smtClean="0">
                <a:latin typeface="Calibri" pitchFamily="34" charset="0"/>
              </a:rPr>
              <a:t>Requirements give far </a:t>
            </a:r>
            <a:r>
              <a:rPr lang="en-GB" altLang="en-US" dirty="0">
                <a:latin typeface="Calibri" pitchFamily="34" charset="0"/>
              </a:rPr>
              <a:t>more detail</a:t>
            </a:r>
          </a:p>
          <a:p>
            <a:r>
              <a:rPr lang="en-GB" altLang="en-US" dirty="0">
                <a:latin typeface="Calibri" pitchFamily="34" charset="0"/>
              </a:rPr>
              <a:t>All listed on:            </a:t>
            </a:r>
            <a:r>
              <a:rPr lang="en-GB" altLang="en-US" dirty="0">
                <a:latin typeface="Calibri" pitchFamily="34" charset="0"/>
                <a:hlinkClick r:id="rId4"/>
              </a:rPr>
              <a:t>www.cssiw.org.uk</a:t>
            </a:r>
            <a:endParaRPr lang="en-GB" altLang="en-US" dirty="0">
              <a:latin typeface="Calibri" pitchFamily="34" charset="0"/>
            </a:endParaRPr>
          </a:p>
          <a:p>
            <a:pPr marL="0" indent="0">
              <a:buNone/>
            </a:pPr>
            <a:endParaRPr lang="en-GB" dirty="0"/>
          </a:p>
        </p:txBody>
      </p:sp>
    </p:spTree>
    <p:extLst>
      <p:ext uri="{BB962C8B-B14F-4D97-AF65-F5344CB8AC3E}">
        <p14:creationId xmlns:p14="http://schemas.microsoft.com/office/powerpoint/2010/main" val="34213706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altLang="en-US" sz="2800" dirty="0" smtClean="0">
                <a:latin typeface="Calibri" pitchFamily="34" charset="0"/>
              </a:rPr>
              <a:t/>
            </a:r>
            <a:br>
              <a:rPr lang="en-GB" altLang="en-US" sz="2800" dirty="0" smtClean="0">
                <a:latin typeface="Calibri" pitchFamily="34" charset="0"/>
              </a:rPr>
            </a:br>
            <a:r>
              <a:rPr lang="en-GB" altLang="en-US" sz="3200" b="1" dirty="0" smtClean="0">
                <a:latin typeface="Calibri" pitchFamily="34" charset="0"/>
              </a:rPr>
              <a:t>SGC </a:t>
            </a:r>
            <a:r>
              <a:rPr lang="en-GB" altLang="en-US" sz="3200" b="1" dirty="0">
                <a:latin typeface="Calibri" pitchFamily="34" charset="0"/>
              </a:rPr>
              <a:t>- </a:t>
            </a:r>
            <a:r>
              <a:rPr lang="en-GB" altLang="en-US" sz="3200" b="1" dirty="0" err="1">
                <a:latin typeface="Calibri" pitchFamily="34" charset="0"/>
              </a:rPr>
              <a:t>Safonau</a:t>
            </a:r>
            <a:r>
              <a:rPr lang="en-GB" altLang="en-US" sz="3200" b="1" dirty="0">
                <a:latin typeface="Calibri" pitchFamily="34" charset="0"/>
              </a:rPr>
              <a:t> </a:t>
            </a:r>
            <a:r>
              <a:rPr lang="en-GB" altLang="en-US" sz="3200" b="1" dirty="0" err="1">
                <a:latin typeface="Calibri" pitchFamily="34" charset="0"/>
              </a:rPr>
              <a:t>Lleiaf</a:t>
            </a:r>
            <a:r>
              <a:rPr lang="en-GB" altLang="en-US" sz="3200" b="1" dirty="0">
                <a:latin typeface="Calibri" pitchFamily="34" charset="0"/>
              </a:rPr>
              <a:t> </a:t>
            </a:r>
            <a:r>
              <a:rPr lang="en-GB" altLang="en-US" sz="3200" b="1" dirty="0" err="1">
                <a:latin typeface="Calibri" pitchFamily="34" charset="0"/>
              </a:rPr>
              <a:t>Genedlaethol</a:t>
            </a:r>
            <a:r>
              <a:rPr lang="en-GB" altLang="en-US" sz="3200" b="1" dirty="0">
                <a:latin typeface="Calibri" pitchFamily="34" charset="0"/>
              </a:rPr>
              <a:t> (</a:t>
            </a:r>
            <a:r>
              <a:rPr lang="en-GB" altLang="en-US" sz="3200" b="1" dirty="0" smtClean="0">
                <a:latin typeface="Calibri" pitchFamily="34" charset="0"/>
              </a:rPr>
              <a:t>AGC)  </a:t>
            </a:r>
            <a:br>
              <a:rPr lang="en-GB" altLang="en-US" sz="3200" b="1" dirty="0" smtClean="0">
                <a:latin typeface="Calibri" pitchFamily="34" charset="0"/>
              </a:rPr>
            </a:br>
            <a:r>
              <a:rPr lang="en-GB" altLang="en-US" sz="3200" b="1" dirty="0" smtClean="0">
                <a:latin typeface="Calibri" pitchFamily="34" charset="0"/>
              </a:rPr>
              <a:t>NMS – National </a:t>
            </a:r>
            <a:r>
              <a:rPr lang="en-GB" altLang="en-US" sz="3200" b="1" dirty="0">
                <a:latin typeface="Calibri" pitchFamily="34" charset="0"/>
              </a:rPr>
              <a:t>Minimum </a:t>
            </a:r>
            <a:r>
              <a:rPr lang="en-GB" altLang="en-US" sz="3200" b="1" dirty="0" smtClean="0">
                <a:latin typeface="Calibri" pitchFamily="34" charset="0"/>
              </a:rPr>
              <a:t>Standards (CIW)  </a:t>
            </a:r>
            <a:r>
              <a:rPr lang="en-GB" altLang="en-US" sz="3200" b="1" dirty="0">
                <a:latin typeface="Calibri" pitchFamily="34" charset="0"/>
              </a:rPr>
              <a:t/>
            </a:r>
            <a:br>
              <a:rPr lang="en-GB" altLang="en-US" sz="3200" b="1" dirty="0">
                <a:latin typeface="Calibri" pitchFamily="34" charset="0"/>
              </a:rPr>
            </a:br>
            <a:endParaRPr lang="en-GB" sz="3200" b="1" dirty="0"/>
          </a:p>
        </p:txBody>
      </p:sp>
      <p:sp>
        <p:nvSpPr>
          <p:cNvPr id="5" name="Content Placeholder 4"/>
          <p:cNvSpPr>
            <a:spLocks noGrp="1"/>
          </p:cNvSpPr>
          <p:nvPr>
            <p:ph sz="half" idx="1"/>
          </p:nvPr>
        </p:nvSpPr>
        <p:spPr/>
        <p:txBody>
          <a:bodyPr>
            <a:normAutofit fontScale="92500" lnSpcReduction="20000"/>
          </a:bodyPr>
          <a:lstStyle/>
          <a:p>
            <a:pPr>
              <a:buNone/>
            </a:pPr>
            <a:r>
              <a:rPr lang="en-GB" altLang="en-US" b="1" dirty="0" err="1">
                <a:latin typeface="Calibri" pitchFamily="34" charset="0"/>
              </a:rPr>
              <a:t>Safon</a:t>
            </a:r>
            <a:r>
              <a:rPr lang="en-GB" altLang="en-US" b="1" dirty="0">
                <a:latin typeface="Calibri" pitchFamily="34" charset="0"/>
              </a:rPr>
              <a:t> 1</a:t>
            </a:r>
          </a:p>
          <a:p>
            <a:pPr>
              <a:buNone/>
            </a:pPr>
            <a:r>
              <a:rPr lang="en-GB" altLang="en-US" b="1" dirty="0" err="1">
                <a:latin typeface="Calibri" pitchFamily="34" charset="0"/>
              </a:rPr>
              <a:t>Datganiad</a:t>
            </a:r>
            <a:r>
              <a:rPr lang="en-GB" altLang="en-US" b="1" dirty="0">
                <a:latin typeface="Calibri" pitchFamily="34" charset="0"/>
              </a:rPr>
              <a:t> o </a:t>
            </a:r>
            <a:r>
              <a:rPr lang="en-GB" altLang="en-US" b="1" dirty="0" err="1">
                <a:latin typeface="Calibri" pitchFamily="34" charset="0"/>
              </a:rPr>
              <a:t>Bwrpas</a:t>
            </a:r>
            <a:endParaRPr lang="en-GB" altLang="en-US" b="1" dirty="0">
              <a:latin typeface="Calibri" pitchFamily="34" charset="0"/>
            </a:endParaRPr>
          </a:p>
          <a:p>
            <a:r>
              <a:rPr lang="en-GB" altLang="en-US" dirty="0" err="1">
                <a:latin typeface="Calibri" pitchFamily="34" charset="0"/>
              </a:rPr>
              <a:t>Datganiad</a:t>
            </a:r>
            <a:r>
              <a:rPr lang="en-GB" altLang="en-US" dirty="0">
                <a:latin typeface="Calibri" pitchFamily="34" charset="0"/>
              </a:rPr>
              <a:t> </a:t>
            </a:r>
            <a:r>
              <a:rPr lang="en-GB" altLang="en-US" dirty="0" err="1">
                <a:latin typeface="Calibri" pitchFamily="34" charset="0"/>
              </a:rPr>
              <a:t>Cenhadaeth</a:t>
            </a:r>
            <a:endParaRPr lang="en-GB" altLang="en-US" dirty="0">
              <a:latin typeface="Calibri" pitchFamily="34" charset="0"/>
            </a:endParaRPr>
          </a:p>
          <a:p>
            <a:r>
              <a:rPr lang="en-GB" altLang="en-US" dirty="0" err="1">
                <a:latin typeface="Calibri" pitchFamily="34" charset="0"/>
              </a:rPr>
              <a:t>Manylion</a:t>
            </a:r>
            <a:r>
              <a:rPr lang="en-GB" altLang="en-US" dirty="0">
                <a:latin typeface="Calibri" pitchFamily="34" charset="0"/>
              </a:rPr>
              <a:t> </a:t>
            </a:r>
            <a:r>
              <a:rPr lang="en-GB" altLang="en-US" dirty="0" err="1">
                <a:latin typeface="Calibri" pitchFamily="34" charset="0"/>
              </a:rPr>
              <a:t>Cofrestru</a:t>
            </a:r>
            <a:endParaRPr lang="en-GB" altLang="en-US" dirty="0">
              <a:latin typeface="Calibri" pitchFamily="34" charset="0"/>
            </a:endParaRPr>
          </a:p>
          <a:p>
            <a:r>
              <a:rPr lang="en-GB" altLang="en-US" dirty="0" err="1">
                <a:latin typeface="Calibri" pitchFamily="34" charset="0"/>
              </a:rPr>
              <a:t>Disgrifiad</a:t>
            </a:r>
            <a:r>
              <a:rPr lang="en-GB" altLang="en-US" dirty="0">
                <a:latin typeface="Calibri" pitchFamily="34" charset="0"/>
              </a:rPr>
              <a:t> y </a:t>
            </a:r>
            <a:r>
              <a:rPr lang="en-GB" altLang="en-US" dirty="0" err="1">
                <a:latin typeface="Calibri" pitchFamily="34" charset="0"/>
              </a:rPr>
              <a:t>lleoliad</a:t>
            </a:r>
            <a:endParaRPr lang="en-GB" altLang="en-US" dirty="0">
              <a:latin typeface="Calibri" pitchFamily="34" charset="0"/>
            </a:endParaRPr>
          </a:p>
          <a:p>
            <a:r>
              <a:rPr lang="en-GB" altLang="en-US" dirty="0" err="1">
                <a:latin typeface="Calibri" pitchFamily="34" charset="0"/>
              </a:rPr>
              <a:t>Diwylliant</a:t>
            </a:r>
            <a:r>
              <a:rPr lang="en-GB" altLang="en-US" dirty="0">
                <a:latin typeface="Calibri" pitchFamily="34" charset="0"/>
              </a:rPr>
              <a:t> y </a:t>
            </a:r>
            <a:r>
              <a:rPr lang="en-GB" altLang="en-US" dirty="0" err="1">
                <a:latin typeface="Calibri" pitchFamily="34" charset="0"/>
              </a:rPr>
              <a:t>Gweithle</a:t>
            </a:r>
            <a:endParaRPr lang="en-GB" altLang="en-US" dirty="0">
              <a:latin typeface="Calibri" pitchFamily="34" charset="0"/>
            </a:endParaRPr>
          </a:p>
          <a:p>
            <a:r>
              <a:rPr lang="en-GB" altLang="en-US" dirty="0">
                <a:latin typeface="Calibri" pitchFamily="34" charset="0"/>
              </a:rPr>
              <a:t>Staff</a:t>
            </a:r>
          </a:p>
          <a:p>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Cwyno</a:t>
            </a:r>
            <a:endParaRPr lang="en-GB" altLang="en-US" dirty="0">
              <a:latin typeface="Calibri" pitchFamily="34" charset="0"/>
            </a:endParaRPr>
          </a:p>
          <a:p>
            <a:r>
              <a:rPr lang="en-GB" altLang="en-US" dirty="0" err="1">
                <a:latin typeface="Calibri" pitchFamily="34" charset="0"/>
              </a:rPr>
              <a:t>Enwau</a:t>
            </a:r>
            <a:r>
              <a:rPr lang="en-GB" altLang="en-US" dirty="0">
                <a:latin typeface="Calibri" pitchFamily="34" charset="0"/>
              </a:rPr>
              <a:t> a </a:t>
            </a:r>
            <a:r>
              <a:rPr lang="en-GB" altLang="en-US" dirty="0" err="1">
                <a:latin typeface="Calibri" pitchFamily="34" charset="0"/>
              </a:rPr>
              <a:t>rhifau</a:t>
            </a:r>
            <a:r>
              <a:rPr lang="en-GB" altLang="en-US" dirty="0">
                <a:latin typeface="Calibri" pitchFamily="34" charset="0"/>
              </a:rPr>
              <a:t> </a:t>
            </a:r>
            <a:r>
              <a:rPr lang="en-GB" altLang="en-US" dirty="0" err="1">
                <a:latin typeface="Calibri" pitchFamily="34" charset="0"/>
              </a:rPr>
              <a:t>ff</a:t>
            </a:r>
            <a:r>
              <a:rPr lang="en-US" altLang="en-US" dirty="0">
                <a:latin typeface="Calibri" pitchFamily="34" charset="0"/>
                <a:cs typeface="Arial" pitchFamily="34" charset="0"/>
              </a:rPr>
              <a:t>ô</a:t>
            </a:r>
            <a:r>
              <a:rPr lang="en-GB" altLang="en-US" dirty="0">
                <a:latin typeface="Calibri" pitchFamily="34" charset="0"/>
              </a:rPr>
              <a:t>n.</a:t>
            </a:r>
          </a:p>
          <a:p>
            <a:endParaRPr lang="en-GB" dirty="0"/>
          </a:p>
        </p:txBody>
      </p:sp>
      <p:sp>
        <p:nvSpPr>
          <p:cNvPr id="6" name="Content Placeholder 5"/>
          <p:cNvSpPr>
            <a:spLocks noGrp="1"/>
          </p:cNvSpPr>
          <p:nvPr>
            <p:ph sz="half" idx="2"/>
          </p:nvPr>
        </p:nvSpPr>
        <p:spPr/>
        <p:txBody>
          <a:bodyPr>
            <a:normAutofit fontScale="92500" lnSpcReduction="20000"/>
          </a:bodyPr>
          <a:lstStyle/>
          <a:p>
            <a:pPr>
              <a:buNone/>
            </a:pPr>
            <a:r>
              <a:rPr lang="en-GB" altLang="en-US" b="1" dirty="0">
                <a:latin typeface="Calibri" pitchFamily="34" charset="0"/>
              </a:rPr>
              <a:t>Standard 1 </a:t>
            </a:r>
          </a:p>
          <a:p>
            <a:pPr>
              <a:buNone/>
            </a:pPr>
            <a:r>
              <a:rPr lang="en-GB" altLang="en-US" b="1" dirty="0">
                <a:latin typeface="Calibri" pitchFamily="34" charset="0"/>
              </a:rPr>
              <a:t>Statement of Purpose</a:t>
            </a:r>
          </a:p>
          <a:p>
            <a:r>
              <a:rPr lang="en-GB" altLang="en-US" dirty="0">
                <a:latin typeface="Calibri" pitchFamily="34" charset="0"/>
              </a:rPr>
              <a:t>Mission Statement</a:t>
            </a:r>
          </a:p>
          <a:p>
            <a:r>
              <a:rPr lang="en-GB" altLang="en-US" dirty="0">
                <a:latin typeface="Calibri" pitchFamily="34" charset="0"/>
              </a:rPr>
              <a:t>Registration details</a:t>
            </a:r>
          </a:p>
          <a:p>
            <a:r>
              <a:rPr lang="en-GB" altLang="en-US" dirty="0">
                <a:latin typeface="Calibri" pitchFamily="34" charset="0"/>
              </a:rPr>
              <a:t>Description of setting</a:t>
            </a:r>
          </a:p>
          <a:p>
            <a:r>
              <a:rPr lang="en-GB" altLang="en-US" dirty="0">
                <a:latin typeface="Calibri" pitchFamily="34" charset="0"/>
              </a:rPr>
              <a:t>Working culture</a:t>
            </a:r>
          </a:p>
          <a:p>
            <a:r>
              <a:rPr lang="en-GB" altLang="en-US" dirty="0">
                <a:latin typeface="Calibri" pitchFamily="34" charset="0"/>
              </a:rPr>
              <a:t>Staff</a:t>
            </a:r>
          </a:p>
          <a:p>
            <a:r>
              <a:rPr lang="en-GB" altLang="en-US" dirty="0">
                <a:latin typeface="Calibri" pitchFamily="34" charset="0"/>
              </a:rPr>
              <a:t>Complaints Procedures</a:t>
            </a:r>
          </a:p>
          <a:p>
            <a:r>
              <a:rPr lang="en-GB" altLang="en-US" dirty="0">
                <a:latin typeface="Calibri" pitchFamily="34" charset="0"/>
              </a:rPr>
              <a:t>Names and telephone numbers.</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a:latin typeface="Calibri" pitchFamily="34" charset="0"/>
              </a:rPr>
              <a:t>Safon</a:t>
            </a:r>
            <a:r>
              <a:rPr lang="en-GB" altLang="en-US" b="1" dirty="0">
                <a:latin typeface="Calibri" pitchFamily="34" charset="0"/>
              </a:rPr>
              <a:t> 2 - </a:t>
            </a:r>
            <a:r>
              <a:rPr lang="en-GB" altLang="en-US" b="1" dirty="0" err="1">
                <a:latin typeface="Calibri" pitchFamily="34" charset="0"/>
              </a:rPr>
              <a:t>Cofrestru</a:t>
            </a:r>
            <a:r>
              <a:rPr lang="en-GB" altLang="en-US" b="1" dirty="0">
                <a:latin typeface="Calibri" pitchFamily="34" charset="0"/>
              </a:rPr>
              <a:t> </a:t>
            </a:r>
            <a:br>
              <a:rPr lang="en-GB" altLang="en-US" b="1" dirty="0">
                <a:latin typeface="Calibri" pitchFamily="34" charset="0"/>
              </a:rPr>
            </a:br>
            <a:r>
              <a:rPr lang="en-GB" altLang="en-US" b="1" dirty="0">
                <a:latin typeface="Calibri" pitchFamily="34" charset="0"/>
              </a:rPr>
              <a:t>Standard 2 - Registration</a:t>
            </a:r>
            <a:endParaRPr lang="en-GB" b="1" dirty="0"/>
          </a:p>
        </p:txBody>
      </p:sp>
      <p:sp>
        <p:nvSpPr>
          <p:cNvPr id="3" name="Content Placeholder 2"/>
          <p:cNvSpPr>
            <a:spLocks noGrp="1"/>
          </p:cNvSpPr>
          <p:nvPr>
            <p:ph sz="half" idx="1"/>
          </p:nvPr>
        </p:nvSpPr>
        <p:spPr/>
        <p:txBody>
          <a:bodyPr>
            <a:normAutofit fontScale="62500" lnSpcReduction="20000"/>
          </a:bodyPr>
          <a:lstStyle/>
          <a:p>
            <a:r>
              <a:rPr lang="en-GB" altLang="en-US" dirty="0" err="1">
                <a:latin typeface="Calibri" pitchFamily="34" charset="0"/>
              </a:rPr>
              <a:t>Cytundeb</a:t>
            </a:r>
            <a:endParaRPr lang="en-GB" altLang="en-US" dirty="0">
              <a:latin typeface="Calibri" pitchFamily="34" charset="0"/>
            </a:endParaRPr>
          </a:p>
          <a:p>
            <a:r>
              <a:rPr lang="en-GB" altLang="en-US" dirty="0" err="1">
                <a:latin typeface="Calibri" pitchFamily="34" charset="0"/>
              </a:rPr>
              <a:t>Enwau</a:t>
            </a:r>
            <a:r>
              <a:rPr lang="en-GB" altLang="en-US" dirty="0">
                <a:latin typeface="Calibri" pitchFamily="34" charset="0"/>
              </a:rPr>
              <a:t> a </a:t>
            </a:r>
            <a:r>
              <a:rPr lang="en-GB" altLang="en-US" dirty="0" err="1">
                <a:latin typeface="Calibri" pitchFamily="34" charset="0"/>
              </a:rPr>
              <a:t>chyfeiriadau</a:t>
            </a:r>
            <a:r>
              <a:rPr lang="en-GB" altLang="en-US" dirty="0">
                <a:latin typeface="Calibri" pitchFamily="34" charset="0"/>
              </a:rPr>
              <a:t> y </a:t>
            </a:r>
            <a:r>
              <a:rPr lang="en-GB" altLang="en-US" dirty="0" err="1">
                <a:latin typeface="Calibri" pitchFamily="34" charset="0"/>
              </a:rPr>
              <a:t>plentyn</a:t>
            </a:r>
            <a:r>
              <a:rPr lang="en-GB" altLang="en-US" dirty="0">
                <a:latin typeface="Calibri" pitchFamily="34" charset="0"/>
              </a:rPr>
              <a:t>/</a:t>
            </a:r>
            <a:r>
              <a:rPr lang="en-GB" altLang="en-US" dirty="0" err="1">
                <a:latin typeface="Calibri" pitchFamily="34" charset="0"/>
              </a:rPr>
              <a:t>rhieni</a:t>
            </a:r>
            <a:r>
              <a:rPr lang="en-GB" altLang="en-US" dirty="0">
                <a:latin typeface="Calibri" pitchFamily="34" charset="0"/>
              </a:rPr>
              <a:t>/</a:t>
            </a:r>
            <a:r>
              <a:rPr lang="en-GB" altLang="en-US" dirty="0" err="1">
                <a:latin typeface="Calibri" pitchFamily="34" charset="0"/>
              </a:rPr>
              <a:t>gwarchodwyr</a:t>
            </a:r>
            <a:r>
              <a:rPr lang="en-GB" altLang="en-US" dirty="0">
                <a:latin typeface="Calibri" pitchFamily="34" charset="0"/>
              </a:rPr>
              <a:t>.</a:t>
            </a:r>
          </a:p>
          <a:p>
            <a:r>
              <a:rPr lang="en-GB" altLang="en-US" dirty="0" err="1">
                <a:latin typeface="Calibri" pitchFamily="34" charset="0"/>
              </a:rPr>
              <a:t>Manylion</a:t>
            </a:r>
            <a:r>
              <a:rPr lang="en-GB" altLang="en-US" dirty="0">
                <a:latin typeface="Calibri" pitchFamily="34" charset="0"/>
              </a:rPr>
              <a:t> </a:t>
            </a:r>
            <a:r>
              <a:rPr lang="en-GB" altLang="en-US" dirty="0" err="1">
                <a:latin typeface="Calibri" pitchFamily="34" charset="0"/>
              </a:rPr>
              <a:t>meddyg</a:t>
            </a:r>
            <a:r>
              <a:rPr lang="en-GB" altLang="en-US" dirty="0">
                <a:latin typeface="Calibri" pitchFamily="34" charset="0"/>
              </a:rPr>
              <a:t> y </a:t>
            </a:r>
            <a:r>
              <a:rPr lang="en-GB" altLang="en-US" dirty="0" err="1">
                <a:latin typeface="Calibri" pitchFamily="34" charset="0"/>
              </a:rPr>
              <a:t>plentyn</a:t>
            </a:r>
            <a:r>
              <a:rPr lang="en-GB" altLang="en-US" dirty="0">
                <a:latin typeface="Calibri" pitchFamily="34" charset="0"/>
              </a:rPr>
              <a:t>/ </a:t>
            </a:r>
            <a:r>
              <a:rPr lang="en-GB" altLang="en-US" dirty="0" err="1">
                <a:latin typeface="Calibri" pitchFamily="34" charset="0"/>
              </a:rPr>
              <a:t>hanes</a:t>
            </a:r>
            <a:r>
              <a:rPr lang="en-GB" altLang="en-US" dirty="0">
                <a:latin typeface="Calibri" pitchFamily="34" charset="0"/>
              </a:rPr>
              <a:t> </a:t>
            </a:r>
            <a:r>
              <a:rPr lang="en-GB" altLang="en-US" dirty="0" err="1">
                <a:latin typeface="Calibri" pitchFamily="34" charset="0"/>
              </a:rPr>
              <a:t>meddygol</a:t>
            </a:r>
            <a:r>
              <a:rPr lang="en-GB" altLang="en-US" dirty="0">
                <a:latin typeface="Calibri" pitchFamily="34" charset="0"/>
              </a:rPr>
              <a:t>/</a:t>
            </a:r>
            <a:r>
              <a:rPr lang="en-GB" altLang="en-US" dirty="0" err="1">
                <a:latin typeface="Calibri" pitchFamily="34" charset="0"/>
              </a:rPr>
              <a:t>allergeddau</a:t>
            </a:r>
            <a:r>
              <a:rPr lang="en-GB" altLang="en-US" dirty="0">
                <a:latin typeface="Calibri" pitchFamily="34" charset="0"/>
              </a:rPr>
              <a:t>/</a:t>
            </a:r>
            <a:r>
              <a:rPr lang="en-GB" altLang="en-US" dirty="0" err="1">
                <a:latin typeface="Calibri" pitchFamily="34" charset="0"/>
              </a:rPr>
              <a:t>bwyd</a:t>
            </a:r>
            <a:r>
              <a:rPr lang="en-GB" altLang="en-US" dirty="0">
                <a:latin typeface="Calibri" pitchFamily="34" charset="0"/>
              </a:rPr>
              <a:t>.</a:t>
            </a:r>
          </a:p>
          <a:p>
            <a:r>
              <a:rPr lang="en-GB" altLang="en-US" dirty="0" err="1">
                <a:latin typeface="Calibri" pitchFamily="34" charset="0"/>
              </a:rPr>
              <a:t>Pob</a:t>
            </a:r>
            <a:r>
              <a:rPr lang="en-GB" altLang="en-US" dirty="0">
                <a:latin typeface="Calibri" pitchFamily="34" charset="0"/>
              </a:rPr>
              <a:t> </a:t>
            </a:r>
            <a:r>
              <a:rPr lang="en-GB" altLang="en-US" dirty="0" err="1">
                <a:latin typeface="Calibri" pitchFamily="34" charset="0"/>
              </a:rPr>
              <a:t>rhif</a:t>
            </a:r>
            <a:r>
              <a:rPr lang="en-GB" altLang="en-US" dirty="0">
                <a:latin typeface="Calibri" pitchFamily="34" charset="0"/>
              </a:rPr>
              <a:t> </a:t>
            </a:r>
            <a:r>
              <a:rPr lang="en-GB" altLang="en-US" dirty="0" err="1">
                <a:latin typeface="Calibri" pitchFamily="34" charset="0"/>
              </a:rPr>
              <a:t>cyswllt</a:t>
            </a:r>
            <a:endParaRPr lang="en-GB" altLang="en-US" dirty="0">
              <a:latin typeface="Calibri" pitchFamily="34" charset="0"/>
            </a:endParaRPr>
          </a:p>
          <a:p>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casglu’r</a:t>
            </a:r>
            <a:r>
              <a:rPr lang="en-GB" altLang="en-US" dirty="0">
                <a:latin typeface="Calibri" pitchFamily="34" charset="0"/>
              </a:rPr>
              <a:t> </a:t>
            </a:r>
            <a:r>
              <a:rPr lang="en-GB" altLang="en-US" dirty="0" err="1">
                <a:latin typeface="Calibri" pitchFamily="34" charset="0"/>
              </a:rPr>
              <a:t>plentyn</a:t>
            </a:r>
            <a:r>
              <a:rPr lang="en-GB" altLang="en-US" dirty="0">
                <a:latin typeface="Calibri" pitchFamily="34" charset="0"/>
              </a:rPr>
              <a:t> – </a:t>
            </a:r>
            <a:r>
              <a:rPr lang="en-GB" altLang="en-US" dirty="0" err="1">
                <a:latin typeface="Calibri" pitchFamily="34" charset="0"/>
              </a:rPr>
              <a:t>lluniau</a:t>
            </a:r>
            <a:r>
              <a:rPr lang="en-GB" altLang="en-US" dirty="0">
                <a:latin typeface="Calibri" pitchFamily="34" charset="0"/>
              </a:rPr>
              <a:t>/</a:t>
            </a:r>
            <a:r>
              <a:rPr lang="en-GB" altLang="en-US" dirty="0" err="1">
                <a:latin typeface="Calibri" pitchFamily="34" charset="0"/>
              </a:rPr>
              <a:t>trwyddedeiriau</a:t>
            </a:r>
            <a:r>
              <a:rPr lang="en-GB" altLang="en-US" dirty="0">
                <a:latin typeface="Calibri" pitchFamily="34" charset="0"/>
              </a:rPr>
              <a:t>.</a:t>
            </a:r>
          </a:p>
          <a:p>
            <a:r>
              <a:rPr lang="en-GB" altLang="en-US" dirty="0" err="1">
                <a:latin typeface="Calibri" pitchFamily="34" charset="0"/>
              </a:rPr>
              <a:t>Diwrnodau</a:t>
            </a:r>
            <a:r>
              <a:rPr lang="en-GB" altLang="en-US" dirty="0">
                <a:latin typeface="Calibri" pitchFamily="34" charset="0"/>
              </a:rPr>
              <a:t>/</a:t>
            </a:r>
            <a:r>
              <a:rPr lang="en-GB" altLang="en-US" dirty="0" err="1">
                <a:latin typeface="Calibri" pitchFamily="34" charset="0"/>
              </a:rPr>
              <a:t>sesiynau</a:t>
            </a:r>
            <a:r>
              <a:rPr lang="en-GB" altLang="en-US" dirty="0">
                <a:latin typeface="Calibri" pitchFamily="34" charset="0"/>
              </a:rPr>
              <a:t> </a:t>
            </a:r>
            <a:r>
              <a:rPr lang="en-GB" altLang="en-US" dirty="0" err="1">
                <a:latin typeface="Calibri" pitchFamily="34" charset="0"/>
              </a:rPr>
              <a:t>wedi</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trefnu</a:t>
            </a:r>
            <a:endParaRPr lang="en-GB" altLang="en-US" dirty="0">
              <a:latin typeface="Calibri" pitchFamily="34" charset="0"/>
            </a:endParaRPr>
          </a:p>
          <a:p>
            <a:r>
              <a:rPr lang="en-GB" altLang="en-US" dirty="0" err="1">
                <a:latin typeface="Calibri" pitchFamily="34" charset="0"/>
              </a:rPr>
              <a:t>Cydnabyddiaeth</a:t>
            </a:r>
            <a:r>
              <a:rPr lang="en-GB" altLang="en-US" dirty="0">
                <a:latin typeface="Calibri" pitchFamily="34" charset="0"/>
              </a:rPr>
              <a:t>/</a:t>
            </a:r>
            <a:r>
              <a:rPr lang="en-GB" altLang="en-US" dirty="0" err="1">
                <a:latin typeface="Calibri" pitchFamily="34" charset="0"/>
              </a:rPr>
              <a:t>llofnod</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gyfer</a:t>
            </a:r>
            <a:r>
              <a:rPr lang="en-GB" altLang="en-US" dirty="0">
                <a:latin typeface="Calibri" pitchFamily="34" charset="0"/>
              </a:rPr>
              <a:t> </a:t>
            </a:r>
            <a:r>
              <a:rPr lang="en-GB" altLang="en-US" dirty="0" err="1">
                <a:latin typeface="Calibri" pitchFamily="34" charset="0"/>
              </a:rPr>
              <a:t>polisiau’r</a:t>
            </a:r>
            <a:r>
              <a:rPr lang="en-GB" altLang="en-US" dirty="0">
                <a:latin typeface="Calibri" pitchFamily="34" charset="0"/>
              </a:rPr>
              <a:t> </a:t>
            </a:r>
            <a:r>
              <a:rPr lang="en-GB" altLang="en-US" dirty="0" err="1">
                <a:latin typeface="Calibri" pitchFamily="34" charset="0"/>
              </a:rPr>
              <a:t>lleoliad</a:t>
            </a:r>
            <a:r>
              <a:rPr lang="en-GB" altLang="en-US" dirty="0">
                <a:latin typeface="Calibri" pitchFamily="34" charset="0"/>
              </a:rPr>
              <a:t>/</a:t>
            </a:r>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cwyno</a:t>
            </a:r>
            <a:r>
              <a:rPr lang="en-GB" altLang="en-US" dirty="0">
                <a:latin typeface="Calibri" pitchFamily="34" charset="0"/>
              </a:rPr>
              <a:t>/</a:t>
            </a:r>
            <a:r>
              <a:rPr lang="en-GB" altLang="en-US" dirty="0" err="1">
                <a:latin typeface="Calibri" pitchFamily="34" charset="0"/>
              </a:rPr>
              <a:t>damweiniau</a:t>
            </a:r>
            <a:r>
              <a:rPr lang="en-GB" altLang="en-US" dirty="0">
                <a:latin typeface="Calibri" pitchFamily="34" charset="0"/>
              </a:rPr>
              <a:t> a </a:t>
            </a:r>
            <a:r>
              <a:rPr lang="en-GB" altLang="en-US" dirty="0" err="1">
                <a:latin typeface="Calibri" pitchFamily="34" charset="0"/>
              </a:rPr>
              <a:t>threfniadau</a:t>
            </a:r>
            <a:r>
              <a:rPr lang="en-GB" altLang="en-US" dirty="0">
                <a:latin typeface="Calibri" pitchFamily="34" charset="0"/>
              </a:rPr>
              <a:t> </a:t>
            </a:r>
            <a:r>
              <a:rPr lang="en-GB" altLang="en-US" dirty="0" err="1">
                <a:latin typeface="Calibri" pitchFamily="34" charset="0"/>
              </a:rPr>
              <a:t>mewn</a:t>
            </a:r>
            <a:r>
              <a:rPr lang="en-GB" altLang="en-US" dirty="0">
                <a:latin typeface="Calibri" pitchFamily="34" charset="0"/>
              </a:rPr>
              <a:t> </a:t>
            </a:r>
            <a:r>
              <a:rPr lang="en-GB" altLang="en-US" dirty="0" err="1">
                <a:latin typeface="Calibri" pitchFamily="34" charset="0"/>
              </a:rPr>
              <a:t>argyfwng</a:t>
            </a:r>
            <a:r>
              <a:rPr lang="en-GB" altLang="en-US" dirty="0">
                <a:latin typeface="Calibri" pitchFamily="34" charset="0"/>
              </a:rPr>
              <a:t>.</a:t>
            </a:r>
          </a:p>
          <a:p>
            <a:endParaRPr lang="en-GB" dirty="0"/>
          </a:p>
        </p:txBody>
      </p:sp>
      <p:sp>
        <p:nvSpPr>
          <p:cNvPr id="4" name="Content Placeholder 3"/>
          <p:cNvSpPr>
            <a:spLocks noGrp="1"/>
          </p:cNvSpPr>
          <p:nvPr>
            <p:ph sz="half" idx="2"/>
          </p:nvPr>
        </p:nvSpPr>
        <p:spPr/>
        <p:txBody>
          <a:bodyPr>
            <a:normAutofit fontScale="62500" lnSpcReduction="20000"/>
          </a:bodyPr>
          <a:lstStyle/>
          <a:p>
            <a:r>
              <a:rPr lang="en-GB" altLang="en-US" dirty="0">
                <a:latin typeface="Calibri" pitchFamily="34" charset="0"/>
              </a:rPr>
              <a:t>A contract</a:t>
            </a:r>
          </a:p>
          <a:p>
            <a:r>
              <a:rPr lang="en-GB" altLang="en-US" dirty="0">
                <a:latin typeface="Calibri" pitchFamily="34" charset="0"/>
              </a:rPr>
              <a:t>Names and addresses of child/parent/guardian.</a:t>
            </a:r>
          </a:p>
          <a:p>
            <a:r>
              <a:rPr lang="en-GB" altLang="en-US" dirty="0">
                <a:latin typeface="Calibri" pitchFamily="34" charset="0"/>
              </a:rPr>
              <a:t>Details of child’s doctor/medical history/allergies/diet.</a:t>
            </a:r>
          </a:p>
          <a:p>
            <a:r>
              <a:rPr lang="en-GB" altLang="en-US" dirty="0">
                <a:latin typeface="Calibri" pitchFamily="34" charset="0"/>
              </a:rPr>
              <a:t>All contact numbers.</a:t>
            </a:r>
          </a:p>
          <a:p>
            <a:r>
              <a:rPr lang="en-GB" altLang="en-US" dirty="0">
                <a:latin typeface="Calibri" pitchFamily="34" charset="0"/>
              </a:rPr>
              <a:t>Collection arrangements – photographs/passwords.</a:t>
            </a:r>
          </a:p>
          <a:p>
            <a:r>
              <a:rPr lang="en-GB" altLang="en-US" dirty="0">
                <a:latin typeface="Calibri" pitchFamily="34" charset="0"/>
              </a:rPr>
              <a:t>Days and sessions required/booked</a:t>
            </a:r>
          </a:p>
          <a:p>
            <a:r>
              <a:rPr lang="en-GB" altLang="en-US" dirty="0">
                <a:latin typeface="Calibri" pitchFamily="34" charset="0"/>
              </a:rPr>
              <a:t>Acknowledgement of/signatures for policies/complaints and accident and emergency procedures.</a:t>
            </a:r>
          </a:p>
          <a:p>
            <a:endParaRPr lang="en-GB" dirty="0"/>
          </a:p>
        </p:txBody>
      </p:sp>
    </p:spTree>
    <p:extLst>
      <p:ext uri="{BB962C8B-B14F-4D97-AF65-F5344CB8AC3E}">
        <p14:creationId xmlns:p14="http://schemas.microsoft.com/office/powerpoint/2010/main" val="29413637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600" b="1" dirty="0" err="1"/>
              <a:t>Safon</a:t>
            </a:r>
            <a:r>
              <a:rPr lang="en-GB" altLang="en-US" sz="3600" b="1" dirty="0"/>
              <a:t> 4 </a:t>
            </a:r>
            <a:r>
              <a:rPr lang="en-GB" altLang="en-US" sz="3600" b="1" dirty="0" err="1"/>
              <a:t>Cwrdd</a:t>
            </a:r>
            <a:r>
              <a:rPr lang="en-GB" altLang="en-US" sz="3600" b="1" dirty="0"/>
              <a:t> a </a:t>
            </a:r>
            <a:r>
              <a:rPr lang="en-GB" altLang="en-US" sz="3600" b="1" dirty="0" err="1"/>
              <a:t>Gofynion</a:t>
            </a:r>
            <a:r>
              <a:rPr lang="en-GB" altLang="en-US" sz="3600" b="1" dirty="0"/>
              <a:t> </a:t>
            </a:r>
            <a:r>
              <a:rPr lang="en-GB" altLang="en-US" sz="3600" b="1" dirty="0" err="1" smtClean="0"/>
              <a:t>Unigol</a:t>
            </a:r>
            <a:r>
              <a:rPr lang="en-GB" altLang="en-US" sz="3600" b="1" dirty="0" smtClean="0"/>
              <a:t>                      Standard 4 Meeting Individual Needs</a:t>
            </a:r>
            <a:endParaRPr lang="en-GB" sz="3600" b="1" dirty="0"/>
          </a:p>
        </p:txBody>
      </p:sp>
      <p:sp>
        <p:nvSpPr>
          <p:cNvPr id="3" name="Content Placeholder 2"/>
          <p:cNvSpPr>
            <a:spLocks noGrp="1"/>
          </p:cNvSpPr>
          <p:nvPr>
            <p:ph sz="half" idx="1"/>
          </p:nvPr>
        </p:nvSpPr>
        <p:spPr/>
        <p:txBody>
          <a:bodyPr>
            <a:normAutofit fontScale="92500" lnSpcReduction="20000"/>
          </a:bodyPr>
          <a:lstStyle/>
          <a:p>
            <a:r>
              <a:rPr lang="en-GB" altLang="en-US" dirty="0" err="1">
                <a:latin typeface="Calibri" pitchFamily="34" charset="0"/>
              </a:rPr>
              <a:t>Datganiad</a:t>
            </a:r>
            <a:r>
              <a:rPr lang="en-GB" altLang="en-US" dirty="0">
                <a:latin typeface="Calibri" pitchFamily="34" charset="0"/>
              </a:rPr>
              <a:t> </a:t>
            </a:r>
            <a:r>
              <a:rPr lang="en-GB" altLang="en-US" dirty="0" err="1">
                <a:latin typeface="Calibri" pitchFamily="34" charset="0"/>
              </a:rPr>
              <a:t>Cenhadaeth</a:t>
            </a:r>
            <a:endParaRPr lang="en-GB" altLang="en-US" dirty="0">
              <a:latin typeface="Calibri" pitchFamily="34" charset="0"/>
            </a:endParaRPr>
          </a:p>
          <a:p>
            <a:r>
              <a:rPr lang="en-GB" altLang="en-US" dirty="0">
                <a:latin typeface="Calibri" pitchFamily="34" charset="0"/>
              </a:rPr>
              <a:t>Cod </a:t>
            </a:r>
            <a:r>
              <a:rPr lang="en-GB" altLang="en-US" dirty="0" err="1">
                <a:latin typeface="Calibri" pitchFamily="34" charset="0"/>
              </a:rPr>
              <a:t>Ymarfer</a:t>
            </a:r>
            <a:endParaRPr lang="en-GB" altLang="en-US" dirty="0">
              <a:latin typeface="Calibri" pitchFamily="34" charset="0"/>
            </a:endParaRPr>
          </a:p>
          <a:p>
            <a:r>
              <a:rPr lang="en-GB" altLang="en-US" dirty="0" err="1">
                <a:latin typeface="Calibri" pitchFamily="34" charset="0"/>
              </a:rPr>
              <a:t>Gweithred</a:t>
            </a:r>
            <a:r>
              <a:rPr lang="en-GB" altLang="en-US" dirty="0">
                <a:latin typeface="Calibri" pitchFamily="34" charset="0"/>
              </a:rPr>
              <a:t> </a:t>
            </a:r>
            <a:r>
              <a:rPr lang="en-GB" altLang="en-US" dirty="0" err="1">
                <a:latin typeface="Calibri" pitchFamily="34" charset="0"/>
              </a:rPr>
              <a:t>Blynyddoedd</a:t>
            </a:r>
            <a:r>
              <a:rPr lang="en-GB" altLang="en-US" dirty="0">
                <a:latin typeface="Calibri" pitchFamily="34" charset="0"/>
              </a:rPr>
              <a:t> </a:t>
            </a:r>
            <a:r>
              <a:rPr lang="en-GB" altLang="en-US" dirty="0" err="1">
                <a:latin typeface="Calibri" pitchFamily="34" charset="0"/>
              </a:rPr>
              <a:t>Cynnar</a:t>
            </a:r>
            <a:endParaRPr lang="en-GB" altLang="en-US" dirty="0">
              <a:latin typeface="Calibri" pitchFamily="34" charset="0"/>
            </a:endParaRPr>
          </a:p>
          <a:p>
            <a:r>
              <a:rPr lang="en-GB" altLang="en-US" dirty="0" err="1">
                <a:latin typeface="Calibri" pitchFamily="34" charset="0"/>
              </a:rPr>
              <a:t>Gweithred</a:t>
            </a:r>
            <a:r>
              <a:rPr lang="en-GB" altLang="en-US" dirty="0">
                <a:latin typeface="Calibri" pitchFamily="34" charset="0"/>
              </a:rPr>
              <a:t> </a:t>
            </a:r>
            <a:r>
              <a:rPr lang="en-GB" altLang="en-US" dirty="0" err="1">
                <a:latin typeface="Calibri" pitchFamily="34" charset="0"/>
              </a:rPr>
              <a:t>Blynyddoedd</a:t>
            </a:r>
            <a:r>
              <a:rPr lang="en-GB" altLang="en-US" dirty="0">
                <a:latin typeface="Calibri" pitchFamily="34" charset="0"/>
              </a:rPr>
              <a:t> </a:t>
            </a:r>
            <a:r>
              <a:rPr lang="en-GB" altLang="en-US" dirty="0" err="1">
                <a:latin typeface="Calibri" pitchFamily="34" charset="0"/>
              </a:rPr>
              <a:t>Cynnar</a:t>
            </a:r>
            <a:r>
              <a:rPr lang="en-GB" altLang="en-US" dirty="0">
                <a:latin typeface="Calibri" pitchFamily="34" charset="0"/>
              </a:rPr>
              <a:t> </a:t>
            </a:r>
            <a:r>
              <a:rPr lang="en-GB" altLang="en-US" dirty="0" err="1">
                <a:latin typeface="Calibri" pitchFamily="34" charset="0"/>
              </a:rPr>
              <a:t>Ychwanegol</a:t>
            </a:r>
            <a:endParaRPr lang="en-GB" altLang="en-US" dirty="0">
              <a:latin typeface="Calibri" pitchFamily="34" charset="0"/>
            </a:endParaRPr>
          </a:p>
          <a:p>
            <a:r>
              <a:rPr lang="en-GB" altLang="en-US" dirty="0" err="1">
                <a:latin typeface="Calibri" pitchFamily="34" charset="0"/>
              </a:rPr>
              <a:t>Partneriaethau</a:t>
            </a:r>
            <a:r>
              <a:rPr lang="en-GB" altLang="en-US" dirty="0">
                <a:latin typeface="Calibri" pitchFamily="34" charset="0"/>
              </a:rPr>
              <a:t> – </a:t>
            </a:r>
            <a:r>
              <a:rPr lang="en-GB" altLang="en-US" dirty="0" err="1">
                <a:latin typeface="Calibri" pitchFamily="34" charset="0"/>
              </a:rPr>
              <a:t>Dwylo</a:t>
            </a:r>
            <a:r>
              <a:rPr lang="en-GB" altLang="en-US" dirty="0">
                <a:latin typeface="Calibri" pitchFamily="34" charset="0"/>
              </a:rPr>
              <a:t> </a:t>
            </a:r>
            <a:r>
              <a:rPr lang="en-GB" altLang="en-US" dirty="0" err="1">
                <a:latin typeface="Calibri" pitchFamily="34" charset="0"/>
              </a:rPr>
              <a:t>Ychwanegol</a:t>
            </a:r>
            <a:endParaRPr lang="en-GB" altLang="en-US" dirty="0">
              <a:latin typeface="Calibri" pitchFamily="34" charset="0"/>
            </a:endParaRPr>
          </a:p>
          <a:p>
            <a:r>
              <a:rPr lang="en-GB" altLang="en-US" dirty="0" smtClean="0">
                <a:latin typeface="Calibri" pitchFamily="34" charset="0"/>
              </a:rPr>
              <a:t>ALNCO– </a:t>
            </a:r>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enwi’r</a:t>
            </a:r>
            <a:r>
              <a:rPr lang="en-GB" altLang="en-US" dirty="0">
                <a:latin typeface="Calibri" pitchFamily="34" charset="0"/>
              </a:rPr>
              <a:t> </a:t>
            </a:r>
            <a:r>
              <a:rPr lang="en-GB" altLang="en-US" dirty="0" err="1">
                <a:latin typeface="Calibri" pitchFamily="34" charset="0"/>
              </a:rPr>
              <a:t>swyddog</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y </a:t>
            </a:r>
            <a:r>
              <a:rPr lang="en-GB" altLang="en-US" dirty="0" err="1">
                <a:latin typeface="Calibri" pitchFamily="34" charset="0"/>
              </a:rPr>
              <a:t>bolisi</a:t>
            </a:r>
            <a:r>
              <a:rPr lang="en-GB" altLang="en-US" dirty="0">
                <a:latin typeface="Calibri" pitchFamily="34" charset="0"/>
              </a:rPr>
              <a:t>.</a:t>
            </a: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Calibri" pitchFamily="34" charset="0"/>
              </a:rPr>
              <a:t>Mission Statement</a:t>
            </a:r>
          </a:p>
          <a:p>
            <a:r>
              <a:rPr lang="en-GB" altLang="en-US" dirty="0">
                <a:latin typeface="Calibri" pitchFamily="34" charset="0"/>
              </a:rPr>
              <a:t>Code of Practice</a:t>
            </a:r>
          </a:p>
          <a:p>
            <a:r>
              <a:rPr lang="en-GB" altLang="en-US" dirty="0">
                <a:latin typeface="Calibri" pitchFamily="34" charset="0"/>
              </a:rPr>
              <a:t>Early Years Action</a:t>
            </a:r>
          </a:p>
          <a:p>
            <a:r>
              <a:rPr lang="en-GB" altLang="en-US" dirty="0">
                <a:latin typeface="Calibri" pitchFamily="34" charset="0"/>
              </a:rPr>
              <a:t>Early Years Action Plus</a:t>
            </a:r>
          </a:p>
          <a:p>
            <a:r>
              <a:rPr lang="en-GB" altLang="en-US" dirty="0">
                <a:latin typeface="Calibri" pitchFamily="34" charset="0"/>
              </a:rPr>
              <a:t>Partnerships – Referral Schemes</a:t>
            </a:r>
          </a:p>
          <a:p>
            <a:r>
              <a:rPr lang="en-GB" altLang="en-US" dirty="0" smtClean="0">
                <a:latin typeface="Calibri" pitchFamily="34" charset="0"/>
              </a:rPr>
              <a:t>ALNCO </a:t>
            </a:r>
            <a:r>
              <a:rPr lang="en-GB" altLang="en-US" dirty="0">
                <a:latin typeface="Calibri" pitchFamily="34" charset="0"/>
              </a:rPr>
              <a:t>– must be named in the policy.</a:t>
            </a:r>
          </a:p>
          <a:p>
            <a:endParaRPr lang="en-GB" dirty="0"/>
          </a:p>
        </p:txBody>
      </p:sp>
    </p:spTree>
    <p:extLst>
      <p:ext uri="{BB962C8B-B14F-4D97-AF65-F5344CB8AC3E}">
        <p14:creationId xmlns:p14="http://schemas.microsoft.com/office/powerpoint/2010/main" val="36961719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3600" dirty="0" smtClean="0"/>
              <a:t/>
            </a:r>
            <a:br>
              <a:rPr lang="en-GB" altLang="en-US" sz="3600" dirty="0" smtClean="0"/>
            </a:br>
            <a:r>
              <a:rPr lang="en-GB" altLang="en-US" sz="3600" b="1" dirty="0" err="1" smtClean="0"/>
              <a:t>Safon</a:t>
            </a:r>
            <a:r>
              <a:rPr lang="en-GB" altLang="en-US" sz="3600" b="1" dirty="0" smtClean="0"/>
              <a:t> 6 – </a:t>
            </a:r>
            <a:r>
              <a:rPr lang="en-GB" altLang="en-US" sz="3600" b="1" dirty="0" err="1" smtClean="0"/>
              <a:t>Gweithio</a:t>
            </a:r>
            <a:r>
              <a:rPr lang="en-GB" altLang="en-US" sz="3600" b="1" dirty="0" smtClean="0"/>
              <a:t> </a:t>
            </a:r>
            <a:r>
              <a:rPr lang="en-GB" altLang="en-US" sz="3600" b="1" dirty="0" err="1" smtClean="0"/>
              <a:t>mewn</a:t>
            </a:r>
            <a:r>
              <a:rPr lang="en-GB" altLang="en-US" sz="3600" b="1" dirty="0" smtClean="0"/>
              <a:t> </a:t>
            </a:r>
            <a:r>
              <a:rPr lang="en-GB" altLang="en-US" sz="3600" b="1" dirty="0" err="1" smtClean="0"/>
              <a:t>Partneriaeth</a:t>
            </a:r>
            <a:r>
              <a:rPr lang="en-GB" altLang="en-US" sz="3600" b="1" dirty="0" smtClean="0"/>
              <a:t>                Standard 6 – Working in Partnership</a:t>
            </a:r>
            <a:r>
              <a:rPr lang="en-GB" altLang="en-US" b="1" dirty="0" smtClean="0"/>
              <a:t> </a:t>
            </a:r>
            <a:r>
              <a:rPr lang="en-GB" altLang="en-US" dirty="0"/>
              <a:t/>
            </a:r>
            <a:br>
              <a:rPr lang="en-GB" altLang="en-US" dirty="0"/>
            </a:br>
            <a:endParaRPr lang="en-GB" dirty="0"/>
          </a:p>
        </p:txBody>
      </p:sp>
      <p:sp>
        <p:nvSpPr>
          <p:cNvPr id="3" name="Content Placeholder 2"/>
          <p:cNvSpPr>
            <a:spLocks noGrp="1"/>
          </p:cNvSpPr>
          <p:nvPr>
            <p:ph sz="half" idx="1"/>
          </p:nvPr>
        </p:nvSpPr>
        <p:spPr/>
        <p:txBody>
          <a:bodyPr>
            <a:normAutofit fontScale="70000" lnSpcReduction="20000"/>
          </a:bodyPr>
          <a:lstStyle/>
          <a:p>
            <a:r>
              <a:rPr lang="en-GB" altLang="en-US" dirty="0" err="1">
                <a:latin typeface="Calibri" pitchFamily="34" charset="0"/>
              </a:rPr>
              <a:t>Bydd</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arolygwyr</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ffurfio</a:t>
            </a:r>
            <a:r>
              <a:rPr lang="en-GB" altLang="en-US" dirty="0">
                <a:latin typeface="Calibri" pitchFamily="34" charset="0"/>
              </a:rPr>
              <a:t> barn </a:t>
            </a:r>
            <a:r>
              <a:rPr lang="en-GB" altLang="en-US" dirty="0" err="1">
                <a:latin typeface="Calibri" pitchFamily="34" charset="0"/>
              </a:rPr>
              <a:t>ynghylch</a:t>
            </a:r>
            <a:r>
              <a:rPr lang="en-GB" altLang="en-US" dirty="0">
                <a:latin typeface="Calibri" pitchFamily="34" charset="0"/>
              </a:rPr>
              <a:t>:  </a:t>
            </a:r>
          </a:p>
          <a:p>
            <a:pPr marL="514350" indent="-514350">
              <a:buAutoNum type="alphaLcParenR"/>
            </a:pPr>
            <a:r>
              <a:rPr lang="en-GB" altLang="en-US" dirty="0" err="1" smtClean="0">
                <a:latin typeface="Calibri" pitchFamily="34" charset="0"/>
              </a:rPr>
              <a:t>sut</a:t>
            </a:r>
            <a:r>
              <a:rPr lang="en-GB" altLang="en-US" dirty="0" smtClean="0">
                <a:latin typeface="Calibri" pitchFamily="34" charset="0"/>
              </a:rPr>
              <a:t> </a:t>
            </a:r>
            <a:r>
              <a:rPr lang="en-GB" altLang="en-US" dirty="0" err="1">
                <a:latin typeface="Calibri" pitchFamily="34" charset="0"/>
              </a:rPr>
              <a:t>rydych</a:t>
            </a:r>
            <a:r>
              <a:rPr lang="en-GB" altLang="en-US" dirty="0">
                <a:latin typeface="Calibri" pitchFamily="34" charset="0"/>
              </a:rPr>
              <a:t> </a:t>
            </a:r>
            <a:r>
              <a:rPr lang="en-GB" altLang="en-US" dirty="0" err="1">
                <a:latin typeface="Calibri" pitchFamily="34" charset="0"/>
              </a:rPr>
              <a:t>chi’n</a:t>
            </a:r>
            <a:r>
              <a:rPr lang="en-GB" altLang="en-US" dirty="0">
                <a:latin typeface="Calibri" pitchFamily="34" charset="0"/>
              </a:rPr>
              <a:t> </a:t>
            </a:r>
            <a:r>
              <a:rPr lang="en-GB" altLang="en-US" dirty="0" err="1">
                <a:latin typeface="Calibri" pitchFamily="34" charset="0"/>
              </a:rPr>
              <a:t>sicrhau</a:t>
            </a:r>
            <a:r>
              <a:rPr lang="en-GB" altLang="en-US" dirty="0">
                <a:latin typeface="Calibri" pitchFamily="34" charset="0"/>
              </a:rPr>
              <a:t> bod y </a:t>
            </a:r>
            <a:r>
              <a:rPr lang="en-GB" altLang="en-US" dirty="0" err="1">
                <a:latin typeface="Calibri" pitchFamily="34" charset="0"/>
              </a:rPr>
              <a:t>gwybodaeth</a:t>
            </a:r>
            <a:r>
              <a:rPr lang="en-GB" altLang="en-US" dirty="0">
                <a:latin typeface="Calibri" pitchFamily="34" charset="0"/>
              </a:rPr>
              <a:t> </a:t>
            </a:r>
            <a:r>
              <a:rPr lang="en-GB" altLang="en-US" dirty="0" err="1">
                <a:latin typeface="Calibri" pitchFamily="34" charset="0"/>
              </a:rPr>
              <a:t>hanfodol</a:t>
            </a:r>
            <a:r>
              <a:rPr lang="en-GB" altLang="en-US" dirty="0">
                <a:latin typeface="Calibri" pitchFamily="34" charset="0"/>
              </a:rPr>
              <a:t> am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darpariaeth</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gael</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smtClean="0">
                <a:latin typeface="Calibri" pitchFamily="34" charset="0"/>
              </a:rPr>
              <a:t>rieni</a:t>
            </a:r>
            <a:r>
              <a:rPr lang="en-GB" altLang="en-US" dirty="0" smtClean="0">
                <a:latin typeface="Calibri" pitchFamily="34" charset="0"/>
              </a:rPr>
              <a:t>/</a:t>
            </a:r>
            <a:r>
              <a:rPr lang="en-GB" altLang="en-US" dirty="0" err="1" smtClean="0">
                <a:latin typeface="Calibri" pitchFamily="34" charset="0"/>
              </a:rPr>
              <a:t>gofalwyr</a:t>
            </a:r>
            <a:r>
              <a:rPr lang="en-GB" altLang="en-US" dirty="0" smtClean="0">
                <a:latin typeface="Calibri" pitchFamily="34" charset="0"/>
              </a:rPr>
              <a:t>;</a:t>
            </a:r>
          </a:p>
          <a:p>
            <a:pPr marL="514350" indent="-514350">
              <a:buAutoNum type="alphaLcParenR"/>
            </a:pPr>
            <a:r>
              <a:rPr lang="en-GB" altLang="en-US" dirty="0" err="1" smtClean="0">
                <a:latin typeface="Calibri" pitchFamily="34" charset="0"/>
              </a:rPr>
              <a:t>sut</a:t>
            </a:r>
            <a:r>
              <a:rPr lang="en-GB" altLang="en-US" dirty="0" smtClean="0">
                <a:latin typeface="Calibri" pitchFamily="34" charset="0"/>
              </a:rPr>
              <a:t> </a:t>
            </a:r>
            <a:r>
              <a:rPr lang="en-GB" altLang="en-US" dirty="0" err="1">
                <a:latin typeface="Calibri" pitchFamily="34" charset="0"/>
              </a:rPr>
              <a:t>rydych</a:t>
            </a:r>
            <a:r>
              <a:rPr lang="en-GB" altLang="en-US" dirty="0">
                <a:latin typeface="Calibri" pitchFamily="34" charset="0"/>
              </a:rPr>
              <a:t> </a:t>
            </a:r>
            <a:r>
              <a:rPr lang="en-GB" altLang="en-US" dirty="0" err="1">
                <a:latin typeface="Calibri" pitchFamily="34" charset="0"/>
              </a:rPr>
              <a:t>chi’n</a:t>
            </a:r>
            <a:r>
              <a:rPr lang="en-GB" altLang="en-US" dirty="0">
                <a:latin typeface="Calibri" pitchFamily="34" charset="0"/>
              </a:rPr>
              <a:t> </a:t>
            </a:r>
            <a:r>
              <a:rPr lang="en-GB" altLang="en-US" dirty="0" err="1">
                <a:latin typeface="Calibri" pitchFamily="34" charset="0"/>
              </a:rPr>
              <a:t>rhoi</a:t>
            </a:r>
            <a:r>
              <a:rPr lang="en-GB" altLang="en-US" dirty="0">
                <a:latin typeface="Calibri" pitchFamily="34" charset="0"/>
              </a:rPr>
              <a:t> </a:t>
            </a:r>
            <a:r>
              <a:rPr lang="en-GB" altLang="en-US" dirty="0" err="1">
                <a:latin typeface="Calibri" pitchFamily="34" charset="0"/>
              </a:rPr>
              <a:t>gwybod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smtClean="0">
                <a:latin typeface="Calibri" pitchFamily="34" charset="0"/>
              </a:rPr>
              <a:t>rieni</a:t>
            </a:r>
            <a:r>
              <a:rPr lang="en-GB" altLang="en-US" dirty="0" smtClean="0">
                <a:latin typeface="Calibri" pitchFamily="34" charset="0"/>
              </a:rPr>
              <a:t>/</a:t>
            </a:r>
            <a:r>
              <a:rPr lang="en-GB" altLang="en-US" dirty="0" err="1" smtClean="0">
                <a:latin typeface="Calibri" pitchFamily="34" charset="0"/>
              </a:rPr>
              <a:t>gofalwyr</a:t>
            </a:r>
            <a:r>
              <a:rPr lang="en-GB" altLang="en-US" dirty="0" smtClean="0">
                <a:latin typeface="Calibri" pitchFamily="34" charset="0"/>
              </a:rPr>
              <a:t> </a:t>
            </a:r>
            <a:r>
              <a:rPr lang="en-GB" altLang="en-US" dirty="0">
                <a:latin typeface="Calibri" pitchFamily="34" charset="0"/>
              </a:rPr>
              <a:t>am </a:t>
            </a:r>
            <a:r>
              <a:rPr lang="en-GB" altLang="en-US" dirty="0" err="1">
                <a:latin typeface="Calibri" pitchFamily="34" charset="0"/>
              </a:rPr>
              <a:t>gynnydd</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smtClean="0">
                <a:latin typeface="Calibri" pitchFamily="34" charset="0"/>
              </a:rPr>
              <a:t>plant;                                      </a:t>
            </a:r>
          </a:p>
          <a:p>
            <a:pPr marL="514350" indent="-514350">
              <a:buAutoNum type="alphaLcParenR"/>
            </a:pPr>
            <a:r>
              <a:rPr lang="en-GB" altLang="en-US" dirty="0" err="1" smtClean="0">
                <a:latin typeface="Calibri" pitchFamily="34" charset="0"/>
              </a:rPr>
              <a:t>sut</a:t>
            </a:r>
            <a:r>
              <a:rPr lang="en-GB" altLang="en-US" dirty="0" smtClean="0">
                <a:latin typeface="Calibri" pitchFamily="34" charset="0"/>
              </a:rPr>
              <a:t> </a:t>
            </a:r>
            <a:r>
              <a:rPr lang="en-GB" altLang="en-US" dirty="0" err="1">
                <a:latin typeface="Calibri" pitchFamily="34" charset="0"/>
              </a:rPr>
              <a:t>rydych</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rhoi</a:t>
            </a:r>
            <a:r>
              <a:rPr lang="en-GB" altLang="en-US" dirty="0">
                <a:latin typeface="Calibri" pitchFamily="34" charset="0"/>
              </a:rPr>
              <a:t> </a:t>
            </a:r>
            <a:r>
              <a:rPr lang="en-GB" altLang="en-US" dirty="0" err="1">
                <a:latin typeface="Calibri" pitchFamily="34" charset="0"/>
              </a:rPr>
              <a:t>croeso</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smtClean="0">
                <a:latin typeface="Calibri" pitchFamily="34" charset="0"/>
              </a:rPr>
              <a:t>rieni</a:t>
            </a:r>
            <a:r>
              <a:rPr lang="en-GB" altLang="en-US" dirty="0" smtClean="0">
                <a:latin typeface="Calibri" pitchFamily="34" charset="0"/>
              </a:rPr>
              <a:t>/</a:t>
            </a:r>
            <a:r>
              <a:rPr lang="en-GB" altLang="en-US" dirty="0" err="1" smtClean="0">
                <a:latin typeface="Calibri" pitchFamily="34" charset="0"/>
              </a:rPr>
              <a:t>gofalwyr</a:t>
            </a:r>
            <a:r>
              <a:rPr lang="en-GB" altLang="en-US" dirty="0" smtClean="0">
                <a:latin typeface="Calibri" pitchFamily="34" charset="0"/>
              </a:rPr>
              <a:t> </a:t>
            </a:r>
            <a:r>
              <a:rPr lang="en-GB" altLang="en-US" dirty="0" err="1">
                <a:latin typeface="Calibri" pitchFamily="34" charset="0"/>
              </a:rPr>
              <a:t>a’u</a:t>
            </a:r>
            <a:r>
              <a:rPr lang="en-GB" altLang="en-US" dirty="0">
                <a:latin typeface="Calibri" pitchFamily="34" charset="0"/>
              </a:rPr>
              <a:t> </a:t>
            </a:r>
            <a:r>
              <a:rPr lang="en-GB" altLang="en-US" dirty="0" err="1">
                <a:latin typeface="Calibri" pitchFamily="34" charset="0"/>
              </a:rPr>
              <a:t>gwneud</a:t>
            </a:r>
            <a:r>
              <a:rPr lang="en-GB" altLang="en-US" dirty="0">
                <a:latin typeface="Calibri" pitchFamily="34" charset="0"/>
              </a:rPr>
              <a:t> </a:t>
            </a:r>
            <a:r>
              <a:rPr lang="en-GB" altLang="en-US" dirty="0" err="1">
                <a:latin typeface="Calibri" pitchFamily="34" charset="0"/>
              </a:rPr>
              <a:t>nhw</a:t>
            </a:r>
            <a:r>
              <a:rPr lang="en-GB" altLang="en-US" dirty="0">
                <a:latin typeface="Calibri" pitchFamily="34" charset="0"/>
              </a:rPr>
              <a:t> </a:t>
            </a:r>
            <a:r>
              <a:rPr lang="en-GB" altLang="en-US" dirty="0" err="1">
                <a:latin typeface="Calibri" pitchFamily="34" charset="0"/>
              </a:rPr>
              <a:t>deimlo</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rhan</a:t>
            </a:r>
            <a:r>
              <a:rPr lang="en-GB" altLang="en-US" dirty="0">
                <a:latin typeface="Calibri" pitchFamily="34" charset="0"/>
              </a:rPr>
              <a:t> </a:t>
            </a:r>
            <a:r>
              <a:rPr lang="en-GB" altLang="en-US" dirty="0" err="1">
                <a:latin typeface="Calibri" pitchFamily="34" charset="0"/>
              </a:rPr>
              <a:t>o’r</a:t>
            </a:r>
            <a:r>
              <a:rPr lang="en-GB" altLang="en-US" dirty="0">
                <a:latin typeface="Calibri" pitchFamily="34" charset="0"/>
              </a:rPr>
              <a:t> </a:t>
            </a:r>
            <a:r>
              <a:rPr lang="en-GB" altLang="en-US" dirty="0" err="1">
                <a:latin typeface="Calibri" pitchFamily="34" charset="0"/>
              </a:rPr>
              <a:t>amgylchedd</a:t>
            </a:r>
            <a:r>
              <a:rPr lang="en-GB" altLang="en-US" dirty="0" smtClean="0">
                <a:latin typeface="Calibri" pitchFamily="34" charset="0"/>
              </a:rPr>
              <a:t>.;</a:t>
            </a:r>
          </a:p>
          <a:p>
            <a:pPr marL="0" indent="0">
              <a:buNone/>
            </a:pPr>
            <a:r>
              <a:rPr lang="en-GB" altLang="en-US" dirty="0" smtClean="0">
                <a:latin typeface="Calibri" pitchFamily="34" charset="0"/>
              </a:rPr>
              <a:t> </a:t>
            </a:r>
            <a:r>
              <a:rPr lang="en-GB" altLang="en-US" dirty="0" err="1" smtClean="0">
                <a:latin typeface="Calibri" pitchFamily="34" charset="0"/>
              </a:rPr>
              <a:t>ch</a:t>
            </a:r>
            <a:r>
              <a:rPr lang="en-GB" altLang="en-US" dirty="0" smtClean="0">
                <a:latin typeface="Calibri" pitchFamily="34" charset="0"/>
              </a:rPr>
              <a:t>)  </a:t>
            </a:r>
            <a:r>
              <a:rPr lang="en-GB" altLang="en-US" dirty="0" err="1" smtClean="0">
                <a:latin typeface="Calibri" pitchFamily="34" charset="0"/>
              </a:rPr>
              <a:t>holiaduron</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dirty="0">
                <a:latin typeface="Calibri" pitchFamily="34" charset="0"/>
              </a:rPr>
              <a:t>Inspectors will make judgements about:                </a:t>
            </a:r>
            <a:r>
              <a:rPr lang="en-GB" altLang="en-US" dirty="0" smtClean="0">
                <a:latin typeface="Calibri" pitchFamily="34" charset="0"/>
              </a:rPr>
              <a:t>                                                a</a:t>
            </a:r>
            <a:r>
              <a:rPr lang="en-GB" altLang="en-US" dirty="0">
                <a:latin typeface="Calibri" pitchFamily="34" charset="0"/>
              </a:rPr>
              <a:t>) how to make available to </a:t>
            </a:r>
            <a:r>
              <a:rPr lang="en-GB" altLang="en-US" dirty="0" smtClean="0">
                <a:latin typeface="Calibri" pitchFamily="34" charset="0"/>
              </a:rPr>
              <a:t>parents/guardians </a:t>
            </a:r>
            <a:r>
              <a:rPr lang="en-GB" altLang="en-US" dirty="0">
                <a:latin typeface="Calibri" pitchFamily="34" charset="0"/>
              </a:rPr>
              <a:t>essential information about your provision.                                    b) how to inform </a:t>
            </a:r>
            <a:r>
              <a:rPr lang="en-GB" altLang="en-US" dirty="0" smtClean="0">
                <a:latin typeface="Calibri" pitchFamily="34" charset="0"/>
              </a:rPr>
              <a:t>parents/guardians </a:t>
            </a:r>
            <a:r>
              <a:rPr lang="en-GB" altLang="en-US" dirty="0">
                <a:latin typeface="Calibri" pitchFamily="34" charset="0"/>
              </a:rPr>
              <a:t>about </a:t>
            </a:r>
            <a:r>
              <a:rPr lang="en-GB" altLang="en-US" dirty="0" smtClean="0">
                <a:latin typeface="Calibri" pitchFamily="34" charset="0"/>
              </a:rPr>
              <a:t>their child’s </a:t>
            </a:r>
            <a:r>
              <a:rPr lang="en-GB" altLang="en-US" dirty="0">
                <a:latin typeface="Calibri" pitchFamily="34" charset="0"/>
              </a:rPr>
              <a:t>progress.         </a:t>
            </a:r>
            <a:r>
              <a:rPr lang="en-GB" altLang="en-US" dirty="0" smtClean="0">
                <a:latin typeface="Calibri" pitchFamily="34" charset="0"/>
              </a:rPr>
              <a:t>                         </a:t>
            </a:r>
            <a:r>
              <a:rPr lang="en-GB" altLang="en-US" dirty="0">
                <a:latin typeface="Calibri" pitchFamily="34" charset="0"/>
              </a:rPr>
              <a:t>c) how to make </a:t>
            </a:r>
            <a:r>
              <a:rPr lang="en-GB" altLang="en-US" dirty="0" smtClean="0">
                <a:latin typeface="Calibri" pitchFamily="34" charset="0"/>
              </a:rPr>
              <a:t>parents/guardians </a:t>
            </a:r>
            <a:r>
              <a:rPr lang="en-GB" altLang="en-US" dirty="0">
                <a:latin typeface="Calibri" pitchFamily="34" charset="0"/>
              </a:rPr>
              <a:t>welcome and feel involved in the setting. </a:t>
            </a:r>
          </a:p>
          <a:p>
            <a:pPr marL="0" indent="0">
              <a:buNone/>
            </a:pPr>
            <a:r>
              <a:rPr lang="en-GB" altLang="en-US" dirty="0" smtClean="0">
                <a:latin typeface="Calibri" pitchFamily="34" charset="0"/>
              </a:rPr>
              <a:t>     </a:t>
            </a:r>
            <a:r>
              <a:rPr lang="en-GB" altLang="en-US" dirty="0">
                <a:latin typeface="Calibri" pitchFamily="34" charset="0"/>
              </a:rPr>
              <a:t>d) Questionnaires </a:t>
            </a:r>
          </a:p>
          <a:p>
            <a:endParaRPr lang="en-GB" dirty="0"/>
          </a:p>
        </p:txBody>
      </p:sp>
    </p:spTree>
    <p:extLst>
      <p:ext uri="{BB962C8B-B14F-4D97-AF65-F5344CB8AC3E}">
        <p14:creationId xmlns:p14="http://schemas.microsoft.com/office/powerpoint/2010/main" val="13362540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smtClean="0">
                <a:latin typeface="Calibri" pitchFamily="34" charset="0"/>
              </a:rPr>
              <a:t>Safon</a:t>
            </a:r>
            <a:r>
              <a:rPr lang="en-GB" altLang="en-US" b="1" dirty="0" smtClean="0">
                <a:latin typeface="Calibri" pitchFamily="34" charset="0"/>
              </a:rPr>
              <a:t> 9 - </a:t>
            </a:r>
            <a:r>
              <a:rPr lang="en-GB" altLang="en-US" b="1" dirty="0" err="1" smtClean="0">
                <a:latin typeface="Calibri" pitchFamily="34" charset="0"/>
              </a:rPr>
              <a:t>Polisi</a:t>
            </a:r>
            <a:r>
              <a:rPr lang="en-GB" altLang="en-US" b="1" dirty="0" smtClean="0">
                <a:latin typeface="Calibri" pitchFamily="34" charset="0"/>
              </a:rPr>
              <a:t> </a:t>
            </a:r>
            <a:r>
              <a:rPr lang="en-GB" altLang="en-US" b="1" dirty="0" err="1">
                <a:latin typeface="Calibri" pitchFamily="34" charset="0"/>
              </a:rPr>
              <a:t>Ymddygiad</a:t>
            </a:r>
            <a:r>
              <a:rPr lang="en-GB" altLang="en-US" b="1" dirty="0">
                <a:latin typeface="Calibri" pitchFamily="34" charset="0"/>
              </a:rPr>
              <a:t> </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Standard 9 -   </a:t>
            </a:r>
            <a:r>
              <a:rPr lang="en-GB" altLang="en-US" b="1" dirty="0">
                <a:latin typeface="Calibri" pitchFamily="34" charset="0"/>
              </a:rPr>
              <a:t>Behaviour Policy</a:t>
            </a:r>
            <a:endParaRPr lang="en-GB" b="1" dirty="0"/>
          </a:p>
        </p:txBody>
      </p:sp>
      <p:sp>
        <p:nvSpPr>
          <p:cNvPr id="3" name="Content Placeholder 2"/>
          <p:cNvSpPr>
            <a:spLocks noGrp="1"/>
          </p:cNvSpPr>
          <p:nvPr>
            <p:ph sz="half" idx="1"/>
          </p:nvPr>
        </p:nvSpPr>
        <p:spPr/>
        <p:txBody>
          <a:bodyPr>
            <a:normAutofit fontScale="70000" lnSpcReduction="20000"/>
          </a:bodyPr>
          <a:lstStyle/>
          <a:p>
            <a:r>
              <a:rPr lang="en-GB" altLang="en-US" dirty="0" err="1">
                <a:latin typeface="Calibri" pitchFamily="34" charset="0"/>
              </a:rPr>
              <a:t>Bydd</a:t>
            </a:r>
            <a:r>
              <a:rPr lang="en-GB" altLang="en-US" dirty="0">
                <a:latin typeface="Calibri" pitchFamily="34" charset="0"/>
              </a:rPr>
              <a:t> dull o </a:t>
            </a:r>
            <a:r>
              <a:rPr lang="en-GB" altLang="en-US" dirty="0" err="1">
                <a:latin typeface="Calibri" pitchFamily="34" charset="0"/>
              </a:rPr>
              <a:t>weithredu</a:t>
            </a:r>
            <a:r>
              <a:rPr lang="en-GB" altLang="en-US" dirty="0">
                <a:latin typeface="Calibri" pitchFamily="34" charset="0"/>
              </a:rPr>
              <a:t> a </a:t>
            </a:r>
            <a:r>
              <a:rPr lang="en-GB" altLang="en-US" dirty="0" err="1">
                <a:latin typeface="Calibri" pitchFamily="34" charset="0"/>
              </a:rPr>
              <a:t>gytunwyd</a:t>
            </a:r>
            <a:r>
              <a:rPr lang="en-GB" altLang="en-US" dirty="0">
                <a:latin typeface="Calibri" pitchFamily="34" charset="0"/>
              </a:rPr>
              <a:t> </a:t>
            </a:r>
            <a:r>
              <a:rPr lang="en-GB" altLang="en-US" dirty="0" err="1">
                <a:latin typeface="Calibri" pitchFamily="34" charset="0"/>
              </a:rPr>
              <a:t>arno</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helpu</a:t>
            </a:r>
            <a:r>
              <a:rPr lang="en-GB" altLang="en-US" dirty="0">
                <a:latin typeface="Calibri" pitchFamily="34" charset="0"/>
              </a:rPr>
              <a:t> staff, </a:t>
            </a:r>
            <a:r>
              <a:rPr lang="en-GB" altLang="en-US" dirty="0" err="1">
                <a:latin typeface="Calibri" pitchFamily="34" charset="0"/>
              </a:rPr>
              <a:t>rhieni</a:t>
            </a:r>
            <a:r>
              <a:rPr lang="en-GB" altLang="en-US" dirty="0">
                <a:latin typeface="Calibri" pitchFamily="34" charset="0"/>
              </a:rPr>
              <a:t> a </a:t>
            </a:r>
            <a:r>
              <a:rPr lang="en-GB" altLang="en-US" dirty="0" err="1">
                <a:latin typeface="Calibri" pitchFamily="34" charset="0"/>
              </a:rPr>
              <a:t>phlant</a:t>
            </a:r>
            <a:r>
              <a:rPr lang="en-GB" altLang="en-US" dirty="0">
                <a:latin typeface="Calibri" pitchFamily="34" charset="0"/>
              </a:rPr>
              <a:t>.</a:t>
            </a:r>
          </a:p>
          <a:p>
            <a:r>
              <a:rPr lang="en-GB" altLang="en-US" dirty="0">
                <a:latin typeface="Calibri" pitchFamily="34" charset="0"/>
              </a:rPr>
              <a:t>Pan </a:t>
            </a:r>
            <a:r>
              <a:rPr lang="en-GB" altLang="en-US" dirty="0" err="1">
                <a:latin typeface="Calibri" pitchFamily="34" charset="0"/>
              </a:rPr>
              <a:t>fydd</a:t>
            </a:r>
            <a:r>
              <a:rPr lang="en-GB" altLang="en-US" dirty="0">
                <a:latin typeface="Calibri" pitchFamily="34" charset="0"/>
              </a:rPr>
              <a:t> </a:t>
            </a:r>
            <a:r>
              <a:rPr lang="en-GB" altLang="en-US" dirty="0" err="1">
                <a:latin typeface="Calibri" pitchFamily="34" charset="0"/>
              </a:rPr>
              <a:t>amgylcheddau’n</a:t>
            </a:r>
            <a:r>
              <a:rPr lang="en-GB" altLang="en-US" dirty="0">
                <a:latin typeface="Calibri" pitchFamily="34" charset="0"/>
              </a:rPr>
              <a:t> </a:t>
            </a:r>
            <a:r>
              <a:rPr lang="en-GB" altLang="en-US" dirty="0" err="1">
                <a:latin typeface="Calibri" pitchFamily="34" charset="0"/>
              </a:rPr>
              <a:t>cael</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harolygu</a:t>
            </a:r>
            <a:r>
              <a:rPr lang="en-GB" altLang="en-US" dirty="0">
                <a:latin typeface="Calibri" pitchFamily="34" charset="0"/>
              </a:rPr>
              <a:t>, </a:t>
            </a:r>
            <a:r>
              <a:rPr lang="en-GB" altLang="en-US" dirty="0" err="1">
                <a:latin typeface="Calibri" pitchFamily="34" charset="0"/>
              </a:rPr>
              <a:t>edrychir</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y </a:t>
            </a:r>
            <a:r>
              <a:rPr lang="en-GB" altLang="en-US" dirty="0" err="1">
                <a:latin typeface="Calibri" pitchFamily="34" charset="0"/>
              </a:rPr>
              <a:t>polisiau</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weld a </a:t>
            </a:r>
            <a:r>
              <a:rPr lang="en-GB" altLang="en-US" dirty="0" err="1">
                <a:latin typeface="Calibri" pitchFamily="34" charset="0"/>
              </a:rPr>
              <a:t>ydynt</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cynnwys</a:t>
            </a:r>
            <a:r>
              <a:rPr lang="en-GB" altLang="en-US" dirty="0">
                <a:latin typeface="Calibri" pitchFamily="34" charset="0"/>
              </a:rPr>
              <a:t> </a:t>
            </a:r>
            <a:r>
              <a:rPr lang="en-GB" altLang="en-US" dirty="0" err="1">
                <a:latin typeface="Calibri" pitchFamily="34" charset="0"/>
              </a:rPr>
              <a:t>camau</a:t>
            </a:r>
            <a:r>
              <a:rPr lang="en-GB" altLang="en-US" dirty="0">
                <a:latin typeface="Calibri" pitchFamily="34" charset="0"/>
              </a:rPr>
              <a:t> </a:t>
            </a:r>
            <a:r>
              <a:rPr lang="en-GB" altLang="en-US" dirty="0" err="1">
                <a:latin typeface="Calibri" pitchFamily="34" charset="0"/>
              </a:rPr>
              <a:t>priodol</a:t>
            </a:r>
            <a:r>
              <a:rPr lang="en-GB" altLang="en-US" dirty="0">
                <a:latin typeface="Calibri" pitchFamily="34" charset="0"/>
              </a:rPr>
              <a:t> </a:t>
            </a:r>
            <a:r>
              <a:rPr lang="en-GB" altLang="en-US" dirty="0" err="1">
                <a:latin typeface="Calibri" pitchFamily="34" charset="0"/>
              </a:rPr>
              <a:t>e.e</a:t>
            </a:r>
            <a:r>
              <a:rPr lang="en-GB" altLang="en-US" dirty="0">
                <a:latin typeface="Calibri" pitchFamily="34" charset="0"/>
              </a:rPr>
              <a:t>. </a:t>
            </a:r>
            <a:r>
              <a:rPr lang="en-GB" altLang="en-US" dirty="0" err="1">
                <a:latin typeface="Calibri" pitchFamily="34" charset="0"/>
              </a:rPr>
              <a:t>osgoi</a:t>
            </a:r>
            <a:r>
              <a:rPr lang="en-GB" altLang="en-US" dirty="0">
                <a:latin typeface="Calibri" pitchFamily="34" charset="0"/>
              </a:rPr>
              <a:t> </a:t>
            </a:r>
            <a:r>
              <a:rPr lang="en-GB" altLang="en-US" dirty="0" err="1">
                <a:latin typeface="Calibri" pitchFamily="34" charset="0"/>
              </a:rPr>
              <a:t>bychanu</a:t>
            </a:r>
            <a:r>
              <a:rPr lang="en-GB" altLang="en-US" dirty="0">
                <a:latin typeface="Calibri" pitchFamily="34" charset="0"/>
              </a:rPr>
              <a:t> plant.</a:t>
            </a:r>
          </a:p>
          <a:p>
            <a:r>
              <a:rPr lang="en-GB" altLang="en-US" dirty="0" err="1">
                <a:latin typeface="Calibri" pitchFamily="34" charset="0"/>
              </a:rPr>
              <a:t>Os</a:t>
            </a:r>
            <a:r>
              <a:rPr lang="en-GB" altLang="en-US" dirty="0">
                <a:latin typeface="Calibri" pitchFamily="34" charset="0"/>
              </a:rPr>
              <a:t> </a:t>
            </a:r>
            <a:r>
              <a:rPr lang="en-GB" altLang="en-US" dirty="0" err="1">
                <a:latin typeface="Calibri" pitchFamily="34" charset="0"/>
              </a:rPr>
              <a:t>yw’r</a:t>
            </a:r>
            <a:r>
              <a:rPr lang="en-GB" altLang="en-US" dirty="0">
                <a:latin typeface="Calibri" pitchFamily="34" charset="0"/>
              </a:rPr>
              <a:t> plant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ddigon</a:t>
            </a:r>
            <a:r>
              <a:rPr lang="en-GB" altLang="en-US" dirty="0">
                <a:latin typeface="Calibri" pitchFamily="34" charset="0"/>
              </a:rPr>
              <a:t> o </a:t>
            </a:r>
            <a:r>
              <a:rPr lang="en-GB" altLang="en-US" dirty="0" err="1">
                <a:latin typeface="Calibri" pitchFamily="34" charset="0"/>
              </a:rPr>
              <a:t>oedran</a:t>
            </a:r>
            <a:r>
              <a:rPr lang="en-GB" altLang="en-US" dirty="0">
                <a:latin typeface="Calibri" pitchFamily="34" charset="0"/>
              </a:rPr>
              <a:t> </a:t>
            </a:r>
            <a:r>
              <a:rPr lang="en-GB" altLang="en-US" dirty="0" err="1">
                <a:latin typeface="Calibri" pitchFamily="34" charset="0"/>
              </a:rPr>
              <a:t>yna</a:t>
            </a:r>
            <a:r>
              <a:rPr lang="en-GB" altLang="en-US" dirty="0">
                <a:latin typeface="Calibri" pitchFamily="34" charset="0"/>
              </a:rPr>
              <a:t> </a:t>
            </a:r>
            <a:r>
              <a:rPr lang="en-GB" altLang="en-US" dirty="0" err="1">
                <a:latin typeface="Calibri" pitchFamily="34" charset="0"/>
              </a:rPr>
              <a:t>gellir</a:t>
            </a:r>
            <a:r>
              <a:rPr lang="en-GB" altLang="en-US" dirty="0">
                <a:latin typeface="Calibri" pitchFamily="34" charset="0"/>
              </a:rPr>
              <a:t> </a:t>
            </a:r>
            <a:r>
              <a:rPr lang="en-GB" altLang="en-US" dirty="0" err="1">
                <a:latin typeface="Calibri" pitchFamily="34" charset="0"/>
              </a:rPr>
              <a:t>cynnwys</a:t>
            </a:r>
            <a:r>
              <a:rPr lang="en-GB" altLang="en-US" dirty="0">
                <a:latin typeface="Calibri" pitchFamily="34" charset="0"/>
              </a:rPr>
              <a:t> </a:t>
            </a:r>
            <a:r>
              <a:rPr lang="en-GB" altLang="en-US" dirty="0" err="1">
                <a:latin typeface="Calibri" pitchFamily="34" charset="0"/>
              </a:rPr>
              <a:t>nhw</a:t>
            </a:r>
            <a:r>
              <a:rPr lang="en-GB" altLang="en-US" dirty="0">
                <a:latin typeface="Calibri" pitchFamily="34" charset="0"/>
              </a:rPr>
              <a:t> </a:t>
            </a:r>
            <a:r>
              <a:rPr lang="en-GB" altLang="en-US" dirty="0" err="1">
                <a:latin typeface="Calibri" pitchFamily="34" charset="0"/>
              </a:rPr>
              <a:t>wrth</a:t>
            </a:r>
            <a:r>
              <a:rPr lang="en-GB" altLang="en-US" dirty="0">
                <a:latin typeface="Calibri" pitchFamily="34" charset="0"/>
              </a:rPr>
              <a:t> </a:t>
            </a:r>
            <a:r>
              <a:rPr lang="en-GB" altLang="en-US" dirty="0" err="1">
                <a:latin typeface="Calibri" pitchFamily="34" charset="0"/>
              </a:rPr>
              <a:t>ysgrifennu’r</a:t>
            </a:r>
            <a:r>
              <a:rPr lang="en-GB" altLang="en-US" dirty="0">
                <a:latin typeface="Calibri" pitchFamily="34" charset="0"/>
              </a:rPr>
              <a:t> </a:t>
            </a:r>
            <a:r>
              <a:rPr lang="en-GB" altLang="en-US" dirty="0" err="1">
                <a:latin typeface="Calibri" pitchFamily="34" charset="0"/>
              </a:rPr>
              <a:t>rheolau</a:t>
            </a:r>
            <a:r>
              <a:rPr lang="en-GB" altLang="en-US" dirty="0">
                <a:latin typeface="Calibri" pitchFamily="34" charset="0"/>
              </a:rPr>
              <a:t>.</a:t>
            </a:r>
          </a:p>
          <a:p>
            <a:r>
              <a:rPr lang="en-GB" altLang="en-US" dirty="0" err="1">
                <a:latin typeface="Calibri" pitchFamily="34" charset="0"/>
              </a:rPr>
              <a:t>Sylwch</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y plant am </a:t>
            </a:r>
            <a:r>
              <a:rPr lang="en-GB" altLang="en-US" dirty="0" err="1">
                <a:latin typeface="Calibri" pitchFamily="34" charset="0"/>
              </a:rPr>
              <a:t>arwyddion</a:t>
            </a:r>
            <a:r>
              <a:rPr lang="en-GB" altLang="en-US" dirty="0">
                <a:latin typeface="Calibri" pitchFamily="34" charset="0"/>
              </a:rPr>
              <a:t> o </a:t>
            </a:r>
            <a:r>
              <a:rPr lang="en-GB" altLang="en-US" dirty="0" err="1">
                <a:latin typeface="Calibri" pitchFamily="34" charset="0"/>
              </a:rPr>
              <a:t>ddiflastod</a:t>
            </a:r>
            <a:r>
              <a:rPr lang="en-GB" altLang="en-US" dirty="0">
                <a:latin typeface="Calibri" pitchFamily="34" charset="0"/>
              </a:rPr>
              <a:t>, </a:t>
            </a:r>
            <a:r>
              <a:rPr lang="en-GB" altLang="en-US" dirty="0" err="1">
                <a:latin typeface="Calibri" pitchFamily="34" charset="0"/>
              </a:rPr>
              <a:t>dyma’n</a:t>
            </a:r>
            <a:r>
              <a:rPr lang="en-GB" altLang="en-US" dirty="0">
                <a:latin typeface="Calibri" pitchFamily="34" charset="0"/>
              </a:rPr>
              <a:t> </a:t>
            </a:r>
            <a:r>
              <a:rPr lang="en-GB" altLang="en-US" dirty="0" err="1">
                <a:latin typeface="Calibri" pitchFamily="34" charset="0"/>
              </a:rPr>
              <a:t>aml</a:t>
            </a:r>
            <a:r>
              <a:rPr lang="en-GB" altLang="en-US" dirty="0">
                <a:latin typeface="Calibri" pitchFamily="34" charset="0"/>
              </a:rPr>
              <a:t> </a:t>
            </a:r>
            <a:r>
              <a:rPr lang="en-GB" altLang="en-US" dirty="0" err="1">
                <a:latin typeface="Calibri" pitchFamily="34" charset="0"/>
              </a:rPr>
              <a:t>pryd</a:t>
            </a:r>
            <a:r>
              <a:rPr lang="en-GB" altLang="en-US" dirty="0">
                <a:latin typeface="Calibri" pitchFamily="34" charset="0"/>
              </a:rPr>
              <a:t> y </a:t>
            </a:r>
            <a:r>
              <a:rPr lang="en-GB" altLang="en-US" dirty="0" err="1">
                <a:latin typeface="Calibri" pitchFamily="34" charset="0"/>
              </a:rPr>
              <a:t>byddant</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camymddwyn</a:t>
            </a:r>
            <a:r>
              <a:rPr lang="en-GB" altLang="en-US" dirty="0">
                <a:latin typeface="Calibri" pitchFamily="34" charset="0"/>
              </a:rPr>
              <a:t>.</a:t>
            </a:r>
            <a:r>
              <a:rPr lang="en-GB" altLang="en-US" dirty="0">
                <a:latin typeface="Comic Sans MS" pitchFamily="66" charset="0"/>
              </a:rPr>
              <a:t> </a:t>
            </a:r>
          </a:p>
          <a:p>
            <a:endParaRPr lang="en-GB" altLang="en-US" dirty="0">
              <a:latin typeface="Calibri" pitchFamily="34" charset="0"/>
            </a:endParaRPr>
          </a:p>
          <a:p>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dirty="0">
                <a:latin typeface="Calibri" pitchFamily="34" charset="0"/>
              </a:rPr>
              <a:t>An agreed approach will help staff, parents and children.</a:t>
            </a:r>
          </a:p>
          <a:p>
            <a:r>
              <a:rPr lang="en-GB" altLang="en-US" dirty="0">
                <a:latin typeface="Calibri" pitchFamily="34" charset="0"/>
              </a:rPr>
              <a:t>When settings are inspected, policies will be checked for appropriate actions e.g. avoidance of humiliation of children.</a:t>
            </a:r>
          </a:p>
          <a:p>
            <a:r>
              <a:rPr lang="en-GB" altLang="en-US" dirty="0">
                <a:latin typeface="Calibri" pitchFamily="34" charset="0"/>
              </a:rPr>
              <a:t>If children are old enough involve them in writing the rules.</a:t>
            </a:r>
          </a:p>
          <a:p>
            <a:r>
              <a:rPr lang="en-GB" altLang="en-US" dirty="0">
                <a:latin typeface="Calibri" pitchFamily="34" charset="0"/>
              </a:rPr>
              <a:t>Observe children for signs of boredom, this is often when poor behaviour is displayed.</a:t>
            </a:r>
          </a:p>
          <a:p>
            <a:endParaRPr lang="en-GB" dirty="0"/>
          </a:p>
        </p:txBody>
      </p:sp>
    </p:spTree>
    <p:extLst>
      <p:ext uri="{BB962C8B-B14F-4D97-AF65-F5344CB8AC3E}">
        <p14:creationId xmlns:p14="http://schemas.microsoft.com/office/powerpoint/2010/main" val="5540444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Safon</a:t>
            </a:r>
            <a:r>
              <a:rPr lang="en-GB" b="1" dirty="0" smtClean="0"/>
              <a:t> 12 – </a:t>
            </a:r>
            <a:r>
              <a:rPr lang="en-GB" b="1" dirty="0" err="1" smtClean="0"/>
              <a:t>Bwyd</a:t>
            </a:r>
            <a:r>
              <a:rPr lang="en-GB" b="1" dirty="0" smtClean="0"/>
              <a:t> a </a:t>
            </a:r>
            <a:r>
              <a:rPr lang="en-GB" b="1" dirty="0" err="1" smtClean="0"/>
              <a:t>Diod</a:t>
            </a:r>
            <a:r>
              <a:rPr lang="en-GB" b="1" dirty="0" smtClean="0"/>
              <a:t/>
            </a:r>
            <a:br>
              <a:rPr lang="en-GB" b="1" dirty="0" smtClean="0"/>
            </a:br>
            <a:r>
              <a:rPr lang="en-GB" b="1" dirty="0" smtClean="0"/>
              <a:t>Standard 12 – Food and Drink</a:t>
            </a:r>
            <a:endParaRPr lang="en-GB" b="1" dirty="0"/>
          </a:p>
        </p:txBody>
      </p:sp>
      <p:sp>
        <p:nvSpPr>
          <p:cNvPr id="3" name="Content Placeholder 2"/>
          <p:cNvSpPr>
            <a:spLocks noGrp="1"/>
          </p:cNvSpPr>
          <p:nvPr>
            <p:ph sz="half" idx="1"/>
          </p:nvPr>
        </p:nvSpPr>
        <p:spPr/>
        <p:txBody>
          <a:bodyPr>
            <a:normAutofit fontScale="92500" lnSpcReduction="10000"/>
          </a:bodyPr>
          <a:lstStyle/>
          <a:p>
            <a:r>
              <a:rPr lang="en-GB" dirty="0" err="1" smtClean="0"/>
              <a:t>Safonau</a:t>
            </a:r>
            <a:r>
              <a:rPr lang="en-GB" dirty="0" smtClean="0"/>
              <a:t> </a:t>
            </a:r>
            <a:r>
              <a:rPr lang="en-GB" dirty="0" err="1" smtClean="0"/>
              <a:t>Glendid</a:t>
            </a:r>
            <a:endParaRPr lang="en-GB" dirty="0" smtClean="0"/>
          </a:p>
          <a:p>
            <a:r>
              <a:rPr lang="en-GB" dirty="0" err="1" smtClean="0"/>
              <a:t>Asiantaeth</a:t>
            </a:r>
            <a:r>
              <a:rPr lang="en-GB" dirty="0" smtClean="0"/>
              <a:t> </a:t>
            </a:r>
            <a:r>
              <a:rPr lang="en-GB" dirty="0" err="1" smtClean="0"/>
              <a:t>Safonau</a:t>
            </a:r>
            <a:r>
              <a:rPr lang="en-GB" dirty="0" smtClean="0"/>
              <a:t> </a:t>
            </a:r>
            <a:r>
              <a:rPr lang="en-GB" dirty="0" err="1" smtClean="0"/>
              <a:t>Bwyd</a:t>
            </a:r>
            <a:endParaRPr lang="en-GB" dirty="0" smtClean="0"/>
          </a:p>
          <a:p>
            <a:r>
              <a:rPr lang="en-GB" dirty="0" err="1" smtClean="0"/>
              <a:t>Bwydlenni</a:t>
            </a:r>
            <a:endParaRPr lang="en-GB" dirty="0" smtClean="0"/>
          </a:p>
          <a:p>
            <a:r>
              <a:rPr lang="en-GB" dirty="0" err="1" smtClean="0"/>
              <a:t>Coginio</a:t>
            </a:r>
            <a:r>
              <a:rPr lang="en-GB" dirty="0" smtClean="0"/>
              <a:t> –</a:t>
            </a:r>
            <a:r>
              <a:rPr lang="en-GB" dirty="0" err="1" smtClean="0"/>
              <a:t>paratoi</a:t>
            </a:r>
            <a:r>
              <a:rPr lang="en-GB" dirty="0" smtClean="0"/>
              <a:t> a staff</a:t>
            </a:r>
          </a:p>
          <a:p>
            <a:r>
              <a:rPr lang="en-GB" dirty="0" err="1" smtClean="0"/>
              <a:t>Storio</a:t>
            </a:r>
            <a:r>
              <a:rPr lang="en-GB" dirty="0" smtClean="0"/>
              <a:t>/’rotation’</a:t>
            </a:r>
          </a:p>
          <a:p>
            <a:r>
              <a:rPr lang="en-GB" dirty="0" err="1" smtClean="0"/>
              <a:t>Cofnodi</a:t>
            </a:r>
            <a:endParaRPr lang="en-GB" dirty="0" smtClean="0"/>
          </a:p>
          <a:p>
            <a:r>
              <a:rPr lang="en-GB" dirty="0" err="1" smtClean="0"/>
              <a:t>Alergeddau</a:t>
            </a:r>
            <a:endParaRPr lang="en-GB" dirty="0" smtClean="0"/>
          </a:p>
          <a:p>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Hygiene Standards</a:t>
            </a:r>
          </a:p>
          <a:p>
            <a:r>
              <a:rPr lang="en-GB" dirty="0" smtClean="0"/>
              <a:t>Food Standards Agency</a:t>
            </a:r>
          </a:p>
          <a:p>
            <a:r>
              <a:rPr lang="en-GB" dirty="0" smtClean="0"/>
              <a:t>Menus</a:t>
            </a:r>
          </a:p>
          <a:p>
            <a:r>
              <a:rPr lang="en-GB" dirty="0" smtClean="0"/>
              <a:t>Cooking – preparation and staff</a:t>
            </a:r>
          </a:p>
          <a:p>
            <a:r>
              <a:rPr lang="en-GB" dirty="0" smtClean="0"/>
              <a:t>Storage/rotation</a:t>
            </a:r>
          </a:p>
          <a:p>
            <a:r>
              <a:rPr lang="en-GB" dirty="0" smtClean="0"/>
              <a:t>Documentation</a:t>
            </a:r>
          </a:p>
          <a:p>
            <a:r>
              <a:rPr lang="en-GB" dirty="0" smtClean="0"/>
              <a:t>Allergies</a:t>
            </a:r>
          </a:p>
          <a:p>
            <a:endParaRPr lang="en-GB" dirty="0"/>
          </a:p>
        </p:txBody>
      </p:sp>
    </p:spTree>
    <p:extLst>
      <p:ext uri="{BB962C8B-B14F-4D97-AF65-F5344CB8AC3E}">
        <p14:creationId xmlns:p14="http://schemas.microsoft.com/office/powerpoint/2010/main" val="17823024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Safer Food, Better Business (SFBB)</a:t>
            </a:r>
            <a:endParaRPr lang="en-GB" sz="3600" b="1" dirty="0"/>
          </a:p>
        </p:txBody>
      </p:sp>
      <p:pic>
        <p:nvPicPr>
          <p:cNvPr id="1026" name="Picture 2" descr="G:\EAEC6009C the new Leadership\New for 2017\7902370-large.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62971" y="1600200"/>
            <a:ext cx="5818058"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28585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b="1" dirty="0" err="1" smtClean="0">
                <a:latin typeface="Calibri" pitchFamily="34" charset="0"/>
              </a:rPr>
              <a:t>Safon</a:t>
            </a:r>
            <a:r>
              <a:rPr lang="en-GB" altLang="en-US" sz="4000" b="1" dirty="0" smtClean="0">
                <a:latin typeface="Calibri" pitchFamily="34" charset="0"/>
              </a:rPr>
              <a:t> 19 </a:t>
            </a:r>
            <a:r>
              <a:rPr lang="en-GB" altLang="en-US" sz="4000" b="1" dirty="0" err="1" smtClean="0">
                <a:latin typeface="Calibri" pitchFamily="34" charset="0"/>
              </a:rPr>
              <a:t>Cwynion</a:t>
            </a:r>
            <a:r>
              <a:rPr lang="en-GB" altLang="en-US" sz="4000" b="1" dirty="0">
                <a:latin typeface="Calibri" pitchFamily="34" charset="0"/>
              </a:rPr>
              <a:t/>
            </a:r>
            <a:br>
              <a:rPr lang="en-GB" altLang="en-US" sz="4000" b="1" dirty="0">
                <a:latin typeface="Calibri" pitchFamily="34" charset="0"/>
              </a:rPr>
            </a:br>
            <a:r>
              <a:rPr lang="en-GB" altLang="en-US" sz="4000" b="1" dirty="0">
                <a:latin typeface="Calibri" pitchFamily="34" charset="0"/>
              </a:rPr>
              <a:t> </a:t>
            </a:r>
            <a:r>
              <a:rPr lang="en-GB" altLang="en-US" sz="4000" b="1" dirty="0" smtClean="0">
                <a:latin typeface="Calibri" pitchFamily="34" charset="0"/>
              </a:rPr>
              <a:t>Standard 19 - Complaints </a:t>
            </a:r>
            <a:endParaRPr lang="en-GB" sz="4000" b="1" dirty="0"/>
          </a:p>
        </p:txBody>
      </p:sp>
      <p:sp>
        <p:nvSpPr>
          <p:cNvPr id="3" name="Content Placeholder 2"/>
          <p:cNvSpPr>
            <a:spLocks noGrp="1"/>
          </p:cNvSpPr>
          <p:nvPr>
            <p:ph sz="half" idx="1"/>
          </p:nvPr>
        </p:nvSpPr>
        <p:spPr/>
        <p:txBody>
          <a:bodyPr>
            <a:normAutofit fontScale="77500" lnSpcReduction="20000"/>
          </a:bodyPr>
          <a:lstStyle/>
          <a:p>
            <a:pPr>
              <a:lnSpc>
                <a:spcPct val="80000"/>
              </a:lnSpc>
            </a:pPr>
            <a:r>
              <a:rPr lang="en-GB" altLang="en-US" sz="3100" dirty="0" err="1">
                <a:latin typeface="Calibri" pitchFamily="34" charset="0"/>
              </a:rPr>
              <a:t>Dylech</a:t>
            </a:r>
            <a:r>
              <a:rPr lang="en-GB" altLang="en-US" sz="3100" dirty="0">
                <a:latin typeface="Calibri" pitchFamily="34" charset="0"/>
              </a:rPr>
              <a:t> </a:t>
            </a:r>
            <a:r>
              <a:rPr lang="en-GB" altLang="en-US" sz="3100" dirty="0" err="1">
                <a:latin typeface="Calibri" pitchFamily="34" charset="0"/>
              </a:rPr>
              <a:t>edrych</a:t>
            </a:r>
            <a:r>
              <a:rPr lang="en-GB" altLang="en-US" sz="3100" dirty="0">
                <a:latin typeface="Calibri" pitchFamily="34" charset="0"/>
              </a:rPr>
              <a:t> </a:t>
            </a:r>
            <a:r>
              <a:rPr lang="en-GB" altLang="en-US" sz="3100" dirty="0" err="1">
                <a:latin typeface="Calibri" pitchFamily="34" charset="0"/>
              </a:rPr>
              <a:t>ar</a:t>
            </a:r>
            <a:r>
              <a:rPr lang="en-GB" altLang="en-US" sz="3100" dirty="0">
                <a:latin typeface="Calibri" pitchFamily="34" charset="0"/>
              </a:rPr>
              <a:t> </a:t>
            </a:r>
            <a:r>
              <a:rPr lang="en-GB" altLang="en-US" sz="3100" dirty="0" err="1">
                <a:latin typeface="Calibri" pitchFamily="34" charset="0"/>
              </a:rPr>
              <a:t>gwynion</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gadarnhaol</a:t>
            </a:r>
            <a:r>
              <a:rPr lang="en-GB" altLang="en-US" sz="3100" dirty="0">
                <a:latin typeface="Calibri" pitchFamily="34" charset="0"/>
              </a:rPr>
              <a:t> – </a:t>
            </a:r>
            <a:r>
              <a:rPr lang="en-GB" altLang="en-US" sz="3100" dirty="0" err="1">
                <a:latin typeface="Calibri" pitchFamily="34" charset="0"/>
              </a:rPr>
              <a:t>mae</a:t>
            </a:r>
            <a:r>
              <a:rPr lang="en-GB" altLang="en-US" sz="3100" dirty="0">
                <a:latin typeface="Calibri" pitchFamily="34" charset="0"/>
              </a:rPr>
              <a:t> </a:t>
            </a:r>
            <a:r>
              <a:rPr lang="en-GB" altLang="en-US" sz="3100" dirty="0" err="1">
                <a:latin typeface="Calibri" pitchFamily="34" charset="0"/>
              </a:rPr>
              <a:t>ymchwil</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dangos</a:t>
            </a:r>
            <a:r>
              <a:rPr lang="en-GB" altLang="en-US" sz="3100" dirty="0">
                <a:latin typeface="Calibri" pitchFamily="34" charset="0"/>
              </a:rPr>
              <a:t> bod </a:t>
            </a:r>
            <a:r>
              <a:rPr lang="en-GB" altLang="en-US" sz="3100" dirty="0" err="1">
                <a:latin typeface="Calibri" pitchFamily="34" charset="0"/>
              </a:rPr>
              <a:t>cwsmer</a:t>
            </a:r>
            <a:r>
              <a:rPr lang="en-GB" altLang="en-US" sz="3100" dirty="0">
                <a:latin typeface="Calibri" pitchFamily="34" charset="0"/>
              </a:rPr>
              <a:t> </a:t>
            </a:r>
            <a:r>
              <a:rPr lang="en-GB" altLang="en-US" sz="3100" dirty="0" err="1">
                <a:latin typeface="Calibri" pitchFamily="34" charset="0"/>
              </a:rPr>
              <a:t>sy’n</a:t>
            </a:r>
            <a:r>
              <a:rPr lang="en-GB" altLang="en-US" sz="3100" dirty="0">
                <a:latin typeface="Calibri" pitchFamily="34" charset="0"/>
              </a:rPr>
              <a:t> </a:t>
            </a:r>
            <a:r>
              <a:rPr lang="en-GB" altLang="en-US" sz="3100" dirty="0" err="1">
                <a:latin typeface="Calibri" pitchFamily="34" charset="0"/>
              </a:rPr>
              <a:t>achwyn</a:t>
            </a:r>
            <a:r>
              <a:rPr lang="en-GB" altLang="en-US" sz="3100" dirty="0">
                <a:latin typeface="Calibri" pitchFamily="34" charset="0"/>
              </a:rPr>
              <a:t> ac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cael</a:t>
            </a:r>
            <a:r>
              <a:rPr lang="en-GB" altLang="en-US" sz="3100" dirty="0">
                <a:latin typeface="Calibri" pitchFamily="34" charset="0"/>
              </a:rPr>
              <a:t> </a:t>
            </a:r>
            <a:r>
              <a:rPr lang="en-GB" altLang="en-US" sz="3100" dirty="0" err="1">
                <a:latin typeface="Calibri" pitchFamily="34" charset="0"/>
              </a:rPr>
              <a:t>ymateb</a:t>
            </a:r>
            <a:r>
              <a:rPr lang="en-GB" altLang="en-US" sz="3100" dirty="0">
                <a:latin typeface="Calibri" pitchFamily="34" charset="0"/>
              </a:rPr>
              <a:t> </a:t>
            </a:r>
            <a:r>
              <a:rPr lang="en-GB" altLang="en-US" sz="3100" dirty="0" err="1">
                <a:latin typeface="Calibri" pitchFamily="34" charset="0"/>
              </a:rPr>
              <a:t>boddhaol</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llai</a:t>
            </a:r>
            <a:r>
              <a:rPr lang="en-GB" altLang="en-US" sz="3100" dirty="0">
                <a:latin typeface="Calibri" pitchFamily="34" charset="0"/>
              </a:rPr>
              <a:t> </a:t>
            </a:r>
            <a:r>
              <a:rPr lang="en-GB" altLang="en-US" sz="3100" dirty="0" err="1">
                <a:latin typeface="Calibri" pitchFamily="34" charset="0"/>
              </a:rPr>
              <a:t>tebygol</a:t>
            </a:r>
            <a:r>
              <a:rPr lang="en-GB" altLang="en-US" sz="3100" dirty="0">
                <a:latin typeface="Calibri" pitchFamily="34" charset="0"/>
              </a:rPr>
              <a:t> o </a:t>
            </a:r>
            <a:r>
              <a:rPr lang="en-GB" altLang="en-US" sz="3100" dirty="0" err="1">
                <a:latin typeface="Calibri" pitchFamily="34" charset="0"/>
              </a:rPr>
              <a:t>adael</a:t>
            </a:r>
            <a:r>
              <a:rPr lang="en-GB" altLang="en-US" sz="3100" dirty="0">
                <a:latin typeface="Calibri" pitchFamily="34" charset="0"/>
              </a:rPr>
              <a:t> </a:t>
            </a:r>
            <a:r>
              <a:rPr lang="en-GB" altLang="en-US" sz="3100" dirty="0" err="1">
                <a:latin typeface="Calibri" pitchFamily="34" charset="0"/>
              </a:rPr>
              <a:t>na</a:t>
            </a:r>
            <a:r>
              <a:rPr lang="en-GB" altLang="en-US" sz="3100" dirty="0">
                <a:latin typeface="Calibri" pitchFamily="34" charset="0"/>
              </a:rPr>
              <a:t> </a:t>
            </a:r>
            <a:r>
              <a:rPr lang="en-GB" altLang="en-US" sz="3100" dirty="0" err="1">
                <a:latin typeface="Calibri" pitchFamily="34" charset="0"/>
              </a:rPr>
              <a:t>rhywun</a:t>
            </a:r>
            <a:r>
              <a:rPr lang="en-GB" altLang="en-US" sz="3100" dirty="0">
                <a:latin typeface="Calibri" pitchFamily="34" charset="0"/>
              </a:rPr>
              <a:t> </a:t>
            </a:r>
            <a:r>
              <a:rPr lang="en-GB" altLang="en-US" sz="3100" dirty="0" err="1">
                <a:latin typeface="Calibri" pitchFamily="34" charset="0"/>
              </a:rPr>
              <a:t>sydd</a:t>
            </a:r>
            <a:r>
              <a:rPr lang="en-GB" altLang="en-US" sz="3100" dirty="0">
                <a:latin typeface="Calibri" pitchFamily="34" charset="0"/>
              </a:rPr>
              <a:t> a </a:t>
            </a:r>
            <a:r>
              <a:rPr lang="en-GB" altLang="en-US" sz="3100" dirty="0" err="1">
                <a:latin typeface="Calibri" pitchFamily="34" charset="0"/>
              </a:rPr>
              <a:t>chwyn</a:t>
            </a:r>
            <a:r>
              <a:rPr lang="en-GB" altLang="en-US" sz="3100" dirty="0">
                <a:latin typeface="Calibri" pitchFamily="34" charset="0"/>
              </a:rPr>
              <a:t> </a:t>
            </a:r>
            <a:r>
              <a:rPr lang="en-GB" altLang="en-US" sz="3100" dirty="0" err="1">
                <a:latin typeface="Calibri" pitchFamily="34" charset="0"/>
              </a:rPr>
              <a:t>ond</a:t>
            </a:r>
            <a:r>
              <a:rPr lang="en-GB" altLang="en-US" sz="3100" dirty="0">
                <a:latin typeface="Calibri" pitchFamily="34" charset="0"/>
              </a:rPr>
              <a:t> </a:t>
            </a:r>
            <a:r>
              <a:rPr lang="en-GB" altLang="en-US" sz="3100" dirty="0" err="1">
                <a:latin typeface="Calibri" pitchFamily="34" charset="0"/>
              </a:rPr>
              <a:t>nid</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achwyn</a:t>
            </a:r>
            <a:r>
              <a:rPr lang="en-GB" altLang="en-US" sz="3100" dirty="0">
                <a:latin typeface="Calibri" pitchFamily="34" charset="0"/>
              </a:rPr>
              <a:t> (Jameson a Watson).</a:t>
            </a:r>
          </a:p>
          <a:p>
            <a:pPr>
              <a:lnSpc>
                <a:spcPct val="80000"/>
              </a:lnSpc>
            </a:pPr>
            <a:r>
              <a:rPr lang="en-GB" altLang="en-US" sz="3100" dirty="0" err="1">
                <a:latin typeface="Calibri" pitchFamily="34" charset="0"/>
              </a:rPr>
              <a:t>Polisi</a:t>
            </a:r>
            <a:endParaRPr lang="en-GB" altLang="en-US" sz="3100" dirty="0">
              <a:latin typeface="Calibri" pitchFamily="34" charset="0"/>
            </a:endParaRPr>
          </a:p>
          <a:p>
            <a:pPr>
              <a:lnSpc>
                <a:spcPct val="80000"/>
              </a:lnSpc>
            </a:pPr>
            <a:r>
              <a:rPr lang="en-GB" altLang="en-US" sz="3100" dirty="0" err="1">
                <a:latin typeface="Calibri" pitchFamily="34" charset="0"/>
              </a:rPr>
              <a:t>Cofnodi</a:t>
            </a:r>
            <a:endParaRPr lang="en-GB" altLang="en-US" sz="3100" dirty="0">
              <a:latin typeface="Calibri" pitchFamily="34" charset="0"/>
            </a:endParaRPr>
          </a:p>
          <a:p>
            <a:pPr>
              <a:lnSpc>
                <a:spcPct val="80000"/>
              </a:lnSpc>
            </a:pPr>
            <a:r>
              <a:rPr lang="en-GB" altLang="en-US" sz="3100" dirty="0" err="1">
                <a:latin typeface="Calibri" pitchFamily="34" charset="0"/>
              </a:rPr>
              <a:t>Gofynion</a:t>
            </a:r>
            <a:r>
              <a:rPr lang="en-GB" altLang="en-US" sz="3100" dirty="0">
                <a:latin typeface="Calibri" pitchFamily="34" charset="0"/>
              </a:rPr>
              <a:t> </a:t>
            </a:r>
            <a:r>
              <a:rPr lang="en-GB" altLang="en-US" sz="3100" dirty="0" err="1" smtClean="0">
                <a:latin typeface="Calibri" pitchFamily="34" charset="0"/>
              </a:rPr>
              <a:t>Amser</a:t>
            </a:r>
            <a:r>
              <a:rPr lang="en-GB" altLang="en-US" sz="3100" dirty="0" smtClean="0">
                <a:latin typeface="Calibri" pitchFamily="34" charset="0"/>
              </a:rPr>
              <a:t> -  14 </a:t>
            </a:r>
            <a:r>
              <a:rPr lang="en-GB" altLang="en-US" sz="3100" dirty="0" err="1" smtClean="0">
                <a:latin typeface="Calibri" pitchFamily="34" charset="0"/>
              </a:rPr>
              <a:t>diwrnod</a:t>
            </a:r>
            <a:endParaRPr lang="en-GB" altLang="en-US" sz="3100" dirty="0">
              <a:latin typeface="Calibri" pitchFamily="34" charset="0"/>
            </a:endParaRPr>
          </a:p>
          <a:p>
            <a:pPr>
              <a:lnSpc>
                <a:spcPct val="80000"/>
              </a:lnSpc>
            </a:pPr>
            <a:r>
              <a:rPr lang="en-GB" altLang="en-US" sz="3100" dirty="0">
                <a:latin typeface="Calibri" pitchFamily="34" charset="0"/>
              </a:rPr>
              <a:t>Y </a:t>
            </a:r>
            <a:r>
              <a:rPr lang="en-GB" altLang="en-US" sz="3100" dirty="0" err="1">
                <a:latin typeface="Calibri" pitchFamily="34" charset="0"/>
              </a:rPr>
              <a:t>drefn</a:t>
            </a:r>
            <a:endParaRPr lang="en-GB" altLang="en-US" sz="3100"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r>
              <a:rPr lang="en-GB" altLang="en-US" dirty="0">
                <a:latin typeface="Calibri" pitchFamily="34" charset="0"/>
              </a:rPr>
              <a:t>View complaints in a positive light – research shows that a customer who complains and receives a satisfactory response is less likely to leave than one who has a grievance and does not complain (Jameson and Watson).</a:t>
            </a:r>
          </a:p>
          <a:p>
            <a:r>
              <a:rPr lang="en-GB" altLang="en-US" dirty="0">
                <a:latin typeface="Calibri" pitchFamily="34" charset="0"/>
              </a:rPr>
              <a:t>Policy</a:t>
            </a:r>
          </a:p>
          <a:p>
            <a:r>
              <a:rPr lang="en-GB" altLang="en-US" dirty="0">
                <a:latin typeface="Calibri" pitchFamily="34" charset="0"/>
              </a:rPr>
              <a:t>Recording</a:t>
            </a:r>
          </a:p>
          <a:p>
            <a:r>
              <a:rPr lang="en-GB" altLang="en-US" dirty="0" smtClean="0">
                <a:latin typeface="Calibri" pitchFamily="34" charset="0"/>
              </a:rPr>
              <a:t>Time scale – 14 days</a:t>
            </a:r>
            <a:endParaRPr lang="en-GB" altLang="en-US" dirty="0">
              <a:latin typeface="Calibri" pitchFamily="34" charset="0"/>
            </a:endParaRPr>
          </a:p>
          <a:p>
            <a:r>
              <a:rPr lang="en-GB" altLang="en-US" dirty="0">
                <a:latin typeface="Calibri" pitchFamily="34" charset="0"/>
              </a:rPr>
              <a:t>The procedure</a:t>
            </a:r>
          </a:p>
          <a:p>
            <a:pPr marL="0" indent="0">
              <a:buNone/>
            </a:pPr>
            <a:endParaRPr lang="en-GB" dirty="0"/>
          </a:p>
        </p:txBody>
      </p:sp>
    </p:spTree>
    <p:extLst>
      <p:ext uri="{BB962C8B-B14F-4D97-AF65-F5344CB8AC3E}">
        <p14:creationId xmlns:p14="http://schemas.microsoft.com/office/powerpoint/2010/main" val="6351203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smtClean="0">
                <a:latin typeface="Calibri" pitchFamily="34" charset="0"/>
              </a:rPr>
              <a:t>Safon</a:t>
            </a:r>
            <a:r>
              <a:rPr lang="en-GB" altLang="en-US" b="1" dirty="0" smtClean="0">
                <a:latin typeface="Calibri" pitchFamily="34" charset="0"/>
              </a:rPr>
              <a:t> 20 - </a:t>
            </a:r>
            <a:r>
              <a:rPr lang="en-GB" altLang="en-US" b="1" dirty="0" err="1" smtClean="0">
                <a:latin typeface="Calibri" pitchFamily="34" charset="0"/>
              </a:rPr>
              <a:t>Amddiffyn</a:t>
            </a:r>
            <a:r>
              <a:rPr lang="en-GB" altLang="en-US" b="1" dirty="0" smtClean="0">
                <a:latin typeface="Calibri" pitchFamily="34" charset="0"/>
              </a:rPr>
              <a:t> </a:t>
            </a:r>
            <a:r>
              <a:rPr lang="en-GB" altLang="en-US" b="1" dirty="0">
                <a:latin typeface="Calibri" pitchFamily="34" charset="0"/>
              </a:rPr>
              <a:t>Plant</a:t>
            </a:r>
            <a:br>
              <a:rPr lang="en-GB" altLang="en-US" b="1" dirty="0">
                <a:latin typeface="Calibri" pitchFamily="34" charset="0"/>
              </a:rPr>
            </a:br>
            <a:r>
              <a:rPr lang="en-GB" altLang="en-US" b="1" dirty="0">
                <a:latin typeface="Calibri" pitchFamily="34" charset="0"/>
              </a:rPr>
              <a:t> </a:t>
            </a:r>
            <a:r>
              <a:rPr lang="en-GB" altLang="en-US" b="1" dirty="0" smtClean="0">
                <a:latin typeface="Calibri" pitchFamily="34" charset="0"/>
              </a:rPr>
              <a:t>Standard 20 - Safeguarding </a:t>
            </a:r>
            <a:r>
              <a:rPr lang="en-GB" altLang="en-US" b="1" dirty="0">
                <a:latin typeface="Calibri" pitchFamily="34" charset="0"/>
              </a:rPr>
              <a:t>Children</a:t>
            </a:r>
            <a:endParaRPr lang="en-GB" b="1" dirty="0"/>
          </a:p>
        </p:txBody>
      </p:sp>
      <p:sp>
        <p:nvSpPr>
          <p:cNvPr id="3" name="Content Placeholder 2"/>
          <p:cNvSpPr>
            <a:spLocks noGrp="1"/>
          </p:cNvSpPr>
          <p:nvPr>
            <p:ph sz="half" idx="1"/>
          </p:nvPr>
        </p:nvSpPr>
        <p:spPr/>
        <p:txBody>
          <a:bodyPr>
            <a:normAutofit fontScale="92500" lnSpcReduction="20000"/>
          </a:bodyPr>
          <a:lstStyle/>
          <a:p>
            <a:r>
              <a:rPr lang="en-GB" altLang="en-US" dirty="0" err="1">
                <a:latin typeface="Calibri" pitchFamily="34" charset="0"/>
              </a:rPr>
              <a:t>Polisi</a:t>
            </a:r>
            <a:r>
              <a:rPr lang="en-GB" altLang="en-US" dirty="0">
                <a:latin typeface="Calibri" pitchFamily="34" charset="0"/>
              </a:rPr>
              <a:t> </a:t>
            </a:r>
            <a:r>
              <a:rPr lang="en-GB" altLang="en-US" dirty="0" err="1">
                <a:latin typeface="Calibri" pitchFamily="34" charset="0"/>
              </a:rPr>
              <a:t>Amddiffyn</a:t>
            </a:r>
            <a:r>
              <a:rPr lang="en-GB" altLang="en-US" dirty="0">
                <a:latin typeface="Calibri" pitchFamily="34" charset="0"/>
              </a:rPr>
              <a:t> Plant</a:t>
            </a:r>
          </a:p>
          <a:p>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gyfer</a:t>
            </a:r>
            <a:r>
              <a:rPr lang="en-GB" altLang="en-US" dirty="0">
                <a:latin typeface="Calibri" pitchFamily="34" charset="0"/>
              </a:rPr>
              <a:t> </a:t>
            </a:r>
            <a:r>
              <a:rPr lang="en-GB" altLang="en-US" dirty="0" err="1">
                <a:latin typeface="Calibri" pitchFamily="34" charset="0"/>
              </a:rPr>
              <a:t>camdriniaeth</a:t>
            </a:r>
            <a:r>
              <a:rPr lang="en-GB" altLang="en-US" dirty="0">
                <a:latin typeface="Calibri" pitchFamily="34" charset="0"/>
              </a:rPr>
              <a:t> – </a:t>
            </a:r>
            <a:r>
              <a:rPr lang="en-GB" altLang="en-US" dirty="0" err="1">
                <a:latin typeface="Calibri" pitchFamily="34" charset="0"/>
              </a:rPr>
              <a:t>honiadau</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blant</a:t>
            </a:r>
            <a:r>
              <a:rPr lang="en-GB" altLang="en-US" dirty="0">
                <a:latin typeface="Calibri" pitchFamily="34" charset="0"/>
              </a:rPr>
              <a:t>/</a:t>
            </a:r>
            <a:r>
              <a:rPr lang="en-GB" altLang="en-US" dirty="0" err="1">
                <a:latin typeface="Calibri" pitchFamily="34" charset="0"/>
              </a:rPr>
              <a:t>arwyddion</a:t>
            </a:r>
            <a:r>
              <a:rPr lang="en-GB" altLang="en-US" dirty="0">
                <a:latin typeface="Calibri" pitchFamily="34" charset="0"/>
              </a:rPr>
              <a:t> </a:t>
            </a:r>
            <a:r>
              <a:rPr lang="en-GB" altLang="en-US" dirty="0" err="1">
                <a:latin typeface="Calibri" pitchFamily="34" charset="0"/>
              </a:rPr>
              <a:t>camdriniaeth</a:t>
            </a:r>
            <a:r>
              <a:rPr lang="en-GB" altLang="en-US" dirty="0">
                <a:latin typeface="Calibri" pitchFamily="34" charset="0"/>
              </a:rPr>
              <a:t>/</a:t>
            </a:r>
            <a:r>
              <a:rPr lang="en-GB" altLang="en-US" dirty="0" err="1">
                <a:latin typeface="Calibri" pitchFamily="34" charset="0"/>
              </a:rPr>
              <a:t>honiadau</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rhieni</a:t>
            </a:r>
            <a:r>
              <a:rPr lang="en-GB" altLang="en-US" dirty="0">
                <a:latin typeface="Calibri" pitchFamily="34" charset="0"/>
              </a:rPr>
              <a:t> am </a:t>
            </a:r>
            <a:r>
              <a:rPr lang="en-GB" altLang="en-US" dirty="0" err="1">
                <a:latin typeface="Calibri" pitchFamily="34" charset="0"/>
              </a:rPr>
              <a:t>aelodau</a:t>
            </a:r>
            <a:r>
              <a:rPr lang="en-GB" altLang="en-US" dirty="0">
                <a:latin typeface="Calibri" pitchFamily="34" charset="0"/>
              </a:rPr>
              <a:t> staff.</a:t>
            </a:r>
          </a:p>
          <a:p>
            <a:r>
              <a:rPr lang="en-GB" altLang="en-US" dirty="0" err="1" smtClean="0">
                <a:latin typeface="Calibri" pitchFamily="34" charset="0"/>
              </a:rPr>
              <a:t>Enw</a:t>
            </a:r>
            <a:r>
              <a:rPr lang="en-GB" altLang="en-US" dirty="0" smtClean="0">
                <a:latin typeface="Calibri" pitchFamily="34" charset="0"/>
              </a:rPr>
              <a:t> </a:t>
            </a:r>
            <a:r>
              <a:rPr lang="en-GB" altLang="en-US" dirty="0" err="1" smtClean="0">
                <a:latin typeface="Calibri" pitchFamily="34" charset="0"/>
              </a:rPr>
              <a:t>Swyddog</a:t>
            </a:r>
            <a:r>
              <a:rPr lang="en-GB" altLang="en-US" dirty="0" smtClean="0">
                <a:latin typeface="Calibri" pitchFamily="34" charset="0"/>
              </a:rPr>
              <a:t> </a:t>
            </a:r>
            <a:r>
              <a:rPr lang="en-GB" altLang="en-US" dirty="0" err="1">
                <a:latin typeface="Calibri" pitchFamily="34" charset="0"/>
              </a:rPr>
              <a:t>Amddiffyn</a:t>
            </a:r>
            <a:r>
              <a:rPr lang="en-GB" altLang="en-US" dirty="0">
                <a:latin typeface="Calibri" pitchFamily="34" charset="0"/>
              </a:rPr>
              <a:t> </a:t>
            </a:r>
            <a:r>
              <a:rPr lang="en-GB" altLang="en-US" dirty="0" smtClean="0">
                <a:latin typeface="Calibri" pitchFamily="34" charset="0"/>
              </a:rPr>
              <a:t>Plant  </a:t>
            </a:r>
            <a:endParaRPr lang="en-GB" altLang="en-US" dirty="0">
              <a:latin typeface="Calibri" pitchFamily="34" charset="0"/>
            </a:endParaRPr>
          </a:p>
          <a:p>
            <a:r>
              <a:rPr lang="en-GB" altLang="en-US" dirty="0" err="1">
                <a:latin typeface="Calibri" pitchFamily="34" charset="0"/>
              </a:rPr>
              <a:t>Hyfforddiant</a:t>
            </a:r>
            <a:r>
              <a:rPr lang="en-GB" altLang="en-US" dirty="0">
                <a:latin typeface="Calibri" pitchFamily="34" charset="0"/>
              </a:rPr>
              <a:t> Staff </a:t>
            </a:r>
          </a:p>
          <a:p>
            <a:r>
              <a:rPr lang="en-GB" altLang="en-US" dirty="0">
                <a:latin typeface="Calibri" pitchFamily="34" charset="0"/>
              </a:rPr>
              <a:t>DBS</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Calibri" pitchFamily="34" charset="0"/>
              </a:rPr>
              <a:t>Child Protection Policy </a:t>
            </a:r>
          </a:p>
          <a:p>
            <a:r>
              <a:rPr lang="en-GB" altLang="en-US" dirty="0">
                <a:latin typeface="Calibri" pitchFamily="34" charset="0"/>
              </a:rPr>
              <a:t>Procedures for abuse – allegations by children/signs of abuse/allegations by parents about staff.</a:t>
            </a:r>
          </a:p>
          <a:p>
            <a:r>
              <a:rPr lang="en-GB" altLang="en-US" dirty="0" smtClean="0">
                <a:latin typeface="Calibri" pitchFamily="34" charset="0"/>
              </a:rPr>
              <a:t>Named Child </a:t>
            </a:r>
            <a:r>
              <a:rPr lang="en-GB" altLang="en-US" dirty="0">
                <a:latin typeface="Calibri" pitchFamily="34" charset="0"/>
              </a:rPr>
              <a:t>Protection Officer</a:t>
            </a:r>
          </a:p>
          <a:p>
            <a:r>
              <a:rPr lang="en-GB" altLang="en-US" dirty="0">
                <a:latin typeface="Calibri" pitchFamily="34" charset="0"/>
              </a:rPr>
              <a:t>Staff Training</a:t>
            </a:r>
          </a:p>
          <a:p>
            <a:r>
              <a:rPr lang="en-GB" altLang="en-US" dirty="0">
                <a:latin typeface="Calibri" pitchFamily="34" charset="0"/>
              </a:rPr>
              <a:t>DBS</a:t>
            </a:r>
          </a:p>
          <a:p>
            <a:pPr marL="0" indent="0">
              <a:buNone/>
            </a:pPr>
            <a:endParaRPr lang="en-GB" dirty="0"/>
          </a:p>
        </p:txBody>
      </p:sp>
    </p:spTree>
    <p:extLst>
      <p:ext uri="{BB962C8B-B14F-4D97-AF65-F5344CB8AC3E}">
        <p14:creationId xmlns:p14="http://schemas.microsoft.com/office/powerpoint/2010/main" val="315104163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err="1"/>
              <a:t>Cyfrinachedd</a:t>
            </a:r>
            <a:r>
              <a:rPr lang="en-GB" altLang="en-US" dirty="0"/>
              <a:t>      Confidentiality</a:t>
            </a:r>
            <a:endParaRPr lang="en-GB" dirty="0"/>
          </a:p>
        </p:txBody>
      </p:sp>
      <p:sp>
        <p:nvSpPr>
          <p:cNvPr id="3" name="Content Placeholder 2"/>
          <p:cNvSpPr>
            <a:spLocks noGrp="1"/>
          </p:cNvSpPr>
          <p:nvPr>
            <p:ph sz="half" idx="1"/>
          </p:nvPr>
        </p:nvSpPr>
        <p:spPr/>
        <p:txBody>
          <a:bodyPr>
            <a:normAutofit fontScale="92500" lnSpcReduction="20000"/>
          </a:bodyPr>
          <a:lstStyle/>
          <a:p>
            <a:pPr marL="0" indent="0">
              <a:lnSpc>
                <a:spcPct val="90000"/>
              </a:lnSpc>
              <a:buNone/>
            </a:pPr>
            <a:r>
              <a:rPr lang="en-GB" altLang="en-US" b="1" dirty="0" err="1" smtClean="0">
                <a:latin typeface="Calibri" pitchFamily="34" charset="0"/>
              </a:rPr>
              <a:t>Rheoliad</a:t>
            </a:r>
            <a:r>
              <a:rPr lang="en-GB" altLang="en-US" b="1" dirty="0" smtClean="0">
                <a:latin typeface="Calibri" pitchFamily="34" charset="0"/>
              </a:rPr>
              <a:t> </a:t>
            </a:r>
            <a:r>
              <a:rPr lang="en-GB" altLang="en-US" b="1" dirty="0" err="1" smtClean="0">
                <a:latin typeface="Calibri" pitchFamily="34" charset="0"/>
              </a:rPr>
              <a:t>Diogelu</a:t>
            </a:r>
            <a:r>
              <a:rPr lang="en-GB" altLang="en-US" b="1" dirty="0" smtClean="0">
                <a:latin typeface="Calibri" pitchFamily="34" charset="0"/>
              </a:rPr>
              <a:t> Data </a:t>
            </a:r>
            <a:r>
              <a:rPr lang="en-GB" altLang="en-US" b="1" dirty="0" err="1" smtClean="0">
                <a:latin typeface="Calibri" pitchFamily="34" charset="0"/>
              </a:rPr>
              <a:t>Cyffredinol</a:t>
            </a:r>
            <a:r>
              <a:rPr lang="en-GB" altLang="en-US" b="1" dirty="0" smtClean="0">
                <a:latin typeface="Calibri" pitchFamily="34" charset="0"/>
              </a:rPr>
              <a:t> (GDPR) 2018</a:t>
            </a:r>
            <a:endParaRPr lang="en-GB" altLang="en-US" b="1" dirty="0">
              <a:latin typeface="Calibri" pitchFamily="34" charset="0"/>
            </a:endParaRPr>
          </a:p>
          <a:p>
            <a:pPr>
              <a:lnSpc>
                <a:spcPct val="90000"/>
              </a:lnSpc>
            </a:pPr>
            <a:r>
              <a:rPr lang="en-GB" altLang="en-US" dirty="0" err="1" smtClean="0">
                <a:latin typeface="Calibri" pitchFamily="34" charset="0"/>
              </a:rPr>
              <a:t>Cadw</a:t>
            </a:r>
            <a:r>
              <a:rPr lang="en-GB" altLang="en-US" dirty="0" smtClean="0">
                <a:latin typeface="Calibri" pitchFamily="34" charset="0"/>
              </a:rPr>
              <a:t> </a:t>
            </a:r>
            <a:r>
              <a:rPr lang="en-GB" altLang="en-US" dirty="0" err="1">
                <a:latin typeface="Calibri" pitchFamily="34" charset="0"/>
              </a:rPr>
              <a:t>cofnodion</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ddiogel</a:t>
            </a:r>
            <a:r>
              <a:rPr lang="en-GB" altLang="en-US" dirty="0">
                <a:latin typeface="Calibri" pitchFamily="34" charset="0"/>
              </a:rPr>
              <a:t>.</a:t>
            </a:r>
          </a:p>
          <a:p>
            <a:pPr>
              <a:lnSpc>
                <a:spcPct val="90000"/>
              </a:lnSpc>
            </a:pPr>
            <a:r>
              <a:rPr lang="en-GB" altLang="en-US" dirty="0">
                <a:latin typeface="Calibri" pitchFamily="34" charset="0"/>
              </a:rPr>
              <a:t>Cael </a:t>
            </a:r>
            <a:r>
              <a:rPr lang="en-GB" altLang="en-US" dirty="0" err="1">
                <a:latin typeface="Calibri" pitchFamily="34" charset="0"/>
              </a:rPr>
              <a:t>mynediad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gofnodion</a:t>
            </a:r>
            <a:r>
              <a:rPr lang="en-GB" altLang="en-US" dirty="0">
                <a:latin typeface="Calibri" pitchFamily="34" charset="0"/>
              </a:rPr>
              <a:t> – staff, </a:t>
            </a:r>
            <a:r>
              <a:rPr lang="en-GB" altLang="en-US" dirty="0" err="1">
                <a:latin typeface="Calibri" pitchFamily="34" charset="0"/>
              </a:rPr>
              <a:t>rhieni</a:t>
            </a:r>
            <a:r>
              <a:rPr lang="en-GB" altLang="en-US" dirty="0">
                <a:latin typeface="Calibri" pitchFamily="34" charset="0"/>
              </a:rPr>
              <a:t>.</a:t>
            </a:r>
          </a:p>
          <a:p>
            <a:pPr>
              <a:lnSpc>
                <a:spcPct val="90000"/>
              </a:lnSpc>
            </a:pPr>
            <a:r>
              <a:rPr lang="en-GB" altLang="en-US" dirty="0" err="1" smtClean="0">
                <a:latin typeface="Calibri" pitchFamily="34" charset="0"/>
              </a:rPr>
              <a:t>Cofnodion</a:t>
            </a:r>
            <a:r>
              <a:rPr lang="en-GB" altLang="en-US" dirty="0" smtClean="0">
                <a:latin typeface="Calibri" pitchFamily="34" charset="0"/>
              </a:rPr>
              <a:t> </a:t>
            </a:r>
            <a:r>
              <a:rPr lang="en-GB" altLang="en-US" dirty="0">
                <a:latin typeface="Calibri" pitchFamily="34" charset="0"/>
              </a:rPr>
              <a:t>staff – </a:t>
            </a:r>
            <a:r>
              <a:rPr lang="en-GB" altLang="en-US" dirty="0" err="1">
                <a:latin typeface="Calibri" pitchFamily="34" charset="0"/>
              </a:rPr>
              <a:t>storio</a:t>
            </a:r>
            <a:endParaRPr lang="en-GB" altLang="en-US" dirty="0">
              <a:latin typeface="Calibri" pitchFamily="34" charset="0"/>
            </a:endParaRPr>
          </a:p>
          <a:p>
            <a:pPr>
              <a:lnSpc>
                <a:spcPct val="90000"/>
              </a:lnSpc>
            </a:pPr>
            <a:r>
              <a:rPr lang="en-GB" altLang="en-US" dirty="0" err="1">
                <a:latin typeface="Calibri" pitchFamily="34" charset="0"/>
              </a:rPr>
              <a:t>Cofnodion</a:t>
            </a:r>
            <a:r>
              <a:rPr lang="en-GB" altLang="en-US" dirty="0">
                <a:latin typeface="Calibri" pitchFamily="34" charset="0"/>
              </a:rPr>
              <a:t> y plant.</a:t>
            </a:r>
          </a:p>
          <a:p>
            <a:pPr>
              <a:lnSpc>
                <a:spcPct val="90000"/>
              </a:lnSpc>
            </a:pPr>
            <a:r>
              <a:rPr lang="en-GB" altLang="en-US" dirty="0" err="1">
                <a:latin typeface="Calibri" pitchFamily="34" charset="0"/>
              </a:rPr>
              <a:t>Ymwybyddiaeth</a:t>
            </a:r>
            <a:r>
              <a:rPr lang="en-GB" altLang="en-US" dirty="0">
                <a:latin typeface="Calibri" pitchFamily="34" charset="0"/>
              </a:rPr>
              <a:t> </a:t>
            </a:r>
            <a:r>
              <a:rPr lang="en-GB" altLang="en-US" dirty="0" err="1">
                <a:latin typeface="Calibri" pitchFamily="34" charset="0"/>
              </a:rPr>
              <a:t>aelodau</a:t>
            </a:r>
            <a:r>
              <a:rPr lang="en-GB" altLang="en-US" dirty="0">
                <a:latin typeface="Calibri" pitchFamily="34" charset="0"/>
              </a:rPr>
              <a:t> staff </a:t>
            </a:r>
            <a:r>
              <a:rPr lang="en-GB" altLang="en-US" dirty="0" err="1">
                <a:latin typeface="Calibri" pitchFamily="34" charset="0"/>
              </a:rPr>
              <a:t>ynglyn</a:t>
            </a:r>
            <a:r>
              <a:rPr lang="en-GB" altLang="en-US" dirty="0">
                <a:latin typeface="Calibri" pitchFamily="34" charset="0"/>
              </a:rPr>
              <a:t> a </a:t>
            </a:r>
            <a:r>
              <a:rPr lang="en-GB" altLang="en-US" dirty="0" err="1">
                <a:latin typeface="Calibri" pitchFamily="34" charset="0"/>
              </a:rPr>
              <a:t>phwysigrwydd</a:t>
            </a:r>
            <a:r>
              <a:rPr lang="en-GB" altLang="en-US" dirty="0">
                <a:latin typeface="Calibri" pitchFamily="34" charset="0"/>
              </a:rPr>
              <a:t>/ </a:t>
            </a:r>
            <a:r>
              <a:rPr lang="en-GB" altLang="en-US" dirty="0" err="1">
                <a:latin typeface="Calibri" pitchFamily="34" charset="0"/>
              </a:rPr>
              <a:t>Cytundebau</a:t>
            </a:r>
            <a:r>
              <a:rPr lang="en-GB" altLang="en-US" dirty="0">
                <a:latin typeface="Calibri" pitchFamily="34" charset="0"/>
              </a:rPr>
              <a:t> </a:t>
            </a:r>
            <a:r>
              <a:rPr lang="en-GB" altLang="en-US" dirty="0" err="1" smtClean="0">
                <a:latin typeface="Calibri" pitchFamily="34" charset="0"/>
              </a:rPr>
              <a:t>personol</a:t>
            </a:r>
            <a:endParaRPr lang="en-GB" altLang="en-US" dirty="0" smtClean="0">
              <a:latin typeface="Calibri" pitchFamily="34" charset="0"/>
            </a:endParaRPr>
          </a:p>
          <a:p>
            <a:endParaRPr lang="en-GB" dirty="0"/>
          </a:p>
        </p:txBody>
      </p:sp>
      <p:sp>
        <p:nvSpPr>
          <p:cNvPr id="4" name="Content Placeholder 3"/>
          <p:cNvSpPr>
            <a:spLocks noGrp="1"/>
          </p:cNvSpPr>
          <p:nvPr>
            <p:ph sz="half" idx="2"/>
          </p:nvPr>
        </p:nvSpPr>
        <p:spPr/>
        <p:txBody>
          <a:bodyPr>
            <a:normAutofit fontScale="92500" lnSpcReduction="20000"/>
          </a:bodyPr>
          <a:lstStyle/>
          <a:p>
            <a:pPr marL="0" indent="0">
              <a:lnSpc>
                <a:spcPct val="90000"/>
              </a:lnSpc>
              <a:buNone/>
            </a:pPr>
            <a:r>
              <a:rPr lang="en-GB" altLang="en-US" b="1" dirty="0" smtClean="0">
                <a:latin typeface="Calibri" pitchFamily="34" charset="0"/>
              </a:rPr>
              <a:t>General Data </a:t>
            </a:r>
            <a:r>
              <a:rPr lang="en-GB" altLang="en-US" b="1" dirty="0">
                <a:latin typeface="Calibri" pitchFamily="34" charset="0"/>
              </a:rPr>
              <a:t>Protection </a:t>
            </a:r>
            <a:r>
              <a:rPr lang="en-GB" altLang="en-US" b="1" dirty="0" smtClean="0">
                <a:latin typeface="Calibri" pitchFamily="34" charset="0"/>
              </a:rPr>
              <a:t>Regulation (GDPR) 2018</a:t>
            </a:r>
            <a:endParaRPr lang="en-GB" altLang="en-US" b="1" dirty="0">
              <a:latin typeface="Calibri" pitchFamily="34" charset="0"/>
            </a:endParaRPr>
          </a:p>
          <a:p>
            <a:pPr>
              <a:lnSpc>
                <a:spcPct val="90000"/>
              </a:lnSpc>
            </a:pPr>
            <a:r>
              <a:rPr lang="en-GB" altLang="en-US" dirty="0" smtClean="0">
                <a:latin typeface="Calibri" pitchFamily="34" charset="0"/>
              </a:rPr>
              <a:t>Safe </a:t>
            </a:r>
            <a:r>
              <a:rPr lang="en-GB" altLang="en-US" dirty="0">
                <a:latin typeface="Calibri" pitchFamily="34" charset="0"/>
              </a:rPr>
              <a:t>keeping of records.</a:t>
            </a:r>
          </a:p>
          <a:p>
            <a:pPr>
              <a:lnSpc>
                <a:spcPct val="90000"/>
              </a:lnSpc>
            </a:pPr>
            <a:r>
              <a:rPr lang="en-GB" altLang="en-US" dirty="0">
                <a:latin typeface="Calibri" pitchFamily="34" charset="0"/>
              </a:rPr>
              <a:t>Access to records – staff, parents.</a:t>
            </a:r>
          </a:p>
          <a:p>
            <a:pPr>
              <a:lnSpc>
                <a:spcPct val="90000"/>
              </a:lnSpc>
            </a:pPr>
            <a:r>
              <a:rPr lang="en-GB" altLang="en-US" dirty="0" smtClean="0">
                <a:latin typeface="Calibri" pitchFamily="34" charset="0"/>
              </a:rPr>
              <a:t>Staff </a:t>
            </a:r>
            <a:r>
              <a:rPr lang="en-GB" altLang="en-US" dirty="0">
                <a:latin typeface="Calibri" pitchFamily="34" charset="0"/>
              </a:rPr>
              <a:t>records – storage.</a:t>
            </a:r>
          </a:p>
          <a:p>
            <a:pPr>
              <a:lnSpc>
                <a:spcPct val="90000"/>
              </a:lnSpc>
            </a:pPr>
            <a:r>
              <a:rPr lang="en-GB" altLang="en-US" dirty="0">
                <a:latin typeface="Calibri" pitchFamily="34" charset="0"/>
              </a:rPr>
              <a:t>Children’s Records</a:t>
            </a:r>
          </a:p>
          <a:p>
            <a:pPr>
              <a:lnSpc>
                <a:spcPct val="90000"/>
              </a:lnSpc>
            </a:pPr>
            <a:r>
              <a:rPr lang="en-GB" altLang="en-US" dirty="0">
                <a:latin typeface="Calibri" pitchFamily="34" charset="0"/>
              </a:rPr>
              <a:t>Staff awareness of importance/Personal </a:t>
            </a:r>
            <a:r>
              <a:rPr lang="en-GB" altLang="en-US" dirty="0" smtClean="0">
                <a:latin typeface="Calibri" pitchFamily="34" charset="0"/>
              </a:rPr>
              <a:t>Contracts</a:t>
            </a:r>
          </a:p>
          <a:p>
            <a:endParaRPr lang="en-GB" dirty="0"/>
          </a:p>
        </p:txBody>
      </p:sp>
    </p:spTree>
    <p:extLst>
      <p:ext uri="{BB962C8B-B14F-4D97-AF65-F5344CB8AC3E}">
        <p14:creationId xmlns:p14="http://schemas.microsoft.com/office/powerpoint/2010/main" val="27658620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smtClean="0"/>
              <a:t>Rhieni</a:t>
            </a:r>
            <a:r>
              <a:rPr lang="en-GB" altLang="en-US" dirty="0" smtClean="0"/>
              <a:t>/</a:t>
            </a:r>
            <a:r>
              <a:rPr lang="en-GB" altLang="en-US" dirty="0" err="1" smtClean="0"/>
              <a:t>Gofalwyr</a:t>
            </a:r>
            <a:r>
              <a:rPr lang="en-GB" altLang="en-US" dirty="0" smtClean="0"/>
              <a:t/>
            </a:r>
            <a:br>
              <a:rPr lang="en-GB" altLang="en-US" dirty="0" smtClean="0"/>
            </a:br>
            <a:r>
              <a:rPr lang="en-GB" altLang="en-US" dirty="0" smtClean="0"/>
              <a:t>Parents/Carers</a:t>
            </a:r>
            <a:endParaRPr lang="en-GB" dirty="0"/>
          </a:p>
        </p:txBody>
      </p:sp>
      <p:sp>
        <p:nvSpPr>
          <p:cNvPr id="3" name="Content Placeholder 2"/>
          <p:cNvSpPr>
            <a:spLocks noGrp="1"/>
          </p:cNvSpPr>
          <p:nvPr>
            <p:ph sz="half" idx="1"/>
          </p:nvPr>
        </p:nvSpPr>
        <p:spPr/>
        <p:txBody>
          <a:bodyPr>
            <a:normAutofit fontScale="92500" lnSpcReduction="20000"/>
          </a:bodyPr>
          <a:lstStyle/>
          <a:p>
            <a:r>
              <a:rPr lang="en-GB" altLang="en-US" dirty="0" err="1">
                <a:latin typeface="Calibri" pitchFamily="34" charset="0"/>
              </a:rPr>
              <a:t>Pwy</a:t>
            </a:r>
            <a:r>
              <a:rPr lang="en-GB" altLang="en-US" dirty="0">
                <a:latin typeface="Calibri" pitchFamily="34" charset="0"/>
              </a:rPr>
              <a:t> </a:t>
            </a:r>
            <a:r>
              <a:rPr lang="en-GB" altLang="en-US" dirty="0" err="1">
                <a:latin typeface="Calibri" pitchFamily="34" charset="0"/>
              </a:rPr>
              <a:t>yw</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cwsmeriaid</a:t>
            </a:r>
            <a:r>
              <a:rPr lang="en-GB" altLang="en-US" dirty="0">
                <a:latin typeface="Calibri" pitchFamily="34" charset="0"/>
              </a:rPr>
              <a:t>? – plant?, </a:t>
            </a:r>
            <a:r>
              <a:rPr lang="en-GB" altLang="en-US" dirty="0" err="1">
                <a:latin typeface="Calibri" pitchFamily="34" charset="0"/>
              </a:rPr>
              <a:t>rhieni</a:t>
            </a:r>
            <a:r>
              <a:rPr lang="en-GB" altLang="en-US" dirty="0">
                <a:latin typeface="Calibri" pitchFamily="34" charset="0"/>
              </a:rPr>
              <a:t>?</a:t>
            </a:r>
          </a:p>
          <a:p>
            <a:r>
              <a:rPr lang="en-GB" altLang="en-US" dirty="0" err="1">
                <a:latin typeface="Calibri" pitchFamily="34" charset="0"/>
              </a:rPr>
              <a:t>Mae’n</a:t>
            </a:r>
            <a:r>
              <a:rPr lang="en-GB" altLang="en-US" dirty="0">
                <a:latin typeface="Calibri" pitchFamily="34" charset="0"/>
              </a:rPr>
              <a:t> </a:t>
            </a:r>
            <a:r>
              <a:rPr lang="en-GB" altLang="en-US" dirty="0" err="1">
                <a:latin typeface="Calibri" pitchFamily="34" charset="0"/>
              </a:rPr>
              <a:t>hanfodol</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cadw</a:t>
            </a:r>
            <a:r>
              <a:rPr lang="en-GB" altLang="en-US" dirty="0">
                <a:latin typeface="Calibri" pitchFamily="34" charset="0"/>
              </a:rPr>
              <a:t> </a:t>
            </a:r>
            <a:r>
              <a:rPr lang="en-GB" altLang="en-US" dirty="0" err="1">
                <a:latin typeface="Calibri" pitchFamily="34" charset="0"/>
              </a:rPr>
              <a:t>cwsmeriaid</a:t>
            </a:r>
            <a:r>
              <a:rPr lang="en-GB" altLang="en-US" dirty="0">
                <a:latin typeface="Calibri" pitchFamily="34" charset="0"/>
              </a:rPr>
              <a:t> ac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bodloni</a:t>
            </a:r>
            <a:r>
              <a:rPr lang="en-GB" altLang="en-US" dirty="0">
                <a:latin typeface="Calibri" pitchFamily="34" charset="0"/>
              </a:rPr>
              <a:t> felly </a:t>
            </a:r>
            <a:r>
              <a:rPr lang="en-GB" altLang="en-US" dirty="0" err="1">
                <a:latin typeface="Calibri" pitchFamily="34" charset="0"/>
              </a:rPr>
              <a:t>mae</a:t>
            </a:r>
            <a:r>
              <a:rPr lang="en-GB" altLang="en-US" dirty="0">
                <a:latin typeface="Calibri" pitchFamily="34" charset="0"/>
              </a:rPr>
              <a:t>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ichi</a:t>
            </a:r>
            <a:r>
              <a:rPr lang="en-GB" altLang="en-US" dirty="0">
                <a:latin typeface="Calibri" pitchFamily="34" charset="0"/>
              </a:rPr>
              <a:t> </a:t>
            </a:r>
            <a:r>
              <a:rPr lang="en-GB" altLang="en-US" dirty="0" err="1">
                <a:latin typeface="Calibri" pitchFamily="34" charset="0"/>
              </a:rPr>
              <a:t>gael</a:t>
            </a:r>
            <a:r>
              <a:rPr lang="en-GB" altLang="en-US" dirty="0">
                <a:latin typeface="Calibri" pitchFamily="34" charset="0"/>
              </a:rPr>
              <a:t> y </a:t>
            </a:r>
            <a:r>
              <a:rPr lang="en-GB" altLang="en-US" dirty="0" err="1">
                <a:latin typeface="Calibri" pitchFamily="34" charset="0"/>
              </a:rPr>
              <a:t>polisi</a:t>
            </a:r>
            <a:r>
              <a:rPr lang="en-GB" altLang="en-US" dirty="0">
                <a:latin typeface="Calibri" pitchFamily="34" charset="0"/>
              </a:rPr>
              <a:t> </a:t>
            </a:r>
            <a:r>
              <a:rPr lang="en-GB" altLang="en-US" dirty="0" err="1">
                <a:latin typeface="Calibri" pitchFamily="34" charset="0"/>
              </a:rPr>
              <a:t>hwn</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iawn</a:t>
            </a:r>
            <a:r>
              <a:rPr lang="en-GB" altLang="en-US" dirty="0">
                <a:latin typeface="Calibri" pitchFamily="34" charset="0"/>
              </a:rPr>
              <a:t>. Mae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ichi</a:t>
            </a:r>
            <a:r>
              <a:rPr lang="en-GB" altLang="en-US" dirty="0">
                <a:latin typeface="Calibri" pitchFamily="34" charset="0"/>
              </a:rPr>
              <a:t> </a:t>
            </a:r>
            <a:r>
              <a:rPr lang="en-GB" altLang="en-US" dirty="0" err="1">
                <a:latin typeface="Calibri" pitchFamily="34" charset="0"/>
              </a:rPr>
              <a:t>gynnal</a:t>
            </a:r>
            <a:r>
              <a:rPr lang="en-GB" altLang="en-US" dirty="0">
                <a:latin typeface="Calibri" pitchFamily="34" charset="0"/>
              </a:rPr>
              <a:t> </a:t>
            </a:r>
            <a:r>
              <a:rPr lang="en-GB" altLang="en-US" dirty="0" err="1">
                <a:latin typeface="Calibri" pitchFamily="34" charset="0"/>
              </a:rPr>
              <a:t>neu</a:t>
            </a:r>
            <a:r>
              <a:rPr lang="en-GB" altLang="en-US" dirty="0">
                <a:latin typeface="Calibri" pitchFamily="34" charset="0"/>
              </a:rPr>
              <a:t> </a:t>
            </a:r>
            <a:r>
              <a:rPr lang="en-GB" altLang="en-US" dirty="0" err="1">
                <a:latin typeface="Calibri" pitchFamily="34" charset="0"/>
              </a:rPr>
              <a:t>wella’r</a:t>
            </a:r>
            <a:r>
              <a:rPr lang="en-GB" altLang="en-US" dirty="0">
                <a:latin typeface="Calibri" pitchFamily="34" charset="0"/>
              </a:rPr>
              <a:t> </a:t>
            </a:r>
            <a:r>
              <a:rPr lang="en-GB" altLang="en-US" dirty="0" err="1">
                <a:latin typeface="Calibri" pitchFamily="34" charset="0"/>
              </a:rPr>
              <a:t>gwasanaeth</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gwsmeriaid</a:t>
            </a:r>
            <a:r>
              <a:rPr lang="en-GB" altLang="en-US" dirty="0">
                <a:latin typeface="Calibri" pitchFamily="34" charset="0"/>
              </a:rPr>
              <a:t>. </a:t>
            </a:r>
            <a:r>
              <a:rPr lang="en-GB" altLang="en-US" dirty="0" err="1">
                <a:latin typeface="Calibri" pitchFamily="34" charset="0"/>
              </a:rPr>
              <a:t>Cymeradwyaeth</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y </a:t>
            </a:r>
            <a:r>
              <a:rPr lang="en-GB" altLang="en-US" dirty="0" err="1">
                <a:latin typeface="Calibri" pitchFamily="34" charset="0"/>
              </a:rPr>
              <a:t>rieni</a:t>
            </a:r>
            <a:r>
              <a:rPr lang="en-GB" altLang="en-US" dirty="0">
                <a:latin typeface="Calibri" pitchFamily="34" charset="0"/>
              </a:rPr>
              <a:t> </a:t>
            </a:r>
            <a:r>
              <a:rPr lang="en-GB" altLang="en-US" dirty="0" err="1">
                <a:latin typeface="Calibri" pitchFamily="34" charset="0"/>
              </a:rPr>
              <a:t>yw’r</a:t>
            </a:r>
            <a:r>
              <a:rPr lang="en-GB" altLang="en-US" dirty="0">
                <a:latin typeface="Calibri" pitchFamily="34" charset="0"/>
              </a:rPr>
              <a:t> dull </a:t>
            </a:r>
            <a:r>
              <a:rPr lang="en-GB" altLang="en-US" dirty="0" err="1">
                <a:latin typeface="Calibri" pitchFamily="34" charset="0"/>
              </a:rPr>
              <a:t>marchnata</a:t>
            </a:r>
            <a:r>
              <a:rPr lang="en-GB" altLang="en-US" dirty="0">
                <a:latin typeface="Calibri" pitchFamily="34" charset="0"/>
              </a:rPr>
              <a:t> </a:t>
            </a:r>
            <a:r>
              <a:rPr lang="en-GB" altLang="en-US" dirty="0" err="1">
                <a:latin typeface="Calibri" pitchFamily="34" charset="0"/>
              </a:rPr>
              <a:t>mwyaf</a:t>
            </a:r>
            <a:r>
              <a:rPr lang="en-GB" altLang="en-US" dirty="0">
                <a:latin typeface="Calibri" pitchFamily="34" charset="0"/>
              </a:rPr>
              <a:t> </a:t>
            </a:r>
            <a:r>
              <a:rPr lang="en-GB" altLang="en-US" dirty="0" err="1">
                <a:latin typeface="Calibri" pitchFamily="34" charset="0"/>
              </a:rPr>
              <a:t>effeithiol</a:t>
            </a:r>
            <a:r>
              <a:rPr lang="en-GB" altLang="en-US" dirty="0">
                <a:latin typeface="Calibri" pitchFamily="34" charset="0"/>
              </a:rPr>
              <a:t>.</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Calibri" pitchFamily="34" charset="0"/>
              </a:rPr>
              <a:t>Who are your customers? – children? parents?</a:t>
            </a:r>
          </a:p>
          <a:p>
            <a:r>
              <a:rPr lang="en-GB" altLang="en-US" dirty="0">
                <a:latin typeface="Calibri" pitchFamily="34" charset="0"/>
              </a:rPr>
              <a:t>Customer retention and satisfaction is crucial so you need to get this policy right. You want to maintain and improve customer service. Parental recommendation is the most effective form of marketing.</a:t>
            </a:r>
          </a:p>
          <a:p>
            <a:endParaRPr lang="en-GB" dirty="0"/>
          </a:p>
        </p:txBody>
      </p:sp>
    </p:spTree>
    <p:extLst>
      <p:ext uri="{BB962C8B-B14F-4D97-AF65-F5344CB8AC3E}">
        <p14:creationId xmlns:p14="http://schemas.microsoft.com/office/powerpoint/2010/main" val="122300108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b="1" dirty="0" smtClean="0"/>
              <a:t/>
            </a:r>
            <a:br>
              <a:rPr lang="en-GB" sz="2400" b="1" dirty="0" smtClean="0"/>
            </a:br>
            <a:r>
              <a:rPr lang="en-GB" sz="2400" b="1" dirty="0" err="1" smtClean="0"/>
              <a:t>Datganiad</a:t>
            </a:r>
            <a:r>
              <a:rPr lang="en-GB" sz="2400" b="1" dirty="0" smtClean="0"/>
              <a:t> </a:t>
            </a:r>
            <a:r>
              <a:rPr lang="en-GB" sz="2400" b="1" dirty="0" err="1" smtClean="0"/>
              <a:t>Hunanasesu</a:t>
            </a:r>
            <a:r>
              <a:rPr lang="en-GB" sz="2400" b="1" dirty="0" smtClean="0"/>
              <a:t> </a:t>
            </a:r>
            <a:r>
              <a:rPr lang="en-GB" sz="2400" b="1" dirty="0" err="1" smtClean="0"/>
              <a:t>Gwasanaeth</a:t>
            </a:r>
            <a:r>
              <a:rPr lang="en-GB" sz="2400" b="1" dirty="0"/>
              <a:t/>
            </a:r>
            <a:br>
              <a:rPr lang="en-GB" sz="2400" b="1" dirty="0"/>
            </a:br>
            <a:r>
              <a:rPr lang="en-GB" sz="2400" b="1" dirty="0" smtClean="0"/>
              <a:t>SASS </a:t>
            </a:r>
            <a:br>
              <a:rPr lang="en-GB" sz="2400" b="1" dirty="0" smtClean="0"/>
            </a:br>
            <a:r>
              <a:rPr lang="en-GB" sz="2400" b="1" dirty="0" smtClean="0"/>
              <a:t>Self Assessment of Service Statement</a:t>
            </a:r>
            <a:br>
              <a:rPr lang="en-GB" sz="2400" b="1" dirty="0" smtClean="0"/>
            </a:br>
            <a:endParaRPr lang="en-GB" sz="2400" b="1" dirty="0"/>
          </a:p>
        </p:txBody>
      </p:sp>
      <p:sp>
        <p:nvSpPr>
          <p:cNvPr id="3" name="Content Placeholder 2"/>
          <p:cNvSpPr>
            <a:spLocks noGrp="1"/>
          </p:cNvSpPr>
          <p:nvPr>
            <p:ph sz="half" idx="1"/>
          </p:nvPr>
        </p:nvSpPr>
        <p:spPr/>
        <p:txBody>
          <a:bodyPr>
            <a:normAutofit lnSpcReduction="10000"/>
          </a:bodyPr>
          <a:lstStyle/>
          <a:p>
            <a:r>
              <a:rPr lang="en-GB" dirty="0"/>
              <a:t>Mae </a:t>
            </a:r>
            <a:r>
              <a:rPr lang="en-GB" dirty="0" err="1"/>
              <a:t>angen</a:t>
            </a:r>
            <a:r>
              <a:rPr lang="en-GB" dirty="0"/>
              <a:t> </a:t>
            </a:r>
            <a:r>
              <a:rPr lang="en-GB" dirty="0" err="1"/>
              <a:t>i'r</a:t>
            </a:r>
            <a:r>
              <a:rPr lang="en-GB" dirty="0"/>
              <a:t> </a:t>
            </a:r>
            <a:r>
              <a:rPr lang="en-GB" dirty="0" err="1"/>
              <a:t>Unigolyn</a:t>
            </a:r>
            <a:r>
              <a:rPr lang="en-GB" dirty="0"/>
              <a:t> </a:t>
            </a:r>
            <a:r>
              <a:rPr lang="en-GB" dirty="0" err="1"/>
              <a:t>Cyfrifol</a:t>
            </a:r>
            <a:r>
              <a:rPr lang="en-GB" dirty="0"/>
              <a:t> </a:t>
            </a:r>
            <a:r>
              <a:rPr lang="en-GB" dirty="0" err="1"/>
              <a:t>neu'r</a:t>
            </a:r>
            <a:r>
              <a:rPr lang="en-GB" dirty="0"/>
              <a:t> Person </a:t>
            </a:r>
            <a:r>
              <a:rPr lang="en-GB" dirty="0" err="1"/>
              <a:t>Cofrestredig</a:t>
            </a:r>
            <a:r>
              <a:rPr lang="en-GB" dirty="0"/>
              <a:t> </a:t>
            </a:r>
            <a:r>
              <a:rPr lang="en-GB" dirty="0" err="1"/>
              <a:t>gwblhau</a:t>
            </a:r>
            <a:r>
              <a:rPr lang="en-GB" dirty="0"/>
              <a:t> a </a:t>
            </a:r>
            <a:r>
              <a:rPr lang="en-GB" dirty="0" err="1"/>
              <a:t>chyflwyno</a:t>
            </a:r>
            <a:r>
              <a:rPr lang="en-GB" dirty="0"/>
              <a:t> </a:t>
            </a:r>
            <a:r>
              <a:rPr lang="en-GB" dirty="0" err="1"/>
              <a:t>eu</a:t>
            </a:r>
            <a:r>
              <a:rPr lang="en-GB" dirty="0"/>
              <a:t> </a:t>
            </a:r>
            <a:r>
              <a:rPr lang="en-GB" dirty="0" err="1"/>
              <a:t>Datganiad</a:t>
            </a:r>
            <a:r>
              <a:rPr lang="en-GB" dirty="0"/>
              <a:t> </a:t>
            </a:r>
            <a:r>
              <a:rPr lang="en-GB" dirty="0" err="1"/>
              <a:t>Hunanasesu</a:t>
            </a:r>
            <a:r>
              <a:rPr lang="en-GB" dirty="0"/>
              <a:t> </a:t>
            </a:r>
            <a:r>
              <a:rPr lang="en-GB" dirty="0" err="1"/>
              <a:t>Gwasanaeth</a:t>
            </a:r>
            <a:r>
              <a:rPr lang="en-GB" dirty="0"/>
              <a:t> </a:t>
            </a:r>
            <a:r>
              <a:rPr lang="en-GB" dirty="0" err="1"/>
              <a:t>fel</a:t>
            </a:r>
            <a:r>
              <a:rPr lang="en-GB" dirty="0"/>
              <a:t> </a:t>
            </a:r>
            <a:r>
              <a:rPr lang="en-GB" dirty="0" err="1"/>
              <a:t>rhan</a:t>
            </a:r>
            <a:r>
              <a:rPr lang="en-GB" dirty="0"/>
              <a:t> </a:t>
            </a:r>
            <a:r>
              <a:rPr lang="en-GB" dirty="0" err="1" smtClean="0"/>
              <a:t>o’u</a:t>
            </a:r>
            <a:r>
              <a:rPr lang="en-GB" dirty="0" smtClean="0"/>
              <a:t> </a:t>
            </a:r>
            <a:r>
              <a:rPr lang="en-GB" dirty="0" err="1"/>
              <a:t>cofrestriad</a:t>
            </a:r>
            <a:r>
              <a:rPr lang="en-GB" dirty="0"/>
              <a:t> </a:t>
            </a:r>
            <a:r>
              <a:rPr lang="en-GB" dirty="0" err="1"/>
              <a:t>i</a:t>
            </a:r>
            <a:r>
              <a:rPr lang="en-GB" dirty="0"/>
              <a:t> </a:t>
            </a:r>
            <a:r>
              <a:rPr lang="en-GB" dirty="0" err="1"/>
              <a:t>ddarparu</a:t>
            </a:r>
            <a:r>
              <a:rPr lang="en-GB" dirty="0"/>
              <a:t> </a:t>
            </a:r>
            <a:r>
              <a:rPr lang="en-GB" dirty="0" err="1"/>
              <a:t>gwasanaeth</a:t>
            </a:r>
            <a:r>
              <a:rPr lang="en-GB" dirty="0"/>
              <a:t> </a:t>
            </a:r>
            <a:r>
              <a:rPr lang="en-GB" dirty="0" err="1"/>
              <a:t>gofal</a:t>
            </a:r>
            <a:r>
              <a:rPr lang="en-GB" dirty="0"/>
              <a:t>.</a:t>
            </a:r>
          </a:p>
        </p:txBody>
      </p:sp>
      <p:sp>
        <p:nvSpPr>
          <p:cNvPr id="4" name="Content Placeholder 3"/>
          <p:cNvSpPr>
            <a:spLocks noGrp="1"/>
          </p:cNvSpPr>
          <p:nvPr>
            <p:ph sz="half" idx="2"/>
          </p:nvPr>
        </p:nvSpPr>
        <p:spPr/>
        <p:txBody>
          <a:bodyPr>
            <a:normAutofit lnSpcReduction="10000"/>
          </a:bodyPr>
          <a:lstStyle/>
          <a:p>
            <a:r>
              <a:rPr lang="en-GB" dirty="0"/>
              <a:t>Responsible Individuals or Registered Person’s are required to complete and submit their SASS as part of their registration to provide a care service.</a:t>
            </a:r>
          </a:p>
        </p:txBody>
      </p:sp>
    </p:spTree>
    <p:extLst>
      <p:ext uri="{BB962C8B-B14F-4D97-AF65-F5344CB8AC3E}">
        <p14:creationId xmlns:p14="http://schemas.microsoft.com/office/powerpoint/2010/main" val="8798575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a:t>Rheoliadau</a:t>
            </a:r>
            <a:r>
              <a:rPr lang="en-GB" altLang="en-US" b="1" dirty="0"/>
              <a:t>  </a:t>
            </a:r>
            <a:r>
              <a:rPr lang="en-GB" altLang="en-US" b="1" dirty="0" smtClean="0"/>
              <a:t/>
            </a:r>
            <a:br>
              <a:rPr lang="en-GB" altLang="en-US" b="1" dirty="0" smtClean="0"/>
            </a:br>
            <a:r>
              <a:rPr lang="en-GB" altLang="en-US" b="1" dirty="0" smtClean="0"/>
              <a:t> </a:t>
            </a:r>
            <a:r>
              <a:rPr lang="en-GB" altLang="en-US" b="1" dirty="0"/>
              <a:t>Regulations</a:t>
            </a:r>
            <a:endParaRPr lang="en-GB" b="1" dirty="0"/>
          </a:p>
        </p:txBody>
      </p:sp>
      <p:sp>
        <p:nvSpPr>
          <p:cNvPr id="3" name="Content Placeholder 2"/>
          <p:cNvSpPr>
            <a:spLocks noGrp="1"/>
          </p:cNvSpPr>
          <p:nvPr>
            <p:ph sz="half" idx="1"/>
          </p:nvPr>
        </p:nvSpPr>
        <p:spPr/>
        <p:txBody>
          <a:bodyPr>
            <a:normAutofit fontScale="77500" lnSpcReduction="20000"/>
          </a:bodyPr>
          <a:lstStyle/>
          <a:p>
            <a:r>
              <a:rPr lang="en-GB" altLang="en-US" dirty="0" err="1">
                <a:latin typeface="Calibri" pitchFamily="34" charset="0"/>
              </a:rPr>
              <a:t>Manylion</a:t>
            </a:r>
            <a:r>
              <a:rPr lang="en-GB" altLang="en-US" dirty="0">
                <a:latin typeface="Calibri" pitchFamily="34" charset="0"/>
              </a:rPr>
              <a:t>/</a:t>
            </a:r>
            <a:r>
              <a:rPr lang="en-GB" altLang="en-US" dirty="0" err="1">
                <a:latin typeface="Calibri" pitchFamily="34" charset="0"/>
              </a:rPr>
              <a:t>ffeils</a:t>
            </a:r>
            <a:r>
              <a:rPr lang="en-GB" altLang="en-US" dirty="0">
                <a:latin typeface="Calibri" pitchFamily="34" charset="0"/>
              </a:rPr>
              <a:t> staff</a:t>
            </a:r>
          </a:p>
          <a:p>
            <a:r>
              <a:rPr lang="en-GB" altLang="en-US" dirty="0" err="1">
                <a:latin typeface="Calibri" pitchFamily="34" charset="0"/>
              </a:rPr>
              <a:t>Cyfrifoldebau</a:t>
            </a:r>
            <a:r>
              <a:rPr lang="en-GB" altLang="en-US" dirty="0">
                <a:latin typeface="Calibri" pitchFamily="34" charset="0"/>
              </a:rPr>
              <a:t> </a:t>
            </a:r>
            <a:r>
              <a:rPr lang="en-GB" altLang="en-US" dirty="0" err="1">
                <a:latin typeface="Calibri" pitchFamily="34" charset="0"/>
              </a:rPr>
              <a:t>Rheolwyr</a:t>
            </a:r>
            <a:endParaRPr lang="en-GB" altLang="en-US" dirty="0">
              <a:latin typeface="Calibri" pitchFamily="34" charset="0"/>
            </a:endParaRPr>
          </a:p>
          <a:p>
            <a:r>
              <a:rPr lang="en-GB" altLang="en-US" dirty="0" err="1">
                <a:latin typeface="Calibri" pitchFamily="34" charset="0"/>
              </a:rPr>
              <a:t>Cynllun</a:t>
            </a:r>
            <a:r>
              <a:rPr lang="en-GB" altLang="en-US" dirty="0">
                <a:latin typeface="Calibri" pitchFamily="34" charset="0"/>
              </a:rPr>
              <a:t> </a:t>
            </a:r>
            <a:r>
              <a:rPr lang="en-GB" altLang="en-US" dirty="0" err="1">
                <a:latin typeface="Calibri" pitchFamily="34" charset="0"/>
              </a:rPr>
              <a:t>Gweithredu</a:t>
            </a:r>
            <a:endParaRPr lang="en-GB" altLang="en-US" dirty="0">
              <a:latin typeface="Calibri" pitchFamily="34" charset="0"/>
            </a:endParaRPr>
          </a:p>
          <a:p>
            <a:r>
              <a:rPr lang="en-GB" altLang="en-US" dirty="0" err="1">
                <a:latin typeface="Calibri" pitchFamily="34" charset="0"/>
              </a:rPr>
              <a:t>Sicrwydd</a:t>
            </a:r>
            <a:r>
              <a:rPr lang="en-GB" altLang="en-US" dirty="0">
                <a:latin typeface="Calibri" pitchFamily="34" charset="0"/>
              </a:rPr>
              <a:t> </a:t>
            </a:r>
            <a:r>
              <a:rPr lang="en-GB" altLang="en-US" dirty="0" err="1">
                <a:latin typeface="Calibri" pitchFamily="34" charset="0"/>
              </a:rPr>
              <a:t>Ansawdd</a:t>
            </a:r>
            <a:endParaRPr lang="en-GB" altLang="en-US" dirty="0">
              <a:latin typeface="Calibri" pitchFamily="34" charset="0"/>
            </a:endParaRPr>
          </a:p>
          <a:p>
            <a:r>
              <a:rPr lang="en-GB" altLang="en-US" dirty="0" err="1">
                <a:latin typeface="Calibri" pitchFamily="34" charset="0"/>
              </a:rPr>
              <a:t>Iechyd</a:t>
            </a:r>
            <a:r>
              <a:rPr lang="en-GB" altLang="en-US" dirty="0">
                <a:latin typeface="Calibri" pitchFamily="34" charset="0"/>
              </a:rPr>
              <a:t> a </a:t>
            </a:r>
            <a:r>
              <a:rPr lang="en-GB" altLang="en-US" dirty="0" err="1">
                <a:latin typeface="Calibri" pitchFamily="34" charset="0"/>
              </a:rPr>
              <a:t>Diogelwch</a:t>
            </a:r>
            <a:r>
              <a:rPr lang="en-GB" altLang="en-US" dirty="0">
                <a:latin typeface="Calibri" pitchFamily="34" charset="0"/>
              </a:rPr>
              <a:t> – t</a:t>
            </a:r>
            <a:r>
              <a:rPr lang="en-US" altLang="en-US" dirty="0">
                <a:latin typeface="Calibri" pitchFamily="34" charset="0"/>
                <a:cs typeface="Arial" pitchFamily="34" charset="0"/>
              </a:rPr>
              <a:t>â</a:t>
            </a:r>
            <a:r>
              <a:rPr lang="en-GB" altLang="en-US" dirty="0">
                <a:latin typeface="Calibri" pitchFamily="34" charset="0"/>
              </a:rPr>
              <a:t>n/</a:t>
            </a:r>
            <a:r>
              <a:rPr lang="en-GB" altLang="en-US" dirty="0" err="1">
                <a:latin typeface="Calibri" pitchFamily="34" charset="0"/>
              </a:rPr>
              <a:t>nwy</a:t>
            </a:r>
            <a:r>
              <a:rPr lang="en-GB" altLang="en-US" dirty="0">
                <a:latin typeface="Calibri" pitchFamily="34" charset="0"/>
              </a:rPr>
              <a:t>/</a:t>
            </a:r>
            <a:r>
              <a:rPr lang="en-GB" altLang="en-US" dirty="0" err="1">
                <a:latin typeface="Calibri" pitchFamily="34" charset="0"/>
              </a:rPr>
              <a:t>trydan</a:t>
            </a:r>
            <a:r>
              <a:rPr lang="en-GB" altLang="en-US" dirty="0">
                <a:latin typeface="Calibri" pitchFamily="34" charset="0"/>
              </a:rPr>
              <a:t>/d</a:t>
            </a:r>
            <a:r>
              <a:rPr lang="en-US" altLang="en-US" dirty="0">
                <a:latin typeface="Calibri" pitchFamily="34" charset="0"/>
              </a:rPr>
              <a:t>ŵ</a:t>
            </a:r>
            <a:r>
              <a:rPr lang="en-GB" altLang="en-US" dirty="0">
                <a:latin typeface="Calibri" pitchFamily="34" charset="0"/>
              </a:rPr>
              <a:t>r</a:t>
            </a:r>
          </a:p>
          <a:p>
            <a:r>
              <a:rPr lang="en-GB" altLang="en-US" dirty="0" err="1">
                <a:latin typeface="Calibri" pitchFamily="34" charset="0"/>
              </a:rPr>
              <a:t>Diogelwch</a:t>
            </a:r>
            <a:r>
              <a:rPr lang="en-GB" altLang="en-US" dirty="0">
                <a:latin typeface="Calibri" pitchFamily="34" charset="0"/>
              </a:rPr>
              <a:t> t</a:t>
            </a:r>
            <a:r>
              <a:rPr lang="en-US" altLang="en-US" dirty="0">
                <a:latin typeface="Calibri" pitchFamily="34" charset="0"/>
                <a:cs typeface="Arial" pitchFamily="34" charset="0"/>
              </a:rPr>
              <a:t>â</a:t>
            </a:r>
            <a:r>
              <a:rPr lang="en-GB" altLang="en-US" dirty="0">
                <a:latin typeface="Calibri" pitchFamily="34" charset="0"/>
              </a:rPr>
              <a:t>n/</a:t>
            </a:r>
            <a:r>
              <a:rPr lang="en-GB" altLang="en-US" dirty="0" err="1">
                <a:latin typeface="Calibri" pitchFamily="34" charset="0"/>
              </a:rPr>
              <a:t>driliau</a:t>
            </a:r>
            <a:r>
              <a:rPr lang="en-GB" altLang="en-US" dirty="0">
                <a:latin typeface="Calibri" pitchFamily="34" charset="0"/>
              </a:rPr>
              <a:t>/</a:t>
            </a:r>
            <a:r>
              <a:rPr lang="en-GB" altLang="en-US" dirty="0" err="1">
                <a:latin typeface="Calibri" pitchFamily="34" charset="0"/>
              </a:rPr>
              <a:t>ymgiliad</a:t>
            </a:r>
            <a:r>
              <a:rPr lang="en-GB" altLang="en-US" dirty="0">
                <a:latin typeface="Calibri" pitchFamily="34" charset="0"/>
              </a:rPr>
              <a:t>.</a:t>
            </a:r>
          </a:p>
          <a:p>
            <a:r>
              <a:rPr lang="en-GB" altLang="en-US" dirty="0" err="1">
                <a:latin typeface="Calibri" pitchFamily="34" charset="0"/>
              </a:rPr>
              <a:t>Cwynion</a:t>
            </a:r>
            <a:endParaRPr lang="en-GB" altLang="en-US" dirty="0">
              <a:latin typeface="Calibri" pitchFamily="34" charset="0"/>
            </a:endParaRPr>
          </a:p>
          <a:p>
            <a:r>
              <a:rPr lang="en-GB" altLang="en-US" dirty="0" err="1">
                <a:latin typeface="Calibri" pitchFamily="34" charset="0"/>
              </a:rPr>
              <a:t>Hyfforddiant</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r>
              <a:rPr lang="en-GB" altLang="en-US" dirty="0">
                <a:latin typeface="Calibri" pitchFamily="34" charset="0"/>
              </a:rPr>
              <a:t>Staff Details/Files</a:t>
            </a:r>
          </a:p>
          <a:p>
            <a:r>
              <a:rPr lang="en-GB" altLang="en-US" dirty="0">
                <a:latin typeface="Calibri" pitchFamily="34" charset="0"/>
              </a:rPr>
              <a:t>Management responsibilities</a:t>
            </a:r>
          </a:p>
          <a:p>
            <a:r>
              <a:rPr lang="en-GB" altLang="en-US" dirty="0">
                <a:latin typeface="Calibri" pitchFamily="34" charset="0"/>
              </a:rPr>
              <a:t>Operational Plans</a:t>
            </a:r>
          </a:p>
          <a:p>
            <a:r>
              <a:rPr lang="en-GB" altLang="en-US" dirty="0">
                <a:latin typeface="Calibri" pitchFamily="34" charset="0"/>
              </a:rPr>
              <a:t>Quality Assurance</a:t>
            </a:r>
          </a:p>
          <a:p>
            <a:r>
              <a:rPr lang="en-GB" altLang="en-US" dirty="0">
                <a:latin typeface="Calibri" pitchFamily="34" charset="0"/>
              </a:rPr>
              <a:t>Health and Safety    - all appliances – fire/ </a:t>
            </a:r>
            <a:r>
              <a:rPr lang="en-GB" altLang="en-US" dirty="0" smtClean="0">
                <a:latin typeface="Calibri" pitchFamily="34" charset="0"/>
              </a:rPr>
              <a:t>gas/electricity/water </a:t>
            </a:r>
            <a:r>
              <a:rPr lang="en-GB" altLang="en-US" dirty="0">
                <a:latin typeface="Calibri" pitchFamily="34" charset="0"/>
              </a:rPr>
              <a:t>hazards</a:t>
            </a:r>
          </a:p>
          <a:p>
            <a:r>
              <a:rPr lang="en-GB" altLang="en-US" dirty="0">
                <a:latin typeface="Calibri" pitchFamily="34" charset="0"/>
              </a:rPr>
              <a:t>Fire safety/ drills/evacuation.</a:t>
            </a:r>
          </a:p>
          <a:p>
            <a:r>
              <a:rPr lang="en-GB" altLang="en-US" dirty="0">
                <a:latin typeface="Calibri" pitchFamily="34" charset="0"/>
              </a:rPr>
              <a:t>Complaints</a:t>
            </a:r>
          </a:p>
          <a:p>
            <a:r>
              <a:rPr lang="en-GB" altLang="en-US" dirty="0">
                <a:latin typeface="Calibri" pitchFamily="34" charset="0"/>
              </a:rPr>
              <a:t>Training</a:t>
            </a:r>
          </a:p>
          <a:p>
            <a:pPr marL="0" indent="0">
              <a:buNone/>
            </a:pPr>
            <a:endParaRPr lang="en-GB" dirty="0"/>
          </a:p>
        </p:txBody>
      </p:sp>
    </p:spTree>
    <p:extLst>
      <p:ext uri="{BB962C8B-B14F-4D97-AF65-F5344CB8AC3E}">
        <p14:creationId xmlns:p14="http://schemas.microsoft.com/office/powerpoint/2010/main" val="90217231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a:latin typeface="Calibri" pitchFamily="34" charset="0"/>
              </a:rPr>
              <a:t>Rhesymau</a:t>
            </a:r>
            <a:r>
              <a:rPr lang="en-GB" altLang="en-US" b="1" dirty="0">
                <a:latin typeface="Calibri" pitchFamily="34" charset="0"/>
              </a:rPr>
              <a:t> </a:t>
            </a:r>
            <a:r>
              <a:rPr lang="en-GB" altLang="en-US" b="1" dirty="0" err="1">
                <a:latin typeface="Calibri" pitchFamily="34" charset="0"/>
              </a:rPr>
              <a:t>eraill</a:t>
            </a:r>
            <a:r>
              <a:rPr lang="en-GB" altLang="en-US" b="1" dirty="0">
                <a:latin typeface="Calibri" pitchFamily="34" charset="0"/>
              </a:rPr>
              <a:t> </a:t>
            </a:r>
            <a:r>
              <a:rPr lang="en-GB" altLang="en-US" b="1" dirty="0" err="1">
                <a:latin typeface="Calibri" pitchFamily="34" charset="0"/>
              </a:rPr>
              <a:t>dros</a:t>
            </a:r>
            <a:r>
              <a:rPr lang="en-GB" altLang="en-US" b="1" dirty="0">
                <a:latin typeface="Calibri" pitchFamily="34" charset="0"/>
              </a:rPr>
              <a:t> </a:t>
            </a:r>
            <a:r>
              <a:rPr lang="en-GB" altLang="en-US" b="1" dirty="0" err="1" smtClean="0">
                <a:latin typeface="Calibri" pitchFamily="34" charset="0"/>
              </a:rPr>
              <a:t>adolygu</a:t>
            </a:r>
            <a:r>
              <a:rPr lang="en-GB" altLang="en-US" b="1" dirty="0" smtClean="0">
                <a:latin typeface="Calibri" pitchFamily="34" charset="0"/>
              </a:rPr>
              <a:t> </a:t>
            </a:r>
            <a:r>
              <a:rPr lang="en-GB" altLang="en-US" b="1" dirty="0" err="1" smtClean="0">
                <a:latin typeface="Calibri" pitchFamily="34" charset="0"/>
              </a:rPr>
              <a:t>polisiau</a:t>
            </a:r>
            <a:r>
              <a:rPr lang="en-GB" altLang="en-US" b="1" dirty="0">
                <a:latin typeface="Calibri" pitchFamily="34" charset="0"/>
              </a:rPr>
              <a:t/>
            </a:r>
            <a:br>
              <a:rPr lang="en-GB" altLang="en-US" b="1" dirty="0">
                <a:latin typeface="Calibri" pitchFamily="34" charset="0"/>
              </a:rPr>
            </a:br>
            <a:r>
              <a:rPr lang="en-GB" altLang="en-US" b="1" dirty="0">
                <a:latin typeface="Calibri" pitchFamily="34" charset="0"/>
              </a:rPr>
              <a:t>Other reasons for </a:t>
            </a:r>
            <a:r>
              <a:rPr lang="en-GB" altLang="en-US" b="1" dirty="0" smtClean="0">
                <a:latin typeface="Calibri" pitchFamily="34" charset="0"/>
              </a:rPr>
              <a:t>reviewing policies</a:t>
            </a:r>
            <a:endParaRPr lang="en-GB" b="1" dirty="0"/>
          </a:p>
        </p:txBody>
      </p:sp>
      <p:sp>
        <p:nvSpPr>
          <p:cNvPr id="3" name="Content Placeholder 2"/>
          <p:cNvSpPr>
            <a:spLocks noGrp="1"/>
          </p:cNvSpPr>
          <p:nvPr>
            <p:ph sz="half" idx="1"/>
          </p:nvPr>
        </p:nvSpPr>
        <p:spPr/>
        <p:txBody>
          <a:bodyPr>
            <a:normAutofit fontScale="92500"/>
          </a:bodyPr>
          <a:lstStyle/>
          <a:p>
            <a:pPr marL="0" indent="0">
              <a:buNone/>
            </a:pPr>
            <a:r>
              <a:rPr lang="en-GB" altLang="en-US" b="1" dirty="0" err="1">
                <a:latin typeface="Calibri" pitchFamily="34" charset="0"/>
              </a:rPr>
              <a:t>Mae’n</a:t>
            </a:r>
            <a:r>
              <a:rPr lang="en-GB" altLang="en-US" b="1" dirty="0">
                <a:latin typeface="Calibri" pitchFamily="34" charset="0"/>
              </a:rPr>
              <a:t> </a:t>
            </a:r>
            <a:r>
              <a:rPr lang="en-GB" altLang="en-US" b="1" dirty="0" err="1">
                <a:latin typeface="Calibri" pitchFamily="34" charset="0"/>
              </a:rPr>
              <a:t>bosibl</a:t>
            </a:r>
            <a:r>
              <a:rPr lang="en-GB" altLang="en-US" b="1" dirty="0">
                <a:latin typeface="Calibri" pitchFamily="34" charset="0"/>
              </a:rPr>
              <a:t> y </a:t>
            </a:r>
            <a:r>
              <a:rPr lang="en-GB" altLang="en-US" b="1" dirty="0" err="1">
                <a:latin typeface="Calibri" pitchFamily="34" charset="0"/>
              </a:rPr>
              <a:t>bydd</a:t>
            </a:r>
            <a:r>
              <a:rPr lang="en-GB" altLang="en-US" b="1" dirty="0">
                <a:latin typeface="Calibri" pitchFamily="34" charset="0"/>
              </a:rPr>
              <a:t> </a:t>
            </a:r>
            <a:r>
              <a:rPr lang="en-GB" altLang="en-US" b="1" dirty="0" err="1">
                <a:latin typeface="Calibri" pitchFamily="34" charset="0"/>
              </a:rPr>
              <a:t>angen</a:t>
            </a:r>
            <a:r>
              <a:rPr lang="en-GB" altLang="en-US" b="1" dirty="0">
                <a:latin typeface="Calibri" pitchFamily="34" charset="0"/>
              </a:rPr>
              <a:t> </a:t>
            </a:r>
            <a:r>
              <a:rPr lang="en-GB" altLang="en-US" b="1" dirty="0" err="1">
                <a:latin typeface="Calibri" pitchFamily="34" charset="0"/>
              </a:rPr>
              <a:t>newid</a:t>
            </a:r>
            <a:r>
              <a:rPr lang="en-GB" altLang="en-US" b="1" dirty="0">
                <a:latin typeface="Calibri" pitchFamily="34" charset="0"/>
              </a:rPr>
              <a:t> </a:t>
            </a:r>
            <a:r>
              <a:rPr lang="en-GB" altLang="en-US" b="1" dirty="0" err="1" smtClean="0">
                <a:latin typeface="Calibri" pitchFamily="34" charset="0"/>
              </a:rPr>
              <a:t>polisiau</a:t>
            </a:r>
            <a:r>
              <a:rPr lang="en-GB" altLang="en-US" b="1" dirty="0" smtClean="0">
                <a:latin typeface="Calibri" pitchFamily="34" charset="0"/>
              </a:rPr>
              <a:t>:</a:t>
            </a:r>
          </a:p>
          <a:p>
            <a:r>
              <a:rPr lang="en-GB" altLang="en-US" b="1" dirty="0" smtClean="0">
                <a:latin typeface="Calibri" pitchFamily="34" charset="0"/>
              </a:rPr>
              <a:t> </a:t>
            </a:r>
            <a:r>
              <a:rPr lang="en-GB" altLang="en-US" dirty="0">
                <a:latin typeface="Calibri" pitchFamily="34" charset="0"/>
              </a:rPr>
              <a:t>o </a:t>
            </a:r>
            <a:r>
              <a:rPr lang="en-GB" altLang="en-US" dirty="0" err="1">
                <a:latin typeface="Calibri" pitchFamily="34" charset="0"/>
              </a:rPr>
              <a:t>ganlyniad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newidiadau</a:t>
            </a:r>
            <a:r>
              <a:rPr lang="en-GB" altLang="en-US" dirty="0">
                <a:latin typeface="Calibri" pitchFamily="34" charset="0"/>
              </a:rPr>
              <a:t> </a:t>
            </a:r>
            <a:r>
              <a:rPr lang="en-GB" altLang="en-US" dirty="0" err="1" smtClean="0">
                <a:latin typeface="Calibri" pitchFamily="34" charset="0"/>
              </a:rPr>
              <a:t>staffio</a:t>
            </a:r>
            <a:endParaRPr lang="en-GB" altLang="en-US" dirty="0" smtClean="0">
              <a:latin typeface="Calibri" pitchFamily="34" charset="0"/>
            </a:endParaRPr>
          </a:p>
          <a:p>
            <a:r>
              <a:rPr lang="en-GB" altLang="en-US" dirty="0" smtClean="0">
                <a:latin typeface="Calibri" pitchFamily="34" charset="0"/>
              </a:rPr>
              <a:t>O </a:t>
            </a:r>
            <a:r>
              <a:rPr lang="en-GB" altLang="en-US" dirty="0" err="1" smtClean="0">
                <a:latin typeface="Calibri" pitchFamily="34" charset="0"/>
              </a:rPr>
              <a:t>ganlyniad</a:t>
            </a:r>
            <a:r>
              <a:rPr lang="en-GB" altLang="en-US" dirty="0" smtClean="0">
                <a:latin typeface="Calibri" pitchFamily="34" charset="0"/>
              </a:rPr>
              <a:t> </a:t>
            </a:r>
            <a:r>
              <a:rPr lang="en-GB" altLang="en-US" dirty="0" err="1" smtClean="0">
                <a:latin typeface="Calibri" pitchFamily="34" charset="0"/>
              </a:rPr>
              <a:t>i</a:t>
            </a:r>
            <a:r>
              <a:rPr lang="en-GB" altLang="en-US" dirty="0" smtClean="0">
                <a:latin typeface="Calibri" pitchFamily="34" charset="0"/>
              </a:rPr>
              <a:t> </a:t>
            </a:r>
            <a:r>
              <a:rPr lang="en-GB" altLang="en-US" dirty="0" err="1" smtClean="0">
                <a:latin typeface="Calibri" pitchFamily="34" charset="0"/>
              </a:rPr>
              <a:t>newidiadau</a:t>
            </a:r>
            <a:r>
              <a:rPr lang="en-GB" altLang="en-US" dirty="0" smtClean="0">
                <a:latin typeface="Calibri" pitchFamily="34" charset="0"/>
              </a:rPr>
              <a:t> </a:t>
            </a:r>
            <a:r>
              <a:rPr lang="en-GB" altLang="en-US" dirty="0" err="1" smtClean="0">
                <a:latin typeface="Calibri" pitchFamily="34" charset="0"/>
              </a:rPr>
              <a:t>cyfrifoldeabu</a:t>
            </a:r>
            <a:endParaRPr lang="en-GB" altLang="en-US" dirty="0" smtClean="0">
              <a:latin typeface="Calibri" pitchFamily="34" charset="0"/>
            </a:endParaRPr>
          </a:p>
          <a:p>
            <a:r>
              <a:rPr lang="en-GB" altLang="en-US" dirty="0" smtClean="0">
                <a:latin typeface="Calibri" pitchFamily="34" charset="0"/>
              </a:rPr>
              <a:t>O </a:t>
            </a:r>
            <a:r>
              <a:rPr lang="en-GB" altLang="en-US" dirty="0" err="1" smtClean="0">
                <a:latin typeface="Calibri" pitchFamily="34" charset="0"/>
              </a:rPr>
              <a:t>ganlyniad</a:t>
            </a:r>
            <a:r>
              <a:rPr lang="en-GB" altLang="en-US" dirty="0" smtClean="0">
                <a:latin typeface="Calibri" pitchFamily="34" charset="0"/>
              </a:rPr>
              <a:t> </a:t>
            </a:r>
            <a:r>
              <a:rPr lang="en-GB" altLang="en-US" dirty="0" err="1" smtClean="0">
                <a:latin typeface="Calibri" pitchFamily="34" charset="0"/>
              </a:rPr>
              <a:t>i</a:t>
            </a:r>
            <a:r>
              <a:rPr lang="en-GB" altLang="en-US" dirty="0" smtClean="0">
                <a:latin typeface="Calibri" pitchFamily="34" charset="0"/>
              </a:rPr>
              <a:t> </a:t>
            </a:r>
            <a:r>
              <a:rPr lang="en-GB" altLang="en-US" dirty="0" err="1" smtClean="0">
                <a:latin typeface="Calibri" pitchFamily="34" charset="0"/>
              </a:rPr>
              <a:t>newidiadau</a:t>
            </a:r>
            <a:r>
              <a:rPr lang="en-GB" altLang="en-US" dirty="0" smtClean="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lleoliad</a:t>
            </a:r>
            <a:r>
              <a:rPr lang="en-GB" altLang="en-US" dirty="0">
                <a:latin typeface="Calibri" pitchFamily="34" charset="0"/>
              </a:rPr>
              <a:t>                 </a:t>
            </a:r>
          </a:p>
          <a:p>
            <a:r>
              <a:rPr lang="en-GB" dirty="0" err="1" smtClean="0"/>
              <a:t>Digwyddiadau</a:t>
            </a:r>
            <a:endParaRPr lang="en-GB" dirty="0"/>
          </a:p>
        </p:txBody>
      </p:sp>
      <p:sp>
        <p:nvSpPr>
          <p:cNvPr id="4" name="Content Placeholder 3"/>
          <p:cNvSpPr>
            <a:spLocks noGrp="1"/>
          </p:cNvSpPr>
          <p:nvPr>
            <p:ph sz="half" idx="2"/>
          </p:nvPr>
        </p:nvSpPr>
        <p:spPr/>
        <p:txBody>
          <a:bodyPr>
            <a:normAutofit fontScale="92500"/>
          </a:bodyPr>
          <a:lstStyle/>
          <a:p>
            <a:pPr marL="0" indent="0">
              <a:buNone/>
            </a:pPr>
            <a:r>
              <a:rPr lang="en-GB" altLang="en-US" b="1" dirty="0">
                <a:latin typeface="Calibri" pitchFamily="34" charset="0"/>
              </a:rPr>
              <a:t>Policies may have to be changed as a result </a:t>
            </a:r>
            <a:r>
              <a:rPr lang="en-GB" altLang="en-US" b="1" dirty="0" smtClean="0">
                <a:latin typeface="Calibri" pitchFamily="34" charset="0"/>
              </a:rPr>
              <a:t>of:</a:t>
            </a:r>
          </a:p>
          <a:p>
            <a:r>
              <a:rPr lang="en-GB" altLang="en-US" dirty="0" smtClean="0">
                <a:latin typeface="Calibri" pitchFamily="34" charset="0"/>
              </a:rPr>
              <a:t>Changes to staffing</a:t>
            </a:r>
          </a:p>
          <a:p>
            <a:r>
              <a:rPr lang="en-GB" altLang="en-US" dirty="0" smtClean="0">
                <a:latin typeface="Calibri" pitchFamily="34" charset="0"/>
              </a:rPr>
              <a:t>Changes to responsibilities</a:t>
            </a:r>
          </a:p>
          <a:p>
            <a:r>
              <a:rPr lang="en-GB" altLang="en-US" dirty="0" smtClean="0">
                <a:latin typeface="Calibri" pitchFamily="34" charset="0"/>
              </a:rPr>
              <a:t>Alterations </a:t>
            </a:r>
            <a:r>
              <a:rPr lang="en-GB" altLang="en-US" dirty="0">
                <a:latin typeface="Calibri" pitchFamily="34" charset="0"/>
              </a:rPr>
              <a:t>in your setting </a:t>
            </a:r>
            <a:endParaRPr lang="en-GB" altLang="en-US" dirty="0" smtClean="0">
              <a:latin typeface="Calibri" pitchFamily="34" charset="0"/>
            </a:endParaRPr>
          </a:p>
          <a:p>
            <a:r>
              <a:rPr lang="en-GB" altLang="en-US" b="1" dirty="0" smtClean="0">
                <a:latin typeface="Calibri" pitchFamily="34" charset="0"/>
              </a:rPr>
              <a:t>Incidents </a:t>
            </a:r>
            <a:endParaRPr lang="en-GB" altLang="en-US" b="1" dirty="0">
              <a:latin typeface="Calibri" pitchFamily="34" charset="0"/>
            </a:endParaRPr>
          </a:p>
          <a:p>
            <a:pPr marL="0" indent="0">
              <a:buNone/>
            </a:pPr>
            <a:endParaRPr lang="en-GB" dirty="0"/>
          </a:p>
        </p:txBody>
      </p:sp>
    </p:spTree>
    <p:extLst>
      <p:ext uri="{BB962C8B-B14F-4D97-AF65-F5344CB8AC3E}">
        <p14:creationId xmlns:p14="http://schemas.microsoft.com/office/powerpoint/2010/main" val="106663344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Estyn</a:t>
            </a:r>
            <a:r>
              <a:rPr lang="en-GB" dirty="0" smtClean="0"/>
              <a:t> </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err="1" smtClean="0"/>
              <a:t>Mae’r</a:t>
            </a:r>
            <a:r>
              <a:rPr lang="en-GB" dirty="0" smtClean="0"/>
              <a:t> </a:t>
            </a:r>
            <a:r>
              <a:rPr lang="en-GB" dirty="0" err="1" smtClean="0"/>
              <a:t>fframwaith</a:t>
            </a:r>
            <a:r>
              <a:rPr lang="en-GB" dirty="0" smtClean="0"/>
              <a:t> </a:t>
            </a:r>
            <a:r>
              <a:rPr lang="en-GB" dirty="0" err="1" smtClean="0"/>
              <a:t>arolygu</a:t>
            </a:r>
            <a:r>
              <a:rPr lang="en-GB" dirty="0" smtClean="0"/>
              <a:t> </a:t>
            </a:r>
            <a:r>
              <a:rPr lang="en-GB" dirty="0" err="1" smtClean="0"/>
              <a:t>yn</a:t>
            </a:r>
            <a:r>
              <a:rPr lang="en-GB" dirty="0" smtClean="0"/>
              <a:t> </a:t>
            </a:r>
            <a:r>
              <a:rPr lang="en-GB" dirty="0" err="1" smtClean="0"/>
              <a:t>cynnwys</a:t>
            </a:r>
            <a:r>
              <a:rPr lang="en-GB" dirty="0" smtClean="0"/>
              <a:t> </a:t>
            </a:r>
            <a:r>
              <a:rPr lang="en-GB" dirty="0" err="1" smtClean="0"/>
              <a:t>meysydd</a:t>
            </a:r>
            <a:r>
              <a:rPr lang="en-GB" dirty="0" smtClean="0"/>
              <a:t> </a:t>
            </a:r>
            <a:r>
              <a:rPr lang="en-GB" dirty="0" err="1" smtClean="0"/>
              <a:t>arolygu</a:t>
            </a:r>
            <a:r>
              <a:rPr lang="en-GB" dirty="0" smtClean="0"/>
              <a:t>:</a:t>
            </a:r>
          </a:p>
          <a:p>
            <a:r>
              <a:rPr lang="en-GB" dirty="0" err="1" smtClean="0"/>
              <a:t>Safonau</a:t>
            </a:r>
            <a:endParaRPr lang="en-GB" dirty="0" smtClean="0"/>
          </a:p>
          <a:p>
            <a:r>
              <a:rPr lang="en-GB" dirty="0" err="1" smtClean="0"/>
              <a:t>Lles</a:t>
            </a:r>
            <a:r>
              <a:rPr lang="en-GB" dirty="0" smtClean="0"/>
              <a:t> ac </a:t>
            </a:r>
            <a:r>
              <a:rPr lang="en-GB" dirty="0" err="1" smtClean="0"/>
              <a:t>agweddau</a:t>
            </a:r>
            <a:r>
              <a:rPr lang="en-GB" dirty="0" smtClean="0"/>
              <a:t> at </a:t>
            </a:r>
            <a:r>
              <a:rPr lang="en-GB" dirty="0" err="1" smtClean="0"/>
              <a:t>ddysgu</a:t>
            </a:r>
            <a:endParaRPr lang="en-GB" dirty="0" smtClean="0"/>
          </a:p>
          <a:p>
            <a:r>
              <a:rPr lang="en-GB" dirty="0" err="1" smtClean="0"/>
              <a:t>Addysgu</a:t>
            </a:r>
            <a:r>
              <a:rPr lang="en-GB" dirty="0" smtClean="0"/>
              <a:t> a </a:t>
            </a:r>
            <a:r>
              <a:rPr lang="en-GB" dirty="0" err="1" smtClean="0"/>
              <a:t>phrofiadau</a:t>
            </a:r>
            <a:r>
              <a:rPr lang="en-GB" dirty="0" smtClean="0"/>
              <a:t> </a:t>
            </a:r>
            <a:r>
              <a:rPr lang="en-GB" dirty="0" err="1" smtClean="0"/>
              <a:t>dysgu</a:t>
            </a:r>
            <a:endParaRPr lang="en-GB" dirty="0" smtClean="0"/>
          </a:p>
          <a:p>
            <a:r>
              <a:rPr lang="en-GB" dirty="0" err="1" smtClean="0"/>
              <a:t>Gofal</a:t>
            </a:r>
            <a:r>
              <a:rPr lang="en-GB" dirty="0" smtClean="0"/>
              <a:t>, </a:t>
            </a:r>
            <a:r>
              <a:rPr lang="en-GB" dirty="0" err="1" smtClean="0"/>
              <a:t>cymorth</a:t>
            </a:r>
            <a:r>
              <a:rPr lang="en-GB" dirty="0" smtClean="0"/>
              <a:t> ac </a:t>
            </a:r>
            <a:r>
              <a:rPr lang="en-GB" dirty="0" err="1" smtClean="0"/>
              <a:t>arweiniad</a:t>
            </a:r>
            <a:r>
              <a:rPr lang="en-GB" dirty="0" smtClean="0"/>
              <a:t> </a:t>
            </a:r>
          </a:p>
          <a:p>
            <a:r>
              <a:rPr lang="en-GB" dirty="0" err="1" smtClean="0"/>
              <a:t>Arweinyddiaeth</a:t>
            </a:r>
            <a:r>
              <a:rPr lang="en-GB" dirty="0" smtClean="0"/>
              <a:t> a </a:t>
            </a:r>
            <a:r>
              <a:rPr lang="en-GB" dirty="0" err="1" smtClean="0"/>
              <a:t>rheolaeth</a:t>
            </a:r>
            <a:r>
              <a:rPr lang="en-GB" dirty="0" smtClean="0"/>
              <a:t> </a:t>
            </a:r>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dirty="0" smtClean="0"/>
              <a:t>The inspection framework consists of inspection areas:</a:t>
            </a:r>
          </a:p>
          <a:p>
            <a:r>
              <a:rPr lang="en-GB" dirty="0" smtClean="0"/>
              <a:t>Standards</a:t>
            </a:r>
          </a:p>
          <a:p>
            <a:r>
              <a:rPr lang="en-GB" dirty="0" smtClean="0"/>
              <a:t>Wellbeing and attitudes to learning</a:t>
            </a:r>
          </a:p>
          <a:p>
            <a:r>
              <a:rPr lang="en-GB" dirty="0" smtClean="0"/>
              <a:t>Teaching and learning experiences</a:t>
            </a:r>
          </a:p>
          <a:p>
            <a:r>
              <a:rPr lang="en-GB" dirty="0" smtClean="0"/>
              <a:t>Care, support and guidance</a:t>
            </a:r>
          </a:p>
          <a:p>
            <a:r>
              <a:rPr lang="en-GB" dirty="0" smtClean="0"/>
              <a:t>Leadership and management </a:t>
            </a:r>
          </a:p>
          <a:p>
            <a:endParaRPr lang="en-GB" dirty="0"/>
          </a:p>
        </p:txBody>
      </p:sp>
    </p:spTree>
    <p:extLst>
      <p:ext uri="{BB962C8B-B14F-4D97-AF65-F5344CB8AC3E}">
        <p14:creationId xmlns:p14="http://schemas.microsoft.com/office/powerpoint/2010/main" val="219336216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Estyn</a:t>
            </a:r>
            <a:r>
              <a:rPr lang="en-GB" dirty="0" smtClean="0"/>
              <a:t> </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err="1" smtClean="0"/>
              <a:t>Peth</a:t>
            </a:r>
            <a:r>
              <a:rPr lang="en-GB" dirty="0" smtClean="0"/>
              <a:t> </a:t>
            </a:r>
            <a:r>
              <a:rPr lang="en-GB" dirty="0" err="1" smtClean="0"/>
              <a:t>rhybudd</a:t>
            </a:r>
            <a:r>
              <a:rPr lang="en-GB" dirty="0" smtClean="0"/>
              <a:t>…</a:t>
            </a:r>
            <a:r>
              <a:rPr lang="en-GB" dirty="0" err="1" smtClean="0"/>
              <a:t>yr</a:t>
            </a:r>
            <a:r>
              <a:rPr lang="en-GB" dirty="0" smtClean="0"/>
              <a:t> ‘</a:t>
            </a:r>
            <a:r>
              <a:rPr lang="en-GB" dirty="0" err="1" smtClean="0"/>
              <a:t>amlen</a:t>
            </a:r>
            <a:r>
              <a:rPr lang="en-GB" dirty="0" smtClean="0"/>
              <a:t> brown’ (3-4 </a:t>
            </a:r>
            <a:r>
              <a:rPr lang="en-GB" dirty="0" err="1" smtClean="0"/>
              <a:t>wythnos</a:t>
            </a:r>
            <a:r>
              <a:rPr lang="en-GB" dirty="0" smtClean="0"/>
              <a:t>)</a:t>
            </a:r>
          </a:p>
          <a:p>
            <a:r>
              <a:rPr lang="en-GB" dirty="0" err="1" smtClean="0"/>
              <a:t>Yn</a:t>
            </a:r>
            <a:r>
              <a:rPr lang="en-GB" dirty="0" smtClean="0"/>
              <a:t> </a:t>
            </a:r>
            <a:r>
              <a:rPr lang="en-GB" dirty="0" err="1" smtClean="0"/>
              <a:t>gallu</a:t>
            </a:r>
            <a:r>
              <a:rPr lang="en-GB" dirty="0" smtClean="0"/>
              <a:t> </a:t>
            </a:r>
            <a:r>
              <a:rPr lang="en-GB" dirty="0" err="1" smtClean="0"/>
              <a:t>cymryd</a:t>
            </a:r>
            <a:r>
              <a:rPr lang="en-GB" dirty="0" smtClean="0"/>
              <a:t> </a:t>
            </a:r>
            <a:r>
              <a:rPr lang="en-GB" dirty="0" err="1" smtClean="0"/>
              <a:t>lan</a:t>
            </a:r>
            <a:r>
              <a:rPr lang="en-GB" dirty="0" smtClean="0"/>
              <a:t> </a:t>
            </a:r>
            <a:r>
              <a:rPr lang="en-GB" dirty="0" err="1" smtClean="0"/>
              <a:t>hyd</a:t>
            </a:r>
            <a:r>
              <a:rPr lang="en-GB" dirty="0" smtClean="0"/>
              <a:t> </a:t>
            </a:r>
            <a:r>
              <a:rPr lang="en-GB" dirty="0" err="1" smtClean="0"/>
              <a:t>wythnos</a:t>
            </a:r>
            <a:endParaRPr lang="en-GB" dirty="0" smtClean="0"/>
          </a:p>
          <a:p>
            <a:r>
              <a:rPr lang="en-GB" dirty="0" err="1" smtClean="0"/>
              <a:t>Tîm</a:t>
            </a:r>
            <a:r>
              <a:rPr lang="en-GB" dirty="0" smtClean="0"/>
              <a:t> o </a:t>
            </a:r>
            <a:r>
              <a:rPr lang="en-GB" dirty="0" err="1" smtClean="0"/>
              <a:t>arolygwyr</a:t>
            </a:r>
            <a:endParaRPr lang="en-GB" dirty="0" smtClean="0"/>
          </a:p>
          <a:p>
            <a:r>
              <a:rPr lang="en-GB" dirty="0" err="1" smtClean="0"/>
              <a:t>Addysg</a:t>
            </a:r>
            <a:r>
              <a:rPr lang="en-GB" dirty="0" smtClean="0"/>
              <a:t> a </a:t>
            </a:r>
            <a:r>
              <a:rPr lang="en-GB" dirty="0" err="1" smtClean="0"/>
              <a:t>gofal</a:t>
            </a:r>
            <a:endParaRPr lang="en-GB" dirty="0" smtClean="0"/>
          </a:p>
          <a:p>
            <a:r>
              <a:rPr lang="en-GB" dirty="0" err="1" smtClean="0"/>
              <a:t>Arweinyddiaeth</a:t>
            </a:r>
            <a:endParaRPr lang="en-GB" dirty="0" smtClean="0"/>
          </a:p>
          <a:p>
            <a:r>
              <a:rPr lang="en-GB" dirty="0" smtClean="0"/>
              <a:t>Y </a:t>
            </a:r>
            <a:r>
              <a:rPr lang="en-GB" dirty="0" err="1" smtClean="0"/>
              <a:t>barnau</a:t>
            </a:r>
            <a:r>
              <a:rPr lang="en-GB" dirty="0" smtClean="0"/>
              <a:t> (</a:t>
            </a:r>
            <a:r>
              <a:rPr lang="en-GB" dirty="0" err="1" smtClean="0"/>
              <a:t>rhagorol</a:t>
            </a:r>
            <a:r>
              <a:rPr lang="en-GB" dirty="0" smtClean="0"/>
              <a:t>/da/</a:t>
            </a:r>
            <a:r>
              <a:rPr lang="en-GB" dirty="0" err="1" smtClean="0"/>
              <a:t>digonol</a:t>
            </a:r>
            <a:r>
              <a:rPr lang="en-GB" dirty="0" smtClean="0"/>
              <a:t>/ </a:t>
            </a:r>
            <a:r>
              <a:rPr lang="en-GB" dirty="0" err="1" smtClean="0"/>
              <a:t>anfoddhaol</a:t>
            </a:r>
            <a:r>
              <a:rPr lang="en-GB" dirty="0" smtClean="0"/>
              <a:t>)</a:t>
            </a:r>
          </a:p>
          <a:p>
            <a:r>
              <a:rPr lang="en-GB" dirty="0" err="1" smtClean="0"/>
              <a:t>Adroddiad</a:t>
            </a:r>
            <a:r>
              <a:rPr lang="en-GB" dirty="0" smtClean="0"/>
              <a:t> </a:t>
            </a:r>
            <a:r>
              <a:rPr lang="en-GB" dirty="0" err="1" smtClean="0"/>
              <a:t>yr</a:t>
            </a:r>
            <a:r>
              <a:rPr lang="en-GB" dirty="0" smtClean="0"/>
              <a:t> </a:t>
            </a:r>
            <a:r>
              <a:rPr lang="en-GB" dirty="0" err="1" smtClean="0"/>
              <a:t>Arolwg</a:t>
            </a:r>
            <a:r>
              <a:rPr lang="en-GB" dirty="0" smtClean="0"/>
              <a:t> </a:t>
            </a:r>
            <a:r>
              <a:rPr lang="en-GB" dirty="0" err="1" smtClean="0"/>
              <a:t>ar</a:t>
            </a:r>
            <a:r>
              <a:rPr lang="en-GB" dirty="0" smtClean="0"/>
              <a:t> </a:t>
            </a:r>
            <a:r>
              <a:rPr lang="en-GB" dirty="0" err="1" smtClean="0"/>
              <a:t>gael</a:t>
            </a:r>
            <a:r>
              <a:rPr lang="en-GB" dirty="0" smtClean="0"/>
              <a:t> </a:t>
            </a:r>
            <a:r>
              <a:rPr lang="en-GB" dirty="0" err="1" smtClean="0"/>
              <a:t>i</a:t>
            </a:r>
            <a:r>
              <a:rPr lang="en-GB" dirty="0" smtClean="0"/>
              <a:t> </a:t>
            </a:r>
            <a:r>
              <a:rPr lang="en-GB" dirty="0" err="1" smtClean="0"/>
              <a:t>bawb</a:t>
            </a:r>
            <a:r>
              <a:rPr lang="en-GB" dirty="0" smtClean="0"/>
              <a:t> </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Some notice provided…the ‘Brown envelope’ (3-4 weeks)</a:t>
            </a:r>
          </a:p>
          <a:p>
            <a:r>
              <a:rPr lang="en-GB" dirty="0" smtClean="0"/>
              <a:t>Can take up to a week</a:t>
            </a:r>
          </a:p>
          <a:p>
            <a:r>
              <a:rPr lang="en-GB" dirty="0" smtClean="0"/>
              <a:t>Team of inspectors</a:t>
            </a:r>
          </a:p>
          <a:p>
            <a:r>
              <a:rPr lang="en-GB" dirty="0" smtClean="0"/>
              <a:t>Education and care</a:t>
            </a:r>
          </a:p>
          <a:p>
            <a:r>
              <a:rPr lang="en-GB" dirty="0" smtClean="0"/>
              <a:t>Leadership</a:t>
            </a:r>
          </a:p>
          <a:p>
            <a:r>
              <a:rPr lang="en-GB" dirty="0" smtClean="0"/>
              <a:t>Judgements (excellent/good/   adequate/unsatisfactory) </a:t>
            </a:r>
          </a:p>
          <a:p>
            <a:r>
              <a:rPr lang="en-GB" dirty="0" smtClean="0"/>
              <a:t>The Inspection Report is available to all  </a:t>
            </a:r>
            <a:endParaRPr lang="en-GB" dirty="0"/>
          </a:p>
        </p:txBody>
      </p:sp>
    </p:spTree>
    <p:extLst>
      <p:ext uri="{BB962C8B-B14F-4D97-AF65-F5344CB8AC3E}">
        <p14:creationId xmlns:p14="http://schemas.microsoft.com/office/powerpoint/2010/main" val="243377403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smtClean="0"/>
              <a:t>Ymchwiliwch</a:t>
            </a:r>
            <a:r>
              <a:rPr lang="en-GB" altLang="en-US" b="1" dirty="0" smtClean="0"/>
              <a:t>..am </a:t>
            </a:r>
            <a:r>
              <a:rPr lang="en-GB" altLang="en-US" b="1" dirty="0" err="1" smtClean="0"/>
              <a:t>eich</a:t>
            </a:r>
            <a:r>
              <a:rPr lang="en-GB" altLang="en-US" b="1" dirty="0" smtClean="0"/>
              <a:t> </a:t>
            </a:r>
            <a:r>
              <a:rPr lang="en-GB" altLang="en-US" b="1" dirty="0" err="1" smtClean="0"/>
              <a:t>trafodaeth</a:t>
            </a:r>
            <a:r>
              <a:rPr lang="en-GB" altLang="en-US" b="1" dirty="0" smtClean="0"/>
              <a:t/>
            </a:r>
            <a:br>
              <a:rPr lang="en-GB" altLang="en-US" b="1" dirty="0" smtClean="0"/>
            </a:br>
            <a:r>
              <a:rPr lang="en-GB" altLang="en-US" b="1" dirty="0" smtClean="0"/>
              <a:t>Research…for your discussion</a:t>
            </a:r>
            <a:endParaRPr lang="en-GB" b="1" dirty="0"/>
          </a:p>
        </p:txBody>
      </p:sp>
      <p:sp>
        <p:nvSpPr>
          <p:cNvPr id="3" name="Content Placeholder 2"/>
          <p:cNvSpPr>
            <a:spLocks noGrp="1"/>
          </p:cNvSpPr>
          <p:nvPr>
            <p:ph sz="half" idx="1"/>
          </p:nvPr>
        </p:nvSpPr>
        <p:spPr/>
        <p:txBody>
          <a:bodyPr>
            <a:normAutofit fontScale="70000" lnSpcReduction="20000"/>
          </a:bodyPr>
          <a:lstStyle/>
          <a:p>
            <a:pPr>
              <a:defRPr/>
            </a:pPr>
            <a:r>
              <a:rPr lang="en-GB" dirty="0" err="1" smtClean="0"/>
              <a:t>Safonau</a:t>
            </a:r>
            <a:r>
              <a:rPr lang="en-GB" dirty="0" smtClean="0"/>
              <a:t> </a:t>
            </a:r>
            <a:r>
              <a:rPr lang="en-GB" dirty="0" err="1" smtClean="0"/>
              <a:t>Lleiaf</a:t>
            </a:r>
            <a:r>
              <a:rPr lang="en-GB" dirty="0" smtClean="0"/>
              <a:t> </a:t>
            </a:r>
            <a:r>
              <a:rPr lang="en-GB" dirty="0" err="1" smtClean="0"/>
              <a:t>Genedlaethol</a:t>
            </a:r>
            <a:endParaRPr lang="en-GB" dirty="0" smtClean="0"/>
          </a:p>
          <a:p>
            <a:pPr>
              <a:defRPr/>
            </a:pPr>
            <a:r>
              <a:rPr lang="en-GB" dirty="0" err="1" smtClean="0"/>
              <a:t>Fframwaith</a:t>
            </a:r>
            <a:r>
              <a:rPr lang="en-GB" dirty="0" smtClean="0"/>
              <a:t> </a:t>
            </a:r>
            <a:r>
              <a:rPr lang="en-GB" dirty="0" err="1" smtClean="0"/>
              <a:t>Estyn</a:t>
            </a:r>
            <a:endParaRPr lang="en-GB" dirty="0" smtClean="0"/>
          </a:p>
          <a:p>
            <a:pPr>
              <a:defRPr/>
            </a:pPr>
            <a:r>
              <a:rPr lang="en-GB" dirty="0" err="1" smtClean="0"/>
              <a:t>Gweithdrefnau</a:t>
            </a:r>
            <a:r>
              <a:rPr lang="en-GB" dirty="0" smtClean="0"/>
              <a:t> </a:t>
            </a:r>
            <a:r>
              <a:rPr lang="en-GB" dirty="0" err="1" smtClean="0"/>
              <a:t>Amddiffyn</a:t>
            </a:r>
            <a:r>
              <a:rPr lang="en-GB" dirty="0" smtClean="0"/>
              <a:t> Plant </a:t>
            </a:r>
            <a:r>
              <a:rPr lang="en-GB" dirty="0" err="1" smtClean="0"/>
              <a:t>Cymru</a:t>
            </a:r>
            <a:r>
              <a:rPr lang="en-GB" dirty="0" smtClean="0"/>
              <a:t> </a:t>
            </a:r>
            <a:r>
              <a:rPr lang="en-GB" dirty="0" err="1" smtClean="0"/>
              <a:t>Gyfan</a:t>
            </a:r>
            <a:r>
              <a:rPr lang="en-GB" dirty="0" smtClean="0"/>
              <a:t> (2008</a:t>
            </a:r>
            <a:r>
              <a:rPr lang="en-GB" dirty="0"/>
              <a:t>)</a:t>
            </a:r>
          </a:p>
          <a:p>
            <a:pPr>
              <a:defRPr/>
            </a:pPr>
            <a:r>
              <a:rPr lang="en-GB" dirty="0" err="1" smtClean="0"/>
              <a:t>Gwasanaeth</a:t>
            </a:r>
            <a:r>
              <a:rPr lang="en-GB" dirty="0" smtClean="0"/>
              <a:t> </a:t>
            </a:r>
            <a:r>
              <a:rPr lang="en-GB" dirty="0" err="1"/>
              <a:t>Gwybodaeth</a:t>
            </a:r>
            <a:r>
              <a:rPr lang="en-GB" dirty="0"/>
              <a:t> </a:t>
            </a:r>
            <a:r>
              <a:rPr lang="en-GB" dirty="0" err="1"/>
              <a:t>i</a:t>
            </a:r>
            <a:r>
              <a:rPr lang="en-GB" dirty="0"/>
              <a:t> </a:t>
            </a:r>
            <a:r>
              <a:rPr lang="en-GB" dirty="0" err="1" smtClean="0"/>
              <a:t>Deuluoedd</a:t>
            </a:r>
            <a:r>
              <a:rPr lang="en-GB" dirty="0" smtClean="0"/>
              <a:t> (FIS)</a:t>
            </a:r>
            <a:endParaRPr lang="en-GB" dirty="0"/>
          </a:p>
          <a:p>
            <a:pPr>
              <a:defRPr/>
            </a:pPr>
            <a:r>
              <a:rPr lang="en-GB" dirty="0" err="1" smtClean="0"/>
              <a:t>Deddf</a:t>
            </a:r>
            <a:r>
              <a:rPr lang="en-GB" dirty="0" smtClean="0"/>
              <a:t> </a:t>
            </a:r>
            <a:r>
              <a:rPr lang="en-GB" dirty="0" err="1" smtClean="0"/>
              <a:t>Iechyd</a:t>
            </a:r>
            <a:r>
              <a:rPr lang="en-GB" dirty="0" smtClean="0"/>
              <a:t> a </a:t>
            </a:r>
            <a:r>
              <a:rPr lang="en-GB" dirty="0" err="1" smtClean="0"/>
              <a:t>Diogelwch</a:t>
            </a:r>
            <a:r>
              <a:rPr lang="en-GB" dirty="0" smtClean="0"/>
              <a:t> </a:t>
            </a:r>
            <a:r>
              <a:rPr lang="en-GB" dirty="0" err="1" smtClean="0"/>
              <a:t>yn</a:t>
            </a:r>
            <a:r>
              <a:rPr lang="en-GB" dirty="0" smtClean="0"/>
              <a:t> y </a:t>
            </a:r>
            <a:r>
              <a:rPr lang="en-GB" dirty="0" err="1" smtClean="0"/>
              <a:t>Gweithle</a:t>
            </a:r>
            <a:r>
              <a:rPr lang="en-GB" dirty="0" smtClean="0"/>
              <a:t> </a:t>
            </a:r>
            <a:r>
              <a:rPr lang="en-GB" dirty="0"/>
              <a:t>1974</a:t>
            </a:r>
          </a:p>
          <a:p>
            <a:pPr>
              <a:defRPr/>
            </a:pPr>
            <a:r>
              <a:rPr lang="en-GB" dirty="0" err="1" smtClean="0"/>
              <a:t>Deddf</a:t>
            </a:r>
            <a:r>
              <a:rPr lang="en-GB" dirty="0" smtClean="0"/>
              <a:t> </a:t>
            </a:r>
            <a:r>
              <a:rPr lang="en-GB" dirty="0" err="1" smtClean="0"/>
              <a:t>Cydraddoldeb</a:t>
            </a:r>
            <a:r>
              <a:rPr lang="en-GB" dirty="0" smtClean="0"/>
              <a:t> 2010</a:t>
            </a:r>
            <a:endParaRPr lang="en-GB" dirty="0"/>
          </a:p>
          <a:p>
            <a:pPr>
              <a:defRPr/>
            </a:pPr>
            <a:r>
              <a:rPr lang="en-GB" dirty="0" err="1" smtClean="0"/>
              <a:t>Iechyd</a:t>
            </a:r>
            <a:r>
              <a:rPr lang="en-GB" dirty="0" smtClean="0"/>
              <a:t> </a:t>
            </a:r>
            <a:r>
              <a:rPr lang="en-GB" dirty="0" err="1" smtClean="0"/>
              <a:t>Amgylchedd</a:t>
            </a:r>
            <a:endParaRPr lang="en-GB" dirty="0"/>
          </a:p>
          <a:p>
            <a:pPr>
              <a:defRPr/>
            </a:pPr>
            <a:r>
              <a:rPr lang="en-GB" dirty="0" smtClean="0"/>
              <a:t>GDPR 2018 </a:t>
            </a:r>
          </a:p>
          <a:p>
            <a:pPr>
              <a:defRPr/>
            </a:pPr>
            <a:r>
              <a:rPr lang="en-GB" dirty="0" err="1" smtClean="0"/>
              <a:t>Polisiau</a:t>
            </a:r>
            <a:r>
              <a:rPr lang="en-GB" dirty="0" smtClean="0"/>
              <a:t> </a:t>
            </a:r>
            <a:r>
              <a:rPr lang="en-GB" dirty="0" err="1" smtClean="0"/>
              <a:t>eich</a:t>
            </a:r>
            <a:r>
              <a:rPr lang="en-GB" dirty="0" smtClean="0"/>
              <a:t> </a:t>
            </a:r>
            <a:r>
              <a:rPr lang="en-GB" dirty="0" err="1" smtClean="0"/>
              <a:t>lle</a:t>
            </a:r>
            <a:r>
              <a:rPr lang="en-GB" dirty="0" smtClean="0"/>
              <a:t> </a:t>
            </a:r>
            <a:r>
              <a:rPr lang="en-GB" dirty="0" err="1" smtClean="0"/>
              <a:t>gwaith</a:t>
            </a:r>
            <a:r>
              <a:rPr lang="en-GB" dirty="0" smtClean="0"/>
              <a:t> chi…</a:t>
            </a:r>
            <a:endParaRPr lang="en-US" dirty="0"/>
          </a:p>
          <a:p>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dirty="0" smtClean="0"/>
              <a:t>National Minimum Standards</a:t>
            </a:r>
          </a:p>
          <a:p>
            <a:r>
              <a:rPr lang="en-GB" altLang="en-US" dirty="0" err="1" smtClean="0"/>
              <a:t>Estyn</a:t>
            </a:r>
            <a:r>
              <a:rPr lang="en-GB" altLang="en-US" dirty="0" smtClean="0"/>
              <a:t> Framework</a:t>
            </a:r>
          </a:p>
          <a:p>
            <a:r>
              <a:rPr lang="en-GB" altLang="en-US" dirty="0" smtClean="0"/>
              <a:t>All Wales Child </a:t>
            </a:r>
            <a:r>
              <a:rPr lang="en-GB" altLang="en-US" dirty="0"/>
              <a:t>Protection Procedures (2008)</a:t>
            </a:r>
          </a:p>
          <a:p>
            <a:r>
              <a:rPr lang="en-GB" altLang="en-US" dirty="0" smtClean="0"/>
              <a:t>Family </a:t>
            </a:r>
            <a:r>
              <a:rPr lang="en-GB" altLang="en-US" dirty="0"/>
              <a:t>Information Service </a:t>
            </a:r>
            <a:r>
              <a:rPr lang="en-GB" altLang="en-US" dirty="0" smtClean="0"/>
              <a:t>Health and Safety </a:t>
            </a:r>
            <a:r>
              <a:rPr lang="en-GB" altLang="en-US" dirty="0"/>
              <a:t>at Work Act 1974</a:t>
            </a:r>
          </a:p>
          <a:p>
            <a:r>
              <a:rPr lang="en-GB" altLang="en-US" dirty="0"/>
              <a:t>The Equality Act 2010</a:t>
            </a:r>
          </a:p>
          <a:p>
            <a:r>
              <a:rPr lang="en-GB" altLang="en-US" dirty="0" smtClean="0"/>
              <a:t>Environmental </a:t>
            </a:r>
            <a:r>
              <a:rPr lang="en-GB" altLang="en-US" dirty="0"/>
              <a:t>Health </a:t>
            </a:r>
          </a:p>
          <a:p>
            <a:r>
              <a:rPr lang="en-GB" altLang="en-US" dirty="0" smtClean="0"/>
              <a:t>GDPR 2018</a:t>
            </a:r>
          </a:p>
          <a:p>
            <a:r>
              <a:rPr lang="en-GB" altLang="en-US" dirty="0" smtClean="0"/>
              <a:t>Your own place of work’s policies…</a:t>
            </a:r>
            <a:endParaRPr lang="en-US" altLang="en-US" dirty="0"/>
          </a:p>
          <a:p>
            <a:endParaRPr lang="en-GB" dirty="0"/>
          </a:p>
        </p:txBody>
      </p:sp>
    </p:spTree>
    <p:extLst>
      <p:ext uri="{BB962C8B-B14F-4D97-AF65-F5344CB8AC3E}">
        <p14:creationId xmlns:p14="http://schemas.microsoft.com/office/powerpoint/2010/main" val="169413620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2400" b="1" dirty="0" err="1" smtClean="0"/>
              <a:t>Ystyriwch</a:t>
            </a:r>
            <a:r>
              <a:rPr lang="en-GB" altLang="en-US" sz="2400" b="1" dirty="0" smtClean="0"/>
              <a:t> y </a:t>
            </a:r>
            <a:r>
              <a:rPr lang="en-GB" altLang="en-US" sz="2400" b="1" dirty="0" err="1" smtClean="0"/>
              <a:t>bolisiau</a:t>
            </a:r>
            <a:r>
              <a:rPr lang="en-GB" altLang="en-US" sz="2400" b="1" dirty="0" smtClean="0"/>
              <a:t> a </a:t>
            </a:r>
            <a:r>
              <a:rPr lang="en-GB" altLang="en-US" sz="2400" b="1" dirty="0" err="1" smtClean="0"/>
              <a:t>fydd</a:t>
            </a:r>
            <a:r>
              <a:rPr lang="en-GB" altLang="en-US" sz="2400" b="1" dirty="0" smtClean="0"/>
              <a:t> </a:t>
            </a:r>
            <a:r>
              <a:rPr lang="en-GB" altLang="en-US" sz="2400" b="1" dirty="0" err="1" smtClean="0"/>
              <a:t>yn</a:t>
            </a:r>
            <a:r>
              <a:rPr lang="en-GB" altLang="en-US" sz="2400" b="1" dirty="0" smtClean="0"/>
              <a:t>                                                       </a:t>
            </a:r>
            <a:r>
              <a:rPr lang="en-GB" altLang="en-US" sz="2400" b="1" dirty="0" err="1" smtClean="0"/>
              <a:t>rhan</a:t>
            </a:r>
            <a:r>
              <a:rPr lang="en-GB" altLang="en-US" sz="2400" b="1" dirty="0" smtClean="0"/>
              <a:t> </a:t>
            </a:r>
            <a:r>
              <a:rPr lang="en-GB" altLang="en-US" sz="2400" b="1" dirty="0" err="1" smtClean="0"/>
              <a:t>o’ch</a:t>
            </a:r>
            <a:r>
              <a:rPr lang="en-GB" altLang="en-US" sz="2400" b="1" dirty="0" smtClean="0"/>
              <a:t> </a:t>
            </a:r>
            <a:r>
              <a:rPr lang="en-GB" altLang="en-US" sz="2400" b="1" dirty="0" err="1" smtClean="0"/>
              <a:t>trafodaeth</a:t>
            </a:r>
            <a:r>
              <a:rPr lang="en-GB" altLang="en-US" sz="2400" b="1" dirty="0" smtClean="0"/>
              <a:t> chi?</a:t>
            </a:r>
            <a:br>
              <a:rPr lang="en-GB" altLang="en-US" sz="2400" b="1" dirty="0" smtClean="0"/>
            </a:br>
            <a:r>
              <a:rPr lang="en-GB" altLang="en-US" sz="2400" b="1" dirty="0" smtClean="0"/>
              <a:t>Consider the policies that will form                             part of your discussion? </a:t>
            </a:r>
            <a:endParaRPr lang="en-GB" sz="2400" b="1" dirty="0"/>
          </a:p>
        </p:txBody>
      </p:sp>
      <p:sp>
        <p:nvSpPr>
          <p:cNvPr id="3" name="Content Placeholder 2"/>
          <p:cNvSpPr>
            <a:spLocks noGrp="1"/>
          </p:cNvSpPr>
          <p:nvPr>
            <p:ph sz="half" idx="1"/>
          </p:nvPr>
        </p:nvSpPr>
        <p:spPr/>
        <p:txBody>
          <a:bodyPr>
            <a:normAutofit fontScale="92500" lnSpcReduction="10000"/>
          </a:bodyPr>
          <a:lstStyle/>
          <a:p>
            <a:r>
              <a:rPr lang="en-GB" dirty="0" err="1" smtClean="0"/>
              <a:t>Eitemau</a:t>
            </a:r>
            <a:r>
              <a:rPr lang="en-GB" dirty="0" smtClean="0"/>
              <a:t> </a:t>
            </a:r>
            <a:r>
              <a:rPr lang="en-GB" dirty="0" err="1" smtClean="0"/>
              <a:t>ar</a:t>
            </a:r>
            <a:r>
              <a:rPr lang="en-GB" dirty="0" smtClean="0"/>
              <a:t> </a:t>
            </a:r>
            <a:r>
              <a:rPr lang="en-GB" dirty="0" err="1" smtClean="0"/>
              <a:t>yr</a:t>
            </a:r>
            <a:r>
              <a:rPr lang="en-GB" dirty="0" smtClean="0"/>
              <a:t> agenda </a:t>
            </a:r>
            <a:r>
              <a:rPr lang="en-GB" dirty="0" err="1" smtClean="0"/>
              <a:t>sydd</a:t>
            </a:r>
            <a:r>
              <a:rPr lang="en-GB" dirty="0" smtClean="0"/>
              <a:t> a </a:t>
            </a:r>
            <a:r>
              <a:rPr lang="en-GB" dirty="0" err="1" smtClean="0"/>
              <a:t>chysylltiad</a:t>
            </a:r>
            <a:r>
              <a:rPr lang="en-GB" dirty="0" smtClean="0"/>
              <a:t> </a:t>
            </a:r>
            <a:r>
              <a:rPr lang="en-GB" dirty="0" err="1" smtClean="0"/>
              <a:t>i</a:t>
            </a:r>
            <a:r>
              <a:rPr lang="en-GB" dirty="0" smtClean="0"/>
              <a:t> </a:t>
            </a:r>
            <a:r>
              <a:rPr lang="en-GB" dirty="0" err="1" smtClean="0"/>
              <a:t>bolisiau</a:t>
            </a:r>
            <a:r>
              <a:rPr lang="en-GB" dirty="0" smtClean="0"/>
              <a:t> </a:t>
            </a:r>
            <a:r>
              <a:rPr lang="en-GB" dirty="0" err="1" smtClean="0"/>
              <a:t>neu</a:t>
            </a:r>
            <a:r>
              <a:rPr lang="en-GB" dirty="0" smtClean="0"/>
              <a:t> </a:t>
            </a:r>
            <a:r>
              <a:rPr lang="en-GB" dirty="0" err="1" smtClean="0"/>
              <a:t>gweithdrefnau</a:t>
            </a:r>
            <a:r>
              <a:rPr lang="en-GB" dirty="0" smtClean="0"/>
              <a:t> </a:t>
            </a:r>
            <a:r>
              <a:rPr lang="en-GB" dirty="0" err="1" smtClean="0"/>
              <a:t>statudol</a:t>
            </a:r>
            <a:r>
              <a:rPr lang="en-GB" dirty="0" smtClean="0"/>
              <a:t>?</a:t>
            </a:r>
          </a:p>
          <a:p>
            <a:r>
              <a:rPr lang="en-GB" dirty="0" err="1" smtClean="0"/>
              <a:t>Cysylltiadau</a:t>
            </a:r>
            <a:r>
              <a:rPr lang="en-GB" dirty="0" smtClean="0"/>
              <a:t> </a:t>
            </a:r>
            <a:r>
              <a:rPr lang="en-GB" dirty="0" err="1" smtClean="0"/>
              <a:t>i</a:t>
            </a:r>
            <a:r>
              <a:rPr lang="en-GB" dirty="0" smtClean="0"/>
              <a:t> </a:t>
            </a:r>
            <a:r>
              <a:rPr lang="en-GB" dirty="0" err="1" smtClean="0"/>
              <a:t>ddogfennau</a:t>
            </a:r>
            <a:r>
              <a:rPr lang="en-GB" dirty="0" smtClean="0"/>
              <a:t> </a:t>
            </a:r>
            <a:r>
              <a:rPr lang="en-GB" dirty="0" err="1" smtClean="0"/>
              <a:t>deddfwriaethol</a:t>
            </a:r>
            <a:r>
              <a:rPr lang="en-GB" dirty="0" smtClean="0"/>
              <a:t>?</a:t>
            </a:r>
          </a:p>
          <a:p>
            <a:r>
              <a:rPr lang="en-GB" dirty="0" err="1" smtClean="0"/>
              <a:t>Gofynion</a:t>
            </a:r>
            <a:r>
              <a:rPr lang="en-GB" dirty="0" smtClean="0"/>
              <a:t> </a:t>
            </a:r>
            <a:r>
              <a:rPr lang="en-GB" dirty="0" err="1" smtClean="0"/>
              <a:t>cyfreithiol</a:t>
            </a:r>
            <a:r>
              <a:rPr lang="en-GB" dirty="0" smtClean="0"/>
              <a:t>?</a:t>
            </a:r>
          </a:p>
          <a:p>
            <a:r>
              <a:rPr lang="en-GB" dirty="0" err="1" smtClean="0"/>
              <a:t>Ymrwymiadau</a:t>
            </a:r>
            <a:r>
              <a:rPr lang="en-GB" dirty="0" smtClean="0"/>
              <a:t>?</a:t>
            </a:r>
          </a:p>
          <a:p>
            <a:endParaRPr lang="en-GB" dirty="0" smtClean="0"/>
          </a:p>
          <a:p>
            <a:endParaRPr lang="en-GB" dirty="0"/>
          </a:p>
        </p:txBody>
      </p:sp>
      <p:sp>
        <p:nvSpPr>
          <p:cNvPr id="4" name="Content Placeholder 3"/>
          <p:cNvSpPr>
            <a:spLocks noGrp="1"/>
          </p:cNvSpPr>
          <p:nvPr>
            <p:ph sz="half" idx="2"/>
          </p:nvPr>
        </p:nvSpPr>
        <p:spPr>
          <a:xfrm>
            <a:off x="4648200" y="1628801"/>
            <a:ext cx="4038600" cy="3960440"/>
          </a:xfrm>
        </p:spPr>
        <p:txBody>
          <a:bodyPr>
            <a:normAutofit fontScale="92500" lnSpcReduction="10000"/>
          </a:bodyPr>
          <a:lstStyle/>
          <a:p>
            <a:r>
              <a:rPr lang="en-GB" dirty="0" smtClean="0"/>
              <a:t>Items on agenda that could be linked to policies or statutory procedures?</a:t>
            </a:r>
          </a:p>
          <a:p>
            <a:r>
              <a:rPr lang="en-GB" dirty="0" smtClean="0"/>
              <a:t>Links to legislative documents?</a:t>
            </a:r>
          </a:p>
          <a:p>
            <a:r>
              <a:rPr lang="en-GB" dirty="0" smtClean="0"/>
              <a:t>Legal requirements? </a:t>
            </a:r>
          </a:p>
          <a:p>
            <a:r>
              <a:rPr lang="en-GB" dirty="0" smtClean="0"/>
              <a:t>Liabilities?  </a:t>
            </a:r>
            <a:endParaRPr lang="en-GB" dirty="0"/>
          </a:p>
        </p:txBody>
      </p:sp>
    </p:spTree>
    <p:extLst>
      <p:ext uri="{BB962C8B-B14F-4D97-AF65-F5344CB8AC3E}">
        <p14:creationId xmlns:p14="http://schemas.microsoft.com/office/powerpoint/2010/main" val="421295728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531</TotalTime>
  <Words>2177</Words>
  <Application>Microsoft Office PowerPoint</Application>
  <PresentationFormat>On-screen Show (4:3)</PresentationFormat>
  <Paragraphs>379</Paragraphs>
  <Slides>32</Slides>
  <Notes>32</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20140311PresentationUWTSDTemplate</vt:lpstr>
      <vt:lpstr>EAEE6001/C</vt:lpstr>
      <vt:lpstr>Gofynion statudol a goblygiadol Statutory obligations and  requirements</vt:lpstr>
      <vt:lpstr> Ymrwymiadau Liabilities </vt:lpstr>
      <vt:lpstr>Polisiau                   Policies</vt:lpstr>
      <vt:lpstr> Rôl yr arweinydd: polisïau Role of the leader: policies  </vt:lpstr>
      <vt:lpstr> Rôl yr arweinydd: polisïau Role of the leader: policies  </vt:lpstr>
      <vt:lpstr>AGC / CIW</vt:lpstr>
      <vt:lpstr>Rôl Arolygydd AGC   Role of the CIW Inspector </vt:lpstr>
      <vt:lpstr>Gweler polisi fel cytundeb A policy is seen as an agreement/contract</vt:lpstr>
      <vt:lpstr>Ymweliadau anghyhoeddedig AGC Unannounced CIW inspections</vt:lpstr>
      <vt:lpstr>AGC/CIW </vt:lpstr>
      <vt:lpstr>Pam adolygu polisiau?  Why monitor policies?</vt:lpstr>
      <vt:lpstr>NMS – National Minimum Standards (CIW) SGC - Safonau Lleiaf Genedlaethol (AGC)</vt:lpstr>
      <vt:lpstr>Safonau a Rheoliadau Standards and Regulations </vt:lpstr>
      <vt:lpstr> SGC - Safonau Lleiaf Genedlaethol (AGC)   NMS – National Minimum Standards (CIW)   </vt:lpstr>
      <vt:lpstr>Safon 2 - Cofrestru  Standard 2 - Registration</vt:lpstr>
      <vt:lpstr>Safon 4 Cwrdd a Gofynion Unigol                      Standard 4 Meeting Individual Needs</vt:lpstr>
      <vt:lpstr> Safon 6 – Gweithio mewn Partneriaeth                Standard 6 – Working in Partnership  </vt:lpstr>
      <vt:lpstr>Safon 9 - Polisi Ymddygiad  Standard 9 -   Behaviour Policy</vt:lpstr>
      <vt:lpstr>Safon 12 – Bwyd a Diod Standard 12 – Food and Drink</vt:lpstr>
      <vt:lpstr>Safer Food, Better Business (SFBB)</vt:lpstr>
      <vt:lpstr>Safon 19 Cwynion  Standard 19 - Complaints </vt:lpstr>
      <vt:lpstr>Safon 20 - Amddiffyn Plant  Standard 20 - Safeguarding Children</vt:lpstr>
      <vt:lpstr>Cyfrinachedd      Confidentiality</vt:lpstr>
      <vt:lpstr>Rhieni/Gofalwyr Parents/Carers</vt:lpstr>
      <vt:lpstr> Datganiad Hunanasesu Gwasanaeth SASS  Self Assessment of Service Statement </vt:lpstr>
      <vt:lpstr>Rheoliadau    Regulations</vt:lpstr>
      <vt:lpstr>Rhesymau eraill dros adolygu polisiau Other reasons for reviewing policies</vt:lpstr>
      <vt:lpstr>Estyn </vt:lpstr>
      <vt:lpstr>Estyn </vt:lpstr>
      <vt:lpstr>Ymchwiliwch..am eich trafodaeth Research…for your discussion</vt:lpstr>
      <vt:lpstr>Ystyriwch y bolisiau a fydd yn                                                       rhan o’ch trafodaeth chi? Consider the policies that will form                             part of your discussion?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64</cp:revision>
  <dcterms:created xsi:type="dcterms:W3CDTF">2015-04-14T15:21:28Z</dcterms:created>
  <dcterms:modified xsi:type="dcterms:W3CDTF">2018-10-08T11:01:04Z</dcterms:modified>
</cp:coreProperties>
</file>