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40" r:id="rId1"/>
  </p:sldMasterIdLst>
  <p:sldIdLst>
    <p:sldId id="256" r:id="rId2"/>
    <p:sldId id="257" r:id="rId3"/>
    <p:sldId id="258" r:id="rId4"/>
    <p:sldId id="259" r:id="rId5"/>
    <p:sldId id="260" r:id="rId6"/>
    <p:sldId id="267" r:id="rId7"/>
    <p:sldId id="261" r:id="rId8"/>
    <p:sldId id="262" r:id="rId9"/>
    <p:sldId id="263" r:id="rId10"/>
    <p:sldId id="264" r:id="rId11"/>
    <p:sldId id="268" r:id="rId12"/>
    <p:sldId id="269" r:id="rId13"/>
    <p:sldId id="265" r:id="rId14"/>
    <p:sldId id="266" r:id="rId15"/>
    <p:sldId id="270" r:id="rId1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guide orient="horz" pos="2160"/>
        <p:guide pos="3840"/>
      </p:guideLst>
    </p:cSldViewPr>
  </p:slide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21" Type="http://schemas.microsoft.com/office/2016/11/relationships/changesInfo" Target="changesInfos/changesInfo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Parisle Edwards (2010405)" userId="b993fb15-6a1d-456c-932d-195cd8b863de" providerId="ADAL" clId="{AA21594F-8F7A-654B-AF8C-8FC9C15AE977}"/>
    <pc:docChg chg="custSel addSld modSld">
      <pc:chgData name="Parisle Edwards (2010405)" userId="b993fb15-6a1d-456c-932d-195cd8b863de" providerId="ADAL" clId="{AA21594F-8F7A-654B-AF8C-8FC9C15AE977}" dt="2023-03-03T14:00:59.759" v="10406" actId="20577"/>
      <pc:docMkLst>
        <pc:docMk/>
      </pc:docMkLst>
      <pc:sldChg chg="modSp">
        <pc:chgData name="Parisle Edwards (2010405)" userId="b993fb15-6a1d-456c-932d-195cd8b863de" providerId="ADAL" clId="{AA21594F-8F7A-654B-AF8C-8FC9C15AE977}" dt="2023-03-03T11:29:31.002" v="2732" actId="2711"/>
        <pc:sldMkLst>
          <pc:docMk/>
          <pc:sldMk cId="895670282" sldId="256"/>
        </pc:sldMkLst>
        <pc:spChg chg="mod">
          <ac:chgData name="Parisle Edwards (2010405)" userId="b993fb15-6a1d-456c-932d-195cd8b863de" providerId="ADAL" clId="{AA21594F-8F7A-654B-AF8C-8FC9C15AE977}" dt="2023-03-03T11:29:18.720" v="2731" actId="2711"/>
          <ac:spMkLst>
            <pc:docMk/>
            <pc:sldMk cId="895670282" sldId="256"/>
            <ac:spMk id="2" creationId="{02478BCC-963D-9BB3-0851-CF90537D8F9B}"/>
          </ac:spMkLst>
        </pc:spChg>
        <pc:spChg chg="mod">
          <ac:chgData name="Parisle Edwards (2010405)" userId="b993fb15-6a1d-456c-932d-195cd8b863de" providerId="ADAL" clId="{AA21594F-8F7A-654B-AF8C-8FC9C15AE977}" dt="2023-03-03T11:29:31.002" v="2732" actId="2711"/>
          <ac:spMkLst>
            <pc:docMk/>
            <pc:sldMk cId="895670282" sldId="256"/>
            <ac:spMk id="3" creationId="{337D9F5B-BA9C-FCF8-1425-12D84EAA6642}"/>
          </ac:spMkLst>
        </pc:spChg>
      </pc:sldChg>
      <pc:sldChg chg="addSp modSp">
        <pc:chgData name="Parisle Edwards (2010405)" userId="b993fb15-6a1d-456c-932d-195cd8b863de" providerId="ADAL" clId="{AA21594F-8F7A-654B-AF8C-8FC9C15AE977}" dt="2023-03-03T13:56:12.752" v="10336" actId="2711"/>
        <pc:sldMkLst>
          <pc:docMk/>
          <pc:sldMk cId="2321451011" sldId="257"/>
        </pc:sldMkLst>
        <pc:spChg chg="mod">
          <ac:chgData name="Parisle Edwards (2010405)" userId="b993fb15-6a1d-456c-932d-195cd8b863de" providerId="ADAL" clId="{AA21594F-8F7A-654B-AF8C-8FC9C15AE977}" dt="2023-03-03T11:29:07.595" v="2730" actId="2711"/>
          <ac:spMkLst>
            <pc:docMk/>
            <pc:sldMk cId="2321451011" sldId="257"/>
            <ac:spMk id="2" creationId="{1208E5C6-F52C-69B4-706A-55B76C6D125F}"/>
          </ac:spMkLst>
        </pc:spChg>
        <pc:spChg chg="mod">
          <ac:chgData name="Parisle Edwards (2010405)" userId="b993fb15-6a1d-456c-932d-195cd8b863de" providerId="ADAL" clId="{AA21594F-8F7A-654B-AF8C-8FC9C15AE977}" dt="2023-03-03T11:28:58.269" v="2729" actId="2711"/>
          <ac:spMkLst>
            <pc:docMk/>
            <pc:sldMk cId="2321451011" sldId="257"/>
            <ac:spMk id="3" creationId="{115D791B-22F0-5340-2CFA-E275DB852201}"/>
          </ac:spMkLst>
        </pc:spChg>
        <pc:spChg chg="add">
          <ac:chgData name="Parisle Edwards (2010405)" userId="b993fb15-6a1d-456c-932d-195cd8b863de" providerId="ADAL" clId="{AA21594F-8F7A-654B-AF8C-8FC9C15AE977}" dt="2023-03-03T09:58:06.698" v="0" actId="139"/>
          <ac:spMkLst>
            <pc:docMk/>
            <pc:sldMk cId="2321451011" sldId="257"/>
            <ac:spMk id="4" creationId="{0970B564-EA95-5032-BF32-E46AA441A176}"/>
          </ac:spMkLst>
        </pc:spChg>
        <pc:spChg chg="add mod">
          <ac:chgData name="Parisle Edwards (2010405)" userId="b993fb15-6a1d-456c-932d-195cd8b863de" providerId="ADAL" clId="{AA21594F-8F7A-654B-AF8C-8FC9C15AE977}" dt="2023-03-03T13:56:12.752" v="10336" actId="2711"/>
          <ac:spMkLst>
            <pc:docMk/>
            <pc:sldMk cId="2321451011" sldId="257"/>
            <ac:spMk id="5" creationId="{9B54AAC8-B8E5-6E59-C758-410E9160C2F0}"/>
          </ac:spMkLst>
        </pc:spChg>
      </pc:sldChg>
      <pc:sldChg chg="addSp delSp modSp">
        <pc:chgData name="Parisle Edwards (2010405)" userId="b993fb15-6a1d-456c-932d-195cd8b863de" providerId="ADAL" clId="{AA21594F-8F7A-654B-AF8C-8FC9C15AE977}" dt="2023-03-03T13:58:07.695" v="10362" actId="20577"/>
        <pc:sldMkLst>
          <pc:docMk/>
          <pc:sldMk cId="944199317" sldId="258"/>
        </pc:sldMkLst>
        <pc:spChg chg="mod">
          <ac:chgData name="Parisle Edwards (2010405)" userId="b993fb15-6a1d-456c-932d-195cd8b863de" providerId="ADAL" clId="{AA21594F-8F7A-654B-AF8C-8FC9C15AE977}" dt="2023-03-03T11:28:10.669" v="2728" actId="2711"/>
          <ac:spMkLst>
            <pc:docMk/>
            <pc:sldMk cId="944199317" sldId="258"/>
            <ac:spMk id="2" creationId="{E90B10C4-5D5B-6361-5A2B-ADAC107D5D8C}"/>
          </ac:spMkLst>
        </pc:spChg>
        <pc:spChg chg="mod">
          <ac:chgData name="Parisle Edwards (2010405)" userId="b993fb15-6a1d-456c-932d-195cd8b863de" providerId="ADAL" clId="{AA21594F-8F7A-654B-AF8C-8FC9C15AE977}" dt="2023-03-03T13:58:07.695" v="10362" actId="20577"/>
          <ac:spMkLst>
            <pc:docMk/>
            <pc:sldMk cId="944199317" sldId="258"/>
            <ac:spMk id="3" creationId="{C146645E-DC39-6B9F-65B7-57A2E8957268}"/>
          </ac:spMkLst>
        </pc:spChg>
        <pc:picChg chg="add del mod">
          <ac:chgData name="Parisle Edwards (2010405)" userId="b993fb15-6a1d-456c-932d-195cd8b863de" providerId="ADAL" clId="{AA21594F-8F7A-654B-AF8C-8FC9C15AE977}" dt="2023-03-03T13:41:09.972" v="9816" actId="478"/>
          <ac:picMkLst>
            <pc:docMk/>
            <pc:sldMk cId="944199317" sldId="258"/>
            <ac:picMk id="6" creationId="{3B83CCD4-2EEC-006B-551B-96AFEBC159EE}"/>
          </ac:picMkLst>
        </pc:picChg>
        <pc:picChg chg="add mod">
          <ac:chgData name="Parisle Edwards (2010405)" userId="b993fb15-6a1d-456c-932d-195cd8b863de" providerId="ADAL" clId="{AA21594F-8F7A-654B-AF8C-8FC9C15AE977}" dt="2023-03-03T13:41:19.489" v="9821" actId="14100"/>
          <ac:picMkLst>
            <pc:docMk/>
            <pc:sldMk cId="944199317" sldId="258"/>
            <ac:picMk id="9" creationId="{9D174908-3EA3-28D4-DAC0-E1E6F8068623}"/>
          </ac:picMkLst>
        </pc:picChg>
      </pc:sldChg>
      <pc:sldChg chg="modSp">
        <pc:chgData name="Parisle Edwards (2010405)" userId="b993fb15-6a1d-456c-932d-195cd8b863de" providerId="ADAL" clId="{AA21594F-8F7A-654B-AF8C-8FC9C15AE977}" dt="2023-03-03T13:58:31.842" v="10368" actId="20577"/>
        <pc:sldMkLst>
          <pc:docMk/>
          <pc:sldMk cId="2711318347" sldId="259"/>
        </pc:sldMkLst>
        <pc:spChg chg="mod">
          <ac:chgData name="Parisle Edwards (2010405)" userId="b993fb15-6a1d-456c-932d-195cd8b863de" providerId="ADAL" clId="{AA21594F-8F7A-654B-AF8C-8FC9C15AE977}" dt="2023-03-03T11:27:47.937" v="2726" actId="2711"/>
          <ac:spMkLst>
            <pc:docMk/>
            <pc:sldMk cId="2711318347" sldId="259"/>
            <ac:spMk id="2" creationId="{00E8B7CB-245E-B056-FCE3-CE540BE94812}"/>
          </ac:spMkLst>
        </pc:spChg>
        <pc:spChg chg="mod">
          <ac:chgData name="Parisle Edwards (2010405)" userId="b993fb15-6a1d-456c-932d-195cd8b863de" providerId="ADAL" clId="{AA21594F-8F7A-654B-AF8C-8FC9C15AE977}" dt="2023-03-03T13:58:31.842" v="10368" actId="20577"/>
          <ac:spMkLst>
            <pc:docMk/>
            <pc:sldMk cId="2711318347" sldId="259"/>
            <ac:spMk id="3" creationId="{CF0570AF-2411-B8B1-43A5-25402ACA241A}"/>
          </ac:spMkLst>
        </pc:spChg>
      </pc:sldChg>
      <pc:sldChg chg="modSp">
        <pc:chgData name="Parisle Edwards (2010405)" userId="b993fb15-6a1d-456c-932d-195cd8b863de" providerId="ADAL" clId="{AA21594F-8F7A-654B-AF8C-8FC9C15AE977}" dt="2023-03-03T13:58:47.259" v="10369" actId="20577"/>
        <pc:sldMkLst>
          <pc:docMk/>
          <pc:sldMk cId="2059224939" sldId="260"/>
        </pc:sldMkLst>
        <pc:spChg chg="mod">
          <ac:chgData name="Parisle Edwards (2010405)" userId="b993fb15-6a1d-456c-932d-195cd8b863de" providerId="ADAL" clId="{AA21594F-8F7A-654B-AF8C-8FC9C15AE977}" dt="2023-03-03T11:27:26.987" v="2724" actId="2711"/>
          <ac:spMkLst>
            <pc:docMk/>
            <pc:sldMk cId="2059224939" sldId="260"/>
            <ac:spMk id="2" creationId="{6D42787A-4D5C-6D37-F27E-09F60BB9F952}"/>
          </ac:spMkLst>
        </pc:spChg>
        <pc:spChg chg="mod">
          <ac:chgData name="Parisle Edwards (2010405)" userId="b993fb15-6a1d-456c-932d-195cd8b863de" providerId="ADAL" clId="{AA21594F-8F7A-654B-AF8C-8FC9C15AE977}" dt="2023-03-03T13:58:47.259" v="10369" actId="20577"/>
          <ac:spMkLst>
            <pc:docMk/>
            <pc:sldMk cId="2059224939" sldId="260"/>
            <ac:spMk id="3" creationId="{2AB899F6-88C8-5F8D-4763-9A6A61724466}"/>
          </ac:spMkLst>
        </pc:spChg>
      </pc:sldChg>
      <pc:sldChg chg="modSp">
        <pc:chgData name="Parisle Edwards (2010405)" userId="b993fb15-6a1d-456c-932d-195cd8b863de" providerId="ADAL" clId="{AA21594F-8F7A-654B-AF8C-8FC9C15AE977}" dt="2023-03-03T13:59:15.593" v="10374" actId="20577"/>
        <pc:sldMkLst>
          <pc:docMk/>
          <pc:sldMk cId="2457474658" sldId="261"/>
        </pc:sldMkLst>
        <pc:spChg chg="mod">
          <ac:chgData name="Parisle Edwards (2010405)" userId="b993fb15-6a1d-456c-932d-195cd8b863de" providerId="ADAL" clId="{AA21594F-8F7A-654B-AF8C-8FC9C15AE977}" dt="2023-03-03T11:34:37.487" v="2967" actId="20577"/>
          <ac:spMkLst>
            <pc:docMk/>
            <pc:sldMk cId="2457474658" sldId="261"/>
            <ac:spMk id="2" creationId="{81428D2E-054C-2EE2-48BA-62E8649C3624}"/>
          </ac:spMkLst>
        </pc:spChg>
        <pc:spChg chg="mod">
          <ac:chgData name="Parisle Edwards (2010405)" userId="b993fb15-6a1d-456c-932d-195cd8b863de" providerId="ADAL" clId="{AA21594F-8F7A-654B-AF8C-8FC9C15AE977}" dt="2023-03-03T13:59:15.593" v="10374" actId="20577"/>
          <ac:spMkLst>
            <pc:docMk/>
            <pc:sldMk cId="2457474658" sldId="261"/>
            <ac:spMk id="3" creationId="{C44FCF6A-5697-E10D-08A4-27D9229F0AFA}"/>
          </ac:spMkLst>
        </pc:spChg>
      </pc:sldChg>
      <pc:sldChg chg="modSp">
        <pc:chgData name="Parisle Edwards (2010405)" userId="b993fb15-6a1d-456c-932d-195cd8b863de" providerId="ADAL" clId="{AA21594F-8F7A-654B-AF8C-8FC9C15AE977}" dt="2023-03-03T13:59:48.193" v="10393" actId="20577"/>
        <pc:sldMkLst>
          <pc:docMk/>
          <pc:sldMk cId="2576219025" sldId="262"/>
        </pc:sldMkLst>
        <pc:spChg chg="mod">
          <ac:chgData name="Parisle Edwards (2010405)" userId="b993fb15-6a1d-456c-932d-195cd8b863de" providerId="ADAL" clId="{AA21594F-8F7A-654B-AF8C-8FC9C15AE977}" dt="2023-03-03T11:52:13.098" v="3746" actId="20577"/>
          <ac:spMkLst>
            <pc:docMk/>
            <pc:sldMk cId="2576219025" sldId="262"/>
            <ac:spMk id="2" creationId="{F7855E36-44B0-1E7F-15B0-C046C15B9A07}"/>
          </ac:spMkLst>
        </pc:spChg>
        <pc:spChg chg="mod">
          <ac:chgData name="Parisle Edwards (2010405)" userId="b993fb15-6a1d-456c-932d-195cd8b863de" providerId="ADAL" clId="{AA21594F-8F7A-654B-AF8C-8FC9C15AE977}" dt="2023-03-03T13:59:48.193" v="10393" actId="20577"/>
          <ac:spMkLst>
            <pc:docMk/>
            <pc:sldMk cId="2576219025" sldId="262"/>
            <ac:spMk id="3" creationId="{1E646FAE-E1F2-0DED-1D1B-9833A217453F}"/>
          </ac:spMkLst>
        </pc:spChg>
      </pc:sldChg>
      <pc:sldChg chg="addSp modSp">
        <pc:chgData name="Parisle Edwards (2010405)" userId="b993fb15-6a1d-456c-932d-195cd8b863de" providerId="ADAL" clId="{AA21594F-8F7A-654B-AF8C-8FC9C15AE977}" dt="2023-03-03T14:00:10.271" v="10397" actId="20577"/>
        <pc:sldMkLst>
          <pc:docMk/>
          <pc:sldMk cId="2412092655" sldId="263"/>
        </pc:sldMkLst>
        <pc:spChg chg="mod">
          <ac:chgData name="Parisle Edwards (2010405)" userId="b993fb15-6a1d-456c-932d-195cd8b863de" providerId="ADAL" clId="{AA21594F-8F7A-654B-AF8C-8FC9C15AE977}" dt="2023-03-03T12:10:10.864" v="4582" actId="20577"/>
          <ac:spMkLst>
            <pc:docMk/>
            <pc:sldMk cId="2412092655" sldId="263"/>
            <ac:spMk id="2" creationId="{91F50027-B696-E2C6-41D1-1F9274E4CB28}"/>
          </ac:spMkLst>
        </pc:spChg>
        <pc:spChg chg="mod">
          <ac:chgData name="Parisle Edwards (2010405)" userId="b993fb15-6a1d-456c-932d-195cd8b863de" providerId="ADAL" clId="{AA21594F-8F7A-654B-AF8C-8FC9C15AE977}" dt="2023-03-03T14:00:10.271" v="10397" actId="20577"/>
          <ac:spMkLst>
            <pc:docMk/>
            <pc:sldMk cId="2412092655" sldId="263"/>
            <ac:spMk id="3" creationId="{A4A4AE65-5D4F-422B-C470-0E339EBE1FEE}"/>
          </ac:spMkLst>
        </pc:spChg>
        <pc:picChg chg="add mod">
          <ac:chgData name="Parisle Edwards (2010405)" userId="b993fb15-6a1d-456c-932d-195cd8b863de" providerId="ADAL" clId="{AA21594F-8F7A-654B-AF8C-8FC9C15AE977}" dt="2023-03-03T12:29:40.773" v="5403" actId="1076"/>
          <ac:picMkLst>
            <pc:docMk/>
            <pc:sldMk cId="2412092655" sldId="263"/>
            <ac:picMk id="6" creationId="{1CC250D2-76BB-FA62-C4D0-4A106943011F}"/>
          </ac:picMkLst>
        </pc:picChg>
      </pc:sldChg>
      <pc:sldChg chg="addSp modSp">
        <pc:chgData name="Parisle Edwards (2010405)" userId="b993fb15-6a1d-456c-932d-195cd8b863de" providerId="ADAL" clId="{AA21594F-8F7A-654B-AF8C-8FC9C15AE977}" dt="2023-03-03T14:00:28.402" v="10401" actId="20577"/>
        <pc:sldMkLst>
          <pc:docMk/>
          <pc:sldMk cId="3581582509" sldId="264"/>
        </pc:sldMkLst>
        <pc:spChg chg="mod">
          <ac:chgData name="Parisle Edwards (2010405)" userId="b993fb15-6a1d-456c-932d-195cd8b863de" providerId="ADAL" clId="{AA21594F-8F7A-654B-AF8C-8FC9C15AE977}" dt="2023-03-03T12:31:05.210" v="5507" actId="20577"/>
          <ac:spMkLst>
            <pc:docMk/>
            <pc:sldMk cId="3581582509" sldId="264"/>
            <ac:spMk id="2" creationId="{5236C114-DCF9-AACC-3D25-017EE3B618FF}"/>
          </ac:spMkLst>
        </pc:spChg>
        <pc:spChg chg="mod">
          <ac:chgData name="Parisle Edwards (2010405)" userId="b993fb15-6a1d-456c-932d-195cd8b863de" providerId="ADAL" clId="{AA21594F-8F7A-654B-AF8C-8FC9C15AE977}" dt="2023-03-03T14:00:19.820" v="10399" actId="20577"/>
          <ac:spMkLst>
            <pc:docMk/>
            <pc:sldMk cId="3581582509" sldId="264"/>
            <ac:spMk id="3" creationId="{DCE92CDD-812B-65A0-AF0C-A849B32AAD51}"/>
          </ac:spMkLst>
        </pc:spChg>
        <pc:spChg chg="add mod">
          <ac:chgData name="Parisle Edwards (2010405)" userId="b993fb15-6a1d-456c-932d-195cd8b863de" providerId="ADAL" clId="{AA21594F-8F7A-654B-AF8C-8FC9C15AE977}" dt="2023-03-03T12:35:23.913" v="5773" actId="1076"/>
          <ac:spMkLst>
            <pc:docMk/>
            <pc:sldMk cId="3581582509" sldId="264"/>
            <ac:spMk id="4" creationId="{2D8B43EE-C614-7E1F-9BF6-9CEB2814A43B}"/>
          </ac:spMkLst>
        </pc:spChg>
        <pc:spChg chg="add mod">
          <ac:chgData name="Parisle Edwards (2010405)" userId="b993fb15-6a1d-456c-932d-195cd8b863de" providerId="ADAL" clId="{AA21594F-8F7A-654B-AF8C-8FC9C15AE977}" dt="2023-03-03T14:00:28.402" v="10401" actId="20577"/>
          <ac:spMkLst>
            <pc:docMk/>
            <pc:sldMk cId="3581582509" sldId="264"/>
            <ac:spMk id="5" creationId="{CF218555-AF53-6622-033C-7ABE20E619A9}"/>
          </ac:spMkLst>
        </pc:spChg>
        <pc:spChg chg="add mod">
          <ac:chgData name="Parisle Edwards (2010405)" userId="b993fb15-6a1d-456c-932d-195cd8b863de" providerId="ADAL" clId="{AA21594F-8F7A-654B-AF8C-8FC9C15AE977}" dt="2023-03-03T12:40:11.829" v="6184" actId="1076"/>
          <ac:spMkLst>
            <pc:docMk/>
            <pc:sldMk cId="3581582509" sldId="264"/>
            <ac:spMk id="6" creationId="{AF65D999-F5C1-0BE3-C031-869E90E00FB3}"/>
          </ac:spMkLst>
        </pc:spChg>
      </pc:sldChg>
      <pc:sldChg chg="modSp">
        <pc:chgData name="Parisle Edwards (2010405)" userId="b993fb15-6a1d-456c-932d-195cd8b863de" providerId="ADAL" clId="{AA21594F-8F7A-654B-AF8C-8FC9C15AE977}" dt="2023-03-03T13:28:23.490" v="8837" actId="20577"/>
        <pc:sldMkLst>
          <pc:docMk/>
          <pc:sldMk cId="4213363852" sldId="265"/>
        </pc:sldMkLst>
        <pc:spChg chg="mod">
          <ac:chgData name="Parisle Edwards (2010405)" userId="b993fb15-6a1d-456c-932d-195cd8b863de" providerId="ADAL" clId="{AA21594F-8F7A-654B-AF8C-8FC9C15AE977}" dt="2023-03-03T11:07:53.892" v="1804" actId="20577"/>
          <ac:spMkLst>
            <pc:docMk/>
            <pc:sldMk cId="4213363852" sldId="265"/>
            <ac:spMk id="2" creationId="{B39301F2-9A46-9EE3-D96D-759AA7D2746A}"/>
          </ac:spMkLst>
        </pc:spChg>
        <pc:spChg chg="mod">
          <ac:chgData name="Parisle Edwards (2010405)" userId="b993fb15-6a1d-456c-932d-195cd8b863de" providerId="ADAL" clId="{AA21594F-8F7A-654B-AF8C-8FC9C15AE977}" dt="2023-03-03T13:28:23.490" v="8837" actId="20577"/>
          <ac:spMkLst>
            <pc:docMk/>
            <pc:sldMk cId="4213363852" sldId="265"/>
            <ac:spMk id="3" creationId="{88A3FFEF-06A3-8989-282C-11AF05C628C9}"/>
          </ac:spMkLst>
        </pc:spChg>
      </pc:sldChg>
      <pc:sldChg chg="modSp new">
        <pc:chgData name="Parisle Edwards (2010405)" userId="b993fb15-6a1d-456c-932d-195cd8b863de" providerId="ADAL" clId="{AA21594F-8F7A-654B-AF8C-8FC9C15AE977}" dt="2023-03-03T13:39:10.197" v="9813" actId="27636"/>
        <pc:sldMkLst>
          <pc:docMk/>
          <pc:sldMk cId="1251644213" sldId="266"/>
        </pc:sldMkLst>
        <pc:spChg chg="mod">
          <ac:chgData name="Parisle Edwards (2010405)" userId="b993fb15-6a1d-456c-932d-195cd8b863de" providerId="ADAL" clId="{AA21594F-8F7A-654B-AF8C-8FC9C15AE977}" dt="2023-03-03T12:12:39.830" v="4672" actId="1076"/>
          <ac:spMkLst>
            <pc:docMk/>
            <pc:sldMk cId="1251644213" sldId="266"/>
            <ac:spMk id="2" creationId="{1D018C0A-2C7A-CEAD-D2F2-2EE13301F17C}"/>
          </ac:spMkLst>
        </pc:spChg>
        <pc:spChg chg="mod">
          <ac:chgData name="Parisle Edwards (2010405)" userId="b993fb15-6a1d-456c-932d-195cd8b863de" providerId="ADAL" clId="{AA21594F-8F7A-654B-AF8C-8FC9C15AE977}" dt="2023-03-03T13:39:10.197" v="9813" actId="27636"/>
          <ac:spMkLst>
            <pc:docMk/>
            <pc:sldMk cId="1251644213" sldId="266"/>
            <ac:spMk id="3" creationId="{64E2DBD4-843C-7DC4-6C19-78C02D386015}"/>
          </ac:spMkLst>
        </pc:spChg>
      </pc:sldChg>
      <pc:sldChg chg="addSp modSp new">
        <pc:chgData name="Parisle Edwards (2010405)" userId="b993fb15-6a1d-456c-932d-195cd8b863de" providerId="ADAL" clId="{AA21594F-8F7A-654B-AF8C-8FC9C15AE977}" dt="2023-03-03T13:58:54.967" v="10370" actId="20577"/>
        <pc:sldMkLst>
          <pc:docMk/>
          <pc:sldMk cId="1910751625" sldId="267"/>
        </pc:sldMkLst>
        <pc:spChg chg="mod">
          <ac:chgData name="Parisle Edwards (2010405)" userId="b993fb15-6a1d-456c-932d-195cd8b863de" providerId="ADAL" clId="{AA21594F-8F7A-654B-AF8C-8FC9C15AE977}" dt="2023-03-03T11:44:44.771" v="3364" actId="20577"/>
          <ac:spMkLst>
            <pc:docMk/>
            <pc:sldMk cId="1910751625" sldId="267"/>
            <ac:spMk id="2" creationId="{A7AF1048-BAF3-AA83-28A7-04F3849CA8EF}"/>
          </ac:spMkLst>
        </pc:spChg>
        <pc:spChg chg="mod">
          <ac:chgData name="Parisle Edwards (2010405)" userId="b993fb15-6a1d-456c-932d-195cd8b863de" providerId="ADAL" clId="{AA21594F-8F7A-654B-AF8C-8FC9C15AE977}" dt="2023-03-03T13:58:54.967" v="10370" actId="20577"/>
          <ac:spMkLst>
            <pc:docMk/>
            <pc:sldMk cId="1910751625" sldId="267"/>
            <ac:spMk id="3" creationId="{D4CD5FAA-E343-CB10-2D8F-810733174483}"/>
          </ac:spMkLst>
        </pc:spChg>
        <pc:picChg chg="add mod">
          <ac:chgData name="Parisle Edwards (2010405)" userId="b993fb15-6a1d-456c-932d-195cd8b863de" providerId="ADAL" clId="{AA21594F-8F7A-654B-AF8C-8FC9C15AE977}" dt="2023-03-03T11:51:37.629" v="3719" actId="1076"/>
          <ac:picMkLst>
            <pc:docMk/>
            <pc:sldMk cId="1910751625" sldId="267"/>
            <ac:picMk id="6" creationId="{A37D1468-1B71-9DC1-85B2-9C7C10583D9C}"/>
          </ac:picMkLst>
        </pc:picChg>
        <pc:picChg chg="add mod">
          <ac:chgData name="Parisle Edwards (2010405)" userId="b993fb15-6a1d-456c-932d-195cd8b863de" providerId="ADAL" clId="{AA21594F-8F7A-654B-AF8C-8FC9C15AE977}" dt="2023-03-03T11:51:30.550" v="3716" actId="1076"/>
          <ac:picMkLst>
            <pc:docMk/>
            <pc:sldMk cId="1910751625" sldId="267"/>
            <ac:picMk id="9" creationId="{679D3AE9-6DD8-218C-5488-8C054FA9A231}"/>
          </ac:picMkLst>
        </pc:picChg>
      </pc:sldChg>
      <pc:sldChg chg="modSp new">
        <pc:chgData name="Parisle Edwards (2010405)" userId="b993fb15-6a1d-456c-932d-195cd8b863de" providerId="ADAL" clId="{AA21594F-8F7A-654B-AF8C-8FC9C15AE977}" dt="2023-03-03T14:00:42.934" v="10405" actId="20577"/>
        <pc:sldMkLst>
          <pc:docMk/>
          <pc:sldMk cId="1269807077" sldId="268"/>
        </pc:sldMkLst>
        <pc:spChg chg="mod">
          <ac:chgData name="Parisle Edwards (2010405)" userId="b993fb15-6a1d-456c-932d-195cd8b863de" providerId="ADAL" clId="{AA21594F-8F7A-654B-AF8C-8FC9C15AE977}" dt="2023-03-03T12:45:41.098" v="6387" actId="20577"/>
          <ac:spMkLst>
            <pc:docMk/>
            <pc:sldMk cId="1269807077" sldId="268"/>
            <ac:spMk id="2" creationId="{27887B91-9A75-57B7-6FC5-26B0880BA347}"/>
          </ac:spMkLst>
        </pc:spChg>
        <pc:spChg chg="mod">
          <ac:chgData name="Parisle Edwards (2010405)" userId="b993fb15-6a1d-456c-932d-195cd8b863de" providerId="ADAL" clId="{AA21594F-8F7A-654B-AF8C-8FC9C15AE977}" dt="2023-03-03T14:00:42.934" v="10405" actId="20577"/>
          <ac:spMkLst>
            <pc:docMk/>
            <pc:sldMk cId="1269807077" sldId="268"/>
            <ac:spMk id="3" creationId="{FF1B8588-9421-AF85-E62F-384A1E9ADF55}"/>
          </ac:spMkLst>
        </pc:spChg>
      </pc:sldChg>
      <pc:sldChg chg="modSp new">
        <pc:chgData name="Parisle Edwards (2010405)" userId="b993fb15-6a1d-456c-932d-195cd8b863de" providerId="ADAL" clId="{AA21594F-8F7A-654B-AF8C-8FC9C15AE977}" dt="2023-03-03T14:00:59.759" v="10406" actId="20577"/>
        <pc:sldMkLst>
          <pc:docMk/>
          <pc:sldMk cId="3797490347" sldId="269"/>
        </pc:sldMkLst>
        <pc:spChg chg="mod">
          <ac:chgData name="Parisle Edwards (2010405)" userId="b993fb15-6a1d-456c-932d-195cd8b863de" providerId="ADAL" clId="{AA21594F-8F7A-654B-AF8C-8FC9C15AE977}" dt="2023-03-03T12:51:36.796" v="6924" actId="20577"/>
          <ac:spMkLst>
            <pc:docMk/>
            <pc:sldMk cId="3797490347" sldId="269"/>
            <ac:spMk id="2" creationId="{08352E91-AC0A-4FD1-E5E4-D91CFFDDFF62}"/>
          </ac:spMkLst>
        </pc:spChg>
        <pc:spChg chg="mod">
          <ac:chgData name="Parisle Edwards (2010405)" userId="b993fb15-6a1d-456c-932d-195cd8b863de" providerId="ADAL" clId="{AA21594F-8F7A-654B-AF8C-8FC9C15AE977}" dt="2023-03-03T14:00:59.759" v="10406" actId="20577"/>
          <ac:spMkLst>
            <pc:docMk/>
            <pc:sldMk cId="3797490347" sldId="269"/>
            <ac:spMk id="3" creationId="{D6FC66DB-1BB8-830D-C7C7-A15E9CE300E9}"/>
          </ac:spMkLst>
        </pc:spChg>
      </pc:sldChg>
      <pc:sldChg chg="modSp new">
        <pc:chgData name="Parisle Edwards (2010405)" userId="b993fb15-6a1d-456c-932d-195cd8b863de" providerId="ADAL" clId="{AA21594F-8F7A-654B-AF8C-8FC9C15AE977}" dt="2023-03-03T13:54:52.903" v="10332" actId="20577"/>
        <pc:sldMkLst>
          <pc:docMk/>
          <pc:sldMk cId="3140840177" sldId="270"/>
        </pc:sldMkLst>
        <pc:spChg chg="mod">
          <ac:chgData name="Parisle Edwards (2010405)" userId="b993fb15-6a1d-456c-932d-195cd8b863de" providerId="ADAL" clId="{AA21594F-8F7A-654B-AF8C-8FC9C15AE977}" dt="2023-03-03T13:48:24.725" v="10074" actId="1076"/>
          <ac:spMkLst>
            <pc:docMk/>
            <pc:sldMk cId="3140840177" sldId="270"/>
            <ac:spMk id="2" creationId="{D986FAFF-0892-22CF-A3FA-95BD0967728F}"/>
          </ac:spMkLst>
        </pc:spChg>
        <pc:spChg chg="mod">
          <ac:chgData name="Parisle Edwards (2010405)" userId="b993fb15-6a1d-456c-932d-195cd8b863de" providerId="ADAL" clId="{AA21594F-8F7A-654B-AF8C-8FC9C15AE977}" dt="2023-03-03T13:54:52.903" v="10332" actId="20577"/>
          <ac:spMkLst>
            <pc:docMk/>
            <pc:sldMk cId="3140840177" sldId="270"/>
            <ac:spMk id="3" creationId="{2FE53413-FEE4-3F77-35BB-0A6A10C04781}"/>
          </ac:spMkLst>
        </pc:spChg>
      </pc:sldChg>
    </pc:docChg>
  </pc:docChgLst>
</pc:chgInfo>
</file>

<file path=ppt/slideLayouts/_rels/slideLayout1.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Master" Target="../slideMasters/slideMaster1.xml"/><Relationship Id="rId5" Type="http://schemas.microsoft.com/office/2007/relationships/hdphoto" Target="../media/hdphoto1.wdp"/><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Master" Target="../slideMasters/slideMaster1.xml"/><Relationship Id="rId5" Type="http://schemas.microsoft.com/office/2007/relationships/hdphoto" Target="../media/hdphoto1.wdp"/><Relationship Id="rId4" Type="http://schemas.openxmlformats.org/officeDocument/2006/relationships/image" Target="../media/image3.pn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Master" Target="../slideMasters/slideMaster1.xml"/><Relationship Id="rId5" Type="http://schemas.microsoft.com/office/2007/relationships/hdphoto" Target="../media/hdphoto1.wdp"/><Relationship Id="rId4" Type="http://schemas.openxmlformats.org/officeDocument/2006/relationships/image" Target="../media/image2.png"/></Relationships>
</file>

<file path=ppt/slideLayouts/_rels/slideLayout9.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Master" Target="../slideMasters/slideMaster1.xml"/><Relationship Id="rId5" Type="http://schemas.microsoft.com/office/2007/relationships/hdphoto" Target="../media/hdphoto1.wdp"/><Relationship Id="rId4" Type="http://schemas.openxmlformats.org/officeDocument/2006/relationships/image" Target="../media/image2.png"/></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920834" y="1346946"/>
            <a:ext cx="10222992" cy="80683"/>
          </a:xfrm>
          <a:prstGeom prst="rect">
            <a:avLst/>
          </a:prstGeom>
          <a:blipFill dpi="0" rotWithShape="1">
            <a:blip r:embed="rId2">
              <a:alphaModFix amt="85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6200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920834" y="4299696"/>
            <a:ext cx="10222992" cy="80683"/>
          </a:xfrm>
          <a:prstGeom prst="rect">
            <a:avLst/>
          </a:prstGeom>
          <a:blipFill dpi="0" rotWithShape="1">
            <a:blip r:embed="rId2">
              <a:alphaModFix amt="85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175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p:cNvSpPr/>
          <p:nvPr/>
        </p:nvSpPr>
        <p:spPr>
          <a:xfrm>
            <a:off x="920834" y="1484779"/>
            <a:ext cx="10222992" cy="2743200"/>
          </a:xfrm>
          <a:prstGeom prst="rect">
            <a:avLst/>
          </a:prstGeom>
          <a:blipFill dpi="0" rotWithShape="1">
            <a:blip r:embed="rId2">
              <a:alphaModFix amt="85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 name="Group 9"/>
          <p:cNvGrpSpPr/>
          <p:nvPr/>
        </p:nvGrpSpPr>
        <p:grpSpPr>
          <a:xfrm>
            <a:off x="9649215" y="4068923"/>
            <a:ext cx="1080904" cy="1080902"/>
            <a:chOff x="9685338" y="4460675"/>
            <a:chExt cx="1080904" cy="1080902"/>
          </a:xfrm>
        </p:grpSpPr>
        <p:sp>
          <p:nvSpPr>
            <p:cNvPr id="11" name="Oval 10"/>
            <p:cNvSpPr/>
            <p:nvPr/>
          </p:nvSpPr>
          <p:spPr>
            <a:xfrm>
              <a:off x="9685338" y="4460675"/>
              <a:ext cx="1080904" cy="1080902"/>
            </a:xfrm>
            <a:prstGeom prst="ellipse">
              <a:avLst/>
            </a:prstGeom>
            <a:blipFill dpi="0" rotWithShape="1">
              <a:blip r:embed="rId4">
                <a:duotone>
                  <a:schemeClr val="accent1">
                    <a:shade val="45000"/>
                    <a:satMod val="135000"/>
                  </a:schemeClr>
                  <a:prstClr val="white"/>
                </a:duotone>
                <a:extLst>
                  <a:ext uri="{BEBA8EAE-BF5A-486C-A8C5-ECC9F3942E4B}">
                    <a14:imgProps xmlns:a14="http://schemas.microsoft.com/office/drawing/2010/main">
                      <a14:imgLayer r:embed="rId5">
                        <a14:imgEffect>
                          <a14:saturation sat="95000"/>
                        </a14:imgEffect>
                      </a14:imgLayer>
                    </a14:imgProps>
                  </a:ext>
                </a:extLst>
              </a:blip>
              <a:srcRect/>
              <a:tile tx="0" ty="0" sx="85000" sy="85000" flip="none" algn="tl"/>
            </a:blipFill>
            <a:ln w="25400" cap="flat" cmpd="sng" algn="ctr">
              <a:noFill/>
              <a:prstDash val="solid"/>
            </a:ln>
            <a:effectLst/>
          </p:spPr>
          <p:txBody>
            <a:bodyPr lIns="0" tIns="0" rIns="0" bIns="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prstClr val="white"/>
                </a:solidFill>
                <a:effectLst/>
                <a:uLnTx/>
                <a:uFillTx/>
                <a:latin typeface="Rockwell Extra Bold" pitchFamily="18" charset="0"/>
                <a:ea typeface="+mn-ea"/>
                <a:cs typeface="+mn-cs"/>
              </a:endParaRPr>
            </a:p>
          </p:txBody>
        </p:sp>
        <p:sp>
          <p:nvSpPr>
            <p:cNvPr id="12" name="Oval 11"/>
            <p:cNvSpPr/>
            <p:nvPr/>
          </p:nvSpPr>
          <p:spPr>
            <a:xfrm>
              <a:off x="9793429" y="4568765"/>
              <a:ext cx="864723" cy="864722"/>
            </a:xfrm>
            <a:prstGeom prst="ellipse">
              <a:avLst/>
            </a:prstGeom>
            <a:noFill/>
            <a:ln w="25400" cap="flat" cmpd="sng" algn="ctr">
              <a:solidFill>
                <a:sysClr val="window" lastClr="FFFFFF"/>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grpSp>
      <p:sp>
        <p:nvSpPr>
          <p:cNvPr id="2" name="Title 1"/>
          <p:cNvSpPr>
            <a:spLocks noGrp="1"/>
          </p:cNvSpPr>
          <p:nvPr>
            <p:ph type="ctrTitle"/>
          </p:nvPr>
        </p:nvSpPr>
        <p:spPr>
          <a:xfrm>
            <a:off x="1051560" y="1432223"/>
            <a:ext cx="9966960" cy="3035808"/>
          </a:xfrm>
        </p:spPr>
        <p:txBody>
          <a:bodyPr anchor="ctr">
            <a:noAutofit/>
          </a:bodyPr>
          <a:lstStyle>
            <a:lvl1pPr algn="l">
              <a:lnSpc>
                <a:spcPct val="80000"/>
              </a:lnSpc>
              <a:defRPr sz="9600" cap="all" baseline="0">
                <a:blipFill dpi="0" rotWithShape="1">
                  <a:blip r:embed="rId4"/>
                  <a:srcRect/>
                  <a:tile tx="6350" ty="-127000" sx="65000" sy="64000" flip="none" algn="tl"/>
                </a:blipFill>
              </a:defRPr>
            </a:lvl1pPr>
          </a:lstStyle>
          <a:p>
            <a:r>
              <a:rPr lang="en-GB"/>
              <a:t>Click to edit Master title style</a:t>
            </a:r>
            <a:endParaRPr lang="en-US" dirty="0"/>
          </a:p>
        </p:txBody>
      </p:sp>
      <p:sp>
        <p:nvSpPr>
          <p:cNvPr id="3" name="Subtitle 2"/>
          <p:cNvSpPr>
            <a:spLocks noGrp="1"/>
          </p:cNvSpPr>
          <p:nvPr>
            <p:ph type="subTitle" idx="1"/>
          </p:nvPr>
        </p:nvSpPr>
        <p:spPr>
          <a:xfrm>
            <a:off x="1069848" y="4389120"/>
            <a:ext cx="7891272" cy="1069848"/>
          </a:xfrm>
        </p:spPr>
        <p:txBody>
          <a:bodyPr>
            <a:normAutofit/>
          </a:bodyPr>
          <a:lstStyle>
            <a:lvl1pPr marL="0" indent="0" algn="l">
              <a:buNone/>
              <a:defRPr sz="2200">
                <a:solidFill>
                  <a:schemeClr val="tx1"/>
                </a:solidFill>
              </a:defRPr>
            </a:lvl1pPr>
            <a:lvl2pPr marL="457200" indent="0" algn="ctr">
              <a:buNone/>
              <a:defRPr sz="28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83284890-85D2-4D7B-8EF5-15A9C1DB8F42}" type="datetimeFigureOut">
              <a:rPr lang="en-US" smtClean="0"/>
              <a:t>3/3/23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9592733" y="4289334"/>
            <a:ext cx="1193868" cy="640080"/>
          </a:xfrm>
        </p:spPr>
        <p:txBody>
          <a:bodyPr/>
          <a:lstStyle>
            <a:lvl1pPr>
              <a:defRPr sz="2800"/>
            </a:lvl1p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294236191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82F5661D-6934-4B32-B92C-470368BF1EC6}" type="datetimeFigureOut">
              <a:rPr lang="en-US" smtClean="0"/>
              <a:t>3/3/23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FAB73BC-B049-4115-A692-8D63A059BFB8}" type="slidenum">
              <a:rPr lang="en-US" smtClean="0"/>
              <a:t>‹#›</a:t>
            </a:fld>
            <a:endParaRPr lang="en-US"/>
          </a:p>
        </p:txBody>
      </p:sp>
    </p:spTree>
    <p:extLst>
      <p:ext uri="{BB962C8B-B14F-4D97-AF65-F5344CB8AC3E}">
        <p14:creationId xmlns:p14="http://schemas.microsoft.com/office/powerpoint/2010/main" val="340508237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0" y="4917989"/>
            <a:ext cx="12192000" cy="1940010"/>
          </a:xfrm>
          <a:prstGeom prst="rect">
            <a:avLst/>
          </a:prstGeom>
          <a:blipFill dpi="0" rotWithShape="1">
            <a:blip r:embed="rId2">
              <a:alphaModFix amt="85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2167128" y="1225296"/>
            <a:ext cx="9281160" cy="3520440"/>
          </a:xfrm>
        </p:spPr>
        <p:txBody>
          <a:bodyPr anchor="ctr">
            <a:normAutofit/>
          </a:bodyPr>
          <a:lstStyle>
            <a:lvl1pPr>
              <a:lnSpc>
                <a:spcPct val="80000"/>
              </a:lnSpc>
              <a:defRPr sz="8000" b="0"/>
            </a:lvl1pPr>
          </a:lstStyle>
          <a:p>
            <a:r>
              <a:rPr lang="en-GB"/>
              <a:t>Click to edit Master title style</a:t>
            </a:r>
            <a:endParaRPr lang="en-US" dirty="0"/>
          </a:p>
        </p:txBody>
      </p:sp>
      <p:sp>
        <p:nvSpPr>
          <p:cNvPr id="3" name="Text Placeholder 2"/>
          <p:cNvSpPr>
            <a:spLocks noGrp="1"/>
          </p:cNvSpPr>
          <p:nvPr>
            <p:ph type="body" idx="1"/>
          </p:nvPr>
        </p:nvSpPr>
        <p:spPr>
          <a:xfrm>
            <a:off x="2165774" y="5020056"/>
            <a:ext cx="9052560" cy="1066800"/>
          </a:xfrm>
        </p:spPr>
        <p:txBody>
          <a:bodyPr anchor="t">
            <a:normAutofit/>
          </a:bodyPr>
          <a:lstStyle>
            <a:lvl1pPr marL="0" indent="0">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a:xfrm>
            <a:off x="8593667" y="6272784"/>
            <a:ext cx="2644309" cy="365125"/>
          </a:xfrm>
        </p:spPr>
        <p:txBody>
          <a:bodyPr/>
          <a:lstStyle/>
          <a:p>
            <a:fld id="{C6F822A4-8DA6-4447-9B1F-C5DB58435268}" type="datetimeFigureOut">
              <a:rPr lang="en-US" smtClean="0"/>
              <a:t>3/3/23</a:t>
            </a:fld>
            <a:endParaRPr lang="en-US" dirty="0"/>
          </a:p>
        </p:txBody>
      </p:sp>
      <p:sp>
        <p:nvSpPr>
          <p:cNvPr id="5" name="Footer Placeholder 4"/>
          <p:cNvSpPr>
            <a:spLocks noGrp="1"/>
          </p:cNvSpPr>
          <p:nvPr>
            <p:ph type="ftr" sz="quarter" idx="11"/>
          </p:nvPr>
        </p:nvSpPr>
        <p:spPr>
          <a:xfrm>
            <a:off x="2182708" y="6272784"/>
            <a:ext cx="6327648" cy="365125"/>
          </a:xfrm>
        </p:spPr>
        <p:txBody>
          <a:bodyPr/>
          <a:lstStyle/>
          <a:p>
            <a:endParaRPr lang="en-US" dirty="0"/>
          </a:p>
        </p:txBody>
      </p:sp>
      <p:grpSp>
        <p:nvGrpSpPr>
          <p:cNvPr id="8" name="Group 7"/>
          <p:cNvGrpSpPr/>
          <p:nvPr/>
        </p:nvGrpSpPr>
        <p:grpSpPr>
          <a:xfrm>
            <a:off x="897399" y="2325848"/>
            <a:ext cx="1080904" cy="1080902"/>
            <a:chOff x="9685338" y="4460675"/>
            <a:chExt cx="1080904" cy="1080902"/>
          </a:xfrm>
        </p:grpSpPr>
        <p:sp>
          <p:nvSpPr>
            <p:cNvPr id="9" name="Oval 8"/>
            <p:cNvSpPr/>
            <p:nvPr/>
          </p:nvSpPr>
          <p:spPr>
            <a:xfrm>
              <a:off x="9685338" y="4460675"/>
              <a:ext cx="1080904" cy="1080902"/>
            </a:xfrm>
            <a:prstGeom prst="ellipse">
              <a:avLst/>
            </a:prstGeom>
            <a:blipFill dpi="0" rotWithShape="1">
              <a:blip r:embed="rId4">
                <a:duotone>
                  <a:schemeClr val="accent1">
                    <a:shade val="45000"/>
                    <a:satMod val="135000"/>
                  </a:schemeClr>
                  <a:prstClr val="white"/>
                </a:duotone>
                <a:extLst>
                  <a:ext uri="{BEBA8EAE-BF5A-486C-A8C5-ECC9F3942E4B}">
                    <a14:imgProps xmlns:a14="http://schemas.microsoft.com/office/drawing/2010/main">
                      <a14:imgLayer r:embed="rId5">
                        <a14:imgEffect>
                          <a14:saturation sat="95000"/>
                        </a14:imgEffect>
                      </a14:imgLayer>
                    </a14:imgProps>
                  </a:ext>
                </a:extLst>
              </a:blip>
              <a:srcRect/>
              <a:tile tx="0" ty="0" sx="85000" sy="85000" flip="none" algn="tl"/>
            </a:blipFill>
            <a:ln w="25400" cap="flat" cmpd="sng" algn="ctr">
              <a:noFill/>
              <a:prstDash val="solid"/>
            </a:ln>
            <a:effectLst/>
          </p:spPr>
          <p:txBody>
            <a:bodyPr lIns="0" tIns="0" rIns="0" bIns="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prstClr val="white"/>
                </a:solidFill>
                <a:effectLst/>
                <a:uLnTx/>
                <a:uFillTx/>
                <a:latin typeface="Rockwell Extra Bold" pitchFamily="18" charset="0"/>
                <a:ea typeface="+mn-ea"/>
                <a:cs typeface="+mn-cs"/>
              </a:endParaRPr>
            </a:p>
          </p:txBody>
        </p:sp>
        <p:sp>
          <p:nvSpPr>
            <p:cNvPr id="10" name="Oval 9"/>
            <p:cNvSpPr/>
            <p:nvPr/>
          </p:nvSpPr>
          <p:spPr>
            <a:xfrm>
              <a:off x="9793429" y="4568765"/>
              <a:ext cx="864723" cy="864722"/>
            </a:xfrm>
            <a:prstGeom prst="ellipse">
              <a:avLst/>
            </a:prstGeom>
            <a:noFill/>
            <a:ln w="25400" cap="flat" cmpd="sng" algn="ctr">
              <a:solidFill>
                <a:sysClr val="window" lastClr="FFFFFF"/>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grpSp>
      <p:sp>
        <p:nvSpPr>
          <p:cNvPr id="6" name="Slide Number Placeholder 5"/>
          <p:cNvSpPr>
            <a:spLocks noGrp="1"/>
          </p:cNvSpPr>
          <p:nvPr>
            <p:ph type="sldNum" sz="quarter" idx="12"/>
          </p:nvPr>
        </p:nvSpPr>
        <p:spPr>
          <a:xfrm>
            <a:off x="843702" y="2506133"/>
            <a:ext cx="1188298" cy="720332"/>
          </a:xfrm>
        </p:spPr>
        <p:txBody>
          <a:bodyPr/>
          <a:lstStyle>
            <a:lvl1pPr>
              <a:defRPr sz="2800"/>
            </a:lvl1p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304355997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1069848" y="2194560"/>
            <a:ext cx="4754880" cy="3977640"/>
          </a:xfrm>
        </p:spPr>
        <p:txBody>
          <a:bodyPr/>
          <a:lstStyle>
            <a:lvl1pPr>
              <a:defRPr sz="2000"/>
            </a:lvl1pPr>
            <a:lvl2pPr>
              <a:defRPr sz="1800"/>
            </a:lvl2pPr>
            <a:lvl3pPr>
              <a:defRPr sz="1600"/>
            </a:lvl3pPr>
            <a:lvl4pPr>
              <a:defRPr sz="1600"/>
            </a:lvl4pPr>
            <a:lvl5pPr>
              <a:defRPr sz="1600"/>
            </a:lvl5pPr>
            <a:lvl6pPr>
              <a:defRPr sz="1800"/>
            </a:lvl6pPr>
            <a:lvl7pPr>
              <a:defRPr sz="1800"/>
            </a:lvl7pPr>
            <a:lvl8pPr>
              <a:defRPr sz="1800"/>
            </a:lvl8pPr>
            <a:lvl9pPr>
              <a:defRPr sz="18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6364224" y="2194560"/>
            <a:ext cx="4754880" cy="3977640"/>
          </a:xfrm>
        </p:spPr>
        <p:txBody>
          <a:bodyPr/>
          <a:lstStyle>
            <a:lvl1pPr>
              <a:defRPr sz="2000"/>
            </a:lvl1pPr>
            <a:lvl2pPr>
              <a:defRPr sz="1800"/>
            </a:lvl2pPr>
            <a:lvl3pPr>
              <a:defRPr sz="1600"/>
            </a:lvl3pPr>
            <a:lvl4pPr>
              <a:defRPr sz="1600"/>
            </a:lvl4pPr>
            <a:lvl5pPr>
              <a:defRPr sz="1600"/>
            </a:lvl5pPr>
            <a:lvl6pPr>
              <a:defRPr sz="1800"/>
            </a:lvl6pPr>
            <a:lvl7pPr>
              <a:defRPr sz="1800"/>
            </a:lvl7pPr>
            <a:lvl8pPr>
              <a:defRPr sz="1800"/>
            </a:lvl8pPr>
            <a:lvl9pPr>
              <a:defRPr sz="18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E548D31E-DCDA-41A7-9C67-C4B11B94D21D}" type="datetimeFigureOut">
              <a:rPr lang="en-US" smtClean="0"/>
              <a:t>3/3/23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FAB73BC-B049-4115-A692-8D63A059BFB8}" type="slidenum">
              <a:rPr lang="en-US" smtClean="0"/>
              <a:t>‹#›</a:t>
            </a:fld>
            <a:endParaRPr lang="en-US"/>
          </a:p>
        </p:txBody>
      </p:sp>
    </p:spTree>
    <p:extLst>
      <p:ext uri="{BB962C8B-B14F-4D97-AF65-F5344CB8AC3E}">
        <p14:creationId xmlns:p14="http://schemas.microsoft.com/office/powerpoint/2010/main" val="424937877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066800" y="2048256"/>
            <a:ext cx="4754880" cy="640080"/>
          </a:xfrm>
        </p:spPr>
        <p:txBody>
          <a:bodyPr anchor="ctr">
            <a:normAutofit/>
          </a:bodyPr>
          <a:lstStyle>
            <a:lvl1pPr marL="0" indent="0">
              <a:buNone/>
              <a:defRPr sz="2000" b="1">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1069848" y="2743200"/>
            <a:ext cx="4754880" cy="3291840"/>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6364224" y="2048256"/>
            <a:ext cx="4754880" cy="640080"/>
          </a:xfrm>
        </p:spPr>
        <p:txBody>
          <a:bodyPr anchor="ctr">
            <a:normAutofit/>
          </a:bodyPr>
          <a:lstStyle>
            <a:lvl1pPr marL="0" indent="0">
              <a:buNone/>
              <a:defRPr sz="2000" b="1">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364224" y="2743200"/>
            <a:ext cx="4754880" cy="3291840"/>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9B3762C0-B258-48F1-ADE6-176B4174CCDD}" type="datetimeFigureOut">
              <a:rPr lang="en-US" smtClean="0"/>
              <a:t>3/3/23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4FAB73BC-B049-4115-A692-8D63A059BFB8}" type="slidenum">
              <a:rPr lang="en-US" smtClean="0"/>
              <a:t>‹#›</a:t>
            </a:fld>
            <a:endParaRPr lang="en-US"/>
          </a:p>
        </p:txBody>
      </p:sp>
      <p:sp>
        <p:nvSpPr>
          <p:cNvPr id="10" name="Title 9"/>
          <p:cNvSpPr>
            <a:spLocks noGrp="1"/>
          </p:cNvSpPr>
          <p:nvPr>
            <p:ph type="title"/>
          </p:nvPr>
        </p:nvSpPr>
        <p:spPr/>
        <p:txBody>
          <a:bodyPr/>
          <a:lstStyle/>
          <a:p>
            <a:r>
              <a:rPr lang="en-GB"/>
              <a:t>Click to edit Master title style</a:t>
            </a:r>
            <a:endParaRPr lang="en-US" dirty="0"/>
          </a:p>
        </p:txBody>
      </p:sp>
    </p:spTree>
    <p:extLst>
      <p:ext uri="{BB962C8B-B14F-4D97-AF65-F5344CB8AC3E}">
        <p14:creationId xmlns:p14="http://schemas.microsoft.com/office/powerpoint/2010/main" val="107237812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Title Only">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677919A6-33EB-49BD-A62F-1FA56B9F9712}" type="datetimeFigureOut">
              <a:rPr lang="en-US" smtClean="0"/>
              <a:t>3/3/23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FAB73BC-B049-4115-A692-8D63A059BFB8}" type="slidenum">
              <a:rPr lang="en-US" smtClean="0"/>
              <a:t>‹#›</a:t>
            </a:fld>
            <a:endParaRPr lang="en-US"/>
          </a:p>
        </p:txBody>
      </p:sp>
      <p:sp>
        <p:nvSpPr>
          <p:cNvPr id="6" name="Title 5"/>
          <p:cNvSpPr>
            <a:spLocks noGrp="1"/>
          </p:cNvSpPr>
          <p:nvPr>
            <p:ph type="title"/>
          </p:nvPr>
        </p:nvSpPr>
        <p:spPr/>
        <p:txBody>
          <a:bodyPr/>
          <a:lstStyle/>
          <a:p>
            <a:r>
              <a:rPr lang="en-GB"/>
              <a:t>Click to edit Master title style</a:t>
            </a:r>
            <a:endParaRPr lang="en-US"/>
          </a:p>
        </p:txBody>
      </p:sp>
    </p:spTree>
    <p:extLst>
      <p:ext uri="{BB962C8B-B14F-4D97-AF65-F5344CB8AC3E}">
        <p14:creationId xmlns:p14="http://schemas.microsoft.com/office/powerpoint/2010/main" val="368188669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A4E7D1B-D673-4CF6-8672-009D42ABD2A0}" type="datetimeFigureOut">
              <a:rPr lang="en-US" smtClean="0"/>
              <a:t>3/3/23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4FAB73BC-B049-4115-A692-8D63A059BFB8}" type="slidenum">
              <a:rPr lang="en-US" smtClean="0"/>
              <a:t>‹#›</a:t>
            </a:fld>
            <a:endParaRPr lang="en-US"/>
          </a:p>
        </p:txBody>
      </p:sp>
    </p:spTree>
    <p:extLst>
      <p:ext uri="{BB962C8B-B14F-4D97-AF65-F5344CB8AC3E}">
        <p14:creationId xmlns:p14="http://schemas.microsoft.com/office/powerpoint/2010/main" val="49226242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8303740" y="0"/>
            <a:ext cx="3888259" cy="6857999"/>
          </a:xfrm>
          <a:prstGeom prst="rect">
            <a:avLst/>
          </a:prstGeom>
          <a:blipFill dpi="0" rotWithShape="1">
            <a:blip r:embed="rId2">
              <a:alphaModFix amt="60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8549640" y="685800"/>
            <a:ext cx="3200400" cy="1737360"/>
          </a:xfrm>
        </p:spPr>
        <p:txBody>
          <a:bodyPr anchor="b">
            <a:normAutofit/>
          </a:bodyPr>
          <a:lstStyle>
            <a:lvl1pPr>
              <a:defRPr sz="3200" b="1"/>
            </a:lvl1pPr>
          </a:lstStyle>
          <a:p>
            <a:r>
              <a:rPr lang="en-GB"/>
              <a:t>Click to edit Master title style</a:t>
            </a:r>
            <a:endParaRPr lang="en-US" dirty="0"/>
          </a:p>
        </p:txBody>
      </p:sp>
      <p:sp>
        <p:nvSpPr>
          <p:cNvPr id="3" name="Content Placeholder 2"/>
          <p:cNvSpPr>
            <a:spLocks noGrp="1"/>
          </p:cNvSpPr>
          <p:nvPr>
            <p:ph idx="1"/>
          </p:nvPr>
        </p:nvSpPr>
        <p:spPr>
          <a:xfrm>
            <a:off x="838200" y="685800"/>
            <a:ext cx="6711696" cy="5020056"/>
          </a:xfrm>
        </p:spPr>
        <p:txBody>
          <a:bodyPr/>
          <a:lstStyle>
            <a:lvl1pPr>
              <a:defRPr sz="2000"/>
            </a:lvl1pPr>
            <a:lvl2pPr>
              <a:defRPr sz="1800"/>
            </a:lvl2pPr>
            <a:lvl3pPr>
              <a:defRPr sz="1600"/>
            </a:lvl3pPr>
            <a:lvl4pPr>
              <a:defRPr sz="1600"/>
            </a:lvl4pPr>
            <a:lvl5pPr>
              <a:defRPr sz="16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8549640" y="2423160"/>
            <a:ext cx="3200400" cy="3291840"/>
          </a:xfrm>
        </p:spPr>
        <p:txBody>
          <a:bodyPr>
            <a:normAutofit/>
          </a:bodyPr>
          <a:lstStyle>
            <a:lvl1pPr marL="0" indent="0">
              <a:lnSpc>
                <a:spcPct val="100000"/>
              </a:lnSpc>
              <a:spcBef>
                <a:spcPts val="1000"/>
              </a:spcBef>
              <a:buNone/>
              <a:defRPr sz="1400">
                <a:solidFill>
                  <a:schemeClr val="accent1">
                    <a:lumMod val="7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DA16AA21-1863-4931-97CB-99D0A168701B}" type="datetimeFigureOut">
              <a:rPr lang="en-US" smtClean="0"/>
              <a:t>3/3/23</a:t>
            </a:fld>
            <a:endParaRPr lang="en-US"/>
          </a:p>
        </p:txBody>
      </p:sp>
      <p:sp>
        <p:nvSpPr>
          <p:cNvPr id="6" name="Footer Placeholder 5"/>
          <p:cNvSpPr>
            <a:spLocks noGrp="1"/>
          </p:cNvSpPr>
          <p:nvPr>
            <p:ph type="ftr" sz="quarter" idx="11"/>
          </p:nvPr>
        </p:nvSpPr>
        <p:spPr/>
        <p:txBody>
          <a:bodyPr/>
          <a:lstStyle/>
          <a:p>
            <a:endParaRPr lang="en-US"/>
          </a:p>
        </p:txBody>
      </p:sp>
      <p:grpSp>
        <p:nvGrpSpPr>
          <p:cNvPr id="9" name="Group 8"/>
          <p:cNvGrpSpPr>
            <a:grpSpLocks noChangeAspect="1"/>
          </p:cNvGrpSpPr>
          <p:nvPr/>
        </p:nvGrpSpPr>
        <p:grpSpPr>
          <a:xfrm>
            <a:off x="11401725" y="6229681"/>
            <a:ext cx="457200" cy="457200"/>
            <a:chOff x="11361456" y="6195813"/>
            <a:chExt cx="548640" cy="548640"/>
          </a:xfrm>
        </p:grpSpPr>
        <p:sp>
          <p:nvSpPr>
            <p:cNvPr id="10" name="Oval 9"/>
            <p:cNvSpPr/>
            <p:nvPr/>
          </p:nvSpPr>
          <p:spPr>
            <a:xfrm>
              <a:off x="11361456" y="6195813"/>
              <a:ext cx="548640" cy="548640"/>
            </a:xfrm>
            <a:prstGeom prst="ellipse">
              <a:avLst/>
            </a:prstGeom>
            <a:blipFill dpi="0" rotWithShape="1">
              <a:blip r:embed="rId4">
                <a:duotone>
                  <a:schemeClr val="accent1">
                    <a:shade val="45000"/>
                    <a:satMod val="135000"/>
                  </a:schemeClr>
                  <a:prstClr val="white"/>
                </a:duotone>
                <a:extLst>
                  <a:ext uri="{BEBA8EAE-BF5A-486C-A8C5-ECC9F3942E4B}">
                    <a14:imgProps xmlns:a14="http://schemas.microsoft.com/office/drawing/2010/main">
                      <a14:imgLayer r:embed="rId5">
                        <a14:imgEffect>
                          <a14:saturation sat="95000"/>
                        </a14:imgEffect>
                        <a14:imgEffect>
                          <a14:brightnessContrast bright="-40000" contrast="20000"/>
                        </a14:imgEffect>
                      </a14:imgLayer>
                    </a14:imgProps>
                  </a:ext>
                </a:extLst>
              </a:blip>
              <a:srcRect/>
              <a:tile tx="50800" ty="0" sx="85000" sy="85000" flip="none" algn="tl"/>
            </a:blipFill>
            <a:ln w="25400" cap="flat" cmpd="sng" algn="ctr">
              <a:noFill/>
              <a:prstDash val="solid"/>
            </a:ln>
            <a:effectLst/>
          </p:spPr>
          <p:txBody>
            <a:bodyPr lIns="0" tIns="0" rIns="0" bIns="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prstClr val="white"/>
                </a:solidFill>
                <a:effectLst/>
                <a:uLnTx/>
                <a:uFillTx/>
                <a:latin typeface="Rockwell Extra Bold" pitchFamily="18" charset="0"/>
                <a:ea typeface="+mn-ea"/>
                <a:cs typeface="+mn-cs"/>
              </a:endParaRPr>
            </a:p>
          </p:txBody>
        </p:sp>
        <p:sp>
          <p:nvSpPr>
            <p:cNvPr id="11" name="Oval 10"/>
            <p:cNvSpPr/>
            <p:nvPr/>
          </p:nvSpPr>
          <p:spPr>
            <a:xfrm>
              <a:off x="11396488" y="6230844"/>
              <a:ext cx="478576" cy="478578"/>
            </a:xfrm>
            <a:prstGeom prst="ellipse">
              <a:avLst/>
            </a:prstGeom>
            <a:noFill/>
            <a:ln w="12700" cap="flat" cmpd="sng" algn="ctr">
              <a:solidFill>
                <a:sysClr val="window" lastClr="FFFFFF"/>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grpSp>
      <p:sp>
        <p:nvSpPr>
          <p:cNvPr id="7" name="Slide Number Placeholder 6"/>
          <p:cNvSpPr>
            <a:spLocks noGrp="1"/>
          </p:cNvSpPr>
          <p:nvPr>
            <p:ph type="sldNum" sz="quarter" idx="12"/>
          </p:nvPr>
        </p:nvSpPr>
        <p:spPr/>
        <p:txBody>
          <a:bodyPr/>
          <a:lstStyle/>
          <a:p>
            <a:fld id="{4FAB73BC-B049-4115-A692-8D63A059BFB8}" type="slidenum">
              <a:rPr lang="en-US" smtClean="0"/>
              <a:t>‹#›</a:t>
            </a:fld>
            <a:endParaRPr lang="en-US"/>
          </a:p>
        </p:txBody>
      </p:sp>
    </p:spTree>
    <p:extLst>
      <p:ext uri="{BB962C8B-B14F-4D97-AF65-F5344CB8AC3E}">
        <p14:creationId xmlns:p14="http://schemas.microsoft.com/office/powerpoint/2010/main" val="148389765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1" name="Rectangle 10"/>
          <p:cNvSpPr/>
          <p:nvPr/>
        </p:nvSpPr>
        <p:spPr>
          <a:xfrm>
            <a:off x="8303740" y="0"/>
            <a:ext cx="3888259" cy="6857999"/>
          </a:xfrm>
          <a:prstGeom prst="rect">
            <a:avLst/>
          </a:prstGeom>
          <a:blipFill dpi="0" rotWithShape="1">
            <a:blip r:embed="rId2">
              <a:alphaModFix amt="60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8549640" y="685800"/>
            <a:ext cx="3200400" cy="1737360"/>
          </a:xfrm>
        </p:spPr>
        <p:txBody>
          <a:bodyPr anchor="b">
            <a:normAutofit/>
          </a:bodyPr>
          <a:lstStyle>
            <a:lvl1pPr>
              <a:defRPr sz="3200" b="1"/>
            </a:lvl1pPr>
          </a:lstStyle>
          <a:p>
            <a:r>
              <a:rPr lang="en-GB"/>
              <a:t>Click to edit Master title style</a:t>
            </a:r>
            <a:endParaRPr lang="en-US" dirty="0"/>
          </a:p>
        </p:txBody>
      </p:sp>
      <p:sp>
        <p:nvSpPr>
          <p:cNvPr id="3" name="Picture Placeholder 2"/>
          <p:cNvSpPr>
            <a:spLocks noGrp="1"/>
          </p:cNvSpPr>
          <p:nvPr>
            <p:ph type="pic" idx="1"/>
          </p:nvPr>
        </p:nvSpPr>
        <p:spPr>
          <a:xfrm>
            <a:off x="0" y="0"/>
            <a:ext cx="8303740" cy="6858000"/>
          </a:xfrm>
          <a:solidFill>
            <a:schemeClr val="tx2">
              <a:lumMod val="20000"/>
              <a:lumOff val="80000"/>
            </a:schemeClr>
          </a:solidFill>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US" dirty="0"/>
          </a:p>
        </p:txBody>
      </p:sp>
      <p:sp>
        <p:nvSpPr>
          <p:cNvPr id="4" name="Text Placeholder 3"/>
          <p:cNvSpPr>
            <a:spLocks noGrp="1"/>
          </p:cNvSpPr>
          <p:nvPr>
            <p:ph type="body" sz="half" idx="2"/>
          </p:nvPr>
        </p:nvSpPr>
        <p:spPr>
          <a:xfrm>
            <a:off x="8549640" y="2423160"/>
            <a:ext cx="3200400" cy="3291840"/>
          </a:xfrm>
        </p:spPr>
        <p:txBody>
          <a:bodyPr>
            <a:normAutofit/>
          </a:bodyPr>
          <a:lstStyle>
            <a:lvl1pPr marL="0" indent="0">
              <a:lnSpc>
                <a:spcPct val="100000"/>
              </a:lnSpc>
              <a:spcBef>
                <a:spcPts val="1000"/>
              </a:spcBef>
              <a:buNone/>
              <a:defRPr sz="1400">
                <a:solidFill>
                  <a:schemeClr val="accent1">
                    <a:lumMod val="7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3772C379-9A7C-4C87-A116-CBE9F58B04C5}" type="datetimeFigureOut">
              <a:rPr lang="en-US" smtClean="0"/>
              <a:t>3/3/23</a:t>
            </a:fld>
            <a:endParaRPr lang="en-US"/>
          </a:p>
        </p:txBody>
      </p:sp>
      <p:grpSp>
        <p:nvGrpSpPr>
          <p:cNvPr id="8" name="Group 7"/>
          <p:cNvGrpSpPr>
            <a:grpSpLocks noChangeAspect="1"/>
          </p:cNvGrpSpPr>
          <p:nvPr/>
        </p:nvGrpSpPr>
        <p:grpSpPr>
          <a:xfrm>
            <a:off x="11401725" y="6229681"/>
            <a:ext cx="457200" cy="457200"/>
            <a:chOff x="11361456" y="6195813"/>
            <a:chExt cx="548640" cy="548640"/>
          </a:xfrm>
        </p:grpSpPr>
        <p:sp>
          <p:nvSpPr>
            <p:cNvPr id="9" name="Oval 8"/>
            <p:cNvSpPr/>
            <p:nvPr/>
          </p:nvSpPr>
          <p:spPr>
            <a:xfrm>
              <a:off x="11361456" y="6195813"/>
              <a:ext cx="548640" cy="548640"/>
            </a:xfrm>
            <a:prstGeom prst="ellipse">
              <a:avLst/>
            </a:prstGeom>
            <a:blipFill dpi="0" rotWithShape="1">
              <a:blip r:embed="rId4">
                <a:duotone>
                  <a:schemeClr val="accent1">
                    <a:shade val="45000"/>
                    <a:satMod val="135000"/>
                  </a:schemeClr>
                  <a:prstClr val="white"/>
                </a:duotone>
                <a:extLst>
                  <a:ext uri="{BEBA8EAE-BF5A-486C-A8C5-ECC9F3942E4B}">
                    <a14:imgProps xmlns:a14="http://schemas.microsoft.com/office/drawing/2010/main">
                      <a14:imgLayer r:embed="rId5">
                        <a14:imgEffect>
                          <a14:saturation sat="95000"/>
                        </a14:imgEffect>
                        <a14:imgEffect>
                          <a14:brightnessContrast bright="-40000" contrast="20000"/>
                        </a14:imgEffect>
                      </a14:imgLayer>
                    </a14:imgProps>
                  </a:ext>
                </a:extLst>
              </a:blip>
              <a:srcRect/>
              <a:tile tx="50800" ty="0" sx="85000" sy="85000" flip="none" algn="tl"/>
            </a:blipFill>
            <a:ln w="25400" cap="flat" cmpd="sng" algn="ctr">
              <a:noFill/>
              <a:prstDash val="solid"/>
            </a:ln>
            <a:effectLst/>
          </p:spPr>
          <p:txBody>
            <a:bodyPr lIns="0" tIns="0" rIns="0" bIns="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prstClr val="white"/>
                </a:solidFill>
                <a:effectLst/>
                <a:uLnTx/>
                <a:uFillTx/>
                <a:latin typeface="Rockwell Extra Bold" pitchFamily="18" charset="0"/>
                <a:ea typeface="+mn-ea"/>
                <a:cs typeface="+mn-cs"/>
              </a:endParaRPr>
            </a:p>
          </p:txBody>
        </p:sp>
        <p:sp>
          <p:nvSpPr>
            <p:cNvPr id="10" name="Oval 9"/>
            <p:cNvSpPr/>
            <p:nvPr/>
          </p:nvSpPr>
          <p:spPr>
            <a:xfrm>
              <a:off x="11396488" y="6230844"/>
              <a:ext cx="478576" cy="478578"/>
            </a:xfrm>
            <a:prstGeom prst="ellipse">
              <a:avLst/>
            </a:prstGeom>
            <a:noFill/>
            <a:ln w="12700" cap="flat" cmpd="sng" algn="ctr">
              <a:solidFill>
                <a:sysClr val="window" lastClr="FFFFFF"/>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grpSp>
      <p:sp>
        <p:nvSpPr>
          <p:cNvPr id="7" name="Slide Number Placeholder 6"/>
          <p:cNvSpPr>
            <a:spLocks noGrp="1"/>
          </p:cNvSpPr>
          <p:nvPr>
            <p:ph type="sldNum" sz="quarter" idx="12"/>
          </p:nvPr>
        </p:nvSpPr>
        <p:spPr/>
        <p:txBody>
          <a:bodyPr/>
          <a:lstStyle/>
          <a:p>
            <a:fld id="{4FAB73BC-B049-4115-A692-8D63A059BFB8}" type="slidenum">
              <a:rPr lang="en-US" smtClean="0"/>
              <a:t>‹#›</a:t>
            </a:fld>
            <a:endParaRPr lang="en-US"/>
          </a:p>
        </p:txBody>
      </p:sp>
    </p:spTree>
    <p:extLst>
      <p:ext uri="{BB962C8B-B14F-4D97-AF65-F5344CB8AC3E}">
        <p14:creationId xmlns:p14="http://schemas.microsoft.com/office/powerpoint/2010/main" val="421661512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87157CC2-0FC8-4686-B024-99790E0F5162}" type="datetimeFigureOut">
              <a:rPr lang="en-US" smtClean="0"/>
              <a:t>3/3/23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FAB73BC-B049-4115-A692-8D63A059BFB8}" type="slidenum">
              <a:rPr lang="en-US" smtClean="0"/>
              <a:t>‹#›</a:t>
            </a:fld>
            <a:endParaRPr lang="en-US"/>
          </a:p>
        </p:txBody>
      </p:sp>
    </p:spTree>
    <p:extLst>
      <p:ext uri="{BB962C8B-B14F-4D97-AF65-F5344CB8AC3E}">
        <p14:creationId xmlns:p14="http://schemas.microsoft.com/office/powerpoint/2010/main" val="353625688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533400"/>
            <a:ext cx="2552700" cy="5638800"/>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1066800" y="533400"/>
            <a:ext cx="7505700" cy="5638800"/>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F6764DA5-CD3D-4590-A511-FCD3BC7A793E}" type="datetimeFigureOut">
              <a:rPr lang="en-US" smtClean="0"/>
              <a:t>3/3/23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FAB73BC-B049-4115-A692-8D63A059BFB8}" type="slidenum">
              <a:rPr lang="en-US" smtClean="0"/>
              <a:t>‹#›</a:t>
            </a:fld>
            <a:endParaRPr lang="en-US"/>
          </a:p>
        </p:txBody>
      </p:sp>
    </p:spTree>
    <p:extLst>
      <p:ext uri="{BB962C8B-B14F-4D97-AF65-F5344CB8AC3E}">
        <p14:creationId xmlns:p14="http://schemas.microsoft.com/office/powerpoint/2010/main" val="135865168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2.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3.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microsoft.com/office/2007/relationships/hdphoto" Target="../media/hdphoto1.wdp"/></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69848" y="484632"/>
            <a:ext cx="10058400" cy="1609344"/>
          </a:xfrm>
          <a:prstGeom prst="rect">
            <a:avLst/>
          </a:prstGeom>
        </p:spPr>
        <p:txBody>
          <a:bodyPr vert="horz" lIns="91440" tIns="45720" rIns="91440" bIns="4572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1069848" y="2121408"/>
            <a:ext cx="10058400" cy="4050792"/>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7964424" y="6272784"/>
            <a:ext cx="3273552" cy="365125"/>
          </a:xfrm>
          <a:prstGeom prst="rect">
            <a:avLst/>
          </a:prstGeom>
        </p:spPr>
        <p:txBody>
          <a:bodyPr vert="horz" lIns="91440" tIns="45720" rIns="91440" bIns="45720" rtlCol="0" anchor="ctr"/>
          <a:lstStyle>
            <a:lvl1pPr algn="r">
              <a:defRPr sz="1100">
                <a:solidFill>
                  <a:schemeClr val="tx2"/>
                </a:solidFill>
              </a:defRPr>
            </a:lvl1pPr>
          </a:lstStyle>
          <a:p>
            <a:fld id="{8664C608-40B1-4030-A28D-5B74BC98ADCE}" type="datetimeFigureOut">
              <a:rPr lang="en-US" smtClean="0"/>
              <a:t>3/3/23</a:t>
            </a:fld>
            <a:endParaRPr lang="en-US" dirty="0"/>
          </a:p>
        </p:txBody>
      </p:sp>
      <p:sp>
        <p:nvSpPr>
          <p:cNvPr id="5" name="Footer Placeholder 4"/>
          <p:cNvSpPr>
            <a:spLocks noGrp="1"/>
          </p:cNvSpPr>
          <p:nvPr>
            <p:ph type="ftr" sz="quarter" idx="3"/>
          </p:nvPr>
        </p:nvSpPr>
        <p:spPr>
          <a:xfrm>
            <a:off x="1088136" y="6272784"/>
            <a:ext cx="6327648" cy="365125"/>
          </a:xfrm>
          <a:prstGeom prst="rect">
            <a:avLst/>
          </a:prstGeom>
        </p:spPr>
        <p:txBody>
          <a:bodyPr vert="horz" lIns="91440" tIns="45720" rIns="91440" bIns="45720" rtlCol="0" anchor="ctr"/>
          <a:lstStyle>
            <a:lvl1pPr algn="l">
              <a:defRPr sz="1100">
                <a:solidFill>
                  <a:schemeClr val="tx2"/>
                </a:solidFill>
              </a:defRPr>
            </a:lvl1pPr>
          </a:lstStyle>
          <a:p>
            <a:endParaRPr lang="en-US" dirty="0"/>
          </a:p>
        </p:txBody>
      </p:sp>
      <p:grpSp>
        <p:nvGrpSpPr>
          <p:cNvPr id="7" name="Group 6"/>
          <p:cNvGrpSpPr>
            <a:grpSpLocks noChangeAspect="1"/>
          </p:cNvGrpSpPr>
          <p:nvPr/>
        </p:nvGrpSpPr>
        <p:grpSpPr>
          <a:xfrm>
            <a:off x="11401725" y="6229681"/>
            <a:ext cx="457200" cy="457200"/>
            <a:chOff x="11361456" y="6195813"/>
            <a:chExt cx="548640" cy="548640"/>
          </a:xfrm>
        </p:grpSpPr>
        <p:sp>
          <p:nvSpPr>
            <p:cNvPr id="8" name="Oval 7"/>
            <p:cNvSpPr/>
            <p:nvPr/>
          </p:nvSpPr>
          <p:spPr>
            <a:xfrm>
              <a:off x="11361456" y="6195813"/>
              <a:ext cx="548640" cy="548640"/>
            </a:xfrm>
            <a:prstGeom prst="ellipse">
              <a:avLst/>
            </a:prstGeom>
            <a:blipFill dpi="0" rotWithShape="1">
              <a:blip r:embed="rId13">
                <a:duotone>
                  <a:schemeClr val="accent1">
                    <a:shade val="45000"/>
                    <a:satMod val="135000"/>
                  </a:schemeClr>
                  <a:prstClr val="white"/>
                </a:duotone>
                <a:extLst>
                  <a:ext uri="{BEBA8EAE-BF5A-486C-A8C5-ECC9F3942E4B}">
                    <a14:imgProps xmlns:a14="http://schemas.microsoft.com/office/drawing/2010/main">
                      <a14:imgLayer r:embed="rId14">
                        <a14:imgEffect>
                          <a14:saturation sat="95000"/>
                        </a14:imgEffect>
                        <a14:imgEffect>
                          <a14:brightnessContrast bright="-40000" contrast="20000"/>
                        </a14:imgEffect>
                      </a14:imgLayer>
                    </a14:imgProps>
                  </a:ext>
                </a:extLst>
              </a:blip>
              <a:srcRect/>
              <a:tile tx="50800" ty="0" sx="85000" sy="85000" flip="none" algn="tl"/>
            </a:blipFill>
            <a:ln w="25400" cap="flat" cmpd="sng" algn="ctr">
              <a:noFill/>
              <a:prstDash val="solid"/>
            </a:ln>
            <a:effectLst/>
          </p:spPr>
          <p:txBody>
            <a:bodyPr lIns="0" tIns="0" rIns="0" bIns="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prstClr val="white"/>
                </a:solidFill>
                <a:effectLst/>
                <a:uLnTx/>
                <a:uFillTx/>
                <a:latin typeface="Rockwell Extra Bold" pitchFamily="18" charset="0"/>
                <a:ea typeface="+mn-ea"/>
                <a:cs typeface="+mn-cs"/>
              </a:endParaRPr>
            </a:p>
          </p:txBody>
        </p:sp>
        <p:sp>
          <p:nvSpPr>
            <p:cNvPr id="9" name="Oval 8"/>
            <p:cNvSpPr/>
            <p:nvPr/>
          </p:nvSpPr>
          <p:spPr>
            <a:xfrm>
              <a:off x="11396488" y="6230844"/>
              <a:ext cx="478576" cy="478578"/>
            </a:xfrm>
            <a:prstGeom prst="ellipse">
              <a:avLst/>
            </a:prstGeom>
            <a:noFill/>
            <a:ln w="12700" cap="flat" cmpd="sng" algn="ctr">
              <a:solidFill>
                <a:srgbClr val="FFFFFF"/>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grpSp>
      <p:sp>
        <p:nvSpPr>
          <p:cNvPr id="6" name="Slide Number Placeholder 5"/>
          <p:cNvSpPr>
            <a:spLocks noGrp="1"/>
          </p:cNvSpPr>
          <p:nvPr>
            <p:ph type="sldNum" sz="quarter" idx="4"/>
          </p:nvPr>
        </p:nvSpPr>
        <p:spPr>
          <a:xfrm>
            <a:off x="11311128" y="6272784"/>
            <a:ext cx="640080" cy="365125"/>
          </a:xfrm>
          <a:prstGeom prst="rect">
            <a:avLst/>
          </a:prstGeom>
        </p:spPr>
        <p:txBody>
          <a:bodyPr vert="horz" lIns="91440" tIns="45720" rIns="91440" bIns="45720" rtlCol="0" anchor="ctr"/>
          <a:lstStyle>
            <a:lvl1pPr algn="ctr">
              <a:defRPr sz="1400" b="1">
                <a:solidFill>
                  <a:srgbClr val="FFFFFF"/>
                </a:solidFill>
                <a:latin typeface="+mj-lt"/>
              </a:defRPr>
            </a:lvl1p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3877551537"/>
      </p:ext>
    </p:extLst>
  </p:cSld>
  <p:clrMap bg1="lt1" tx1="dk1" bg2="lt2" tx2="dk2" accent1="accent1" accent2="accent2" accent3="accent3" accent4="accent4" accent5="accent5" accent6="accent6" hlink="hlink" folHlink="folHlink"/>
  <p:sldLayoutIdLst>
    <p:sldLayoutId id="2147483841" r:id="rId1"/>
    <p:sldLayoutId id="2147483842" r:id="rId2"/>
    <p:sldLayoutId id="2147483843" r:id="rId3"/>
    <p:sldLayoutId id="2147483844" r:id="rId4"/>
    <p:sldLayoutId id="2147483845" r:id="rId5"/>
    <p:sldLayoutId id="2147483846" r:id="rId6"/>
    <p:sldLayoutId id="2147483847" r:id="rId7"/>
    <p:sldLayoutId id="2147483848" r:id="rId8"/>
    <p:sldLayoutId id="2147483849" r:id="rId9"/>
    <p:sldLayoutId id="2147483850" r:id="rId10"/>
    <p:sldLayoutId id="2147483851" r:id="rId11"/>
  </p:sldLayoutIdLst>
  <p:hf sldNum="0" hdr="0" ftr="0" dt="0"/>
  <p:txStyles>
    <p:titleStyle>
      <a:lvl1pPr algn="l" defTabSz="914400" rtl="0" eaLnBrk="1" latinLnBrk="0" hangingPunct="1">
        <a:lnSpc>
          <a:spcPct val="90000"/>
        </a:lnSpc>
        <a:spcBef>
          <a:spcPct val="0"/>
        </a:spcBef>
        <a:buNone/>
        <a:defRPr sz="5400" kern="1200" cap="all" baseline="0">
          <a:blipFill>
            <a:blip r:embed="rId15">
              <a:extLst>
                <a:ext uri="{28A0092B-C50C-407E-A947-70E740481C1C}">
                  <a14:useLocalDpi xmlns:a14="http://schemas.microsoft.com/office/drawing/2010/main" val="0"/>
                </a:ext>
              </a:extLst>
            </a:blip>
            <a:tile tx="6350" ty="-127000" sx="65000" sy="64000" flip="none" algn="tl"/>
          </a:blipFill>
          <a:latin typeface="+mj-lt"/>
          <a:ea typeface="+mj-ea"/>
          <a:cs typeface="+mj-cs"/>
        </a:defRPr>
      </a:lvl1pPr>
    </p:titleStyle>
    <p:bodyStyle>
      <a:lvl1pPr marL="182880" indent="-182880" algn="l" defTabSz="914400" rtl="0" eaLnBrk="1" latinLnBrk="0" hangingPunct="1">
        <a:lnSpc>
          <a:spcPct val="90000"/>
        </a:lnSpc>
        <a:spcBef>
          <a:spcPts val="1200"/>
        </a:spcBef>
        <a:buClr>
          <a:schemeClr val="accent1">
            <a:lumMod val="75000"/>
          </a:schemeClr>
        </a:buClr>
        <a:buSzPct val="85000"/>
        <a:buFont typeface="Wingdings" pitchFamily="2" charset="2"/>
        <a:buChar char="§"/>
        <a:defRPr sz="2000" kern="1200">
          <a:solidFill>
            <a:schemeClr val="tx1"/>
          </a:solidFill>
          <a:latin typeface="+mn-lt"/>
          <a:ea typeface="+mn-ea"/>
          <a:cs typeface="+mn-cs"/>
        </a:defRPr>
      </a:lvl1pPr>
      <a:lvl2pPr marL="457200" indent="-18288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800" kern="1200">
          <a:solidFill>
            <a:schemeClr val="tx1"/>
          </a:solidFill>
          <a:latin typeface="+mn-lt"/>
          <a:ea typeface="+mn-ea"/>
          <a:cs typeface="+mn-cs"/>
        </a:defRPr>
      </a:lvl2pPr>
      <a:lvl3pPr marL="731520" indent="-18288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3pPr>
      <a:lvl4pPr marL="1005840" indent="-18288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4pPr>
      <a:lvl5pPr marL="1280160" indent="-18288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5pPr>
      <a:lvl6pPr marL="16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6pPr>
      <a:lvl7pPr marL="19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7pPr>
      <a:lvl8pPr marL="22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8pPr>
      <a:lvl9pPr marL="25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8" Type="http://schemas.openxmlformats.org/officeDocument/2006/relationships/hyperlink" Target="https://www.nuffieldtrust.org.uk/resource/end-of-life-care-explained-what-is-it-how-is-it-provided-and-what-are-the-challenges" TargetMode="External"/><Relationship Id="rId3" Type="http://schemas.openxmlformats.org/officeDocument/2006/relationships/hyperlink" Target="https://www.nia.nih.gov/health/what-are-palliative-care-and-hospice-care" TargetMode="External"/><Relationship Id="rId7" Type="http://schemas.openxmlformats.org/officeDocument/2006/relationships/hyperlink" Target="https://www.bmj.com/rapid-response/2011/10/29/human-rights-act-1998-imposes-obligation-facilitate-good-death" TargetMode="External"/><Relationship Id="rId2" Type="http://schemas.openxmlformats.org/officeDocument/2006/relationships/hyperlink" Target="https://bmcpalliatcare.biomedcentral.com/articles/10.1186/s12904-021-00802-6" TargetMode="External"/><Relationship Id="rId1" Type="http://schemas.openxmlformats.org/officeDocument/2006/relationships/slideLayout" Target="../slideLayouts/slideLayout2.xml"/><Relationship Id="rId6" Type="http://schemas.openxmlformats.org/officeDocument/2006/relationships/hyperlink" Target="https://www.ncbi.nlm.nih.gov/pmc/articles/PMC7661142/" TargetMode="External"/><Relationship Id="rId5" Type="http://schemas.openxmlformats.org/officeDocument/2006/relationships/hyperlink" Target="https://www.nhs.uk/conditions/end-of-life-care/what-it-involves-and-when-it-starts/" TargetMode="External"/><Relationship Id="rId4" Type="http://schemas.openxmlformats.org/officeDocument/2006/relationships/hyperlink" Target="https://www.nhs.uk/conditions/end-of-life-care/care-in-a-care-home/" TargetMode="External"/></Relationships>
</file>

<file path=ppt/slides/_rels/slide14.xml.rels><?xml version="1.0" encoding="UTF-8" standalone="yes"?>
<Relationships xmlns="http://schemas.openxmlformats.org/package/2006/relationships"><Relationship Id="rId8" Type="http://schemas.openxmlformats.org/officeDocument/2006/relationships/hyperlink" Target="https://www.nhs.uk/conditions/euthanasia-and-assisted-suicide/" TargetMode="External"/><Relationship Id="rId3" Type="http://schemas.openxmlformats.org/officeDocument/2006/relationships/hyperlink" Target="https://www.york.gov.uk/CareAct" TargetMode="External"/><Relationship Id="rId7" Type="http://schemas.openxmlformats.org/officeDocument/2006/relationships/hyperlink" Target="https://medlineplus.gov/ency/patientinstructions/000473.htm" TargetMode="External"/><Relationship Id="rId2" Type="http://schemas.openxmlformats.org/officeDocument/2006/relationships/hyperlink" Target="https://care.org.uk/cause/assisted-suicide/arguments-for-and-against-assisted-suicide-and-euthanasia" TargetMode="External"/><Relationship Id="rId1" Type="http://schemas.openxmlformats.org/officeDocument/2006/relationships/slideLayout" Target="../slideLayouts/slideLayout2.xml"/><Relationship Id="rId6" Type="http://schemas.openxmlformats.org/officeDocument/2006/relationships/hyperlink" Target="https://socialsci.libretexts.org/Bookshelves/Sociology/Introduction_to_Sociology/Book%3A_Sociology_(Boundless)/18%3A_Aging/18.03%3A_The_Functionalist_Perspective_on_Aging/18.3A%3A_Disengagement_Theory" TargetMode="External"/><Relationship Id="rId5" Type="http://schemas.openxmlformats.org/officeDocument/2006/relationships/hyperlink" Target="https://www.europarl.europa.eu/doceo/document/E-8-2017-001484_EN.html" TargetMode="External"/><Relationship Id="rId4" Type="http://schemas.openxmlformats.org/officeDocument/2006/relationships/hyperlink" Target="https://eachother.org.uk/human-rights-approach-essential-end-life-care/" TargetMode="External"/></Relationships>
</file>

<file path=ppt/slides/_rels/slide15.xml.rels><?xml version="1.0" encoding="UTF-8" standalone="yes"?>
<Relationships xmlns="http://schemas.openxmlformats.org/package/2006/relationships"><Relationship Id="rId3" Type="http://schemas.openxmlformats.org/officeDocument/2006/relationships/hyperlink" Target="https://www.mariecurie.org.uk/blog/palliative-care-debate/51956" TargetMode="External"/><Relationship Id="rId2" Type="http://schemas.openxmlformats.org/officeDocument/2006/relationships/hyperlink" Target="https://www.bbc.co.uk/ethics/euthanasia/overview/forms.shtml" TargetMode="External"/><Relationship Id="rId1" Type="http://schemas.openxmlformats.org/officeDocument/2006/relationships/slideLayout" Target="../slideLayouts/slideLayout2.xml"/><Relationship Id="rId6" Type="http://schemas.openxmlformats.org/officeDocument/2006/relationships/hyperlink" Target="https://en.wikipedia.org/wiki/Disengagement_theory" TargetMode="External"/><Relationship Id="rId5" Type="http://schemas.openxmlformats.org/officeDocument/2006/relationships/hyperlink" Target="https://link.springer.com/referenceworkentry/10.1007/978-3-319-69892-2_645-1" TargetMode="External"/><Relationship Id="rId4" Type="http://schemas.openxmlformats.org/officeDocument/2006/relationships/hyperlink" Target="https://www.nia.nih.gov/health/providing-comfort-end-life"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478BCC-963D-9BB3-0851-CF90537D8F9B}"/>
              </a:ext>
            </a:extLst>
          </p:cNvPr>
          <p:cNvSpPr>
            <a:spLocks noGrp="1"/>
          </p:cNvSpPr>
          <p:nvPr>
            <p:ph type="ctrTitle"/>
          </p:nvPr>
        </p:nvSpPr>
        <p:spPr/>
        <p:txBody>
          <a:bodyPr/>
          <a:lstStyle/>
          <a:p>
            <a:r>
              <a:rPr lang="en-GB" dirty="0">
                <a:latin typeface="Arial" panose="020B0604020202020204" pitchFamily="34" charset="0"/>
                <a:cs typeface="Arial" panose="020B0604020202020204" pitchFamily="34" charset="0"/>
              </a:rPr>
              <a:t>End of life care support</a:t>
            </a:r>
            <a:endParaRPr lang="en-US" dirty="0">
              <a:latin typeface="Arial" panose="020B0604020202020204" pitchFamily="34" charset="0"/>
              <a:cs typeface="Arial" panose="020B0604020202020204" pitchFamily="34" charset="0"/>
            </a:endParaRPr>
          </a:p>
        </p:txBody>
      </p:sp>
      <p:sp>
        <p:nvSpPr>
          <p:cNvPr id="3" name="Subtitle 2">
            <a:extLst>
              <a:ext uri="{FF2B5EF4-FFF2-40B4-BE49-F238E27FC236}">
                <a16:creationId xmlns:a16="http://schemas.microsoft.com/office/drawing/2014/main" id="{337D9F5B-BA9C-FCF8-1425-12D84EAA6642}"/>
              </a:ext>
            </a:extLst>
          </p:cNvPr>
          <p:cNvSpPr>
            <a:spLocks noGrp="1"/>
          </p:cNvSpPr>
          <p:nvPr>
            <p:ph type="subTitle" idx="1"/>
          </p:nvPr>
        </p:nvSpPr>
        <p:spPr/>
        <p:txBody>
          <a:bodyPr>
            <a:normAutofit fontScale="25000" lnSpcReduction="20000"/>
          </a:bodyPr>
          <a:lstStyle/>
          <a:p>
            <a:r>
              <a:rPr lang="en-GB" dirty="0">
                <a:latin typeface="Arial" panose="020B0604020202020204" pitchFamily="34" charset="0"/>
                <a:cs typeface="Arial" panose="020B0604020202020204" pitchFamily="34" charset="0"/>
              </a:rPr>
              <a:t>Presentation by Parisle Edwards 2010405</a:t>
            </a:r>
          </a:p>
          <a:p>
            <a:r>
              <a:rPr lang="en-GB" dirty="0">
                <a:latin typeface="Arial" panose="020B0604020202020204" pitchFamily="34" charset="0"/>
                <a:cs typeface="Arial" panose="020B0604020202020204" pitchFamily="34" charset="0"/>
              </a:rPr>
              <a:t>BSc health and social care </a:t>
            </a:r>
          </a:p>
          <a:p>
            <a:r>
              <a:rPr lang="en-GB" dirty="0">
                <a:latin typeface="Arial" panose="020B0604020202020204" pitchFamily="34" charset="0"/>
                <a:cs typeface="Arial" panose="020B0604020202020204" pitchFamily="34" charset="0"/>
              </a:rPr>
              <a:t>Living with care: the older person</a:t>
            </a:r>
          </a:p>
          <a:p>
            <a:r>
              <a:rPr lang="en-GB" dirty="0">
                <a:latin typeface="Arial" panose="020B0604020202020204" pitchFamily="34" charset="0"/>
                <a:cs typeface="Arial" panose="020B0604020202020204" pitchFamily="34" charset="0"/>
              </a:rPr>
              <a:t>Joanne Davies</a:t>
            </a:r>
          </a:p>
          <a:p>
            <a:r>
              <a:rPr lang="en-GB" dirty="0">
                <a:latin typeface="Arial" panose="020B0604020202020204" pitchFamily="34" charset="0"/>
                <a:cs typeface="Arial" panose="020B0604020202020204" pitchFamily="34" charset="0"/>
              </a:rPr>
              <a:t>Component 1</a:t>
            </a:r>
            <a:endParaRPr lang="en-US"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956702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08E5C6-F52C-69B4-706A-55B76C6D125F}"/>
              </a:ext>
            </a:extLst>
          </p:cNvPr>
          <p:cNvSpPr>
            <a:spLocks noGrp="1"/>
          </p:cNvSpPr>
          <p:nvPr>
            <p:ph type="title"/>
          </p:nvPr>
        </p:nvSpPr>
        <p:spPr/>
        <p:txBody>
          <a:bodyPr/>
          <a:lstStyle/>
          <a:p>
            <a:r>
              <a:rPr lang="en-GB" dirty="0">
                <a:latin typeface="Arial" panose="020B0604020202020204" pitchFamily="34" charset="0"/>
                <a:cs typeface="Arial" panose="020B0604020202020204" pitchFamily="34" charset="0"/>
              </a:rPr>
              <a:t>What is end of life care?</a:t>
            </a:r>
            <a:endParaRPr lang="en-US"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115D791B-22F0-5340-2CFA-E275DB852201}"/>
              </a:ext>
            </a:extLst>
          </p:cNvPr>
          <p:cNvSpPr>
            <a:spLocks noGrp="1"/>
          </p:cNvSpPr>
          <p:nvPr>
            <p:ph idx="1"/>
          </p:nvPr>
        </p:nvSpPr>
        <p:spPr/>
        <p:txBody>
          <a:bodyPr/>
          <a:lstStyle/>
          <a:p>
            <a:r>
              <a:rPr lang="en-GB" dirty="0">
                <a:latin typeface="Arial" panose="020B0604020202020204" pitchFamily="34" charset="0"/>
                <a:cs typeface="Arial" panose="020B0604020202020204" pitchFamily="34" charset="0"/>
              </a:rPr>
              <a:t>For people who are in the last months or years of their life.</a:t>
            </a:r>
          </a:p>
          <a:p>
            <a:r>
              <a:rPr lang="en-GB" dirty="0">
                <a:latin typeface="Arial" panose="020B0604020202020204" pitchFamily="34" charset="0"/>
                <a:cs typeface="Arial" panose="020B0604020202020204" pitchFamily="34" charset="0"/>
              </a:rPr>
              <a:t>Making your last days as comfortable as possible and dying with dignity.</a:t>
            </a:r>
          </a:p>
          <a:p>
            <a:r>
              <a:rPr lang="en-GB" dirty="0">
                <a:latin typeface="Arial" panose="020B0604020202020204" pitchFamily="34" charset="0"/>
                <a:cs typeface="Arial" panose="020B0604020202020204" pitchFamily="34" charset="0"/>
              </a:rPr>
              <a:t>People providing your care should ask about your wishes and preferences.</a:t>
            </a:r>
          </a:p>
          <a:p>
            <a:r>
              <a:rPr lang="en-GB" dirty="0">
                <a:latin typeface="Arial" panose="020B0604020202020204" pitchFamily="34" charset="0"/>
                <a:cs typeface="Arial" panose="020B0604020202020204" pitchFamily="34" charset="0"/>
              </a:rPr>
              <a:t>You can express where you would like your end of life care.</a:t>
            </a:r>
          </a:p>
          <a:p>
            <a:r>
              <a:rPr lang="en-GB" dirty="0">
                <a:latin typeface="Arial" panose="020B0604020202020204" pitchFamily="34" charset="0"/>
                <a:cs typeface="Arial" panose="020B0604020202020204" pitchFamily="34" charset="0"/>
              </a:rPr>
              <a:t>Care home</a:t>
            </a:r>
          </a:p>
          <a:p>
            <a:r>
              <a:rPr lang="en-GB" dirty="0">
                <a:latin typeface="Arial" panose="020B0604020202020204" pitchFamily="34" charset="0"/>
                <a:cs typeface="Arial" panose="020B0604020202020204" pitchFamily="34" charset="0"/>
              </a:rPr>
              <a:t>Hospice</a:t>
            </a:r>
          </a:p>
          <a:p>
            <a:r>
              <a:rPr lang="en-GB" dirty="0">
                <a:latin typeface="Arial" panose="020B0604020202020204" pitchFamily="34" charset="0"/>
                <a:cs typeface="Arial" panose="020B0604020202020204" pitchFamily="34" charset="0"/>
              </a:rPr>
              <a:t>In the hospital </a:t>
            </a:r>
          </a:p>
          <a:p>
            <a:r>
              <a:rPr lang="en-GB" dirty="0">
                <a:latin typeface="Arial" panose="020B0604020202020204" pitchFamily="34" charset="0"/>
                <a:cs typeface="Arial" panose="020B0604020202020204" pitchFamily="34" charset="0"/>
              </a:rPr>
              <a:t>In your own home </a:t>
            </a:r>
          </a:p>
        </p:txBody>
      </p:sp>
      <p:sp>
        <p:nvSpPr>
          <p:cNvPr id="4" name="TextBox 3">
            <a:extLst>
              <a:ext uri="{FF2B5EF4-FFF2-40B4-BE49-F238E27FC236}">
                <a16:creationId xmlns:a16="http://schemas.microsoft.com/office/drawing/2014/main" id="{0970B564-EA95-5032-BF32-E46AA441A176}"/>
              </a:ext>
            </a:extLst>
          </p:cNvPr>
          <p:cNvSpPr txBox="1"/>
          <p:nvPr/>
        </p:nvSpPr>
        <p:spPr>
          <a:xfrm>
            <a:off x="5184115" y="2518372"/>
            <a:ext cx="1828800" cy="1828800"/>
          </a:xfrm>
          <a:prstGeom prst="rect">
            <a:avLst/>
          </a:prstGeom>
          <a:noFill/>
        </p:spPr>
        <p:txBody>
          <a:bodyPr wrap="square" rtlCol="0">
            <a:spAutoFit/>
          </a:bodyPr>
          <a:lstStyle/>
          <a:p>
            <a:pPr algn="l"/>
            <a:endParaRPr lang="en-US" dirty="0"/>
          </a:p>
        </p:txBody>
      </p:sp>
      <p:sp>
        <p:nvSpPr>
          <p:cNvPr id="5" name="TextBox 4">
            <a:extLst>
              <a:ext uri="{FF2B5EF4-FFF2-40B4-BE49-F238E27FC236}">
                <a16:creationId xmlns:a16="http://schemas.microsoft.com/office/drawing/2014/main" id="{9B54AAC8-B8E5-6E59-C758-410E9160C2F0}"/>
              </a:ext>
            </a:extLst>
          </p:cNvPr>
          <p:cNvSpPr txBox="1"/>
          <p:nvPr/>
        </p:nvSpPr>
        <p:spPr>
          <a:xfrm>
            <a:off x="8403126" y="5649362"/>
            <a:ext cx="1828800" cy="369332"/>
          </a:xfrm>
          <a:prstGeom prst="rect">
            <a:avLst/>
          </a:prstGeom>
          <a:noFill/>
        </p:spPr>
        <p:txBody>
          <a:bodyPr wrap="square" rtlCol="0">
            <a:spAutoFit/>
          </a:bodyPr>
          <a:lstStyle/>
          <a:p>
            <a:pPr algn="l"/>
            <a:r>
              <a:rPr lang="en-GB" dirty="0">
                <a:latin typeface="Arial" panose="020B0604020202020204" pitchFamily="34" charset="0"/>
                <a:cs typeface="Arial" panose="020B0604020202020204" pitchFamily="34" charset="0"/>
              </a:rPr>
              <a:t>NHS, 2023 </a:t>
            </a:r>
            <a:endParaRPr lang="en-US"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32145101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0B10C4-5D5B-6361-5A2B-ADAC107D5D8C}"/>
              </a:ext>
            </a:extLst>
          </p:cNvPr>
          <p:cNvSpPr>
            <a:spLocks noGrp="1"/>
          </p:cNvSpPr>
          <p:nvPr>
            <p:ph type="title"/>
          </p:nvPr>
        </p:nvSpPr>
        <p:spPr/>
        <p:txBody>
          <a:bodyPr/>
          <a:lstStyle/>
          <a:p>
            <a:r>
              <a:rPr lang="en-GB" dirty="0">
                <a:latin typeface="Arial" panose="020B0604020202020204" pitchFamily="34" charset="0"/>
                <a:cs typeface="Arial" panose="020B0604020202020204" pitchFamily="34" charset="0"/>
              </a:rPr>
              <a:t>Palliative care</a:t>
            </a:r>
            <a:endParaRPr lang="en-US"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C146645E-DC39-6B9F-65B7-57A2E8957268}"/>
              </a:ext>
            </a:extLst>
          </p:cNvPr>
          <p:cNvSpPr>
            <a:spLocks noGrp="1"/>
          </p:cNvSpPr>
          <p:nvPr>
            <p:ph idx="1"/>
          </p:nvPr>
        </p:nvSpPr>
        <p:spPr/>
        <p:txBody>
          <a:bodyPr/>
          <a:lstStyle/>
          <a:p>
            <a:r>
              <a:rPr lang="en-GB" dirty="0">
                <a:latin typeface="Arial" panose="020B0604020202020204" pitchFamily="34" charset="0"/>
                <a:cs typeface="Arial" panose="020B0604020202020204" pitchFamily="34" charset="0"/>
              </a:rPr>
              <a:t>Specialised medical care for people living with serious illness such as cancer or heart failure.</a:t>
            </a:r>
          </a:p>
          <a:p>
            <a:r>
              <a:rPr lang="en-GB" dirty="0">
                <a:latin typeface="Arial" panose="020B0604020202020204" pitchFamily="34" charset="0"/>
                <a:cs typeface="Arial" panose="020B0604020202020204" pitchFamily="34" charset="0"/>
              </a:rPr>
              <a:t>Will receive medical care for their symptoms or palliative care along with treatment intended to cure their serious illness.</a:t>
            </a:r>
          </a:p>
          <a:p>
            <a:r>
              <a:rPr lang="en-GB" dirty="0">
                <a:latin typeface="Arial" panose="020B0604020202020204" pitchFamily="34" charset="0"/>
                <a:cs typeface="Arial" panose="020B0604020202020204" pitchFamily="34" charset="0"/>
              </a:rPr>
              <a:t>Improving the quality of life of anyone facing a life threatening condition.</a:t>
            </a:r>
          </a:p>
          <a:p>
            <a:r>
              <a:rPr lang="en-GB" dirty="0">
                <a:latin typeface="Arial" panose="020B0604020202020204" pitchFamily="34" charset="0"/>
                <a:cs typeface="Arial" panose="020B0604020202020204" pitchFamily="34" charset="0"/>
              </a:rPr>
              <a:t>Emotional, physical and spiritual care.</a:t>
            </a:r>
            <a:endParaRPr lang="en-US" dirty="0">
              <a:latin typeface="Arial" panose="020B0604020202020204" pitchFamily="34" charset="0"/>
              <a:cs typeface="Arial" panose="020B0604020202020204" pitchFamily="34" charset="0"/>
            </a:endParaRPr>
          </a:p>
        </p:txBody>
      </p:sp>
      <p:pic>
        <p:nvPicPr>
          <p:cNvPr id="9" name="Picture 8">
            <a:extLst>
              <a:ext uri="{FF2B5EF4-FFF2-40B4-BE49-F238E27FC236}">
                <a16:creationId xmlns:a16="http://schemas.microsoft.com/office/drawing/2014/main" id="{9D174908-3EA3-28D4-DAC0-E1E6F8068623}"/>
              </a:ext>
            </a:extLst>
          </p:cNvPr>
          <p:cNvPicPr>
            <a:picLocks noChangeAspect="1"/>
          </p:cNvPicPr>
          <p:nvPr/>
        </p:nvPicPr>
        <p:blipFill>
          <a:blip r:embed="rId2"/>
          <a:stretch>
            <a:fillRect/>
          </a:stretch>
        </p:blipFill>
        <p:spPr>
          <a:xfrm>
            <a:off x="7799058" y="4111783"/>
            <a:ext cx="4392942" cy="2649144"/>
          </a:xfrm>
          <a:prstGeom prst="rect">
            <a:avLst/>
          </a:prstGeom>
        </p:spPr>
      </p:pic>
    </p:spTree>
    <p:extLst>
      <p:ext uri="{BB962C8B-B14F-4D97-AF65-F5344CB8AC3E}">
        <p14:creationId xmlns:p14="http://schemas.microsoft.com/office/powerpoint/2010/main" val="94419931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E8B7CB-245E-B056-FCE3-CE540BE94812}"/>
              </a:ext>
            </a:extLst>
          </p:cNvPr>
          <p:cNvSpPr>
            <a:spLocks noGrp="1"/>
          </p:cNvSpPr>
          <p:nvPr>
            <p:ph type="title"/>
          </p:nvPr>
        </p:nvSpPr>
        <p:spPr/>
        <p:txBody>
          <a:bodyPr/>
          <a:lstStyle/>
          <a:p>
            <a:r>
              <a:rPr lang="en-GB" dirty="0">
                <a:latin typeface="Arial" panose="020B0604020202020204" pitchFamily="34" charset="0"/>
                <a:cs typeface="Arial" panose="020B0604020202020204" pitchFamily="34" charset="0"/>
              </a:rPr>
              <a:t>Support and care in different settings.</a:t>
            </a:r>
            <a:endParaRPr lang="en-US"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CF0570AF-2411-B8B1-43A5-25402ACA241A}"/>
              </a:ext>
            </a:extLst>
          </p:cNvPr>
          <p:cNvSpPr>
            <a:spLocks noGrp="1"/>
          </p:cNvSpPr>
          <p:nvPr>
            <p:ph idx="1"/>
          </p:nvPr>
        </p:nvSpPr>
        <p:spPr/>
        <p:txBody>
          <a:bodyPr/>
          <a:lstStyle/>
          <a:p>
            <a:r>
              <a:rPr lang="en-GB" dirty="0">
                <a:latin typeface="Arial" panose="020B0604020202020204" pitchFamily="34" charset="0"/>
                <a:cs typeface="Arial" panose="020B0604020202020204" pitchFamily="34" charset="0"/>
              </a:rPr>
              <a:t>Care home – trained staff will be able and available to look after you day and night.</a:t>
            </a:r>
          </a:p>
          <a:p>
            <a:r>
              <a:rPr lang="en-GB" dirty="0">
                <a:latin typeface="Arial" panose="020B0604020202020204" pitchFamily="34" charset="0"/>
                <a:cs typeface="Arial" panose="020B0604020202020204" pitchFamily="34" charset="0"/>
              </a:rPr>
              <a:t>Hospice– focuses on comfort and quality of life of a person with a serious illness. (NIH, 2021)</a:t>
            </a:r>
          </a:p>
          <a:p>
            <a:r>
              <a:rPr lang="en-GB" dirty="0">
                <a:latin typeface="Arial" panose="020B0604020202020204" pitchFamily="34" charset="0"/>
                <a:cs typeface="Arial" panose="020B0604020202020204" pitchFamily="34" charset="0"/>
              </a:rPr>
              <a:t>Own home – go can arrange for community nursery’s to come to your home and provide care there, also can have regular cares provided by family members or yourself. (NHS, 2021).</a:t>
            </a:r>
          </a:p>
          <a:p>
            <a:r>
              <a:rPr lang="en-GB" dirty="0">
                <a:latin typeface="Arial" panose="020B0604020202020204" pitchFamily="34" charset="0"/>
                <a:cs typeface="Arial" panose="020B0604020202020204" pitchFamily="34" charset="0"/>
              </a:rPr>
              <a:t>Hospital care – nine in ten people use urgent care services such as attending  A&amp;E and almost as many use planned hospital care, such as outpatient. (The Nuffield trust, 2022).</a:t>
            </a:r>
          </a:p>
          <a:p>
            <a:endParaRPr lang="en-US"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71131834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42787A-4D5C-6D37-F27E-09F60BB9F952}"/>
              </a:ext>
            </a:extLst>
          </p:cNvPr>
          <p:cNvSpPr>
            <a:spLocks noGrp="1"/>
          </p:cNvSpPr>
          <p:nvPr>
            <p:ph type="title"/>
          </p:nvPr>
        </p:nvSpPr>
        <p:spPr/>
        <p:txBody>
          <a:bodyPr/>
          <a:lstStyle/>
          <a:p>
            <a:r>
              <a:rPr lang="en-GB" dirty="0">
                <a:latin typeface="Arial" panose="020B0604020202020204" pitchFamily="34" charset="0"/>
                <a:cs typeface="Arial" panose="020B0604020202020204" pitchFamily="34" charset="0"/>
              </a:rPr>
              <a:t>Needs and availability of end of life care</a:t>
            </a:r>
            <a:endParaRPr lang="en-US"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2AB899F6-88C8-5F8D-4763-9A6A61724466}"/>
              </a:ext>
            </a:extLst>
          </p:cNvPr>
          <p:cNvSpPr>
            <a:spLocks noGrp="1"/>
          </p:cNvSpPr>
          <p:nvPr>
            <p:ph idx="1"/>
          </p:nvPr>
        </p:nvSpPr>
        <p:spPr/>
        <p:txBody>
          <a:bodyPr/>
          <a:lstStyle/>
          <a:p>
            <a:r>
              <a:rPr lang="en-GB" dirty="0">
                <a:latin typeface="Arial" panose="020B0604020202020204" pitchFamily="34" charset="0"/>
                <a:cs typeface="Arial" panose="020B0604020202020204" pitchFamily="34" charset="0"/>
              </a:rPr>
              <a:t>The demand for hospice and palliative care is growing as a result of the increase of ageing population. Klinger (2020).</a:t>
            </a:r>
          </a:p>
          <a:p>
            <a:r>
              <a:rPr lang="en-GB" dirty="0">
                <a:latin typeface="Arial" panose="020B0604020202020204" pitchFamily="34" charset="0"/>
                <a:cs typeface="Arial" panose="020B0604020202020204" pitchFamily="34" charset="0"/>
              </a:rPr>
              <a:t>This a lack of trained health care professionals and resources, more of a support for unpaid carers.</a:t>
            </a:r>
          </a:p>
          <a:p>
            <a:r>
              <a:rPr lang="en-GB" dirty="0">
                <a:latin typeface="Arial" panose="020B0604020202020204" pitchFamily="34" charset="0"/>
                <a:cs typeface="Arial" panose="020B0604020202020204" pitchFamily="34" charset="0"/>
              </a:rPr>
              <a:t>Palliative and end of life care is a neglected global health issue, while palliative care is increasingly recognised as a human right, it is estimated that just 14% of the people who need palliative care globally receive it.( BMC palliative care, 2021).</a:t>
            </a:r>
          </a:p>
          <a:p>
            <a:r>
              <a:rPr lang="en-GB" dirty="0">
                <a:latin typeface="Arial" panose="020B0604020202020204" pitchFamily="34" charset="0"/>
                <a:cs typeface="Arial" panose="020B0604020202020204" pitchFamily="34" charset="0"/>
              </a:rPr>
              <a:t>Lack of recourse and lack of training and education on the matter.</a:t>
            </a:r>
          </a:p>
        </p:txBody>
      </p:sp>
    </p:spTree>
    <p:extLst>
      <p:ext uri="{BB962C8B-B14F-4D97-AF65-F5344CB8AC3E}">
        <p14:creationId xmlns:p14="http://schemas.microsoft.com/office/powerpoint/2010/main" val="205922493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AF1048-BAF3-AA83-28A7-04F3849CA8EF}"/>
              </a:ext>
            </a:extLst>
          </p:cNvPr>
          <p:cNvSpPr>
            <a:spLocks noGrp="1"/>
          </p:cNvSpPr>
          <p:nvPr>
            <p:ph type="title"/>
          </p:nvPr>
        </p:nvSpPr>
        <p:spPr/>
        <p:txBody>
          <a:bodyPr/>
          <a:lstStyle/>
          <a:p>
            <a:r>
              <a:rPr lang="en-GB" dirty="0">
                <a:latin typeface="Arial" panose="020B0604020202020204" pitchFamily="34" charset="0"/>
                <a:cs typeface="Arial" panose="020B0604020202020204" pitchFamily="34" charset="0"/>
              </a:rPr>
              <a:t>Disengagement theory</a:t>
            </a:r>
            <a:endParaRPr lang="en-US"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D4CD5FAA-E343-CB10-2D8F-810733174483}"/>
              </a:ext>
            </a:extLst>
          </p:cNvPr>
          <p:cNvSpPr>
            <a:spLocks noGrp="1"/>
          </p:cNvSpPr>
          <p:nvPr>
            <p:ph idx="1"/>
          </p:nvPr>
        </p:nvSpPr>
        <p:spPr/>
        <p:txBody>
          <a:bodyPr/>
          <a:lstStyle/>
          <a:p>
            <a:r>
              <a:rPr lang="en-GB" dirty="0">
                <a:latin typeface="Arial" panose="020B0604020202020204" pitchFamily="34" charset="0"/>
                <a:cs typeface="Arial" panose="020B0604020202020204" pitchFamily="34" charset="0"/>
              </a:rPr>
              <a:t>This theory claims that it is natural and acceptable for older adults to withdraw from society and personal relationships as they age. Disengagement theory was the first theory of ageing development by social scientists. (Libre texts social scientists, 2021).</a:t>
            </a:r>
            <a:endParaRPr lang="en-US" dirty="0">
              <a:latin typeface="Arial" panose="020B0604020202020204" pitchFamily="34" charset="0"/>
              <a:cs typeface="Arial" panose="020B0604020202020204" pitchFamily="34" charset="0"/>
            </a:endParaRPr>
          </a:p>
        </p:txBody>
      </p:sp>
      <p:pic>
        <p:nvPicPr>
          <p:cNvPr id="6" name="Picture 5">
            <a:extLst>
              <a:ext uri="{FF2B5EF4-FFF2-40B4-BE49-F238E27FC236}">
                <a16:creationId xmlns:a16="http://schemas.microsoft.com/office/drawing/2014/main" id="{A37D1468-1B71-9DC1-85B2-9C7C10583D9C}"/>
              </a:ext>
            </a:extLst>
          </p:cNvPr>
          <p:cNvPicPr>
            <a:picLocks noChangeAspect="1"/>
          </p:cNvPicPr>
          <p:nvPr/>
        </p:nvPicPr>
        <p:blipFill>
          <a:blip r:embed="rId2"/>
          <a:stretch>
            <a:fillRect/>
          </a:stretch>
        </p:blipFill>
        <p:spPr>
          <a:xfrm>
            <a:off x="10438278" y="0"/>
            <a:ext cx="1753722" cy="2209690"/>
          </a:xfrm>
          <a:prstGeom prst="rect">
            <a:avLst/>
          </a:prstGeom>
        </p:spPr>
      </p:pic>
      <p:pic>
        <p:nvPicPr>
          <p:cNvPr id="9" name="Picture 8">
            <a:extLst>
              <a:ext uri="{FF2B5EF4-FFF2-40B4-BE49-F238E27FC236}">
                <a16:creationId xmlns:a16="http://schemas.microsoft.com/office/drawing/2014/main" id="{679D3AE9-6DD8-218C-5488-8C054FA9A231}"/>
              </a:ext>
            </a:extLst>
          </p:cNvPr>
          <p:cNvPicPr>
            <a:picLocks noChangeAspect="1"/>
          </p:cNvPicPr>
          <p:nvPr/>
        </p:nvPicPr>
        <p:blipFill>
          <a:blip r:embed="rId3"/>
          <a:stretch>
            <a:fillRect/>
          </a:stretch>
        </p:blipFill>
        <p:spPr>
          <a:xfrm>
            <a:off x="614737" y="3293714"/>
            <a:ext cx="5622220" cy="2876867"/>
          </a:xfrm>
          <a:prstGeom prst="rect">
            <a:avLst/>
          </a:prstGeom>
        </p:spPr>
      </p:pic>
    </p:spTree>
    <p:extLst>
      <p:ext uri="{BB962C8B-B14F-4D97-AF65-F5344CB8AC3E}">
        <p14:creationId xmlns:p14="http://schemas.microsoft.com/office/powerpoint/2010/main" val="191075162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428D2E-054C-2EE2-48BA-62E8649C3624}"/>
              </a:ext>
            </a:extLst>
          </p:cNvPr>
          <p:cNvSpPr>
            <a:spLocks noGrp="1"/>
          </p:cNvSpPr>
          <p:nvPr>
            <p:ph type="title"/>
          </p:nvPr>
        </p:nvSpPr>
        <p:spPr/>
        <p:txBody>
          <a:bodyPr/>
          <a:lstStyle/>
          <a:p>
            <a:r>
              <a:rPr lang="en-GB" dirty="0">
                <a:latin typeface="Arial" panose="020B0604020202020204" pitchFamily="34" charset="0"/>
                <a:cs typeface="Arial" panose="020B0604020202020204" pitchFamily="34" charset="0"/>
              </a:rPr>
              <a:t>Acts and legislations</a:t>
            </a:r>
            <a:endParaRPr lang="en-US"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C44FCF6A-5697-E10D-08A4-27D9229F0AFA}"/>
              </a:ext>
            </a:extLst>
          </p:cNvPr>
          <p:cNvSpPr>
            <a:spLocks noGrp="1"/>
          </p:cNvSpPr>
          <p:nvPr>
            <p:ph idx="1"/>
          </p:nvPr>
        </p:nvSpPr>
        <p:spPr/>
        <p:txBody>
          <a:bodyPr/>
          <a:lstStyle/>
          <a:p>
            <a:r>
              <a:rPr lang="en-GB" dirty="0">
                <a:latin typeface="Arial" panose="020B0604020202020204" pitchFamily="34" charset="0"/>
                <a:cs typeface="Arial" panose="020B0604020202020204" pitchFamily="34" charset="0"/>
              </a:rPr>
              <a:t>The human rights at 1998 imposes an obligation to facilitate a good death the ability to diagnose dying and by overcoming identifiable hurdles. 1998 the act has several important implications. (</a:t>
            </a:r>
            <a:r>
              <a:rPr lang="en-GB" dirty="0" err="1">
                <a:latin typeface="Arial" panose="020B0604020202020204" pitchFamily="34" charset="0"/>
                <a:cs typeface="Arial" panose="020B0604020202020204" pitchFamily="34" charset="0"/>
              </a:rPr>
              <a:t>Thebmj</a:t>
            </a:r>
            <a:r>
              <a:rPr lang="en-GB" dirty="0">
                <a:latin typeface="Arial" panose="020B0604020202020204" pitchFamily="34" charset="0"/>
                <a:cs typeface="Arial" panose="020B0604020202020204" pitchFamily="34" charset="0"/>
              </a:rPr>
              <a:t>, 2011).</a:t>
            </a:r>
          </a:p>
          <a:p>
            <a:r>
              <a:rPr lang="en-GB" dirty="0">
                <a:latin typeface="Arial" panose="020B0604020202020204" pitchFamily="34" charset="0"/>
                <a:cs typeface="Arial" panose="020B0604020202020204" pitchFamily="34" charset="0"/>
              </a:rPr>
              <a:t>Compassion and dignity.</a:t>
            </a:r>
          </a:p>
          <a:p>
            <a:r>
              <a:rPr lang="en-GB" dirty="0">
                <a:latin typeface="Arial" panose="020B0604020202020204" pitchFamily="34" charset="0"/>
                <a:cs typeface="Arial" panose="020B0604020202020204" pitchFamily="34" charset="0"/>
              </a:rPr>
              <a:t>Right to life.</a:t>
            </a:r>
          </a:p>
          <a:p>
            <a:r>
              <a:rPr lang="en-GB" dirty="0">
                <a:latin typeface="Arial" panose="020B0604020202020204" pitchFamily="34" charset="0"/>
                <a:cs typeface="Arial" panose="020B0604020202020204" pitchFamily="34" charset="0"/>
              </a:rPr>
              <a:t>Freedom from torture and inhuman or degrading treatment.</a:t>
            </a:r>
          </a:p>
          <a:p>
            <a:r>
              <a:rPr lang="en-GB" dirty="0">
                <a:latin typeface="Arial" panose="020B0604020202020204" pitchFamily="34" charset="0"/>
                <a:cs typeface="Arial" panose="020B0604020202020204" pitchFamily="34" charset="0"/>
              </a:rPr>
              <a:t>The care act – to ensure that health partners work together to create an integrated approach to care and support. New rights to support for carers.(city of York council, 2014).</a:t>
            </a:r>
            <a:endParaRPr lang="en-US"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45747465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855E36-44B0-1E7F-15B0-C046C15B9A07}"/>
              </a:ext>
            </a:extLst>
          </p:cNvPr>
          <p:cNvSpPr>
            <a:spLocks noGrp="1"/>
          </p:cNvSpPr>
          <p:nvPr>
            <p:ph type="title"/>
          </p:nvPr>
        </p:nvSpPr>
        <p:spPr/>
        <p:txBody>
          <a:bodyPr/>
          <a:lstStyle/>
          <a:p>
            <a:r>
              <a:rPr lang="en-GB" dirty="0">
                <a:latin typeface="Arial" panose="020B0604020202020204" pitchFamily="34" charset="0"/>
                <a:cs typeface="Arial" panose="020B0604020202020204" pitchFamily="34" charset="0"/>
              </a:rPr>
              <a:t>Living wills and DNR’</a:t>
            </a:r>
            <a:endParaRPr lang="en-US"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1E646FAE-E1F2-0DED-1D1B-9833A217453F}"/>
              </a:ext>
            </a:extLst>
          </p:cNvPr>
          <p:cNvSpPr>
            <a:spLocks noGrp="1"/>
          </p:cNvSpPr>
          <p:nvPr>
            <p:ph idx="1"/>
          </p:nvPr>
        </p:nvSpPr>
        <p:spPr/>
        <p:txBody>
          <a:bodyPr>
            <a:normAutofit lnSpcReduction="10000"/>
          </a:bodyPr>
          <a:lstStyle/>
          <a:p>
            <a:r>
              <a:rPr lang="en-GB" dirty="0">
                <a:latin typeface="Arial" panose="020B0604020202020204" pitchFamily="34" charset="0"/>
                <a:cs typeface="Arial" panose="020B0604020202020204" pitchFamily="34" charset="0"/>
              </a:rPr>
              <a:t>Everyone has a right to a living will and plan which sort of care they would like to receive in their last days, its put in place if there came a time when the person is unable to make or communicate their decisions. (Age uk, 2022).</a:t>
            </a:r>
          </a:p>
          <a:p>
            <a:r>
              <a:rPr lang="en-GB" dirty="0">
                <a:latin typeface="Arial" panose="020B0604020202020204" pitchFamily="34" charset="0"/>
                <a:cs typeface="Arial" panose="020B0604020202020204" pitchFamily="34" charset="0"/>
              </a:rPr>
              <a:t>Allows to refuse treatment.</a:t>
            </a:r>
          </a:p>
          <a:p>
            <a:r>
              <a:rPr lang="en-GB" dirty="0">
                <a:latin typeface="Arial" panose="020B0604020202020204" pitchFamily="34" charset="0"/>
                <a:cs typeface="Arial" panose="020B0604020202020204" pitchFamily="34" charset="0"/>
              </a:rPr>
              <a:t>Legally binding carers must follow your instructions.</a:t>
            </a:r>
          </a:p>
          <a:p>
            <a:r>
              <a:rPr lang="en-GB" dirty="0">
                <a:latin typeface="Arial" panose="020B0604020202020204" pitchFamily="34" charset="0"/>
                <a:cs typeface="Arial" panose="020B0604020202020204" pitchFamily="34" charset="0"/>
              </a:rPr>
              <a:t>A DNR is setup before and emergency occurs, allows you to choose whether or not you want CPR in an emergency. It does not have other instructions for giving medication. (MedlinePlus, 2020).</a:t>
            </a:r>
          </a:p>
          <a:p>
            <a:r>
              <a:rPr lang="en-GB" dirty="0">
                <a:latin typeface="Arial" panose="020B0604020202020204" pitchFamily="34" charset="0"/>
                <a:cs typeface="Arial" panose="020B0604020202020204" pitchFamily="34" charset="0"/>
              </a:rPr>
              <a:t>Giving and elder person CPR could actually make things worse so the elder person and their support system would need to discuss options whether a DNR should be put in place or not.</a:t>
            </a:r>
          </a:p>
          <a:p>
            <a:r>
              <a:rPr lang="en-GB" dirty="0">
                <a:latin typeface="Arial" panose="020B0604020202020204" pitchFamily="34" charset="0"/>
                <a:cs typeface="Arial" panose="020B0604020202020204" pitchFamily="34" charset="0"/>
              </a:rPr>
              <a:t>Talk about the pros and cons with doctors.</a:t>
            </a:r>
          </a:p>
          <a:p>
            <a:endParaRPr lang="en-US"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57621902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F50027-B696-E2C6-41D1-1F9274E4CB28}"/>
              </a:ext>
            </a:extLst>
          </p:cNvPr>
          <p:cNvSpPr>
            <a:spLocks noGrp="1"/>
          </p:cNvSpPr>
          <p:nvPr>
            <p:ph type="title"/>
          </p:nvPr>
        </p:nvSpPr>
        <p:spPr/>
        <p:txBody>
          <a:bodyPr/>
          <a:lstStyle/>
          <a:p>
            <a:r>
              <a:rPr lang="en-GB" dirty="0">
                <a:latin typeface="Arial" panose="020B0604020202020204" pitchFamily="34" charset="0"/>
                <a:cs typeface="Arial" panose="020B0604020202020204" pitchFamily="34" charset="0"/>
              </a:rPr>
              <a:t>Euthanasia </a:t>
            </a:r>
            <a:endParaRPr lang="en-US"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A4A4AE65-5D4F-422B-C470-0E339EBE1FEE}"/>
              </a:ext>
            </a:extLst>
          </p:cNvPr>
          <p:cNvSpPr>
            <a:spLocks noGrp="1"/>
          </p:cNvSpPr>
          <p:nvPr>
            <p:ph idx="1"/>
          </p:nvPr>
        </p:nvSpPr>
        <p:spPr/>
        <p:txBody>
          <a:bodyPr/>
          <a:lstStyle/>
          <a:p>
            <a:r>
              <a:rPr lang="en-GB" dirty="0">
                <a:latin typeface="Arial" panose="020B0604020202020204" pitchFamily="34" charset="0"/>
                <a:cs typeface="Arial" panose="020B0604020202020204" pitchFamily="34" charset="0"/>
              </a:rPr>
              <a:t>Both euthanasia and assisted suicide are illegal under English law. (NHS, 2020).</a:t>
            </a:r>
          </a:p>
          <a:p>
            <a:r>
              <a:rPr lang="en-GB" dirty="0">
                <a:latin typeface="Arial" panose="020B0604020202020204" pitchFamily="34" charset="0"/>
                <a:cs typeface="Arial" panose="020B0604020202020204" pitchFamily="34" charset="0"/>
              </a:rPr>
              <a:t>The painless killing of a patient suffering from an incurable and painful disease or in irreversible coma. (Dictionary, no date).</a:t>
            </a:r>
          </a:p>
          <a:p>
            <a:r>
              <a:rPr lang="en-GB" dirty="0">
                <a:latin typeface="Arial" panose="020B0604020202020204" pitchFamily="34" charset="0"/>
                <a:cs typeface="Arial" panose="020B0604020202020204" pitchFamily="34" charset="0"/>
              </a:rPr>
              <a:t>Euthanasia is legal in Belgium, the Netherlands and Luxembourg. (European Parliament, 2017).</a:t>
            </a:r>
          </a:p>
          <a:p>
            <a:r>
              <a:rPr lang="en-GB" dirty="0">
                <a:latin typeface="Arial" panose="020B0604020202020204" pitchFamily="34" charset="0"/>
                <a:cs typeface="Arial" panose="020B0604020202020204" pitchFamily="34" charset="0"/>
              </a:rPr>
              <a:t>A lot of people from around the world suffering from incurable disease feel like they have run out of option and will travel to a country where euthanasia is legal to have the painless procedure done.</a:t>
            </a:r>
          </a:p>
          <a:p>
            <a:r>
              <a:rPr lang="en-GB" dirty="0">
                <a:latin typeface="Arial" panose="020B0604020202020204" pitchFamily="34" charset="0"/>
                <a:cs typeface="Arial" panose="020B0604020202020204" pitchFamily="34" charset="0"/>
              </a:rPr>
              <a:t>Forms of euthanasia – active and passive euthanasia, voluntary and involuntary euthanasia, indirect euthanasia, assisted suicide. (BBC, 2014).</a:t>
            </a:r>
            <a:endParaRPr lang="en-US" dirty="0">
              <a:latin typeface="Arial" panose="020B0604020202020204" pitchFamily="34" charset="0"/>
              <a:cs typeface="Arial" panose="020B0604020202020204" pitchFamily="34" charset="0"/>
            </a:endParaRPr>
          </a:p>
        </p:txBody>
      </p:sp>
      <p:pic>
        <p:nvPicPr>
          <p:cNvPr id="6" name="Picture 5">
            <a:extLst>
              <a:ext uri="{FF2B5EF4-FFF2-40B4-BE49-F238E27FC236}">
                <a16:creationId xmlns:a16="http://schemas.microsoft.com/office/drawing/2014/main" id="{1CC250D2-76BB-FA62-C4D0-4A106943011F}"/>
              </a:ext>
            </a:extLst>
          </p:cNvPr>
          <p:cNvPicPr>
            <a:picLocks noChangeAspect="1"/>
          </p:cNvPicPr>
          <p:nvPr/>
        </p:nvPicPr>
        <p:blipFill>
          <a:blip r:embed="rId2"/>
          <a:stretch>
            <a:fillRect/>
          </a:stretch>
        </p:blipFill>
        <p:spPr>
          <a:xfrm>
            <a:off x="8691515" y="0"/>
            <a:ext cx="3500485" cy="1609344"/>
          </a:xfrm>
          <a:prstGeom prst="rect">
            <a:avLst/>
          </a:prstGeom>
        </p:spPr>
      </p:pic>
    </p:spTree>
    <p:extLst>
      <p:ext uri="{BB962C8B-B14F-4D97-AF65-F5344CB8AC3E}">
        <p14:creationId xmlns:p14="http://schemas.microsoft.com/office/powerpoint/2010/main" val="241209265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36C114-DCF9-AACC-3D25-017EE3B618FF}"/>
              </a:ext>
            </a:extLst>
          </p:cNvPr>
          <p:cNvSpPr>
            <a:spLocks noGrp="1"/>
          </p:cNvSpPr>
          <p:nvPr>
            <p:ph type="title"/>
          </p:nvPr>
        </p:nvSpPr>
        <p:spPr/>
        <p:txBody>
          <a:bodyPr/>
          <a:lstStyle/>
          <a:p>
            <a:r>
              <a:rPr lang="en-GB" dirty="0">
                <a:latin typeface="Arial" panose="020B0604020202020204" pitchFamily="34" charset="0"/>
                <a:cs typeface="Arial" panose="020B0604020202020204" pitchFamily="34" charset="0"/>
              </a:rPr>
              <a:t>Arguments for and against euthanasia </a:t>
            </a:r>
            <a:endParaRPr lang="en-US"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DCE92CDD-812B-65A0-AF0C-A849B32AAD51}"/>
              </a:ext>
            </a:extLst>
          </p:cNvPr>
          <p:cNvSpPr>
            <a:spLocks noGrp="1"/>
          </p:cNvSpPr>
          <p:nvPr>
            <p:ph idx="1"/>
          </p:nvPr>
        </p:nvSpPr>
        <p:spPr>
          <a:xfrm>
            <a:off x="202224" y="2093976"/>
            <a:ext cx="5996885" cy="4532658"/>
          </a:xfrm>
        </p:spPr>
        <p:txBody>
          <a:bodyPr/>
          <a:lstStyle/>
          <a:p>
            <a:pPr marL="0" indent="0">
              <a:buNone/>
            </a:pPr>
            <a:r>
              <a:rPr lang="en-GB" dirty="0">
                <a:latin typeface="Arial" panose="020B0604020202020204" pitchFamily="34" charset="0"/>
                <a:cs typeface="Arial" panose="020B0604020202020204" pitchFamily="34" charset="0"/>
              </a:rPr>
              <a:t>                                FOR:</a:t>
            </a:r>
          </a:p>
          <a:p>
            <a:pPr marL="0" indent="0">
              <a:buNone/>
            </a:pPr>
            <a:endParaRPr lang="en-GB" dirty="0">
              <a:latin typeface="Arial" panose="020B0604020202020204" pitchFamily="34" charset="0"/>
              <a:cs typeface="Arial" panose="020B0604020202020204" pitchFamily="34" charset="0"/>
            </a:endParaRPr>
          </a:p>
          <a:p>
            <a:pPr marL="0" indent="0">
              <a:buNone/>
            </a:pPr>
            <a:endParaRPr lang="en-GB" dirty="0">
              <a:latin typeface="Arial" panose="020B0604020202020204" pitchFamily="34" charset="0"/>
              <a:cs typeface="Arial" panose="020B0604020202020204" pitchFamily="34" charset="0"/>
            </a:endParaRPr>
          </a:p>
          <a:p>
            <a:pPr marL="0" indent="0">
              <a:buNone/>
            </a:pPr>
            <a:endParaRPr lang="en-GB" dirty="0">
              <a:latin typeface="Arial" panose="020B0604020202020204" pitchFamily="34" charset="0"/>
              <a:cs typeface="Arial" panose="020B0604020202020204" pitchFamily="34" charset="0"/>
            </a:endParaRPr>
          </a:p>
          <a:p>
            <a:pPr marL="457200" indent="-457200">
              <a:buAutoNum type="arabicPeriod"/>
            </a:pPr>
            <a:r>
              <a:rPr lang="en-GB" dirty="0">
                <a:latin typeface="Arial" panose="020B0604020202020204" pitchFamily="34" charset="0"/>
                <a:cs typeface="Arial" panose="020B0604020202020204" pitchFamily="34" charset="0"/>
              </a:rPr>
              <a:t>We need it! Allowing dying with dignity.</a:t>
            </a:r>
          </a:p>
          <a:p>
            <a:pPr marL="457200" indent="-457200">
              <a:buAutoNum type="arabicPeriod"/>
            </a:pPr>
            <a:r>
              <a:rPr lang="en-GB" dirty="0">
                <a:latin typeface="Arial" panose="020B0604020202020204" pitchFamily="34" charset="0"/>
                <a:cs typeface="Arial" panose="020B0604020202020204" pitchFamily="34" charset="0"/>
              </a:rPr>
              <a:t>We want it! Patient has a right to choose when to die.</a:t>
            </a:r>
          </a:p>
          <a:p>
            <a:pPr marL="457200" indent="-457200">
              <a:buAutoNum type="arabicPeriod"/>
            </a:pPr>
            <a:r>
              <a:rPr lang="en-GB" dirty="0">
                <a:latin typeface="Arial" panose="020B0604020202020204" pitchFamily="34" charset="0"/>
                <a:cs typeface="Arial" panose="020B0604020202020204" pitchFamily="34" charset="0"/>
              </a:rPr>
              <a:t>We can control it! Assisted suicide can be safely regulated.</a:t>
            </a:r>
          </a:p>
          <a:p>
            <a:pPr marL="457200" indent="-457200">
              <a:buAutoNum type="arabicPeriod"/>
            </a:pPr>
            <a:endParaRPr lang="en-US" dirty="0">
              <a:latin typeface="Arial" panose="020B0604020202020204" pitchFamily="34" charset="0"/>
              <a:cs typeface="Arial" panose="020B0604020202020204" pitchFamily="34" charset="0"/>
            </a:endParaRPr>
          </a:p>
        </p:txBody>
      </p:sp>
      <p:sp>
        <p:nvSpPr>
          <p:cNvPr id="4" name="Arrow: Down 3">
            <a:extLst>
              <a:ext uri="{FF2B5EF4-FFF2-40B4-BE49-F238E27FC236}">
                <a16:creationId xmlns:a16="http://schemas.microsoft.com/office/drawing/2014/main" id="{2D8B43EE-C614-7E1F-9BF6-9CEB2814A43B}"/>
              </a:ext>
            </a:extLst>
          </p:cNvPr>
          <p:cNvSpPr/>
          <p:nvPr/>
        </p:nvSpPr>
        <p:spPr>
          <a:xfrm>
            <a:off x="2239963" y="2550195"/>
            <a:ext cx="960703" cy="1153125"/>
          </a:xfrm>
          <a:prstGeom prst="downArrow">
            <a:avLst>
              <a:gd name="adj1" fmla="val 50000"/>
              <a:gd name="adj2" fmla="val 34773"/>
            </a:avLst>
          </a:prstGeom>
          <a:solidFill>
            <a:schemeClr val="tx1"/>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CF218555-AF53-6622-033C-7ABE20E619A9}"/>
              </a:ext>
            </a:extLst>
          </p:cNvPr>
          <p:cNvSpPr txBox="1"/>
          <p:nvPr/>
        </p:nvSpPr>
        <p:spPr>
          <a:xfrm>
            <a:off x="6651782" y="2093976"/>
            <a:ext cx="5337994" cy="3970318"/>
          </a:xfrm>
          <a:prstGeom prst="rect">
            <a:avLst/>
          </a:prstGeom>
          <a:noFill/>
        </p:spPr>
        <p:txBody>
          <a:bodyPr wrap="square" rtlCol="0">
            <a:spAutoFit/>
          </a:bodyPr>
          <a:lstStyle/>
          <a:p>
            <a:pPr algn="l"/>
            <a:r>
              <a:rPr lang="en-GB" dirty="0">
                <a:latin typeface="Arial" panose="020B0604020202020204" pitchFamily="34" charset="0"/>
                <a:cs typeface="Arial" panose="020B0604020202020204" pitchFamily="34" charset="0"/>
              </a:rPr>
              <a:t>                           Against: </a:t>
            </a:r>
          </a:p>
          <a:p>
            <a:pPr algn="l"/>
            <a:endParaRPr lang="en-GB" dirty="0">
              <a:latin typeface="Arial" panose="020B0604020202020204" pitchFamily="34" charset="0"/>
              <a:cs typeface="Arial" panose="020B0604020202020204" pitchFamily="34" charset="0"/>
            </a:endParaRPr>
          </a:p>
          <a:p>
            <a:pPr algn="l"/>
            <a:endParaRPr lang="en-GB" dirty="0">
              <a:latin typeface="Arial" panose="020B0604020202020204" pitchFamily="34" charset="0"/>
              <a:cs typeface="Arial" panose="020B0604020202020204" pitchFamily="34" charset="0"/>
            </a:endParaRPr>
          </a:p>
          <a:p>
            <a:pPr algn="l"/>
            <a:endParaRPr lang="en-GB" dirty="0">
              <a:latin typeface="Arial" panose="020B0604020202020204" pitchFamily="34" charset="0"/>
              <a:cs typeface="Arial" panose="020B0604020202020204" pitchFamily="34" charset="0"/>
            </a:endParaRPr>
          </a:p>
          <a:p>
            <a:pPr algn="l"/>
            <a:endParaRPr lang="en-GB" dirty="0">
              <a:latin typeface="Arial" panose="020B0604020202020204" pitchFamily="34" charset="0"/>
              <a:cs typeface="Arial" panose="020B0604020202020204" pitchFamily="34" charset="0"/>
            </a:endParaRPr>
          </a:p>
          <a:p>
            <a:pPr algn="l"/>
            <a:endParaRPr lang="en-GB" dirty="0">
              <a:latin typeface="Arial" panose="020B0604020202020204" pitchFamily="34" charset="0"/>
              <a:cs typeface="Arial" panose="020B0604020202020204" pitchFamily="34" charset="0"/>
            </a:endParaRPr>
          </a:p>
          <a:p>
            <a:pPr marL="342900" indent="-342900" algn="l">
              <a:buAutoNum type="arabicPeriod"/>
            </a:pPr>
            <a:r>
              <a:rPr lang="en-GB" dirty="0">
                <a:latin typeface="Arial" panose="020B0604020202020204" pitchFamily="34" charset="0"/>
                <a:cs typeface="Arial" panose="020B0604020202020204" pitchFamily="34" charset="0"/>
              </a:rPr>
              <a:t>Alternative treatments are available! We do not need to kill the patient to kill the symptoms.</a:t>
            </a:r>
          </a:p>
          <a:p>
            <a:pPr marL="342900" indent="-342900" algn="l">
              <a:buAutoNum type="arabicPeriod"/>
            </a:pPr>
            <a:r>
              <a:rPr lang="en-GB" dirty="0">
                <a:latin typeface="Arial" panose="020B0604020202020204" pitchFamily="34" charset="0"/>
                <a:cs typeface="Arial" panose="020B0604020202020204" pitchFamily="34" charset="0"/>
              </a:rPr>
              <a:t>There is no right to be killed and the slipper slope of assisted suicide is real! By giving doctors the power to decide when a patients life is worth it or not.</a:t>
            </a:r>
          </a:p>
          <a:p>
            <a:pPr marL="342900" indent="-342900" algn="l">
              <a:buAutoNum type="arabicPeriod"/>
            </a:pPr>
            <a:r>
              <a:rPr lang="en-GB" dirty="0">
                <a:latin typeface="Arial" panose="020B0604020202020204" pitchFamily="34" charset="0"/>
                <a:cs typeface="Arial" panose="020B0604020202020204" pitchFamily="34" charset="0"/>
              </a:rPr>
              <a:t>We could never truly control it! Doctors don’t always report cases. </a:t>
            </a:r>
          </a:p>
        </p:txBody>
      </p:sp>
      <p:sp>
        <p:nvSpPr>
          <p:cNvPr id="6" name="Arrow: Down 5">
            <a:extLst>
              <a:ext uri="{FF2B5EF4-FFF2-40B4-BE49-F238E27FC236}">
                <a16:creationId xmlns:a16="http://schemas.microsoft.com/office/drawing/2014/main" id="{AF65D999-F5C1-0BE3-C031-869E90E00FB3}"/>
              </a:ext>
            </a:extLst>
          </p:cNvPr>
          <p:cNvSpPr/>
          <p:nvPr/>
        </p:nvSpPr>
        <p:spPr>
          <a:xfrm>
            <a:off x="8460301" y="2583843"/>
            <a:ext cx="932670" cy="1119477"/>
          </a:xfrm>
          <a:prstGeom prst="downArrow">
            <a:avLst/>
          </a:prstGeom>
          <a:solidFill>
            <a:schemeClr val="bg1"/>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58158250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887B91-9A75-57B7-6FC5-26B0880BA347}"/>
              </a:ext>
            </a:extLst>
          </p:cNvPr>
          <p:cNvSpPr>
            <a:spLocks noGrp="1"/>
          </p:cNvSpPr>
          <p:nvPr>
            <p:ph type="title"/>
          </p:nvPr>
        </p:nvSpPr>
        <p:spPr/>
        <p:txBody>
          <a:bodyPr/>
          <a:lstStyle/>
          <a:p>
            <a:r>
              <a:rPr lang="en-GB" dirty="0">
                <a:latin typeface="Arial" panose="020B0604020202020204" pitchFamily="34" charset="0"/>
                <a:cs typeface="Arial" panose="020B0604020202020204" pitchFamily="34" charset="0"/>
              </a:rPr>
              <a:t>Recommendations </a:t>
            </a:r>
            <a:endParaRPr lang="en-US"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FF1B8588-9421-AF85-E62F-384A1E9ADF55}"/>
              </a:ext>
            </a:extLst>
          </p:cNvPr>
          <p:cNvSpPr>
            <a:spLocks noGrp="1"/>
          </p:cNvSpPr>
          <p:nvPr>
            <p:ph idx="1"/>
          </p:nvPr>
        </p:nvSpPr>
        <p:spPr/>
        <p:txBody>
          <a:bodyPr/>
          <a:lstStyle/>
          <a:p>
            <a:pPr marL="0" indent="0">
              <a:buNone/>
            </a:pPr>
            <a:r>
              <a:rPr lang="en-GB" dirty="0">
                <a:latin typeface="Arial" panose="020B0604020202020204" pitchFamily="34" charset="0"/>
                <a:cs typeface="Arial" panose="020B0604020202020204" pitchFamily="34" charset="0"/>
              </a:rPr>
              <a:t>End of life care recommendations.</a:t>
            </a:r>
          </a:p>
          <a:p>
            <a:pPr marL="0" indent="0">
              <a:buNone/>
            </a:pPr>
            <a:r>
              <a:rPr lang="en-GB" dirty="0">
                <a:latin typeface="Arial" panose="020B0604020202020204" pitchFamily="34" charset="0"/>
                <a:cs typeface="Arial" panose="020B0604020202020204" pitchFamily="34" charset="0"/>
              </a:rPr>
              <a:t>Be present and be involved with the dying person, if you’re a carer get to know them, get to know their likes and interest to make them the most comfortable, where possible ask them about their past life and any accomplishments so they can reminisce on their old life as its coming to and end.</a:t>
            </a:r>
          </a:p>
          <a:p>
            <a:pPr>
              <a:buFont typeface="Arial" panose="020B0604020202020204" pitchFamily="34" charset="0"/>
              <a:buChar char="•"/>
            </a:pPr>
            <a:r>
              <a:rPr lang="en-GB" dirty="0">
                <a:latin typeface="Arial" panose="020B0604020202020204" pitchFamily="34" charset="0"/>
                <a:cs typeface="Arial" panose="020B0604020202020204" pitchFamily="34" charset="0"/>
              </a:rPr>
              <a:t>Provide physical contact.</a:t>
            </a:r>
          </a:p>
          <a:p>
            <a:pPr>
              <a:buFont typeface="Arial" panose="020B0604020202020204" pitchFamily="34" charset="0"/>
              <a:buChar char="•"/>
            </a:pPr>
            <a:r>
              <a:rPr lang="en-GB" dirty="0">
                <a:latin typeface="Arial" panose="020B0604020202020204" pitchFamily="34" charset="0"/>
                <a:cs typeface="Arial" panose="020B0604020202020204" pitchFamily="34" charset="0"/>
              </a:rPr>
              <a:t>Set a comfortable mood.</a:t>
            </a:r>
          </a:p>
          <a:p>
            <a:pPr>
              <a:buFont typeface="Arial" panose="020B0604020202020204" pitchFamily="34" charset="0"/>
              <a:buChar char="•"/>
            </a:pPr>
            <a:r>
              <a:rPr lang="en-GB" dirty="0">
                <a:latin typeface="Arial" panose="020B0604020202020204" pitchFamily="34" charset="0"/>
                <a:cs typeface="Arial" panose="020B0604020202020204" pitchFamily="34" charset="0"/>
              </a:rPr>
              <a:t>Play music or their favourite film or show (NIH, 2017).</a:t>
            </a:r>
            <a:endParaRPr lang="en-US"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26980707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352E91-AC0A-4FD1-E5E4-D91CFFDDFF62}"/>
              </a:ext>
            </a:extLst>
          </p:cNvPr>
          <p:cNvSpPr>
            <a:spLocks noGrp="1"/>
          </p:cNvSpPr>
          <p:nvPr>
            <p:ph type="title"/>
          </p:nvPr>
        </p:nvSpPr>
        <p:spPr/>
        <p:txBody>
          <a:bodyPr/>
          <a:lstStyle/>
          <a:p>
            <a:r>
              <a:rPr lang="en-GB" dirty="0">
                <a:latin typeface="Arial" panose="020B0604020202020204" pitchFamily="34" charset="0"/>
                <a:cs typeface="Arial" panose="020B0604020202020204" pitchFamily="34" charset="0"/>
              </a:rPr>
              <a:t>CONCLUSION </a:t>
            </a:r>
            <a:endParaRPr lang="en-US"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D6FC66DB-1BB8-830D-C7C7-A15E9CE300E9}"/>
              </a:ext>
            </a:extLst>
          </p:cNvPr>
          <p:cNvSpPr>
            <a:spLocks noGrp="1"/>
          </p:cNvSpPr>
          <p:nvPr>
            <p:ph idx="1"/>
          </p:nvPr>
        </p:nvSpPr>
        <p:spPr/>
        <p:txBody>
          <a:bodyPr/>
          <a:lstStyle/>
          <a:p>
            <a:r>
              <a:rPr lang="en-GB" dirty="0">
                <a:latin typeface="Arial" panose="020B0604020202020204" pitchFamily="34" charset="0"/>
                <a:cs typeface="Arial" panose="020B0604020202020204" pitchFamily="34" charset="0"/>
              </a:rPr>
              <a:t>End of life care is given to the older generation who have a terminal illness or just old, any person coming towards end of life has many options from the choice of living wills and DNRS euthanasia. </a:t>
            </a:r>
          </a:p>
          <a:p>
            <a:r>
              <a:rPr lang="en-GB" dirty="0">
                <a:latin typeface="Arial" panose="020B0604020202020204" pitchFamily="34" charset="0"/>
                <a:cs typeface="Arial" panose="020B0604020202020204" pitchFamily="34" charset="0"/>
              </a:rPr>
              <a:t>Palliative care focuses more on the elderly with illness. When the end of life care the person can decide where they would like to die wether that’ll be a home, care home or hospital, they have a choice, protected by human rights act and care act. </a:t>
            </a:r>
          </a:p>
          <a:p>
            <a:r>
              <a:rPr lang="en-GB" dirty="0">
                <a:latin typeface="Arial" panose="020B0604020202020204" pitchFamily="34" charset="0"/>
                <a:cs typeface="Arial" panose="020B0604020202020204" pitchFamily="34" charset="0"/>
              </a:rPr>
              <a:t>The human rights act protects the elderly with these type of decision making as they should be ensured to have a “good death”.</a:t>
            </a:r>
            <a:endParaRPr lang="en-US"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79749034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9301F2-9A46-9EE3-D96D-759AA7D2746A}"/>
              </a:ext>
            </a:extLst>
          </p:cNvPr>
          <p:cNvSpPr>
            <a:spLocks noGrp="1"/>
          </p:cNvSpPr>
          <p:nvPr>
            <p:ph type="title"/>
          </p:nvPr>
        </p:nvSpPr>
        <p:spPr>
          <a:xfrm>
            <a:off x="1063752" y="-420573"/>
            <a:ext cx="10058400" cy="1609344"/>
          </a:xfrm>
        </p:spPr>
        <p:txBody>
          <a:bodyPr/>
          <a:lstStyle/>
          <a:p>
            <a:r>
              <a:rPr lang="en-GB" dirty="0"/>
              <a:t>          Reference list</a:t>
            </a:r>
            <a:endParaRPr lang="en-US" dirty="0"/>
          </a:p>
        </p:txBody>
      </p:sp>
      <p:sp>
        <p:nvSpPr>
          <p:cNvPr id="3" name="Content Placeholder 2">
            <a:extLst>
              <a:ext uri="{FF2B5EF4-FFF2-40B4-BE49-F238E27FC236}">
                <a16:creationId xmlns:a16="http://schemas.microsoft.com/office/drawing/2014/main" id="{88A3FFEF-06A3-8989-282C-11AF05C628C9}"/>
              </a:ext>
            </a:extLst>
          </p:cNvPr>
          <p:cNvSpPr>
            <a:spLocks noGrp="1"/>
          </p:cNvSpPr>
          <p:nvPr>
            <p:ph idx="1"/>
          </p:nvPr>
        </p:nvSpPr>
        <p:spPr>
          <a:xfrm>
            <a:off x="217893" y="721764"/>
            <a:ext cx="12400515" cy="6136236"/>
          </a:xfrm>
        </p:spPr>
        <p:txBody>
          <a:bodyPr>
            <a:noAutofit/>
          </a:bodyPr>
          <a:lstStyle/>
          <a:p>
            <a:pPr marL="0" indent="0">
              <a:buNone/>
            </a:pPr>
            <a:r>
              <a:rPr lang="en-GB" sz="500" dirty="0">
                <a:latin typeface="Arial" panose="020B0604020202020204" pitchFamily="34" charset="0"/>
                <a:cs typeface="Arial" panose="020B0604020202020204" pitchFamily="34" charset="0"/>
              </a:rPr>
              <a:t>BMC palliative care (2021)</a:t>
            </a:r>
          </a:p>
          <a:p>
            <a:pPr marL="0" indent="0">
              <a:buNone/>
            </a:pPr>
            <a:r>
              <a:rPr lang="en-GB" sz="500" i="1" dirty="0">
                <a:latin typeface="Arial" panose="020B0604020202020204" pitchFamily="34" charset="0"/>
                <a:cs typeface="Arial" panose="020B0604020202020204" pitchFamily="34" charset="0"/>
              </a:rPr>
              <a:t>Priorities and opportunities for palliative and end of life care in United Kingdom health polices: a national documentary analysis </a:t>
            </a:r>
          </a:p>
          <a:p>
            <a:pPr marL="0" indent="0">
              <a:buNone/>
            </a:pPr>
            <a:r>
              <a:rPr lang="en-GB" sz="500" dirty="0">
                <a:latin typeface="Arial" panose="020B0604020202020204" pitchFamily="34" charset="0"/>
                <a:cs typeface="Arial" panose="020B0604020202020204" pitchFamily="34" charset="0"/>
              </a:rPr>
              <a:t>Available at: </a:t>
            </a:r>
            <a:r>
              <a:rPr lang="en-GB" sz="500" dirty="0">
                <a:latin typeface="Arial" panose="020B0604020202020204" pitchFamily="34" charset="0"/>
                <a:cs typeface="Arial" panose="020B0604020202020204" pitchFamily="34" charset="0"/>
                <a:hlinkClick r:id="rId2"/>
              </a:rPr>
              <a:t>https://bmcpalliatcare.biomedcentral.com/articles/10.1186/s12904-021-00802-6</a:t>
            </a:r>
            <a:r>
              <a:rPr lang="en-GB" sz="500" dirty="0">
                <a:latin typeface="Arial" panose="020B0604020202020204" pitchFamily="34" charset="0"/>
                <a:cs typeface="Arial" panose="020B0604020202020204" pitchFamily="34" charset="0"/>
              </a:rPr>
              <a:t> </a:t>
            </a:r>
          </a:p>
          <a:p>
            <a:pPr marL="0" indent="0">
              <a:buNone/>
            </a:pPr>
            <a:r>
              <a:rPr lang="en-GB" sz="500" dirty="0">
                <a:latin typeface="Arial" panose="020B0604020202020204" pitchFamily="34" charset="0"/>
                <a:cs typeface="Arial" panose="020B0604020202020204" pitchFamily="34" charset="0"/>
              </a:rPr>
              <a:t>(Accessed: 1</a:t>
            </a:r>
            <a:r>
              <a:rPr lang="en-GB" sz="500" baseline="30000" dirty="0">
                <a:latin typeface="Arial" panose="020B0604020202020204" pitchFamily="34" charset="0"/>
                <a:cs typeface="Arial" panose="020B0604020202020204" pitchFamily="34" charset="0"/>
              </a:rPr>
              <a:t>st</a:t>
            </a:r>
            <a:r>
              <a:rPr lang="en-GB" sz="500" dirty="0">
                <a:latin typeface="Arial" panose="020B0604020202020204" pitchFamily="34" charset="0"/>
                <a:cs typeface="Arial" panose="020B0604020202020204" pitchFamily="34" charset="0"/>
              </a:rPr>
              <a:t> march 2023)</a:t>
            </a:r>
          </a:p>
          <a:p>
            <a:pPr marL="0" indent="0">
              <a:buNone/>
            </a:pPr>
            <a:r>
              <a:rPr lang="en-GB" sz="500" dirty="0">
                <a:latin typeface="Arial" panose="020B0604020202020204" pitchFamily="34" charset="0"/>
                <a:cs typeface="Arial" panose="020B0604020202020204" pitchFamily="34" charset="0"/>
              </a:rPr>
              <a:t>National institute on aging what are palliative care and hospice care (2021)</a:t>
            </a:r>
          </a:p>
          <a:p>
            <a:pPr marL="0" indent="0">
              <a:buNone/>
            </a:pPr>
            <a:r>
              <a:rPr lang="en-GB" sz="500" i="1" dirty="0">
                <a:latin typeface="Arial" panose="020B0604020202020204" pitchFamily="34" charset="0"/>
                <a:cs typeface="Arial" panose="020B0604020202020204" pitchFamily="34" charset="0"/>
              </a:rPr>
              <a:t>End of life </a:t>
            </a:r>
            <a:endParaRPr lang="en-GB" sz="500" dirty="0">
              <a:latin typeface="Arial" panose="020B0604020202020204" pitchFamily="34" charset="0"/>
              <a:cs typeface="Arial" panose="020B0604020202020204" pitchFamily="34" charset="0"/>
            </a:endParaRPr>
          </a:p>
          <a:p>
            <a:pPr marL="0" indent="0">
              <a:buNone/>
            </a:pPr>
            <a:r>
              <a:rPr lang="en-GB" sz="500" dirty="0">
                <a:latin typeface="Arial" panose="020B0604020202020204" pitchFamily="34" charset="0"/>
                <a:cs typeface="Arial" panose="020B0604020202020204" pitchFamily="34" charset="0"/>
              </a:rPr>
              <a:t> Available at:</a:t>
            </a:r>
            <a:r>
              <a:rPr lang="en-GB" sz="500" dirty="0">
                <a:latin typeface="Arial" panose="020B0604020202020204" pitchFamily="34" charset="0"/>
                <a:cs typeface="Arial" panose="020B0604020202020204" pitchFamily="34" charset="0"/>
                <a:hlinkClick r:id="rId3"/>
              </a:rPr>
              <a:t>https://</a:t>
            </a:r>
            <a:r>
              <a:rPr lang="en-GB" sz="500" dirty="0" err="1">
                <a:latin typeface="Arial" panose="020B0604020202020204" pitchFamily="34" charset="0"/>
                <a:cs typeface="Arial" panose="020B0604020202020204" pitchFamily="34" charset="0"/>
                <a:hlinkClick r:id="rId3"/>
              </a:rPr>
              <a:t>www.nia.nih.gov</a:t>
            </a:r>
            <a:r>
              <a:rPr lang="en-GB" sz="500" dirty="0">
                <a:latin typeface="Arial" panose="020B0604020202020204" pitchFamily="34" charset="0"/>
                <a:cs typeface="Arial" panose="020B0604020202020204" pitchFamily="34" charset="0"/>
                <a:hlinkClick r:id="rId3"/>
              </a:rPr>
              <a:t>/health/what-are-palliative-care-and-hospice-care</a:t>
            </a:r>
            <a:r>
              <a:rPr lang="en-GB" sz="500" dirty="0">
                <a:latin typeface="Arial" panose="020B0604020202020204" pitchFamily="34" charset="0"/>
                <a:cs typeface="Arial" panose="020B0604020202020204" pitchFamily="34" charset="0"/>
              </a:rPr>
              <a:t> </a:t>
            </a:r>
          </a:p>
          <a:p>
            <a:pPr marL="0" indent="0">
              <a:buNone/>
            </a:pPr>
            <a:r>
              <a:rPr lang="en-GB" sz="500" dirty="0">
                <a:latin typeface="Arial" panose="020B0604020202020204" pitchFamily="34" charset="0"/>
                <a:cs typeface="Arial" panose="020B0604020202020204" pitchFamily="34" charset="0"/>
              </a:rPr>
              <a:t>(Accessed:  1</a:t>
            </a:r>
            <a:r>
              <a:rPr lang="en-GB" sz="500" baseline="30000" dirty="0">
                <a:latin typeface="Arial" panose="020B0604020202020204" pitchFamily="34" charset="0"/>
                <a:cs typeface="Arial" panose="020B0604020202020204" pitchFamily="34" charset="0"/>
              </a:rPr>
              <a:t>st</a:t>
            </a:r>
            <a:r>
              <a:rPr lang="en-GB" sz="500" dirty="0">
                <a:latin typeface="Arial" panose="020B0604020202020204" pitchFamily="34" charset="0"/>
                <a:cs typeface="Arial" panose="020B0604020202020204" pitchFamily="34" charset="0"/>
              </a:rPr>
              <a:t> march 2023)</a:t>
            </a:r>
          </a:p>
          <a:p>
            <a:pPr marL="0" indent="0">
              <a:buNone/>
            </a:pPr>
            <a:r>
              <a:rPr lang="en-GB" sz="500" dirty="0">
                <a:latin typeface="Arial" panose="020B0604020202020204" pitchFamily="34" charset="0"/>
                <a:cs typeface="Arial" panose="020B0604020202020204" pitchFamily="34" charset="0"/>
              </a:rPr>
              <a:t>NHS (2021)</a:t>
            </a:r>
          </a:p>
          <a:p>
            <a:pPr marL="0" indent="0">
              <a:buNone/>
            </a:pPr>
            <a:r>
              <a:rPr lang="en-GB" sz="500" i="1" dirty="0">
                <a:latin typeface="Arial" panose="020B0604020202020204" pitchFamily="34" charset="0"/>
                <a:cs typeface="Arial" panose="020B0604020202020204" pitchFamily="34" charset="0"/>
              </a:rPr>
              <a:t>Care in a care home</a:t>
            </a:r>
          </a:p>
          <a:p>
            <a:pPr marL="0" indent="0">
              <a:buNone/>
            </a:pPr>
            <a:r>
              <a:rPr lang="en-GB" sz="500" dirty="0">
                <a:latin typeface="Arial" panose="020B0604020202020204" pitchFamily="34" charset="0"/>
                <a:cs typeface="Arial" panose="020B0604020202020204" pitchFamily="34" charset="0"/>
              </a:rPr>
              <a:t>Available at:</a:t>
            </a:r>
            <a:r>
              <a:rPr lang="en-GB" sz="500" dirty="0">
                <a:latin typeface="Arial" panose="020B0604020202020204" pitchFamily="34" charset="0"/>
                <a:cs typeface="Arial" panose="020B0604020202020204" pitchFamily="34" charset="0"/>
                <a:hlinkClick r:id="rId4"/>
              </a:rPr>
              <a:t>https://</a:t>
            </a:r>
            <a:r>
              <a:rPr lang="en-GB" sz="500" dirty="0" err="1">
                <a:latin typeface="Arial" panose="020B0604020202020204" pitchFamily="34" charset="0"/>
                <a:cs typeface="Arial" panose="020B0604020202020204" pitchFamily="34" charset="0"/>
                <a:hlinkClick r:id="rId4"/>
              </a:rPr>
              <a:t>www.nhs.uk</a:t>
            </a:r>
            <a:r>
              <a:rPr lang="en-GB" sz="500" dirty="0">
                <a:latin typeface="Arial" panose="020B0604020202020204" pitchFamily="34" charset="0"/>
                <a:cs typeface="Arial" panose="020B0604020202020204" pitchFamily="34" charset="0"/>
                <a:hlinkClick r:id="rId4"/>
              </a:rPr>
              <a:t>/conditions/end-of-life-care/care-in-a-care-home/</a:t>
            </a:r>
            <a:r>
              <a:rPr lang="en-GB" sz="500" dirty="0">
                <a:latin typeface="Arial" panose="020B0604020202020204" pitchFamily="34" charset="0"/>
                <a:cs typeface="Arial" panose="020B0604020202020204" pitchFamily="34" charset="0"/>
              </a:rPr>
              <a:t> </a:t>
            </a:r>
          </a:p>
          <a:p>
            <a:pPr marL="0" indent="0">
              <a:buNone/>
            </a:pPr>
            <a:r>
              <a:rPr lang="en-GB" sz="500" dirty="0">
                <a:latin typeface="Arial" panose="020B0604020202020204" pitchFamily="34" charset="0"/>
                <a:cs typeface="Arial" panose="020B0604020202020204" pitchFamily="34" charset="0"/>
              </a:rPr>
              <a:t>(Accessed: 28</a:t>
            </a:r>
            <a:r>
              <a:rPr lang="en-GB" sz="500" baseline="30000" dirty="0">
                <a:latin typeface="Arial" panose="020B0604020202020204" pitchFamily="34" charset="0"/>
                <a:cs typeface="Arial" panose="020B0604020202020204" pitchFamily="34" charset="0"/>
              </a:rPr>
              <a:t>th</a:t>
            </a:r>
            <a:r>
              <a:rPr lang="en-GB" sz="500" dirty="0">
                <a:latin typeface="Arial" panose="020B0604020202020204" pitchFamily="34" charset="0"/>
                <a:cs typeface="Arial" panose="020B0604020202020204" pitchFamily="34" charset="0"/>
              </a:rPr>
              <a:t> February 2023)</a:t>
            </a:r>
          </a:p>
          <a:p>
            <a:pPr marL="0" indent="0">
              <a:buNone/>
            </a:pPr>
            <a:r>
              <a:rPr lang="en-GB" sz="500" dirty="0">
                <a:latin typeface="Arial" panose="020B0604020202020204" pitchFamily="34" charset="0"/>
                <a:cs typeface="Arial" panose="020B0604020202020204" pitchFamily="34" charset="0"/>
              </a:rPr>
              <a:t>NHS (2022)</a:t>
            </a:r>
          </a:p>
          <a:p>
            <a:pPr marL="0" indent="0">
              <a:buNone/>
            </a:pPr>
            <a:r>
              <a:rPr lang="en-GB" sz="500" i="1" dirty="0">
                <a:latin typeface="Arial" panose="020B0604020202020204" pitchFamily="34" charset="0"/>
                <a:cs typeface="Arial" panose="020B0604020202020204" pitchFamily="34" charset="0"/>
              </a:rPr>
              <a:t>What end of life care involves </a:t>
            </a:r>
            <a:endParaRPr lang="en-GB" sz="500" dirty="0">
              <a:latin typeface="Arial" panose="020B0604020202020204" pitchFamily="34" charset="0"/>
              <a:cs typeface="Arial" panose="020B0604020202020204" pitchFamily="34" charset="0"/>
            </a:endParaRPr>
          </a:p>
          <a:p>
            <a:pPr marL="0" indent="0">
              <a:buNone/>
            </a:pPr>
            <a:r>
              <a:rPr lang="en-GB" sz="500" dirty="0">
                <a:latin typeface="Arial" panose="020B0604020202020204" pitchFamily="34" charset="0"/>
                <a:cs typeface="Arial" panose="020B0604020202020204" pitchFamily="34" charset="0"/>
              </a:rPr>
              <a:t>Available at: </a:t>
            </a:r>
            <a:r>
              <a:rPr lang="en-US" sz="500" dirty="0">
                <a:latin typeface="Arial" panose="020B0604020202020204" pitchFamily="34" charset="0"/>
                <a:cs typeface="Arial" panose="020B0604020202020204" pitchFamily="34" charset="0"/>
                <a:hlinkClick r:id="rId5"/>
              </a:rPr>
              <a:t>https://</a:t>
            </a:r>
            <a:r>
              <a:rPr lang="en-US" sz="500" dirty="0" err="1">
                <a:latin typeface="Arial" panose="020B0604020202020204" pitchFamily="34" charset="0"/>
                <a:cs typeface="Arial" panose="020B0604020202020204" pitchFamily="34" charset="0"/>
                <a:hlinkClick r:id="rId5"/>
              </a:rPr>
              <a:t>www.nhs.uk</a:t>
            </a:r>
            <a:r>
              <a:rPr lang="en-US" sz="500" dirty="0">
                <a:latin typeface="Arial" panose="020B0604020202020204" pitchFamily="34" charset="0"/>
                <a:cs typeface="Arial" panose="020B0604020202020204" pitchFamily="34" charset="0"/>
                <a:hlinkClick r:id="rId5"/>
              </a:rPr>
              <a:t>/conditions/end-of-life-care/what-it-involves-and-when-it-starts/</a:t>
            </a:r>
            <a:r>
              <a:rPr lang="en-GB" sz="500" dirty="0">
                <a:latin typeface="Arial" panose="020B0604020202020204" pitchFamily="34" charset="0"/>
                <a:cs typeface="Arial" panose="020B0604020202020204" pitchFamily="34" charset="0"/>
              </a:rPr>
              <a:t> </a:t>
            </a:r>
          </a:p>
          <a:p>
            <a:pPr marL="0" indent="0">
              <a:buNone/>
            </a:pPr>
            <a:r>
              <a:rPr lang="en-GB" sz="500" dirty="0">
                <a:latin typeface="Arial" panose="020B0604020202020204" pitchFamily="34" charset="0"/>
                <a:cs typeface="Arial" panose="020B0604020202020204" pitchFamily="34" charset="0"/>
              </a:rPr>
              <a:t>(Accessed: 1</a:t>
            </a:r>
            <a:r>
              <a:rPr lang="en-GB" sz="500" baseline="30000" dirty="0">
                <a:latin typeface="Arial" panose="020B0604020202020204" pitchFamily="34" charset="0"/>
                <a:cs typeface="Arial" panose="020B0604020202020204" pitchFamily="34" charset="0"/>
              </a:rPr>
              <a:t>st</a:t>
            </a:r>
            <a:r>
              <a:rPr lang="en-GB" sz="500" dirty="0">
                <a:latin typeface="Arial" panose="020B0604020202020204" pitchFamily="34" charset="0"/>
                <a:cs typeface="Arial" panose="020B0604020202020204" pitchFamily="34" charset="0"/>
              </a:rPr>
              <a:t> march 2023)</a:t>
            </a:r>
          </a:p>
          <a:p>
            <a:pPr marL="0" indent="0">
              <a:buNone/>
            </a:pPr>
            <a:r>
              <a:rPr lang="en-GB" sz="500" dirty="0">
                <a:latin typeface="Arial" panose="020B0604020202020204" pitchFamily="34" charset="0"/>
                <a:cs typeface="Arial" panose="020B0604020202020204" pitchFamily="34" charset="0"/>
              </a:rPr>
              <a:t>Christopher A. Klinger, (2020) </a:t>
            </a:r>
          </a:p>
          <a:p>
            <a:pPr marL="0" indent="0">
              <a:buNone/>
            </a:pPr>
            <a:r>
              <a:rPr lang="en-GB" sz="500" i="1" dirty="0">
                <a:latin typeface="Arial" panose="020B0604020202020204" pitchFamily="34" charset="0"/>
                <a:cs typeface="Arial" panose="020B0604020202020204" pitchFamily="34" charset="0"/>
              </a:rPr>
              <a:t>Gaps in hospice and palliative care research </a:t>
            </a:r>
          </a:p>
          <a:p>
            <a:pPr marL="0" indent="0">
              <a:buNone/>
            </a:pPr>
            <a:r>
              <a:rPr lang="en-GB" sz="500" dirty="0">
                <a:latin typeface="Arial" panose="020B0604020202020204" pitchFamily="34" charset="0"/>
                <a:cs typeface="Arial" panose="020B0604020202020204" pitchFamily="34" charset="0"/>
              </a:rPr>
              <a:t>Available at:</a:t>
            </a:r>
            <a:r>
              <a:rPr lang="en-GB" sz="500" dirty="0">
                <a:latin typeface="Arial" panose="020B0604020202020204" pitchFamily="34" charset="0"/>
                <a:cs typeface="Arial" panose="020B0604020202020204" pitchFamily="34" charset="0"/>
                <a:hlinkClick r:id="rId6"/>
              </a:rPr>
              <a:t>https://</a:t>
            </a:r>
            <a:r>
              <a:rPr lang="en-GB" sz="500" dirty="0" err="1">
                <a:latin typeface="Arial" panose="020B0604020202020204" pitchFamily="34" charset="0"/>
                <a:cs typeface="Arial" panose="020B0604020202020204" pitchFamily="34" charset="0"/>
                <a:hlinkClick r:id="rId6"/>
              </a:rPr>
              <a:t>www.ncbi.nlm.nih.gov</a:t>
            </a:r>
            <a:r>
              <a:rPr lang="en-GB" sz="500" dirty="0">
                <a:latin typeface="Arial" panose="020B0604020202020204" pitchFamily="34" charset="0"/>
                <a:cs typeface="Arial" panose="020B0604020202020204" pitchFamily="34" charset="0"/>
                <a:hlinkClick r:id="rId6"/>
              </a:rPr>
              <a:t>/</a:t>
            </a:r>
            <a:r>
              <a:rPr lang="en-GB" sz="500" dirty="0" err="1">
                <a:latin typeface="Arial" panose="020B0604020202020204" pitchFamily="34" charset="0"/>
                <a:cs typeface="Arial" panose="020B0604020202020204" pitchFamily="34" charset="0"/>
                <a:hlinkClick r:id="rId6"/>
              </a:rPr>
              <a:t>pmc</a:t>
            </a:r>
            <a:r>
              <a:rPr lang="en-GB" sz="500" dirty="0">
                <a:latin typeface="Arial" panose="020B0604020202020204" pitchFamily="34" charset="0"/>
                <a:cs typeface="Arial" panose="020B0604020202020204" pitchFamily="34" charset="0"/>
                <a:hlinkClick r:id="rId6"/>
              </a:rPr>
              <a:t>/articles/PMC7661142/</a:t>
            </a:r>
            <a:r>
              <a:rPr lang="en-GB" sz="500" dirty="0">
                <a:latin typeface="Arial" panose="020B0604020202020204" pitchFamily="34" charset="0"/>
                <a:cs typeface="Arial" panose="020B0604020202020204" pitchFamily="34" charset="0"/>
              </a:rPr>
              <a:t> </a:t>
            </a:r>
          </a:p>
          <a:p>
            <a:pPr marL="0" indent="0">
              <a:buNone/>
            </a:pPr>
            <a:r>
              <a:rPr lang="en-GB" sz="500" dirty="0">
                <a:latin typeface="Arial" panose="020B0604020202020204" pitchFamily="34" charset="0"/>
                <a:cs typeface="Arial" panose="020B0604020202020204" pitchFamily="34" charset="0"/>
              </a:rPr>
              <a:t>(Accessed: 27</a:t>
            </a:r>
            <a:r>
              <a:rPr lang="en-GB" sz="500" baseline="30000" dirty="0">
                <a:latin typeface="Arial" panose="020B0604020202020204" pitchFamily="34" charset="0"/>
                <a:cs typeface="Arial" panose="020B0604020202020204" pitchFamily="34" charset="0"/>
              </a:rPr>
              <a:t>th</a:t>
            </a:r>
            <a:r>
              <a:rPr lang="en-GB" sz="500" dirty="0">
                <a:latin typeface="Arial" panose="020B0604020202020204" pitchFamily="34" charset="0"/>
                <a:cs typeface="Arial" panose="020B0604020202020204" pitchFamily="34" charset="0"/>
              </a:rPr>
              <a:t> February 2023)</a:t>
            </a:r>
          </a:p>
          <a:p>
            <a:pPr marL="0" indent="0">
              <a:buNone/>
            </a:pPr>
            <a:r>
              <a:rPr lang="en-GB" sz="500" dirty="0">
                <a:latin typeface="Arial" panose="020B0604020202020204" pitchFamily="34" charset="0"/>
                <a:cs typeface="Arial" panose="020B0604020202020204" pitchFamily="34" charset="0"/>
              </a:rPr>
              <a:t>The </a:t>
            </a:r>
            <a:r>
              <a:rPr lang="en-GB" sz="500" dirty="0" err="1">
                <a:latin typeface="Arial" panose="020B0604020202020204" pitchFamily="34" charset="0"/>
                <a:cs typeface="Arial" panose="020B0604020202020204" pitchFamily="34" charset="0"/>
              </a:rPr>
              <a:t>Bmj</a:t>
            </a:r>
            <a:r>
              <a:rPr lang="en-GB" sz="500" dirty="0">
                <a:latin typeface="Arial" panose="020B0604020202020204" pitchFamily="34" charset="0"/>
                <a:cs typeface="Arial" panose="020B0604020202020204" pitchFamily="34" charset="0"/>
              </a:rPr>
              <a:t>  (2011)</a:t>
            </a:r>
          </a:p>
          <a:p>
            <a:pPr marL="0" indent="0">
              <a:buNone/>
            </a:pPr>
            <a:r>
              <a:rPr lang="en-GB" sz="500" i="1" dirty="0">
                <a:latin typeface="Arial" panose="020B0604020202020204" pitchFamily="34" charset="0"/>
                <a:cs typeface="Arial" panose="020B0604020202020204" pitchFamily="34" charset="0"/>
              </a:rPr>
              <a:t>A good death is possible in the NHS</a:t>
            </a:r>
            <a:endParaRPr lang="en-GB" sz="500" dirty="0">
              <a:latin typeface="Arial" panose="020B0604020202020204" pitchFamily="34" charset="0"/>
              <a:cs typeface="Arial" panose="020B0604020202020204" pitchFamily="34" charset="0"/>
            </a:endParaRPr>
          </a:p>
          <a:p>
            <a:pPr marL="0" indent="0">
              <a:buNone/>
            </a:pPr>
            <a:r>
              <a:rPr lang="en-GB" sz="500" dirty="0">
                <a:latin typeface="Arial" panose="020B0604020202020204" pitchFamily="34" charset="0"/>
                <a:cs typeface="Arial" panose="020B0604020202020204" pitchFamily="34" charset="0"/>
              </a:rPr>
              <a:t>Available at: </a:t>
            </a:r>
            <a:r>
              <a:rPr lang="en-GB" sz="500" dirty="0">
                <a:latin typeface="Arial" panose="020B0604020202020204" pitchFamily="34" charset="0"/>
                <a:cs typeface="Arial" panose="020B0604020202020204" pitchFamily="34" charset="0"/>
                <a:hlinkClick r:id="rId7"/>
              </a:rPr>
              <a:t>https://</a:t>
            </a:r>
            <a:r>
              <a:rPr lang="en-GB" sz="500" dirty="0" err="1">
                <a:latin typeface="Arial" panose="020B0604020202020204" pitchFamily="34" charset="0"/>
                <a:cs typeface="Arial" panose="020B0604020202020204" pitchFamily="34" charset="0"/>
                <a:hlinkClick r:id="rId7"/>
              </a:rPr>
              <a:t>www.bmj.com</a:t>
            </a:r>
            <a:r>
              <a:rPr lang="en-GB" sz="500" dirty="0">
                <a:latin typeface="Arial" panose="020B0604020202020204" pitchFamily="34" charset="0"/>
                <a:cs typeface="Arial" panose="020B0604020202020204" pitchFamily="34" charset="0"/>
                <a:hlinkClick r:id="rId7"/>
              </a:rPr>
              <a:t>/rapid-response/2011/10/29/human-rights-act-1998-imposes-obligation-facilitate-good-death</a:t>
            </a:r>
            <a:endParaRPr lang="en-GB" sz="500" dirty="0">
              <a:latin typeface="Arial" panose="020B0604020202020204" pitchFamily="34" charset="0"/>
              <a:cs typeface="Arial" panose="020B0604020202020204" pitchFamily="34" charset="0"/>
            </a:endParaRPr>
          </a:p>
          <a:p>
            <a:pPr marL="0" indent="0">
              <a:buNone/>
            </a:pPr>
            <a:r>
              <a:rPr lang="en-GB" sz="500" dirty="0">
                <a:latin typeface="Arial" panose="020B0604020202020204" pitchFamily="34" charset="0"/>
                <a:cs typeface="Arial" panose="020B0604020202020204" pitchFamily="34" charset="0"/>
              </a:rPr>
              <a:t>(Accessed: 2</a:t>
            </a:r>
            <a:r>
              <a:rPr lang="en-GB" sz="500" baseline="30000" dirty="0">
                <a:latin typeface="Arial" panose="020B0604020202020204" pitchFamily="34" charset="0"/>
                <a:cs typeface="Arial" panose="020B0604020202020204" pitchFamily="34" charset="0"/>
              </a:rPr>
              <a:t>nd</a:t>
            </a:r>
            <a:r>
              <a:rPr lang="en-GB" sz="500" dirty="0">
                <a:latin typeface="Arial" panose="020B0604020202020204" pitchFamily="34" charset="0"/>
                <a:cs typeface="Arial" panose="020B0604020202020204" pitchFamily="34" charset="0"/>
              </a:rPr>
              <a:t> march 2023)</a:t>
            </a:r>
          </a:p>
          <a:p>
            <a:pPr marL="0" indent="0">
              <a:buNone/>
            </a:pPr>
            <a:r>
              <a:rPr lang="en-GB" sz="500" dirty="0">
                <a:latin typeface="Arial" panose="020B0604020202020204" pitchFamily="34" charset="0"/>
                <a:cs typeface="Arial" panose="020B0604020202020204" pitchFamily="34" charset="0"/>
              </a:rPr>
              <a:t>The Nuffield trust (2022)</a:t>
            </a:r>
          </a:p>
          <a:p>
            <a:pPr marL="0" indent="0">
              <a:buNone/>
            </a:pPr>
            <a:r>
              <a:rPr lang="en-GB" sz="500" i="1" dirty="0">
                <a:latin typeface="Arial" panose="020B0604020202020204" pitchFamily="34" charset="0"/>
                <a:cs typeface="Arial" panose="020B0604020202020204" pitchFamily="34" charset="0"/>
              </a:rPr>
              <a:t>End of life care: what it is, how is it provided, and what are the challenges?</a:t>
            </a:r>
            <a:endParaRPr lang="en-GB" sz="500" dirty="0">
              <a:latin typeface="Arial" panose="020B0604020202020204" pitchFamily="34" charset="0"/>
              <a:cs typeface="Arial" panose="020B0604020202020204" pitchFamily="34" charset="0"/>
            </a:endParaRPr>
          </a:p>
          <a:p>
            <a:pPr marL="0" indent="0">
              <a:buNone/>
            </a:pPr>
            <a:r>
              <a:rPr lang="en-GB" sz="500" dirty="0">
                <a:latin typeface="Arial" panose="020B0604020202020204" pitchFamily="34" charset="0"/>
                <a:cs typeface="Arial" panose="020B0604020202020204" pitchFamily="34" charset="0"/>
              </a:rPr>
              <a:t>Available at:</a:t>
            </a:r>
            <a:r>
              <a:rPr lang="en-US" sz="500" dirty="0">
                <a:latin typeface="Arial" panose="020B0604020202020204" pitchFamily="34" charset="0"/>
                <a:cs typeface="Arial" panose="020B0604020202020204" pitchFamily="34" charset="0"/>
                <a:hlinkClick r:id="rId8"/>
              </a:rPr>
              <a:t>https://</a:t>
            </a:r>
            <a:r>
              <a:rPr lang="en-US" sz="500" dirty="0" err="1">
                <a:latin typeface="Arial" panose="020B0604020202020204" pitchFamily="34" charset="0"/>
                <a:cs typeface="Arial" panose="020B0604020202020204" pitchFamily="34" charset="0"/>
                <a:hlinkClick r:id="rId8"/>
              </a:rPr>
              <a:t>www.nuffieldtrust.org.uk</a:t>
            </a:r>
            <a:r>
              <a:rPr lang="en-US" sz="500" dirty="0">
                <a:latin typeface="Arial" panose="020B0604020202020204" pitchFamily="34" charset="0"/>
                <a:cs typeface="Arial" panose="020B0604020202020204" pitchFamily="34" charset="0"/>
                <a:hlinkClick r:id="rId8"/>
              </a:rPr>
              <a:t>/resource/end-of-life-care-explained-what-is-it-how-is-it-provided-and-what-are-the-challenges</a:t>
            </a:r>
            <a:r>
              <a:rPr lang="en-GB" sz="500" dirty="0">
                <a:latin typeface="Arial" panose="020B0604020202020204" pitchFamily="34" charset="0"/>
                <a:cs typeface="Arial" panose="020B0604020202020204" pitchFamily="34" charset="0"/>
              </a:rPr>
              <a:t> </a:t>
            </a:r>
          </a:p>
          <a:p>
            <a:pPr marL="0" indent="0">
              <a:buNone/>
            </a:pPr>
            <a:r>
              <a:rPr lang="en-GB" sz="500" dirty="0">
                <a:latin typeface="Arial" panose="020B0604020202020204" pitchFamily="34" charset="0"/>
                <a:cs typeface="Arial" panose="020B0604020202020204" pitchFamily="34" charset="0"/>
              </a:rPr>
              <a:t>(Accessed: 2</a:t>
            </a:r>
            <a:r>
              <a:rPr lang="en-GB" sz="500" baseline="30000" dirty="0">
                <a:latin typeface="Arial" panose="020B0604020202020204" pitchFamily="34" charset="0"/>
                <a:cs typeface="Arial" panose="020B0604020202020204" pitchFamily="34" charset="0"/>
              </a:rPr>
              <a:t>nd</a:t>
            </a:r>
            <a:r>
              <a:rPr lang="en-GB" sz="500" dirty="0">
                <a:latin typeface="Arial" panose="020B0604020202020204" pitchFamily="34" charset="0"/>
                <a:cs typeface="Arial" panose="020B0604020202020204" pitchFamily="34" charset="0"/>
              </a:rPr>
              <a:t> march 2023)</a:t>
            </a:r>
            <a:endParaRPr lang="en-US" sz="5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21336385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018C0A-2C7A-CEAD-D2F2-2EE13301F17C}"/>
              </a:ext>
            </a:extLst>
          </p:cNvPr>
          <p:cNvSpPr>
            <a:spLocks noGrp="1"/>
          </p:cNvSpPr>
          <p:nvPr>
            <p:ph type="title"/>
          </p:nvPr>
        </p:nvSpPr>
        <p:spPr>
          <a:xfrm>
            <a:off x="1069848" y="-257249"/>
            <a:ext cx="10058400" cy="1609344"/>
          </a:xfrm>
        </p:spPr>
        <p:txBody>
          <a:bodyPr/>
          <a:lstStyle/>
          <a:p>
            <a:r>
              <a:rPr lang="en-GB" dirty="0">
                <a:latin typeface="Arial" panose="020B0604020202020204" pitchFamily="34" charset="0"/>
                <a:cs typeface="Arial" panose="020B0604020202020204" pitchFamily="34" charset="0"/>
              </a:rPr>
              <a:t>Reference list </a:t>
            </a:r>
            <a:endParaRPr lang="en-US"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64E2DBD4-843C-7DC4-6C19-78C02D386015}"/>
              </a:ext>
            </a:extLst>
          </p:cNvPr>
          <p:cNvSpPr>
            <a:spLocks noGrp="1"/>
          </p:cNvSpPr>
          <p:nvPr>
            <p:ph idx="1"/>
          </p:nvPr>
        </p:nvSpPr>
        <p:spPr>
          <a:xfrm>
            <a:off x="1069848" y="801110"/>
            <a:ext cx="10058400" cy="6056889"/>
          </a:xfrm>
        </p:spPr>
        <p:txBody>
          <a:bodyPr>
            <a:normAutofit fontScale="47500" lnSpcReduction="20000"/>
          </a:bodyPr>
          <a:lstStyle/>
          <a:p>
            <a:pPr marL="0" indent="0">
              <a:buNone/>
            </a:pPr>
            <a:r>
              <a:rPr lang="en-GB" sz="1000" dirty="0">
                <a:latin typeface="Arial" panose="020B0604020202020204" pitchFamily="34" charset="0"/>
                <a:cs typeface="Arial" panose="020B0604020202020204" pitchFamily="34" charset="0"/>
              </a:rPr>
              <a:t>Assisted suicide (2023)</a:t>
            </a:r>
          </a:p>
          <a:p>
            <a:pPr marL="0" indent="0">
              <a:buNone/>
            </a:pPr>
            <a:r>
              <a:rPr lang="en-GB" sz="1000" i="1" dirty="0">
                <a:latin typeface="Arial" panose="020B0604020202020204" pitchFamily="34" charset="0"/>
                <a:cs typeface="Arial" panose="020B0604020202020204" pitchFamily="34" charset="0"/>
              </a:rPr>
              <a:t>Arguments for and against suicide and euthanasia </a:t>
            </a:r>
            <a:endParaRPr lang="en-GB" sz="1000" dirty="0">
              <a:latin typeface="Arial" panose="020B0604020202020204" pitchFamily="34" charset="0"/>
              <a:cs typeface="Arial" panose="020B0604020202020204" pitchFamily="34" charset="0"/>
            </a:endParaRPr>
          </a:p>
          <a:p>
            <a:pPr marL="0" indent="0">
              <a:buNone/>
            </a:pPr>
            <a:r>
              <a:rPr lang="en-GB" sz="1000" dirty="0">
                <a:latin typeface="Arial" panose="020B0604020202020204" pitchFamily="34" charset="0"/>
                <a:cs typeface="Arial" panose="020B0604020202020204" pitchFamily="34" charset="0"/>
              </a:rPr>
              <a:t>Available at: </a:t>
            </a:r>
            <a:r>
              <a:rPr lang="en-GB" sz="1000" dirty="0">
                <a:latin typeface="Arial" panose="020B0604020202020204" pitchFamily="34" charset="0"/>
                <a:cs typeface="Arial" panose="020B0604020202020204" pitchFamily="34" charset="0"/>
                <a:hlinkClick r:id="rId2"/>
              </a:rPr>
              <a:t>https://care.org.uk/cause/assisted-suicide/arguments-for-and-against-assisted-suicide-and-euthanasia</a:t>
            </a:r>
            <a:r>
              <a:rPr lang="en-GB" sz="1000" dirty="0">
                <a:latin typeface="Arial" panose="020B0604020202020204" pitchFamily="34" charset="0"/>
                <a:cs typeface="Arial" panose="020B0604020202020204" pitchFamily="34" charset="0"/>
              </a:rPr>
              <a:t> </a:t>
            </a:r>
          </a:p>
          <a:p>
            <a:pPr marL="0" indent="0">
              <a:buNone/>
            </a:pPr>
            <a:r>
              <a:rPr lang="en-GB" sz="1000" dirty="0">
                <a:latin typeface="Arial" panose="020B0604020202020204" pitchFamily="34" charset="0"/>
                <a:cs typeface="Arial" panose="020B0604020202020204" pitchFamily="34" charset="0"/>
              </a:rPr>
              <a:t>(Accessed 26</a:t>
            </a:r>
            <a:r>
              <a:rPr lang="en-GB" sz="1000" baseline="30000" dirty="0">
                <a:latin typeface="Arial" panose="020B0604020202020204" pitchFamily="34" charset="0"/>
                <a:cs typeface="Arial" panose="020B0604020202020204" pitchFamily="34" charset="0"/>
              </a:rPr>
              <a:t>th</a:t>
            </a:r>
            <a:r>
              <a:rPr lang="en-GB" sz="1000" dirty="0">
                <a:latin typeface="Arial" panose="020B0604020202020204" pitchFamily="34" charset="0"/>
                <a:cs typeface="Arial" panose="020B0604020202020204" pitchFamily="34" charset="0"/>
              </a:rPr>
              <a:t> February 2023)</a:t>
            </a:r>
          </a:p>
          <a:p>
            <a:pPr marL="0" indent="0">
              <a:buNone/>
            </a:pPr>
            <a:r>
              <a:rPr lang="en-GB" sz="1000" dirty="0">
                <a:latin typeface="Arial" panose="020B0604020202020204" pitchFamily="34" charset="0"/>
                <a:cs typeface="Arial" panose="020B0604020202020204" pitchFamily="34" charset="0"/>
              </a:rPr>
              <a:t>City of York council (2023)</a:t>
            </a:r>
          </a:p>
          <a:p>
            <a:pPr marL="0" indent="0">
              <a:buNone/>
            </a:pPr>
            <a:r>
              <a:rPr lang="en-GB" sz="1000" dirty="0">
                <a:latin typeface="Arial" panose="020B0604020202020204" pitchFamily="34" charset="0"/>
                <a:cs typeface="Arial" panose="020B0604020202020204" pitchFamily="34" charset="0"/>
              </a:rPr>
              <a:t> </a:t>
            </a:r>
            <a:r>
              <a:rPr lang="en-GB" sz="1000" i="1" dirty="0">
                <a:latin typeface="Arial" panose="020B0604020202020204" pitchFamily="34" charset="0"/>
                <a:cs typeface="Arial" panose="020B0604020202020204" pitchFamily="34" charset="0"/>
              </a:rPr>
              <a:t>The care act 2014</a:t>
            </a:r>
            <a:endParaRPr lang="en-GB" sz="1000" dirty="0">
              <a:latin typeface="Arial" panose="020B0604020202020204" pitchFamily="34" charset="0"/>
              <a:cs typeface="Arial" panose="020B0604020202020204" pitchFamily="34" charset="0"/>
            </a:endParaRPr>
          </a:p>
          <a:p>
            <a:pPr marL="0" indent="0">
              <a:buNone/>
            </a:pPr>
            <a:r>
              <a:rPr lang="en-GB" sz="1000" dirty="0">
                <a:latin typeface="Arial" panose="020B0604020202020204" pitchFamily="34" charset="0"/>
                <a:cs typeface="Arial" panose="020B0604020202020204" pitchFamily="34" charset="0"/>
              </a:rPr>
              <a:t>Available at: </a:t>
            </a:r>
            <a:r>
              <a:rPr lang="en-GB" sz="1000" dirty="0">
                <a:latin typeface="Arial" panose="020B0604020202020204" pitchFamily="34" charset="0"/>
                <a:cs typeface="Arial" panose="020B0604020202020204" pitchFamily="34" charset="0"/>
                <a:hlinkClick r:id="rId3"/>
              </a:rPr>
              <a:t>https://www.york.gov.uk/CareAct</a:t>
            </a:r>
            <a:r>
              <a:rPr lang="en-GB" sz="1000" dirty="0">
                <a:latin typeface="Arial" panose="020B0604020202020204" pitchFamily="34" charset="0"/>
                <a:cs typeface="Arial" panose="020B0604020202020204" pitchFamily="34" charset="0"/>
              </a:rPr>
              <a:t> </a:t>
            </a:r>
          </a:p>
          <a:p>
            <a:pPr marL="0" indent="0">
              <a:buNone/>
            </a:pPr>
            <a:r>
              <a:rPr lang="en-GB" sz="1000" dirty="0">
                <a:latin typeface="Arial" panose="020B0604020202020204" pitchFamily="34" charset="0"/>
                <a:cs typeface="Arial" panose="020B0604020202020204" pitchFamily="34" charset="0"/>
              </a:rPr>
              <a:t>(Accessed: 27</a:t>
            </a:r>
            <a:r>
              <a:rPr lang="en-GB" sz="1000" baseline="30000" dirty="0">
                <a:latin typeface="Arial" panose="020B0604020202020204" pitchFamily="34" charset="0"/>
                <a:cs typeface="Arial" panose="020B0604020202020204" pitchFamily="34" charset="0"/>
              </a:rPr>
              <a:t>th</a:t>
            </a:r>
            <a:r>
              <a:rPr lang="en-GB" sz="1000" dirty="0">
                <a:latin typeface="Arial" panose="020B0604020202020204" pitchFamily="34" charset="0"/>
                <a:cs typeface="Arial" panose="020B0604020202020204" pitchFamily="34" charset="0"/>
              </a:rPr>
              <a:t> February 2023)</a:t>
            </a:r>
          </a:p>
          <a:p>
            <a:pPr marL="0" indent="0">
              <a:buNone/>
            </a:pPr>
            <a:r>
              <a:rPr lang="en-GB" sz="1000" dirty="0">
                <a:latin typeface="Arial" panose="020B0604020202020204" pitchFamily="34" charset="0"/>
                <a:cs typeface="Arial" panose="020B0604020202020204" pitchFamily="34" charset="0"/>
              </a:rPr>
              <a:t>Each other (2017)</a:t>
            </a:r>
          </a:p>
          <a:p>
            <a:pPr marL="0" indent="0">
              <a:buNone/>
            </a:pPr>
            <a:r>
              <a:rPr lang="en-GB" sz="1000" i="1" dirty="0">
                <a:latin typeface="Arial" panose="020B0604020202020204" pitchFamily="34" charset="0"/>
                <a:cs typeface="Arial" panose="020B0604020202020204" pitchFamily="34" charset="0"/>
              </a:rPr>
              <a:t>Why human rights are essential to end of life care</a:t>
            </a:r>
            <a:endParaRPr lang="en-GB" sz="1000" dirty="0">
              <a:latin typeface="Arial" panose="020B0604020202020204" pitchFamily="34" charset="0"/>
              <a:cs typeface="Arial" panose="020B0604020202020204" pitchFamily="34" charset="0"/>
            </a:endParaRPr>
          </a:p>
          <a:p>
            <a:pPr marL="0" indent="0">
              <a:buNone/>
            </a:pPr>
            <a:r>
              <a:rPr lang="en-GB" sz="1000" dirty="0">
                <a:latin typeface="Arial" panose="020B0604020202020204" pitchFamily="34" charset="0"/>
                <a:cs typeface="Arial" panose="020B0604020202020204" pitchFamily="34" charset="0"/>
              </a:rPr>
              <a:t>Available at: </a:t>
            </a:r>
            <a:r>
              <a:rPr lang="en-GB" sz="1000" dirty="0">
                <a:latin typeface="Arial" panose="020B0604020202020204" pitchFamily="34" charset="0"/>
                <a:cs typeface="Arial" panose="020B0604020202020204" pitchFamily="34" charset="0"/>
                <a:hlinkClick r:id="rId4"/>
              </a:rPr>
              <a:t>https://</a:t>
            </a:r>
            <a:r>
              <a:rPr lang="en-GB" sz="1000" dirty="0" err="1">
                <a:latin typeface="Arial" panose="020B0604020202020204" pitchFamily="34" charset="0"/>
                <a:cs typeface="Arial" panose="020B0604020202020204" pitchFamily="34" charset="0"/>
                <a:hlinkClick r:id="rId4"/>
              </a:rPr>
              <a:t>eachother.org.uk</a:t>
            </a:r>
            <a:r>
              <a:rPr lang="en-GB" sz="1000" dirty="0">
                <a:latin typeface="Arial" panose="020B0604020202020204" pitchFamily="34" charset="0"/>
                <a:cs typeface="Arial" panose="020B0604020202020204" pitchFamily="34" charset="0"/>
                <a:hlinkClick r:id="rId4"/>
              </a:rPr>
              <a:t>/human-rights-approach-essential-end-life-care/</a:t>
            </a:r>
            <a:r>
              <a:rPr lang="en-GB" sz="1000" dirty="0">
                <a:latin typeface="Arial" panose="020B0604020202020204" pitchFamily="34" charset="0"/>
                <a:cs typeface="Arial" panose="020B0604020202020204" pitchFamily="34" charset="0"/>
              </a:rPr>
              <a:t> </a:t>
            </a:r>
          </a:p>
          <a:p>
            <a:pPr marL="0" indent="0">
              <a:buNone/>
            </a:pPr>
            <a:r>
              <a:rPr lang="en-GB" sz="1000" dirty="0">
                <a:latin typeface="Arial" panose="020B0604020202020204" pitchFamily="34" charset="0"/>
                <a:cs typeface="Arial" panose="020B0604020202020204" pitchFamily="34" charset="0"/>
              </a:rPr>
              <a:t>(Accessed 1</a:t>
            </a:r>
            <a:r>
              <a:rPr lang="en-GB" sz="1000" baseline="30000" dirty="0">
                <a:latin typeface="Arial" panose="020B0604020202020204" pitchFamily="34" charset="0"/>
                <a:cs typeface="Arial" panose="020B0604020202020204" pitchFamily="34" charset="0"/>
              </a:rPr>
              <a:t>st</a:t>
            </a:r>
            <a:r>
              <a:rPr lang="en-GB" sz="1000" dirty="0">
                <a:latin typeface="Arial" panose="020B0604020202020204" pitchFamily="34" charset="0"/>
                <a:cs typeface="Arial" panose="020B0604020202020204" pitchFamily="34" charset="0"/>
              </a:rPr>
              <a:t> march 2023)</a:t>
            </a:r>
          </a:p>
          <a:p>
            <a:pPr marL="0" indent="0">
              <a:buNone/>
            </a:pPr>
            <a:r>
              <a:rPr lang="en-GB" sz="1000" dirty="0">
                <a:latin typeface="Arial" panose="020B0604020202020204" pitchFamily="34" charset="0"/>
                <a:cs typeface="Arial" panose="020B0604020202020204" pitchFamily="34" charset="0"/>
              </a:rPr>
              <a:t>European Parliament (2017)</a:t>
            </a:r>
          </a:p>
          <a:p>
            <a:pPr marL="0" indent="0">
              <a:buNone/>
            </a:pPr>
            <a:r>
              <a:rPr lang="en-GB" sz="1000" i="1" dirty="0">
                <a:latin typeface="Arial" panose="020B0604020202020204" pitchFamily="34" charset="0"/>
                <a:cs typeface="Arial" panose="020B0604020202020204" pitchFamily="34" charset="0"/>
              </a:rPr>
              <a:t>Euthanasia cares in Europe: increasing Eu support or sick people and their families.</a:t>
            </a:r>
            <a:endParaRPr lang="en-GB" sz="1000" dirty="0">
              <a:latin typeface="Arial" panose="020B0604020202020204" pitchFamily="34" charset="0"/>
              <a:cs typeface="Arial" panose="020B0604020202020204" pitchFamily="34" charset="0"/>
            </a:endParaRPr>
          </a:p>
          <a:p>
            <a:pPr marL="0" indent="0">
              <a:buNone/>
            </a:pPr>
            <a:r>
              <a:rPr lang="en-GB" sz="1000" dirty="0">
                <a:latin typeface="Arial" panose="020B0604020202020204" pitchFamily="34" charset="0"/>
                <a:cs typeface="Arial" panose="020B0604020202020204" pitchFamily="34" charset="0"/>
              </a:rPr>
              <a:t>Available at: </a:t>
            </a:r>
            <a:r>
              <a:rPr lang="en-GB" sz="1000" dirty="0">
                <a:latin typeface="Arial" panose="020B0604020202020204" pitchFamily="34" charset="0"/>
                <a:cs typeface="Arial" panose="020B0604020202020204" pitchFamily="34" charset="0"/>
                <a:hlinkClick r:id="rId5"/>
              </a:rPr>
              <a:t>https://</a:t>
            </a:r>
            <a:r>
              <a:rPr lang="en-GB" sz="1000" dirty="0" err="1">
                <a:latin typeface="Arial" panose="020B0604020202020204" pitchFamily="34" charset="0"/>
                <a:cs typeface="Arial" panose="020B0604020202020204" pitchFamily="34" charset="0"/>
                <a:hlinkClick r:id="rId5"/>
              </a:rPr>
              <a:t>www.europarl.europa.eu</a:t>
            </a:r>
            <a:r>
              <a:rPr lang="en-GB" sz="1000" dirty="0">
                <a:latin typeface="Arial" panose="020B0604020202020204" pitchFamily="34" charset="0"/>
                <a:cs typeface="Arial" panose="020B0604020202020204" pitchFamily="34" charset="0"/>
                <a:hlinkClick r:id="rId5"/>
              </a:rPr>
              <a:t>/</a:t>
            </a:r>
            <a:r>
              <a:rPr lang="en-GB" sz="1000" dirty="0" err="1">
                <a:latin typeface="Arial" panose="020B0604020202020204" pitchFamily="34" charset="0"/>
                <a:cs typeface="Arial" panose="020B0604020202020204" pitchFamily="34" charset="0"/>
                <a:hlinkClick r:id="rId5"/>
              </a:rPr>
              <a:t>doceo</a:t>
            </a:r>
            <a:r>
              <a:rPr lang="en-GB" sz="1000" dirty="0">
                <a:latin typeface="Arial" panose="020B0604020202020204" pitchFamily="34" charset="0"/>
                <a:cs typeface="Arial" panose="020B0604020202020204" pitchFamily="34" charset="0"/>
                <a:hlinkClick r:id="rId5"/>
              </a:rPr>
              <a:t>/document/</a:t>
            </a:r>
            <a:r>
              <a:rPr lang="en-GB" sz="1000" dirty="0" err="1">
                <a:latin typeface="Arial" panose="020B0604020202020204" pitchFamily="34" charset="0"/>
                <a:cs typeface="Arial" panose="020B0604020202020204" pitchFamily="34" charset="0"/>
                <a:hlinkClick r:id="rId5"/>
              </a:rPr>
              <a:t>E-8-2017-001484_EN.html</a:t>
            </a:r>
            <a:r>
              <a:rPr lang="en-GB" sz="1000" dirty="0">
                <a:latin typeface="Arial" panose="020B0604020202020204" pitchFamily="34" charset="0"/>
                <a:cs typeface="Arial" panose="020B0604020202020204" pitchFamily="34" charset="0"/>
              </a:rPr>
              <a:t> </a:t>
            </a:r>
          </a:p>
          <a:p>
            <a:pPr marL="0" indent="0">
              <a:buNone/>
            </a:pPr>
            <a:r>
              <a:rPr lang="en-GB" sz="1000" dirty="0">
                <a:latin typeface="Arial" panose="020B0604020202020204" pitchFamily="34" charset="0"/>
                <a:cs typeface="Arial" panose="020B0604020202020204" pitchFamily="34" charset="0"/>
              </a:rPr>
              <a:t>(Accessed: 26</a:t>
            </a:r>
            <a:r>
              <a:rPr lang="en-GB" sz="1000" baseline="30000" dirty="0">
                <a:latin typeface="Arial" panose="020B0604020202020204" pitchFamily="34" charset="0"/>
                <a:cs typeface="Arial" panose="020B0604020202020204" pitchFamily="34" charset="0"/>
              </a:rPr>
              <a:t>th</a:t>
            </a:r>
            <a:r>
              <a:rPr lang="en-GB" sz="1000" dirty="0">
                <a:latin typeface="Arial" panose="020B0604020202020204" pitchFamily="34" charset="0"/>
                <a:cs typeface="Arial" panose="020B0604020202020204" pitchFamily="34" charset="0"/>
              </a:rPr>
              <a:t> February 2023)</a:t>
            </a:r>
          </a:p>
          <a:p>
            <a:pPr marL="0" indent="0">
              <a:buNone/>
            </a:pPr>
            <a:endParaRPr lang="en-GB" sz="1000" dirty="0">
              <a:latin typeface="Arial" panose="020B0604020202020204" pitchFamily="34" charset="0"/>
              <a:cs typeface="Arial" panose="020B0604020202020204" pitchFamily="34" charset="0"/>
            </a:endParaRPr>
          </a:p>
          <a:p>
            <a:pPr marL="0" indent="0">
              <a:buNone/>
            </a:pPr>
            <a:r>
              <a:rPr lang="en-GB" sz="1000" dirty="0">
                <a:latin typeface="Arial" panose="020B0604020202020204" pitchFamily="34" charset="0"/>
                <a:cs typeface="Arial" panose="020B0604020202020204" pitchFamily="34" charset="0"/>
              </a:rPr>
              <a:t>Libre texted social scientists (2021)</a:t>
            </a:r>
          </a:p>
          <a:p>
            <a:pPr marL="0" indent="0">
              <a:buNone/>
            </a:pPr>
            <a:r>
              <a:rPr lang="en-GB" sz="1000" i="1" dirty="0">
                <a:latin typeface="Arial" panose="020B0604020202020204" pitchFamily="34" charset="0"/>
                <a:cs typeface="Arial" panose="020B0604020202020204" pitchFamily="34" charset="0"/>
              </a:rPr>
              <a:t>Disengagement theory </a:t>
            </a:r>
            <a:endParaRPr lang="en-GB" sz="1000" dirty="0">
              <a:latin typeface="Arial" panose="020B0604020202020204" pitchFamily="34" charset="0"/>
              <a:cs typeface="Arial" panose="020B0604020202020204" pitchFamily="34" charset="0"/>
            </a:endParaRPr>
          </a:p>
          <a:p>
            <a:pPr marL="0" indent="0">
              <a:buNone/>
            </a:pPr>
            <a:r>
              <a:rPr lang="en-GB" sz="1000" dirty="0">
                <a:latin typeface="Arial" panose="020B0604020202020204" pitchFamily="34" charset="0"/>
                <a:cs typeface="Arial" panose="020B0604020202020204" pitchFamily="34" charset="0"/>
              </a:rPr>
              <a:t>Available at: </a:t>
            </a:r>
            <a:r>
              <a:rPr lang="en-GB" sz="1000" dirty="0">
                <a:latin typeface="Arial" panose="020B0604020202020204" pitchFamily="34" charset="0"/>
                <a:cs typeface="Arial" panose="020B0604020202020204" pitchFamily="34" charset="0"/>
                <a:hlinkClick r:id="rId6"/>
              </a:rPr>
              <a:t>https://</a:t>
            </a:r>
            <a:r>
              <a:rPr lang="en-GB" sz="1000" dirty="0" err="1">
                <a:latin typeface="Arial" panose="020B0604020202020204" pitchFamily="34" charset="0"/>
                <a:cs typeface="Arial" panose="020B0604020202020204" pitchFamily="34" charset="0"/>
                <a:hlinkClick r:id="rId6"/>
              </a:rPr>
              <a:t>socialsci.libretexts.org</a:t>
            </a:r>
            <a:r>
              <a:rPr lang="en-GB" sz="1000" dirty="0">
                <a:latin typeface="Arial" panose="020B0604020202020204" pitchFamily="34" charset="0"/>
                <a:cs typeface="Arial" panose="020B0604020202020204" pitchFamily="34" charset="0"/>
                <a:hlinkClick r:id="rId6"/>
              </a:rPr>
              <a:t>/Bookshelves/Sociology/Introduction_to_Sociology/Book%3A_Sociology_(Boundless)/18%3A_Aging/18.03%3A_The_Functionalist_Perspective_on_Aging/18.3A%3A_Disengagement_Theory</a:t>
            </a:r>
            <a:r>
              <a:rPr lang="en-GB" sz="1000" dirty="0">
                <a:latin typeface="Arial" panose="020B0604020202020204" pitchFamily="34" charset="0"/>
                <a:cs typeface="Arial" panose="020B0604020202020204" pitchFamily="34" charset="0"/>
              </a:rPr>
              <a:t> </a:t>
            </a:r>
          </a:p>
          <a:p>
            <a:pPr marL="0" indent="0">
              <a:buNone/>
            </a:pPr>
            <a:r>
              <a:rPr lang="en-GB" sz="1000" dirty="0">
                <a:latin typeface="Arial" panose="020B0604020202020204" pitchFamily="34" charset="0"/>
                <a:cs typeface="Arial" panose="020B0604020202020204" pitchFamily="34" charset="0"/>
              </a:rPr>
              <a:t>(Accessed 26</a:t>
            </a:r>
            <a:r>
              <a:rPr lang="en-GB" sz="1000" baseline="30000" dirty="0">
                <a:latin typeface="Arial" panose="020B0604020202020204" pitchFamily="34" charset="0"/>
                <a:cs typeface="Arial" panose="020B0604020202020204" pitchFamily="34" charset="0"/>
              </a:rPr>
              <a:t>th</a:t>
            </a:r>
            <a:r>
              <a:rPr lang="en-GB" sz="1000" dirty="0">
                <a:latin typeface="Arial" panose="020B0604020202020204" pitchFamily="34" charset="0"/>
                <a:cs typeface="Arial" panose="020B0604020202020204" pitchFamily="34" charset="0"/>
              </a:rPr>
              <a:t> February 2023)</a:t>
            </a:r>
          </a:p>
          <a:p>
            <a:pPr marL="0" indent="0">
              <a:buNone/>
            </a:pPr>
            <a:r>
              <a:rPr lang="en-GB" sz="1000" dirty="0">
                <a:latin typeface="Arial" panose="020B0604020202020204" pitchFamily="34" charset="0"/>
                <a:cs typeface="Arial" panose="020B0604020202020204" pitchFamily="34" charset="0"/>
              </a:rPr>
              <a:t>MedlinePlus (2020)</a:t>
            </a:r>
          </a:p>
          <a:p>
            <a:pPr marL="0" indent="0">
              <a:buNone/>
            </a:pPr>
            <a:r>
              <a:rPr lang="en-GB" sz="1000" i="1" dirty="0">
                <a:latin typeface="Arial" panose="020B0604020202020204" pitchFamily="34" charset="0"/>
                <a:cs typeface="Arial" panose="020B0604020202020204" pitchFamily="34" charset="0"/>
              </a:rPr>
              <a:t>Do-not-resuscitate order </a:t>
            </a:r>
            <a:endParaRPr lang="en-GB" sz="1000" dirty="0">
              <a:latin typeface="Arial" panose="020B0604020202020204" pitchFamily="34" charset="0"/>
              <a:cs typeface="Arial" panose="020B0604020202020204" pitchFamily="34" charset="0"/>
            </a:endParaRPr>
          </a:p>
          <a:p>
            <a:pPr marL="0" indent="0">
              <a:buNone/>
            </a:pPr>
            <a:r>
              <a:rPr lang="en-GB" sz="1000" dirty="0">
                <a:latin typeface="Arial" panose="020B0604020202020204" pitchFamily="34" charset="0"/>
                <a:cs typeface="Arial" panose="020B0604020202020204" pitchFamily="34" charset="0"/>
              </a:rPr>
              <a:t>Available at: </a:t>
            </a:r>
            <a:r>
              <a:rPr lang="en-GB" sz="1000" dirty="0">
                <a:latin typeface="Arial" panose="020B0604020202020204" pitchFamily="34" charset="0"/>
                <a:cs typeface="Arial" panose="020B0604020202020204" pitchFamily="34" charset="0"/>
                <a:hlinkClick r:id="rId7"/>
              </a:rPr>
              <a:t>https://medlineplus.gov/</a:t>
            </a:r>
            <a:r>
              <a:rPr lang="en-GB" sz="1000" dirty="0" err="1">
                <a:latin typeface="Arial" panose="020B0604020202020204" pitchFamily="34" charset="0"/>
                <a:cs typeface="Arial" panose="020B0604020202020204" pitchFamily="34" charset="0"/>
                <a:hlinkClick r:id="rId7"/>
              </a:rPr>
              <a:t>ency</a:t>
            </a:r>
            <a:r>
              <a:rPr lang="en-GB" sz="1000" dirty="0">
                <a:latin typeface="Arial" panose="020B0604020202020204" pitchFamily="34" charset="0"/>
                <a:cs typeface="Arial" panose="020B0604020202020204" pitchFamily="34" charset="0"/>
                <a:hlinkClick r:id="rId7"/>
              </a:rPr>
              <a:t>/</a:t>
            </a:r>
            <a:r>
              <a:rPr lang="en-GB" sz="1000" dirty="0" err="1">
                <a:latin typeface="Arial" panose="020B0604020202020204" pitchFamily="34" charset="0"/>
                <a:cs typeface="Arial" panose="020B0604020202020204" pitchFamily="34" charset="0"/>
                <a:hlinkClick r:id="rId7"/>
              </a:rPr>
              <a:t>patientinstructions</a:t>
            </a:r>
            <a:r>
              <a:rPr lang="en-GB" sz="1000" dirty="0">
                <a:latin typeface="Arial" panose="020B0604020202020204" pitchFamily="34" charset="0"/>
                <a:cs typeface="Arial" panose="020B0604020202020204" pitchFamily="34" charset="0"/>
                <a:hlinkClick r:id="rId7"/>
              </a:rPr>
              <a:t>/000473.htm</a:t>
            </a:r>
            <a:r>
              <a:rPr lang="en-GB" sz="1000" dirty="0">
                <a:latin typeface="Arial" panose="020B0604020202020204" pitchFamily="34" charset="0"/>
                <a:cs typeface="Arial" panose="020B0604020202020204" pitchFamily="34" charset="0"/>
              </a:rPr>
              <a:t> </a:t>
            </a:r>
          </a:p>
          <a:p>
            <a:pPr marL="0" indent="0">
              <a:buNone/>
            </a:pPr>
            <a:r>
              <a:rPr lang="en-GB" sz="1000" dirty="0">
                <a:latin typeface="Arial" panose="020B0604020202020204" pitchFamily="34" charset="0"/>
                <a:cs typeface="Arial" panose="020B0604020202020204" pitchFamily="34" charset="0"/>
              </a:rPr>
              <a:t>(Accessed: 2</a:t>
            </a:r>
            <a:r>
              <a:rPr lang="en-GB" sz="1000" baseline="30000" dirty="0">
                <a:latin typeface="Arial" panose="020B0604020202020204" pitchFamily="34" charset="0"/>
                <a:cs typeface="Arial" panose="020B0604020202020204" pitchFamily="34" charset="0"/>
              </a:rPr>
              <a:t>nd</a:t>
            </a:r>
            <a:r>
              <a:rPr lang="en-GB" sz="1000" dirty="0">
                <a:latin typeface="Arial" panose="020B0604020202020204" pitchFamily="34" charset="0"/>
                <a:cs typeface="Arial" panose="020B0604020202020204" pitchFamily="34" charset="0"/>
              </a:rPr>
              <a:t> march 2023)</a:t>
            </a:r>
          </a:p>
          <a:p>
            <a:pPr marL="0" indent="0">
              <a:buNone/>
            </a:pPr>
            <a:r>
              <a:rPr lang="en-GB" sz="1000" dirty="0">
                <a:latin typeface="Arial" panose="020B0604020202020204" pitchFamily="34" charset="0"/>
                <a:cs typeface="Arial" panose="020B0604020202020204" pitchFamily="34" charset="0"/>
              </a:rPr>
              <a:t>NHS ( 2020)</a:t>
            </a:r>
          </a:p>
          <a:p>
            <a:pPr marL="0" indent="0">
              <a:buNone/>
            </a:pPr>
            <a:r>
              <a:rPr lang="en-GB" sz="1000" i="1" dirty="0">
                <a:latin typeface="Arial" panose="020B0604020202020204" pitchFamily="34" charset="0"/>
                <a:cs typeface="Arial" panose="020B0604020202020204" pitchFamily="34" charset="0"/>
              </a:rPr>
              <a:t>Euthanasia and assisted suicide </a:t>
            </a:r>
            <a:endParaRPr lang="en-GB" sz="1000" dirty="0">
              <a:latin typeface="Arial" panose="020B0604020202020204" pitchFamily="34" charset="0"/>
              <a:cs typeface="Arial" panose="020B0604020202020204" pitchFamily="34" charset="0"/>
            </a:endParaRPr>
          </a:p>
          <a:p>
            <a:pPr marL="0" indent="0">
              <a:buNone/>
            </a:pPr>
            <a:r>
              <a:rPr lang="en-GB" sz="1000" dirty="0">
                <a:latin typeface="Arial" panose="020B0604020202020204" pitchFamily="34" charset="0"/>
                <a:cs typeface="Arial" panose="020B0604020202020204" pitchFamily="34" charset="0"/>
              </a:rPr>
              <a:t>Available at: </a:t>
            </a:r>
            <a:r>
              <a:rPr lang="en-GB" sz="1000" dirty="0">
                <a:latin typeface="Arial" panose="020B0604020202020204" pitchFamily="34" charset="0"/>
                <a:cs typeface="Arial" panose="020B0604020202020204" pitchFamily="34" charset="0"/>
                <a:hlinkClick r:id="rId8"/>
              </a:rPr>
              <a:t>https://</a:t>
            </a:r>
            <a:r>
              <a:rPr lang="en-GB" sz="1000" dirty="0" err="1">
                <a:latin typeface="Arial" panose="020B0604020202020204" pitchFamily="34" charset="0"/>
                <a:cs typeface="Arial" panose="020B0604020202020204" pitchFamily="34" charset="0"/>
                <a:hlinkClick r:id="rId8"/>
              </a:rPr>
              <a:t>www.nhs.uk</a:t>
            </a:r>
            <a:r>
              <a:rPr lang="en-GB" sz="1000" dirty="0">
                <a:latin typeface="Arial" panose="020B0604020202020204" pitchFamily="34" charset="0"/>
                <a:cs typeface="Arial" panose="020B0604020202020204" pitchFamily="34" charset="0"/>
                <a:hlinkClick r:id="rId8"/>
              </a:rPr>
              <a:t>/conditions/euthanasia-and-assisted-suicide/</a:t>
            </a:r>
            <a:r>
              <a:rPr lang="en-GB" sz="1000" dirty="0">
                <a:latin typeface="Arial" panose="020B0604020202020204" pitchFamily="34" charset="0"/>
                <a:cs typeface="Arial" panose="020B0604020202020204" pitchFamily="34" charset="0"/>
              </a:rPr>
              <a:t> </a:t>
            </a:r>
          </a:p>
          <a:p>
            <a:pPr marL="0" indent="0">
              <a:buNone/>
            </a:pPr>
            <a:r>
              <a:rPr lang="en-GB" sz="1000" dirty="0">
                <a:latin typeface="Arial" panose="020B0604020202020204" pitchFamily="34" charset="0"/>
                <a:cs typeface="Arial" panose="020B0604020202020204" pitchFamily="34" charset="0"/>
              </a:rPr>
              <a:t>(Accessed 26</a:t>
            </a:r>
            <a:r>
              <a:rPr lang="en-GB" sz="1000" baseline="30000" dirty="0">
                <a:latin typeface="Arial" panose="020B0604020202020204" pitchFamily="34" charset="0"/>
                <a:cs typeface="Arial" panose="020B0604020202020204" pitchFamily="34" charset="0"/>
              </a:rPr>
              <a:t>th</a:t>
            </a:r>
            <a:r>
              <a:rPr lang="en-GB" sz="1000" dirty="0">
                <a:latin typeface="Arial" panose="020B0604020202020204" pitchFamily="34" charset="0"/>
                <a:cs typeface="Arial" panose="020B0604020202020204" pitchFamily="34" charset="0"/>
              </a:rPr>
              <a:t> February 2023)</a:t>
            </a:r>
          </a:p>
        </p:txBody>
      </p:sp>
    </p:spTree>
    <p:extLst>
      <p:ext uri="{BB962C8B-B14F-4D97-AF65-F5344CB8AC3E}">
        <p14:creationId xmlns:p14="http://schemas.microsoft.com/office/powerpoint/2010/main" val="125164421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86FAFF-0892-22CF-A3FA-95BD0967728F}"/>
              </a:ext>
            </a:extLst>
          </p:cNvPr>
          <p:cNvSpPr>
            <a:spLocks noGrp="1"/>
          </p:cNvSpPr>
          <p:nvPr>
            <p:ph type="title"/>
          </p:nvPr>
        </p:nvSpPr>
        <p:spPr>
          <a:xfrm>
            <a:off x="881234" y="-118872"/>
            <a:ext cx="10058400" cy="1609344"/>
          </a:xfrm>
        </p:spPr>
        <p:txBody>
          <a:bodyPr/>
          <a:lstStyle/>
          <a:p>
            <a:r>
              <a:rPr lang="en-GB" dirty="0">
                <a:latin typeface="Arial" panose="020B0604020202020204" pitchFamily="34" charset="0"/>
                <a:cs typeface="Arial" panose="020B0604020202020204" pitchFamily="34" charset="0"/>
              </a:rPr>
              <a:t>REFERENCE LIST</a:t>
            </a:r>
            <a:endParaRPr lang="en-US"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2FE53413-FEE4-3F77-35BB-0A6A10C04781}"/>
              </a:ext>
            </a:extLst>
          </p:cNvPr>
          <p:cNvSpPr>
            <a:spLocks noGrp="1"/>
          </p:cNvSpPr>
          <p:nvPr>
            <p:ph idx="1"/>
          </p:nvPr>
        </p:nvSpPr>
        <p:spPr>
          <a:xfrm>
            <a:off x="150891" y="1065170"/>
            <a:ext cx="11920396" cy="5599186"/>
          </a:xfrm>
        </p:spPr>
        <p:txBody>
          <a:bodyPr>
            <a:normAutofit fontScale="62500" lnSpcReduction="20000"/>
          </a:bodyPr>
          <a:lstStyle/>
          <a:p>
            <a:pPr marL="0" indent="0">
              <a:buNone/>
            </a:pPr>
            <a:r>
              <a:rPr lang="en-GB" sz="1000" dirty="0">
                <a:latin typeface="Arial" panose="020B0604020202020204" pitchFamily="34" charset="0"/>
                <a:cs typeface="Arial" panose="020B0604020202020204" pitchFamily="34" charset="0"/>
              </a:rPr>
              <a:t>BBC (2014) </a:t>
            </a:r>
          </a:p>
          <a:p>
            <a:pPr marL="0" indent="0">
              <a:buNone/>
            </a:pPr>
            <a:r>
              <a:rPr lang="en-GB" sz="1000" i="1" dirty="0">
                <a:latin typeface="Arial" panose="020B0604020202020204" pitchFamily="34" charset="0"/>
                <a:cs typeface="Arial" panose="020B0604020202020204" pitchFamily="34" charset="0"/>
              </a:rPr>
              <a:t>Forms of euthanasia </a:t>
            </a:r>
          </a:p>
          <a:p>
            <a:pPr marL="0" indent="0">
              <a:buNone/>
            </a:pPr>
            <a:r>
              <a:rPr lang="en-GB" sz="1000" dirty="0">
                <a:latin typeface="Arial" panose="020B0604020202020204" pitchFamily="34" charset="0"/>
                <a:cs typeface="Arial" panose="020B0604020202020204" pitchFamily="34" charset="0"/>
                <a:hlinkClick r:id="rId2"/>
              </a:rPr>
              <a:t>https://</a:t>
            </a:r>
            <a:r>
              <a:rPr lang="en-GB" sz="1000" dirty="0" err="1">
                <a:latin typeface="Arial" panose="020B0604020202020204" pitchFamily="34" charset="0"/>
                <a:cs typeface="Arial" panose="020B0604020202020204" pitchFamily="34" charset="0"/>
                <a:hlinkClick r:id="rId2"/>
              </a:rPr>
              <a:t>www.bbc.co.uk</a:t>
            </a:r>
            <a:r>
              <a:rPr lang="en-GB" sz="1000" dirty="0">
                <a:latin typeface="Arial" panose="020B0604020202020204" pitchFamily="34" charset="0"/>
                <a:cs typeface="Arial" panose="020B0604020202020204" pitchFamily="34" charset="0"/>
                <a:hlinkClick r:id="rId2"/>
              </a:rPr>
              <a:t>/ethics/euthanasia/overview/forms.shtml</a:t>
            </a:r>
            <a:r>
              <a:rPr lang="en-GB" sz="1000" dirty="0">
                <a:latin typeface="Arial" panose="020B0604020202020204" pitchFamily="34" charset="0"/>
                <a:cs typeface="Arial" panose="020B0604020202020204" pitchFamily="34" charset="0"/>
              </a:rPr>
              <a:t> </a:t>
            </a:r>
          </a:p>
          <a:p>
            <a:pPr marL="0" indent="0">
              <a:buNone/>
            </a:pPr>
            <a:r>
              <a:rPr lang="en-GB" sz="1000" dirty="0">
                <a:latin typeface="Arial" panose="020B0604020202020204" pitchFamily="34" charset="0"/>
                <a:cs typeface="Arial" panose="020B0604020202020204" pitchFamily="34" charset="0"/>
              </a:rPr>
              <a:t>(Accessed: 2</a:t>
            </a:r>
            <a:r>
              <a:rPr lang="en-GB" sz="1000" baseline="30000" dirty="0">
                <a:latin typeface="Arial" panose="020B0604020202020204" pitchFamily="34" charset="0"/>
                <a:cs typeface="Arial" panose="020B0604020202020204" pitchFamily="34" charset="0"/>
              </a:rPr>
              <a:t>nd</a:t>
            </a:r>
            <a:r>
              <a:rPr lang="en-GB" sz="1000" dirty="0">
                <a:latin typeface="Arial" panose="020B0604020202020204" pitchFamily="34" charset="0"/>
                <a:cs typeface="Arial" panose="020B0604020202020204" pitchFamily="34" charset="0"/>
              </a:rPr>
              <a:t> march 2023)</a:t>
            </a:r>
          </a:p>
          <a:p>
            <a:pPr marL="0" indent="0">
              <a:buNone/>
            </a:pPr>
            <a:r>
              <a:rPr lang="en-GB" sz="1000" dirty="0">
                <a:latin typeface="Arial" panose="020B0604020202020204" pitchFamily="34" charset="0"/>
                <a:cs typeface="Arial" panose="020B0604020202020204" pitchFamily="34" charset="0"/>
              </a:rPr>
              <a:t>Marie curie (2015)</a:t>
            </a:r>
          </a:p>
          <a:p>
            <a:pPr marL="0" indent="0">
              <a:buNone/>
            </a:pPr>
            <a:r>
              <a:rPr lang="en-GB" sz="1000" i="1" dirty="0">
                <a:latin typeface="Arial" panose="020B0604020202020204" pitchFamily="34" charset="0"/>
                <a:cs typeface="Arial" panose="020B0604020202020204" pitchFamily="34" charset="0"/>
              </a:rPr>
              <a:t>Palliative care debate in the House of Lords – what could it mean?</a:t>
            </a:r>
          </a:p>
          <a:p>
            <a:pPr marL="0" indent="0">
              <a:buNone/>
            </a:pPr>
            <a:r>
              <a:rPr lang="en-GB" sz="1000" dirty="0">
                <a:latin typeface="Arial" panose="020B0604020202020204" pitchFamily="34" charset="0"/>
                <a:cs typeface="Arial" panose="020B0604020202020204" pitchFamily="34" charset="0"/>
              </a:rPr>
              <a:t>Available at: </a:t>
            </a:r>
            <a:r>
              <a:rPr lang="en-GB" sz="1000" dirty="0">
                <a:latin typeface="Arial" panose="020B0604020202020204" pitchFamily="34" charset="0"/>
                <a:cs typeface="Arial" panose="020B0604020202020204" pitchFamily="34" charset="0"/>
                <a:hlinkClick r:id="rId3"/>
              </a:rPr>
              <a:t>https://</a:t>
            </a:r>
            <a:r>
              <a:rPr lang="en-GB" sz="1000" dirty="0" err="1">
                <a:latin typeface="Arial" panose="020B0604020202020204" pitchFamily="34" charset="0"/>
                <a:cs typeface="Arial" panose="020B0604020202020204" pitchFamily="34" charset="0"/>
                <a:hlinkClick r:id="rId3"/>
              </a:rPr>
              <a:t>www.mariecurie.org.uk</a:t>
            </a:r>
            <a:r>
              <a:rPr lang="en-GB" sz="1000" dirty="0">
                <a:latin typeface="Arial" panose="020B0604020202020204" pitchFamily="34" charset="0"/>
                <a:cs typeface="Arial" panose="020B0604020202020204" pitchFamily="34" charset="0"/>
                <a:hlinkClick r:id="rId3"/>
              </a:rPr>
              <a:t>/blog/palliative-care-debate/51956</a:t>
            </a:r>
            <a:r>
              <a:rPr lang="en-GB" sz="1000" dirty="0">
                <a:latin typeface="Arial" panose="020B0604020202020204" pitchFamily="34" charset="0"/>
                <a:cs typeface="Arial" panose="020B0604020202020204" pitchFamily="34" charset="0"/>
              </a:rPr>
              <a:t> </a:t>
            </a:r>
          </a:p>
          <a:p>
            <a:pPr marL="0" indent="0">
              <a:buNone/>
            </a:pPr>
            <a:r>
              <a:rPr lang="en-GB" sz="1000" dirty="0">
                <a:solidFill>
                  <a:srgbClr val="212529"/>
                </a:solidFill>
                <a:latin typeface="Arial" panose="020B0604020202020204" pitchFamily="34" charset="0"/>
                <a:cs typeface="Arial" panose="020B0604020202020204" pitchFamily="34" charset="0"/>
              </a:rPr>
              <a:t>(Accessed: 2</a:t>
            </a:r>
            <a:r>
              <a:rPr lang="en-GB" sz="1000" baseline="30000" dirty="0">
                <a:solidFill>
                  <a:srgbClr val="212529"/>
                </a:solidFill>
                <a:latin typeface="Arial" panose="020B0604020202020204" pitchFamily="34" charset="0"/>
                <a:cs typeface="Arial" panose="020B0604020202020204" pitchFamily="34" charset="0"/>
              </a:rPr>
              <a:t>nd</a:t>
            </a:r>
            <a:r>
              <a:rPr lang="en-GB" sz="1000" dirty="0">
                <a:solidFill>
                  <a:srgbClr val="212529"/>
                </a:solidFill>
                <a:latin typeface="Arial" panose="020B0604020202020204" pitchFamily="34" charset="0"/>
                <a:cs typeface="Arial" panose="020B0604020202020204" pitchFamily="34" charset="0"/>
              </a:rPr>
              <a:t> march 2023)</a:t>
            </a:r>
            <a:endParaRPr lang="en-GB" sz="900" u="none" strike="noStrike" dirty="0">
              <a:solidFill>
                <a:srgbClr val="212529"/>
              </a:solidFill>
              <a:effectLst/>
              <a:latin typeface="foco"/>
            </a:endParaRPr>
          </a:p>
          <a:p>
            <a:pPr marL="0" indent="0">
              <a:buNone/>
            </a:pPr>
            <a:endParaRPr lang="en-GB" sz="1000" dirty="0">
              <a:latin typeface="Arial" panose="020B0604020202020204" pitchFamily="34" charset="0"/>
              <a:cs typeface="Arial" panose="020B0604020202020204" pitchFamily="34" charset="0"/>
            </a:endParaRPr>
          </a:p>
          <a:p>
            <a:pPr marL="0" indent="0">
              <a:buNone/>
            </a:pPr>
            <a:r>
              <a:rPr lang="en-GB" sz="1000" dirty="0">
                <a:latin typeface="Arial" panose="020B0604020202020204" pitchFamily="34" charset="0"/>
                <a:cs typeface="Arial" panose="020B0604020202020204" pitchFamily="34" charset="0"/>
              </a:rPr>
              <a:t>National institute on ageing (17</a:t>
            </a:r>
            <a:r>
              <a:rPr lang="en-GB" sz="1000" baseline="30000" dirty="0">
                <a:latin typeface="Arial" panose="020B0604020202020204" pitchFamily="34" charset="0"/>
                <a:cs typeface="Arial" panose="020B0604020202020204" pitchFamily="34" charset="0"/>
              </a:rPr>
              <a:t>th</a:t>
            </a:r>
            <a:r>
              <a:rPr lang="en-GB" sz="1000" dirty="0">
                <a:latin typeface="Arial" panose="020B0604020202020204" pitchFamily="34" charset="0"/>
                <a:cs typeface="Arial" panose="020B0604020202020204" pitchFamily="34" charset="0"/>
              </a:rPr>
              <a:t> November 2022)</a:t>
            </a:r>
          </a:p>
          <a:p>
            <a:pPr marL="0" indent="0">
              <a:buNone/>
            </a:pPr>
            <a:r>
              <a:rPr lang="en-GB" sz="1000" i="1" dirty="0">
                <a:latin typeface="Arial" panose="020B0604020202020204" pitchFamily="34" charset="0"/>
                <a:cs typeface="Arial" panose="020B0604020202020204" pitchFamily="34" charset="0"/>
              </a:rPr>
              <a:t>Providing care and comfort at the end of life </a:t>
            </a:r>
          </a:p>
          <a:p>
            <a:pPr marL="0" indent="0">
              <a:buNone/>
            </a:pPr>
            <a:r>
              <a:rPr lang="en-US" sz="1000" dirty="0">
                <a:latin typeface="Arial" panose="020B0604020202020204" pitchFamily="34" charset="0"/>
                <a:cs typeface="Arial" panose="020B0604020202020204" pitchFamily="34" charset="0"/>
                <a:hlinkClick r:id="rId4"/>
              </a:rPr>
              <a:t>https://</a:t>
            </a:r>
            <a:r>
              <a:rPr lang="en-US" sz="1000" dirty="0" err="1">
                <a:latin typeface="Arial" panose="020B0604020202020204" pitchFamily="34" charset="0"/>
                <a:cs typeface="Arial" panose="020B0604020202020204" pitchFamily="34" charset="0"/>
                <a:hlinkClick r:id="rId4"/>
              </a:rPr>
              <a:t>www.nia.nih.gov</a:t>
            </a:r>
            <a:r>
              <a:rPr lang="en-US" sz="1000" dirty="0">
                <a:latin typeface="Arial" panose="020B0604020202020204" pitchFamily="34" charset="0"/>
                <a:cs typeface="Arial" panose="020B0604020202020204" pitchFamily="34" charset="0"/>
                <a:hlinkClick r:id="rId4"/>
              </a:rPr>
              <a:t>/health/providing-comfort-end-life</a:t>
            </a:r>
            <a:r>
              <a:rPr lang="en-GB" sz="1000" dirty="0">
                <a:latin typeface="Arial" panose="020B0604020202020204" pitchFamily="34" charset="0"/>
                <a:cs typeface="Arial" panose="020B0604020202020204" pitchFamily="34" charset="0"/>
              </a:rPr>
              <a:t> </a:t>
            </a:r>
          </a:p>
          <a:p>
            <a:pPr marL="0" indent="0">
              <a:buNone/>
            </a:pPr>
            <a:r>
              <a:rPr lang="en-GB" sz="1000" dirty="0">
                <a:latin typeface="Arial" panose="020B0604020202020204" pitchFamily="34" charset="0"/>
                <a:cs typeface="Arial" panose="020B0604020202020204" pitchFamily="34" charset="0"/>
              </a:rPr>
              <a:t>(Accessed: 1</a:t>
            </a:r>
            <a:r>
              <a:rPr lang="en-GB" sz="1000" baseline="30000" dirty="0">
                <a:latin typeface="Arial" panose="020B0604020202020204" pitchFamily="34" charset="0"/>
                <a:cs typeface="Arial" panose="020B0604020202020204" pitchFamily="34" charset="0"/>
              </a:rPr>
              <a:t>st</a:t>
            </a:r>
            <a:r>
              <a:rPr lang="en-GB" sz="1000" dirty="0">
                <a:latin typeface="Arial" panose="020B0604020202020204" pitchFamily="34" charset="0"/>
                <a:cs typeface="Arial" panose="020B0604020202020204" pitchFamily="34" charset="0"/>
              </a:rPr>
              <a:t> march 2023)</a:t>
            </a:r>
          </a:p>
          <a:p>
            <a:pPr marL="0" indent="0">
              <a:buNone/>
            </a:pPr>
            <a:r>
              <a:rPr lang="en-GB" sz="1000" dirty="0">
                <a:latin typeface="Arial" panose="020B0604020202020204" pitchFamily="34" charset="0"/>
                <a:cs typeface="Arial" panose="020B0604020202020204" pitchFamily="34" charset="0"/>
              </a:rPr>
              <a:t>Springer link (2019)</a:t>
            </a:r>
          </a:p>
          <a:p>
            <a:pPr marL="0" indent="0">
              <a:buNone/>
            </a:pPr>
            <a:r>
              <a:rPr lang="en-GB" sz="1000" i="1" dirty="0">
                <a:latin typeface="Arial" panose="020B0604020202020204" pitchFamily="34" charset="0"/>
                <a:cs typeface="Arial" panose="020B0604020202020204" pitchFamily="34" charset="0"/>
              </a:rPr>
              <a:t>Disengagement theory </a:t>
            </a:r>
          </a:p>
          <a:p>
            <a:pPr marL="0" indent="0">
              <a:buNone/>
            </a:pPr>
            <a:r>
              <a:rPr lang="en-GB" sz="1000" dirty="0">
                <a:latin typeface="Arial" panose="020B0604020202020204" pitchFamily="34" charset="0"/>
                <a:cs typeface="Arial" panose="020B0604020202020204" pitchFamily="34" charset="0"/>
              </a:rPr>
              <a:t>Available at: </a:t>
            </a:r>
            <a:r>
              <a:rPr lang="en-GB" sz="1000" dirty="0">
                <a:latin typeface="Arial" panose="020B0604020202020204" pitchFamily="34" charset="0"/>
                <a:cs typeface="Arial" panose="020B0604020202020204" pitchFamily="34" charset="0"/>
                <a:hlinkClick r:id="rId5"/>
              </a:rPr>
              <a:t>https://link.springer.com/</a:t>
            </a:r>
            <a:r>
              <a:rPr lang="en-GB" sz="1000" dirty="0" err="1">
                <a:latin typeface="Arial" panose="020B0604020202020204" pitchFamily="34" charset="0"/>
                <a:cs typeface="Arial" panose="020B0604020202020204" pitchFamily="34" charset="0"/>
                <a:hlinkClick r:id="rId5"/>
              </a:rPr>
              <a:t>referenceworkentry</a:t>
            </a:r>
            <a:r>
              <a:rPr lang="en-GB" sz="1000" dirty="0">
                <a:latin typeface="Arial" panose="020B0604020202020204" pitchFamily="34" charset="0"/>
                <a:cs typeface="Arial" panose="020B0604020202020204" pitchFamily="34" charset="0"/>
                <a:hlinkClick r:id="rId5"/>
              </a:rPr>
              <a:t>/10.1007/978-3-319-69892-2_645-1</a:t>
            </a:r>
            <a:r>
              <a:rPr lang="en-GB" sz="1000" dirty="0">
                <a:latin typeface="Arial" panose="020B0604020202020204" pitchFamily="34" charset="0"/>
                <a:cs typeface="Arial" panose="020B0604020202020204" pitchFamily="34" charset="0"/>
              </a:rPr>
              <a:t> </a:t>
            </a:r>
          </a:p>
          <a:p>
            <a:pPr marL="0" indent="0">
              <a:buNone/>
            </a:pPr>
            <a:r>
              <a:rPr lang="en-GB" sz="1000" dirty="0">
                <a:latin typeface="Arial" panose="020B0604020202020204" pitchFamily="34" charset="0"/>
                <a:cs typeface="Arial" panose="020B0604020202020204" pitchFamily="34" charset="0"/>
              </a:rPr>
              <a:t>(Accessed 1</a:t>
            </a:r>
            <a:r>
              <a:rPr lang="en-GB" sz="1000" baseline="30000" dirty="0">
                <a:latin typeface="Arial" panose="020B0604020202020204" pitchFamily="34" charset="0"/>
                <a:cs typeface="Arial" panose="020B0604020202020204" pitchFamily="34" charset="0"/>
              </a:rPr>
              <a:t>st</a:t>
            </a:r>
            <a:r>
              <a:rPr lang="en-GB" sz="1000" dirty="0">
                <a:latin typeface="Arial" panose="020B0604020202020204" pitchFamily="34" charset="0"/>
                <a:cs typeface="Arial" panose="020B0604020202020204" pitchFamily="34" charset="0"/>
              </a:rPr>
              <a:t> march 2023)</a:t>
            </a:r>
          </a:p>
          <a:p>
            <a:pPr marL="0" indent="0">
              <a:buNone/>
            </a:pPr>
            <a:r>
              <a:rPr lang="en-GB" sz="1000" dirty="0">
                <a:latin typeface="Arial" panose="020B0604020202020204" pitchFamily="34" charset="0"/>
                <a:cs typeface="Arial" panose="020B0604020202020204" pitchFamily="34" charset="0"/>
              </a:rPr>
              <a:t>The MSAG (2019)</a:t>
            </a:r>
          </a:p>
          <a:p>
            <a:pPr marL="0" indent="0">
              <a:buNone/>
            </a:pPr>
            <a:r>
              <a:rPr lang="en-GB" sz="1000" i="1" dirty="0">
                <a:latin typeface="Arial" panose="020B0604020202020204" pitchFamily="34" charset="0"/>
                <a:cs typeface="Arial" panose="020B0604020202020204" pitchFamily="34" charset="0"/>
              </a:rPr>
              <a:t>Ethics questions asked at medical interviews – euthanasia </a:t>
            </a:r>
          </a:p>
          <a:p>
            <a:pPr marL="0" indent="0">
              <a:buNone/>
            </a:pPr>
            <a:r>
              <a:rPr lang="en-GB" sz="1000" dirty="0">
                <a:latin typeface="Arial" panose="020B0604020202020204" pitchFamily="34" charset="0"/>
                <a:cs typeface="Arial" panose="020B0604020202020204" pitchFamily="34" charset="0"/>
              </a:rPr>
              <a:t>Available at:https://</a:t>
            </a:r>
            <a:r>
              <a:rPr lang="en-GB" sz="1000" dirty="0" err="1">
                <a:latin typeface="Arial" panose="020B0604020202020204" pitchFamily="34" charset="0"/>
                <a:cs typeface="Arial" panose="020B0604020202020204" pitchFamily="34" charset="0"/>
              </a:rPr>
              <a:t>themsag.com</a:t>
            </a:r>
            <a:r>
              <a:rPr lang="en-GB" sz="1000" dirty="0">
                <a:latin typeface="Arial" panose="020B0604020202020204" pitchFamily="34" charset="0"/>
                <a:cs typeface="Arial" panose="020B0604020202020204" pitchFamily="34" charset="0"/>
              </a:rPr>
              <a:t>/blogs/medical-school-interviews/ethics-questions-asked-at-medical-interviews-euthanasia </a:t>
            </a:r>
          </a:p>
          <a:p>
            <a:pPr marL="0" indent="0">
              <a:buNone/>
            </a:pPr>
            <a:r>
              <a:rPr lang="en-GB" sz="1000" dirty="0">
                <a:latin typeface="Arial" panose="020B0604020202020204" pitchFamily="34" charset="0"/>
                <a:cs typeface="Arial" panose="020B0604020202020204" pitchFamily="34" charset="0"/>
              </a:rPr>
              <a:t>(Accessed: 2</a:t>
            </a:r>
            <a:r>
              <a:rPr lang="en-GB" sz="1000" baseline="30000" dirty="0">
                <a:latin typeface="Arial" panose="020B0604020202020204" pitchFamily="34" charset="0"/>
                <a:cs typeface="Arial" panose="020B0604020202020204" pitchFamily="34" charset="0"/>
              </a:rPr>
              <a:t>nd</a:t>
            </a:r>
            <a:r>
              <a:rPr lang="en-GB" sz="1000" dirty="0">
                <a:latin typeface="Arial" panose="020B0604020202020204" pitchFamily="34" charset="0"/>
                <a:cs typeface="Arial" panose="020B0604020202020204" pitchFamily="34" charset="0"/>
              </a:rPr>
              <a:t> march 2023)</a:t>
            </a:r>
          </a:p>
          <a:p>
            <a:pPr marL="0" indent="0">
              <a:buNone/>
            </a:pPr>
            <a:r>
              <a:rPr lang="en-GB" sz="1000" dirty="0">
                <a:latin typeface="Arial" panose="020B0604020202020204" pitchFamily="34" charset="0"/>
                <a:cs typeface="Arial" panose="020B0604020202020204" pitchFamily="34" charset="0"/>
              </a:rPr>
              <a:t>Wikipedia (2022)</a:t>
            </a:r>
          </a:p>
          <a:p>
            <a:pPr marL="0" indent="0">
              <a:buNone/>
            </a:pPr>
            <a:r>
              <a:rPr lang="en-GB" sz="1000" i="1" dirty="0">
                <a:latin typeface="Arial" panose="020B0604020202020204" pitchFamily="34" charset="0"/>
                <a:cs typeface="Arial" panose="020B0604020202020204" pitchFamily="34" charset="0"/>
              </a:rPr>
              <a:t>Disengagement theory </a:t>
            </a:r>
          </a:p>
          <a:p>
            <a:pPr marL="0" indent="0">
              <a:buNone/>
            </a:pPr>
            <a:r>
              <a:rPr lang="en-GB" sz="1000" dirty="0">
                <a:latin typeface="Arial" panose="020B0604020202020204" pitchFamily="34" charset="0"/>
                <a:cs typeface="Arial" panose="020B0604020202020204" pitchFamily="34" charset="0"/>
              </a:rPr>
              <a:t>Available at: </a:t>
            </a:r>
            <a:r>
              <a:rPr lang="en-GB" sz="1000" dirty="0">
                <a:latin typeface="Arial" panose="020B0604020202020204" pitchFamily="34" charset="0"/>
                <a:cs typeface="Arial" panose="020B0604020202020204" pitchFamily="34" charset="0"/>
                <a:hlinkClick r:id="rId6"/>
              </a:rPr>
              <a:t>https://en.wikipedia.org/wiki/Disengagement_theory</a:t>
            </a:r>
            <a:r>
              <a:rPr lang="en-GB" sz="1000" dirty="0">
                <a:latin typeface="Arial" panose="020B0604020202020204" pitchFamily="34" charset="0"/>
                <a:cs typeface="Arial" panose="020B0604020202020204" pitchFamily="34" charset="0"/>
              </a:rPr>
              <a:t> </a:t>
            </a:r>
          </a:p>
          <a:p>
            <a:pPr marL="0" indent="0">
              <a:buNone/>
            </a:pPr>
            <a:r>
              <a:rPr lang="en-GB" sz="1000" dirty="0">
                <a:latin typeface="Arial" panose="020B0604020202020204" pitchFamily="34" charset="0"/>
                <a:cs typeface="Arial" panose="020B0604020202020204" pitchFamily="34" charset="0"/>
              </a:rPr>
              <a:t>(Accessed: 2</a:t>
            </a:r>
            <a:r>
              <a:rPr lang="en-GB" sz="1000" baseline="30000" dirty="0">
                <a:latin typeface="Arial" panose="020B0604020202020204" pitchFamily="34" charset="0"/>
                <a:cs typeface="Arial" panose="020B0604020202020204" pitchFamily="34" charset="0"/>
              </a:rPr>
              <a:t>nd</a:t>
            </a:r>
            <a:r>
              <a:rPr lang="en-GB" sz="1000" dirty="0">
                <a:latin typeface="Arial" panose="020B0604020202020204" pitchFamily="34" charset="0"/>
                <a:cs typeface="Arial" panose="020B0604020202020204" pitchFamily="34" charset="0"/>
              </a:rPr>
              <a:t> march 202)</a:t>
            </a:r>
          </a:p>
          <a:p>
            <a:pPr marL="0" indent="0">
              <a:buNone/>
            </a:pPr>
            <a:endParaRPr lang="en-US" sz="1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140840177"/>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Wood Type">
  <a:themeElements>
    <a:clrScheme name="Wood Type">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Wood Type">
      <a:majorFont>
        <a:latin typeface="Rockwell Condensed" panose="02060603050405020104"/>
        <a:ea typeface=""/>
        <a:cs typeface=""/>
        <a:font script="Grek" typeface="Cambria"/>
        <a:font script="Cyrl" typeface="Cambria"/>
        <a:font script="Jpan" typeface="HG明朝B"/>
        <a:font script="Hang" typeface="바탕"/>
        <a:font script="Hans" typeface="方正姚体"/>
        <a:font script="Hant" typeface="微軟正黑體"/>
        <a:font script="Arab" typeface="Times New Roman"/>
        <a:font script="Hebr" typeface="David"/>
        <a:font script="Thai" typeface="Jasmine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Rockwell" panose="02060603020205020403"/>
        <a:ea typeface=""/>
        <a:cs typeface=""/>
        <a:font script="Grek" typeface="Cambria"/>
        <a:font script="Cyrl" typeface="Cambria"/>
        <a:font script="Jpan" typeface="HG明朝B"/>
        <a:font script="Hang" typeface="바탕"/>
        <a:font script="Hans" typeface="方正姚体"/>
        <a:font script="Hant" typeface="標楷體"/>
        <a:font script="Arab" typeface="Times New Roman"/>
        <a:font script="Hebr" typeface="David"/>
        <a:font script="Thai" typeface="Jasmine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Wood Type">
      <a:fillStyleLst>
        <a:solidFill>
          <a:schemeClr val="phClr"/>
        </a:solidFill>
        <a:blipFill rotWithShape="1">
          <a:blip xmlns:r="http://schemas.openxmlformats.org/officeDocument/2006/relationships" r:embed="rId1">
            <a:duotone>
              <a:schemeClr val="phClr">
                <a:tint val="70000"/>
                <a:shade val="63000"/>
              </a:schemeClr>
              <a:schemeClr val="phClr">
                <a:tint val="10000"/>
                <a:satMod val="150000"/>
              </a:schemeClr>
            </a:duotone>
          </a:blip>
          <a:tile tx="0" ty="0" sx="60000" sy="59000" flip="none" algn="tl"/>
        </a:blipFill>
        <a:blipFill rotWithShape="1">
          <a:blip xmlns:r="http://schemas.openxmlformats.org/officeDocument/2006/relationships" r:embed="rId1">
            <a:duotone>
              <a:schemeClr val="phClr">
                <a:shade val="36000"/>
                <a:satMod val="120000"/>
              </a:schemeClr>
              <a:schemeClr val="phClr">
                <a:tint val="40000"/>
              </a:schemeClr>
            </a:duotone>
          </a:blip>
          <a:tile tx="0" ty="0" sx="60000" sy="59000" flip="none" algn="tl"/>
        </a:blip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softEdge rad="12700"/>
          </a:effectLst>
        </a:effectStyle>
        <a:effectStyle>
          <a:effectLst>
            <a:outerShdw blurRad="50800" dist="19050" dir="5400000" algn="tl" rotWithShape="0">
              <a:srgbClr val="000000">
                <a:alpha val="60000"/>
              </a:srgbClr>
            </a:outerShdw>
            <a:softEdge rad="12700"/>
          </a:effectLst>
        </a:effectStyle>
      </a:effectStyleLst>
      <a:bgFillStyleLst>
        <a:solidFill>
          <a:schemeClr val="phClr"/>
        </a:solidFill>
        <a:solidFill>
          <a:schemeClr val="phClr">
            <a:shade val="97000"/>
            <a:satMod val="150000"/>
          </a:schemeClr>
        </a:solidFill>
        <a:blipFill rotWithShape="1">
          <a:blip xmlns:r="http://schemas.openxmlformats.org/officeDocument/2006/relationships" r:embed="rId1">
            <a:duotone>
              <a:schemeClr val="phClr">
                <a:tint val="75000"/>
                <a:shade val="58000"/>
                <a:satMod val="120000"/>
              </a:schemeClr>
              <a:schemeClr val="phClr">
                <a:tint val="50000"/>
                <a:shade val="96000"/>
              </a:schemeClr>
            </a:duotone>
          </a:blip>
          <a:tile tx="0" ty="0" sx="100000" sy="100000" flip="none" algn="tl"/>
        </a:blipFill>
      </a:bgFillStyleLst>
    </a:fmtScheme>
  </a:themeElements>
  <a:objectDefaults/>
  <a:extraClrSchemeLst/>
  <a:extLst>
    <a:ext uri="{05A4C25C-085E-4340-85A3-A5531E510DB2}">
      <thm15:themeFamily xmlns:thm15="http://schemas.microsoft.com/office/thememl/2012/main" name="Wood Type" id="{7ACABC62-BF99-48CF-A9DC-4DB89C7B13DC}" vid="{142A1326-48AB-42A9-8428-CB14AA30176D}"/>
    </a:ext>
  </a:extLst>
</a:theme>
</file>

<file path=docProps/app.xml><?xml version="1.0" encoding="utf-8"?>
<Properties xmlns="http://schemas.openxmlformats.org/officeDocument/2006/extended-properties" xmlns:vt="http://schemas.openxmlformats.org/officeDocument/2006/docPropsVTypes">
  <Application>Microsoft Office PowerPoint</Application>
  <PresentationFormat>Widescreen</PresentationFormat>
  <Slides>15</Slides>
  <Notes>0</Notes>
  <HiddenSlides>0</HiddenSlide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Wood Type</vt:lpstr>
      <vt:lpstr>End of life care support</vt:lpstr>
      <vt:lpstr>What is end of life care?</vt:lpstr>
      <vt:lpstr>Palliative care</vt:lpstr>
      <vt:lpstr>Support and care in different settings.</vt:lpstr>
      <vt:lpstr>Needs and availability of end of life care</vt:lpstr>
      <vt:lpstr>Disengagement theory</vt:lpstr>
      <vt:lpstr>Acts and legislations</vt:lpstr>
      <vt:lpstr>Living wills and DNR’</vt:lpstr>
      <vt:lpstr>Euthanasia </vt:lpstr>
      <vt:lpstr>Arguments for and against euthanasia </vt:lpstr>
      <vt:lpstr>Recommendations </vt:lpstr>
      <vt:lpstr>CONCLUSION </vt:lpstr>
      <vt:lpstr>          Reference list</vt:lpstr>
      <vt:lpstr>Reference list </vt:lpstr>
      <vt:lpstr>REFERENCE LIST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End of life care support</dc:title>
  <dc:creator>Parisle Edwards (2010405)</dc:creator>
  <cp:lastModifiedBy>Parisle Edwards (2010405)</cp:lastModifiedBy>
  <cp:revision>1</cp:revision>
  <dcterms:created xsi:type="dcterms:W3CDTF">2023-03-03T09:49:35Z</dcterms:created>
  <dcterms:modified xsi:type="dcterms:W3CDTF">2023-03-03T14:01:10Z</dcterms:modified>
</cp:coreProperties>
</file>