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sldIdLst>
    <p:sldId id="257" r:id="rId2"/>
    <p:sldId id="259" r:id="rId3"/>
    <p:sldId id="267" r:id="rId4"/>
    <p:sldId id="274"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a:srgbClr val="D6D4D5"/>
    <a:srgbClr val="D631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81"/>
    <p:restoredTop sz="94650"/>
  </p:normalViewPr>
  <p:slideViewPr>
    <p:cSldViewPr snapToGrid="0">
      <p:cViewPr varScale="1">
        <p:scale>
          <a:sx n="61" d="100"/>
          <a:sy n="61" d="100"/>
        </p:scale>
        <p:origin x="224" y="1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FBD6ACCE-2163-5A4B-A69F-1DA0BD4A173A}" type="datetimeFigureOut">
              <a:rPr lang="en-GB" smtClean="0"/>
              <a:t>08/05/2024</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2D7B39A9-6947-FC46-AF24-361B313EEB93}"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1012190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D6ACCE-2163-5A4B-A69F-1DA0BD4A173A}"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3943898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FBD6ACCE-2163-5A4B-A69F-1DA0BD4A173A}" type="datetimeFigureOut">
              <a:rPr lang="en-GB" smtClean="0"/>
              <a:t>08/05/2024</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2D7B39A9-6947-FC46-AF24-361B313EEB93}"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0836742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D6ACCE-2163-5A4B-A69F-1DA0BD4A173A}" type="datetimeFigureOut">
              <a:rPr lang="en-GB" smtClean="0"/>
              <a:t>08/05/2024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1354587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D6ACCE-2163-5A4B-A69F-1DA0BD4A173A}" type="datetimeFigureOut">
              <a:rPr lang="en-GB" smtClean="0"/>
              <a:t>08/05/2024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2989639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D6ACCE-2163-5A4B-A69F-1DA0BD4A173A}" type="datetimeFigureOut">
              <a:rPr lang="en-GB" smtClean="0"/>
              <a:t>08/05/2024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643808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D6ACCE-2163-5A4B-A69F-1DA0BD4A173A}" type="datetimeFigureOut">
              <a:rPr lang="en-GB" smtClean="0"/>
              <a:t>08/05/2024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3465237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BD6ACCE-2163-5A4B-A69F-1DA0BD4A173A}" type="datetimeFigureOut">
              <a:rPr lang="en-GB" smtClean="0"/>
              <a:t>08/05/2024</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D7B39A9-6947-FC46-AF24-361B313EEB9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9908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BD6ACCE-2163-5A4B-A69F-1DA0BD4A173A}" type="datetimeFigureOut">
              <a:rPr lang="en-GB" smtClean="0"/>
              <a:t>08/05/2024</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D7B39A9-6947-FC46-AF24-361B313EEB9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464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D6ACCE-2163-5A4B-A69F-1DA0BD4A173A}"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3974742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D6ACCE-2163-5A4B-A69F-1DA0BD4A173A}"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B39A9-6947-FC46-AF24-361B313EEB93}" type="slidenum">
              <a:rPr lang="en-GB" smtClean="0"/>
              <a:t>‹#›</a:t>
            </a:fld>
            <a:endParaRPr lang="en-GB"/>
          </a:p>
        </p:txBody>
      </p:sp>
    </p:spTree>
    <p:extLst>
      <p:ext uri="{BB962C8B-B14F-4D97-AF65-F5344CB8AC3E}">
        <p14:creationId xmlns:p14="http://schemas.microsoft.com/office/powerpoint/2010/main" val="728240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6D4D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BD6ACCE-2163-5A4B-A69F-1DA0BD4A173A}" type="datetimeFigureOut">
              <a:rPr lang="en-GB" smtClean="0"/>
              <a:t>08/05/2024</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2D7B39A9-6947-FC46-AF24-361B313EEB93}"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52790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6D4D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69C11-69B6-26FE-85DE-9C9180D9C206}"/>
              </a:ext>
            </a:extLst>
          </p:cNvPr>
          <p:cNvSpPr>
            <a:spLocks noGrp="1"/>
          </p:cNvSpPr>
          <p:nvPr>
            <p:ph type="title"/>
          </p:nvPr>
        </p:nvSpPr>
        <p:spPr>
          <a:xfrm>
            <a:off x="611372" y="6438014"/>
            <a:ext cx="861237" cy="419986"/>
          </a:xfrm>
        </p:spPr>
        <p:txBody>
          <a:bodyPr>
            <a:noAutofit/>
          </a:bodyPr>
          <a:lstStyle/>
          <a:p>
            <a:r>
              <a:rPr lang="en-GB" sz="2800" dirty="0"/>
              <a:t>Nia</a:t>
            </a:r>
          </a:p>
        </p:txBody>
      </p:sp>
      <p:sp>
        <p:nvSpPr>
          <p:cNvPr id="3" name="Content Placeholder 2">
            <a:extLst>
              <a:ext uri="{FF2B5EF4-FFF2-40B4-BE49-F238E27FC236}">
                <a16:creationId xmlns:a16="http://schemas.microsoft.com/office/drawing/2014/main" id="{954E4113-BE1A-160B-4DCA-A4ECB838260A}"/>
              </a:ext>
            </a:extLst>
          </p:cNvPr>
          <p:cNvSpPr>
            <a:spLocks noGrp="1"/>
          </p:cNvSpPr>
          <p:nvPr>
            <p:ph idx="1"/>
          </p:nvPr>
        </p:nvSpPr>
        <p:spPr>
          <a:xfrm>
            <a:off x="1663994" y="2684706"/>
            <a:ext cx="9601200" cy="1881963"/>
          </a:xfrm>
        </p:spPr>
        <p:txBody>
          <a:bodyPr>
            <a:normAutofit/>
          </a:bodyPr>
          <a:lstStyle/>
          <a:p>
            <a:pPr marL="0" indent="0" algn="ctr">
              <a:buNone/>
            </a:pPr>
            <a:r>
              <a:rPr lang="en-GB" sz="2400" dirty="0"/>
              <a:t>First impressions creates a long-lasting impression.  This must be friendly and welcoming, including good eye contact and a sincere smile. Body language speaks for itself, stand firmly and facing the guest to give an approachable feeling and to encourage the guest to go to staff if there's any issues. </a:t>
            </a:r>
          </a:p>
          <a:p>
            <a:pPr marL="0" indent="0">
              <a:buNone/>
            </a:pPr>
            <a:endParaRPr lang="en-GB" sz="1800" dirty="0"/>
          </a:p>
          <a:p>
            <a:pPr marL="0" indent="0">
              <a:buNone/>
            </a:pPr>
            <a:endParaRPr lang="en-GB" sz="1800" dirty="0"/>
          </a:p>
        </p:txBody>
      </p:sp>
      <p:pic>
        <p:nvPicPr>
          <p:cNvPr id="1028" name="Picture 4" descr="First Impressions Count | Anspach Media |">
            <a:extLst>
              <a:ext uri="{FF2B5EF4-FFF2-40B4-BE49-F238E27FC236}">
                <a16:creationId xmlns:a16="http://schemas.microsoft.com/office/drawing/2014/main" id="{B78FCA6A-CEE3-2E63-2105-D676DEE7906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8969" b="89238" l="3714" r="90000">
                        <a14:foregroundMark x1="11286" y1="66368" x2="47286" y2="67265"/>
                        <a14:foregroundMark x1="47286" y1="67265" x2="77286" y2="61883"/>
                        <a14:foregroundMark x1="16429" y1="29596" x2="61571" y2="30493"/>
                        <a14:foregroundMark x1="9000" y1="26906" x2="37000" y2="33184"/>
                        <a14:foregroundMark x1="9571" y1="24215" x2="9571" y2="62780"/>
                        <a14:foregroundMark x1="5714" y1="86996" x2="35714" y2="52018"/>
                        <a14:foregroundMark x1="35714" y1="52018" x2="47286" y2="49327"/>
                        <a14:foregroundMark x1="47286" y1="49327" x2="55857" y2="38565"/>
                        <a14:foregroundMark x1="3714" y1="9865" x2="83857" y2="11659"/>
                        <a14:foregroundMark x1="14714" y1="60090" x2="40143" y2="60987"/>
                        <a14:foregroundMark x1="28429" y1="76233" x2="74714" y2="87892"/>
                        <a14:foregroundMark x1="49571" y1="60090" x2="74143" y2="60987"/>
                        <a14:foregroundMark x1="48143" y1="55605" x2="71571" y2="56502"/>
                        <a14:foregroundMark x1="65286" y1="69955" x2="80143" y2="70852"/>
                        <a14:foregroundMark x1="70429" y1="47534" x2="79000" y2="68161"/>
                        <a14:foregroundMark x1="71857" y1="83408" x2="74143" y2="85202"/>
                        <a14:foregroundMark x1="72143" y1="84305" x2="75000" y2="78924"/>
                      </a14:backgroundRemoval>
                    </a14:imgEffect>
                  </a14:imgLayer>
                </a14:imgProps>
              </a:ext>
              <a:ext uri="{28A0092B-C50C-407E-A947-70E740481C1C}">
                <a14:useLocalDpi xmlns:a14="http://schemas.microsoft.com/office/drawing/2010/main" val="0"/>
              </a:ext>
            </a:extLst>
          </a:blip>
          <a:srcRect/>
          <a:stretch>
            <a:fillRect/>
          </a:stretch>
        </p:blipFill>
        <p:spPr bwMode="auto">
          <a:xfrm>
            <a:off x="3830254" y="277278"/>
            <a:ext cx="6036760" cy="192313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6109ADB-358B-10F9-3427-46DB0535F206}"/>
              </a:ext>
            </a:extLst>
          </p:cNvPr>
          <p:cNvSpPr txBox="1"/>
          <p:nvPr/>
        </p:nvSpPr>
        <p:spPr>
          <a:xfrm>
            <a:off x="1020725" y="5209954"/>
            <a:ext cx="10887739" cy="584775"/>
          </a:xfrm>
          <a:prstGeom prst="rect">
            <a:avLst/>
          </a:prstGeom>
          <a:noFill/>
        </p:spPr>
        <p:txBody>
          <a:bodyPr wrap="square" rtlCol="0">
            <a:spAutoFit/>
          </a:bodyPr>
          <a:lstStyle/>
          <a:p>
            <a:r>
              <a:rPr lang="en-GB" sz="3200" b="1" dirty="0"/>
              <a:t>“Welcome to the Delta Marriot, How can I help you today?”</a:t>
            </a:r>
          </a:p>
        </p:txBody>
      </p:sp>
      <p:sp>
        <p:nvSpPr>
          <p:cNvPr id="4" name="TextBox 3">
            <a:extLst>
              <a:ext uri="{FF2B5EF4-FFF2-40B4-BE49-F238E27FC236}">
                <a16:creationId xmlns:a16="http://schemas.microsoft.com/office/drawing/2014/main" id="{2A2D4A73-7FE8-E81F-2B57-89E7905ED658}"/>
              </a:ext>
            </a:extLst>
          </p:cNvPr>
          <p:cNvSpPr txBox="1"/>
          <p:nvPr/>
        </p:nvSpPr>
        <p:spPr>
          <a:xfrm>
            <a:off x="10321553" y="6211669"/>
            <a:ext cx="1976771" cy="646331"/>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(Hotel, 2023)</a:t>
            </a:r>
          </a:p>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Linkedin</a:t>
            </a:r>
            <a:r>
              <a:rPr lang="en-GB" sz="1800" b="0" i="0" u="none" strike="noStrike" dirty="0">
                <a:solidFill>
                  <a:srgbClr val="000000"/>
                </a:solidFill>
                <a:effectLst/>
                <a:latin typeface="Times New Roman" panose="02020603050405020304" pitchFamily="18" charset="0"/>
              </a:rPr>
              <a:t>, 2023)</a:t>
            </a:r>
            <a:endParaRPr lang="en-GB" dirty="0"/>
          </a:p>
        </p:txBody>
      </p:sp>
    </p:spTree>
    <p:extLst>
      <p:ext uri="{BB962C8B-B14F-4D97-AF65-F5344CB8AC3E}">
        <p14:creationId xmlns:p14="http://schemas.microsoft.com/office/powerpoint/2010/main" val="3646054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FC643-FFA8-CD39-8DFD-A7A998256C37}"/>
              </a:ext>
            </a:extLst>
          </p:cNvPr>
          <p:cNvSpPr>
            <a:spLocks noGrp="1"/>
          </p:cNvSpPr>
          <p:nvPr>
            <p:ph type="title"/>
          </p:nvPr>
        </p:nvSpPr>
        <p:spPr/>
        <p:txBody>
          <a:bodyPr/>
          <a:lstStyle/>
          <a:p>
            <a:r>
              <a:rPr lang="en-GB" dirty="0"/>
              <a:t>WOW factor </a:t>
            </a:r>
          </a:p>
        </p:txBody>
      </p:sp>
      <p:sp>
        <p:nvSpPr>
          <p:cNvPr id="3" name="Content Placeholder 2">
            <a:extLst>
              <a:ext uri="{FF2B5EF4-FFF2-40B4-BE49-F238E27FC236}">
                <a16:creationId xmlns:a16="http://schemas.microsoft.com/office/drawing/2014/main" id="{FC26EBAC-6BC1-E197-605E-C23B80BF6B8F}"/>
              </a:ext>
            </a:extLst>
          </p:cNvPr>
          <p:cNvSpPr>
            <a:spLocks noGrp="1"/>
          </p:cNvSpPr>
          <p:nvPr>
            <p:ph idx="1"/>
          </p:nvPr>
        </p:nvSpPr>
        <p:spPr>
          <a:xfrm>
            <a:off x="1371600" y="2155494"/>
            <a:ext cx="6556744" cy="3274828"/>
          </a:xfrm>
        </p:spPr>
        <p:txBody>
          <a:bodyPr>
            <a:normAutofit fontScale="92500" lnSpcReduction="10000"/>
          </a:bodyPr>
          <a:lstStyle/>
          <a:p>
            <a:pPr marL="0" indent="0">
              <a:lnSpc>
                <a:spcPct val="116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we want to bring the WOW factor to the customers stay, this means we need to go the extra mile. This would include things like including complimentary upgrades, when possible, welcome gifts or even giving guest insider information of the area to have a better understanding. This tiny act will make a difference to a customer’s holiday and could create returning customers and even new customers. </a:t>
            </a:r>
          </a:p>
          <a:p>
            <a:pPr marL="0" indent="0">
              <a:lnSpc>
                <a:spcPct val="116000"/>
              </a:lnSpc>
              <a:spcAft>
                <a:spcPts val="800"/>
              </a:spcAft>
              <a:buNone/>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13965840-F84E-0EF9-D2F6-43D75907DC8A}"/>
              </a:ext>
            </a:extLst>
          </p:cNvPr>
          <p:cNvSpPr txBox="1"/>
          <p:nvPr/>
        </p:nvSpPr>
        <p:spPr>
          <a:xfrm>
            <a:off x="8294280" y="6271077"/>
            <a:ext cx="3359889" cy="646331"/>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(Solomon, 2021)</a:t>
            </a:r>
          </a:p>
          <a:p>
            <a:r>
              <a:rPr lang="en-GB" sz="1800" b="0" i="0" u="none" strike="noStrike" dirty="0">
                <a:solidFill>
                  <a:srgbClr val="000000"/>
                </a:solidFill>
                <a:effectLst/>
                <a:latin typeface="Times New Roman" panose="02020603050405020304" pitchFamily="18" charset="0"/>
              </a:rPr>
              <a:t>(Istanbul suites, n.d.) </a:t>
            </a:r>
            <a:endParaRPr lang="en-GB" dirty="0"/>
          </a:p>
        </p:txBody>
      </p:sp>
      <p:sp>
        <p:nvSpPr>
          <p:cNvPr id="6" name="Title 1">
            <a:extLst>
              <a:ext uri="{FF2B5EF4-FFF2-40B4-BE49-F238E27FC236}">
                <a16:creationId xmlns:a16="http://schemas.microsoft.com/office/drawing/2014/main" id="{6B0DB413-A208-5A39-8E5F-02B52E85F4FF}"/>
              </a:ext>
            </a:extLst>
          </p:cNvPr>
          <p:cNvSpPr txBox="1">
            <a:spLocks/>
          </p:cNvSpPr>
          <p:nvPr/>
        </p:nvSpPr>
        <p:spPr>
          <a:xfrm>
            <a:off x="712378" y="6384249"/>
            <a:ext cx="861237" cy="419986"/>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Nia</a:t>
            </a:r>
          </a:p>
        </p:txBody>
      </p:sp>
      <p:pic>
        <p:nvPicPr>
          <p:cNvPr id="8" name="Picture 7" descr="A bottle of champagne with cork&#10;&#10;Description automatically generated">
            <a:extLst>
              <a:ext uri="{FF2B5EF4-FFF2-40B4-BE49-F238E27FC236}">
                <a16:creationId xmlns:a16="http://schemas.microsoft.com/office/drawing/2014/main" id="{579D3E96-D615-031C-E41E-40CD14827DB1}"/>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677" b="97043" l="0" r="90000">
                        <a14:foregroundMark x1="20556" y1="82796" x2="14444" y2="86559"/>
                        <a14:foregroundMark x1="14444" y1="86559" x2="7500" y2="95161"/>
                        <a14:foregroundMark x1="5000" y1="89516" x2="0" y2="97043"/>
                      </a14:backgroundRemoval>
                    </a14:imgEffect>
                  </a14:imgLayer>
                </a14:imgProps>
              </a:ext>
            </a:extLst>
          </a:blip>
          <a:srcRect/>
          <a:stretch/>
        </p:blipFill>
        <p:spPr>
          <a:xfrm flipH="1">
            <a:off x="7316979" y="1879887"/>
            <a:ext cx="4875021" cy="5037521"/>
          </a:xfrm>
          <a:prstGeom prst="rect">
            <a:avLst/>
          </a:prstGeom>
        </p:spPr>
      </p:pic>
    </p:spTree>
    <p:extLst>
      <p:ext uri="{BB962C8B-B14F-4D97-AF65-F5344CB8AC3E}">
        <p14:creationId xmlns:p14="http://schemas.microsoft.com/office/powerpoint/2010/main" val="1063029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C4C2-006D-841C-4EA6-AB612D4ECDA1}"/>
              </a:ext>
            </a:extLst>
          </p:cNvPr>
          <p:cNvSpPr>
            <a:spLocks noGrp="1"/>
          </p:cNvSpPr>
          <p:nvPr>
            <p:ph type="title"/>
          </p:nvPr>
        </p:nvSpPr>
        <p:spPr/>
        <p:txBody>
          <a:bodyPr/>
          <a:lstStyle/>
          <a:p>
            <a:r>
              <a:rPr lang="en-GB" dirty="0"/>
              <a:t>Teamwork </a:t>
            </a:r>
          </a:p>
        </p:txBody>
      </p:sp>
      <p:sp>
        <p:nvSpPr>
          <p:cNvPr id="3" name="Content Placeholder 2">
            <a:extLst>
              <a:ext uri="{FF2B5EF4-FFF2-40B4-BE49-F238E27FC236}">
                <a16:creationId xmlns:a16="http://schemas.microsoft.com/office/drawing/2014/main" id="{8510F173-7488-AC12-5758-58AC06FD3B9C}"/>
              </a:ext>
            </a:extLst>
          </p:cNvPr>
          <p:cNvSpPr>
            <a:spLocks noGrp="1"/>
          </p:cNvSpPr>
          <p:nvPr>
            <p:ph idx="1"/>
          </p:nvPr>
        </p:nvSpPr>
        <p:spPr>
          <a:xfrm>
            <a:off x="1956390" y="1627814"/>
            <a:ext cx="9601200" cy="2400301"/>
          </a:xfrm>
        </p:spPr>
        <p:txBody>
          <a:bodyPr>
            <a:normAutofit/>
          </a:bodyPr>
          <a:lstStyle/>
          <a:p>
            <a:pPr marL="0" indent="0">
              <a:buNone/>
            </a:pPr>
            <a:endParaRPr lang="en-GB" sz="2400" dirty="0"/>
          </a:p>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offer a flawless service in a business we must communicate efficiently with different departments. If the front desk is informed of any special requests or VIP guests we can work with housekeeping, concierge, and room service to exceed expectations. </a:t>
            </a:r>
            <a:r>
              <a:rPr lang="en-GB" sz="2400" dirty="0">
                <a:effectLst/>
              </a:rPr>
              <a:t> </a:t>
            </a:r>
            <a:endParaRPr lang="en-GB" sz="2400" dirty="0"/>
          </a:p>
        </p:txBody>
      </p:sp>
      <p:sp>
        <p:nvSpPr>
          <p:cNvPr id="4" name="Title 1">
            <a:extLst>
              <a:ext uri="{FF2B5EF4-FFF2-40B4-BE49-F238E27FC236}">
                <a16:creationId xmlns:a16="http://schemas.microsoft.com/office/drawing/2014/main" id="{FF1019E3-19DA-58CC-A52A-CF49831BDBC9}"/>
              </a:ext>
            </a:extLst>
          </p:cNvPr>
          <p:cNvSpPr txBox="1">
            <a:spLocks/>
          </p:cNvSpPr>
          <p:nvPr/>
        </p:nvSpPr>
        <p:spPr>
          <a:xfrm>
            <a:off x="611372" y="6438014"/>
            <a:ext cx="861237" cy="419986"/>
          </a:xfrm>
          <a:prstGeom prst="rect">
            <a:avLst/>
          </a:prstGeom>
        </p:spPr>
        <p:txBody>
          <a:bodyPr vert="horz" lIns="91440" tIns="45720" rIns="91440" bIns="4572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Nia</a:t>
            </a:r>
          </a:p>
        </p:txBody>
      </p:sp>
      <p:pic>
        <p:nvPicPr>
          <p:cNvPr id="6" name="Picture 5" descr="A group of people giving each other high five&#10;&#10;Description automatically generated">
            <a:extLst>
              <a:ext uri="{FF2B5EF4-FFF2-40B4-BE49-F238E27FC236}">
                <a16:creationId xmlns:a16="http://schemas.microsoft.com/office/drawing/2014/main" id="{F5221E09-5C6A-366D-65A0-53A027429A50}"/>
              </a:ext>
            </a:extLst>
          </p:cNvPr>
          <p:cNvPicPr>
            <a:picLocks noChangeAspect="1"/>
          </p:cNvPicPr>
          <p:nvPr/>
        </p:nvPicPr>
        <p:blipFill>
          <a:blip r:embed="rId2"/>
          <a:stretch>
            <a:fillRect/>
          </a:stretch>
        </p:blipFill>
        <p:spPr>
          <a:xfrm>
            <a:off x="3273941" y="3855314"/>
            <a:ext cx="5137298" cy="2859763"/>
          </a:xfrm>
          <a:prstGeom prst="rect">
            <a:avLst/>
          </a:prstGeom>
        </p:spPr>
      </p:pic>
      <p:sp>
        <p:nvSpPr>
          <p:cNvPr id="5" name="TextBox 4">
            <a:extLst>
              <a:ext uri="{FF2B5EF4-FFF2-40B4-BE49-F238E27FC236}">
                <a16:creationId xmlns:a16="http://schemas.microsoft.com/office/drawing/2014/main" id="{9FA1D0D8-AF5D-9B2D-5FC5-6330574591D8}"/>
              </a:ext>
            </a:extLst>
          </p:cNvPr>
          <p:cNvSpPr txBox="1"/>
          <p:nvPr/>
        </p:nvSpPr>
        <p:spPr>
          <a:xfrm>
            <a:off x="10819069" y="6530411"/>
            <a:ext cx="1523117"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(BBC, n.d.)</a:t>
            </a:r>
            <a:endParaRPr lang="en-GB" dirty="0"/>
          </a:p>
        </p:txBody>
      </p:sp>
    </p:spTree>
    <p:extLst>
      <p:ext uri="{BB962C8B-B14F-4D97-AF65-F5344CB8AC3E}">
        <p14:creationId xmlns:p14="http://schemas.microsoft.com/office/powerpoint/2010/main" val="1279016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A9F3-4ECA-7A68-FED5-3E690CEABD0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E8488B8-9F4C-C50C-735B-C56413CC98E1}"/>
              </a:ext>
            </a:extLst>
          </p:cNvPr>
          <p:cNvSpPr>
            <a:spLocks noGrp="1"/>
          </p:cNvSpPr>
          <p:nvPr>
            <p:ph idx="1"/>
          </p:nvPr>
        </p:nvSpPr>
        <p:spPr>
          <a:xfrm>
            <a:off x="778475" y="1791730"/>
            <a:ext cx="11193785" cy="4736662"/>
          </a:xfrm>
          <a:solidFill>
            <a:schemeClr val="accent2">
              <a:lumMod val="20000"/>
              <a:lumOff val="80000"/>
            </a:schemeClr>
          </a:solidFill>
        </p:spPr>
        <p:txBody>
          <a:bodyPr>
            <a:normAutofit/>
          </a:bodyPr>
          <a:lstStyle/>
          <a:p>
            <a:pPr marL="0" indent="0">
              <a:buNone/>
            </a:pPr>
            <a:r>
              <a:rPr lang="en-GB" sz="1800" b="0" i="0" u="none" strike="noStrike" dirty="0">
                <a:solidFill>
                  <a:srgbClr val="000000"/>
                </a:solidFill>
                <a:effectLst/>
                <a:latin typeface="Times New Roman" panose="02020603050405020304" pitchFamily="18" charset="0"/>
              </a:rPr>
              <a:t>	BBC (n.d.). </a:t>
            </a:r>
            <a:r>
              <a:rPr lang="en-GB" sz="1800" b="0" i="1" u="none" strike="noStrike" dirty="0">
                <a:solidFill>
                  <a:srgbClr val="000000"/>
                </a:solidFill>
                <a:effectLst/>
                <a:latin typeface="Times New Roman" panose="02020603050405020304" pitchFamily="18" charset="0"/>
              </a:rPr>
              <a:t>Communication between Departments - Hospitality Outlets - GCSE Hospitality (CCEA) Revision</a:t>
            </a:r>
            <a:r>
              <a:rPr lang="en-GB" sz="1800" b="0" i="0" u="none" strike="noStrike" dirty="0">
                <a:solidFill>
                  <a:srgbClr val="000000"/>
                </a:solidFill>
                <a:effectLst/>
                <a:latin typeface="Times New Roman" panose="02020603050405020304" pitchFamily="18" charset="0"/>
              </a:rPr>
              <a:t>. [online] BBC Bitesize. Available at: https://</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/bitesize/guides/zkj2cqt/revision/3 [Accessed 8 May 2024].</a:t>
            </a:r>
          </a:p>
          <a:p>
            <a:pPr marL="0" indent="0">
              <a:buNone/>
            </a:pPr>
            <a:r>
              <a:rPr lang="en-GB" sz="1800" b="0" i="0" u="none" strike="noStrike" dirty="0">
                <a:solidFill>
                  <a:srgbClr val="000000"/>
                </a:solidFill>
                <a:effectLst/>
                <a:latin typeface="Times New Roman" panose="02020603050405020304" pitchFamily="18" charset="0"/>
              </a:rPr>
              <a:t>	Hotel, L. (2023). </a:t>
            </a:r>
            <a:r>
              <a:rPr lang="en-GB" sz="1800" b="0" i="1" u="none" strike="noStrike" dirty="0">
                <a:solidFill>
                  <a:srgbClr val="000000"/>
                </a:solidFill>
                <a:effectLst/>
                <a:latin typeface="Times New Roman" panose="02020603050405020304" pitchFamily="18" charset="0"/>
              </a:rPr>
              <a:t>Front Desk Excellence in Hotel Hospitality</a:t>
            </a:r>
            <a:r>
              <a:rPr lang="en-GB" sz="1800" b="0" i="0" u="none" strike="noStrike" dirty="0">
                <a:solidFill>
                  <a:srgbClr val="000000"/>
                </a:solidFill>
                <a:effectLst/>
                <a:latin typeface="Times New Roman" panose="02020603050405020304" pitchFamily="18" charset="0"/>
              </a:rPr>
              <a:t>. [online] Landmark Hotel Group. Available at: https://</a:t>
            </a:r>
            <a:r>
              <a:rPr lang="en-GB" sz="1800" b="0" i="0" u="none" strike="noStrike" dirty="0" err="1">
                <a:solidFill>
                  <a:srgbClr val="000000"/>
                </a:solidFill>
                <a:effectLst/>
                <a:latin typeface="Times New Roman" panose="02020603050405020304" pitchFamily="18" charset="0"/>
              </a:rPr>
              <a:t>www.landmarkhotelgroup.com</a:t>
            </a:r>
            <a:r>
              <a:rPr lang="en-GB" sz="1800" b="0" i="0" u="none" strike="noStrike" dirty="0">
                <a:solidFill>
                  <a:srgbClr val="000000"/>
                </a:solidFill>
                <a:effectLst/>
                <a:latin typeface="Times New Roman" panose="02020603050405020304" pitchFamily="18" charset="0"/>
              </a:rPr>
              <a:t>/blog/the-power-of-first-impressions-front-desk-excellence-in-hotel-hospitality/#:~:text=The%20hotel%20front%20desk.</a:t>
            </a:r>
          </a:p>
          <a:p>
            <a:pPr marL="0" indent="0">
              <a:buNone/>
            </a:pPr>
            <a:r>
              <a:rPr lang="en-GB" sz="1800" b="0" i="0" u="none" strike="noStrike" dirty="0">
                <a:solidFill>
                  <a:srgbClr val="000000"/>
                </a:solidFill>
                <a:effectLst/>
                <a:latin typeface="Times New Roman" panose="02020603050405020304" pitchFamily="18" charset="0"/>
              </a:rPr>
              <a:t>	Istanbul suites, W. (n.d.). </a:t>
            </a:r>
            <a:r>
              <a:rPr lang="en-GB" sz="1800" b="0" i="1" u="none" strike="noStrike" dirty="0">
                <a:solidFill>
                  <a:srgbClr val="000000"/>
                </a:solidFill>
                <a:effectLst/>
                <a:latin typeface="Times New Roman" panose="02020603050405020304" pitchFamily="18" charset="0"/>
              </a:rPr>
              <a:t>Ritz-Carlton Case Study: Luxury Retailers Know Customer Engagement</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www.peoplemetrics.com</a:t>
            </a:r>
            <a:r>
              <a:rPr lang="en-GB" sz="1800" b="0" i="0" u="none" strike="noStrike" dirty="0">
                <a:solidFill>
                  <a:srgbClr val="000000"/>
                </a:solidFill>
                <a:effectLst/>
                <a:latin typeface="Times New Roman" panose="02020603050405020304" pitchFamily="18" charset="0"/>
              </a:rPr>
              <a:t>. Available at: https://</a:t>
            </a:r>
            <a:r>
              <a:rPr lang="en-GB" sz="1800" b="0" i="0" u="none" strike="noStrike" dirty="0" err="1">
                <a:solidFill>
                  <a:srgbClr val="000000"/>
                </a:solidFill>
                <a:effectLst/>
                <a:latin typeface="Times New Roman" panose="02020603050405020304" pitchFamily="18" charset="0"/>
              </a:rPr>
              <a:t>www.peoplemetrics.com</a:t>
            </a:r>
            <a:r>
              <a:rPr lang="en-GB" sz="1800" b="0" i="0" u="none" strike="noStrike" dirty="0">
                <a:solidFill>
                  <a:srgbClr val="000000"/>
                </a:solidFill>
                <a:effectLst/>
                <a:latin typeface="Times New Roman" panose="02020603050405020304" pitchFamily="18" charset="0"/>
              </a:rPr>
              <a:t>/blog/ritz-carlton-case-study-luxury-retailers-know-customer-engagement.</a:t>
            </a:r>
          </a:p>
          <a:p>
            <a:pPr marL="0" indent="0">
              <a:buNone/>
            </a:pP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Linkedin</a:t>
            </a:r>
            <a:r>
              <a:rPr lang="en-GB" sz="1800" b="0" i="0" u="none" strike="noStrike" dirty="0">
                <a:solidFill>
                  <a:srgbClr val="000000"/>
                </a:solidFill>
                <a:effectLst/>
                <a:latin typeface="Times New Roman" panose="02020603050405020304" pitchFamily="18" charset="0"/>
              </a:rPr>
              <a:t> (2023). </a:t>
            </a:r>
            <a:r>
              <a:rPr lang="en-GB" sz="1800" b="0" i="1" u="none" strike="noStrike" dirty="0">
                <a:solidFill>
                  <a:srgbClr val="000000"/>
                </a:solidFill>
                <a:effectLst/>
                <a:latin typeface="Times New Roman" panose="02020603050405020304" pitchFamily="18" charset="0"/>
              </a:rPr>
              <a:t>What Are the Most Important Body Language Cues for Effective Communication in Hospitality management?</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www.linkedin.com</a:t>
            </a:r>
            <a:r>
              <a:rPr lang="en-GB" sz="1800" b="0" i="0" u="none" strike="noStrike" dirty="0">
                <a:solidFill>
                  <a:srgbClr val="000000"/>
                </a:solidFill>
                <a:effectLst/>
                <a:latin typeface="Times New Roman" panose="02020603050405020304" pitchFamily="18" charset="0"/>
              </a:rPr>
              <a:t>. Available at: https://</a:t>
            </a:r>
            <a:r>
              <a:rPr lang="en-GB" sz="1800" b="0" i="0" u="none" strike="noStrike" dirty="0" err="1">
                <a:solidFill>
                  <a:srgbClr val="000000"/>
                </a:solidFill>
                <a:effectLst/>
                <a:latin typeface="Times New Roman" panose="02020603050405020304" pitchFamily="18" charset="0"/>
              </a:rPr>
              <a:t>www.linkedin.com</a:t>
            </a:r>
            <a:r>
              <a:rPr lang="en-GB" sz="1800" b="0" i="0" u="none" strike="noStrike" dirty="0">
                <a:solidFill>
                  <a:srgbClr val="000000"/>
                </a:solidFill>
                <a:effectLst/>
                <a:latin typeface="Times New Roman" panose="02020603050405020304" pitchFamily="18" charset="0"/>
              </a:rPr>
              <a:t>/advice/3/what-most-important-body-language-cues-effective-</a:t>
            </a:r>
            <a:r>
              <a:rPr lang="en-GB" sz="1800" b="0" i="0" u="none" strike="noStrike" dirty="0" err="1">
                <a:solidFill>
                  <a:srgbClr val="000000"/>
                </a:solidFill>
                <a:effectLst/>
                <a:latin typeface="Times New Roman" panose="02020603050405020304" pitchFamily="18" charset="0"/>
              </a:rPr>
              <a:t>otcoc</a:t>
            </a:r>
            <a:r>
              <a:rPr lang="en-GB" sz="1800" b="0" i="0" u="none" strike="noStrike" dirty="0">
                <a:solidFill>
                  <a:srgbClr val="000000"/>
                </a:solidFill>
                <a:effectLst/>
                <a:latin typeface="Times New Roman" panose="02020603050405020304" pitchFamily="18" charset="0"/>
              </a:rPr>
              <a:t>#:~:text=</a:t>
            </a:r>
            <a:r>
              <a:rPr lang="en-GB" sz="1800" b="0" i="0" u="none" strike="noStrike" dirty="0" err="1">
                <a:solidFill>
                  <a:srgbClr val="000000"/>
                </a:solidFill>
                <a:effectLst/>
                <a:latin typeface="Times New Roman" panose="02020603050405020304" pitchFamily="18" charset="0"/>
              </a:rPr>
              <a:t>i</a:t>
            </a:r>
            <a:r>
              <a:rPr lang="en-GB" sz="1800" b="0" i="0" u="none" strike="noStrike" dirty="0">
                <a:solidFill>
                  <a:srgbClr val="000000"/>
                </a:solidFill>
                <a:effectLst/>
                <a:latin typeface="Times New Roman" panose="02020603050405020304" pitchFamily="18" charset="0"/>
              </a:rPr>
              <a:t> [Accessed 8 May 2024].</a:t>
            </a:r>
          </a:p>
          <a:p>
            <a:pPr marL="0" indent="0">
              <a:buNone/>
            </a:pPr>
            <a:r>
              <a:rPr lang="en-GB" sz="1800" b="0" i="0" u="none" strike="noStrike" dirty="0">
                <a:solidFill>
                  <a:srgbClr val="000000"/>
                </a:solidFill>
                <a:effectLst/>
                <a:latin typeface="Times New Roman" panose="02020603050405020304" pitchFamily="18" charset="0"/>
              </a:rPr>
              <a:t>	Solomon, M. (2021). </a:t>
            </a:r>
            <a:r>
              <a:rPr lang="en-GB" sz="1800" b="0" i="1" u="none" strike="noStrike" dirty="0">
                <a:solidFill>
                  <a:srgbClr val="000000"/>
                </a:solidFill>
                <a:effectLst/>
                <a:latin typeface="Times New Roman" panose="02020603050405020304" pitchFamily="18" charset="0"/>
              </a:rPr>
              <a:t>The 2 Types of Wow Customer That Zappos, Ritz-Carlton Train for and Empower (And Why You Should Too)</a:t>
            </a:r>
            <a:r>
              <a:rPr lang="en-GB" sz="1800" b="0" i="0" u="none" strike="noStrike" dirty="0">
                <a:solidFill>
                  <a:srgbClr val="000000"/>
                </a:solidFill>
                <a:effectLst/>
                <a:latin typeface="Times New Roman" panose="02020603050405020304" pitchFamily="18" charset="0"/>
              </a:rPr>
              <a:t>. [online] Forbes. Available at: https://</a:t>
            </a:r>
            <a:r>
              <a:rPr lang="en-GB" sz="1800" b="0" i="0" u="none" strike="noStrike" dirty="0" err="1">
                <a:solidFill>
                  <a:srgbClr val="000000"/>
                </a:solidFill>
                <a:effectLst/>
                <a:latin typeface="Times New Roman" panose="02020603050405020304" pitchFamily="18" charset="0"/>
              </a:rPr>
              <a:t>www.forbes.com</a:t>
            </a:r>
            <a:r>
              <a:rPr lang="en-GB" sz="1800" b="0" i="0" u="none" strike="noStrike" dirty="0">
                <a:solidFill>
                  <a:srgbClr val="000000"/>
                </a:solidFill>
                <a:effectLst/>
                <a:latin typeface="Times New Roman" panose="02020603050405020304" pitchFamily="18" charset="0"/>
              </a:rPr>
              <a:t>/sites/</a:t>
            </a:r>
            <a:r>
              <a:rPr lang="en-GB" sz="1800" b="0" i="0" u="none" strike="noStrike" dirty="0" err="1">
                <a:solidFill>
                  <a:srgbClr val="000000"/>
                </a:solidFill>
                <a:effectLst/>
                <a:latin typeface="Times New Roman" panose="02020603050405020304" pitchFamily="18" charset="0"/>
              </a:rPr>
              <a:t>micahsolomon</a:t>
            </a:r>
            <a:r>
              <a:rPr lang="en-GB" sz="1800" b="0" i="0" u="none" strike="noStrike" dirty="0">
                <a:solidFill>
                  <a:srgbClr val="000000"/>
                </a:solidFill>
                <a:effectLst/>
                <a:latin typeface="Times New Roman" panose="02020603050405020304" pitchFamily="18" charset="0"/>
              </a:rPr>
              <a:t>/2021/07/06/the-2-types-of-wow-customer-service-per-zappos-and-ritz-carlton-to-be-training-for-and-empowering/?</a:t>
            </a:r>
            <a:r>
              <a:rPr lang="en-GB" sz="1800" b="0" i="0" u="none" strike="noStrike" dirty="0" err="1">
                <a:solidFill>
                  <a:srgbClr val="000000"/>
                </a:solidFill>
                <a:effectLst/>
                <a:latin typeface="Times New Roman" panose="02020603050405020304" pitchFamily="18" charset="0"/>
              </a:rPr>
              <a:t>sh</a:t>
            </a:r>
            <a:r>
              <a:rPr lang="en-GB" sz="1800" b="0" i="0" u="none" strike="noStrike" dirty="0">
                <a:solidFill>
                  <a:srgbClr val="000000"/>
                </a:solidFill>
                <a:effectLst/>
                <a:latin typeface="Times New Roman" panose="02020603050405020304" pitchFamily="18" charset="0"/>
              </a:rPr>
              <a:t>=64f7fed53816 [Accessed 30 Apr. 2024].</a:t>
            </a:r>
          </a:p>
          <a:p>
            <a:pPr marL="0" indent="0">
              <a:buNone/>
            </a:pPr>
            <a:endParaRPr lang="en-GB" sz="1400" b="0" i="0" u="none" strike="noStrike"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512802866"/>
      </p:ext>
    </p:extLst>
  </p:cSld>
  <p:clrMapOvr>
    <a:masterClrMapping/>
  </p:clrMapOvr>
</p:sld>
</file>

<file path=ppt/theme/theme1.xml><?xml version="1.0" encoding="utf-8"?>
<a:theme xmlns:a="http://schemas.openxmlformats.org/drawingml/2006/main" name="Crop">
  <a:themeElements>
    <a:clrScheme name="Custom 1">
      <a:dk1>
        <a:srgbClr val="880013"/>
      </a:dk1>
      <a:lt1>
        <a:srgbClr val="880013"/>
      </a:lt1>
      <a:dk2>
        <a:srgbClr val="880013"/>
      </a:dk2>
      <a:lt2>
        <a:srgbClr val="880013"/>
      </a:lt2>
      <a:accent1>
        <a:srgbClr val="880013"/>
      </a:accent1>
      <a:accent2>
        <a:srgbClr val="880013"/>
      </a:accent2>
      <a:accent3>
        <a:srgbClr val="880013"/>
      </a:accent3>
      <a:accent4>
        <a:srgbClr val="880013"/>
      </a:accent4>
      <a:accent5>
        <a:srgbClr val="880013"/>
      </a:accent5>
      <a:accent6>
        <a:srgbClr val="880013"/>
      </a:accent6>
      <a:hlink>
        <a:srgbClr val="880013"/>
      </a:hlink>
      <a:folHlink>
        <a:srgbClr val="880013"/>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744</TotalTime>
  <Words>486</Words>
  <Application>Microsoft Macintosh PowerPoint</Application>
  <PresentationFormat>Widescreen</PresentationFormat>
  <Paragraphs>23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Franklin Gothic Book</vt:lpstr>
      <vt:lpstr>Times New Roman</vt:lpstr>
      <vt:lpstr>Crop</vt:lpstr>
      <vt:lpstr>Nia</vt:lpstr>
      <vt:lpstr>WOW factor </vt:lpstr>
      <vt:lpstr>Teamwork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Moores</dc:creator>
  <cp:lastModifiedBy>Nia Moores</cp:lastModifiedBy>
  <cp:revision>10</cp:revision>
  <dcterms:created xsi:type="dcterms:W3CDTF">2024-04-30T08:53:53Z</dcterms:created>
  <dcterms:modified xsi:type="dcterms:W3CDTF">2024-05-08T12:39:05Z</dcterms:modified>
</cp:coreProperties>
</file>