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4" r:id="rId1"/>
  </p:sldMasterIdLst>
  <p:notesMasterIdLst>
    <p:notesMasterId r:id="rId23"/>
  </p:notesMasterIdLst>
  <p:sldIdLst>
    <p:sldId id="1574" r:id="rId2"/>
    <p:sldId id="1985" r:id="rId3"/>
    <p:sldId id="1973" r:id="rId4"/>
    <p:sldId id="1976" r:id="rId5"/>
    <p:sldId id="2008" r:id="rId6"/>
    <p:sldId id="1988" r:id="rId7"/>
    <p:sldId id="1990" r:id="rId8"/>
    <p:sldId id="2009" r:id="rId9"/>
    <p:sldId id="1987" r:id="rId10"/>
    <p:sldId id="265" r:id="rId11"/>
    <p:sldId id="1999" r:id="rId12"/>
    <p:sldId id="2000" r:id="rId13"/>
    <p:sldId id="1991" r:id="rId14"/>
    <p:sldId id="2013" r:id="rId15"/>
    <p:sldId id="2003" r:id="rId16"/>
    <p:sldId id="2002" r:id="rId17"/>
    <p:sldId id="1993" r:id="rId18"/>
    <p:sldId id="2010" r:id="rId19"/>
    <p:sldId id="2012" r:id="rId20"/>
    <p:sldId id="2011" r:id="rId21"/>
    <p:sldId id="1972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Nia Evans" initials="NE" lastIdx="3" clrIdx="0">
    <p:extLst>
      <p:ext uri="{19B8F6BF-5375-455C-9EA6-DF929625EA0E}">
        <p15:presenceInfo xmlns:p15="http://schemas.microsoft.com/office/powerpoint/2012/main" userId="S::n.evans@uwtsd.ac.uk::73f80963-43f3-41cc-b629-1f52622eac76" providerId="AD"/>
      </p:ext>
    </p:extLst>
  </p:cmAuthor>
  <p:cmAuthor id="2" name="NEW USER" initials="NU" lastIdx="2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0"/>
    <p:restoredTop sz="94692"/>
  </p:normalViewPr>
  <p:slideViewPr>
    <p:cSldViewPr snapToGrid="0">
      <p:cViewPr varScale="1">
        <p:scale>
          <a:sx n="106" d="100"/>
          <a:sy n="106" d="100"/>
        </p:scale>
        <p:origin x="792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commentAuthors" Target="commentAuthor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2C7A6D8-38AC-5443-8349-620465123E24}" type="datetimeFigureOut">
              <a:rPr lang="cy-GB" smtClean="0"/>
              <a:t>07/10/24</a:t>
            </a:fld>
            <a:endParaRPr lang="cy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y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C7D9720-2B48-D842-821E-0A78D980E589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99106844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C7D9720-2B48-D842-821E-0A78D980E589}" type="slidenum">
              <a:rPr lang="cy-GB" smtClean="0"/>
              <a:t>8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26195519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/>
              <a:t>Ychwanegu rhannu?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28FF9C4-60E6-EE43-AC9D-520D57F923AB}" type="slidenum">
              <a:rPr lang="cy-GB" smtClean="0"/>
              <a:t>12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39984980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28FF9C4-60E6-EE43-AC9D-520D57F923AB}" type="slidenum">
              <a:rPr lang="cy-GB" smtClean="0"/>
              <a:t>16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82425470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53A1C-144F-E542-B729-390E9B16CA38}" type="datetimeFigureOut">
              <a:rPr lang="cy-GB" smtClean="0"/>
              <a:t>07/10/24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491DE1-434A-744C-B143-D4229ECCF5D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5263827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53A1C-144F-E542-B729-390E9B16CA38}" type="datetimeFigureOut">
              <a:rPr lang="cy-GB" smtClean="0"/>
              <a:t>07/10/24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491DE1-434A-744C-B143-D4229ECCF5D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7387135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53A1C-144F-E542-B729-390E9B16CA38}" type="datetimeFigureOut">
              <a:rPr lang="cy-GB" smtClean="0"/>
              <a:t>07/10/24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491DE1-434A-744C-B143-D4229ECCF5D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6084712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53A1C-144F-E542-B729-390E9B16CA38}" type="datetimeFigureOut">
              <a:rPr lang="cy-GB" smtClean="0"/>
              <a:t>07/10/24</a:t>
            </a:fld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491DE1-434A-744C-B143-D4229ECCF5D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0983942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53A1C-144F-E542-B729-390E9B16CA38}" type="datetimeFigureOut">
              <a:rPr lang="cy-GB" smtClean="0"/>
              <a:t>07/10/24</a:t>
            </a:fld>
            <a:endParaRPr lang="cy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491DE1-434A-744C-B143-D4229ECCF5D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559751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53A1C-144F-E542-B729-390E9B16CA38}" type="datetimeFigureOut">
              <a:rPr lang="cy-GB" smtClean="0"/>
              <a:t>07/10/24</a:t>
            </a:fld>
            <a:endParaRPr lang="cy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491DE1-434A-744C-B143-D4229ECCF5D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4391206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53A1C-144F-E542-B729-390E9B16CA38}" type="datetimeFigureOut">
              <a:rPr lang="cy-GB" smtClean="0"/>
              <a:t>07/10/24</a:t>
            </a:fld>
            <a:endParaRPr lang="cy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491DE1-434A-744C-B143-D4229ECCF5D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0948589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53A1C-144F-E542-B729-390E9B16CA38}" type="datetimeFigureOut">
              <a:rPr lang="cy-GB" smtClean="0"/>
              <a:t>07/10/24</a:t>
            </a:fld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491DE1-434A-744C-B143-D4229ECCF5D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2382840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53A1C-144F-E542-B729-390E9B16CA38}" type="datetimeFigureOut">
              <a:rPr lang="cy-GB" smtClean="0"/>
              <a:t>07/10/24</a:t>
            </a:fld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491DE1-434A-744C-B143-D4229ECCF5D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9710108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53A1C-144F-E542-B729-390E9B16CA38}" type="datetimeFigureOut">
              <a:rPr lang="cy-GB" smtClean="0"/>
              <a:t>07/10/24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491DE1-434A-744C-B143-D4229ECCF5D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2694759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53A1C-144F-E542-B729-390E9B16CA38}" type="datetimeFigureOut">
              <a:rPr lang="cy-GB" smtClean="0"/>
              <a:t>07/10/24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491DE1-434A-744C-B143-D4229ECCF5D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8381101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B53A1C-144F-E542-B729-390E9B16CA38}" type="datetimeFigureOut">
              <a:rPr lang="cy-GB" smtClean="0"/>
              <a:t>07/10/24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491DE1-434A-744C-B143-D4229ECCF5D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3615228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jpe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13" Type="http://schemas.openxmlformats.org/officeDocument/2006/relationships/image" Target="../media/image16.pn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12" Type="http://schemas.openxmlformats.org/officeDocument/2006/relationships/image" Target="../media/image15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11" Type="http://schemas.openxmlformats.org/officeDocument/2006/relationships/image" Target="../media/image14.png"/><Relationship Id="rId5" Type="http://schemas.openxmlformats.org/officeDocument/2006/relationships/image" Target="../media/image8.png"/><Relationship Id="rId15" Type="http://schemas.openxmlformats.org/officeDocument/2006/relationships/image" Target="../media/image1.jpeg"/><Relationship Id="rId10" Type="http://schemas.openxmlformats.org/officeDocument/2006/relationships/image" Target="../media/image13.png"/><Relationship Id="rId4" Type="http://schemas.openxmlformats.org/officeDocument/2006/relationships/image" Target="../media/image7.png"/><Relationship Id="rId9" Type="http://schemas.openxmlformats.org/officeDocument/2006/relationships/image" Target="../media/image12.png"/><Relationship Id="rId14" Type="http://schemas.openxmlformats.org/officeDocument/2006/relationships/image" Target="../media/image17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1DA9A4-B9BE-3244-AC0B-91CF4B4BAC2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06131" y="1713110"/>
            <a:ext cx="9144000" cy="3919835"/>
          </a:xfrm>
        </p:spPr>
        <p:txBody>
          <a:bodyPr>
            <a:normAutofit/>
          </a:bodyPr>
          <a:lstStyle/>
          <a:p>
            <a:r>
              <a:rPr lang="cy-GB" b="1">
                <a:latin typeface="Arial"/>
                <a:cs typeface="Arial"/>
              </a:rPr>
              <a:t>Cynllunio gwers sydd â ffocws iaith</a:t>
            </a:r>
            <a:br>
              <a:rPr lang="cy-GB" b="1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y-GB" b="1">
                <a:latin typeface="Arial"/>
                <a:cs typeface="Arial"/>
              </a:rPr>
              <a:t> </a:t>
            </a:r>
            <a:br>
              <a:rPr lang="cy-GB" sz="2700" b="1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cy-GB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766CE337-4F51-4E40-A541-EDD9604B6153}"/>
              </a:ext>
            </a:extLst>
          </p:cNvPr>
          <p:cNvSpPr/>
          <p:nvPr/>
        </p:nvSpPr>
        <p:spPr>
          <a:xfrm>
            <a:off x="-3694" y="6402597"/>
            <a:ext cx="12160391" cy="436563"/>
          </a:xfrm>
          <a:prstGeom prst="rect">
            <a:avLst/>
          </a:prstGeom>
          <a:solidFill>
            <a:srgbClr val="451964"/>
          </a:solidFill>
          <a:ln>
            <a:solidFill>
              <a:srgbClr val="45196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  <a:defRPr/>
            </a:pPr>
            <a:r>
              <a:rPr lang="cy-GB" altLang="en-US" sz="1800">
                <a:solidFill>
                  <a:srgbClr val="FFFFFF"/>
                </a:solidFill>
                <a:cs typeface="Calibri" panose="020F0502020204030204" pitchFamily="34" charset="0"/>
              </a:rPr>
              <a:t>Hyfforddiant Cychwynnol Athrawon: Cynllunio gwers</a:t>
            </a:r>
          </a:p>
        </p:txBody>
      </p:sp>
      <p:pic>
        <p:nvPicPr>
          <p:cNvPr id="5" name="Picture 8">
            <a:extLst>
              <a:ext uri="{FF2B5EF4-FFF2-40B4-BE49-F238E27FC236}">
                <a16:creationId xmlns:a16="http://schemas.microsoft.com/office/drawing/2014/main" id="{0253E111-B8C9-E34B-A09E-041F4C19929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906" t="14513" r="6816" b="15048"/>
          <a:stretch>
            <a:fillRect/>
          </a:stretch>
        </p:blipFill>
        <p:spPr bwMode="auto">
          <a:xfrm>
            <a:off x="11687175" y="6402596"/>
            <a:ext cx="504825" cy="436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6369966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02E3EC61-FFDF-FAA1-4088-0FC58387F0D7}"/>
              </a:ext>
            </a:extLst>
          </p:cNvPr>
          <p:cNvSpPr/>
          <p:nvPr/>
        </p:nvSpPr>
        <p:spPr>
          <a:xfrm>
            <a:off x="-3694" y="6402597"/>
            <a:ext cx="12195694" cy="455403"/>
          </a:xfrm>
          <a:prstGeom prst="rect">
            <a:avLst/>
          </a:prstGeom>
          <a:solidFill>
            <a:srgbClr val="451964"/>
          </a:solidFill>
          <a:ln>
            <a:solidFill>
              <a:srgbClr val="45196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  <a:defRPr/>
            </a:pPr>
            <a:r>
              <a:rPr lang="cy-GB" altLang="en-US" sz="1800">
                <a:solidFill>
                  <a:srgbClr val="FFFFFF"/>
                </a:solidFill>
                <a:cs typeface="Calibri" panose="020F0502020204030204" pitchFamily="34" charset="0"/>
              </a:rPr>
              <a:t>Hyfforddiant Cychwynnol Athrawon: Cynllunio gwers</a:t>
            </a:r>
          </a:p>
        </p:txBody>
      </p:sp>
      <p:pic>
        <p:nvPicPr>
          <p:cNvPr id="5" name="Picture 8">
            <a:extLst>
              <a:ext uri="{FF2B5EF4-FFF2-40B4-BE49-F238E27FC236}">
                <a16:creationId xmlns:a16="http://schemas.microsoft.com/office/drawing/2014/main" id="{4856E85D-922A-D8C3-72CF-5AD5B1F43BA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906" t="14513" r="6816" b="15048"/>
          <a:stretch>
            <a:fillRect/>
          </a:stretch>
        </p:blipFill>
        <p:spPr bwMode="auto">
          <a:xfrm>
            <a:off x="11687175" y="6402597"/>
            <a:ext cx="504825" cy="436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Title 7">
            <a:extLst>
              <a:ext uri="{FF2B5EF4-FFF2-40B4-BE49-F238E27FC236}">
                <a16:creationId xmlns:a16="http://schemas.microsoft.com/office/drawing/2014/main" id="{E3E4F3E4-2553-DC80-43D9-0121FC0AA6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04441"/>
            <a:ext cx="10515600" cy="784143"/>
          </a:xfrm>
        </p:spPr>
        <p:txBody>
          <a:bodyPr/>
          <a:lstStyle/>
          <a:p>
            <a:pPr algn="ctr"/>
            <a:r>
              <a:rPr lang="en-US" b="1" dirty="0" err="1">
                <a:latin typeface="Arial"/>
                <a:cs typeface="Arial"/>
              </a:rPr>
              <a:t>Trafodwch</a:t>
            </a:r>
            <a:r>
              <a:rPr lang="en-US" b="1" dirty="0">
                <a:latin typeface="Arial"/>
                <a:cs typeface="Arial"/>
              </a:rPr>
              <a:t>    </a:t>
            </a:r>
            <a:r>
              <a:rPr lang="en-US" i="1" dirty="0">
                <a:latin typeface="Arial"/>
                <a:cs typeface="Arial"/>
              </a:rPr>
              <a:t>Discuss ….</a:t>
            </a:r>
            <a:endParaRPr lang="en-US" i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E420D8F-24F1-45DD-2978-5B3337B09785}"/>
              </a:ext>
            </a:extLst>
          </p:cNvPr>
          <p:cNvSpPr txBox="1"/>
          <p:nvPr/>
        </p:nvSpPr>
        <p:spPr>
          <a:xfrm>
            <a:off x="243530" y="1443063"/>
            <a:ext cx="5604773" cy="440120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sz="2800" dirty="0">
                <a:latin typeface="Arial"/>
                <a:ea typeface="Calibri"/>
                <a:cs typeface="Calibri"/>
              </a:rPr>
              <a:t>Meddyliwch am un Maes Dysgu a Phrofiad, yn y cynradd neu’r uwchradd, a thrafodwch beth sy'n gwneud gwers dda.  </a:t>
            </a:r>
          </a:p>
          <a:p>
            <a:endParaRPr lang="cy-GB" sz="2800" dirty="0">
              <a:latin typeface="Arial"/>
              <a:ea typeface="Calibri"/>
              <a:cs typeface="Calibri"/>
            </a:endParaRPr>
          </a:p>
          <a:p>
            <a:r>
              <a:rPr lang="cy-GB" sz="2800" dirty="0">
                <a:latin typeface="Arial"/>
                <a:ea typeface="Calibri"/>
                <a:cs typeface="Calibri"/>
              </a:rPr>
              <a:t>Gallwch drafod gwers ddysgoch chi neu wers a welwyd yn cael ei haddysgu.  Rhannwch eich syniadau a lluniwch restr ar gyfer adrodd yn ôl.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D58B3C9-A32E-ED24-CCF4-CBAF8151F790}"/>
              </a:ext>
            </a:extLst>
          </p:cNvPr>
          <p:cNvSpPr txBox="1"/>
          <p:nvPr/>
        </p:nvSpPr>
        <p:spPr>
          <a:xfrm>
            <a:off x="6069664" y="1443063"/>
            <a:ext cx="5872142" cy="440120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i="1" dirty="0">
                <a:latin typeface="Arial"/>
                <a:ea typeface="Calibri"/>
                <a:cs typeface="Calibri"/>
              </a:rPr>
              <a:t>Choose one Area of Learning and Experience, in the primary or </a:t>
            </a:r>
            <a:endParaRPr lang="en-US" dirty="0"/>
          </a:p>
          <a:p>
            <a:r>
              <a:rPr lang="en-US" sz="2800" i="1" dirty="0">
                <a:latin typeface="Arial"/>
                <a:ea typeface="Calibri"/>
                <a:cs typeface="Calibri"/>
              </a:rPr>
              <a:t>secondary sector and discuss what makes a good lesson.</a:t>
            </a:r>
            <a:endParaRPr lang="en-US" dirty="0"/>
          </a:p>
          <a:p>
            <a:endParaRPr lang="en-US" sz="2800" i="1" dirty="0">
              <a:latin typeface="Arial"/>
              <a:ea typeface="Calibri"/>
              <a:cs typeface="Calibri"/>
            </a:endParaRPr>
          </a:p>
          <a:p>
            <a:r>
              <a:rPr lang="en-US" sz="2800" i="1" dirty="0">
                <a:latin typeface="Arial"/>
                <a:ea typeface="Calibri"/>
                <a:cs typeface="Calibri"/>
              </a:rPr>
              <a:t>You can discuss a lesson you taught or a lesson you saw being taught.</a:t>
            </a:r>
          </a:p>
          <a:p>
            <a:r>
              <a:rPr lang="en-US" sz="2800" i="1" dirty="0">
                <a:latin typeface="Arial"/>
                <a:ea typeface="Calibri"/>
                <a:cs typeface="Calibri"/>
              </a:rPr>
              <a:t>Write a list and share your ideas with the class.</a:t>
            </a:r>
          </a:p>
        </p:txBody>
      </p:sp>
    </p:spTree>
    <p:extLst>
      <p:ext uri="{BB962C8B-B14F-4D97-AF65-F5344CB8AC3E}">
        <p14:creationId xmlns:p14="http://schemas.microsoft.com/office/powerpoint/2010/main" val="35394205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02E3EC61-FFDF-FAA1-4088-0FC58387F0D7}"/>
              </a:ext>
            </a:extLst>
          </p:cNvPr>
          <p:cNvSpPr/>
          <p:nvPr/>
        </p:nvSpPr>
        <p:spPr>
          <a:xfrm>
            <a:off x="-3694" y="6402597"/>
            <a:ext cx="12195694" cy="455403"/>
          </a:xfrm>
          <a:prstGeom prst="rect">
            <a:avLst/>
          </a:prstGeom>
          <a:solidFill>
            <a:srgbClr val="451964"/>
          </a:solidFill>
          <a:ln>
            <a:solidFill>
              <a:srgbClr val="45196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  <a:defRPr/>
            </a:pPr>
            <a:r>
              <a:rPr lang="cy-GB" altLang="en-US" sz="1800">
                <a:solidFill>
                  <a:srgbClr val="FFFFFF"/>
                </a:solidFill>
                <a:cs typeface="Calibri" panose="020F0502020204030204" pitchFamily="34" charset="0"/>
              </a:rPr>
              <a:t>Hyfforddiant Cychwynnol Athrawon: Cynllunio gwers</a:t>
            </a:r>
          </a:p>
        </p:txBody>
      </p:sp>
      <p:pic>
        <p:nvPicPr>
          <p:cNvPr id="5" name="Picture 8">
            <a:extLst>
              <a:ext uri="{FF2B5EF4-FFF2-40B4-BE49-F238E27FC236}">
                <a16:creationId xmlns:a16="http://schemas.microsoft.com/office/drawing/2014/main" id="{4856E85D-922A-D8C3-72CF-5AD5B1F43BA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906" t="14513" r="6816" b="15048"/>
          <a:stretch>
            <a:fillRect/>
          </a:stretch>
        </p:blipFill>
        <p:spPr bwMode="auto">
          <a:xfrm>
            <a:off x="11687175" y="6402597"/>
            <a:ext cx="504825" cy="436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Title 7">
            <a:extLst>
              <a:ext uri="{FF2B5EF4-FFF2-40B4-BE49-F238E27FC236}">
                <a16:creationId xmlns:a16="http://schemas.microsoft.com/office/drawing/2014/main" id="{E3E4F3E4-2553-DC80-43D9-0121FC0AA6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890651"/>
          </a:xfrm>
        </p:spPr>
        <p:txBody>
          <a:bodyPr/>
          <a:lstStyle/>
          <a:p>
            <a:pPr algn="ctr"/>
            <a:r>
              <a:rPr lang="en-US" b="1" err="1">
                <a:latin typeface="Arial"/>
                <a:cs typeface="Arial"/>
              </a:rPr>
              <a:t>Trafodwch</a:t>
            </a:r>
            <a:r>
              <a:rPr lang="en-US" b="1" dirty="0">
                <a:latin typeface="Arial"/>
                <a:cs typeface="Arial"/>
              </a:rPr>
              <a:t>    </a:t>
            </a:r>
            <a:r>
              <a:rPr lang="en-US" i="1" dirty="0">
                <a:latin typeface="Arial"/>
                <a:cs typeface="Arial"/>
              </a:rPr>
              <a:t>Discuss …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CECF69B-BBF1-E9E0-B7CA-D8F6890F1187}"/>
              </a:ext>
            </a:extLst>
          </p:cNvPr>
          <p:cNvSpPr txBox="1"/>
          <p:nvPr/>
        </p:nvSpPr>
        <p:spPr>
          <a:xfrm>
            <a:off x="300789" y="1905268"/>
            <a:ext cx="5371860" cy="304698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cy-GB" sz="3200" dirty="0">
                <a:latin typeface="Arial"/>
                <a:cs typeface="Arial"/>
              </a:rPr>
              <a:t>Mae cynllunio ffocws iaith clir yn berthnasol i wersi Ieithoedd, Llythrennedd a Chyfathrebu'n unig.  </a:t>
            </a:r>
            <a:endParaRPr lang="cy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y-GB" sz="3200" dirty="0">
              <a:latin typeface="Arial"/>
              <a:cs typeface="Arial"/>
            </a:endParaRPr>
          </a:p>
          <a:p>
            <a:r>
              <a:rPr lang="cy-GB" sz="3200" dirty="0">
                <a:latin typeface="Arial"/>
                <a:cs typeface="Arial"/>
              </a:rPr>
              <a:t>Ydych chi'n cytuno?</a:t>
            </a:r>
            <a:endParaRPr lang="cy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DD681B7-61B7-AEB2-1133-6AA412B969C1}"/>
              </a:ext>
            </a:extLst>
          </p:cNvPr>
          <p:cNvSpPr txBox="1"/>
          <p:nvPr/>
        </p:nvSpPr>
        <p:spPr>
          <a:xfrm>
            <a:off x="5943599" y="1905268"/>
            <a:ext cx="5847348" cy="304698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3200" i="1" dirty="0">
                <a:latin typeface="Arial"/>
                <a:cs typeface="Arial"/>
              </a:rPr>
              <a:t>Planning a lesson with a clear language focus is only relevant for </a:t>
            </a:r>
            <a:r>
              <a:rPr lang="en-US" sz="3200" i="1" dirty="0" err="1">
                <a:latin typeface="Arial"/>
                <a:cs typeface="Arial"/>
              </a:rPr>
              <a:t>Language,Communication</a:t>
            </a:r>
            <a:r>
              <a:rPr lang="en-US" sz="3200" i="1" dirty="0">
                <a:latin typeface="Arial"/>
                <a:cs typeface="Arial"/>
              </a:rPr>
              <a:t> and Literacy lessons.</a:t>
            </a:r>
            <a:endParaRPr lang="en-US" sz="32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3200" i="1" dirty="0">
              <a:latin typeface="Arial"/>
              <a:cs typeface="Arial"/>
            </a:endParaRPr>
          </a:p>
          <a:p>
            <a:r>
              <a:rPr lang="en-US" sz="3200" i="1" dirty="0">
                <a:latin typeface="Arial"/>
                <a:cs typeface="Arial"/>
              </a:rPr>
              <a:t>Do you agree? </a:t>
            </a:r>
            <a:endParaRPr lang="en-US" sz="32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838262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02E3EC61-FFDF-FAA1-4088-0FC58387F0D7}"/>
              </a:ext>
            </a:extLst>
          </p:cNvPr>
          <p:cNvSpPr/>
          <p:nvPr/>
        </p:nvSpPr>
        <p:spPr>
          <a:xfrm>
            <a:off x="-3694" y="6402597"/>
            <a:ext cx="12195694" cy="455403"/>
          </a:xfrm>
          <a:prstGeom prst="rect">
            <a:avLst/>
          </a:prstGeom>
          <a:solidFill>
            <a:srgbClr val="451964"/>
          </a:solidFill>
          <a:ln>
            <a:solidFill>
              <a:srgbClr val="45196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  <a:defRPr/>
            </a:pPr>
            <a:r>
              <a:rPr lang="cy-GB" altLang="en-US" sz="1800">
                <a:solidFill>
                  <a:srgbClr val="FFFFFF"/>
                </a:solidFill>
                <a:cs typeface="Calibri" panose="020F0502020204030204" pitchFamily="34" charset="0"/>
              </a:rPr>
              <a:t>Hyfforddiant Cychwynnol Athrawon: Cynllunio gwers</a:t>
            </a:r>
          </a:p>
        </p:txBody>
      </p:sp>
      <p:pic>
        <p:nvPicPr>
          <p:cNvPr id="5" name="Picture 8">
            <a:extLst>
              <a:ext uri="{FF2B5EF4-FFF2-40B4-BE49-F238E27FC236}">
                <a16:creationId xmlns:a16="http://schemas.microsoft.com/office/drawing/2014/main" id="{4856E85D-922A-D8C3-72CF-5AD5B1F43BA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906" t="14513" r="6816" b="15048"/>
          <a:stretch>
            <a:fillRect/>
          </a:stretch>
        </p:blipFill>
        <p:spPr bwMode="auto">
          <a:xfrm>
            <a:off x="11687175" y="6402597"/>
            <a:ext cx="504825" cy="436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Title 7">
            <a:extLst>
              <a:ext uri="{FF2B5EF4-FFF2-40B4-BE49-F238E27FC236}">
                <a16:creationId xmlns:a16="http://schemas.microsoft.com/office/drawing/2014/main" id="{E3E4F3E4-2553-DC80-43D9-0121FC0AA6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7219" y="264862"/>
            <a:ext cx="11895827" cy="1178198"/>
          </a:xfrm>
        </p:spPr>
        <p:txBody>
          <a:bodyPr>
            <a:normAutofit fontScale="90000"/>
          </a:bodyPr>
          <a:lstStyle/>
          <a:p>
            <a:pPr algn="ctr"/>
            <a:r>
              <a:rPr lang="en-US" b="1">
                <a:latin typeface="Arial"/>
                <a:cs typeface="Arial"/>
              </a:rPr>
              <a:t>Mae </a:t>
            </a:r>
            <a:r>
              <a:rPr lang="en-US" b="1" err="1">
                <a:latin typeface="Arial"/>
                <a:cs typeface="Arial"/>
              </a:rPr>
              <a:t>modd</a:t>
            </a:r>
            <a:r>
              <a:rPr lang="en-US" b="1">
                <a:latin typeface="Arial"/>
                <a:cs typeface="Arial"/>
              </a:rPr>
              <a:t> </a:t>
            </a:r>
            <a:r>
              <a:rPr lang="en-US" b="1" err="1">
                <a:latin typeface="Arial"/>
                <a:cs typeface="Arial"/>
              </a:rPr>
              <a:t>cynllunio</a:t>
            </a:r>
            <a:r>
              <a:rPr lang="en-US" b="1">
                <a:latin typeface="Arial"/>
                <a:cs typeface="Arial"/>
              </a:rPr>
              <a:t> </a:t>
            </a:r>
            <a:r>
              <a:rPr lang="en-US" b="1" err="1">
                <a:latin typeface="Arial"/>
                <a:cs typeface="Arial"/>
              </a:rPr>
              <a:t>ffocws</a:t>
            </a:r>
            <a:r>
              <a:rPr lang="en-US" b="1">
                <a:latin typeface="Arial"/>
                <a:cs typeface="Arial"/>
              </a:rPr>
              <a:t> </a:t>
            </a:r>
            <a:r>
              <a:rPr lang="en-US" b="1" err="1">
                <a:latin typeface="Arial"/>
                <a:cs typeface="Arial"/>
              </a:rPr>
              <a:t>iaith</a:t>
            </a:r>
            <a:r>
              <a:rPr lang="en-US" b="1">
                <a:latin typeface="Arial"/>
                <a:cs typeface="Arial"/>
              </a:rPr>
              <a:t> </a:t>
            </a:r>
            <a:r>
              <a:rPr lang="en-US" b="1" err="1">
                <a:latin typeface="Arial"/>
                <a:cs typeface="Arial"/>
              </a:rPr>
              <a:t>i</a:t>
            </a:r>
            <a:r>
              <a:rPr lang="en-US" b="1">
                <a:latin typeface="Arial"/>
                <a:cs typeface="Arial"/>
              </a:rPr>
              <a:t> </a:t>
            </a:r>
            <a:r>
              <a:rPr lang="en-US" b="1" err="1">
                <a:latin typeface="Arial"/>
                <a:cs typeface="Arial"/>
              </a:rPr>
              <a:t>unrhyw</a:t>
            </a:r>
            <a:r>
              <a:rPr lang="en-US" b="1">
                <a:latin typeface="Arial"/>
                <a:cs typeface="Arial"/>
              </a:rPr>
              <a:t> </a:t>
            </a:r>
            <a:r>
              <a:rPr lang="en-US" b="1" err="1">
                <a:latin typeface="Arial"/>
                <a:cs typeface="Arial"/>
              </a:rPr>
              <a:t>wers</a:t>
            </a:r>
            <a:r>
              <a:rPr lang="en-US" b="1">
                <a:latin typeface="Arial"/>
                <a:cs typeface="Arial"/>
              </a:rPr>
              <a:t>. </a:t>
            </a:r>
            <a:br>
              <a:rPr lang="en-US" b="1">
                <a:latin typeface="Arial"/>
                <a:cs typeface="Arial"/>
              </a:rPr>
            </a:br>
            <a:r>
              <a:rPr lang="en-US" b="1">
                <a:latin typeface="Arial"/>
                <a:cs typeface="Arial"/>
              </a:rPr>
              <a:t>Beth am </a:t>
            </a:r>
            <a:r>
              <a:rPr lang="en-US" b="1" err="1">
                <a:latin typeface="Arial"/>
                <a:cs typeface="Arial"/>
              </a:rPr>
              <a:t>ystyried</a:t>
            </a:r>
            <a:r>
              <a:rPr lang="en-US" b="1">
                <a:latin typeface="Arial"/>
                <a:cs typeface="Arial"/>
              </a:rPr>
              <a:t> ….?</a:t>
            </a:r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EE9B8E5D-8A1F-7C81-6D9E-D87526063584}"/>
              </a:ext>
            </a:extLst>
          </p:cNvPr>
          <p:cNvSpPr txBox="1">
            <a:spLocks/>
          </p:cNvSpPr>
          <p:nvPr/>
        </p:nvSpPr>
        <p:spPr>
          <a:xfrm>
            <a:off x="181728" y="1714230"/>
            <a:ext cx="11987546" cy="4453485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y-GB" dirty="0">
                <a:latin typeface="Arial"/>
                <a:ea typeface="Calibri"/>
                <a:cs typeface="Calibri"/>
              </a:rPr>
              <a:t>Pa batrwm iaith sy'n cefnogi nod y wers (mewn unrhyw Faes Dysgu a Phrofiad), e.e. geirfa allweddol; patrwm cwestiwn ac ateb; dechreuadau brawddegau; testun estynedig, </a:t>
            </a:r>
            <a:r>
              <a:rPr lang="cy-GB" dirty="0" err="1">
                <a:latin typeface="Arial"/>
                <a:ea typeface="Calibri"/>
                <a:cs typeface="Calibri"/>
              </a:rPr>
              <a:t>a.y.y.b</a:t>
            </a:r>
            <a:r>
              <a:rPr lang="cy-GB" dirty="0">
                <a:latin typeface="Arial"/>
                <a:ea typeface="Calibri"/>
                <a:cs typeface="Calibri"/>
              </a:rPr>
              <a:t>.?</a:t>
            </a:r>
          </a:p>
          <a:p>
            <a:endParaRPr lang="cy-GB">
              <a:latin typeface="Arial"/>
              <a:ea typeface="+mn-lt"/>
              <a:cs typeface="+mn-lt"/>
            </a:endParaRPr>
          </a:p>
          <a:p>
            <a:r>
              <a:rPr lang="cy-GB" dirty="0">
                <a:latin typeface="Arial"/>
                <a:ea typeface="+mn-lt"/>
                <a:cs typeface="+mn-lt"/>
              </a:rPr>
              <a:t>Oes ffocws iaith i bob tasg?  </a:t>
            </a:r>
          </a:p>
          <a:p>
            <a:pPr marL="0" indent="0">
              <a:buNone/>
            </a:pPr>
            <a:r>
              <a:rPr lang="cy-GB" dirty="0">
                <a:latin typeface="Arial"/>
                <a:ea typeface="+mn-lt"/>
                <a:cs typeface="+mn-lt"/>
              </a:rPr>
              <a:t>  </a:t>
            </a:r>
            <a:endParaRPr lang="cy-GB" dirty="0">
              <a:latin typeface="Arial"/>
              <a:ea typeface="Calibri"/>
              <a:cs typeface="Calibri"/>
            </a:endParaRPr>
          </a:p>
          <a:p>
            <a:r>
              <a:rPr lang="cy-GB" dirty="0">
                <a:latin typeface="Arial"/>
                <a:ea typeface="Calibri"/>
                <a:cs typeface="Calibri"/>
              </a:rPr>
              <a:t>Beth fydd adeiladwaith y wers (h.y. i gyrraedd y nod terfynol)?</a:t>
            </a:r>
          </a:p>
          <a:p>
            <a:pPr marL="0" indent="0">
              <a:buNone/>
            </a:pPr>
            <a:endParaRPr lang="cy-GB">
              <a:latin typeface="Arial"/>
              <a:ea typeface="Calibri"/>
              <a:cs typeface="Calibri"/>
            </a:endParaRPr>
          </a:p>
          <a:p>
            <a:r>
              <a:rPr lang="cy-GB" dirty="0">
                <a:latin typeface="Arial"/>
                <a:cs typeface="Arial"/>
              </a:rPr>
              <a:t>Sut byddwch chi’n gwahaniaethu o fewn y dosbarth?</a:t>
            </a:r>
            <a:endParaRPr lang="cy-GB" dirty="0">
              <a:latin typeface="Arial"/>
              <a:ea typeface="Calibri"/>
              <a:cs typeface="Arial"/>
            </a:endParaRPr>
          </a:p>
          <a:p>
            <a:endParaRPr lang="cy-GB">
              <a:ea typeface="Calibri"/>
              <a:cs typeface="Calibri"/>
            </a:endParaRPr>
          </a:p>
          <a:p>
            <a:endParaRPr lang="cy-GB">
              <a:ea typeface="Calibri"/>
              <a:cs typeface="Calibri"/>
            </a:endParaRPr>
          </a:p>
          <a:p>
            <a:endParaRPr lang="cy-GB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8265120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02E3EC61-FFDF-FAA1-4088-0FC58387F0D7}"/>
              </a:ext>
            </a:extLst>
          </p:cNvPr>
          <p:cNvSpPr/>
          <p:nvPr/>
        </p:nvSpPr>
        <p:spPr>
          <a:xfrm>
            <a:off x="-3694" y="6402597"/>
            <a:ext cx="12195694" cy="455403"/>
          </a:xfrm>
          <a:prstGeom prst="rect">
            <a:avLst/>
          </a:prstGeom>
          <a:solidFill>
            <a:srgbClr val="451964"/>
          </a:solidFill>
          <a:ln>
            <a:solidFill>
              <a:srgbClr val="45196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  <a:defRPr/>
            </a:pPr>
            <a:r>
              <a:rPr lang="cy-GB" altLang="en-US" sz="1800">
                <a:solidFill>
                  <a:srgbClr val="FFFFFF"/>
                </a:solidFill>
                <a:cs typeface="Calibri" panose="020F0502020204030204" pitchFamily="34" charset="0"/>
              </a:rPr>
              <a:t>Hyfforddiant Cychwynnol Athrawon: Cynllunio gwers</a:t>
            </a:r>
          </a:p>
        </p:txBody>
      </p:sp>
      <p:pic>
        <p:nvPicPr>
          <p:cNvPr id="5" name="Picture 8">
            <a:extLst>
              <a:ext uri="{FF2B5EF4-FFF2-40B4-BE49-F238E27FC236}">
                <a16:creationId xmlns:a16="http://schemas.microsoft.com/office/drawing/2014/main" id="{4856E85D-922A-D8C3-72CF-5AD5B1F43BA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906" t="14513" r="6816" b="15048"/>
          <a:stretch>
            <a:fillRect/>
          </a:stretch>
        </p:blipFill>
        <p:spPr bwMode="auto">
          <a:xfrm>
            <a:off x="11687175" y="6402597"/>
            <a:ext cx="504825" cy="436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Title 7">
            <a:extLst>
              <a:ext uri="{FF2B5EF4-FFF2-40B4-BE49-F238E27FC236}">
                <a16:creationId xmlns:a16="http://schemas.microsoft.com/office/drawing/2014/main" id="{E3E4F3E4-2553-DC80-43D9-0121FC0AA6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4008" y="204704"/>
            <a:ext cx="11895827" cy="1178198"/>
          </a:xfrm>
        </p:spPr>
        <p:txBody>
          <a:bodyPr>
            <a:normAutofit fontScale="90000"/>
          </a:bodyPr>
          <a:lstStyle/>
          <a:p>
            <a:pPr algn="ctr"/>
            <a:r>
              <a:rPr lang="en-US" b="1" dirty="0">
                <a:latin typeface="Arial"/>
                <a:cs typeface="Arial"/>
              </a:rPr>
              <a:t>It is possible to plan a language focus for any lesson. Consider ...</a:t>
            </a:r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EE9B8E5D-8A1F-7C81-6D9E-D87526063584}"/>
              </a:ext>
            </a:extLst>
          </p:cNvPr>
          <p:cNvSpPr txBox="1">
            <a:spLocks/>
          </p:cNvSpPr>
          <p:nvPr/>
        </p:nvSpPr>
        <p:spPr>
          <a:xfrm>
            <a:off x="175044" y="2162073"/>
            <a:ext cx="11987546" cy="4453485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dirty="0">
                <a:latin typeface="Arial"/>
                <a:ea typeface="Calibri"/>
                <a:cs typeface="Calibri"/>
              </a:rPr>
              <a:t>Which language pattern supports the aim of the lesson (in any Area of Learning and Experience), e.g. key words, question and answer patterns, sentence starters, extended writing, etc?</a:t>
            </a:r>
          </a:p>
          <a:p>
            <a:pPr marL="0" indent="0">
              <a:buNone/>
            </a:pPr>
            <a:endParaRPr lang="en-GB" sz="2400" dirty="0">
              <a:latin typeface="Arial"/>
              <a:ea typeface="Calibri"/>
              <a:cs typeface="Calibri"/>
            </a:endParaRPr>
          </a:p>
          <a:p>
            <a:r>
              <a:rPr lang="en-GB" sz="2400" dirty="0">
                <a:latin typeface="Arial"/>
                <a:ea typeface="+mn-lt"/>
                <a:cs typeface="+mn-lt"/>
              </a:rPr>
              <a:t>Is there a language focus for every task?</a:t>
            </a:r>
          </a:p>
          <a:p>
            <a:pPr marL="0" indent="0">
              <a:buNone/>
            </a:pPr>
            <a:endParaRPr lang="en-GB" sz="2400" dirty="0">
              <a:latin typeface="Arial"/>
              <a:ea typeface="Calibri"/>
              <a:cs typeface="Calibri"/>
            </a:endParaRPr>
          </a:p>
          <a:p>
            <a:r>
              <a:rPr lang="en-GB" sz="2400" dirty="0">
                <a:latin typeface="Arial"/>
                <a:ea typeface="Calibri"/>
                <a:cs typeface="Calibri"/>
              </a:rPr>
              <a:t>What is the structure of the lesson, (i.e. how to reach the final aim of the lesson)?</a:t>
            </a:r>
          </a:p>
          <a:p>
            <a:pPr marL="0" indent="0">
              <a:buNone/>
            </a:pPr>
            <a:endParaRPr lang="en-GB" sz="2400" dirty="0">
              <a:latin typeface="Arial"/>
              <a:ea typeface="Calibri"/>
              <a:cs typeface="Calibri"/>
            </a:endParaRPr>
          </a:p>
          <a:p>
            <a:r>
              <a:rPr lang="en-GB" sz="2400" dirty="0">
                <a:latin typeface="Arial"/>
                <a:cs typeface="Arial"/>
              </a:rPr>
              <a:t>How will you differentiate within the lesson?</a:t>
            </a:r>
            <a:endParaRPr lang="en-GB" sz="2400" dirty="0">
              <a:latin typeface="Arial"/>
              <a:ea typeface="Calibri"/>
              <a:cs typeface="Arial"/>
            </a:endParaRPr>
          </a:p>
          <a:p>
            <a:endParaRPr lang="cy-GB" dirty="0">
              <a:ea typeface="Calibri"/>
              <a:cs typeface="Calibri"/>
            </a:endParaRPr>
          </a:p>
          <a:p>
            <a:endParaRPr lang="cy-GB" dirty="0">
              <a:ea typeface="Calibri"/>
              <a:cs typeface="Calibri"/>
            </a:endParaRPr>
          </a:p>
          <a:p>
            <a:endParaRPr lang="cy-GB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69635770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02E3EC61-FFDF-FAA1-4088-0FC58387F0D7}"/>
              </a:ext>
            </a:extLst>
          </p:cNvPr>
          <p:cNvSpPr/>
          <p:nvPr/>
        </p:nvSpPr>
        <p:spPr>
          <a:xfrm>
            <a:off x="-3694" y="6402597"/>
            <a:ext cx="12195694" cy="455403"/>
          </a:xfrm>
          <a:prstGeom prst="rect">
            <a:avLst/>
          </a:prstGeom>
          <a:solidFill>
            <a:srgbClr val="451964"/>
          </a:solidFill>
          <a:ln>
            <a:solidFill>
              <a:srgbClr val="45196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  <a:defRPr/>
            </a:pPr>
            <a:r>
              <a:rPr lang="cy-GB" altLang="en-US" sz="1800">
                <a:solidFill>
                  <a:srgbClr val="FFFFFF"/>
                </a:solidFill>
                <a:cs typeface="Calibri" panose="020F0502020204030204" pitchFamily="34" charset="0"/>
              </a:rPr>
              <a:t>Hyfforddiant Cychwynnol Athrawon: Cynllunio gwers</a:t>
            </a:r>
          </a:p>
        </p:txBody>
      </p:sp>
      <p:pic>
        <p:nvPicPr>
          <p:cNvPr id="5" name="Picture 8">
            <a:extLst>
              <a:ext uri="{FF2B5EF4-FFF2-40B4-BE49-F238E27FC236}">
                <a16:creationId xmlns:a16="http://schemas.microsoft.com/office/drawing/2014/main" id="{4856E85D-922A-D8C3-72CF-5AD5B1F43BA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906" t="14513" r="6816" b="15048"/>
          <a:stretch>
            <a:fillRect/>
          </a:stretch>
        </p:blipFill>
        <p:spPr bwMode="auto">
          <a:xfrm>
            <a:off x="11687175" y="6402597"/>
            <a:ext cx="504825" cy="436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Title 7">
            <a:extLst>
              <a:ext uri="{FF2B5EF4-FFF2-40B4-BE49-F238E27FC236}">
                <a16:creationId xmlns:a16="http://schemas.microsoft.com/office/drawing/2014/main" id="{E3E4F3E4-2553-DC80-43D9-0121FC0AA6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7937" y="-73535"/>
            <a:ext cx="10515600" cy="2376968"/>
          </a:xfrm>
        </p:spPr>
        <p:txBody>
          <a:bodyPr>
            <a:normAutofit/>
          </a:bodyPr>
          <a:lstStyle/>
          <a:p>
            <a:pPr algn="ctr"/>
            <a:r>
              <a:rPr lang="en-US" b="1" dirty="0">
                <a:latin typeface="Arial"/>
                <a:cs typeface="Arial"/>
              </a:rPr>
              <a:t>Pa </a:t>
            </a:r>
            <a:r>
              <a:rPr lang="en-US" b="1" dirty="0" err="1">
                <a:latin typeface="Arial"/>
                <a:cs typeface="Arial"/>
              </a:rPr>
              <a:t>fethodolegau</a:t>
            </a:r>
            <a:r>
              <a:rPr lang="en-US" b="1" dirty="0">
                <a:latin typeface="Arial"/>
                <a:cs typeface="Arial"/>
              </a:rPr>
              <a:t> </a:t>
            </a:r>
            <a:r>
              <a:rPr lang="en-US" b="1" dirty="0" err="1">
                <a:latin typeface="Arial"/>
                <a:cs typeface="Arial"/>
              </a:rPr>
              <a:t>caffael</a:t>
            </a:r>
            <a:r>
              <a:rPr lang="en-US" b="1" dirty="0">
                <a:latin typeface="Arial"/>
                <a:cs typeface="Arial"/>
              </a:rPr>
              <a:t> a </a:t>
            </a:r>
            <a:r>
              <a:rPr lang="en-US" b="1" dirty="0" err="1">
                <a:latin typeface="Arial"/>
                <a:cs typeface="Arial"/>
              </a:rPr>
              <a:t>datblygu</a:t>
            </a:r>
            <a:r>
              <a:rPr lang="en-US" b="1" dirty="0">
                <a:latin typeface="Arial"/>
                <a:cs typeface="Arial"/>
              </a:rPr>
              <a:t> </a:t>
            </a:r>
            <a:r>
              <a:rPr lang="en-US" b="1" dirty="0" err="1">
                <a:latin typeface="Arial"/>
                <a:cs typeface="Arial"/>
              </a:rPr>
              <a:t>iaith</a:t>
            </a:r>
            <a:r>
              <a:rPr lang="en-US" b="1" dirty="0">
                <a:latin typeface="Arial"/>
                <a:cs typeface="Arial"/>
              </a:rPr>
              <a:t> </a:t>
            </a:r>
            <a:r>
              <a:rPr lang="en-US" b="1" dirty="0" err="1">
                <a:latin typeface="Arial"/>
                <a:cs typeface="Arial"/>
              </a:rPr>
              <a:t>fydd</a:t>
            </a:r>
            <a:r>
              <a:rPr lang="en-US" b="1" dirty="0">
                <a:latin typeface="Arial"/>
                <a:cs typeface="Arial"/>
              </a:rPr>
              <a:t> </a:t>
            </a:r>
            <a:r>
              <a:rPr lang="en-US" b="1" dirty="0" err="1">
                <a:latin typeface="Arial"/>
                <a:cs typeface="Arial"/>
              </a:rPr>
              <a:t>fwyaf</a:t>
            </a:r>
            <a:r>
              <a:rPr lang="en-US" b="1" dirty="0">
                <a:latin typeface="Arial"/>
                <a:cs typeface="Arial"/>
              </a:rPr>
              <a:t> addas </a:t>
            </a:r>
            <a:r>
              <a:rPr lang="en-US" b="1" dirty="0" err="1">
                <a:latin typeface="Arial"/>
                <a:cs typeface="Arial"/>
              </a:rPr>
              <a:t>i'r</a:t>
            </a:r>
            <a:r>
              <a:rPr lang="en-US" b="1" dirty="0">
                <a:latin typeface="Arial"/>
                <a:cs typeface="Arial"/>
              </a:rPr>
              <a:t> </a:t>
            </a:r>
            <a:r>
              <a:rPr lang="en-US" b="1" dirty="0" err="1">
                <a:latin typeface="Arial"/>
                <a:cs typeface="Arial"/>
              </a:rPr>
              <a:t>wers</a:t>
            </a:r>
            <a:r>
              <a:rPr lang="en-US" b="1" dirty="0">
                <a:latin typeface="Arial"/>
                <a:cs typeface="Arial"/>
              </a:rPr>
              <a:t>?</a:t>
            </a:r>
            <a:br>
              <a:rPr lang="en-US" b="1" dirty="0">
                <a:latin typeface="Arial"/>
                <a:cs typeface="Arial"/>
              </a:rPr>
            </a:br>
            <a:r>
              <a:rPr lang="en-US" sz="3600" i="1" dirty="0">
                <a:latin typeface="Arial"/>
                <a:cs typeface="Arial"/>
              </a:rPr>
              <a:t>Which language acquisition pedagogy is more </a:t>
            </a:r>
            <a:br>
              <a:rPr lang="en-US" sz="3600" i="1" dirty="0">
                <a:latin typeface="Arial"/>
                <a:cs typeface="Arial"/>
              </a:rPr>
            </a:br>
            <a:r>
              <a:rPr lang="en-US" sz="3600" i="1" dirty="0">
                <a:latin typeface="Arial"/>
                <a:cs typeface="Arial"/>
              </a:rPr>
              <a:t>suitable for your lesson?</a:t>
            </a:r>
          </a:p>
        </p:txBody>
      </p:sp>
      <p:pic>
        <p:nvPicPr>
          <p:cNvPr id="4" name="Picture 3" descr="A group of icons with text&#10;&#10;Description automatically generated">
            <a:extLst>
              <a:ext uri="{FF2B5EF4-FFF2-40B4-BE49-F238E27FC236}">
                <a16:creationId xmlns:a16="http://schemas.microsoft.com/office/drawing/2014/main" id="{BE321DB9-9CF3-89A9-2368-8EDBEC6B042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27020" y="2305222"/>
            <a:ext cx="8341894" cy="3934817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2579CCF-77A1-6F0D-3EF8-AC297ECBD75A}"/>
              </a:ext>
            </a:extLst>
          </p:cNvPr>
          <p:cNvSpPr txBox="1"/>
          <p:nvPr/>
        </p:nvSpPr>
        <p:spPr>
          <a:xfrm>
            <a:off x="299276" y="2994041"/>
            <a:ext cx="2749859" cy="255454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endParaRPr lang="en-US" sz="3200">
              <a:latin typeface="Arial"/>
              <a:ea typeface="Calibri"/>
              <a:cs typeface="Calibri"/>
            </a:endParaRPr>
          </a:p>
          <a:p>
            <a:pPr algn="ctr"/>
            <a:r>
              <a:rPr lang="en-US" sz="3200">
                <a:latin typeface="Arial"/>
                <a:ea typeface="Calibri"/>
                <a:cs typeface="Calibri"/>
              </a:rPr>
              <a:t>Do you remember these?</a:t>
            </a:r>
          </a:p>
          <a:p>
            <a:pPr algn="ctr"/>
            <a:endParaRPr lang="en-US" sz="3200">
              <a:latin typeface="Arial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4998178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02E3EC61-FFDF-FAA1-4088-0FC58387F0D7}"/>
              </a:ext>
            </a:extLst>
          </p:cNvPr>
          <p:cNvSpPr/>
          <p:nvPr/>
        </p:nvSpPr>
        <p:spPr>
          <a:xfrm>
            <a:off x="-3694" y="6402597"/>
            <a:ext cx="12195694" cy="455403"/>
          </a:xfrm>
          <a:prstGeom prst="rect">
            <a:avLst/>
          </a:prstGeom>
          <a:solidFill>
            <a:srgbClr val="451964"/>
          </a:solidFill>
          <a:ln>
            <a:solidFill>
              <a:srgbClr val="45196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  <a:defRPr/>
            </a:pPr>
            <a:r>
              <a:rPr lang="cy-GB" altLang="en-US" sz="1800">
                <a:solidFill>
                  <a:srgbClr val="FFFFFF"/>
                </a:solidFill>
                <a:cs typeface="Calibri" panose="020F0502020204030204" pitchFamily="34" charset="0"/>
              </a:rPr>
              <a:t>Hyfforddiant Cychwynnol Athrawon: Cynllunio gwers</a:t>
            </a:r>
          </a:p>
        </p:txBody>
      </p:sp>
      <p:pic>
        <p:nvPicPr>
          <p:cNvPr id="5" name="Picture 8">
            <a:extLst>
              <a:ext uri="{FF2B5EF4-FFF2-40B4-BE49-F238E27FC236}">
                <a16:creationId xmlns:a16="http://schemas.microsoft.com/office/drawing/2014/main" id="{4856E85D-922A-D8C3-72CF-5AD5B1F43BA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906" t="14513" r="6816" b="15048"/>
          <a:stretch>
            <a:fillRect/>
          </a:stretch>
        </p:blipFill>
        <p:spPr bwMode="auto">
          <a:xfrm>
            <a:off x="11687175" y="6402597"/>
            <a:ext cx="504825" cy="436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EE9B8E5D-8A1F-7C81-6D9E-D87526063584}"/>
              </a:ext>
            </a:extLst>
          </p:cNvPr>
          <p:cNvSpPr txBox="1">
            <a:spLocks/>
          </p:cNvSpPr>
          <p:nvPr/>
        </p:nvSpPr>
        <p:spPr>
          <a:xfrm>
            <a:off x="215149" y="2399299"/>
            <a:ext cx="11753598" cy="4005643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cy-GB">
              <a:solidFill>
                <a:srgbClr val="000000"/>
              </a:solidFill>
              <a:ea typeface="Calibri" panose="020F0502020204030204"/>
              <a:cs typeface="Calibri" panose="020F0502020204030204"/>
            </a:endParaRPr>
          </a:p>
          <a:p>
            <a:r>
              <a:rPr lang="cy-GB" dirty="0">
                <a:solidFill>
                  <a:srgbClr val="000000"/>
                </a:solidFill>
                <a:ea typeface="Calibri" panose="020F0502020204030204"/>
                <a:cs typeface="Calibri" panose="020F0502020204030204"/>
              </a:rPr>
              <a:t>Pa weithgareddau cynhesu fyddwch chi'n eu cynllunio?</a:t>
            </a:r>
            <a:endParaRPr lang="cy-GB">
              <a:solidFill>
                <a:srgbClr val="000000"/>
              </a:solidFill>
            </a:endParaRPr>
          </a:p>
          <a:p>
            <a:r>
              <a:rPr lang="cy-GB" dirty="0">
                <a:solidFill>
                  <a:srgbClr val="000000"/>
                </a:solidFill>
              </a:rPr>
              <a:t>Oes tasgau gwrando / llafar / darllen / ysgrifennu? Pa rai fyddwch chi'n eu cynllunio?</a:t>
            </a:r>
            <a:endParaRPr lang="cy-GB">
              <a:solidFill>
                <a:srgbClr val="000000"/>
              </a:solidFill>
              <a:ea typeface="Calibri"/>
              <a:cs typeface="Calibri"/>
            </a:endParaRPr>
          </a:p>
          <a:p>
            <a:r>
              <a:rPr lang="cy-GB" dirty="0">
                <a:solidFill>
                  <a:srgbClr val="000000"/>
                </a:solidFill>
                <a:ea typeface="+mn-lt"/>
                <a:cs typeface="+mn-lt"/>
              </a:rPr>
              <a:t>Pa eirfa / batrymau iaith fyddwch chi'n eu drilio?  Sut?</a:t>
            </a:r>
            <a:endParaRPr lang="cy-GB">
              <a:solidFill>
                <a:srgbClr val="000000"/>
              </a:solidFill>
              <a:ea typeface="Calibri"/>
              <a:cs typeface="Calibri"/>
            </a:endParaRPr>
          </a:p>
          <a:p>
            <a:r>
              <a:rPr lang="cy-GB" dirty="0">
                <a:solidFill>
                  <a:srgbClr val="000000"/>
                </a:solidFill>
                <a:ea typeface="Calibri"/>
                <a:cs typeface="Calibri"/>
              </a:rPr>
              <a:t>Pa gemau iaith fedrwch chi eu chwarae?</a:t>
            </a:r>
            <a:endParaRPr lang="cy-GB">
              <a:solidFill>
                <a:srgbClr val="000000"/>
              </a:solidFill>
            </a:endParaRPr>
          </a:p>
          <a:p>
            <a:r>
              <a:rPr lang="cy-GB" dirty="0">
                <a:solidFill>
                  <a:srgbClr val="000000"/>
                </a:solidFill>
              </a:rPr>
              <a:t>Oes angen Mat Iaith i'w cefnogi? </a:t>
            </a:r>
            <a:endParaRPr lang="cy-GB" dirty="0">
              <a:solidFill>
                <a:srgbClr val="000000"/>
              </a:solidFill>
              <a:ea typeface="Calibri"/>
              <a:cs typeface="Calibri"/>
            </a:endParaRPr>
          </a:p>
          <a:p>
            <a:endParaRPr lang="cy-GB">
              <a:solidFill>
                <a:srgbClr val="000000"/>
              </a:solidFill>
              <a:ea typeface="Calibri"/>
              <a:cs typeface="Calibri"/>
            </a:endParaRPr>
          </a:p>
          <a:p>
            <a:endParaRPr lang="cy-GB">
              <a:solidFill>
                <a:srgbClr val="000000"/>
              </a:solidFill>
            </a:endParaRPr>
          </a:p>
          <a:p>
            <a:pPr marL="0" indent="0">
              <a:buNone/>
            </a:pPr>
            <a:endParaRPr lang="cy-GB">
              <a:solidFill>
                <a:srgbClr val="000000"/>
              </a:solidFill>
              <a:ea typeface="Calibri"/>
              <a:cs typeface="Calibri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C1E2496-C50E-9A46-31D4-96CF7A2D37B3}"/>
              </a:ext>
            </a:extLst>
          </p:cNvPr>
          <p:cNvSpPr txBox="1"/>
          <p:nvPr/>
        </p:nvSpPr>
        <p:spPr>
          <a:xfrm>
            <a:off x="179137" y="152400"/>
            <a:ext cx="11726778" cy="255454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4000" b="1" dirty="0">
                <a:latin typeface="Arial"/>
                <a:cs typeface="Arial"/>
              </a:rPr>
              <a:t>Pa </a:t>
            </a:r>
            <a:r>
              <a:rPr lang="en-US" sz="4000" b="1" dirty="0" err="1">
                <a:latin typeface="Arial"/>
                <a:cs typeface="Arial"/>
              </a:rPr>
              <a:t>fethodolegau</a:t>
            </a:r>
            <a:r>
              <a:rPr lang="en-US" sz="4000" b="1" dirty="0">
                <a:latin typeface="Arial"/>
                <a:cs typeface="Arial"/>
              </a:rPr>
              <a:t> </a:t>
            </a:r>
            <a:r>
              <a:rPr lang="en-US" sz="4000" b="1" dirty="0" err="1">
                <a:latin typeface="Arial"/>
                <a:cs typeface="Arial"/>
              </a:rPr>
              <a:t>caffael</a:t>
            </a:r>
            <a:r>
              <a:rPr lang="en-US" sz="4000" b="1" dirty="0">
                <a:latin typeface="Arial"/>
                <a:cs typeface="Arial"/>
              </a:rPr>
              <a:t> a </a:t>
            </a:r>
            <a:r>
              <a:rPr lang="en-US" sz="4000" b="1" dirty="0" err="1">
                <a:latin typeface="Arial"/>
                <a:cs typeface="Arial"/>
              </a:rPr>
              <a:t>datblygu</a:t>
            </a:r>
            <a:r>
              <a:rPr lang="en-US" sz="4000" b="1" dirty="0">
                <a:latin typeface="Arial"/>
                <a:cs typeface="Arial"/>
              </a:rPr>
              <a:t> </a:t>
            </a:r>
            <a:r>
              <a:rPr lang="en-US" sz="4000" b="1" dirty="0" err="1">
                <a:latin typeface="Arial"/>
                <a:cs typeface="Arial"/>
              </a:rPr>
              <a:t>iaith</a:t>
            </a:r>
            <a:r>
              <a:rPr lang="en-US" sz="4000" b="1" dirty="0">
                <a:latin typeface="Arial"/>
                <a:cs typeface="Arial"/>
              </a:rPr>
              <a:t> </a:t>
            </a:r>
            <a:r>
              <a:rPr lang="en-US" sz="4000" b="1" dirty="0" err="1">
                <a:latin typeface="Arial"/>
                <a:cs typeface="Arial"/>
              </a:rPr>
              <a:t>fydd</a:t>
            </a:r>
            <a:r>
              <a:rPr lang="en-US" sz="4000" b="1" dirty="0">
                <a:latin typeface="Arial"/>
                <a:cs typeface="Arial"/>
              </a:rPr>
              <a:t> </a:t>
            </a:r>
            <a:r>
              <a:rPr lang="en-US" sz="4000" b="1" dirty="0" err="1">
                <a:latin typeface="Arial"/>
                <a:cs typeface="Arial"/>
              </a:rPr>
              <a:t>fwyaf</a:t>
            </a:r>
            <a:r>
              <a:rPr lang="en-US" sz="4000" b="1" dirty="0">
                <a:latin typeface="Arial"/>
                <a:cs typeface="Arial"/>
              </a:rPr>
              <a:t> addas </a:t>
            </a:r>
            <a:r>
              <a:rPr lang="en-US" sz="4000" b="1" dirty="0" err="1">
                <a:latin typeface="Arial"/>
                <a:cs typeface="Arial"/>
              </a:rPr>
              <a:t>i'r</a:t>
            </a:r>
            <a:r>
              <a:rPr lang="en-US" sz="4000" b="1" dirty="0">
                <a:latin typeface="Arial"/>
                <a:cs typeface="Arial"/>
              </a:rPr>
              <a:t> </a:t>
            </a:r>
            <a:r>
              <a:rPr lang="en-US" sz="4000" b="1" dirty="0" err="1">
                <a:latin typeface="Arial"/>
                <a:cs typeface="Arial"/>
              </a:rPr>
              <a:t>wers</a:t>
            </a:r>
            <a:r>
              <a:rPr lang="en-US" sz="4000" b="1" dirty="0">
                <a:latin typeface="Arial"/>
                <a:cs typeface="Arial"/>
              </a:rPr>
              <a:t>?</a:t>
            </a:r>
            <a:r>
              <a:rPr lang="en-US" sz="4000" dirty="0">
                <a:latin typeface="Arial"/>
                <a:cs typeface="Arial"/>
              </a:rPr>
              <a:t>​</a:t>
            </a:r>
            <a:br>
              <a:rPr lang="en-US" sz="4000" dirty="0">
                <a:latin typeface="Arial"/>
                <a:cs typeface="Arial"/>
              </a:rPr>
            </a:br>
            <a:r>
              <a:rPr lang="en-US" sz="4000" i="1" dirty="0">
                <a:latin typeface="Arial"/>
                <a:cs typeface="Arial"/>
              </a:rPr>
              <a:t>Which language acquisition pedagogy is more </a:t>
            </a:r>
            <a:endParaRPr lang="en-US" i="1" dirty="0">
              <a:latin typeface="Calibri" panose="020F0502020204030204"/>
              <a:ea typeface="Calibri"/>
              <a:cs typeface="Calibri"/>
            </a:endParaRPr>
          </a:p>
          <a:p>
            <a:r>
              <a:rPr lang="en-US" sz="4000" i="1" dirty="0">
                <a:latin typeface="Arial"/>
                <a:cs typeface="Arial"/>
              </a:rPr>
              <a:t>suitable for your lesson?​</a:t>
            </a:r>
            <a:endParaRPr lang="en-US" i="1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1538989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02E3EC61-FFDF-FAA1-4088-0FC58387F0D7}"/>
              </a:ext>
            </a:extLst>
          </p:cNvPr>
          <p:cNvSpPr/>
          <p:nvPr/>
        </p:nvSpPr>
        <p:spPr>
          <a:xfrm>
            <a:off x="-3694" y="6402597"/>
            <a:ext cx="12195694" cy="455403"/>
          </a:xfrm>
          <a:prstGeom prst="rect">
            <a:avLst/>
          </a:prstGeom>
          <a:solidFill>
            <a:srgbClr val="451964"/>
          </a:solidFill>
          <a:ln>
            <a:solidFill>
              <a:srgbClr val="45196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  <a:defRPr/>
            </a:pPr>
            <a:r>
              <a:rPr lang="cy-GB" altLang="en-US" sz="1800">
                <a:solidFill>
                  <a:srgbClr val="FFFFFF"/>
                </a:solidFill>
                <a:cs typeface="Calibri" panose="020F0502020204030204" pitchFamily="34" charset="0"/>
              </a:rPr>
              <a:t>Hyfforddiant Cychwynnol Athrawon: Cynllunio gwers</a:t>
            </a:r>
          </a:p>
        </p:txBody>
      </p:sp>
      <p:pic>
        <p:nvPicPr>
          <p:cNvPr id="5" name="Picture 8">
            <a:extLst>
              <a:ext uri="{FF2B5EF4-FFF2-40B4-BE49-F238E27FC236}">
                <a16:creationId xmlns:a16="http://schemas.microsoft.com/office/drawing/2014/main" id="{4856E85D-922A-D8C3-72CF-5AD5B1F43BA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906" t="14513" r="6816" b="15048"/>
          <a:stretch>
            <a:fillRect/>
          </a:stretch>
        </p:blipFill>
        <p:spPr bwMode="auto">
          <a:xfrm>
            <a:off x="11687175" y="6402597"/>
            <a:ext cx="504825" cy="436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EE9B8E5D-8A1F-7C81-6D9E-D87526063584}"/>
              </a:ext>
            </a:extLst>
          </p:cNvPr>
          <p:cNvSpPr txBox="1">
            <a:spLocks/>
          </p:cNvSpPr>
          <p:nvPr/>
        </p:nvSpPr>
        <p:spPr>
          <a:xfrm>
            <a:off x="219336" y="2617013"/>
            <a:ext cx="11753598" cy="4005643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cy-GB" dirty="0">
              <a:solidFill>
                <a:srgbClr val="000000"/>
              </a:solidFill>
              <a:ea typeface="Calibri" panose="020F0502020204030204"/>
              <a:cs typeface="Calibri" panose="020F0502020204030204"/>
            </a:endParaRPr>
          </a:p>
          <a:p>
            <a:r>
              <a:rPr lang="en-GB" dirty="0">
                <a:solidFill>
                  <a:srgbClr val="000000"/>
                </a:solidFill>
                <a:ea typeface="Calibri" panose="020F0502020204030204"/>
                <a:cs typeface="Calibri" panose="020F0502020204030204"/>
              </a:rPr>
              <a:t>Which warm up activities will you include in your lesson?</a:t>
            </a:r>
            <a:endParaRPr lang="en-GB" dirty="0">
              <a:solidFill>
                <a:srgbClr val="000000"/>
              </a:solidFill>
            </a:endParaRPr>
          </a:p>
          <a:p>
            <a:r>
              <a:rPr lang="en-GB" dirty="0">
                <a:solidFill>
                  <a:srgbClr val="000000"/>
                </a:solidFill>
                <a:ea typeface="Calibri"/>
                <a:cs typeface="Calibri"/>
              </a:rPr>
              <a:t>Are there listening / speaking  / reading / writing tasks?  Which tasks will you include in your lesson?</a:t>
            </a:r>
            <a:endParaRPr lang="en-GB" dirty="0">
              <a:solidFill>
                <a:srgbClr val="000000"/>
              </a:solidFill>
            </a:endParaRPr>
          </a:p>
          <a:p>
            <a:r>
              <a:rPr lang="en-GB" dirty="0">
                <a:solidFill>
                  <a:srgbClr val="000000"/>
                </a:solidFill>
                <a:ea typeface="Calibri"/>
                <a:cs typeface="Calibri"/>
              </a:rPr>
              <a:t>Will you be using language drills?  How? </a:t>
            </a:r>
          </a:p>
          <a:p>
            <a:r>
              <a:rPr lang="en-GB" dirty="0">
                <a:solidFill>
                  <a:srgbClr val="000000"/>
                </a:solidFill>
                <a:ea typeface="Calibri"/>
                <a:cs typeface="Calibri"/>
              </a:rPr>
              <a:t>Which language games will you use?</a:t>
            </a:r>
          </a:p>
          <a:p>
            <a:r>
              <a:rPr lang="en-GB" dirty="0">
                <a:solidFill>
                  <a:srgbClr val="000000"/>
                </a:solidFill>
                <a:ea typeface="Calibri"/>
                <a:cs typeface="Calibri"/>
              </a:rPr>
              <a:t>Do you need a Language Mat?</a:t>
            </a:r>
          </a:p>
          <a:p>
            <a:endParaRPr lang="cy-GB" dirty="0">
              <a:solidFill>
                <a:srgbClr val="000000"/>
              </a:solidFill>
              <a:ea typeface="Calibri"/>
              <a:cs typeface="Calibri"/>
            </a:endParaRPr>
          </a:p>
          <a:p>
            <a:endParaRPr lang="cy-GB" dirty="0">
              <a:solidFill>
                <a:srgbClr val="000000"/>
              </a:solidFill>
            </a:endParaRPr>
          </a:p>
          <a:p>
            <a:pPr marL="0" indent="0">
              <a:buNone/>
            </a:pPr>
            <a:endParaRPr lang="cy-GB" dirty="0">
              <a:solidFill>
                <a:srgbClr val="000000"/>
              </a:solidFill>
              <a:ea typeface="Calibri"/>
              <a:cs typeface="Calibri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C1E2496-C50E-9A46-31D4-96CF7A2D37B3}"/>
              </a:ext>
            </a:extLst>
          </p:cNvPr>
          <p:cNvSpPr txBox="1"/>
          <p:nvPr/>
        </p:nvSpPr>
        <p:spPr>
          <a:xfrm>
            <a:off x="179137" y="152400"/>
            <a:ext cx="11726778" cy="255454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4000" b="1" dirty="0">
                <a:latin typeface="Arial"/>
                <a:cs typeface="Arial"/>
              </a:rPr>
              <a:t>Pa </a:t>
            </a:r>
            <a:r>
              <a:rPr lang="en-US" sz="4000" b="1" err="1">
                <a:latin typeface="Arial"/>
                <a:cs typeface="Arial"/>
              </a:rPr>
              <a:t>fethodolegau</a:t>
            </a:r>
            <a:r>
              <a:rPr lang="en-US" sz="4000" b="1" dirty="0">
                <a:latin typeface="Arial"/>
                <a:cs typeface="Arial"/>
              </a:rPr>
              <a:t> </a:t>
            </a:r>
            <a:r>
              <a:rPr lang="en-US" sz="4000" b="1" err="1">
                <a:latin typeface="Arial"/>
                <a:cs typeface="Arial"/>
              </a:rPr>
              <a:t>caffael</a:t>
            </a:r>
            <a:r>
              <a:rPr lang="en-US" sz="4000" b="1" dirty="0">
                <a:latin typeface="Arial"/>
                <a:cs typeface="Arial"/>
              </a:rPr>
              <a:t> a </a:t>
            </a:r>
            <a:r>
              <a:rPr lang="en-US" sz="4000" b="1" err="1">
                <a:latin typeface="Arial"/>
                <a:cs typeface="Arial"/>
              </a:rPr>
              <a:t>datblygu</a:t>
            </a:r>
            <a:r>
              <a:rPr lang="en-US" sz="4000" b="1" dirty="0">
                <a:latin typeface="Arial"/>
                <a:cs typeface="Arial"/>
              </a:rPr>
              <a:t> </a:t>
            </a:r>
            <a:r>
              <a:rPr lang="en-US" sz="4000" b="1" err="1">
                <a:latin typeface="Arial"/>
                <a:cs typeface="Arial"/>
              </a:rPr>
              <a:t>iaith</a:t>
            </a:r>
            <a:r>
              <a:rPr lang="en-US" sz="4000" b="1" dirty="0">
                <a:latin typeface="Arial"/>
                <a:cs typeface="Arial"/>
              </a:rPr>
              <a:t> </a:t>
            </a:r>
            <a:r>
              <a:rPr lang="en-US" sz="4000" b="1" err="1">
                <a:latin typeface="Arial"/>
                <a:cs typeface="Arial"/>
              </a:rPr>
              <a:t>fydd</a:t>
            </a:r>
            <a:r>
              <a:rPr lang="en-US" sz="4000" b="1" dirty="0">
                <a:latin typeface="Arial"/>
                <a:cs typeface="Arial"/>
              </a:rPr>
              <a:t> </a:t>
            </a:r>
            <a:r>
              <a:rPr lang="en-US" sz="4000" b="1" err="1">
                <a:latin typeface="Arial"/>
                <a:cs typeface="Arial"/>
              </a:rPr>
              <a:t>fwyaf</a:t>
            </a:r>
            <a:r>
              <a:rPr lang="en-US" sz="4000" b="1" dirty="0">
                <a:latin typeface="Arial"/>
                <a:cs typeface="Arial"/>
              </a:rPr>
              <a:t> addas </a:t>
            </a:r>
            <a:r>
              <a:rPr lang="en-US" sz="4000" b="1" err="1">
                <a:latin typeface="Arial"/>
                <a:cs typeface="Arial"/>
              </a:rPr>
              <a:t>i'r</a:t>
            </a:r>
            <a:r>
              <a:rPr lang="en-US" sz="4000" b="1" dirty="0">
                <a:latin typeface="Arial"/>
                <a:cs typeface="Arial"/>
              </a:rPr>
              <a:t> </a:t>
            </a:r>
            <a:r>
              <a:rPr lang="en-US" sz="4000" b="1" err="1">
                <a:latin typeface="Arial"/>
                <a:cs typeface="Arial"/>
              </a:rPr>
              <a:t>wers</a:t>
            </a:r>
            <a:r>
              <a:rPr lang="en-US" sz="4000" b="1">
                <a:latin typeface="Arial"/>
                <a:cs typeface="Arial"/>
              </a:rPr>
              <a:t>?</a:t>
            </a:r>
            <a:r>
              <a:rPr lang="en-US" sz="4000">
                <a:latin typeface="Arial"/>
                <a:cs typeface="Arial"/>
              </a:rPr>
              <a:t>​</a:t>
            </a:r>
            <a:br>
              <a:rPr lang="en-US" sz="4000" dirty="0">
                <a:latin typeface="Arial"/>
                <a:cs typeface="Arial"/>
              </a:rPr>
            </a:br>
            <a:r>
              <a:rPr lang="en-US" sz="4000" i="1">
                <a:latin typeface="Arial"/>
                <a:cs typeface="Arial"/>
              </a:rPr>
              <a:t>Which language acquisition pedagogy is more </a:t>
            </a:r>
            <a:endParaRPr lang="en-US">
              <a:latin typeface="Calibri" panose="020F0502020204030204"/>
              <a:ea typeface="Calibri" panose="020F0502020204030204"/>
              <a:cs typeface="Calibri" panose="020F0502020204030204"/>
            </a:endParaRPr>
          </a:p>
          <a:p>
            <a:r>
              <a:rPr lang="en-US" sz="4000" i="1" dirty="0">
                <a:latin typeface="Arial"/>
                <a:cs typeface="Arial"/>
              </a:rPr>
              <a:t>suitable for your lesson?</a:t>
            </a:r>
            <a:r>
              <a:rPr lang="en-US" sz="4000" dirty="0">
                <a:latin typeface="Arial"/>
                <a:cs typeface="Arial"/>
              </a:rPr>
              <a:t>​</a:t>
            </a:r>
            <a:endParaRPr lang="en-US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24909642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02E3EC61-FFDF-FAA1-4088-0FC58387F0D7}"/>
              </a:ext>
            </a:extLst>
          </p:cNvPr>
          <p:cNvSpPr/>
          <p:nvPr/>
        </p:nvSpPr>
        <p:spPr>
          <a:xfrm>
            <a:off x="-3694" y="6402597"/>
            <a:ext cx="12195694" cy="455403"/>
          </a:xfrm>
          <a:prstGeom prst="rect">
            <a:avLst/>
          </a:prstGeom>
          <a:solidFill>
            <a:srgbClr val="451964"/>
          </a:solidFill>
          <a:ln>
            <a:solidFill>
              <a:srgbClr val="45196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  <a:defRPr/>
            </a:pPr>
            <a:r>
              <a:rPr lang="cy-GB" altLang="en-US" sz="1800">
                <a:solidFill>
                  <a:srgbClr val="FFFFFF"/>
                </a:solidFill>
                <a:cs typeface="Calibri" panose="020F0502020204030204" pitchFamily="34" charset="0"/>
              </a:rPr>
              <a:t>Hyfforddiant Cychwynnol Athrawon: Cynllunio gwers</a:t>
            </a:r>
          </a:p>
        </p:txBody>
      </p:sp>
      <p:pic>
        <p:nvPicPr>
          <p:cNvPr id="5" name="Picture 8">
            <a:extLst>
              <a:ext uri="{FF2B5EF4-FFF2-40B4-BE49-F238E27FC236}">
                <a16:creationId xmlns:a16="http://schemas.microsoft.com/office/drawing/2014/main" id="{4856E85D-922A-D8C3-72CF-5AD5B1F43BA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906" t="14513" r="6816" b="15048"/>
          <a:stretch>
            <a:fillRect/>
          </a:stretch>
        </p:blipFill>
        <p:spPr bwMode="auto">
          <a:xfrm>
            <a:off x="11687175" y="6402597"/>
            <a:ext cx="504825" cy="436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Title 7">
            <a:extLst>
              <a:ext uri="{FF2B5EF4-FFF2-40B4-BE49-F238E27FC236}">
                <a16:creationId xmlns:a16="http://schemas.microsoft.com/office/drawing/2014/main" id="{E3E4F3E4-2553-DC80-43D9-0121FC0AA6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39037"/>
            <a:ext cx="10515600" cy="890651"/>
          </a:xfrm>
        </p:spPr>
        <p:txBody>
          <a:bodyPr/>
          <a:lstStyle/>
          <a:p>
            <a:pPr algn="ctr"/>
            <a:r>
              <a:rPr lang="en-US" b="1" err="1">
                <a:latin typeface="Arial"/>
                <a:cs typeface="Arial"/>
              </a:rPr>
              <a:t>Trafodwch</a:t>
            </a:r>
            <a:r>
              <a:rPr lang="en-US" b="1" dirty="0">
                <a:latin typeface="Arial"/>
                <a:cs typeface="Arial"/>
              </a:rPr>
              <a:t>    </a:t>
            </a:r>
            <a:r>
              <a:rPr lang="en-US" i="1" dirty="0">
                <a:latin typeface="Arial"/>
                <a:cs typeface="Arial"/>
              </a:rPr>
              <a:t>Discuss …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CECF69B-BBF1-E9E0-B7CA-D8F6890F1187}"/>
              </a:ext>
            </a:extLst>
          </p:cNvPr>
          <p:cNvSpPr txBox="1"/>
          <p:nvPr/>
        </p:nvSpPr>
        <p:spPr>
          <a:xfrm>
            <a:off x="277690" y="1557689"/>
            <a:ext cx="5535327" cy="452431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cy-GB" sz="3200" dirty="0">
                <a:latin typeface="Arial"/>
                <a:cs typeface="Arial"/>
              </a:rPr>
              <a:t>Faint ohonoch chi sydd wedi cynllunio gwers mewn unrhyw Faes Dysgu a Phrofiad (ac eithrio Maes Dysgu a Phrofiad Ieithoedd, Llythrennedd a Cyfathrebu) sydd â ffocws iaith clir?</a:t>
            </a:r>
          </a:p>
          <a:p>
            <a:r>
              <a:rPr lang="cy-GB" sz="3200" dirty="0">
                <a:latin typeface="Arial"/>
                <a:cs typeface="Arial"/>
              </a:rPr>
              <a:t>Rhannwch.</a:t>
            </a:r>
            <a:endParaRPr lang="cy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C7C5432-92CF-5F03-0DFD-5E38E925543B}"/>
              </a:ext>
            </a:extLst>
          </p:cNvPr>
          <p:cNvSpPr txBox="1"/>
          <p:nvPr/>
        </p:nvSpPr>
        <p:spPr>
          <a:xfrm>
            <a:off x="6153111" y="1557689"/>
            <a:ext cx="5535327" cy="452431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3200" i="1" dirty="0">
                <a:latin typeface="Arial"/>
                <a:cs typeface="Arial"/>
              </a:rPr>
              <a:t>How many of you have planned a lesson, in any Area of Learning and Experience, (except for Language, Communication and Literacy) which has a clear language focus?</a:t>
            </a:r>
          </a:p>
          <a:p>
            <a:endParaRPr lang="en-US" sz="3200" i="1" dirty="0">
              <a:latin typeface="Arial"/>
              <a:cs typeface="Arial"/>
            </a:endParaRPr>
          </a:p>
          <a:p>
            <a:r>
              <a:rPr lang="en-US" sz="3200" i="1" dirty="0">
                <a:latin typeface="Arial"/>
                <a:cs typeface="Arial"/>
              </a:rPr>
              <a:t>Share your ideas.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162914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9C0F3077-8ED8-3306-3B34-5A2CBE7A2FEA}"/>
              </a:ext>
            </a:extLst>
          </p:cNvPr>
          <p:cNvSpPr txBox="1"/>
          <p:nvPr/>
        </p:nvSpPr>
        <p:spPr>
          <a:xfrm>
            <a:off x="2715291" y="1667"/>
            <a:ext cx="6761409" cy="646331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cy-GB" sz="3600" b="1">
                <a:latin typeface="Arial"/>
                <a:cs typeface="Arial"/>
              </a:rPr>
              <a:t>Cynllun Gwers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C3FA2A58-9F5C-3F86-59F4-F59B9104DBFD}"/>
              </a:ext>
            </a:extLst>
          </p:cNvPr>
          <p:cNvSpPr/>
          <p:nvPr/>
        </p:nvSpPr>
        <p:spPr>
          <a:xfrm>
            <a:off x="0" y="6408738"/>
            <a:ext cx="12192000" cy="442912"/>
          </a:xfrm>
          <a:prstGeom prst="rect">
            <a:avLst/>
          </a:prstGeom>
          <a:solidFill>
            <a:srgbClr val="451964"/>
          </a:solidFill>
          <a:ln>
            <a:solidFill>
              <a:srgbClr val="45196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defRPr/>
            </a:pPr>
            <a:r>
              <a:rPr lang="en-GB" altLang="en-US" err="1">
                <a:solidFill>
                  <a:srgbClr val="FFFFFF"/>
                </a:solidFill>
                <a:cs typeface="Calibri"/>
              </a:rPr>
              <a:t>Hyfforddiant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Cychwynnol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Athrawon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: 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Cynllunio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gwers</a:t>
            </a:r>
            <a:endParaRPr lang="en-GB" altLang="en-US" err="1">
              <a:ea typeface="Calibri"/>
              <a:cs typeface="Calibri"/>
            </a:endParaRPr>
          </a:p>
        </p:txBody>
      </p:sp>
      <p:pic>
        <p:nvPicPr>
          <p:cNvPr id="3" name="Picture 2" descr="A purple and white triangle logo&#10;&#10;Description automatically generated">
            <a:extLst>
              <a:ext uri="{FF2B5EF4-FFF2-40B4-BE49-F238E27FC236}">
                <a16:creationId xmlns:a16="http://schemas.microsoft.com/office/drawing/2014/main" id="{5CFEE894-A151-274A-2F32-B337A870D73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677650" y="6410325"/>
            <a:ext cx="514350" cy="438150"/>
          </a:xfrm>
          <a:prstGeom prst="rect">
            <a:avLst/>
          </a:prstGeom>
        </p:spPr>
      </p:pic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957EE500-DE7B-8DCA-BBFA-A18532C37AC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98821501"/>
              </p:ext>
            </p:extLst>
          </p:nvPr>
        </p:nvGraphicFramePr>
        <p:xfrm>
          <a:off x="229520" y="536742"/>
          <a:ext cx="11804235" cy="5943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896264">
                  <a:extLst>
                    <a:ext uri="{9D8B030D-6E8A-4147-A177-3AD203B41FA5}">
                      <a16:colId xmlns:a16="http://schemas.microsoft.com/office/drawing/2014/main" val="2738080912"/>
                    </a:ext>
                  </a:extLst>
                </a:gridCol>
                <a:gridCol w="4629065">
                  <a:extLst>
                    <a:ext uri="{9D8B030D-6E8A-4147-A177-3AD203B41FA5}">
                      <a16:colId xmlns:a16="http://schemas.microsoft.com/office/drawing/2014/main" val="3577913332"/>
                    </a:ext>
                  </a:extLst>
                </a:gridCol>
                <a:gridCol w="3278906">
                  <a:extLst>
                    <a:ext uri="{9D8B030D-6E8A-4147-A177-3AD203B41FA5}">
                      <a16:colId xmlns:a16="http://schemas.microsoft.com/office/drawing/2014/main" val="1680325966"/>
                    </a:ext>
                  </a:extLst>
                </a:gridCol>
              </a:tblGrid>
              <a:tr h="819150">
                <a:tc>
                  <a:txBody>
                    <a:bodyPr/>
                    <a:lstStyle/>
                    <a:p>
                      <a:r>
                        <a:rPr lang="cy-GB" sz="1800" b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Blwyddyn / </a:t>
                      </a:r>
                      <a:r>
                        <a:rPr lang="cy-GB" sz="1800" b="1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Year</a:t>
                      </a:r>
                      <a:r>
                        <a:rPr lang="cy-GB" sz="1800" b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: </a:t>
                      </a:r>
                      <a:r>
                        <a:rPr lang="cy-GB" sz="1800" b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 2</a:t>
                      </a:r>
                      <a:endParaRPr lang="en-US" sz="1800"/>
                    </a:p>
                    <a:p>
                      <a:endParaRPr lang="cy-GB" sz="1800" b="1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1800" b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Maes Dysgu a Phrofiad / </a:t>
                      </a:r>
                      <a:r>
                        <a:rPr lang="cy-GB" sz="1800" b="1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Area</a:t>
                      </a:r>
                      <a:r>
                        <a:rPr lang="cy-GB" sz="1800" b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of </a:t>
                      </a:r>
                      <a:r>
                        <a:rPr lang="cy-GB" sz="1800" b="1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Learning</a:t>
                      </a:r>
                      <a:r>
                        <a:rPr lang="cy-GB" sz="1800" b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800" b="1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lang="cy-GB" sz="1800" b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800" b="1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Experience</a:t>
                      </a:r>
                      <a:r>
                        <a:rPr lang="cy-GB" sz="1800" b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:</a:t>
                      </a:r>
                    </a:p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cy-GB" sz="1800" b="0" i="0" u="none" strike="noStrike" noProof="0">
                          <a:solidFill>
                            <a:schemeClr val="tx1"/>
                          </a:solidFill>
                          <a:latin typeface="Arial"/>
                        </a:rPr>
                        <a:t>Y Celfyddydau Mynegiannol / </a:t>
                      </a:r>
                      <a:r>
                        <a:rPr lang="cy-GB" sz="1800" b="0" i="0" u="none" strike="noStrike" noProof="0" err="1">
                          <a:solidFill>
                            <a:schemeClr val="tx1"/>
                          </a:solidFill>
                          <a:latin typeface="Arial"/>
                        </a:rPr>
                        <a:t>Expressive</a:t>
                      </a:r>
                      <a:r>
                        <a:rPr lang="cy-GB" sz="1800" b="0" i="0" u="none" strike="noStrike" noProof="0">
                          <a:solidFill>
                            <a:schemeClr val="tx1"/>
                          </a:solidFill>
                          <a:latin typeface="Arial"/>
                        </a:rPr>
                        <a:t> </a:t>
                      </a:r>
                      <a:r>
                        <a:rPr lang="cy-GB" sz="1800" b="0" i="0" u="none" strike="noStrike" noProof="0" err="1">
                          <a:solidFill>
                            <a:schemeClr val="tx1"/>
                          </a:solidFill>
                          <a:latin typeface="Arial"/>
                        </a:rPr>
                        <a:t>Arts</a:t>
                      </a:r>
                      <a:endParaRPr lang="cy-GB" sz="1800" b="1" i="0" u="none" strike="noStrike" noProof="0">
                        <a:solidFill>
                          <a:srgbClr val="FFFFFF"/>
                        </a:solidFill>
                        <a:latin typeface="Arial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1800" b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Amcan y Wers / Nod y wers:</a:t>
                      </a:r>
                    </a:p>
                    <a:p>
                      <a:pPr lvl="0">
                        <a:buNone/>
                      </a:pPr>
                      <a:r>
                        <a:rPr lang="cy-GB" sz="1800" b="0" i="0" u="none" strike="noStrike" noProof="0" err="1">
                          <a:solidFill>
                            <a:schemeClr val="tx1"/>
                          </a:solidFill>
                          <a:latin typeface="Arial"/>
                        </a:rPr>
                        <a:t>Complete</a:t>
                      </a:r>
                      <a:r>
                        <a:rPr lang="cy-GB" sz="1800" b="0" i="0" u="none" strike="noStrike" noProof="0">
                          <a:solidFill>
                            <a:schemeClr val="tx1"/>
                          </a:solidFill>
                          <a:latin typeface="Arial"/>
                        </a:rPr>
                        <a:t> a </a:t>
                      </a:r>
                      <a:r>
                        <a:rPr lang="cy-GB" sz="1800" b="0" i="0" u="none" strike="noStrike" noProof="0" err="1">
                          <a:solidFill>
                            <a:schemeClr val="tx1"/>
                          </a:solidFill>
                          <a:latin typeface="Arial"/>
                        </a:rPr>
                        <a:t>task</a:t>
                      </a:r>
                      <a:r>
                        <a:rPr lang="cy-GB" sz="1800" b="0" i="0" u="none" strike="noStrike" noProof="0">
                          <a:solidFill>
                            <a:schemeClr val="tx1"/>
                          </a:solidFill>
                          <a:latin typeface="Arial"/>
                        </a:rPr>
                        <a:t> by </a:t>
                      </a:r>
                      <a:r>
                        <a:rPr lang="cy-GB" sz="1800" b="0" i="0" u="none" strike="noStrike" noProof="0" err="1">
                          <a:solidFill>
                            <a:schemeClr val="tx1"/>
                          </a:solidFill>
                          <a:latin typeface="Arial"/>
                        </a:rPr>
                        <a:t>listening</a:t>
                      </a:r>
                      <a:r>
                        <a:rPr lang="cy-GB" sz="1800" b="0" i="0" u="none" strike="noStrike" noProof="0">
                          <a:solidFill>
                            <a:schemeClr val="tx1"/>
                          </a:solidFill>
                          <a:latin typeface="Arial"/>
                        </a:rPr>
                        <a:t> </a:t>
                      </a:r>
                      <a:r>
                        <a:rPr lang="cy-GB" sz="1800" b="0" i="0" u="none" strike="noStrike" noProof="0" err="1">
                          <a:solidFill>
                            <a:schemeClr val="tx1"/>
                          </a:solidFill>
                          <a:latin typeface="Arial"/>
                        </a:rPr>
                        <a:t>and</a:t>
                      </a:r>
                      <a:r>
                        <a:rPr lang="cy-GB" sz="1800" b="0" i="0" u="none" strike="noStrike" noProof="0">
                          <a:solidFill>
                            <a:schemeClr val="tx1"/>
                          </a:solidFill>
                          <a:latin typeface="Arial"/>
                        </a:rPr>
                        <a:t> </a:t>
                      </a:r>
                      <a:r>
                        <a:rPr lang="cy-GB" sz="1800" b="0" i="0" u="none" strike="noStrike" noProof="0" err="1">
                          <a:solidFill>
                            <a:schemeClr val="tx1"/>
                          </a:solidFill>
                          <a:latin typeface="Arial"/>
                        </a:rPr>
                        <a:t>understanding</a:t>
                      </a:r>
                      <a:r>
                        <a:rPr lang="cy-GB" sz="1800" b="0" i="0" u="none" strike="noStrike" noProof="0">
                          <a:solidFill>
                            <a:schemeClr val="tx1"/>
                          </a:solidFill>
                          <a:latin typeface="Arial"/>
                        </a:rPr>
                        <a:t> </a:t>
                      </a:r>
                      <a:r>
                        <a:rPr lang="cy-GB" sz="1800" b="0" i="0" u="none" strike="noStrike" noProof="0" err="1">
                          <a:solidFill>
                            <a:schemeClr val="tx1"/>
                          </a:solidFill>
                          <a:latin typeface="Arial"/>
                        </a:rPr>
                        <a:t>commands</a:t>
                      </a:r>
                      <a:r>
                        <a:rPr lang="cy-GB" sz="1800" b="0" i="0" u="none" strike="noStrike" noProof="0">
                          <a:solidFill>
                            <a:schemeClr val="tx1"/>
                          </a:solidFill>
                          <a:latin typeface="Arial"/>
                        </a:rPr>
                        <a:t> </a:t>
                      </a:r>
                      <a:r>
                        <a:rPr lang="cy-GB" sz="1800" b="0" i="0" u="none" strike="noStrike" noProof="0" err="1">
                          <a:solidFill>
                            <a:schemeClr val="tx1"/>
                          </a:solidFill>
                          <a:latin typeface="Arial"/>
                        </a:rPr>
                        <a:t>in</a:t>
                      </a:r>
                      <a:r>
                        <a:rPr lang="cy-GB" sz="1800" b="0" i="0" u="none" strike="noStrike" noProof="0">
                          <a:solidFill>
                            <a:schemeClr val="tx1"/>
                          </a:solidFill>
                          <a:latin typeface="Arial"/>
                        </a:rPr>
                        <a:t> Welsh</a:t>
                      </a:r>
                      <a:endParaRPr lang="cy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34963061"/>
                  </a:ext>
                </a:extLst>
              </a:tr>
              <a:tr h="1962749">
                <a:tc>
                  <a:txBody>
                    <a:bodyPr/>
                    <a:lstStyle/>
                    <a:p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Gwybodaeth Flaenorol  / Previous Knowledge:</a:t>
                      </a:r>
                    </a:p>
                    <a:p>
                      <a:pPr marL="342900" indent="-342900">
                        <a:buFont typeface="Arial"/>
                        <a:buChar char="•"/>
                      </a:pPr>
                      <a:r>
                        <a:rPr lang="cy-GB" sz="18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Colours in Welsh</a:t>
                      </a:r>
                    </a:p>
                    <a:p>
                      <a:pPr marL="342900" lvl="0" indent="-342900">
                        <a:buFont typeface="Arial"/>
                        <a:buChar char="•"/>
                      </a:pPr>
                      <a:r>
                        <a:rPr lang="cy-GB" sz="18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Question pattern; Pa liw ydy'r ...?</a:t>
                      </a:r>
                    </a:p>
                    <a:p>
                      <a:pPr marL="342900" lvl="0" indent="-342900">
                        <a:buFont typeface="Arial"/>
                        <a:buChar char="•"/>
                      </a:pPr>
                      <a:r>
                        <a:rPr lang="cy-GB" sz="18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It is St David's Day on March the 1st and the national Welsh flower is a daffodil.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rowSpan="2">
                  <a:txBody>
                    <a:bodyPr/>
                    <a:lstStyle/>
                    <a:p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Geirfa allweddol:</a:t>
                      </a:r>
                    </a:p>
                    <a:p>
                      <a:pPr marL="342900" lvl="0" indent="-342900">
                        <a:buClr>
                          <a:srgbClr val="000000"/>
                        </a:buClr>
                        <a:buFont typeface="Arial"/>
                        <a:buChar char="•"/>
                      </a:pPr>
                      <a:r>
                        <a:rPr lang="cy-GB" sz="1800" b="0" i="0" u="none" strike="noStrike" noProof="0" dirty="0">
                          <a:solidFill>
                            <a:schemeClr val="tx1"/>
                          </a:solidFill>
                          <a:latin typeface="Arial"/>
                        </a:rPr>
                        <a:t>paent / paint</a:t>
                      </a:r>
                      <a:endParaRPr lang="cy-GB" sz="1800" b="0" i="0" u="none" strike="noStrike" noProof="0" dirty="0">
                        <a:solidFill>
                          <a:srgbClr val="000000"/>
                        </a:solidFill>
                        <a:latin typeface="Arial"/>
                      </a:endParaRPr>
                    </a:p>
                    <a:p>
                      <a:pPr marL="342900" lvl="0" indent="-342900">
                        <a:buClr>
                          <a:srgbClr val="000000"/>
                        </a:buClr>
                        <a:buFont typeface="Arial"/>
                        <a:buChar char="•"/>
                      </a:pPr>
                      <a:r>
                        <a:rPr lang="cy-GB" sz="1800" b="0" i="0" u="none" strike="noStrike" noProof="0" dirty="0">
                          <a:solidFill>
                            <a:schemeClr val="tx1"/>
                          </a:solidFill>
                          <a:latin typeface="Arial"/>
                        </a:rPr>
                        <a:t>papur / paper</a:t>
                      </a:r>
                      <a:endParaRPr lang="cy-GB" sz="1800" b="0" i="0" u="none" strike="noStrike" noProof="0" dirty="0">
                        <a:solidFill>
                          <a:srgbClr val="000000"/>
                        </a:solidFill>
                        <a:latin typeface="Arial"/>
                      </a:endParaRPr>
                    </a:p>
                    <a:p>
                      <a:pPr marL="342900" lvl="0" indent="-342900">
                        <a:buClr>
                          <a:srgbClr val="000000"/>
                        </a:buClr>
                        <a:buFont typeface="Arial"/>
                        <a:buChar char="•"/>
                      </a:pPr>
                      <a:r>
                        <a:rPr lang="cy-GB" sz="1800" b="0" i="0" u="none" strike="noStrike" noProof="0" dirty="0">
                          <a:solidFill>
                            <a:schemeClr val="tx1"/>
                          </a:solidFill>
                          <a:latin typeface="Arial"/>
                        </a:rPr>
                        <a:t>brwshys paent / paint brushes</a:t>
                      </a:r>
                      <a:endParaRPr lang="cy-GB" sz="1800" b="0" i="0" u="none" strike="noStrike" noProof="0" dirty="0">
                        <a:solidFill>
                          <a:srgbClr val="000000"/>
                        </a:solidFill>
                        <a:latin typeface="Arial"/>
                      </a:endParaRPr>
                    </a:p>
                    <a:p>
                      <a:pPr marL="342900" lvl="0" indent="-342900">
                        <a:buClr>
                          <a:srgbClr val="000000"/>
                        </a:buClr>
                        <a:buFont typeface="Arial"/>
                        <a:buChar char="•"/>
                      </a:pPr>
                      <a:r>
                        <a:rPr lang="cy-GB" sz="1800" b="0" i="0" u="none" strike="noStrike" noProof="0" dirty="0">
                          <a:solidFill>
                            <a:schemeClr val="tx1"/>
                          </a:solidFill>
                          <a:latin typeface="Arial"/>
                        </a:rPr>
                        <a:t>cennin pedr / daffodil</a:t>
                      </a:r>
                      <a:endParaRPr lang="cy-GB" dirty="0"/>
                    </a:p>
                    <a:p>
                      <a:pPr marL="342900" lvl="0" indent="-342900">
                        <a:buClr>
                          <a:srgbClr val="000000"/>
                        </a:buClr>
                        <a:buFont typeface="Arial"/>
                        <a:buChar char="•"/>
                      </a:pPr>
                      <a:r>
                        <a:rPr lang="cy-GB" sz="1800" b="0" i="0" u="none" strike="noStrike" noProof="0" dirty="0">
                          <a:solidFill>
                            <a:schemeClr val="tx1"/>
                          </a:solidFill>
                          <a:latin typeface="Arial"/>
                        </a:rPr>
                        <a:t>blodyn / flower</a:t>
                      </a:r>
                    </a:p>
                    <a:p>
                      <a:pPr marL="342900" lvl="0" indent="-342900">
                        <a:buClr>
                          <a:srgbClr val="000000"/>
                        </a:buClr>
                        <a:buFont typeface="Arial"/>
                        <a:buChar char="•"/>
                      </a:pPr>
                      <a:r>
                        <a:rPr lang="cy-GB" sz="1800" b="0" i="0" u="none" strike="noStrike" noProof="0" dirty="0">
                          <a:solidFill>
                            <a:schemeClr val="tx1"/>
                          </a:solidFill>
                          <a:latin typeface="Arial"/>
                        </a:rPr>
                        <a:t>deilen / leaf</a:t>
                      </a:r>
                    </a:p>
                    <a:p>
                      <a:pPr marL="342900" lvl="0" indent="-342900">
                        <a:buClr>
                          <a:srgbClr val="000000"/>
                        </a:buClr>
                        <a:buFont typeface="Arial"/>
                        <a:buChar char="•"/>
                      </a:pPr>
                      <a:r>
                        <a:rPr lang="cy-GB" sz="1800" b="0" i="0" u="none" strike="noStrike" noProof="0" dirty="0">
                          <a:solidFill>
                            <a:schemeClr val="tx1"/>
                          </a:solidFill>
                          <a:latin typeface="Arial"/>
                        </a:rPr>
                        <a:t>dail / leaves</a:t>
                      </a:r>
                    </a:p>
                    <a:p>
                      <a:pPr marL="342900" lvl="0" indent="-342900">
                        <a:buClr>
                          <a:srgbClr val="000000"/>
                        </a:buClr>
                        <a:buFont typeface="Arial"/>
                        <a:buChar char="•"/>
                      </a:pPr>
                      <a:r>
                        <a:rPr lang="cy-GB" sz="1800" b="0" i="0" u="none" strike="noStrike" noProof="0" dirty="0">
                          <a:solidFill>
                            <a:schemeClr val="tx1"/>
                          </a:solidFill>
                          <a:latin typeface="Arial"/>
                        </a:rPr>
                        <a:t>coesyn / stem </a:t>
                      </a:r>
                    </a:p>
                    <a:p>
                      <a:pPr marL="342900" lvl="0" indent="-342900">
                        <a:buClr>
                          <a:srgbClr val="000000"/>
                        </a:buClr>
                        <a:buFont typeface="Arial"/>
                        <a:buChar char="•"/>
                      </a:pPr>
                      <a:endParaRPr lang="cy-GB" sz="1800" b="0" i="0" u="none" strike="noStrike" noProof="0" dirty="0">
                        <a:solidFill>
                          <a:schemeClr val="tx1"/>
                        </a:solidFill>
                        <a:latin typeface="Arial"/>
                      </a:endParaRPr>
                    </a:p>
                    <a:p>
                      <a:pPr lvl="0">
                        <a:buNone/>
                      </a:pPr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Ffocws Iaith:</a:t>
                      </a:r>
                      <a:endParaRPr lang="cy-GB" dirty="0"/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cy-GB" sz="1800" b="0" i="0" u="none" strike="noStrike" noProof="0" dirty="0">
                          <a:solidFill>
                            <a:schemeClr val="tx1"/>
                          </a:solidFill>
                          <a:latin typeface="Arial"/>
                        </a:rPr>
                        <a:t>Pa liw ydy'r ...?</a:t>
                      </a:r>
                      <a:endParaRPr lang="cy-GB" dirty="0"/>
                    </a:p>
                    <a:p>
                      <a:pPr marL="285750" lvl="0" indent="-285750">
                        <a:buClr>
                          <a:srgbClr val="000000"/>
                        </a:buClr>
                        <a:buFont typeface="Arial"/>
                        <a:buChar char="•"/>
                      </a:pPr>
                      <a:r>
                        <a:rPr lang="cy-GB" sz="1800" b="0" i="0" u="none" strike="noStrike" noProof="0" dirty="0">
                          <a:solidFill>
                            <a:schemeClr val="tx1"/>
                          </a:solidFill>
                          <a:latin typeface="Arial"/>
                        </a:rPr>
                        <a:t>Commands in Welsh, e.g. Edrychwch yn ofalus...  / Gwisgwch ... / Rhowch... / Dewiswch...  / Sylwch / Cymysgwch ... / Peintiwch ... /  Golchwch...</a:t>
                      </a:r>
                      <a:endParaRPr lang="en-US" sz="1800" b="0" i="0" u="none" strike="noStrike" noProof="0" dirty="0">
                        <a:solidFill>
                          <a:schemeClr val="tx1"/>
                        </a:solidFill>
                        <a:latin typeface="Arial"/>
                      </a:endParaRPr>
                    </a:p>
                    <a:p>
                      <a:pPr marL="0" lvl="0" indent="0">
                        <a:buNone/>
                      </a:pPr>
                      <a:endParaRPr lang="cy-GB" sz="1800" b="0" i="0" u="none" strike="noStrike" noProof="0" dirty="0">
                        <a:solidFill>
                          <a:schemeClr val="tx1"/>
                        </a:solidFill>
                        <a:latin typeface="Arial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rowSpan="2">
                  <a:txBody>
                    <a:bodyPr/>
                    <a:lstStyle/>
                    <a:p>
                      <a:r>
                        <a:rPr lang="en-GB" sz="1800" b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Gweithgareddau</a:t>
                      </a:r>
                      <a:r>
                        <a:rPr lang="en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:</a:t>
                      </a:r>
                    </a:p>
                    <a:p>
                      <a:pPr marL="342900" lvl="0" indent="-342900">
                        <a:buFont typeface="Arial"/>
                        <a:buChar char="•"/>
                      </a:pPr>
                      <a:r>
                        <a:rPr lang="en-GB" sz="18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Beth </a:t>
                      </a:r>
                      <a:r>
                        <a:rPr lang="en-GB" sz="18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ydy</a:t>
                      </a:r>
                      <a:r>
                        <a:rPr lang="en-GB" sz="18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en-GB" sz="18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hwn</a:t>
                      </a:r>
                      <a:r>
                        <a:rPr lang="en-GB" sz="18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?  What is this?  Look at the daffodil and learn the different parts in Welsh (see vocabulary).</a:t>
                      </a:r>
                    </a:p>
                    <a:p>
                      <a:pPr marL="342900" lvl="0" indent="-342900">
                        <a:buFont typeface="Arial"/>
                        <a:buChar char="•"/>
                      </a:pPr>
                      <a:r>
                        <a:rPr lang="en-GB" sz="18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Language drill: use flash cards to learn the different parts of the daffodil</a:t>
                      </a:r>
                    </a:p>
                    <a:p>
                      <a:pPr marL="342900" lvl="0" indent="-342900">
                        <a:buFont typeface="Arial"/>
                        <a:buChar char="•"/>
                      </a:pPr>
                      <a:r>
                        <a:rPr lang="en-GB" sz="1800" b="0" i="0" u="none" strike="noStrike" noProof="0" dirty="0">
                          <a:solidFill>
                            <a:schemeClr val="tx1"/>
                          </a:solidFill>
                          <a:latin typeface="Arial"/>
                        </a:rPr>
                        <a:t>Follow step by step instructions to paint a picture of a daffodil. </a:t>
                      </a:r>
                    </a:p>
                    <a:p>
                      <a:pPr marL="342900" lvl="0" indent="-342900">
                        <a:buFont typeface="Arial"/>
                        <a:buChar char="•"/>
                      </a:pPr>
                      <a:r>
                        <a:rPr lang="en-GB" sz="1800" b="0" i="0" u="none" strike="noStrike" noProof="0" dirty="0">
                          <a:solidFill>
                            <a:schemeClr val="tx1"/>
                          </a:solidFill>
                          <a:latin typeface="Arial"/>
                        </a:rPr>
                        <a:t>Questions to ask:  Pa </a:t>
                      </a:r>
                      <a:r>
                        <a:rPr lang="en-GB" sz="1800" b="0" i="0" u="none" strike="noStrike" noProof="0" dirty="0" err="1">
                          <a:solidFill>
                            <a:schemeClr val="tx1"/>
                          </a:solidFill>
                          <a:latin typeface="Arial"/>
                        </a:rPr>
                        <a:t>liw</a:t>
                      </a:r>
                      <a:r>
                        <a:rPr lang="en-GB" sz="1800" b="0" i="0" u="none" strike="noStrike" noProof="0" dirty="0">
                          <a:solidFill>
                            <a:schemeClr val="tx1"/>
                          </a:solidFill>
                          <a:latin typeface="Arial"/>
                        </a:rPr>
                        <a:t> </a:t>
                      </a:r>
                      <a:r>
                        <a:rPr lang="en-GB" sz="1800" b="0" i="0" u="none" strike="noStrike" noProof="0" dirty="0" err="1">
                          <a:solidFill>
                            <a:schemeClr val="tx1"/>
                          </a:solidFill>
                          <a:latin typeface="Arial"/>
                        </a:rPr>
                        <a:t>ydy</a:t>
                      </a:r>
                      <a:r>
                        <a:rPr lang="en-GB" sz="1800" b="0" i="0" u="none" strike="noStrike" noProof="0" dirty="0">
                          <a:solidFill>
                            <a:schemeClr val="tx1"/>
                          </a:solidFill>
                          <a:latin typeface="Arial"/>
                        </a:rPr>
                        <a:t> ...? Beth </a:t>
                      </a:r>
                      <a:r>
                        <a:rPr lang="en-GB" sz="1800" b="0" i="0" u="none" strike="noStrike" noProof="0" dirty="0" err="1">
                          <a:solidFill>
                            <a:schemeClr val="tx1"/>
                          </a:solidFill>
                          <a:latin typeface="Arial"/>
                        </a:rPr>
                        <a:t>wyt</a:t>
                      </a:r>
                      <a:r>
                        <a:rPr lang="en-GB" sz="1800" b="0" i="0" u="none" strike="noStrike" noProof="0" dirty="0">
                          <a:solidFill>
                            <a:schemeClr val="tx1"/>
                          </a:solidFill>
                          <a:latin typeface="Arial"/>
                        </a:rPr>
                        <a:t> </a:t>
                      </a:r>
                      <a:r>
                        <a:rPr lang="en-GB" sz="1800" b="0" i="0" u="none" strike="noStrike" noProof="0" dirty="0" err="1">
                          <a:solidFill>
                            <a:schemeClr val="tx1"/>
                          </a:solidFill>
                          <a:latin typeface="Arial"/>
                        </a:rPr>
                        <a:t>ti'n</a:t>
                      </a:r>
                      <a:r>
                        <a:rPr lang="en-GB" sz="1800" b="0" i="0" u="none" strike="noStrike" noProof="0" dirty="0">
                          <a:solidFill>
                            <a:schemeClr val="tx1"/>
                          </a:solidFill>
                          <a:latin typeface="Arial"/>
                        </a:rPr>
                        <a:t> </a:t>
                      </a:r>
                      <a:r>
                        <a:rPr lang="en-GB" sz="1800" b="0" i="0" u="none" strike="noStrike" noProof="0" dirty="0" err="1">
                          <a:solidFill>
                            <a:schemeClr val="tx1"/>
                          </a:solidFill>
                          <a:latin typeface="Arial"/>
                        </a:rPr>
                        <a:t>wneud</a:t>
                      </a:r>
                      <a:r>
                        <a:rPr lang="en-GB" sz="1800" b="0" i="0" u="none" strike="noStrike" noProof="0" dirty="0">
                          <a:solidFill>
                            <a:schemeClr val="tx1"/>
                          </a:solidFill>
                          <a:latin typeface="Arial"/>
                        </a:rPr>
                        <a:t>?  / What are you doing?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4300836"/>
                  </a:ext>
                </a:extLst>
              </a:tr>
              <a:tr h="2543281">
                <a:tc>
                  <a:txBody>
                    <a:bodyPr/>
                    <a:lstStyle/>
                    <a:p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Adnoddau / Resources:</a:t>
                      </a:r>
                    </a:p>
                    <a:p>
                      <a:pPr marL="342900" lvl="0" indent="-342900">
                        <a:buFont typeface="Arial"/>
                        <a:buChar char="•"/>
                      </a:pPr>
                      <a:r>
                        <a:rPr lang="cy-GB" sz="18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paent / paint</a:t>
                      </a:r>
                    </a:p>
                    <a:p>
                      <a:pPr marL="342900" lvl="0" indent="-342900">
                        <a:buFont typeface="Arial"/>
                        <a:buChar char="•"/>
                      </a:pPr>
                      <a:r>
                        <a:rPr lang="cy-GB" sz="18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papur / paper</a:t>
                      </a:r>
                    </a:p>
                    <a:p>
                      <a:pPr marL="342900" lvl="0" indent="-342900">
                        <a:buFont typeface="Arial"/>
                        <a:buChar char="•"/>
                      </a:pPr>
                      <a:r>
                        <a:rPr lang="cy-GB" sz="18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brwshys paent / paint brushes</a:t>
                      </a:r>
                    </a:p>
                    <a:p>
                      <a:pPr marL="342900" lvl="0" indent="-342900">
                        <a:buFont typeface="Arial"/>
                        <a:buChar char="•"/>
                      </a:pPr>
                      <a:r>
                        <a:rPr lang="cy-GB" sz="18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cennin pedr go iawn / a real daffodil</a:t>
                      </a:r>
                    </a:p>
                    <a:p>
                      <a:pPr marL="342900" lvl="0" indent="-342900">
                        <a:buFont typeface="Arial"/>
                        <a:buChar char="•"/>
                      </a:pPr>
                      <a:r>
                        <a:rPr lang="cy-GB" sz="18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cardiau fflach / flash cards</a:t>
                      </a:r>
                    </a:p>
                    <a:p>
                      <a:pPr marL="342900" lvl="0" indent="-342900">
                        <a:buFont typeface="Arial"/>
                        <a:buChar char="•"/>
                      </a:pPr>
                      <a:endParaRPr lang="cy-GB" sz="1800" b="0" dirty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y-GB" sz="2400" b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y-GB" sz="2400" b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997145260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68036073-47DE-A8A0-7BF2-257B3B1BA66D}"/>
              </a:ext>
            </a:extLst>
          </p:cNvPr>
          <p:cNvSpPr txBox="1"/>
          <p:nvPr/>
        </p:nvSpPr>
        <p:spPr>
          <a:xfrm>
            <a:off x="4086225" y="1721142"/>
            <a:ext cx="4613042" cy="4687596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5722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7B1EF127-3455-EA41-883E-00DAE57BBD4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71302090"/>
              </p:ext>
            </p:extLst>
          </p:nvPr>
        </p:nvGraphicFramePr>
        <p:xfrm>
          <a:off x="79983" y="579120"/>
          <a:ext cx="12032027" cy="599071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22017">
                  <a:extLst>
                    <a:ext uri="{9D8B030D-6E8A-4147-A177-3AD203B41FA5}">
                      <a16:colId xmlns:a16="http://schemas.microsoft.com/office/drawing/2014/main" val="2738080912"/>
                    </a:ext>
                  </a:extLst>
                </a:gridCol>
                <a:gridCol w="4216400">
                  <a:extLst>
                    <a:ext uri="{9D8B030D-6E8A-4147-A177-3AD203B41FA5}">
                      <a16:colId xmlns:a16="http://schemas.microsoft.com/office/drawing/2014/main" val="3577913332"/>
                    </a:ext>
                  </a:extLst>
                </a:gridCol>
                <a:gridCol w="4593610">
                  <a:extLst>
                    <a:ext uri="{9D8B030D-6E8A-4147-A177-3AD203B41FA5}">
                      <a16:colId xmlns:a16="http://schemas.microsoft.com/office/drawing/2014/main" val="1680325966"/>
                    </a:ext>
                  </a:extLst>
                </a:gridCol>
              </a:tblGrid>
              <a:tr h="777009">
                <a:tc>
                  <a:txBody>
                    <a:bodyPr/>
                    <a:lstStyle/>
                    <a:p>
                      <a:r>
                        <a:rPr lang="cy-GB" sz="1800" b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Blwyddyn/ </a:t>
                      </a:r>
                      <a:r>
                        <a:rPr lang="cy-GB" sz="1800" b="1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Year</a:t>
                      </a:r>
                      <a:r>
                        <a:rPr lang="cy-GB" sz="1800" b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:</a:t>
                      </a:r>
                    </a:p>
                    <a:p>
                      <a:r>
                        <a:rPr lang="cy-GB" sz="1800" b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Primary</a:t>
                      </a:r>
                      <a:r>
                        <a:rPr lang="cy-GB" sz="1800" b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800" b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English</a:t>
                      </a:r>
                      <a:r>
                        <a:rPr lang="cy-GB" sz="1800" b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800" b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medium</a:t>
                      </a:r>
                      <a:endParaRPr lang="cy-GB" sz="1600" b="0" err="1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1800" b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Maes Dysgu a Phrofiad / </a:t>
                      </a:r>
                      <a:r>
                        <a:rPr lang="cy-GB" sz="1800" b="1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Area</a:t>
                      </a:r>
                      <a:r>
                        <a:rPr lang="cy-GB" sz="1800" b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of </a:t>
                      </a:r>
                      <a:r>
                        <a:rPr lang="cy-GB" sz="1800" b="1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Learning</a:t>
                      </a:r>
                      <a:r>
                        <a:rPr lang="cy-GB" sz="1800" b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800" b="1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lang="cy-GB" sz="1800" b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800" b="1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Experience</a:t>
                      </a:r>
                      <a:r>
                        <a:rPr lang="cy-GB" sz="1800" b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:</a:t>
                      </a:r>
                    </a:p>
                    <a:p>
                      <a:r>
                        <a:rPr lang="cy-GB" sz="1600" b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Mathematics</a:t>
                      </a:r>
                      <a:r>
                        <a:rPr lang="cy-GB" sz="1600" b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600" b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lang="cy-GB" sz="1600" b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600" b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Numeracy</a:t>
                      </a:r>
                      <a:endParaRPr lang="cy-GB" sz="1600" b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1800" b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Nod y wers/ </a:t>
                      </a:r>
                      <a:r>
                        <a:rPr lang="cy-GB" sz="1800" b="1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Aim</a:t>
                      </a:r>
                      <a:r>
                        <a:rPr lang="cy-GB" sz="1800" b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of the </a:t>
                      </a:r>
                      <a:r>
                        <a:rPr lang="cy-GB" sz="1800" b="1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lesson</a:t>
                      </a:r>
                      <a:r>
                        <a:rPr lang="cy-GB" sz="1800" b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:</a:t>
                      </a:r>
                      <a:r>
                        <a:rPr lang="cy-GB" sz="1800" b="1" noProof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600" b="0" noProof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Using</a:t>
                      </a:r>
                      <a:r>
                        <a:rPr lang="cy-GB" sz="1600" b="0" noProof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600" b="0" noProof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prepostitions</a:t>
                      </a:r>
                      <a:r>
                        <a:rPr lang="cy-GB" sz="1600" b="0" noProof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to </a:t>
                      </a:r>
                      <a:r>
                        <a:rPr lang="cy-GB" sz="1600" b="0" noProof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learn</a:t>
                      </a:r>
                      <a:r>
                        <a:rPr lang="cy-GB" sz="1600" b="0" noProof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600" b="0" noProof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about</a:t>
                      </a:r>
                      <a:r>
                        <a:rPr lang="cy-GB" sz="1600" b="0" noProof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600" b="0" noProof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numbers</a:t>
                      </a:r>
                      <a:r>
                        <a:rPr lang="cy-GB" sz="1600" b="0" noProof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600" b="0" noProof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on</a:t>
                      </a:r>
                      <a:r>
                        <a:rPr lang="cy-GB" sz="1600" b="0" noProof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the 100 </a:t>
                      </a:r>
                      <a:r>
                        <a:rPr lang="cy-GB" sz="1600" b="0" noProof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square</a:t>
                      </a:r>
                      <a:r>
                        <a:rPr lang="cy-GB" sz="1600" b="0" noProof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. </a:t>
                      </a:r>
                      <a:r>
                        <a:rPr lang="cy-GB" sz="1600" b="0" noProof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Using</a:t>
                      </a:r>
                      <a:r>
                        <a:rPr lang="cy-GB" sz="1600" b="0" noProof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the 100 </a:t>
                      </a:r>
                      <a:r>
                        <a:rPr lang="cy-GB" sz="1600" b="0" noProof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square</a:t>
                      </a:r>
                      <a:r>
                        <a:rPr lang="cy-GB" sz="1600" b="0" noProof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to </a:t>
                      </a:r>
                      <a:r>
                        <a:rPr lang="cy-GB" sz="1600" b="0" noProof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add</a:t>
                      </a:r>
                      <a:r>
                        <a:rPr lang="cy-GB" sz="1600" b="0" noProof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, </a:t>
                      </a:r>
                      <a:r>
                        <a:rPr lang="cy-GB" sz="1600" b="0" noProof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subtract</a:t>
                      </a:r>
                      <a:r>
                        <a:rPr lang="cy-GB" sz="1600" b="0" noProof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600" b="0" noProof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lang="cy-GB" sz="1600" b="0" noProof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600" b="0" noProof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multiply</a:t>
                      </a:r>
                      <a:r>
                        <a:rPr lang="cy-GB" sz="1600" b="0" noProof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.  </a:t>
                      </a:r>
                      <a:endParaRPr lang="cy-GB" sz="1800" b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34963061"/>
                  </a:ext>
                </a:extLst>
              </a:tr>
              <a:tr h="2150940">
                <a:tc>
                  <a:txBody>
                    <a:bodyPr/>
                    <a:lstStyle/>
                    <a:p>
                      <a:r>
                        <a:rPr lang="cy-GB" sz="1800" b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Gwybodaeth flaenorol / </a:t>
                      </a:r>
                      <a:r>
                        <a:rPr lang="cy-GB" sz="1800" b="1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Previous</a:t>
                      </a:r>
                      <a:r>
                        <a:rPr lang="cy-GB" sz="1800" b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800" b="1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knowledge</a:t>
                      </a:r>
                      <a:r>
                        <a:rPr lang="cy-GB" sz="1800" b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: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1600" b="0" noProof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Able to count from 1-100 in Welsh.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1600" b="0" noProof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Able to name numbers from 1-100 in Welsh.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1600" b="0" noProof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Recognise question patterns.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1600" b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Understand how to add, subtract and multiply.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rowSpan="2">
                  <a:txBody>
                    <a:bodyPr/>
                    <a:lstStyle/>
                    <a:p>
                      <a:r>
                        <a:rPr lang="en-GB" sz="1800" b="1" noProof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Geirfa</a:t>
                      </a:r>
                      <a:r>
                        <a:rPr lang="en-GB" sz="1800" b="1" noProof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en-GB" sz="1800" b="1" noProof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allweddol</a:t>
                      </a:r>
                      <a:r>
                        <a:rPr lang="en-GB" sz="1800" b="1" noProof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a </a:t>
                      </a:r>
                      <a:r>
                        <a:rPr lang="en-GB" sz="1800" b="1" noProof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ffocws</a:t>
                      </a:r>
                      <a:r>
                        <a:rPr lang="en-GB" sz="1800" b="1" noProof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en-GB" sz="1800" b="1" noProof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iaith</a:t>
                      </a:r>
                      <a:r>
                        <a:rPr lang="en-GB" sz="1800" b="1" noProof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/ Key vocabulary and language focus:</a:t>
                      </a:r>
                    </a:p>
                    <a:p>
                      <a:r>
                        <a:rPr lang="en-GB" sz="1600" b="0" noProof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Arddodiaid</a:t>
                      </a:r>
                      <a:r>
                        <a:rPr lang="en-GB" sz="1600" b="0" noProof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/ Prepositions: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1600" b="0" noProof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uwchben</a:t>
                      </a:r>
                      <a:r>
                        <a:rPr lang="en-GB" sz="1600" b="0" noProof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/ above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1600" b="0" noProof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ar</a:t>
                      </a:r>
                      <a:r>
                        <a:rPr lang="en-GB" sz="1600" b="0" noProof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en-GB" sz="1600" b="0" noProof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ôl</a:t>
                      </a:r>
                      <a:r>
                        <a:rPr lang="en-GB" sz="1600" b="0" noProof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/ after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1600" b="0" noProof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cyn</a:t>
                      </a:r>
                      <a:r>
                        <a:rPr lang="en-GB" sz="1600" b="0" noProof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/ before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1600" b="0" noProof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o </a:t>
                      </a:r>
                      <a:r>
                        <a:rPr lang="en-GB" sz="1600" b="0" noProof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flaen</a:t>
                      </a:r>
                      <a:r>
                        <a:rPr lang="en-GB" sz="1600" b="0" noProof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/ in front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1600" b="0" noProof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o dan / under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1600" b="0" noProof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tu</a:t>
                      </a:r>
                      <a:r>
                        <a:rPr lang="en-GB" sz="1600" b="0" noProof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en-GB" sz="1600" b="0" noProof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ôl</a:t>
                      </a:r>
                      <a:r>
                        <a:rPr lang="en-GB" sz="1600" b="0" noProof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/ behind</a:t>
                      </a:r>
                    </a:p>
                    <a:p>
                      <a:pPr marL="342900" marR="0" lvl="0" indent="-3429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cy-GB" sz="1600" b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Patrwm cwestiwn: Pa rif sydd uwchben 8?</a:t>
                      </a:r>
                      <a:endParaRPr lang="en-GB" sz="1600" b="0" noProof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1600" b="0" noProof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Soft mutation after ‘Pa’ when asking a question e.g. Pa </a:t>
                      </a:r>
                      <a:r>
                        <a:rPr lang="en-GB" sz="1600" b="1" u="sng" noProof="0" err="1">
                          <a:solidFill>
                            <a:srgbClr val="C00000"/>
                          </a:solidFill>
                          <a:latin typeface="Arial"/>
                          <a:cs typeface="Arial"/>
                        </a:rPr>
                        <a:t>r</a:t>
                      </a:r>
                      <a:r>
                        <a:rPr lang="en-GB" sz="1600" b="0" noProof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if</a:t>
                      </a:r>
                      <a:r>
                        <a:rPr lang="en-GB" sz="1600" b="0" noProof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en-GB" sz="1600" b="0" noProof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sydd</a:t>
                      </a:r>
                      <a:r>
                        <a:rPr lang="en-GB" sz="1600" b="0" noProof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en-GB" sz="1600" b="0" noProof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cyn</a:t>
                      </a:r>
                      <a:r>
                        <a:rPr lang="en-GB" sz="1600" b="0" noProof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en-GB" sz="1600" b="0" noProof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rhif</a:t>
                      </a:r>
                      <a:r>
                        <a:rPr lang="en-GB" sz="1600" b="0" noProof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20?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1600" b="0" noProof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Differentiated questions for the other groups: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1600" b="0" noProof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Faint </a:t>
                      </a:r>
                      <a:r>
                        <a:rPr lang="en-GB" sz="1600" b="0" noProof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ydy</a:t>
                      </a:r>
                      <a:r>
                        <a:rPr lang="en-GB" sz="1600" b="0" noProof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__ </a:t>
                      </a:r>
                      <a:r>
                        <a:rPr lang="en-GB" sz="1600" b="0" noProof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adio</a:t>
                      </a:r>
                      <a:r>
                        <a:rPr lang="en-GB" sz="1600" b="0" noProof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__?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1600" b="0" noProof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Faint </a:t>
                      </a:r>
                      <a:r>
                        <a:rPr lang="en-GB" sz="1600" b="0" noProof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ydy</a:t>
                      </a:r>
                      <a:r>
                        <a:rPr lang="en-GB" sz="1600" b="0" noProof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__ </a:t>
                      </a:r>
                      <a:r>
                        <a:rPr lang="en-GB" sz="1600" b="0" noProof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tynnu</a:t>
                      </a:r>
                      <a:r>
                        <a:rPr lang="en-GB" sz="1600" b="0" noProof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__?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endParaRPr lang="cy-GB" sz="2400" b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rowSpan="2">
                  <a:txBody>
                    <a:bodyPr/>
                    <a:lstStyle/>
                    <a:p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Gweithgareddau addysgu a dysgu / Teaching and Learning Activities</a:t>
                      </a:r>
                      <a:r>
                        <a:rPr lang="cy-GB" sz="18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: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1600" b="0" noProof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Using language drills to teach and learn the prepositions by singing or moving.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1600" b="0" noProof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Use various objects in the classroom e.g. ‘a clock’ and ask e.g. "Ble </a:t>
                      </a:r>
                      <a:r>
                        <a:rPr lang="en-GB" sz="1600" b="0" noProof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mae’r</a:t>
                      </a:r>
                      <a:r>
                        <a:rPr lang="en-GB" sz="1600" b="0" noProof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en-GB" sz="1600" b="0" noProof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cloc</a:t>
                      </a:r>
                      <a:r>
                        <a:rPr lang="en-GB" sz="1600" b="0" noProof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? </a:t>
                      </a:r>
                      <a:r>
                        <a:rPr lang="en-GB" sz="1600" b="0" noProof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Mae’r</a:t>
                      </a:r>
                      <a:r>
                        <a:rPr lang="en-GB" sz="1600" b="0" noProof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en-GB" sz="1600" b="0" noProof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cloc</a:t>
                      </a:r>
                      <a:r>
                        <a:rPr lang="en-GB" sz="1600" b="0" noProof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en-GB" sz="1600" b="0" noProof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uwchben</a:t>
                      </a:r>
                      <a:r>
                        <a:rPr lang="en-GB" sz="1600" b="0" noProof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y </a:t>
                      </a:r>
                      <a:r>
                        <a:rPr lang="en-GB" sz="1600" b="0" noProof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silff</a:t>
                      </a:r>
                      <a:r>
                        <a:rPr lang="en-GB" sz="1600" b="0" noProof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en-GB" sz="1600" b="0" noProof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lyfrau</a:t>
                      </a:r>
                      <a:r>
                        <a:rPr lang="en-GB" sz="1600" b="0" noProof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." Also, various toys could be hidden around the classroom before asking where they are to practise using the prepositions.</a:t>
                      </a:r>
                    </a:p>
                    <a:p>
                      <a:pPr marL="342900" marR="0" lvl="0" indent="-3429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1600" b="0" noProof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Use the Language Mat and pocket dice which include the prepositions to practise the question and answer e.g.</a:t>
                      </a: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"Pa </a:t>
                      </a:r>
                      <a:r>
                        <a:rPr lang="cy-GB" sz="1600" b="1" u="sng" dirty="0">
                          <a:solidFill>
                            <a:srgbClr val="C00000"/>
                          </a:solidFill>
                          <a:latin typeface="Arial"/>
                          <a:cs typeface="Arial"/>
                        </a:rPr>
                        <a:t>r</a:t>
                      </a: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if sydd ar ôl 25? Mae rhif 30 ar ôl 25".</a:t>
                      </a:r>
                      <a:endParaRPr lang="en-GB" sz="1600" b="0" noProof="0" dirty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1600" b="0" noProof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Individual task: read mathematical questions e.g. "Faint </a:t>
                      </a:r>
                      <a:r>
                        <a:rPr lang="en-GB" sz="1600" b="0" noProof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ydy</a:t>
                      </a:r>
                      <a:r>
                        <a:rPr lang="en-GB" sz="1600" b="0" noProof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19 </a:t>
                      </a:r>
                      <a:r>
                        <a:rPr lang="en-GB" sz="1600" b="0" noProof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tynnu</a:t>
                      </a:r>
                      <a:r>
                        <a:rPr lang="en-GB" sz="1600" b="0" noProof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2?" Use the 100 square to discover the answers.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endParaRPr lang="cy-GB" sz="20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4300836"/>
                  </a:ext>
                </a:extLst>
              </a:tr>
              <a:tr h="2546474">
                <a:tc>
                  <a:txBody>
                    <a:bodyPr/>
                    <a:lstStyle/>
                    <a:p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Adnoddau / Resources</a:t>
                      </a:r>
                      <a:r>
                        <a:rPr lang="cy-GB" sz="18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: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1600" b="0" noProof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100 square for every learner. 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1600" b="0" noProof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Objects in the classroom or soft toys.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1600" b="0" noProof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Pocket dices including the prepositions which are on the language mat. 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1600" b="0" noProof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Language mat.</a:t>
                      </a:r>
                      <a:endParaRPr lang="en-GB" sz="1800" b="0" noProof="0" dirty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y-GB" sz="2400" b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y-GB" sz="2400" b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997145260"/>
                  </a:ext>
                </a:extLst>
              </a:tr>
            </a:tbl>
          </a:graphicData>
        </a:graphic>
      </p:graphicFrame>
      <p:sp>
        <p:nvSpPr>
          <p:cNvPr id="5" name="Rectangle 4">
            <a:extLst>
              <a:ext uri="{FF2B5EF4-FFF2-40B4-BE49-F238E27FC236}">
                <a16:creationId xmlns:a16="http://schemas.microsoft.com/office/drawing/2014/main" id="{F8EE9B8E-3802-E862-0573-E0866684D9D9}"/>
              </a:ext>
            </a:extLst>
          </p:cNvPr>
          <p:cNvSpPr/>
          <p:nvPr/>
        </p:nvSpPr>
        <p:spPr>
          <a:xfrm>
            <a:off x="15804" y="6355238"/>
            <a:ext cx="12160391" cy="480608"/>
          </a:xfrm>
          <a:prstGeom prst="rect">
            <a:avLst/>
          </a:prstGeom>
          <a:solidFill>
            <a:srgbClr val="451964"/>
          </a:solidFill>
          <a:ln>
            <a:solidFill>
              <a:srgbClr val="45196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  <a:defRPr/>
            </a:pPr>
            <a:r>
              <a:rPr lang="cy-GB" altLang="en-US" sz="1800" dirty="0">
                <a:solidFill>
                  <a:srgbClr val="FFFFFF"/>
                </a:solidFill>
              </a:rPr>
              <a:t>Hyfforddiant Cychwynnol Athrawon: Cynllunio gwers</a:t>
            </a:r>
            <a:endParaRPr lang="cy-GB" altLang="en-US" sz="1800" dirty="0">
              <a:solidFill>
                <a:srgbClr val="FFFFFF"/>
              </a:solidFill>
              <a:cs typeface="Calibri" panose="020F050202020403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C0F3077-8ED8-3306-3B34-5A2CBE7A2FEA}"/>
              </a:ext>
            </a:extLst>
          </p:cNvPr>
          <p:cNvSpPr txBox="1"/>
          <p:nvPr/>
        </p:nvSpPr>
        <p:spPr>
          <a:xfrm>
            <a:off x="2715293" y="-95874"/>
            <a:ext cx="676140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4000" b="1">
                <a:latin typeface="Arial" panose="020B0604020202020204" pitchFamily="34" charset="0"/>
                <a:cs typeface="Arial" panose="020B0604020202020204" pitchFamily="34" charset="0"/>
              </a:rPr>
              <a:t>Cynllun Gwers</a:t>
            </a:r>
          </a:p>
        </p:txBody>
      </p:sp>
      <p:pic>
        <p:nvPicPr>
          <p:cNvPr id="2" name="Picture 8">
            <a:extLst>
              <a:ext uri="{FF2B5EF4-FFF2-40B4-BE49-F238E27FC236}">
                <a16:creationId xmlns:a16="http://schemas.microsoft.com/office/drawing/2014/main" id="{9C8BEE06-9008-E0A9-FE08-BB524185DF5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906" t="14513" r="6816" b="15048"/>
          <a:stretch>
            <a:fillRect/>
          </a:stretch>
        </p:blipFill>
        <p:spPr bwMode="auto">
          <a:xfrm>
            <a:off x="11687175" y="6402597"/>
            <a:ext cx="504825" cy="436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DE78A06-4B88-C5DC-606B-CA08994D0935}"/>
              </a:ext>
            </a:extLst>
          </p:cNvPr>
          <p:cNvSpPr txBox="1"/>
          <p:nvPr/>
        </p:nvSpPr>
        <p:spPr>
          <a:xfrm>
            <a:off x="3299208" y="1657978"/>
            <a:ext cx="4253802" cy="4705978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28834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817550CE-1B73-7092-7D23-E5155F157C0F}"/>
              </a:ext>
            </a:extLst>
          </p:cNvPr>
          <p:cNvSpPr/>
          <p:nvPr/>
        </p:nvSpPr>
        <p:spPr>
          <a:xfrm>
            <a:off x="15801" y="6663885"/>
            <a:ext cx="12160391" cy="480608"/>
          </a:xfrm>
          <a:prstGeom prst="rect">
            <a:avLst/>
          </a:prstGeom>
          <a:solidFill>
            <a:srgbClr val="451964"/>
          </a:solidFill>
          <a:ln>
            <a:solidFill>
              <a:srgbClr val="45196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  <a:defRPr/>
            </a:pPr>
            <a:r>
              <a:rPr lang="cy-GB" altLang="en-US" sz="1800" dirty="0">
                <a:solidFill>
                  <a:srgbClr val="FFFFFF"/>
                </a:solidFill>
              </a:rPr>
              <a:t>Hyfforddiant Cychwynnol Athrawon: Cynllunio gwers</a:t>
            </a:r>
            <a:endParaRPr lang="cy-GB" altLang="en-US" sz="1800" dirty="0">
              <a:solidFill>
                <a:srgbClr val="FFFFFF"/>
              </a:solidFill>
              <a:cs typeface="Calibri" panose="020F050202020403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99876B7-38D5-9B05-C18B-6F68BB5793DB}"/>
              </a:ext>
            </a:extLst>
          </p:cNvPr>
          <p:cNvSpPr txBox="1"/>
          <p:nvPr/>
        </p:nvSpPr>
        <p:spPr>
          <a:xfrm>
            <a:off x="2855602" y="-43521"/>
            <a:ext cx="676140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4000" b="1">
                <a:latin typeface="Arial" panose="020B0604020202020204" pitchFamily="34" charset="0"/>
                <a:cs typeface="Arial" panose="020B0604020202020204" pitchFamily="34" charset="0"/>
              </a:rPr>
              <a:t>Sgwâr cant</a:t>
            </a:r>
          </a:p>
        </p:txBody>
      </p:sp>
      <p:sp>
        <p:nvSpPr>
          <p:cNvPr id="7" name="Rounded Rectangle 6">
            <a:extLst>
              <a:ext uri="{FF2B5EF4-FFF2-40B4-BE49-F238E27FC236}">
                <a16:creationId xmlns:a16="http://schemas.microsoft.com/office/drawing/2014/main" id="{4C95ECEE-E366-1399-D333-06527B4E5DF2}"/>
              </a:ext>
            </a:extLst>
          </p:cNvPr>
          <p:cNvSpPr/>
          <p:nvPr/>
        </p:nvSpPr>
        <p:spPr>
          <a:xfrm>
            <a:off x="278919" y="687816"/>
            <a:ext cx="7000100" cy="1694302"/>
          </a:xfrm>
          <a:prstGeom prst="round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556F86C-240D-8282-F51A-C60F1CC3163A}"/>
              </a:ext>
            </a:extLst>
          </p:cNvPr>
          <p:cNvSpPr txBox="1"/>
          <p:nvPr/>
        </p:nvSpPr>
        <p:spPr>
          <a:xfrm>
            <a:off x="976486" y="848005"/>
            <a:ext cx="7627409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dirty="0">
                <a:latin typeface="Arial" panose="020B0604020202020204" pitchFamily="34" charset="0"/>
                <a:cs typeface="Arial" panose="020B0604020202020204" pitchFamily="34" charset="0"/>
              </a:rPr>
              <a:t>Cwestiwn: 	Pa </a:t>
            </a:r>
            <a:r>
              <a:rPr lang="cy-GB" sz="2800" b="1" u="sng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</a:t>
            </a:r>
            <a:r>
              <a:rPr lang="cy-GB" sz="2800" dirty="0">
                <a:latin typeface="Arial" panose="020B0604020202020204" pitchFamily="34" charset="0"/>
                <a:cs typeface="Arial" panose="020B0604020202020204" pitchFamily="34" charset="0"/>
              </a:rPr>
              <a:t>if sydd _______ 25?</a:t>
            </a:r>
          </a:p>
          <a:p>
            <a:r>
              <a:rPr lang="cy-GB" sz="2800" dirty="0">
                <a:latin typeface="Arial" panose="020B0604020202020204" pitchFamily="34" charset="0"/>
                <a:cs typeface="Arial" panose="020B0604020202020204" pitchFamily="34" charset="0"/>
              </a:rPr>
              <a:t>		Pa rif sydd </a:t>
            </a:r>
            <a:r>
              <a:rPr lang="cy-GB" sz="2800" b="1" dirty="0">
                <a:solidFill>
                  <a:srgbClr val="008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cyn</a:t>
            </a:r>
            <a:r>
              <a:rPr lang="cy-GB" sz="2800" dirty="0">
                <a:latin typeface="Arial" panose="020B0604020202020204" pitchFamily="34" charset="0"/>
                <a:cs typeface="Arial" panose="020B0604020202020204" pitchFamily="34" charset="0"/>
              </a:rPr>
              <a:t> 25?</a:t>
            </a:r>
          </a:p>
          <a:p>
            <a:r>
              <a:rPr lang="cy-GB" sz="2800" dirty="0">
                <a:latin typeface="Arial" panose="020B0604020202020204" pitchFamily="34" charset="0"/>
                <a:cs typeface="Arial" panose="020B0604020202020204" pitchFamily="34" charset="0"/>
              </a:rPr>
              <a:t>Ateb:		Mae rhif 20 </a:t>
            </a:r>
            <a:r>
              <a:rPr lang="cy-GB" sz="2800" b="1" dirty="0">
                <a:solidFill>
                  <a:srgbClr val="008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cyn</a:t>
            </a:r>
            <a:r>
              <a:rPr lang="cy-GB" sz="2800" dirty="0">
                <a:latin typeface="Arial" panose="020B0604020202020204" pitchFamily="34" charset="0"/>
                <a:cs typeface="Arial" panose="020B0604020202020204" pitchFamily="34" charset="0"/>
              </a:rPr>
              <a:t> 25.</a:t>
            </a:r>
          </a:p>
        </p:txBody>
      </p:sp>
      <p:pic>
        <p:nvPicPr>
          <p:cNvPr id="42" name="Picture 41" descr="A colorful square with numbers&#10;&#10;Description automatically generated">
            <a:extLst>
              <a:ext uri="{FF2B5EF4-FFF2-40B4-BE49-F238E27FC236}">
                <a16:creationId xmlns:a16="http://schemas.microsoft.com/office/drawing/2014/main" id="{3DAC8274-5480-DCC1-6FCA-D40BACD6B27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3734" y="2494610"/>
            <a:ext cx="4166943" cy="4101493"/>
          </a:xfrm>
          <a:prstGeom prst="rect">
            <a:avLst/>
          </a:prstGeom>
        </p:spPr>
      </p:pic>
      <p:sp>
        <p:nvSpPr>
          <p:cNvPr id="43" name="Rectangle 42">
            <a:extLst>
              <a:ext uri="{FF2B5EF4-FFF2-40B4-BE49-F238E27FC236}">
                <a16:creationId xmlns:a16="http://schemas.microsoft.com/office/drawing/2014/main" id="{44C15099-7388-7A44-BE16-D4EC4C633AC7}"/>
              </a:ext>
            </a:extLst>
          </p:cNvPr>
          <p:cNvSpPr/>
          <p:nvPr/>
        </p:nvSpPr>
        <p:spPr>
          <a:xfrm>
            <a:off x="3688820" y="4392146"/>
            <a:ext cx="334089" cy="332660"/>
          </a:xfrm>
          <a:prstGeom prst="rect">
            <a:avLst/>
          </a:prstGeom>
          <a:noFill/>
          <a:ln w="38100">
            <a:solidFill>
              <a:srgbClr val="008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cxnSp>
        <p:nvCxnSpPr>
          <p:cNvPr id="44" name="Straight Arrow Connector 43">
            <a:extLst>
              <a:ext uri="{FF2B5EF4-FFF2-40B4-BE49-F238E27FC236}">
                <a16:creationId xmlns:a16="http://schemas.microsoft.com/office/drawing/2014/main" id="{C63B923C-AA37-2B86-302B-62A04883FBD3}"/>
              </a:ext>
            </a:extLst>
          </p:cNvPr>
          <p:cNvCxnSpPr>
            <a:cxnSpLocks/>
          </p:cNvCxnSpPr>
          <p:nvPr/>
        </p:nvCxnSpPr>
        <p:spPr>
          <a:xfrm>
            <a:off x="1504256" y="4497689"/>
            <a:ext cx="1882888" cy="13065"/>
          </a:xfrm>
          <a:prstGeom prst="straightConnector1">
            <a:avLst/>
          </a:prstGeom>
          <a:ln w="57150">
            <a:solidFill>
              <a:srgbClr val="008F0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7" name="TextBox 46">
            <a:extLst>
              <a:ext uri="{FF2B5EF4-FFF2-40B4-BE49-F238E27FC236}">
                <a16:creationId xmlns:a16="http://schemas.microsoft.com/office/drawing/2014/main" id="{46D4EF07-9848-B517-136F-99E5230C4536}"/>
              </a:ext>
            </a:extLst>
          </p:cNvPr>
          <p:cNvSpPr txBox="1"/>
          <p:nvPr/>
        </p:nvSpPr>
        <p:spPr>
          <a:xfrm>
            <a:off x="127194" y="3917001"/>
            <a:ext cx="1385383" cy="954107"/>
          </a:xfrm>
          <a:prstGeom prst="rect">
            <a:avLst/>
          </a:prstGeom>
          <a:noFill/>
          <a:ln w="38100">
            <a:solidFill>
              <a:srgbClr val="008F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y-GB" sz="2800">
                <a:latin typeface="Arial" panose="020B0604020202020204" pitchFamily="34" charset="0"/>
                <a:cs typeface="Arial" panose="020B0604020202020204" pitchFamily="34" charset="0"/>
              </a:rPr>
              <a:t>cyn/ </a:t>
            </a:r>
          </a:p>
          <a:p>
            <a:pPr algn="ctr"/>
            <a:r>
              <a:rPr lang="cy-GB" sz="2800">
                <a:latin typeface="Arial" panose="020B0604020202020204" pitchFamily="34" charset="0"/>
                <a:cs typeface="Arial" panose="020B0604020202020204" pitchFamily="34" charset="0"/>
              </a:rPr>
              <a:t>o flaen</a:t>
            </a:r>
          </a:p>
        </p:txBody>
      </p:sp>
      <p:cxnSp>
        <p:nvCxnSpPr>
          <p:cNvPr id="48" name="Straight Arrow Connector 47">
            <a:extLst>
              <a:ext uri="{FF2B5EF4-FFF2-40B4-BE49-F238E27FC236}">
                <a16:creationId xmlns:a16="http://schemas.microsoft.com/office/drawing/2014/main" id="{B4D38B40-21C2-2EFC-F27C-49F977D6556E}"/>
              </a:ext>
            </a:extLst>
          </p:cNvPr>
          <p:cNvCxnSpPr>
            <a:cxnSpLocks/>
          </p:cNvCxnSpPr>
          <p:nvPr/>
        </p:nvCxnSpPr>
        <p:spPr>
          <a:xfrm flipH="1">
            <a:off x="4324585" y="4510755"/>
            <a:ext cx="1689837" cy="47721"/>
          </a:xfrm>
          <a:prstGeom prst="straightConnector1">
            <a:avLst/>
          </a:prstGeom>
          <a:ln w="57150">
            <a:solidFill>
              <a:srgbClr val="008F0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0" name="TextBox 49">
            <a:extLst>
              <a:ext uri="{FF2B5EF4-FFF2-40B4-BE49-F238E27FC236}">
                <a16:creationId xmlns:a16="http://schemas.microsoft.com/office/drawing/2014/main" id="{82200CC4-924C-6929-25A8-AB18798B23A7}"/>
              </a:ext>
            </a:extLst>
          </p:cNvPr>
          <p:cNvSpPr txBox="1"/>
          <p:nvPr/>
        </p:nvSpPr>
        <p:spPr>
          <a:xfrm>
            <a:off x="6019272" y="4283747"/>
            <a:ext cx="1091381" cy="523220"/>
          </a:xfrm>
          <a:prstGeom prst="rect">
            <a:avLst/>
          </a:prstGeom>
          <a:noFill/>
          <a:ln w="38100">
            <a:solidFill>
              <a:srgbClr val="008F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y-GB" sz="2800">
                <a:latin typeface="Arial" panose="020B0604020202020204" pitchFamily="34" charset="0"/>
                <a:cs typeface="Arial" panose="020B0604020202020204" pitchFamily="34" charset="0"/>
              </a:rPr>
              <a:t>ar ôl</a:t>
            </a:r>
          </a:p>
        </p:txBody>
      </p:sp>
      <p:cxnSp>
        <p:nvCxnSpPr>
          <p:cNvPr id="51" name="Straight Arrow Connector 50">
            <a:extLst>
              <a:ext uri="{FF2B5EF4-FFF2-40B4-BE49-F238E27FC236}">
                <a16:creationId xmlns:a16="http://schemas.microsoft.com/office/drawing/2014/main" id="{C04518FE-7091-8769-4A99-7928EE45FD19}"/>
              </a:ext>
            </a:extLst>
          </p:cNvPr>
          <p:cNvCxnSpPr>
            <a:cxnSpLocks/>
          </p:cNvCxnSpPr>
          <p:nvPr/>
        </p:nvCxnSpPr>
        <p:spPr>
          <a:xfrm>
            <a:off x="1764198" y="3063725"/>
            <a:ext cx="2033464" cy="979475"/>
          </a:xfrm>
          <a:prstGeom prst="straightConnector1">
            <a:avLst/>
          </a:prstGeom>
          <a:ln w="57150">
            <a:solidFill>
              <a:srgbClr val="008F0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3" name="TextBox 52">
            <a:extLst>
              <a:ext uri="{FF2B5EF4-FFF2-40B4-BE49-F238E27FC236}">
                <a16:creationId xmlns:a16="http://schemas.microsoft.com/office/drawing/2014/main" id="{AF5E6AEA-9519-B2A1-F648-73527725CE35}"/>
              </a:ext>
            </a:extLst>
          </p:cNvPr>
          <p:cNvSpPr txBox="1"/>
          <p:nvPr/>
        </p:nvSpPr>
        <p:spPr>
          <a:xfrm>
            <a:off x="110553" y="2540505"/>
            <a:ext cx="1653645" cy="523220"/>
          </a:xfrm>
          <a:prstGeom prst="rect">
            <a:avLst/>
          </a:prstGeom>
          <a:noFill/>
          <a:ln w="38100">
            <a:solidFill>
              <a:srgbClr val="008F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y-GB" sz="2800">
                <a:latin typeface="Arial" panose="020B0604020202020204" pitchFamily="34" charset="0"/>
                <a:cs typeface="Arial" panose="020B0604020202020204" pitchFamily="34" charset="0"/>
              </a:rPr>
              <a:t>uwchben</a:t>
            </a:r>
          </a:p>
        </p:txBody>
      </p:sp>
      <p:cxnSp>
        <p:nvCxnSpPr>
          <p:cNvPr id="55" name="Straight Arrow Connector 54">
            <a:extLst>
              <a:ext uri="{FF2B5EF4-FFF2-40B4-BE49-F238E27FC236}">
                <a16:creationId xmlns:a16="http://schemas.microsoft.com/office/drawing/2014/main" id="{F7A6A959-D7BC-7D7E-7357-661BA29A6732}"/>
              </a:ext>
            </a:extLst>
          </p:cNvPr>
          <p:cNvCxnSpPr>
            <a:cxnSpLocks/>
            <a:stCxn id="59" idx="3"/>
          </p:cNvCxnSpPr>
          <p:nvPr/>
        </p:nvCxnSpPr>
        <p:spPr>
          <a:xfrm flipV="1">
            <a:off x="1495935" y="4928575"/>
            <a:ext cx="2259943" cy="1299112"/>
          </a:xfrm>
          <a:prstGeom prst="straightConnector1">
            <a:avLst/>
          </a:prstGeom>
          <a:ln w="57150">
            <a:solidFill>
              <a:srgbClr val="008F0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9" name="TextBox 58">
            <a:extLst>
              <a:ext uri="{FF2B5EF4-FFF2-40B4-BE49-F238E27FC236}">
                <a16:creationId xmlns:a16="http://schemas.microsoft.com/office/drawing/2014/main" id="{1CA7B68A-46F6-DB26-D5B4-02354D753DA2}"/>
              </a:ext>
            </a:extLst>
          </p:cNvPr>
          <p:cNvSpPr txBox="1"/>
          <p:nvPr/>
        </p:nvSpPr>
        <p:spPr>
          <a:xfrm>
            <a:off x="110553" y="5966077"/>
            <a:ext cx="1385382" cy="523220"/>
          </a:xfrm>
          <a:prstGeom prst="rect">
            <a:avLst/>
          </a:prstGeom>
          <a:noFill/>
          <a:ln w="38100">
            <a:solidFill>
              <a:srgbClr val="008F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y-GB" sz="2800">
                <a:latin typeface="Arial" panose="020B0604020202020204" pitchFamily="34" charset="0"/>
                <a:cs typeface="Arial" panose="020B0604020202020204" pitchFamily="34" charset="0"/>
              </a:rPr>
              <a:t>o dan</a:t>
            </a:r>
          </a:p>
        </p:txBody>
      </p:sp>
      <p:sp>
        <p:nvSpPr>
          <p:cNvPr id="60" name="5-point Star 59">
            <a:extLst>
              <a:ext uri="{FF2B5EF4-FFF2-40B4-BE49-F238E27FC236}">
                <a16:creationId xmlns:a16="http://schemas.microsoft.com/office/drawing/2014/main" id="{5CC5E65B-5FD5-F459-17E6-D7FCC5BB2981}"/>
              </a:ext>
            </a:extLst>
          </p:cNvPr>
          <p:cNvSpPr/>
          <p:nvPr/>
        </p:nvSpPr>
        <p:spPr>
          <a:xfrm>
            <a:off x="3920506" y="5401313"/>
            <a:ext cx="574221" cy="462228"/>
          </a:xfrm>
          <a:prstGeom prst="star5">
            <a:avLst>
              <a:gd name="adj" fmla="val 19375"/>
              <a:gd name="hf" fmla="val 105146"/>
              <a:gd name="vf" fmla="val 110557"/>
            </a:avLst>
          </a:prstGeom>
          <a:solidFill>
            <a:srgbClr val="008F00"/>
          </a:solidFill>
          <a:ln>
            <a:solidFill>
              <a:srgbClr val="008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cxnSp>
        <p:nvCxnSpPr>
          <p:cNvPr id="61" name="Straight Arrow Connector 60">
            <a:extLst>
              <a:ext uri="{FF2B5EF4-FFF2-40B4-BE49-F238E27FC236}">
                <a16:creationId xmlns:a16="http://schemas.microsoft.com/office/drawing/2014/main" id="{5A306B74-343F-C19E-B251-7A02560313FD}"/>
              </a:ext>
            </a:extLst>
          </p:cNvPr>
          <p:cNvCxnSpPr>
            <a:cxnSpLocks/>
          </p:cNvCxnSpPr>
          <p:nvPr/>
        </p:nvCxnSpPr>
        <p:spPr>
          <a:xfrm flipH="1">
            <a:off x="4494727" y="5587320"/>
            <a:ext cx="1519695" cy="0"/>
          </a:xfrm>
          <a:prstGeom prst="straightConnector1">
            <a:avLst/>
          </a:prstGeom>
          <a:ln w="57150">
            <a:solidFill>
              <a:srgbClr val="008F0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62" name="TextBox 61">
            <a:extLst>
              <a:ext uri="{FF2B5EF4-FFF2-40B4-BE49-F238E27FC236}">
                <a16:creationId xmlns:a16="http://schemas.microsoft.com/office/drawing/2014/main" id="{04192B95-0476-C3A8-AFC6-4A43E777269A}"/>
              </a:ext>
            </a:extLst>
          </p:cNvPr>
          <p:cNvSpPr txBox="1"/>
          <p:nvPr/>
        </p:nvSpPr>
        <p:spPr>
          <a:xfrm>
            <a:off x="6033709" y="5573940"/>
            <a:ext cx="1349886" cy="954107"/>
          </a:xfrm>
          <a:prstGeom prst="rect">
            <a:avLst/>
          </a:prstGeom>
          <a:noFill/>
          <a:ln w="38100">
            <a:solidFill>
              <a:srgbClr val="008F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y-GB" sz="2800">
                <a:latin typeface="Arial" panose="020B0604020202020204" pitchFamily="34" charset="0"/>
                <a:cs typeface="Arial" panose="020B0604020202020204" pitchFamily="34" charset="0"/>
              </a:rPr>
              <a:t>tu ôl i’r seren</a:t>
            </a:r>
          </a:p>
        </p:txBody>
      </p:sp>
      <p:sp>
        <p:nvSpPr>
          <p:cNvPr id="12" name="Rounded Rectangle 11">
            <a:extLst>
              <a:ext uri="{FF2B5EF4-FFF2-40B4-BE49-F238E27FC236}">
                <a16:creationId xmlns:a16="http://schemas.microsoft.com/office/drawing/2014/main" id="{5FD4D728-6153-9F23-1CA2-A46B5D7F215A}"/>
              </a:ext>
            </a:extLst>
          </p:cNvPr>
          <p:cNvSpPr/>
          <p:nvPr/>
        </p:nvSpPr>
        <p:spPr>
          <a:xfrm>
            <a:off x="7526430" y="676019"/>
            <a:ext cx="4386651" cy="5864173"/>
          </a:xfrm>
          <a:prstGeom prst="round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168A590B-BE41-E017-FB63-233533C75ECD}"/>
              </a:ext>
            </a:extLst>
          </p:cNvPr>
          <p:cNvSpPr txBox="1"/>
          <p:nvPr/>
        </p:nvSpPr>
        <p:spPr>
          <a:xfrm>
            <a:off x="7570176" y="955001"/>
            <a:ext cx="4386651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2800">
                <a:latin typeface="Arial" panose="020B0604020202020204" pitchFamily="34" charset="0"/>
                <a:cs typeface="Arial" panose="020B0604020202020204" pitchFamily="34" charset="0"/>
              </a:rPr>
              <a:t>Cwestiynau mathemategol:</a:t>
            </a:r>
          </a:p>
          <a:p>
            <a:endParaRPr lang="cy-GB" sz="2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y-GB" sz="2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y-GB" sz="2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sz="2800">
                <a:latin typeface="Arial" panose="020B0604020202020204" pitchFamily="34" charset="0"/>
                <a:cs typeface="Arial" panose="020B0604020202020204" pitchFamily="34" charset="0"/>
              </a:rPr>
              <a:t>Faint ydy __ adio __?</a:t>
            </a:r>
          </a:p>
          <a:p>
            <a:endParaRPr lang="cy-GB" sz="2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y-GB" sz="2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y-GB" sz="2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sz="2800">
                <a:latin typeface="Arial" panose="020B0604020202020204" pitchFamily="34" charset="0"/>
                <a:cs typeface="Arial" panose="020B0604020202020204" pitchFamily="34" charset="0"/>
              </a:rPr>
              <a:t>Faint ydy __ tynnu __?</a:t>
            </a:r>
          </a:p>
          <a:p>
            <a:endParaRPr lang="cy-GB" sz="2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y-GB" sz="2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y-GB" sz="28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Plus 14">
            <a:extLst>
              <a:ext uri="{FF2B5EF4-FFF2-40B4-BE49-F238E27FC236}">
                <a16:creationId xmlns:a16="http://schemas.microsoft.com/office/drawing/2014/main" id="{BD546C35-6F65-ADBD-60B1-C517CF94D4C8}"/>
              </a:ext>
            </a:extLst>
          </p:cNvPr>
          <p:cNvSpPr/>
          <p:nvPr/>
        </p:nvSpPr>
        <p:spPr>
          <a:xfrm>
            <a:off x="9695746" y="2319123"/>
            <a:ext cx="767907" cy="677109"/>
          </a:xfrm>
          <a:prstGeom prst="mathPlus">
            <a:avLst/>
          </a:prstGeom>
          <a:solidFill>
            <a:srgbClr val="008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>
              <a:solidFill>
                <a:srgbClr val="008F00"/>
              </a:solidFill>
            </a:endParaRPr>
          </a:p>
        </p:txBody>
      </p:sp>
      <p:sp>
        <p:nvSpPr>
          <p:cNvPr id="16" name="Minus 15">
            <a:extLst>
              <a:ext uri="{FF2B5EF4-FFF2-40B4-BE49-F238E27FC236}">
                <a16:creationId xmlns:a16="http://schemas.microsoft.com/office/drawing/2014/main" id="{5370175A-7547-D508-1F96-D0FE90F8AACA}"/>
              </a:ext>
            </a:extLst>
          </p:cNvPr>
          <p:cNvSpPr/>
          <p:nvPr/>
        </p:nvSpPr>
        <p:spPr>
          <a:xfrm>
            <a:off x="9719755" y="4392146"/>
            <a:ext cx="719891" cy="513012"/>
          </a:xfrm>
          <a:prstGeom prst="mathMinus">
            <a:avLst/>
          </a:prstGeom>
          <a:solidFill>
            <a:srgbClr val="008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pic>
        <p:nvPicPr>
          <p:cNvPr id="2" name="Picture 8">
            <a:extLst>
              <a:ext uri="{FF2B5EF4-FFF2-40B4-BE49-F238E27FC236}">
                <a16:creationId xmlns:a16="http://schemas.microsoft.com/office/drawing/2014/main" id="{2B43A03C-73E5-B4FC-69B6-C367A4E4CDB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906" t="14513" r="6816" b="15048"/>
          <a:stretch>
            <a:fillRect/>
          </a:stretch>
        </p:blipFill>
        <p:spPr bwMode="auto">
          <a:xfrm>
            <a:off x="11660668" y="6685907"/>
            <a:ext cx="504825" cy="436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4996781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7B1EF127-3455-EA41-883E-00DAE57BBD4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32377"/>
              </p:ext>
            </p:extLst>
          </p:nvPr>
        </p:nvGraphicFramePr>
        <p:xfrm>
          <a:off x="154379" y="709537"/>
          <a:ext cx="11893446" cy="5455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49486">
                  <a:extLst>
                    <a:ext uri="{9D8B030D-6E8A-4147-A177-3AD203B41FA5}">
                      <a16:colId xmlns:a16="http://schemas.microsoft.com/office/drawing/2014/main" val="2738080912"/>
                    </a:ext>
                  </a:extLst>
                </a:gridCol>
                <a:gridCol w="4061361">
                  <a:extLst>
                    <a:ext uri="{9D8B030D-6E8A-4147-A177-3AD203B41FA5}">
                      <a16:colId xmlns:a16="http://schemas.microsoft.com/office/drawing/2014/main" val="3577913332"/>
                    </a:ext>
                  </a:extLst>
                </a:gridCol>
                <a:gridCol w="3782599">
                  <a:extLst>
                    <a:ext uri="{9D8B030D-6E8A-4147-A177-3AD203B41FA5}">
                      <a16:colId xmlns:a16="http://schemas.microsoft.com/office/drawing/2014/main" val="1680325966"/>
                    </a:ext>
                  </a:extLst>
                </a:gridCol>
              </a:tblGrid>
              <a:tr h="848442">
                <a:tc>
                  <a:txBody>
                    <a:bodyPr/>
                    <a:lstStyle/>
                    <a:p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Blwyddyn / </a:t>
                      </a:r>
                      <a:r>
                        <a:rPr lang="cy-GB" sz="1800" b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Year</a:t>
                      </a:r>
                      <a:r>
                        <a:rPr lang="cy-GB" sz="18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:</a:t>
                      </a:r>
                    </a:p>
                    <a:p>
                      <a:r>
                        <a:rPr lang="cy-GB" sz="16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Primary</a:t>
                      </a: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6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Foundation</a:t>
                      </a: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6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Learning</a:t>
                      </a: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: </a:t>
                      </a:r>
                      <a:r>
                        <a:rPr lang="cy-GB" sz="16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English-medium</a:t>
                      </a: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 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Maes Dysgu a Phrofiad / </a:t>
                      </a:r>
                      <a:r>
                        <a:rPr lang="cy-GB" sz="1800" b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Area</a:t>
                      </a:r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of </a:t>
                      </a:r>
                      <a:r>
                        <a:rPr lang="cy-GB" sz="1800" b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Learning</a:t>
                      </a:r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800" b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800" b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Experience</a:t>
                      </a:r>
                      <a:r>
                        <a:rPr lang="cy-GB" sz="18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:</a:t>
                      </a:r>
                    </a:p>
                    <a:p>
                      <a:r>
                        <a:rPr lang="cy-GB" sz="16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Science</a:t>
                      </a: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6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6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Technology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Nod y wers / </a:t>
                      </a:r>
                      <a:r>
                        <a:rPr lang="cy-GB" sz="1800" b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Aims</a:t>
                      </a:r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of the </a:t>
                      </a:r>
                      <a:r>
                        <a:rPr lang="cy-GB" sz="1800" b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lesson</a:t>
                      </a:r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:</a:t>
                      </a:r>
                      <a:endParaRPr lang="cy-GB" sz="1800" b="0" dirty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  <a:p>
                      <a:r>
                        <a:rPr lang="cy-GB" sz="18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Suddo neu arnofio?</a:t>
                      </a:r>
                    </a:p>
                    <a:p>
                      <a:r>
                        <a:rPr lang="cy-GB" sz="18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Sink</a:t>
                      </a:r>
                      <a:r>
                        <a:rPr lang="cy-GB" sz="18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or </a:t>
                      </a:r>
                      <a:r>
                        <a:rPr lang="cy-GB" sz="18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float</a:t>
                      </a:r>
                      <a:r>
                        <a:rPr lang="cy-GB" sz="18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?</a:t>
                      </a:r>
                      <a:endParaRPr lang="cy-GB" sz="1800" b="1" dirty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34963061"/>
                  </a:ext>
                </a:extLst>
              </a:tr>
              <a:tr h="2027937">
                <a:tc>
                  <a:txBody>
                    <a:bodyPr/>
                    <a:lstStyle/>
                    <a:p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Gwybodaeth flaenorol / </a:t>
                      </a:r>
                      <a:r>
                        <a:rPr lang="cy-GB" sz="1800" b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Previous</a:t>
                      </a:r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800" b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knowledge</a:t>
                      </a:r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: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1600" b="0" noProof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That objects are made of different materials.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1600" b="0" noProof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That objects can be heavy or light.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rowSpan="2">
                  <a:txBody>
                    <a:bodyPr/>
                    <a:lstStyle/>
                    <a:p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Geirfa allweddol / </a:t>
                      </a:r>
                      <a:r>
                        <a:rPr lang="cy-GB" sz="1800" b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Key</a:t>
                      </a:r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800" b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vocabulary</a:t>
                      </a:r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: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suddo / </a:t>
                      </a:r>
                      <a:r>
                        <a:rPr lang="cy-GB" sz="16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sink</a:t>
                      </a:r>
                      <a:endParaRPr lang="cy-GB" sz="1600" b="0" dirty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arnofio / </a:t>
                      </a:r>
                      <a:r>
                        <a:rPr lang="cy-GB" sz="16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float</a:t>
                      </a:r>
                      <a:endParaRPr lang="cy-GB" sz="1600" b="0" dirty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Enwau’r adnoddau yn Gymraeg:  carreg, marblen, potel blastig, darn o bapur, brigyn, band elastig, llwy, gwelltyn, clip papur, pensil, deilen, tegan, </a:t>
                      </a:r>
                      <a:r>
                        <a:rPr lang="cy-GB" sz="16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a.y.y.b</a:t>
                      </a: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.</a:t>
                      </a:r>
                    </a:p>
                    <a:p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Ffocws Iaith / Main </a:t>
                      </a:r>
                      <a:r>
                        <a:rPr lang="cy-GB" sz="1800" b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langugae</a:t>
                      </a:r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800" b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focus</a:t>
                      </a:r>
                      <a:r>
                        <a:rPr lang="cy-GB" sz="18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:</a:t>
                      </a:r>
                    </a:p>
                    <a:p>
                      <a:r>
                        <a:rPr lang="cy-GB" sz="16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Introduction</a:t>
                      </a: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:  Beth ydy hwn / hon?</a:t>
                      </a:r>
                    </a:p>
                    <a:p>
                      <a:r>
                        <a:rPr lang="cy-GB" sz="16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During</a:t>
                      </a: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the </a:t>
                      </a:r>
                      <a:r>
                        <a:rPr lang="cy-GB" sz="16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activity</a:t>
                      </a: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:</a:t>
                      </a:r>
                    </a:p>
                    <a:p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Ydy’r ______ yn arnofio? / Is the ______ </a:t>
                      </a:r>
                      <a:r>
                        <a:rPr lang="cy-GB" sz="16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floating</a:t>
                      </a: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?</a:t>
                      </a:r>
                    </a:p>
                    <a:p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Ydy’r ______ yn suddo? / Is the _____ </a:t>
                      </a:r>
                      <a:r>
                        <a:rPr lang="cy-GB" sz="16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sinking</a:t>
                      </a: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?</a:t>
                      </a:r>
                    </a:p>
                    <a:p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Patrwm ateb / </a:t>
                      </a:r>
                      <a:r>
                        <a:rPr lang="cy-GB" sz="16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Answer</a:t>
                      </a: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: Ydy / Nac ydy.</a:t>
                      </a:r>
                    </a:p>
                    <a:p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Patrwm i’w osgoi / </a:t>
                      </a:r>
                      <a:r>
                        <a:rPr lang="cy-GB" sz="16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Language</a:t>
                      </a: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6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pattern</a:t>
                      </a: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to </a:t>
                      </a:r>
                      <a:r>
                        <a:rPr lang="cy-GB" sz="16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correct</a:t>
                      </a: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:  Ie.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rowSpan="2">
                  <a:txBody>
                    <a:bodyPr/>
                    <a:lstStyle/>
                    <a:p>
                      <a:r>
                        <a:rPr lang="cy-GB" sz="15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Gweithgareddau addysgu a dysgu / </a:t>
                      </a:r>
                      <a:r>
                        <a:rPr lang="en-GB" sz="1500" b="1" noProof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Teaching and Learning Activities</a:t>
                      </a:r>
                      <a:r>
                        <a:rPr lang="en-GB" sz="1500" b="0" noProof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: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500" b="0" noProof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Introduce new vocabulary through drilling: repeat, repeat, repeat, by using flash cards and different voices (to keep interest).  “Beth </a:t>
                      </a:r>
                      <a:r>
                        <a:rPr lang="en-GB" sz="1500" b="0" noProof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ydy</a:t>
                      </a:r>
                      <a:r>
                        <a:rPr lang="en-GB" sz="1500" b="0" noProof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en-GB" sz="1500" b="0" noProof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hwn</a:t>
                      </a:r>
                      <a:r>
                        <a:rPr lang="en-GB" sz="1500" b="0" noProof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/ hon?”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500" b="0" noProof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Give each pupil an object or a card (on the card will be a name of one object).  Ask them to find their partner - object + name of object.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500" b="0" noProof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Ask them to predict if their object is going to float / sink? “</a:t>
                      </a:r>
                      <a:r>
                        <a:rPr lang="en-GB" sz="1500" b="0" noProof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Ydy’r</a:t>
                      </a:r>
                      <a:r>
                        <a:rPr lang="en-GB" sz="1500" b="0" noProof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_____ </a:t>
                      </a:r>
                      <a:r>
                        <a:rPr lang="en-GB" sz="1500" b="0" noProof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yn</a:t>
                      </a:r>
                      <a:r>
                        <a:rPr lang="en-GB" sz="1500" b="0" noProof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en-GB" sz="1500" b="0" noProof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mynd</a:t>
                      </a:r>
                      <a:r>
                        <a:rPr lang="en-GB" sz="1500" b="0" noProof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en-GB" sz="1500" b="0" noProof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i</a:t>
                      </a:r>
                      <a:r>
                        <a:rPr lang="en-GB" sz="1500" b="0" noProof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en-GB" sz="1500" b="0" noProof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suddo</a:t>
                      </a:r>
                      <a:r>
                        <a:rPr lang="en-GB" sz="1500" b="0" noProof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neu </a:t>
                      </a:r>
                      <a:r>
                        <a:rPr lang="en-GB" sz="1500" b="0" noProof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arnofio</a:t>
                      </a:r>
                      <a:r>
                        <a:rPr lang="en-GB" sz="1500" b="0" noProof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?”  Answer: </a:t>
                      </a:r>
                      <a:r>
                        <a:rPr lang="en-GB" sz="1500" b="0" noProof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suddo</a:t>
                      </a:r>
                      <a:r>
                        <a:rPr lang="en-GB" sz="1500" b="0" noProof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/ </a:t>
                      </a:r>
                      <a:r>
                        <a:rPr lang="en-GB" sz="1500" b="0" noProof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arnofio</a:t>
                      </a:r>
                      <a:r>
                        <a:rPr lang="en-GB" sz="1500" b="0" noProof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500" b="0" noProof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In groups, they do the experiment to find out if their predictions were correct.  Every time, the pattern needs to be repeated – “</a:t>
                      </a:r>
                      <a:r>
                        <a:rPr lang="en-GB" sz="1500" b="0" noProof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Ydy’r</a:t>
                      </a:r>
                      <a:r>
                        <a:rPr lang="en-GB" sz="1500" b="0" noProof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______ </a:t>
                      </a:r>
                      <a:r>
                        <a:rPr lang="en-GB" sz="1500" b="0" noProof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yn</a:t>
                      </a:r>
                      <a:r>
                        <a:rPr lang="en-GB" sz="1500" b="0" noProof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en-GB" sz="1500" b="0" noProof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arnofio</a:t>
                      </a:r>
                      <a:r>
                        <a:rPr lang="en-GB" sz="1500" b="0" noProof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/ </a:t>
                      </a:r>
                      <a:r>
                        <a:rPr lang="en-GB" sz="1500" b="0" noProof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suddo</a:t>
                      </a:r>
                      <a:r>
                        <a:rPr lang="en-GB" sz="1500" b="0" noProof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?”  - ‘</a:t>
                      </a:r>
                      <a:r>
                        <a:rPr lang="en-GB" sz="1500" b="0" noProof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Ydy</a:t>
                      </a:r>
                      <a:r>
                        <a:rPr lang="en-GB" sz="1500" b="0" noProof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/ </a:t>
                      </a:r>
                      <a:r>
                        <a:rPr lang="en-GB" sz="1500" b="0" noProof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Nac</a:t>
                      </a:r>
                      <a:r>
                        <a:rPr lang="en-GB" sz="1500" b="0" noProof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en-GB" sz="1500" b="0" noProof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ydy</a:t>
                      </a:r>
                      <a:r>
                        <a:rPr lang="en-GB" sz="1500" b="0" noProof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”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4300836"/>
                  </a:ext>
                </a:extLst>
              </a:tr>
              <a:tr h="2400852">
                <a:tc>
                  <a:txBody>
                    <a:bodyPr/>
                    <a:lstStyle/>
                    <a:p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Adnoddau / </a:t>
                      </a:r>
                      <a:r>
                        <a:rPr lang="cy-GB" sz="1800" b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Resources</a:t>
                      </a:r>
                      <a:r>
                        <a:rPr lang="cy-GB" sz="18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: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b="0" noProof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Different objects: a pebble, a marble, plastic bottle, piece of paper, a stick, an elastic band, spoon, straw, paper clip, pencil, leaf, etc.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b="0" noProof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A see-through water tub.</a:t>
                      </a:r>
                      <a:endParaRPr lang="en-GB" sz="1800" b="0" noProof="0" dirty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y-GB" sz="2400" b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y-GB" sz="2400" b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997145260"/>
                  </a:ext>
                </a:extLst>
              </a:tr>
            </a:tbl>
          </a:graphicData>
        </a:graphic>
      </p:graphicFrame>
      <p:sp>
        <p:nvSpPr>
          <p:cNvPr id="5" name="Rectangle 4">
            <a:extLst>
              <a:ext uri="{FF2B5EF4-FFF2-40B4-BE49-F238E27FC236}">
                <a16:creationId xmlns:a16="http://schemas.microsoft.com/office/drawing/2014/main" id="{F8EE9B8E-3802-E862-0573-E0866684D9D9}"/>
              </a:ext>
            </a:extLst>
          </p:cNvPr>
          <p:cNvSpPr/>
          <p:nvPr/>
        </p:nvSpPr>
        <p:spPr>
          <a:xfrm>
            <a:off x="15804" y="6355238"/>
            <a:ext cx="12160391" cy="480608"/>
          </a:xfrm>
          <a:prstGeom prst="rect">
            <a:avLst/>
          </a:prstGeom>
          <a:solidFill>
            <a:srgbClr val="451964"/>
          </a:solidFill>
          <a:ln>
            <a:solidFill>
              <a:srgbClr val="45196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  <a:defRPr/>
            </a:pPr>
            <a:r>
              <a:rPr lang="cy-GB" altLang="en-US" sz="1800" dirty="0">
                <a:solidFill>
                  <a:srgbClr val="FFFFFF"/>
                </a:solidFill>
              </a:rPr>
              <a:t>Hyfforddiant Cychwynnol Athrawon: Cynllunio gwers</a:t>
            </a:r>
            <a:endParaRPr lang="cy-GB" altLang="en-US" sz="1800" dirty="0">
              <a:solidFill>
                <a:srgbClr val="FFFFFF"/>
              </a:solidFill>
              <a:cs typeface="Calibri" panose="020F050202020403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C0F3077-8ED8-3306-3B34-5A2CBE7A2FEA}"/>
              </a:ext>
            </a:extLst>
          </p:cNvPr>
          <p:cNvSpPr txBox="1"/>
          <p:nvPr/>
        </p:nvSpPr>
        <p:spPr>
          <a:xfrm>
            <a:off x="2715294" y="0"/>
            <a:ext cx="676140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4000" b="1">
                <a:latin typeface="Arial" panose="020B0604020202020204" pitchFamily="34" charset="0"/>
                <a:cs typeface="Arial" panose="020B0604020202020204" pitchFamily="34" charset="0"/>
              </a:rPr>
              <a:t>Cynllun Gwers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26726E2-1E3D-2BFB-5F59-802BA1806C24}"/>
              </a:ext>
            </a:extLst>
          </p:cNvPr>
          <p:cNvSpPr txBox="1"/>
          <p:nvPr/>
        </p:nvSpPr>
        <p:spPr>
          <a:xfrm>
            <a:off x="4214813" y="1667642"/>
            <a:ext cx="4071937" cy="4687596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pic>
        <p:nvPicPr>
          <p:cNvPr id="3" name="Picture 8">
            <a:extLst>
              <a:ext uri="{FF2B5EF4-FFF2-40B4-BE49-F238E27FC236}">
                <a16:creationId xmlns:a16="http://schemas.microsoft.com/office/drawing/2014/main" id="{C890AF14-FC49-5FB9-D5C5-04E58173B2D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906" t="14513" r="6816" b="15048"/>
          <a:stretch>
            <a:fillRect/>
          </a:stretch>
        </p:blipFill>
        <p:spPr bwMode="auto">
          <a:xfrm>
            <a:off x="11671370" y="6377260"/>
            <a:ext cx="504825" cy="436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147114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3B19ADF3-8493-7589-551E-158223FE8A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30965" y="39734"/>
            <a:ext cx="6489940" cy="1078248"/>
          </a:xfrm>
        </p:spPr>
        <p:txBody>
          <a:bodyPr>
            <a:normAutofit fontScale="90000"/>
          </a:bodyPr>
          <a:lstStyle/>
          <a:p>
            <a:pPr algn="ctr"/>
            <a:br>
              <a:rPr lang="en-US" sz="4000" dirty="0">
                <a:latin typeface="Arial"/>
                <a:ea typeface="Calibri Light"/>
                <a:cs typeface="Arial"/>
              </a:rPr>
            </a:br>
            <a:r>
              <a:rPr lang="en-US" sz="4000" dirty="0" err="1">
                <a:latin typeface="Arial"/>
                <a:ea typeface="Calibri Light"/>
                <a:cs typeface="Arial"/>
              </a:rPr>
              <a:t>Ydy</a:t>
            </a:r>
            <a:r>
              <a:rPr lang="en-US" sz="4000" dirty="0">
                <a:latin typeface="Arial"/>
                <a:ea typeface="Calibri Light"/>
                <a:cs typeface="Arial"/>
              </a:rPr>
              <a:t> …. </a:t>
            </a:r>
            <a:r>
              <a:rPr lang="en-US" sz="4000" dirty="0" err="1">
                <a:latin typeface="Arial"/>
                <a:ea typeface="Calibri Light"/>
                <a:cs typeface="Arial"/>
              </a:rPr>
              <a:t>yn</a:t>
            </a:r>
            <a:r>
              <a:rPr lang="en-US" sz="4000" dirty="0">
                <a:latin typeface="Arial"/>
                <a:ea typeface="Calibri Light"/>
                <a:cs typeface="Arial"/>
              </a:rPr>
              <a:t> </a:t>
            </a:r>
            <a:r>
              <a:rPr lang="en-US" sz="4000" dirty="0" err="1">
                <a:latin typeface="Arial"/>
                <a:ea typeface="Calibri Light"/>
                <a:cs typeface="Arial"/>
              </a:rPr>
              <a:t>mynd</a:t>
            </a:r>
            <a:r>
              <a:rPr lang="en-US" sz="4000" dirty="0">
                <a:latin typeface="Arial"/>
                <a:ea typeface="Calibri Light"/>
                <a:cs typeface="Arial"/>
              </a:rPr>
              <a:t> </a:t>
            </a:r>
            <a:r>
              <a:rPr lang="en-US" sz="4000" dirty="0" err="1">
                <a:latin typeface="Arial"/>
                <a:ea typeface="Calibri Light"/>
                <a:cs typeface="Arial"/>
              </a:rPr>
              <a:t>i</a:t>
            </a:r>
            <a:r>
              <a:rPr lang="en-US" sz="4000" dirty="0">
                <a:latin typeface="Arial"/>
                <a:ea typeface="Calibri Light"/>
                <a:cs typeface="Arial"/>
              </a:rPr>
              <a:t> </a:t>
            </a:r>
            <a:r>
              <a:rPr lang="en-US" sz="4000" dirty="0" err="1">
                <a:latin typeface="Arial"/>
                <a:ea typeface="Calibri Light"/>
                <a:cs typeface="Arial"/>
              </a:rPr>
              <a:t>suddo</a:t>
            </a:r>
            <a:r>
              <a:rPr lang="en-US" sz="4000" dirty="0">
                <a:latin typeface="Arial"/>
                <a:ea typeface="Calibri Light"/>
                <a:cs typeface="Arial"/>
              </a:rPr>
              <a:t>?</a:t>
            </a:r>
            <a:br>
              <a:rPr lang="en-US" sz="4000" dirty="0">
                <a:latin typeface="Arial"/>
                <a:ea typeface="Calibri Light"/>
                <a:cs typeface="Arial"/>
              </a:rPr>
            </a:br>
            <a:r>
              <a:rPr lang="en-US" sz="4000" dirty="0" err="1">
                <a:latin typeface="Arial"/>
                <a:ea typeface="Calibri Light"/>
                <a:cs typeface="Arial"/>
              </a:rPr>
              <a:t>Ydy</a:t>
            </a:r>
            <a:r>
              <a:rPr lang="en-US" sz="4000" dirty="0">
                <a:latin typeface="Arial"/>
                <a:ea typeface="Calibri Light"/>
                <a:cs typeface="Arial"/>
              </a:rPr>
              <a:t> …. </a:t>
            </a:r>
            <a:r>
              <a:rPr lang="en-US" sz="4000" dirty="0" err="1">
                <a:latin typeface="Arial"/>
                <a:ea typeface="Calibri Light"/>
                <a:cs typeface="Arial"/>
              </a:rPr>
              <a:t>yn</a:t>
            </a:r>
            <a:r>
              <a:rPr lang="en-US" sz="4000" dirty="0">
                <a:latin typeface="Arial"/>
                <a:ea typeface="Calibri Light"/>
                <a:cs typeface="Arial"/>
              </a:rPr>
              <a:t> </a:t>
            </a:r>
            <a:r>
              <a:rPr lang="en-US" sz="4000" dirty="0" err="1">
                <a:latin typeface="Arial"/>
                <a:ea typeface="Calibri Light"/>
                <a:cs typeface="Arial"/>
              </a:rPr>
              <a:t>mynd</a:t>
            </a:r>
            <a:r>
              <a:rPr lang="en-US" sz="4000" dirty="0">
                <a:latin typeface="Arial"/>
                <a:ea typeface="Calibri Light"/>
                <a:cs typeface="Arial"/>
              </a:rPr>
              <a:t> </a:t>
            </a:r>
            <a:r>
              <a:rPr lang="en-US" sz="4000" dirty="0" err="1">
                <a:latin typeface="Arial"/>
                <a:ea typeface="Calibri Light"/>
                <a:cs typeface="Arial"/>
              </a:rPr>
              <a:t>i</a:t>
            </a:r>
            <a:r>
              <a:rPr lang="en-US" sz="4000" dirty="0">
                <a:latin typeface="Arial"/>
                <a:ea typeface="Calibri Light"/>
                <a:cs typeface="Arial"/>
              </a:rPr>
              <a:t> </a:t>
            </a:r>
            <a:r>
              <a:rPr lang="en-US" sz="4000" dirty="0" err="1">
                <a:latin typeface="Arial"/>
                <a:ea typeface="Calibri Light"/>
                <a:cs typeface="Arial"/>
              </a:rPr>
              <a:t>arnofio</a:t>
            </a:r>
            <a:r>
              <a:rPr lang="en-US" sz="4000" dirty="0">
                <a:latin typeface="Arial"/>
                <a:ea typeface="Calibri Light"/>
                <a:cs typeface="Arial"/>
              </a:rPr>
              <a:t>?</a:t>
            </a:r>
          </a:p>
          <a:p>
            <a:pPr algn="ctr"/>
            <a:endParaRPr lang="en-US" sz="4000" dirty="0">
              <a:latin typeface="Arial"/>
              <a:ea typeface="Calibri Light"/>
              <a:cs typeface="Calibri Light"/>
            </a:endParaRP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6C75645C-7582-D786-1FD6-4C0CD9E01E6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93633813"/>
              </p:ext>
            </p:extLst>
          </p:nvPr>
        </p:nvGraphicFramePr>
        <p:xfrm>
          <a:off x="328140" y="1258585"/>
          <a:ext cx="11576280" cy="401411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29380">
                  <a:extLst>
                    <a:ext uri="{9D8B030D-6E8A-4147-A177-3AD203B41FA5}">
                      <a16:colId xmlns:a16="http://schemas.microsoft.com/office/drawing/2014/main" val="3985862562"/>
                    </a:ext>
                  </a:extLst>
                </a:gridCol>
                <a:gridCol w="1929380">
                  <a:extLst>
                    <a:ext uri="{9D8B030D-6E8A-4147-A177-3AD203B41FA5}">
                      <a16:colId xmlns:a16="http://schemas.microsoft.com/office/drawing/2014/main" val="3499520125"/>
                    </a:ext>
                  </a:extLst>
                </a:gridCol>
                <a:gridCol w="1929380">
                  <a:extLst>
                    <a:ext uri="{9D8B030D-6E8A-4147-A177-3AD203B41FA5}">
                      <a16:colId xmlns:a16="http://schemas.microsoft.com/office/drawing/2014/main" val="3037327835"/>
                    </a:ext>
                  </a:extLst>
                </a:gridCol>
                <a:gridCol w="1929380">
                  <a:extLst>
                    <a:ext uri="{9D8B030D-6E8A-4147-A177-3AD203B41FA5}">
                      <a16:colId xmlns:a16="http://schemas.microsoft.com/office/drawing/2014/main" val="2309273704"/>
                    </a:ext>
                  </a:extLst>
                </a:gridCol>
                <a:gridCol w="1929380">
                  <a:extLst>
                    <a:ext uri="{9D8B030D-6E8A-4147-A177-3AD203B41FA5}">
                      <a16:colId xmlns:a16="http://schemas.microsoft.com/office/drawing/2014/main" val="1693152048"/>
                    </a:ext>
                  </a:extLst>
                </a:gridCol>
                <a:gridCol w="1929380">
                  <a:extLst>
                    <a:ext uri="{9D8B030D-6E8A-4147-A177-3AD203B41FA5}">
                      <a16:colId xmlns:a16="http://schemas.microsoft.com/office/drawing/2014/main" val="1914867913"/>
                    </a:ext>
                  </a:extLst>
                </a:gridCol>
              </a:tblGrid>
              <a:tr h="1964349">
                <a:tc>
                  <a:txBody>
                    <a:bodyPr/>
                    <a:lstStyle/>
                    <a:p>
                      <a:pPr algn="ctr"/>
                      <a:r>
                        <a:rPr lang="en-US" sz="2400" b="1" err="1">
                          <a:solidFill>
                            <a:schemeClr val="tx1"/>
                          </a:solidFill>
                          <a:latin typeface="Arial"/>
                        </a:rPr>
                        <a:t>carreg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  <a:latin typeface="Arial"/>
                        </a:rPr>
                        <a:t> 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1" err="1">
                          <a:solidFill>
                            <a:schemeClr val="tx1"/>
                          </a:solidFill>
                          <a:latin typeface="Arial"/>
                        </a:rPr>
                        <a:t>marblen</a:t>
                      </a:r>
                      <a:endParaRPr lang="en-US" sz="2400" b="1">
                        <a:solidFill>
                          <a:schemeClr val="tx1"/>
                        </a:solidFill>
                        <a:latin typeface="Arial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1" err="1">
                          <a:solidFill>
                            <a:schemeClr val="tx1"/>
                          </a:solidFill>
                          <a:latin typeface="Arial"/>
                        </a:rPr>
                        <a:t>potel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  <a:latin typeface="Arial"/>
                        </a:rPr>
                        <a:t> </a:t>
                      </a:r>
                      <a:r>
                        <a:rPr lang="en-US" sz="2400" b="1" err="1">
                          <a:solidFill>
                            <a:schemeClr val="tx1"/>
                          </a:solidFill>
                          <a:latin typeface="Arial"/>
                        </a:rPr>
                        <a:t>blastig</a:t>
                      </a:r>
                      <a:endParaRPr lang="en-US" sz="2400" b="1">
                        <a:solidFill>
                          <a:schemeClr val="tx1"/>
                        </a:solidFill>
                        <a:latin typeface="Arial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1" err="1">
                          <a:solidFill>
                            <a:schemeClr val="tx1"/>
                          </a:solidFill>
                          <a:latin typeface="Arial"/>
                        </a:rPr>
                        <a:t>papur</a:t>
                      </a:r>
                      <a:endParaRPr lang="en-US" sz="2400" b="1">
                        <a:solidFill>
                          <a:schemeClr val="tx1"/>
                        </a:solidFill>
                        <a:latin typeface="Arial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1" err="1">
                          <a:solidFill>
                            <a:schemeClr val="tx1"/>
                          </a:solidFill>
                          <a:latin typeface="Arial"/>
                        </a:rPr>
                        <a:t>brigyn</a:t>
                      </a:r>
                      <a:endParaRPr lang="en-US" sz="2400" b="1">
                        <a:solidFill>
                          <a:schemeClr val="tx1"/>
                        </a:solidFill>
                        <a:latin typeface="Arial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solidFill>
                            <a:schemeClr val="tx1"/>
                          </a:solidFill>
                          <a:latin typeface="Arial"/>
                        </a:rPr>
                        <a:t>band </a:t>
                      </a:r>
                      <a:r>
                        <a:rPr lang="en-US" sz="2400" b="1" err="1">
                          <a:solidFill>
                            <a:schemeClr val="tx1"/>
                          </a:solidFill>
                          <a:latin typeface="Arial"/>
                        </a:rPr>
                        <a:t>elastig</a:t>
                      </a:r>
                      <a:endParaRPr lang="en-US" sz="2400" b="1">
                        <a:solidFill>
                          <a:schemeClr val="tx1"/>
                        </a:solidFill>
                        <a:latin typeface="Arial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03926722"/>
                  </a:ext>
                </a:extLst>
              </a:tr>
              <a:tr h="2049765">
                <a:tc>
                  <a:txBody>
                    <a:bodyPr/>
                    <a:lstStyle/>
                    <a:p>
                      <a:pPr algn="ctr"/>
                      <a:r>
                        <a:rPr lang="en-US" sz="2400" b="1" err="1">
                          <a:latin typeface="Arial"/>
                        </a:rPr>
                        <a:t>llwy</a:t>
                      </a:r>
                      <a:endParaRPr lang="en-US" sz="2400" b="1" dirty="0">
                        <a:latin typeface="Arial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latin typeface="Arial"/>
                        </a:rPr>
                        <a:t>clip </a:t>
                      </a:r>
                      <a:r>
                        <a:rPr lang="en-US" sz="2400" b="1" err="1">
                          <a:latin typeface="Arial"/>
                        </a:rPr>
                        <a:t>papur</a:t>
                      </a:r>
                      <a:endParaRPr lang="en-US" sz="2400" b="1" dirty="0">
                        <a:latin typeface="Arial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1" err="1">
                          <a:latin typeface="Arial"/>
                        </a:rPr>
                        <a:t>deilen</a:t>
                      </a:r>
                      <a:endParaRPr lang="en-US" sz="2400" b="1" dirty="0">
                        <a:latin typeface="Arial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1" err="1">
                          <a:latin typeface="Arial"/>
                        </a:rPr>
                        <a:t>pensil</a:t>
                      </a:r>
                      <a:endParaRPr lang="en-US" sz="2400" b="1" dirty="0">
                        <a:latin typeface="Arial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1" err="1">
                          <a:latin typeface="Arial"/>
                        </a:rPr>
                        <a:t>tegan</a:t>
                      </a:r>
                      <a:r>
                        <a:rPr lang="en-US" sz="2400" b="1" dirty="0">
                          <a:latin typeface="Arial"/>
                        </a:rPr>
                        <a:t> 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 err="1">
                          <a:latin typeface="Arial"/>
                        </a:rPr>
                        <a:t>gwelltyn</a:t>
                      </a:r>
                      <a:endParaRPr lang="en-US" sz="2400" b="1" dirty="0">
                        <a:latin typeface="Arial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86937131"/>
                  </a:ext>
                </a:extLst>
              </a:tr>
            </a:tbl>
          </a:graphicData>
        </a:graphic>
      </p:graphicFrame>
      <p:sp>
        <p:nvSpPr>
          <p:cNvPr id="4" name="Title 4">
            <a:extLst>
              <a:ext uri="{FF2B5EF4-FFF2-40B4-BE49-F238E27FC236}">
                <a16:creationId xmlns:a16="http://schemas.microsoft.com/office/drawing/2014/main" id="{883E9D23-A8EB-1056-0B8E-EC5DA5BBE048}"/>
              </a:ext>
            </a:extLst>
          </p:cNvPr>
          <p:cNvSpPr txBox="1">
            <a:spLocks/>
          </p:cNvSpPr>
          <p:nvPr/>
        </p:nvSpPr>
        <p:spPr>
          <a:xfrm>
            <a:off x="3807922" y="4691634"/>
            <a:ext cx="4771847" cy="2074194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20000"/>
              </a:lnSpc>
            </a:pPr>
            <a:br>
              <a:rPr lang="en-US" sz="4000" dirty="0">
                <a:latin typeface="Arial"/>
                <a:ea typeface="Calibri Light"/>
                <a:cs typeface="Arial"/>
              </a:rPr>
            </a:br>
            <a:r>
              <a:rPr lang="en-US" sz="3700" dirty="0" err="1">
                <a:latin typeface="Arial"/>
                <a:ea typeface="Calibri Light"/>
                <a:cs typeface="Arial"/>
              </a:rPr>
              <a:t>Ydy</a:t>
            </a:r>
            <a:r>
              <a:rPr lang="en-US" sz="3700" dirty="0">
                <a:latin typeface="Arial"/>
                <a:ea typeface="Calibri Light"/>
                <a:cs typeface="Arial"/>
              </a:rPr>
              <a:t> …. </a:t>
            </a:r>
            <a:r>
              <a:rPr lang="en-US" sz="3700" dirty="0" err="1">
                <a:latin typeface="Arial"/>
                <a:ea typeface="Calibri Light"/>
                <a:cs typeface="Arial"/>
              </a:rPr>
              <a:t>yn</a:t>
            </a:r>
            <a:r>
              <a:rPr lang="en-US" sz="3700" dirty="0">
                <a:latin typeface="Arial"/>
                <a:ea typeface="Calibri Light"/>
                <a:cs typeface="Arial"/>
              </a:rPr>
              <a:t> </a:t>
            </a:r>
            <a:r>
              <a:rPr lang="en-US" sz="3700" dirty="0" err="1">
                <a:latin typeface="Arial"/>
                <a:ea typeface="Calibri Light"/>
                <a:cs typeface="Arial"/>
              </a:rPr>
              <a:t>suddo</a:t>
            </a:r>
            <a:r>
              <a:rPr lang="en-US" sz="3700" dirty="0">
                <a:latin typeface="Arial"/>
                <a:ea typeface="Calibri Light"/>
                <a:cs typeface="Arial"/>
              </a:rPr>
              <a:t>?</a:t>
            </a:r>
            <a:br>
              <a:rPr lang="en-US" sz="3700" dirty="0">
                <a:latin typeface="Arial"/>
                <a:ea typeface="Calibri Light"/>
                <a:cs typeface="Arial"/>
              </a:rPr>
            </a:br>
            <a:r>
              <a:rPr lang="en-US" sz="3700" dirty="0" err="1">
                <a:latin typeface="Arial"/>
                <a:ea typeface="Calibri Light"/>
                <a:cs typeface="Arial"/>
              </a:rPr>
              <a:t>Ydy</a:t>
            </a:r>
            <a:r>
              <a:rPr lang="en-US" sz="3700" dirty="0">
                <a:latin typeface="Arial"/>
                <a:ea typeface="Calibri Light"/>
                <a:cs typeface="Arial"/>
              </a:rPr>
              <a:t> …. </a:t>
            </a:r>
            <a:r>
              <a:rPr lang="en-US" sz="3700" dirty="0" err="1">
                <a:latin typeface="Arial"/>
                <a:ea typeface="Calibri Light"/>
                <a:cs typeface="Arial"/>
              </a:rPr>
              <a:t>yn</a:t>
            </a:r>
            <a:r>
              <a:rPr lang="en-US" sz="3700" dirty="0">
                <a:latin typeface="Arial"/>
                <a:ea typeface="Calibri Light"/>
                <a:cs typeface="Arial"/>
              </a:rPr>
              <a:t> </a:t>
            </a:r>
            <a:r>
              <a:rPr lang="en-US" sz="3700" dirty="0" err="1">
                <a:latin typeface="Arial"/>
                <a:ea typeface="Calibri Light"/>
                <a:cs typeface="Arial"/>
              </a:rPr>
              <a:t>arnofio</a:t>
            </a:r>
            <a:r>
              <a:rPr lang="en-US" sz="3700" dirty="0">
                <a:latin typeface="Arial"/>
                <a:ea typeface="Calibri Light"/>
                <a:cs typeface="Arial"/>
              </a:rPr>
              <a:t>?</a:t>
            </a:r>
            <a:endParaRPr lang="en-US" sz="3700" dirty="0">
              <a:ea typeface="Calibri Light"/>
              <a:cs typeface="Calibri Light"/>
            </a:endParaRPr>
          </a:p>
          <a:p>
            <a:pPr algn="ctr"/>
            <a:endParaRPr lang="en-US" sz="4000" dirty="0">
              <a:latin typeface="Arial"/>
              <a:ea typeface="Calibri Light"/>
              <a:cs typeface="Calibri Light"/>
            </a:endParaRPr>
          </a:p>
        </p:txBody>
      </p:sp>
      <p:pic>
        <p:nvPicPr>
          <p:cNvPr id="6" name="Picture 5" descr="A watercolor of a plant&#10;&#10;Description automatically generated">
            <a:extLst>
              <a:ext uri="{FF2B5EF4-FFF2-40B4-BE49-F238E27FC236}">
                <a16:creationId xmlns:a16="http://schemas.microsoft.com/office/drawing/2014/main" id="{E6C50DE5-F4E6-3517-CFF6-F4E150930D2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3300000">
            <a:off x="8731589" y="1593757"/>
            <a:ext cx="620206" cy="1580684"/>
          </a:xfrm>
          <a:prstGeom prst="rect">
            <a:avLst/>
          </a:prstGeom>
        </p:spPr>
      </p:pic>
      <p:pic>
        <p:nvPicPr>
          <p:cNvPr id="8" name="Picture 7" descr="A yellow rubber band on a white surface&#10;&#10;Description automatically generated">
            <a:extLst>
              <a:ext uri="{FF2B5EF4-FFF2-40B4-BE49-F238E27FC236}">
                <a16:creationId xmlns:a16="http://schemas.microsoft.com/office/drawing/2014/main" id="{24D6AAD7-C9CC-5D64-F537-717CABB4549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63729" y="2063111"/>
            <a:ext cx="1229626" cy="1038046"/>
          </a:xfrm>
          <a:prstGeom prst="rect">
            <a:avLst/>
          </a:prstGeom>
        </p:spPr>
      </p:pic>
      <p:pic>
        <p:nvPicPr>
          <p:cNvPr id="9" name="Picture 8" descr="A piece of paper on a brown surface&#10;&#10;Description automatically generated">
            <a:extLst>
              <a:ext uri="{FF2B5EF4-FFF2-40B4-BE49-F238E27FC236}">
                <a16:creationId xmlns:a16="http://schemas.microsoft.com/office/drawing/2014/main" id="{C4B818FF-B977-CFA5-6A9D-42CC4C0FC1C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75935" y="1839167"/>
            <a:ext cx="1624204" cy="1189007"/>
          </a:xfrm>
          <a:prstGeom prst="rect">
            <a:avLst/>
          </a:prstGeom>
        </p:spPr>
      </p:pic>
      <p:pic>
        <p:nvPicPr>
          <p:cNvPr id="10" name="Picture 9" descr="A clear plastic bottle with a red cap&#10;&#10;Description automatically generated">
            <a:extLst>
              <a:ext uri="{FF2B5EF4-FFF2-40B4-BE49-F238E27FC236}">
                <a16:creationId xmlns:a16="http://schemas.microsoft.com/office/drawing/2014/main" id="{6DDB1BFF-8705-5528-7B68-2A36E93E6B3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59648" y="2033582"/>
            <a:ext cx="630808" cy="1131499"/>
          </a:xfrm>
          <a:prstGeom prst="rect">
            <a:avLst/>
          </a:prstGeom>
        </p:spPr>
      </p:pic>
      <p:pic>
        <p:nvPicPr>
          <p:cNvPr id="11" name="Picture 10" descr="A close-up of a marble&#10;&#10;Description automatically generated">
            <a:extLst>
              <a:ext uri="{FF2B5EF4-FFF2-40B4-BE49-F238E27FC236}">
                <a16:creationId xmlns:a16="http://schemas.microsoft.com/office/drawing/2014/main" id="{479AE7F0-F8C4-08CA-A566-D0FE9E60888D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19765" t="13832" r="19069" b="20748"/>
          <a:stretch/>
        </p:blipFill>
        <p:spPr>
          <a:xfrm>
            <a:off x="2722771" y="1957619"/>
            <a:ext cx="1033004" cy="1043778"/>
          </a:xfrm>
          <a:prstGeom prst="rect">
            <a:avLst/>
          </a:prstGeom>
        </p:spPr>
      </p:pic>
      <p:pic>
        <p:nvPicPr>
          <p:cNvPr id="12" name="Picture 11" descr="A close-up of a rock&#10;&#10;Description automatically generated">
            <a:extLst>
              <a:ext uri="{FF2B5EF4-FFF2-40B4-BE49-F238E27FC236}">
                <a16:creationId xmlns:a16="http://schemas.microsoft.com/office/drawing/2014/main" id="{994DC4B2-6972-6A83-1129-9EFEFA6C99D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5108" y="2004013"/>
            <a:ext cx="1738583" cy="932732"/>
          </a:xfrm>
          <a:prstGeom prst="rect">
            <a:avLst/>
          </a:prstGeom>
        </p:spPr>
      </p:pic>
      <p:pic>
        <p:nvPicPr>
          <p:cNvPr id="13" name="Picture 12" descr="A toy boat with a yellow and blue plastic object&#10;&#10;Description automatically generated">
            <a:extLst>
              <a:ext uri="{FF2B5EF4-FFF2-40B4-BE49-F238E27FC236}">
                <a16:creationId xmlns:a16="http://schemas.microsoft.com/office/drawing/2014/main" id="{7F38590F-A79E-A1D6-72BA-006DCA34D523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199139" y="3959709"/>
            <a:ext cx="1667830" cy="1160253"/>
          </a:xfrm>
          <a:prstGeom prst="rect">
            <a:avLst/>
          </a:prstGeom>
        </p:spPr>
      </p:pic>
      <p:pic>
        <p:nvPicPr>
          <p:cNvPr id="14" name="Picture 13" descr="A close up of a leaf&#10;&#10;Description automatically generated">
            <a:extLst>
              <a:ext uri="{FF2B5EF4-FFF2-40B4-BE49-F238E27FC236}">
                <a16:creationId xmlns:a16="http://schemas.microsoft.com/office/drawing/2014/main" id="{D12F0514-C9E5-1372-520C-25904B5BB607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351948" y="4189562"/>
            <a:ext cx="1646208" cy="900292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1E48F633-0F17-4DD8-B6C6-21A2290FC3D4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3560185" y="1366029"/>
            <a:ext cx="742950" cy="57150"/>
          </a:xfrm>
          <a:prstGeom prst="rect">
            <a:avLst/>
          </a:prstGeom>
        </p:spPr>
      </p:pic>
      <p:pic>
        <p:nvPicPr>
          <p:cNvPr id="17" name="Picture 16" descr="A close-up of a pencil&#10;&#10;Description automatically generated">
            <a:extLst>
              <a:ext uri="{FF2B5EF4-FFF2-40B4-BE49-F238E27FC236}">
                <a16:creationId xmlns:a16="http://schemas.microsoft.com/office/drawing/2014/main" id="{7D28433A-2411-7C90-078D-D3AAEDED00EE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 rot="-1560000">
            <a:off x="6265275" y="4354741"/>
            <a:ext cx="1739974" cy="301894"/>
          </a:xfrm>
          <a:prstGeom prst="rect">
            <a:avLst/>
          </a:prstGeom>
        </p:spPr>
      </p:pic>
      <p:pic>
        <p:nvPicPr>
          <p:cNvPr id="18" name="Picture 17" descr="A blue paper clip&#10;&#10;Description automatically generated">
            <a:extLst>
              <a:ext uri="{FF2B5EF4-FFF2-40B4-BE49-F238E27FC236}">
                <a16:creationId xmlns:a16="http://schemas.microsoft.com/office/drawing/2014/main" id="{72469436-F1B7-7E03-39C8-32AC7E79222B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 rot="-2160000">
            <a:off x="2345085" y="4323522"/>
            <a:ext cx="1746850" cy="486617"/>
          </a:xfrm>
          <a:prstGeom prst="rect">
            <a:avLst/>
          </a:prstGeom>
        </p:spPr>
      </p:pic>
      <p:pic>
        <p:nvPicPr>
          <p:cNvPr id="19" name="Picture 18" descr="A red and white striped straw&#10;&#10;Description automatically generated">
            <a:extLst>
              <a:ext uri="{FF2B5EF4-FFF2-40B4-BE49-F238E27FC236}">
                <a16:creationId xmlns:a16="http://schemas.microsoft.com/office/drawing/2014/main" id="{6B9F8459-8566-00C3-30E9-58A15C2B13C0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 rot="-1380000" flipH="1">
            <a:off x="10105575" y="4074726"/>
            <a:ext cx="1684025" cy="647479"/>
          </a:xfrm>
          <a:prstGeom prst="rect">
            <a:avLst/>
          </a:prstGeom>
        </p:spPr>
      </p:pic>
      <p:pic>
        <p:nvPicPr>
          <p:cNvPr id="20" name="Picture 19" descr="A long silver spoon on a white background&#10;&#10;Description automatically generated">
            <a:extLst>
              <a:ext uri="{FF2B5EF4-FFF2-40B4-BE49-F238E27FC236}">
                <a16:creationId xmlns:a16="http://schemas.microsoft.com/office/drawing/2014/main" id="{3A78754E-F115-8DC4-909A-456F3343D89B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464209" y="4106469"/>
            <a:ext cx="1775605" cy="600659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E2ECE6D8-B838-735C-01E3-7485ACFB4316}"/>
              </a:ext>
            </a:extLst>
          </p:cNvPr>
          <p:cNvSpPr txBox="1"/>
          <p:nvPr/>
        </p:nvSpPr>
        <p:spPr>
          <a:xfrm>
            <a:off x="330678" y="52507"/>
            <a:ext cx="2113471" cy="1138773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28575">
            <a:solidFill>
              <a:schemeClr val="accent6">
                <a:lumMod val="50000"/>
              </a:schemeClr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 dirty="0">
                <a:latin typeface="Arial"/>
                <a:ea typeface="Calibri"/>
                <a:cs typeface="Calibri"/>
              </a:rPr>
              <a:t>Cyn </a:t>
            </a:r>
            <a:r>
              <a:rPr lang="en-US" sz="2400" dirty="0" err="1">
                <a:latin typeface="Arial"/>
                <a:ea typeface="Calibri"/>
                <a:cs typeface="Calibri"/>
              </a:rPr>
              <a:t>gwneud</a:t>
            </a:r>
            <a:r>
              <a:rPr lang="en-US" sz="2400" dirty="0">
                <a:latin typeface="Arial"/>
                <a:ea typeface="Calibri"/>
                <a:cs typeface="Calibri"/>
              </a:rPr>
              <a:t> </a:t>
            </a:r>
            <a:r>
              <a:rPr lang="en-US" sz="2400" dirty="0" err="1">
                <a:latin typeface="Arial"/>
                <a:ea typeface="Calibri"/>
                <a:cs typeface="Calibri"/>
              </a:rPr>
              <a:t>yr</a:t>
            </a:r>
            <a:r>
              <a:rPr lang="en-US" sz="2400" dirty="0">
                <a:latin typeface="Arial"/>
                <a:ea typeface="Calibri"/>
                <a:cs typeface="Calibri"/>
              </a:rPr>
              <a:t> </a:t>
            </a:r>
            <a:r>
              <a:rPr lang="en-US" sz="2400" dirty="0" err="1">
                <a:latin typeface="Arial"/>
                <a:ea typeface="Calibri"/>
                <a:cs typeface="Calibri"/>
              </a:rPr>
              <a:t>arbrawf</a:t>
            </a:r>
            <a:endParaRPr lang="en-US" sz="2400" dirty="0">
              <a:latin typeface="Arial"/>
              <a:ea typeface="Calibri"/>
              <a:cs typeface="Calibri"/>
            </a:endParaRPr>
          </a:p>
          <a:p>
            <a:pPr algn="ctr"/>
            <a:r>
              <a:rPr lang="en-US" dirty="0">
                <a:latin typeface="Arial"/>
                <a:ea typeface="Calibri"/>
                <a:cs typeface="Calibri"/>
              </a:rPr>
              <a:t>(</a:t>
            </a:r>
            <a:r>
              <a:rPr lang="en-US" dirty="0" err="1">
                <a:latin typeface="Arial"/>
                <a:ea typeface="Calibri"/>
                <a:cs typeface="Calibri"/>
              </a:rPr>
              <a:t>rhagfynegi</a:t>
            </a:r>
            <a:r>
              <a:rPr lang="en-US" dirty="0">
                <a:latin typeface="Arial"/>
                <a:ea typeface="Calibri"/>
                <a:cs typeface="Calibri"/>
              </a:rPr>
              <a:t>)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0267D28F-8F15-8571-A727-9949C79348BD}"/>
              </a:ext>
            </a:extLst>
          </p:cNvPr>
          <p:cNvSpPr txBox="1"/>
          <p:nvPr/>
        </p:nvSpPr>
        <p:spPr>
          <a:xfrm>
            <a:off x="328140" y="5159344"/>
            <a:ext cx="2113471" cy="1138773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28575">
            <a:solidFill>
              <a:schemeClr val="accent6">
                <a:lumMod val="50000"/>
              </a:schemeClr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 dirty="0" err="1">
                <a:latin typeface="Arial"/>
                <a:ea typeface="Calibri"/>
                <a:cs typeface="Calibri"/>
              </a:rPr>
              <a:t>Ar</a:t>
            </a:r>
            <a:r>
              <a:rPr lang="en-US" sz="2400" dirty="0">
                <a:latin typeface="Arial"/>
                <a:ea typeface="Calibri"/>
                <a:cs typeface="Calibri"/>
              </a:rPr>
              <a:t> </a:t>
            </a:r>
            <a:r>
              <a:rPr lang="en-US" sz="2400" dirty="0" err="1">
                <a:latin typeface="Arial"/>
                <a:ea typeface="Calibri"/>
                <a:cs typeface="Calibri"/>
              </a:rPr>
              <a:t>ôl</a:t>
            </a:r>
            <a:r>
              <a:rPr lang="en-US" sz="2400" dirty="0">
                <a:latin typeface="Arial"/>
                <a:ea typeface="Calibri"/>
                <a:cs typeface="Calibri"/>
              </a:rPr>
              <a:t> </a:t>
            </a:r>
            <a:r>
              <a:rPr lang="en-US" sz="2400" dirty="0" err="1">
                <a:latin typeface="Arial"/>
                <a:ea typeface="Calibri"/>
                <a:cs typeface="Calibri"/>
              </a:rPr>
              <a:t>gwneud</a:t>
            </a:r>
            <a:r>
              <a:rPr lang="en-US" sz="2400" dirty="0">
                <a:latin typeface="Arial"/>
                <a:ea typeface="Calibri"/>
                <a:cs typeface="Calibri"/>
              </a:rPr>
              <a:t> </a:t>
            </a:r>
            <a:r>
              <a:rPr lang="en-US" sz="2400" dirty="0" err="1">
                <a:latin typeface="Arial"/>
                <a:ea typeface="Calibri"/>
                <a:cs typeface="Calibri"/>
              </a:rPr>
              <a:t>yr</a:t>
            </a:r>
            <a:r>
              <a:rPr lang="en-US" sz="2400" dirty="0">
                <a:latin typeface="Arial"/>
                <a:ea typeface="Calibri"/>
                <a:cs typeface="Calibri"/>
              </a:rPr>
              <a:t> </a:t>
            </a:r>
            <a:r>
              <a:rPr lang="en-US" sz="2400" dirty="0" err="1">
                <a:latin typeface="Arial"/>
                <a:ea typeface="Calibri"/>
                <a:cs typeface="Calibri"/>
              </a:rPr>
              <a:t>arbrawf</a:t>
            </a:r>
            <a:endParaRPr lang="en-US" sz="2400" dirty="0">
              <a:latin typeface="Arial"/>
              <a:ea typeface="Calibri"/>
              <a:cs typeface="Calibri"/>
            </a:endParaRPr>
          </a:p>
          <a:p>
            <a:pPr algn="ctr"/>
            <a:r>
              <a:rPr lang="en-US" dirty="0">
                <a:latin typeface="Arial"/>
                <a:ea typeface="Calibri"/>
                <a:cs typeface="Calibri"/>
              </a:rPr>
              <a:t>(</a:t>
            </a:r>
            <a:r>
              <a:rPr lang="en-US" dirty="0" err="1">
                <a:latin typeface="Arial"/>
                <a:ea typeface="Calibri"/>
                <a:cs typeface="Calibri"/>
              </a:rPr>
              <a:t>canlyniad</a:t>
            </a:r>
            <a:r>
              <a:rPr lang="en-US" dirty="0">
                <a:latin typeface="Arial"/>
                <a:ea typeface="Calibri"/>
                <a:cs typeface="Calibri"/>
              </a:rPr>
              <a:t>)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30414272-2FA8-32E3-783E-5552728D1ACF}"/>
              </a:ext>
            </a:extLst>
          </p:cNvPr>
          <p:cNvSpPr txBox="1"/>
          <p:nvPr/>
        </p:nvSpPr>
        <p:spPr>
          <a:xfrm>
            <a:off x="9573840" y="5204917"/>
            <a:ext cx="2336320" cy="110799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28575">
            <a:solidFill>
              <a:schemeClr val="accent6">
                <a:lumMod val="50000"/>
              </a:schemeClr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 dirty="0">
                <a:latin typeface="Arial"/>
                <a:ea typeface="Calibri"/>
                <a:cs typeface="Calibri"/>
              </a:rPr>
              <a:t>After the experiment</a:t>
            </a:r>
          </a:p>
          <a:p>
            <a:pPr algn="ctr"/>
            <a:r>
              <a:rPr lang="en-US" dirty="0">
                <a:latin typeface="Arial"/>
                <a:ea typeface="Calibri"/>
                <a:cs typeface="Calibri"/>
              </a:rPr>
              <a:t>(result)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6C3ACE68-DF99-1845-5281-74561EC245E1}"/>
              </a:ext>
            </a:extLst>
          </p:cNvPr>
          <p:cNvSpPr txBox="1"/>
          <p:nvPr/>
        </p:nvSpPr>
        <p:spPr>
          <a:xfrm>
            <a:off x="9573840" y="66688"/>
            <a:ext cx="2336320" cy="110799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28575">
            <a:solidFill>
              <a:schemeClr val="accent6">
                <a:lumMod val="50000"/>
              </a:schemeClr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 dirty="0">
                <a:latin typeface="Arial"/>
                <a:ea typeface="Calibri"/>
                <a:cs typeface="Calibri"/>
              </a:rPr>
              <a:t>Before the experiment</a:t>
            </a:r>
          </a:p>
          <a:p>
            <a:pPr algn="ctr"/>
            <a:r>
              <a:rPr lang="en-US" dirty="0">
                <a:latin typeface="Arial"/>
                <a:ea typeface="Calibri"/>
                <a:cs typeface="Calibri"/>
              </a:rPr>
              <a:t>(predict)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21D06AF6-8E2D-1ABC-099A-7BABCB914C23}"/>
              </a:ext>
            </a:extLst>
          </p:cNvPr>
          <p:cNvSpPr/>
          <p:nvPr/>
        </p:nvSpPr>
        <p:spPr>
          <a:xfrm>
            <a:off x="15804" y="6355238"/>
            <a:ext cx="12160391" cy="480608"/>
          </a:xfrm>
          <a:prstGeom prst="rect">
            <a:avLst/>
          </a:prstGeom>
          <a:solidFill>
            <a:srgbClr val="451964"/>
          </a:solidFill>
          <a:ln>
            <a:solidFill>
              <a:srgbClr val="45196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  <a:defRPr/>
            </a:pPr>
            <a:r>
              <a:rPr lang="cy-GB" altLang="en-US" sz="1800" dirty="0">
                <a:solidFill>
                  <a:srgbClr val="FFFFFF"/>
                </a:solidFill>
              </a:rPr>
              <a:t>Hyfforddiant Cychwynnol Athrawon: Cynllunio gwers</a:t>
            </a:r>
            <a:endParaRPr lang="cy-GB" altLang="en-US" sz="1800" dirty="0">
              <a:solidFill>
                <a:srgbClr val="FFFFFF"/>
              </a:solidFill>
              <a:cs typeface="Calibri" panose="020F0502020204030204" pitchFamily="34" charset="0"/>
            </a:endParaRPr>
          </a:p>
        </p:txBody>
      </p:sp>
      <p:pic>
        <p:nvPicPr>
          <p:cNvPr id="7" name="Picture 8">
            <a:extLst>
              <a:ext uri="{FF2B5EF4-FFF2-40B4-BE49-F238E27FC236}">
                <a16:creationId xmlns:a16="http://schemas.microsoft.com/office/drawing/2014/main" id="{A59C3311-54D2-69B9-A9C9-F1D8B5AA9F26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906" t="14513" r="6816" b="15048"/>
          <a:stretch>
            <a:fillRect/>
          </a:stretch>
        </p:blipFill>
        <p:spPr bwMode="auto">
          <a:xfrm>
            <a:off x="11652007" y="6379269"/>
            <a:ext cx="504825" cy="436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990883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7B1EF127-3455-EA41-883E-00DAE57BBD4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95701092"/>
              </p:ext>
            </p:extLst>
          </p:nvPr>
        </p:nvGraphicFramePr>
        <p:xfrm>
          <a:off x="166254" y="690503"/>
          <a:ext cx="11881569" cy="611125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975942">
                  <a:extLst>
                    <a:ext uri="{9D8B030D-6E8A-4147-A177-3AD203B41FA5}">
                      <a16:colId xmlns:a16="http://schemas.microsoft.com/office/drawing/2014/main" val="2738080912"/>
                    </a:ext>
                  </a:extLst>
                </a:gridCol>
                <a:gridCol w="3791190">
                  <a:extLst>
                    <a:ext uri="{9D8B030D-6E8A-4147-A177-3AD203B41FA5}">
                      <a16:colId xmlns:a16="http://schemas.microsoft.com/office/drawing/2014/main" val="3577913332"/>
                    </a:ext>
                  </a:extLst>
                </a:gridCol>
                <a:gridCol w="4114437">
                  <a:extLst>
                    <a:ext uri="{9D8B030D-6E8A-4147-A177-3AD203B41FA5}">
                      <a16:colId xmlns:a16="http://schemas.microsoft.com/office/drawing/2014/main" val="1680325966"/>
                    </a:ext>
                  </a:extLst>
                </a:gridCol>
              </a:tblGrid>
              <a:tr h="1021415">
                <a:tc>
                  <a:txBody>
                    <a:bodyPr/>
                    <a:lstStyle/>
                    <a:p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Blwyddyn/ Year</a:t>
                      </a:r>
                      <a:r>
                        <a:rPr lang="cy-GB" sz="18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: 4</a:t>
                      </a:r>
                    </a:p>
                    <a:p>
                      <a:r>
                        <a:rPr lang="cy-GB" sz="18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Primary English medium</a:t>
                      </a:r>
                      <a:endParaRPr lang="cy-GB" sz="1600" b="0" dirty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b="1" noProof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Maes</a:t>
                      </a:r>
                      <a:r>
                        <a:rPr lang="en-GB" sz="1800" b="1" noProof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en-GB" sz="1800" b="1" noProof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Dysgu</a:t>
                      </a:r>
                      <a:r>
                        <a:rPr lang="en-GB" sz="1800" b="1" noProof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a </a:t>
                      </a:r>
                      <a:r>
                        <a:rPr lang="en-GB" sz="1800" b="1" noProof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Phrofiad</a:t>
                      </a:r>
                      <a:r>
                        <a:rPr lang="en-GB" sz="1800" b="1" noProof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/ Area of Learning and Experience</a:t>
                      </a:r>
                      <a:r>
                        <a:rPr lang="en-GB" sz="1800" b="0" noProof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:</a:t>
                      </a:r>
                    </a:p>
                    <a:p>
                      <a:r>
                        <a:rPr lang="en-GB" sz="1600" b="0" noProof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Mathematics and Numeracy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Nod y wers/ Aim of lesson</a:t>
                      </a:r>
                      <a:r>
                        <a:rPr lang="cy-GB" sz="18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: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Using ‘Sawl’ / ‘Faint’ as question patterns to learn more about 2D shapes.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34963061"/>
                  </a:ext>
                </a:extLst>
              </a:tr>
              <a:tr h="1440308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Gwybodaeth flaenorol / Previous knowledge:</a:t>
                      </a:r>
                      <a:endParaRPr lang="cy-GB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cy-GB" sz="18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Can name 2D shapes.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cy-GB" sz="18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Understand that shapes can be feminine or masculine nouns.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endParaRPr lang="cy-GB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rowSpan="2">
                  <a:txBody>
                    <a:bodyPr/>
                    <a:lstStyle/>
                    <a:p>
                      <a:r>
                        <a:rPr lang="cy-GB" sz="1800" b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Ffocws iaith / </a:t>
                      </a:r>
                      <a:r>
                        <a:rPr lang="cy-GB" sz="1800" b="1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language</a:t>
                      </a:r>
                      <a:r>
                        <a:rPr lang="cy-GB" sz="1800" b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800" b="1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focus</a:t>
                      </a:r>
                      <a:r>
                        <a:rPr lang="cy-GB" sz="1800" b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: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noProof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Learn the difference between the questions ‘Faint’ a ’Sawl’ whilst learning more about 2D shapes. 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noProof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‘Sawl’ must be used at the beginning of questions that includes a singular noun e.g. Sawl </a:t>
                      </a:r>
                      <a:r>
                        <a:rPr lang="en-GB" sz="1800" b="1" noProof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ymyl</a:t>
                      </a:r>
                      <a:r>
                        <a:rPr lang="en-GB" sz="1800" b="0" noProof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en-GB" sz="1800" b="0" noProof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sydd</a:t>
                      </a:r>
                      <a:r>
                        <a:rPr lang="en-GB" sz="1800" b="0" noProof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en-GB" sz="1800" b="0" noProof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gyda’r</a:t>
                      </a:r>
                      <a:r>
                        <a:rPr lang="en-GB" sz="1800" b="0" noProof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en-GB" sz="1800" b="0" noProof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triongl</a:t>
                      </a:r>
                      <a:r>
                        <a:rPr lang="en-GB" sz="1800" b="0" noProof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?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noProof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‘Faint’ must be used at the beginning of questions that includes a plural noun </a:t>
                      </a:r>
                      <a:r>
                        <a:rPr lang="en-GB" sz="1800" b="0" noProof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e.e.</a:t>
                      </a:r>
                      <a:r>
                        <a:rPr lang="en-GB" sz="1800" b="0" noProof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Faint o </a:t>
                      </a:r>
                      <a:r>
                        <a:rPr lang="en-GB" sz="1800" b="1" noProof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gorneli</a:t>
                      </a:r>
                      <a:r>
                        <a:rPr lang="en-GB" sz="1800" b="0" noProof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en-GB" sz="1800" b="0" noProof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sydd</a:t>
                      </a:r>
                      <a:r>
                        <a:rPr lang="en-GB" sz="1800" b="0" noProof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en-GB" sz="1800" b="0" noProof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gyda’r</a:t>
                      </a:r>
                      <a:r>
                        <a:rPr lang="en-GB" sz="1800" b="0" noProof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en-GB" sz="1800" b="0" noProof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seren</a:t>
                      </a:r>
                      <a:r>
                        <a:rPr lang="en-GB" sz="1800" b="0" noProof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?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endParaRPr lang="en-GB" sz="1800" b="0" noProof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342900" marR="0" lvl="0" indent="-3429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1800" b="0" noProof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Soft mutation after the preposition ‘o’.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endParaRPr lang="cy-GB" sz="1800" b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rowSpan="2">
                  <a:txBody>
                    <a:bodyPr/>
                    <a:lstStyle/>
                    <a:p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Gweithgareddau addysgu a dysgu / Teaching and Learning Activities</a:t>
                      </a:r>
                      <a:r>
                        <a:rPr lang="cy-GB" sz="18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: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Revision task: Use flash cards or pictures on a Powerpoint to drill the different shapes.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Play ‘splat’ by showing pictures of shapes on the whiteboard and using fly swatters. The learner that will choose the correct shape first will win. </a:t>
                      </a:r>
                    </a:p>
                    <a:p>
                      <a:pPr marL="342900" marR="0" lvl="0" indent="-342900" algn="l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</a:pP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Pass a ball around the class as a language drill to teach and learn the question patterns: Sawl dosbarth sydd yn yr ysgol?  Faint o </a:t>
                      </a:r>
                      <a:r>
                        <a:rPr lang="cy-GB" sz="1600" b="1" u="sng" dirty="0">
                          <a:solidFill>
                            <a:srgbClr val="C00000"/>
                          </a:solidFill>
                          <a:latin typeface="Arial"/>
                          <a:cs typeface="Arial"/>
                        </a:rPr>
                        <a:t>g</a:t>
                      </a: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adeiriau sydd yn y dosbarth? Sawl ymyl sydd gyda’r triongl? Faint o </a:t>
                      </a:r>
                      <a:r>
                        <a:rPr lang="cy-GB" sz="1600" b="1" u="sng" dirty="0">
                          <a:solidFill>
                            <a:srgbClr val="C00000"/>
                          </a:solidFill>
                          <a:latin typeface="Arial"/>
                          <a:cs typeface="Arial"/>
                        </a:rPr>
                        <a:t>g</a:t>
                      </a: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orneli sydd gyda’r seren? </a:t>
                      </a:r>
                    </a:p>
                    <a:p>
                      <a:pPr marL="342900" marR="0" lvl="0" indent="-3429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1600" b="0" noProof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Pair/ Group work: Use the language mat and pocket dice which includes the shapes to practise </a:t>
                      </a: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asking ’Sawl/Faint’.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4300836"/>
                  </a:ext>
                </a:extLst>
              </a:tr>
              <a:tr h="3352484">
                <a:tc>
                  <a:txBody>
                    <a:bodyPr/>
                    <a:lstStyle/>
                    <a:p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Adnoddau / Resources</a:t>
                      </a:r>
                      <a:r>
                        <a:rPr lang="cy-GB" sz="18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: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noProof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Flash cards or </a:t>
                      </a:r>
                      <a:r>
                        <a:rPr lang="en-GB" sz="1800" b="0" noProof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Powerpoint</a:t>
                      </a:r>
                      <a:r>
                        <a:rPr lang="en-GB" sz="1800" b="0" noProof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. presentation.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noProof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Fly swatters.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noProof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A ball.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noProof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Pocket dices including the prepositions which are on the language mat. 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sz="18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Language mat.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y-GB" sz="2400" b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y-GB" sz="2400" b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997145260"/>
                  </a:ext>
                </a:extLst>
              </a:tr>
            </a:tbl>
          </a:graphicData>
        </a:graphic>
      </p:graphicFrame>
      <p:sp>
        <p:nvSpPr>
          <p:cNvPr id="5" name="Rectangle 4">
            <a:extLst>
              <a:ext uri="{FF2B5EF4-FFF2-40B4-BE49-F238E27FC236}">
                <a16:creationId xmlns:a16="http://schemas.microsoft.com/office/drawing/2014/main" id="{F8EE9B8E-3802-E862-0573-E0866684D9D9}"/>
              </a:ext>
            </a:extLst>
          </p:cNvPr>
          <p:cNvSpPr/>
          <p:nvPr/>
        </p:nvSpPr>
        <p:spPr>
          <a:xfrm>
            <a:off x="15801" y="6663885"/>
            <a:ext cx="12160391" cy="480608"/>
          </a:xfrm>
          <a:prstGeom prst="rect">
            <a:avLst/>
          </a:prstGeom>
          <a:solidFill>
            <a:srgbClr val="451964"/>
          </a:solidFill>
          <a:ln>
            <a:solidFill>
              <a:srgbClr val="45196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  <a:defRPr/>
            </a:pPr>
            <a:r>
              <a:rPr lang="cy-GB" altLang="en-US" sz="1800" dirty="0">
                <a:solidFill>
                  <a:srgbClr val="FFFFFF"/>
                </a:solidFill>
              </a:rPr>
              <a:t>Hyfforddiant Cychwynnol Athrawon: Cynllunio gwers</a:t>
            </a:r>
            <a:endParaRPr lang="cy-GB" altLang="en-US" sz="1800" dirty="0">
              <a:solidFill>
                <a:srgbClr val="FFFFFF"/>
              </a:solidFill>
              <a:cs typeface="Calibri" panose="020F050202020403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C0F3077-8ED8-3306-3B34-5A2CBE7A2FEA}"/>
              </a:ext>
            </a:extLst>
          </p:cNvPr>
          <p:cNvSpPr txBox="1"/>
          <p:nvPr/>
        </p:nvSpPr>
        <p:spPr>
          <a:xfrm>
            <a:off x="2715291" y="-17383"/>
            <a:ext cx="676140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4000" b="1">
                <a:latin typeface="Arial" panose="020B0604020202020204" pitchFamily="34" charset="0"/>
                <a:cs typeface="Arial" panose="020B0604020202020204" pitchFamily="34" charset="0"/>
              </a:rPr>
              <a:t>Cynllun Gwers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4A2D28B-30E3-CE82-67BB-C66D4C9A99B7}"/>
              </a:ext>
            </a:extLst>
          </p:cNvPr>
          <p:cNvSpPr txBox="1"/>
          <p:nvPr/>
        </p:nvSpPr>
        <p:spPr>
          <a:xfrm>
            <a:off x="4145763" y="1722374"/>
            <a:ext cx="3812376" cy="4687596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pic>
        <p:nvPicPr>
          <p:cNvPr id="3" name="Picture 8">
            <a:extLst>
              <a:ext uri="{FF2B5EF4-FFF2-40B4-BE49-F238E27FC236}">
                <a16:creationId xmlns:a16="http://schemas.microsoft.com/office/drawing/2014/main" id="{8E85507D-4374-79C6-98C5-BD7E4E68413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906" t="14513" r="6816" b="15048"/>
          <a:stretch>
            <a:fillRect/>
          </a:stretch>
        </p:blipFill>
        <p:spPr bwMode="auto">
          <a:xfrm>
            <a:off x="11660668" y="6685907"/>
            <a:ext cx="504825" cy="436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238271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817550CE-1B73-7092-7D23-E5155F157C0F}"/>
              </a:ext>
            </a:extLst>
          </p:cNvPr>
          <p:cNvSpPr/>
          <p:nvPr/>
        </p:nvSpPr>
        <p:spPr>
          <a:xfrm>
            <a:off x="15801" y="6663885"/>
            <a:ext cx="12160391" cy="480608"/>
          </a:xfrm>
          <a:prstGeom prst="rect">
            <a:avLst/>
          </a:prstGeom>
          <a:solidFill>
            <a:srgbClr val="451964"/>
          </a:solidFill>
          <a:ln>
            <a:solidFill>
              <a:srgbClr val="45196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  <a:defRPr/>
            </a:pPr>
            <a:r>
              <a:rPr lang="cy-GB" altLang="en-US" sz="1800" dirty="0">
                <a:solidFill>
                  <a:srgbClr val="FFFFFF"/>
                </a:solidFill>
              </a:rPr>
              <a:t>Hyfforddiant Cychwynnol Athrawon: Cynllunio gwers</a:t>
            </a:r>
            <a:endParaRPr lang="cy-GB" altLang="en-US" sz="1800" dirty="0">
              <a:solidFill>
                <a:srgbClr val="FFFFFF"/>
              </a:solidFill>
              <a:cs typeface="Calibri" panose="020F050202020403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99876B7-38D5-9B05-C18B-6F68BB5793DB}"/>
              </a:ext>
            </a:extLst>
          </p:cNvPr>
          <p:cNvSpPr txBox="1"/>
          <p:nvPr/>
        </p:nvSpPr>
        <p:spPr>
          <a:xfrm>
            <a:off x="2582562" y="32769"/>
            <a:ext cx="676140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4000" b="1">
                <a:latin typeface="Arial" panose="020B0604020202020204" pitchFamily="34" charset="0"/>
                <a:cs typeface="Arial" panose="020B0604020202020204" pitchFamily="34" charset="0"/>
              </a:rPr>
              <a:t>Siapiau 2D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B0D51723-B063-ADC3-A648-AE6DFC0895B5}"/>
              </a:ext>
            </a:extLst>
          </p:cNvPr>
          <p:cNvGraphicFramePr>
            <a:graphicFrameLocks noGrp="1"/>
          </p:cNvGraphicFramePr>
          <p:nvPr/>
        </p:nvGraphicFramePr>
        <p:xfrm>
          <a:off x="110650" y="3934738"/>
          <a:ext cx="8694140" cy="250120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73535">
                  <a:extLst>
                    <a:ext uri="{9D8B030D-6E8A-4147-A177-3AD203B41FA5}">
                      <a16:colId xmlns:a16="http://schemas.microsoft.com/office/drawing/2014/main" val="745978997"/>
                    </a:ext>
                  </a:extLst>
                </a:gridCol>
                <a:gridCol w="2173535">
                  <a:extLst>
                    <a:ext uri="{9D8B030D-6E8A-4147-A177-3AD203B41FA5}">
                      <a16:colId xmlns:a16="http://schemas.microsoft.com/office/drawing/2014/main" val="1971910226"/>
                    </a:ext>
                  </a:extLst>
                </a:gridCol>
                <a:gridCol w="2173535">
                  <a:extLst>
                    <a:ext uri="{9D8B030D-6E8A-4147-A177-3AD203B41FA5}">
                      <a16:colId xmlns:a16="http://schemas.microsoft.com/office/drawing/2014/main" val="3504774105"/>
                    </a:ext>
                  </a:extLst>
                </a:gridCol>
                <a:gridCol w="2173535">
                  <a:extLst>
                    <a:ext uri="{9D8B030D-6E8A-4147-A177-3AD203B41FA5}">
                      <a16:colId xmlns:a16="http://schemas.microsoft.com/office/drawing/2014/main" val="1031503477"/>
                    </a:ext>
                  </a:extLst>
                </a:gridCol>
              </a:tblGrid>
              <a:tr h="1250604">
                <a:tc>
                  <a:txBody>
                    <a:bodyPr/>
                    <a:lstStyle/>
                    <a:p>
                      <a:pPr algn="ctr"/>
                      <a:r>
                        <a:rPr lang="cy-GB" sz="2400" b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Sgwâr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400" b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Triongl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400" b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Pentagon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400" b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Hecsagon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047244904"/>
                  </a:ext>
                </a:extLst>
              </a:tr>
              <a:tr h="1250604">
                <a:tc>
                  <a:txBody>
                    <a:bodyPr/>
                    <a:lstStyle/>
                    <a:p>
                      <a:pPr algn="ctr"/>
                      <a:r>
                        <a:rPr lang="cy-GB" sz="2400" b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Heptagon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400" b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Octagon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400" b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Seren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400" b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Petryal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77302112"/>
                  </a:ext>
                </a:extLst>
              </a:tr>
            </a:tbl>
          </a:graphicData>
        </a:graphic>
      </p:graphicFrame>
      <p:sp>
        <p:nvSpPr>
          <p:cNvPr id="7" name="Rounded Rectangle 6">
            <a:extLst>
              <a:ext uri="{FF2B5EF4-FFF2-40B4-BE49-F238E27FC236}">
                <a16:creationId xmlns:a16="http://schemas.microsoft.com/office/drawing/2014/main" id="{4C95ECEE-E366-1399-D333-06527B4E5DF2}"/>
              </a:ext>
            </a:extLst>
          </p:cNvPr>
          <p:cNvSpPr/>
          <p:nvPr/>
        </p:nvSpPr>
        <p:spPr>
          <a:xfrm>
            <a:off x="126644" y="725059"/>
            <a:ext cx="4301319" cy="3016155"/>
          </a:xfrm>
          <a:prstGeom prst="round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5482FFA2-2DEC-A02E-F3EC-676FB6D224A3}"/>
              </a:ext>
            </a:extLst>
          </p:cNvPr>
          <p:cNvSpPr/>
          <p:nvPr/>
        </p:nvSpPr>
        <p:spPr>
          <a:xfrm>
            <a:off x="4481697" y="697901"/>
            <a:ext cx="4584348" cy="3023412"/>
          </a:xfrm>
          <a:prstGeom prst="round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556F86C-240D-8282-F51A-C60F1CC3163A}"/>
              </a:ext>
            </a:extLst>
          </p:cNvPr>
          <p:cNvSpPr txBox="1"/>
          <p:nvPr/>
        </p:nvSpPr>
        <p:spPr>
          <a:xfrm>
            <a:off x="221365" y="866572"/>
            <a:ext cx="3908181" cy="267765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cy-GB" sz="2400" b="1">
                <a:latin typeface="Arial" panose="020B0604020202020204" pitchFamily="34" charset="0"/>
                <a:cs typeface="Arial" panose="020B0604020202020204" pitchFamily="34" charset="0"/>
              </a:rPr>
              <a:t>Sawl...?</a:t>
            </a:r>
          </a:p>
          <a:p>
            <a:pPr algn="ctr"/>
            <a:r>
              <a:rPr lang="cy-GB" sz="2400">
                <a:latin typeface="Arial"/>
                <a:cs typeface="Arial"/>
              </a:rPr>
              <a:t>Sawl </a:t>
            </a:r>
            <a:r>
              <a:rPr lang="cy-GB" sz="2400" b="1">
                <a:latin typeface="Arial"/>
                <a:cs typeface="Arial"/>
              </a:rPr>
              <a:t>cornel</a:t>
            </a:r>
            <a:r>
              <a:rPr lang="cy-GB" sz="2400">
                <a:latin typeface="Arial"/>
                <a:cs typeface="Arial"/>
              </a:rPr>
              <a:t> sydd gyda’r ............?</a:t>
            </a:r>
          </a:p>
          <a:p>
            <a:pPr algn="ctr"/>
            <a:endParaRPr lang="cy-GB" sz="2400">
              <a:latin typeface="Arial"/>
              <a:cs typeface="Arial"/>
            </a:endParaRPr>
          </a:p>
          <a:p>
            <a:pPr algn="ctr"/>
            <a:r>
              <a:rPr lang="cy-GB" sz="2400">
                <a:latin typeface="Arial"/>
                <a:cs typeface="Arial"/>
              </a:rPr>
              <a:t>Bydd angen defnyddio ‘Sawl..?’ wrth ddefnyddio enwau </a:t>
            </a:r>
            <a:r>
              <a:rPr lang="cy-GB" sz="2400" b="1">
                <a:latin typeface="Arial"/>
                <a:cs typeface="Arial"/>
              </a:rPr>
              <a:t>unigol</a:t>
            </a:r>
            <a:r>
              <a:rPr lang="cy-GB" sz="2400">
                <a:latin typeface="Arial"/>
                <a:cs typeface="Arial"/>
              </a:rPr>
              <a:t>.</a:t>
            </a:r>
            <a:endParaRPr lang="cy-GB">
              <a:latin typeface="Arial"/>
              <a:cs typeface="Arial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16367C6-5B93-283A-C6EA-DC5E447673DD}"/>
              </a:ext>
            </a:extLst>
          </p:cNvPr>
          <p:cNvSpPr txBox="1"/>
          <p:nvPr/>
        </p:nvSpPr>
        <p:spPr>
          <a:xfrm>
            <a:off x="4449734" y="706915"/>
            <a:ext cx="4635147" cy="33547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cy-GB" sz="2400" b="1">
                <a:latin typeface="Arial" panose="020B0604020202020204" pitchFamily="34" charset="0"/>
                <a:cs typeface="Arial" panose="020B0604020202020204" pitchFamily="34" charset="0"/>
              </a:rPr>
              <a:t>Faint...?</a:t>
            </a:r>
          </a:p>
          <a:p>
            <a:pPr algn="ctr"/>
            <a:r>
              <a:rPr lang="cy-GB" sz="2400">
                <a:latin typeface="Arial"/>
                <a:cs typeface="Arial"/>
              </a:rPr>
              <a:t> Faint o </a:t>
            </a:r>
            <a:r>
              <a:rPr lang="cy-GB" sz="2400" b="1" u="sng">
                <a:solidFill>
                  <a:srgbClr val="C00000"/>
                </a:solidFill>
                <a:latin typeface="Arial"/>
                <a:cs typeface="Arial"/>
              </a:rPr>
              <a:t>g</a:t>
            </a:r>
            <a:r>
              <a:rPr lang="cy-GB" sz="2400" b="1">
                <a:latin typeface="Arial"/>
                <a:cs typeface="Arial"/>
              </a:rPr>
              <a:t>orneli </a:t>
            </a:r>
            <a:r>
              <a:rPr lang="cy-GB" sz="2400">
                <a:latin typeface="Arial"/>
                <a:cs typeface="Arial"/>
              </a:rPr>
              <a:t>sydd gyda’r ............?</a:t>
            </a:r>
          </a:p>
          <a:p>
            <a:pPr algn="ctr"/>
            <a:endParaRPr lang="cy-GB" sz="2400">
              <a:latin typeface="Arial"/>
              <a:cs typeface="Arial"/>
            </a:endParaRPr>
          </a:p>
          <a:p>
            <a:pPr algn="ctr"/>
            <a:r>
              <a:rPr lang="cy-GB" sz="2400">
                <a:latin typeface="Arial"/>
                <a:cs typeface="Arial"/>
              </a:rPr>
              <a:t>Bydd angen defnyddio ‘Faint o..?’ wrth ddefnyddio enwau </a:t>
            </a:r>
            <a:r>
              <a:rPr lang="cy-GB" sz="2400" b="1">
                <a:latin typeface="Arial"/>
                <a:cs typeface="Arial"/>
              </a:rPr>
              <a:t>lluosog</a:t>
            </a:r>
            <a:r>
              <a:rPr lang="cy-GB" sz="2400">
                <a:latin typeface="Arial"/>
                <a:cs typeface="Arial"/>
              </a:rPr>
              <a:t>.</a:t>
            </a:r>
            <a:endParaRPr lang="cy-GB">
              <a:latin typeface="Arial"/>
              <a:cs typeface="Arial"/>
            </a:endParaRPr>
          </a:p>
          <a:p>
            <a:pPr algn="ctr"/>
            <a:r>
              <a:rPr lang="cy-GB" sz="2000">
                <a:latin typeface="Arial" panose="020B0604020202020204" pitchFamily="34" charset="0"/>
                <a:cs typeface="Arial" panose="020B0604020202020204" pitchFamily="34" charset="0"/>
              </a:rPr>
              <a:t>*Cofiwch am y treiglad meddal ar ôl ’o’*</a:t>
            </a:r>
          </a:p>
          <a:p>
            <a:pPr algn="ctr"/>
            <a:endParaRPr lang="cy-GB" sz="2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15" name="Table 14">
            <a:extLst>
              <a:ext uri="{FF2B5EF4-FFF2-40B4-BE49-F238E27FC236}">
                <a16:creationId xmlns:a16="http://schemas.microsoft.com/office/drawing/2014/main" id="{4AB8CAA1-3B1B-82DE-EF75-EE2C4E54AE8E}"/>
              </a:ext>
            </a:extLst>
          </p:cNvPr>
          <p:cNvGraphicFramePr>
            <a:graphicFrameLocks noGrp="1"/>
          </p:cNvGraphicFramePr>
          <p:nvPr/>
        </p:nvGraphicFramePr>
        <p:xfrm>
          <a:off x="9187542" y="1262742"/>
          <a:ext cx="2879472" cy="473226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39736">
                  <a:extLst>
                    <a:ext uri="{9D8B030D-6E8A-4147-A177-3AD203B41FA5}">
                      <a16:colId xmlns:a16="http://schemas.microsoft.com/office/drawing/2014/main" val="1291013316"/>
                    </a:ext>
                  </a:extLst>
                </a:gridCol>
                <a:gridCol w="1439736">
                  <a:extLst>
                    <a:ext uri="{9D8B030D-6E8A-4147-A177-3AD203B41FA5}">
                      <a16:colId xmlns:a16="http://schemas.microsoft.com/office/drawing/2014/main" val="4071498027"/>
                    </a:ext>
                  </a:extLst>
                </a:gridCol>
              </a:tblGrid>
              <a:tr h="946453">
                <a:tc gridSpan="2">
                  <a:txBody>
                    <a:bodyPr/>
                    <a:lstStyle/>
                    <a:p>
                      <a:pPr algn="ctr"/>
                      <a:r>
                        <a:rPr lang="cy-GB" sz="2400" b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Geirfa allweddol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y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08999373"/>
                  </a:ext>
                </a:extLst>
              </a:tr>
              <a:tr h="946453">
                <a:tc>
                  <a:txBody>
                    <a:bodyPr/>
                    <a:lstStyle/>
                    <a:p>
                      <a:pPr algn="ctr"/>
                      <a:r>
                        <a:rPr lang="cy-GB" sz="240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Unigol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40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Lluosog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34353410"/>
                  </a:ext>
                </a:extLst>
              </a:tr>
              <a:tr h="946453">
                <a:tc>
                  <a:txBody>
                    <a:bodyPr/>
                    <a:lstStyle/>
                    <a:p>
                      <a:r>
                        <a:rPr lang="cy-GB" sz="240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cornel (b)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240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corneli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229931"/>
                  </a:ext>
                </a:extLst>
              </a:tr>
              <a:tr h="946453">
                <a:tc>
                  <a:txBody>
                    <a:bodyPr/>
                    <a:lstStyle/>
                    <a:p>
                      <a:r>
                        <a:rPr lang="cy-GB" sz="240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ochr </a:t>
                      </a:r>
                      <a:endParaRPr lang="en-US">
                        <a:latin typeface="Arial"/>
                        <a:cs typeface="Arial"/>
                      </a:endParaRPr>
                    </a:p>
                    <a:p>
                      <a:pPr lvl="0">
                        <a:buNone/>
                      </a:pPr>
                      <a:r>
                        <a:rPr lang="cy-GB" sz="240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(b)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240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ochrau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00844543"/>
                  </a:ext>
                </a:extLst>
              </a:tr>
              <a:tr h="946453">
                <a:tc>
                  <a:txBody>
                    <a:bodyPr/>
                    <a:lstStyle/>
                    <a:p>
                      <a:r>
                        <a:rPr lang="cy-GB" sz="240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ymyl (b/g)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240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ymylon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6999942"/>
                  </a:ext>
                </a:extLst>
              </a:tr>
            </a:tbl>
          </a:graphicData>
        </a:graphic>
      </p:graphicFrame>
      <p:sp>
        <p:nvSpPr>
          <p:cNvPr id="16" name="Rectangle 15">
            <a:extLst>
              <a:ext uri="{FF2B5EF4-FFF2-40B4-BE49-F238E27FC236}">
                <a16:creationId xmlns:a16="http://schemas.microsoft.com/office/drawing/2014/main" id="{C289B4F4-373F-70DE-578B-FEC8F7B48C39}"/>
              </a:ext>
            </a:extLst>
          </p:cNvPr>
          <p:cNvSpPr/>
          <p:nvPr/>
        </p:nvSpPr>
        <p:spPr>
          <a:xfrm>
            <a:off x="796412" y="4424515"/>
            <a:ext cx="737419" cy="634181"/>
          </a:xfrm>
          <a:prstGeom prst="rect">
            <a:avLst/>
          </a:prstGeom>
          <a:solidFill>
            <a:srgbClr val="FF26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17" name="Triangle 16">
            <a:extLst>
              <a:ext uri="{FF2B5EF4-FFF2-40B4-BE49-F238E27FC236}">
                <a16:creationId xmlns:a16="http://schemas.microsoft.com/office/drawing/2014/main" id="{ED6B165C-77F8-8D22-19FA-BE03DD735C62}"/>
              </a:ext>
            </a:extLst>
          </p:cNvPr>
          <p:cNvSpPr/>
          <p:nvPr/>
        </p:nvSpPr>
        <p:spPr>
          <a:xfrm>
            <a:off x="2894761" y="4407414"/>
            <a:ext cx="965245" cy="634181"/>
          </a:xfrm>
          <a:prstGeom prst="triangle">
            <a:avLst/>
          </a:prstGeom>
          <a:solidFill>
            <a:srgbClr val="0096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18" name="Regular Pentagon 17">
            <a:extLst>
              <a:ext uri="{FF2B5EF4-FFF2-40B4-BE49-F238E27FC236}">
                <a16:creationId xmlns:a16="http://schemas.microsoft.com/office/drawing/2014/main" id="{C75F22C9-B205-B8AD-CF1B-13A3C3F65315}"/>
              </a:ext>
            </a:extLst>
          </p:cNvPr>
          <p:cNvSpPr/>
          <p:nvPr/>
        </p:nvSpPr>
        <p:spPr>
          <a:xfrm>
            <a:off x="5220937" y="4424515"/>
            <a:ext cx="742330" cy="634181"/>
          </a:xfrm>
          <a:prstGeom prst="pentagon">
            <a:avLst/>
          </a:prstGeom>
          <a:solidFill>
            <a:srgbClr val="FFC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19" name="Hexagon 18">
            <a:extLst>
              <a:ext uri="{FF2B5EF4-FFF2-40B4-BE49-F238E27FC236}">
                <a16:creationId xmlns:a16="http://schemas.microsoft.com/office/drawing/2014/main" id="{CF269E4F-C231-C4F7-1478-63FDB218E9ED}"/>
              </a:ext>
            </a:extLst>
          </p:cNvPr>
          <p:cNvSpPr/>
          <p:nvPr/>
        </p:nvSpPr>
        <p:spPr>
          <a:xfrm>
            <a:off x="7412622" y="4407415"/>
            <a:ext cx="766916" cy="634181"/>
          </a:xfrm>
          <a:prstGeom prst="hexagon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20" name="Octagon 19">
            <a:extLst>
              <a:ext uri="{FF2B5EF4-FFF2-40B4-BE49-F238E27FC236}">
                <a16:creationId xmlns:a16="http://schemas.microsoft.com/office/drawing/2014/main" id="{C547F9FB-7F8B-B260-EF58-B28021625E53}"/>
              </a:ext>
            </a:extLst>
          </p:cNvPr>
          <p:cNvSpPr/>
          <p:nvPr/>
        </p:nvSpPr>
        <p:spPr>
          <a:xfrm>
            <a:off x="2968027" y="5642380"/>
            <a:ext cx="812845" cy="713571"/>
          </a:xfrm>
          <a:prstGeom prst="octagon">
            <a:avLst/>
          </a:prstGeom>
          <a:solidFill>
            <a:srgbClr val="008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24" name="Process 23">
            <a:extLst>
              <a:ext uri="{FF2B5EF4-FFF2-40B4-BE49-F238E27FC236}">
                <a16:creationId xmlns:a16="http://schemas.microsoft.com/office/drawing/2014/main" id="{617F0BDD-D257-2094-0204-DE6882081652}"/>
              </a:ext>
            </a:extLst>
          </p:cNvPr>
          <p:cNvSpPr/>
          <p:nvPr/>
        </p:nvSpPr>
        <p:spPr>
          <a:xfrm>
            <a:off x="7095531" y="5704513"/>
            <a:ext cx="1401097" cy="532714"/>
          </a:xfrm>
          <a:prstGeom prst="flowChartProcess">
            <a:avLst/>
          </a:prstGeom>
          <a:solidFill>
            <a:srgbClr val="FF40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2" name="5-point Star 1">
            <a:extLst>
              <a:ext uri="{FF2B5EF4-FFF2-40B4-BE49-F238E27FC236}">
                <a16:creationId xmlns:a16="http://schemas.microsoft.com/office/drawing/2014/main" id="{1A4F347A-1877-DC69-C618-97E5CF2A355B}"/>
              </a:ext>
            </a:extLst>
          </p:cNvPr>
          <p:cNvSpPr/>
          <p:nvPr/>
        </p:nvSpPr>
        <p:spPr>
          <a:xfrm>
            <a:off x="5125787" y="5590775"/>
            <a:ext cx="970208" cy="801304"/>
          </a:xfrm>
          <a:prstGeom prst="star5">
            <a:avLst/>
          </a:prstGeom>
          <a:solidFill>
            <a:srgbClr val="FF93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3" name="Heptagon 2">
            <a:extLst>
              <a:ext uri="{FF2B5EF4-FFF2-40B4-BE49-F238E27FC236}">
                <a16:creationId xmlns:a16="http://schemas.microsoft.com/office/drawing/2014/main" id="{296C3DBA-32C0-4F69-0563-A0F8FE760D8B}"/>
              </a:ext>
            </a:extLst>
          </p:cNvPr>
          <p:cNvSpPr/>
          <p:nvPr/>
        </p:nvSpPr>
        <p:spPr>
          <a:xfrm>
            <a:off x="707132" y="5628601"/>
            <a:ext cx="915980" cy="741128"/>
          </a:xfrm>
          <a:prstGeom prst="heptagon">
            <a:avLst/>
          </a:prstGeom>
          <a:solidFill>
            <a:srgbClr val="7030A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5E11E8A-5599-B6E5-EB30-B02A135A5FB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906" t="14513" r="6816" b="15048"/>
          <a:stretch>
            <a:fillRect/>
          </a:stretch>
        </p:blipFill>
        <p:spPr bwMode="auto">
          <a:xfrm>
            <a:off x="11660668" y="6685907"/>
            <a:ext cx="504825" cy="436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568055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7B1EF127-3455-EA41-883E-00DAE57BBD4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2169615"/>
              </p:ext>
            </p:extLst>
          </p:nvPr>
        </p:nvGraphicFramePr>
        <p:xfrm>
          <a:off x="133472" y="596072"/>
          <a:ext cx="11893446" cy="6248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34557">
                  <a:extLst>
                    <a:ext uri="{9D8B030D-6E8A-4147-A177-3AD203B41FA5}">
                      <a16:colId xmlns:a16="http://schemas.microsoft.com/office/drawing/2014/main" val="2738080912"/>
                    </a:ext>
                  </a:extLst>
                </a:gridCol>
                <a:gridCol w="4054642">
                  <a:extLst>
                    <a:ext uri="{9D8B030D-6E8A-4147-A177-3AD203B41FA5}">
                      <a16:colId xmlns:a16="http://schemas.microsoft.com/office/drawing/2014/main" val="3577913332"/>
                    </a:ext>
                  </a:extLst>
                </a:gridCol>
                <a:gridCol w="5004247">
                  <a:extLst>
                    <a:ext uri="{9D8B030D-6E8A-4147-A177-3AD203B41FA5}">
                      <a16:colId xmlns:a16="http://schemas.microsoft.com/office/drawing/2014/main" val="1680325966"/>
                    </a:ext>
                  </a:extLst>
                </a:gridCol>
              </a:tblGrid>
              <a:tr h="1047231">
                <a:tc>
                  <a:txBody>
                    <a:bodyPr/>
                    <a:lstStyle/>
                    <a:p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Blwyddyn / </a:t>
                      </a:r>
                      <a:r>
                        <a:rPr lang="cy-GB" sz="1800" b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Year</a:t>
                      </a:r>
                      <a:r>
                        <a:rPr lang="cy-GB" sz="18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:</a:t>
                      </a:r>
                    </a:p>
                    <a:p>
                      <a:r>
                        <a:rPr lang="cy-GB" sz="16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Secondary</a:t>
                      </a: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– </a:t>
                      </a:r>
                      <a:r>
                        <a:rPr lang="cy-GB" sz="16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Year</a:t>
                      </a: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7 – </a:t>
                      </a:r>
                      <a:r>
                        <a:rPr lang="cy-GB" sz="16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English-medium</a:t>
                      </a:r>
                      <a:endParaRPr lang="cy-GB" sz="1600" b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b="1" noProof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Maes</a:t>
                      </a:r>
                      <a:r>
                        <a:rPr lang="en-GB" sz="1800" b="1" noProof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en-GB" sz="1800" b="1" noProof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Dysgu</a:t>
                      </a:r>
                      <a:r>
                        <a:rPr lang="en-GB" sz="1800" b="1" noProof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a </a:t>
                      </a:r>
                      <a:r>
                        <a:rPr lang="en-GB" sz="1800" b="1" noProof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Phrofiad</a:t>
                      </a:r>
                      <a:r>
                        <a:rPr lang="en-GB" sz="1800" b="1" noProof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/ Area of Learning and Experience</a:t>
                      </a:r>
                      <a:r>
                        <a:rPr lang="en-GB" sz="1800" b="0" noProof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:</a:t>
                      </a:r>
                    </a:p>
                    <a:p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Gwyddoniaeth a Thechnoleg / Science and Technology 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Nod y wers / </a:t>
                      </a:r>
                      <a:r>
                        <a:rPr lang="cy-GB" sz="1800" b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Aims</a:t>
                      </a:r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of the </a:t>
                      </a:r>
                      <a:r>
                        <a:rPr lang="cy-GB" sz="1800" b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lesson</a:t>
                      </a:r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:</a:t>
                      </a:r>
                    </a:p>
                    <a:p>
                      <a:r>
                        <a:rPr lang="cy-GB" sz="16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Tymhereddau</a:t>
                      </a: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gwahanol yn yr ysgol / </a:t>
                      </a:r>
                      <a:r>
                        <a:rPr lang="cy-GB" sz="16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Different</a:t>
                      </a: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6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temperatures</a:t>
                      </a: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6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in</a:t>
                      </a: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the </a:t>
                      </a:r>
                      <a:r>
                        <a:rPr lang="cy-GB" sz="16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school</a:t>
                      </a:r>
                      <a:endParaRPr lang="cy-GB" sz="1600" b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34963061"/>
                  </a:ext>
                </a:extLst>
              </a:tr>
              <a:tr h="1883129">
                <a:tc>
                  <a:txBody>
                    <a:bodyPr/>
                    <a:lstStyle/>
                    <a:p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Gwybodaeth flaenorol / </a:t>
                      </a:r>
                      <a:r>
                        <a:rPr lang="cy-GB" sz="1800" b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Previous</a:t>
                      </a:r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800" b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knowledge</a:t>
                      </a:r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: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rhifau yn y Gymraeg / </a:t>
                      </a:r>
                      <a:r>
                        <a:rPr lang="cy-GB" sz="1600" b="0" i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numbers</a:t>
                      </a:r>
                      <a:r>
                        <a:rPr lang="cy-GB" sz="1600" b="0" i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600" b="0" i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in</a:t>
                      </a:r>
                      <a:r>
                        <a:rPr lang="cy-GB" sz="1600" b="0" i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Welsh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yn uwch / </a:t>
                      </a:r>
                      <a:r>
                        <a:rPr lang="cy-GB" sz="1600" b="0" i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higher</a:t>
                      </a:r>
                      <a:endParaRPr lang="cy-GB" sz="1600" b="0" i="1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yn is / </a:t>
                      </a:r>
                      <a:r>
                        <a:rPr lang="cy-GB" sz="1600" b="0" i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lower</a:t>
                      </a:r>
                      <a:endParaRPr lang="cy-GB" sz="1600" b="0" i="1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cy-GB" sz="1800" b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rowSpan="2">
                  <a:txBody>
                    <a:bodyPr/>
                    <a:lstStyle/>
                    <a:p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Geirfa allweddol / </a:t>
                      </a:r>
                      <a:r>
                        <a:rPr lang="cy-GB" sz="1800" b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Key</a:t>
                      </a:r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800" b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vocabulary</a:t>
                      </a:r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: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thermomedr / </a:t>
                      </a:r>
                      <a:r>
                        <a:rPr lang="cy-GB" sz="1600" b="0" i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thermometer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mesur / </a:t>
                      </a:r>
                      <a:r>
                        <a:rPr lang="cy-GB" sz="1600" b="0" i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measure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tymheredd / </a:t>
                      </a:r>
                      <a:r>
                        <a:rPr lang="cy-GB" sz="1600" b="0" i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temperature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gradd Celsius / </a:t>
                      </a:r>
                      <a:r>
                        <a:rPr lang="cy-GB" sz="1600" b="0" i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degree</a:t>
                      </a:r>
                      <a:r>
                        <a:rPr lang="cy-GB" sz="1600" b="0" i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Celsius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sz="1600" b="0" i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mercwri</a:t>
                      </a:r>
                      <a:r>
                        <a:rPr lang="cy-GB" sz="1600" b="0" i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/ mercury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sz="1600" b="0" i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yn uwch </a:t>
                      </a:r>
                      <a:r>
                        <a:rPr lang="cy-GB" sz="1600" b="0" i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/ higher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sz="1600" b="0" i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yn is </a:t>
                      </a:r>
                      <a:r>
                        <a:rPr lang="cy-GB" sz="1600" b="0" i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/ </a:t>
                      </a:r>
                      <a:r>
                        <a:rPr lang="cy-GB" sz="1600" b="0" i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lower</a:t>
                      </a:r>
                      <a:endParaRPr lang="cy-GB" sz="1800" b="1" dirty="0" err="1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  <a:p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Ffocws Iaith / Main language focus</a:t>
                      </a:r>
                      <a:r>
                        <a:rPr lang="cy-GB" sz="18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:</a:t>
                      </a:r>
                    </a:p>
                    <a:p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Beth ydy’r tymheredd ar thermomedr A?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Beth ydy’r tymheredd yn yr ystafell ddosbarth?</a:t>
                      </a:r>
                    </a:p>
                    <a:p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Mae’r tymheredd yn ______gradd Celsius.</a:t>
                      </a:r>
                    </a:p>
                    <a:p>
                      <a:endParaRPr lang="cy-GB" sz="1600" b="0" dirty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  <a:p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Ydy’r tymheredd yn y _______ yn uwch na thymheredd yn y ________?</a:t>
                      </a:r>
                    </a:p>
                    <a:p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Ydy / Nac ydy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rowSpan="2">
                  <a:txBody>
                    <a:bodyPr/>
                    <a:lstStyle/>
                    <a:p>
                      <a:r>
                        <a:rPr lang="en-GB" sz="1500" b="1" noProof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Gweithgareddau</a:t>
                      </a:r>
                      <a:r>
                        <a:rPr lang="en-GB" sz="1500" b="1" noProof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en-GB" sz="1500" b="1" noProof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addysgu</a:t>
                      </a:r>
                      <a:r>
                        <a:rPr lang="en-GB" sz="1500" b="1" noProof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a </a:t>
                      </a:r>
                      <a:r>
                        <a:rPr lang="en-GB" sz="1500" b="1" noProof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dysgu</a:t>
                      </a:r>
                      <a:r>
                        <a:rPr lang="en-GB" sz="1500" b="1" noProof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/ Teaching and Learning Activities</a:t>
                      </a:r>
                      <a:r>
                        <a:rPr lang="en-GB" sz="1500" b="0" noProof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: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500" b="0" noProof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Warm up activity – revise how to say numbers in Welsh.  On a PPT presentation numbers will show at random.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500" b="0" noProof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The pupils will be split into groups. Each pupil will be given a bingo ball. They will have to form a row in order from the lowest number to the highest and be able to say their number.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500" b="0" noProof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Key vocabulary will be learnt through ‘</a:t>
                      </a:r>
                      <a:r>
                        <a:rPr lang="en-GB" sz="1500" b="0" noProof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drilio</a:t>
                      </a:r>
                      <a:r>
                        <a:rPr lang="en-GB" sz="1500" b="0" noProof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’ (repeat, repeat, repeat): </a:t>
                      </a:r>
                      <a:r>
                        <a:rPr lang="en-GB" sz="1500" b="0" noProof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thermomedr</a:t>
                      </a:r>
                      <a:r>
                        <a:rPr lang="en-GB" sz="1500" b="0" noProof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/ </a:t>
                      </a:r>
                      <a:r>
                        <a:rPr lang="en-GB" sz="1500" b="0" noProof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mesur</a:t>
                      </a:r>
                      <a:r>
                        <a:rPr lang="en-GB" sz="1500" b="0" noProof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/ </a:t>
                      </a:r>
                      <a:r>
                        <a:rPr lang="en-GB" sz="1500" b="0" noProof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tymheredd</a:t>
                      </a:r>
                      <a:r>
                        <a:rPr lang="en-GB" sz="1500" b="0" noProof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/ </a:t>
                      </a:r>
                      <a:r>
                        <a:rPr lang="en-GB" sz="1500" b="0" noProof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gradd</a:t>
                      </a:r>
                      <a:r>
                        <a:rPr lang="en-GB" sz="1500" b="0" noProof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Celsius / </a:t>
                      </a:r>
                      <a:r>
                        <a:rPr lang="en-GB" sz="1500" b="0" noProof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mercwri</a:t>
                      </a:r>
                      <a:endParaRPr lang="en-GB" sz="1500" b="0" noProof="0" dirty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500" b="0" noProof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Activity – read different thermometers and understand the temperature. Language pattern: "Beth </a:t>
                      </a:r>
                      <a:r>
                        <a:rPr lang="en-GB" sz="1500" b="0" noProof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ydy’r</a:t>
                      </a:r>
                      <a:r>
                        <a:rPr lang="en-GB" sz="1500" b="0" noProof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en-GB" sz="1500" b="0" noProof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tymheredd</a:t>
                      </a:r>
                      <a:r>
                        <a:rPr lang="en-GB" sz="1500" b="0" noProof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en-GB" sz="1500" b="0" noProof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ar</a:t>
                      </a:r>
                      <a:r>
                        <a:rPr lang="en-GB" sz="1500" b="0" noProof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en-GB" sz="1500" b="0" noProof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thermomedr</a:t>
                      </a:r>
                      <a:r>
                        <a:rPr lang="en-GB" sz="1500" b="0" noProof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A / B / C?"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500" b="0" noProof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Activity – in groups, collect and record different temperatures across the school campus.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500" b="0" noProof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Plenary:  "Beth </a:t>
                      </a:r>
                      <a:r>
                        <a:rPr lang="en-GB" sz="1500" b="0" noProof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ydy’r</a:t>
                      </a:r>
                      <a:r>
                        <a:rPr lang="en-GB" sz="1500" b="0" noProof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en-GB" sz="1500" b="0" noProof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tymheredd</a:t>
                      </a:r>
                      <a:r>
                        <a:rPr lang="en-GB" sz="1500" b="0" noProof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en-GB" sz="1500" b="0" noProof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yn</a:t>
                      </a:r>
                      <a:r>
                        <a:rPr lang="en-GB" sz="1500" b="0" noProof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y _____?" "</a:t>
                      </a:r>
                      <a:r>
                        <a:rPr lang="en-GB" sz="1500" b="0" noProof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Ydy’r</a:t>
                      </a:r>
                      <a:r>
                        <a:rPr lang="en-GB" sz="1500" b="0" noProof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en-GB" sz="1500" b="0" noProof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tymheredd</a:t>
                      </a:r>
                      <a:r>
                        <a:rPr lang="en-GB" sz="1500" b="0" noProof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en-GB" sz="1500" b="0" noProof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yn</a:t>
                      </a:r>
                      <a:r>
                        <a:rPr lang="en-GB" sz="1500" b="0" noProof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y </a:t>
                      </a:r>
                      <a:r>
                        <a:rPr lang="en-GB" sz="1500" b="0" noProof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dosbarth</a:t>
                      </a:r>
                      <a:r>
                        <a:rPr lang="en-GB" sz="1500" b="0" noProof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en-GB" sz="1500" b="0" noProof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yn</a:t>
                      </a:r>
                      <a:r>
                        <a:rPr lang="en-GB" sz="1500" b="0" noProof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en-GB" sz="1500" b="0" noProof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uwch</a:t>
                      </a:r>
                      <a:r>
                        <a:rPr lang="en-GB" sz="1500" b="0" noProof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en-GB" sz="1500" b="0" noProof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na</a:t>
                      </a:r>
                      <a:r>
                        <a:rPr lang="en-GB" sz="1500" b="0" noProof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en-GB" sz="1500" b="0" noProof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thymheredd</a:t>
                      </a:r>
                      <a:r>
                        <a:rPr lang="en-GB" sz="1500" b="0" noProof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en-GB" sz="1500" b="0" noProof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yr</a:t>
                      </a:r>
                      <a:r>
                        <a:rPr lang="en-GB" sz="1500" b="0" noProof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en-GB" sz="1500" b="0" noProof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oergell</a:t>
                      </a:r>
                      <a:r>
                        <a:rPr lang="en-GB" sz="1500" b="0" noProof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? (</a:t>
                      </a:r>
                      <a:r>
                        <a:rPr lang="en-GB" sz="1500" b="0" noProof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Ydy</a:t>
                      </a:r>
                      <a:r>
                        <a:rPr lang="en-GB" sz="1500" b="0" noProof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/ </a:t>
                      </a:r>
                      <a:r>
                        <a:rPr lang="en-GB" sz="1500" b="0" noProof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Nac</a:t>
                      </a:r>
                      <a:r>
                        <a:rPr lang="en-GB" sz="1500" b="0" noProof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en-GB" sz="1500" b="0" noProof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ydy</a:t>
                      </a:r>
                      <a:r>
                        <a:rPr lang="en-GB" sz="1500" b="0" noProof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)"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cy-GB" sz="1500" b="0" noProof="0" dirty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cy-GB" sz="1500" b="0" noProof="0" dirty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4300836"/>
                  </a:ext>
                </a:extLst>
              </a:tr>
              <a:tr h="2645436">
                <a:tc>
                  <a:txBody>
                    <a:bodyPr/>
                    <a:lstStyle/>
                    <a:p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Adnoddau / </a:t>
                      </a:r>
                      <a:r>
                        <a:rPr lang="cy-GB" sz="1800" b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Resources</a:t>
                      </a:r>
                      <a:r>
                        <a:rPr lang="cy-GB" sz="18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: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Peli bingo / bingo balls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thermomedr / </a:t>
                      </a:r>
                      <a:r>
                        <a:rPr lang="cy-GB" sz="1600" b="0" i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thermometer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sz="1600" b="0" i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Taflenni cofnodi </a:t>
                      </a:r>
                      <a:r>
                        <a:rPr lang="cy-GB" sz="1600" b="0" i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/ recording sheets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y-GB" sz="2400" b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y-GB" sz="2400" b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997145260"/>
                  </a:ext>
                </a:extLst>
              </a:tr>
            </a:tbl>
          </a:graphicData>
        </a:graphic>
      </p:graphicFrame>
      <p:sp>
        <p:nvSpPr>
          <p:cNvPr id="5" name="Rectangle 4">
            <a:extLst>
              <a:ext uri="{FF2B5EF4-FFF2-40B4-BE49-F238E27FC236}">
                <a16:creationId xmlns:a16="http://schemas.microsoft.com/office/drawing/2014/main" id="{F8EE9B8E-3802-E862-0573-E0866684D9D9}"/>
              </a:ext>
            </a:extLst>
          </p:cNvPr>
          <p:cNvSpPr/>
          <p:nvPr/>
        </p:nvSpPr>
        <p:spPr>
          <a:xfrm>
            <a:off x="0" y="6377392"/>
            <a:ext cx="12160391" cy="480608"/>
          </a:xfrm>
          <a:prstGeom prst="rect">
            <a:avLst/>
          </a:prstGeom>
          <a:solidFill>
            <a:srgbClr val="451964"/>
          </a:solidFill>
          <a:ln>
            <a:solidFill>
              <a:srgbClr val="45196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  <a:defRPr/>
            </a:pPr>
            <a:r>
              <a:rPr lang="cy-GB" altLang="en-US" sz="1800" dirty="0">
                <a:solidFill>
                  <a:srgbClr val="FFFFFF"/>
                </a:solidFill>
              </a:rPr>
              <a:t>Hyfforddiant Cychwynnol Athrawon: Cynllunio gwers</a:t>
            </a:r>
            <a:endParaRPr lang="cy-GB" altLang="en-US" sz="1800" dirty="0">
              <a:solidFill>
                <a:srgbClr val="FFFFFF"/>
              </a:solidFill>
              <a:cs typeface="Calibri" panose="020F050202020403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C0F3077-8ED8-3306-3B34-5A2CBE7A2FEA}"/>
              </a:ext>
            </a:extLst>
          </p:cNvPr>
          <p:cNvSpPr txBox="1"/>
          <p:nvPr/>
        </p:nvSpPr>
        <p:spPr>
          <a:xfrm>
            <a:off x="2570915" y="-111814"/>
            <a:ext cx="676140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4000" b="1" dirty="0">
                <a:latin typeface="Arial" panose="020B0604020202020204" pitchFamily="34" charset="0"/>
                <a:cs typeface="Arial" panose="020B0604020202020204" pitchFamily="34" charset="0"/>
              </a:rPr>
              <a:t>Cynllun Gwers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E4E0F9F6-0AE5-4EED-1297-333F4B8607E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906" t="14513" r="6816" b="15048"/>
          <a:stretch>
            <a:fillRect/>
          </a:stretch>
        </p:blipFill>
        <p:spPr bwMode="auto">
          <a:xfrm>
            <a:off x="11655566" y="6407909"/>
            <a:ext cx="504825" cy="436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892391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02E3EC61-FFDF-FAA1-4088-0FC58387F0D7}"/>
              </a:ext>
            </a:extLst>
          </p:cNvPr>
          <p:cNvSpPr/>
          <p:nvPr/>
        </p:nvSpPr>
        <p:spPr>
          <a:xfrm>
            <a:off x="-3694" y="6402597"/>
            <a:ext cx="12195694" cy="455403"/>
          </a:xfrm>
          <a:prstGeom prst="rect">
            <a:avLst/>
          </a:prstGeom>
          <a:solidFill>
            <a:srgbClr val="451964"/>
          </a:solidFill>
          <a:ln>
            <a:solidFill>
              <a:srgbClr val="45196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  <a:defRPr/>
            </a:pPr>
            <a:r>
              <a:rPr lang="cy-GB" altLang="en-US" sz="1800">
                <a:solidFill>
                  <a:srgbClr val="FFFFFF"/>
                </a:solidFill>
                <a:cs typeface="Calibri" panose="020F0502020204030204" pitchFamily="34" charset="0"/>
              </a:rPr>
              <a:t>Hyfforddiant Cychwynnol Athrawon: Cynllunio gwers</a:t>
            </a:r>
          </a:p>
        </p:txBody>
      </p:sp>
      <p:pic>
        <p:nvPicPr>
          <p:cNvPr id="5" name="Picture 8">
            <a:extLst>
              <a:ext uri="{FF2B5EF4-FFF2-40B4-BE49-F238E27FC236}">
                <a16:creationId xmlns:a16="http://schemas.microsoft.com/office/drawing/2014/main" id="{4856E85D-922A-D8C3-72CF-5AD5B1F43BA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906" t="14513" r="6816" b="15048"/>
          <a:stretch>
            <a:fillRect/>
          </a:stretch>
        </p:blipFill>
        <p:spPr bwMode="auto">
          <a:xfrm>
            <a:off x="11687175" y="6402597"/>
            <a:ext cx="504825" cy="436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Title 7">
            <a:extLst>
              <a:ext uri="{FF2B5EF4-FFF2-40B4-BE49-F238E27FC236}">
                <a16:creationId xmlns:a16="http://schemas.microsoft.com/office/drawing/2014/main" id="{E3E4F3E4-2553-DC80-43D9-0121FC0AA6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06589"/>
            <a:ext cx="10515600" cy="744347"/>
          </a:xfrm>
        </p:spPr>
        <p:txBody>
          <a:bodyPr/>
          <a:lstStyle/>
          <a:p>
            <a:pPr algn="ctr"/>
            <a:r>
              <a:rPr lang="en-US" b="1">
                <a:latin typeface="Arial" panose="020B0604020202020204" pitchFamily="34" charset="0"/>
                <a:cs typeface="Arial" panose="020B0604020202020204" pitchFamily="34" charset="0"/>
              </a:rPr>
              <a:t>Gwaith </a:t>
            </a:r>
            <a:r>
              <a:rPr lang="en-US" b="1" err="1">
                <a:latin typeface="Arial" panose="020B0604020202020204" pitchFamily="34" charset="0"/>
                <a:cs typeface="Arial" panose="020B0604020202020204" pitchFamily="34" charset="0"/>
              </a:rPr>
              <a:t>pâr</a:t>
            </a:r>
            <a:r>
              <a:rPr lang="en-US" b="1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7159A45C-E54E-83B4-41BC-4F2212CC348B}"/>
              </a:ext>
            </a:extLst>
          </p:cNvPr>
          <p:cNvSpPr txBox="1">
            <a:spLocks/>
          </p:cNvSpPr>
          <p:nvPr/>
        </p:nvSpPr>
        <p:spPr>
          <a:xfrm>
            <a:off x="314325" y="873126"/>
            <a:ext cx="11617777" cy="541949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y-GB">
                <a:solidFill>
                  <a:srgbClr val="000000"/>
                </a:solidFill>
                <a:latin typeface="Arial"/>
                <a:cs typeface="Arial"/>
              </a:rPr>
              <a:t>Mewn parau, yn seiliedig ar Faes Dysgu a Phrofiad neu addysg gynradd / uwchradd:</a:t>
            </a:r>
            <a:endParaRPr lang="en-US">
              <a:solidFill>
                <a:srgbClr val="000000"/>
              </a:solidFill>
              <a:latin typeface="Arial"/>
              <a:cs typeface="Arial"/>
            </a:endParaRPr>
          </a:p>
          <a:p>
            <a:pPr marL="0" indent="0">
              <a:buNone/>
            </a:pPr>
            <a:endParaRPr lang="cy-GB">
              <a:solidFill>
                <a:srgbClr val="000000"/>
              </a:solidFill>
              <a:latin typeface="Arial"/>
              <a:cs typeface="Arial"/>
            </a:endParaRPr>
          </a:p>
          <a:p>
            <a:r>
              <a:rPr lang="cy-GB">
                <a:solidFill>
                  <a:srgbClr val="000000"/>
                </a:solidFill>
                <a:latin typeface="Arial"/>
                <a:cs typeface="Arial"/>
              </a:rPr>
              <a:t>cynlluniwch wers sydd â ffocws iaith clir;</a:t>
            </a:r>
          </a:p>
          <a:p>
            <a:endParaRPr lang="cy-GB">
              <a:solidFill>
                <a:srgbClr val="000000"/>
              </a:solidFill>
              <a:latin typeface="Arial"/>
              <a:cs typeface="Arial"/>
            </a:endParaRPr>
          </a:p>
          <a:p>
            <a:r>
              <a:rPr lang="cy-GB">
                <a:solidFill>
                  <a:srgbClr val="000000"/>
                </a:solidFill>
                <a:latin typeface="Arial"/>
                <a:cs typeface="Arial"/>
              </a:rPr>
              <a:t>cofiwch adolygu patrymau iaith a ddysgwyd yn flaenorol;</a:t>
            </a:r>
          </a:p>
          <a:p>
            <a:endParaRPr lang="cy-GB">
              <a:solidFill>
                <a:srgbClr val="000000"/>
              </a:solidFill>
              <a:latin typeface="Arial"/>
              <a:cs typeface="Arial"/>
            </a:endParaRPr>
          </a:p>
          <a:p>
            <a:r>
              <a:rPr lang="cy-GB">
                <a:solidFill>
                  <a:srgbClr val="000000"/>
                </a:solidFill>
                <a:latin typeface="Arial"/>
                <a:cs typeface="Arial"/>
              </a:rPr>
              <a:t>cofiwch ddefnyddio </a:t>
            </a:r>
            <a:r>
              <a:rPr lang="cy-GB" err="1">
                <a:solidFill>
                  <a:srgbClr val="000000"/>
                </a:solidFill>
                <a:latin typeface="Arial"/>
                <a:cs typeface="Arial"/>
              </a:rPr>
              <a:t>methodolegau</a:t>
            </a:r>
            <a:r>
              <a:rPr lang="cy-GB">
                <a:solidFill>
                  <a:srgbClr val="000000"/>
                </a:solidFill>
                <a:latin typeface="Arial"/>
                <a:cs typeface="Arial"/>
              </a:rPr>
              <a:t> caffael iaith, e.e. drilio, canu, tasg wrando, chwarae gêm(</a:t>
            </a:r>
            <a:r>
              <a:rPr lang="cy-GB" err="1">
                <a:solidFill>
                  <a:srgbClr val="000000"/>
                </a:solidFill>
                <a:latin typeface="Arial"/>
                <a:cs typeface="Arial"/>
              </a:rPr>
              <a:t>au</a:t>
            </a:r>
            <a:r>
              <a:rPr lang="cy-GB">
                <a:solidFill>
                  <a:srgbClr val="000000"/>
                </a:solidFill>
                <a:latin typeface="Arial"/>
                <a:cs typeface="Arial"/>
              </a:rPr>
              <a:t>), gwaith pâr, gwaith grŵp, </a:t>
            </a:r>
            <a:r>
              <a:rPr lang="cy-GB" err="1">
                <a:solidFill>
                  <a:srgbClr val="000000"/>
                </a:solidFill>
                <a:latin typeface="Arial"/>
                <a:cs typeface="Arial"/>
              </a:rPr>
              <a:t>a.y.y.b</a:t>
            </a:r>
            <a:r>
              <a:rPr lang="cy-GB">
                <a:solidFill>
                  <a:srgbClr val="000000"/>
                </a:solidFill>
                <a:latin typeface="Arial"/>
                <a:cs typeface="Arial"/>
              </a:rPr>
              <a:t>.</a:t>
            </a:r>
          </a:p>
          <a:p>
            <a:endParaRPr lang="cy-GB"/>
          </a:p>
          <a:p>
            <a:r>
              <a:rPr lang="cy-GB">
                <a:solidFill>
                  <a:srgbClr val="000000"/>
                </a:solidFill>
                <a:latin typeface="Calibri"/>
                <a:cs typeface="Calibri"/>
              </a:rPr>
              <a:t>Oes angen Mat Iaith?  Os oes angen, cynlluniwch Fat Iaith addas a defnyddiol.</a:t>
            </a:r>
          </a:p>
          <a:p>
            <a:endParaRPr lang="en-GB">
              <a:solidFill>
                <a:srgbClr val="000000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3482362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02E3EC61-FFDF-FAA1-4088-0FC58387F0D7}"/>
              </a:ext>
            </a:extLst>
          </p:cNvPr>
          <p:cNvSpPr/>
          <p:nvPr/>
        </p:nvSpPr>
        <p:spPr>
          <a:xfrm>
            <a:off x="-3694" y="6402597"/>
            <a:ext cx="12195694" cy="455403"/>
          </a:xfrm>
          <a:prstGeom prst="rect">
            <a:avLst/>
          </a:prstGeom>
          <a:solidFill>
            <a:srgbClr val="451964"/>
          </a:solidFill>
          <a:ln>
            <a:solidFill>
              <a:srgbClr val="45196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  <a:defRPr/>
            </a:pPr>
            <a:r>
              <a:rPr lang="cy-GB" altLang="en-US" sz="1800">
                <a:solidFill>
                  <a:srgbClr val="FFFFFF"/>
                </a:solidFill>
                <a:cs typeface="Calibri" panose="020F0502020204030204" pitchFamily="34" charset="0"/>
              </a:rPr>
              <a:t>Hyfforddiant Cychwynnol Athrawon: Cynllunio gwers</a:t>
            </a:r>
          </a:p>
        </p:txBody>
      </p:sp>
      <p:pic>
        <p:nvPicPr>
          <p:cNvPr id="5" name="Picture 8">
            <a:extLst>
              <a:ext uri="{FF2B5EF4-FFF2-40B4-BE49-F238E27FC236}">
                <a16:creationId xmlns:a16="http://schemas.microsoft.com/office/drawing/2014/main" id="{4856E85D-922A-D8C3-72CF-5AD5B1F43BA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906" t="14513" r="6816" b="15048"/>
          <a:stretch>
            <a:fillRect/>
          </a:stretch>
        </p:blipFill>
        <p:spPr bwMode="auto">
          <a:xfrm>
            <a:off x="11687175" y="6402597"/>
            <a:ext cx="504825" cy="436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Title 7">
            <a:extLst>
              <a:ext uri="{FF2B5EF4-FFF2-40B4-BE49-F238E27FC236}">
                <a16:creationId xmlns:a16="http://schemas.microsoft.com/office/drawing/2014/main" id="{E3E4F3E4-2553-DC80-43D9-0121FC0AA6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06589"/>
            <a:ext cx="10515600" cy="744347"/>
          </a:xfrm>
        </p:spPr>
        <p:txBody>
          <a:bodyPr/>
          <a:lstStyle/>
          <a:p>
            <a:pPr algn="ctr"/>
            <a:r>
              <a:rPr lang="en-US" b="1" dirty="0">
                <a:latin typeface="Arial"/>
                <a:cs typeface="Arial"/>
              </a:rPr>
              <a:t>Pair work: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7159A45C-E54E-83B4-41BC-4F2212CC348B}"/>
              </a:ext>
            </a:extLst>
          </p:cNvPr>
          <p:cNvSpPr txBox="1">
            <a:spLocks/>
          </p:cNvSpPr>
          <p:nvPr/>
        </p:nvSpPr>
        <p:spPr>
          <a:xfrm>
            <a:off x="314325" y="873126"/>
            <a:ext cx="11617777" cy="541949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400" dirty="0">
                <a:solidFill>
                  <a:srgbClr val="000000"/>
                </a:solidFill>
                <a:latin typeface="Arial"/>
                <a:cs typeface="Arial"/>
              </a:rPr>
              <a:t>In pairs, choose an Area of Learning and Experience.  This could be in the primary or secondary sector.</a:t>
            </a:r>
          </a:p>
          <a:p>
            <a:pPr marL="0" indent="0">
              <a:buNone/>
            </a:pPr>
            <a:endParaRPr lang="en-GB" sz="2400" dirty="0">
              <a:solidFill>
                <a:srgbClr val="000000"/>
              </a:solidFill>
              <a:latin typeface="Arial"/>
              <a:cs typeface="Arial"/>
            </a:endParaRPr>
          </a:p>
          <a:p>
            <a:r>
              <a:rPr lang="en-GB" sz="2400" dirty="0">
                <a:solidFill>
                  <a:srgbClr val="000000"/>
                </a:solidFill>
                <a:latin typeface="Arial"/>
                <a:cs typeface="Arial"/>
              </a:rPr>
              <a:t>plan a lesson which has a clear language focus;</a:t>
            </a:r>
          </a:p>
          <a:p>
            <a:endParaRPr lang="en-GB" sz="2400" dirty="0">
              <a:solidFill>
                <a:srgbClr val="000000"/>
              </a:solidFill>
              <a:latin typeface="Arial"/>
              <a:cs typeface="Arial"/>
            </a:endParaRPr>
          </a:p>
          <a:p>
            <a:r>
              <a:rPr lang="en-GB" sz="2400" dirty="0">
                <a:solidFill>
                  <a:srgbClr val="000000"/>
                </a:solidFill>
                <a:latin typeface="Arial"/>
                <a:cs typeface="Arial"/>
              </a:rPr>
              <a:t>remember to revise previous language patterns;</a:t>
            </a:r>
          </a:p>
          <a:p>
            <a:endParaRPr lang="en-GB" sz="2400" dirty="0">
              <a:latin typeface="Arial"/>
              <a:cs typeface="Arial"/>
            </a:endParaRPr>
          </a:p>
          <a:p>
            <a:r>
              <a:rPr lang="en-GB" sz="2400" dirty="0">
                <a:solidFill>
                  <a:srgbClr val="000000"/>
                </a:solidFill>
                <a:latin typeface="Arial"/>
                <a:cs typeface="Arial"/>
              </a:rPr>
              <a:t>remember to use language acquisition pedagogy, e.g. language drills, singing, listening tasks, games, pair work, group work, etc.</a:t>
            </a:r>
          </a:p>
          <a:p>
            <a:pPr marL="0" indent="0">
              <a:buNone/>
            </a:pPr>
            <a:endParaRPr lang="en-GB" sz="2400" dirty="0">
              <a:latin typeface="Arial"/>
              <a:cs typeface="Arial"/>
            </a:endParaRPr>
          </a:p>
          <a:p>
            <a:pPr marL="342900" indent="-342900"/>
            <a:r>
              <a:rPr lang="en-GB" sz="2400" dirty="0">
                <a:latin typeface="Arial"/>
                <a:ea typeface="Calibri" panose="020F0502020204030204"/>
                <a:cs typeface="Calibri" panose="020F0502020204030204"/>
              </a:rPr>
              <a:t>Do they need a Language Mat?  Plan and prepare the mat.</a:t>
            </a:r>
          </a:p>
          <a:p>
            <a:pPr marL="0" indent="0">
              <a:buNone/>
            </a:pPr>
            <a:endParaRPr lang="en-GB" dirty="0">
              <a:solidFill>
                <a:srgbClr val="000000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4966530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7B1EF127-3455-EA41-883E-00DAE57BBD4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5431127"/>
              </p:ext>
            </p:extLst>
          </p:nvPr>
        </p:nvGraphicFramePr>
        <p:xfrm>
          <a:off x="144167" y="709537"/>
          <a:ext cx="11903658" cy="527723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403705">
                  <a:extLst>
                    <a:ext uri="{9D8B030D-6E8A-4147-A177-3AD203B41FA5}">
                      <a16:colId xmlns:a16="http://schemas.microsoft.com/office/drawing/2014/main" val="2738080912"/>
                    </a:ext>
                  </a:extLst>
                </a:gridCol>
                <a:gridCol w="3438144">
                  <a:extLst>
                    <a:ext uri="{9D8B030D-6E8A-4147-A177-3AD203B41FA5}">
                      <a16:colId xmlns:a16="http://schemas.microsoft.com/office/drawing/2014/main" val="3577913332"/>
                    </a:ext>
                  </a:extLst>
                </a:gridCol>
                <a:gridCol w="5061809">
                  <a:extLst>
                    <a:ext uri="{9D8B030D-6E8A-4147-A177-3AD203B41FA5}">
                      <a16:colId xmlns:a16="http://schemas.microsoft.com/office/drawing/2014/main" val="1680325966"/>
                    </a:ext>
                  </a:extLst>
                </a:gridCol>
              </a:tblGrid>
              <a:tr h="848442">
                <a:tc>
                  <a:txBody>
                    <a:bodyPr/>
                    <a:lstStyle/>
                    <a:p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Blwyddyn / </a:t>
                      </a:r>
                      <a:r>
                        <a:rPr lang="cy-GB" sz="1800" b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Year</a:t>
                      </a:r>
                      <a:r>
                        <a:rPr lang="cy-GB" sz="18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:</a:t>
                      </a:r>
                      <a:endParaRPr lang="cy-GB" sz="1800" b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  <a:p>
                      <a:endParaRPr lang="cy-GB" sz="1600" b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16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Maes Dysgu a Phrofiad / </a:t>
                      </a:r>
                      <a:r>
                        <a:rPr lang="cy-GB" sz="1600" b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Area</a:t>
                      </a:r>
                      <a:r>
                        <a:rPr lang="cy-GB" sz="16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of </a:t>
                      </a:r>
                      <a:r>
                        <a:rPr lang="cy-GB" sz="1600" b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Learning</a:t>
                      </a:r>
                      <a:r>
                        <a:rPr lang="cy-GB" sz="16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600" b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lang="cy-GB" sz="16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600" b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Experience</a:t>
                      </a: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:</a:t>
                      </a:r>
                    </a:p>
                    <a:p>
                      <a:endParaRPr lang="cy-GB" sz="1600" b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16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Amcan y wers / </a:t>
                      </a:r>
                      <a:r>
                        <a:rPr lang="cy-GB" sz="1600" b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Aims</a:t>
                      </a:r>
                      <a:r>
                        <a:rPr lang="cy-GB" sz="16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of the </a:t>
                      </a:r>
                      <a:r>
                        <a:rPr lang="cy-GB" sz="1600" b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lesson</a:t>
                      </a: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: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cy-GB" sz="1600" b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34963061"/>
                  </a:ext>
                </a:extLst>
              </a:tr>
              <a:tr h="2027937">
                <a:tc>
                  <a:txBody>
                    <a:bodyPr/>
                    <a:lstStyle/>
                    <a:p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Gwybodaeth flaenorol / </a:t>
                      </a:r>
                      <a:r>
                        <a:rPr lang="cy-GB" sz="1800" b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Previous</a:t>
                      </a:r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800" b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knowledge</a:t>
                      </a:r>
                      <a:r>
                        <a:rPr lang="cy-GB" sz="18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: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cy-GB" sz="1600" b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rowSpan="2">
                  <a:txBody>
                    <a:bodyPr/>
                    <a:lstStyle/>
                    <a:p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Geirfa allweddol / </a:t>
                      </a:r>
                      <a:r>
                        <a:rPr lang="cy-GB" sz="1800" b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Key</a:t>
                      </a:r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800" b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vocabulary</a:t>
                      </a:r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:</a:t>
                      </a:r>
                    </a:p>
                    <a:p>
                      <a:endParaRPr lang="cy-GB" sz="1600" b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  <a:p>
                      <a:endParaRPr lang="cy-GB" sz="1800" b="1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  <a:p>
                      <a:endParaRPr lang="cy-GB" sz="1800" b="1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  <a:p>
                      <a:endParaRPr lang="cy-GB" sz="1800" b="1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  <a:p>
                      <a:pPr lvl="0">
                        <a:buNone/>
                      </a:pPr>
                      <a:endParaRPr lang="cy-GB" sz="1800" b="1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  <a:p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Ffocws iaith / </a:t>
                      </a:r>
                      <a:r>
                        <a:rPr lang="cy-GB" sz="1800" b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Language</a:t>
                      </a:r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800" b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focus</a:t>
                      </a:r>
                      <a:r>
                        <a:rPr lang="cy-GB" sz="18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:</a:t>
                      </a:r>
                    </a:p>
                    <a:p>
                      <a:endParaRPr lang="cy-GB" sz="1600" b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rowSpan="2">
                  <a:txBody>
                    <a:bodyPr/>
                    <a:lstStyle/>
                    <a:p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Gweithgareddau addysgu a dysgu / </a:t>
                      </a:r>
                      <a:r>
                        <a:rPr lang="cy-GB" sz="1800" b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Teaching</a:t>
                      </a:r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800" b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800" b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Learning</a:t>
                      </a:r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800" b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Activities</a:t>
                      </a:r>
                      <a:r>
                        <a:rPr lang="cy-GB" sz="18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: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cy-GB" sz="1600" b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4300836"/>
                  </a:ext>
                </a:extLst>
              </a:tr>
              <a:tr h="2400852">
                <a:tc>
                  <a:txBody>
                    <a:bodyPr/>
                    <a:lstStyle/>
                    <a:p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Adnoddau / </a:t>
                      </a:r>
                      <a:r>
                        <a:rPr lang="cy-GB" sz="1800" b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Resources</a:t>
                      </a:r>
                      <a:r>
                        <a:rPr lang="cy-GB" sz="18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: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cy-GB" sz="1600" b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cy-GB" sz="1800" b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y-GB" sz="2400" b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y-GB" sz="2400" b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997145260"/>
                  </a:ext>
                </a:extLst>
              </a:tr>
            </a:tbl>
          </a:graphicData>
        </a:graphic>
      </p:graphicFrame>
      <p:sp>
        <p:nvSpPr>
          <p:cNvPr id="5" name="Rectangle 4">
            <a:extLst>
              <a:ext uri="{FF2B5EF4-FFF2-40B4-BE49-F238E27FC236}">
                <a16:creationId xmlns:a16="http://schemas.microsoft.com/office/drawing/2014/main" id="{F8EE9B8E-3802-E862-0573-E0866684D9D9}"/>
              </a:ext>
            </a:extLst>
          </p:cNvPr>
          <p:cNvSpPr/>
          <p:nvPr/>
        </p:nvSpPr>
        <p:spPr>
          <a:xfrm>
            <a:off x="15804" y="6355238"/>
            <a:ext cx="12160391" cy="480608"/>
          </a:xfrm>
          <a:prstGeom prst="rect">
            <a:avLst/>
          </a:prstGeom>
          <a:solidFill>
            <a:srgbClr val="451964"/>
          </a:solidFill>
          <a:ln>
            <a:solidFill>
              <a:srgbClr val="45196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  <a:defRPr/>
            </a:pPr>
            <a:r>
              <a:rPr lang="cy-GB" altLang="en-US" sz="1800" dirty="0">
                <a:solidFill>
                  <a:srgbClr val="FFFFFF"/>
                </a:solidFill>
              </a:rPr>
              <a:t>Hyfforddiant Cychwynnol Athrawon: Cynllunio gwers</a:t>
            </a:r>
            <a:endParaRPr lang="cy-GB" altLang="en-US" sz="1800" dirty="0">
              <a:solidFill>
                <a:srgbClr val="FFFFFF"/>
              </a:solidFill>
              <a:cs typeface="Calibri" panose="020F050202020403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C0F3077-8ED8-3306-3B34-5A2CBE7A2FEA}"/>
              </a:ext>
            </a:extLst>
          </p:cNvPr>
          <p:cNvSpPr txBox="1"/>
          <p:nvPr/>
        </p:nvSpPr>
        <p:spPr>
          <a:xfrm>
            <a:off x="2715292" y="-44359"/>
            <a:ext cx="676140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4000" b="1">
                <a:latin typeface="Arial" panose="020B0604020202020204" pitchFamily="34" charset="0"/>
                <a:cs typeface="Arial" panose="020B0604020202020204" pitchFamily="34" charset="0"/>
              </a:rPr>
              <a:t>Cynllun Gwers</a:t>
            </a:r>
          </a:p>
        </p:txBody>
      </p:sp>
      <p:pic>
        <p:nvPicPr>
          <p:cNvPr id="3" name="Picture 8">
            <a:extLst>
              <a:ext uri="{FF2B5EF4-FFF2-40B4-BE49-F238E27FC236}">
                <a16:creationId xmlns:a16="http://schemas.microsoft.com/office/drawing/2014/main" id="{88F2B3D1-2B14-A2AE-E466-8C0E1CCC1E5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906" t="14513" r="6816" b="15048"/>
          <a:stretch>
            <a:fillRect/>
          </a:stretch>
        </p:blipFill>
        <p:spPr bwMode="auto">
          <a:xfrm>
            <a:off x="11687175" y="6402597"/>
            <a:ext cx="504825" cy="436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8184024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DBD7A2-46E2-AB4F-80FB-8B6462F6B0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y-GB" b="1">
                <a:latin typeface="Arial" panose="020B0604020202020204" pitchFamily="34" charset="0"/>
                <a:cs typeface="Arial" panose="020B0604020202020204" pitchFamily="34" charset="0"/>
              </a:rPr>
              <a:t>Da iawn chi!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6088A5DF-A711-6849-A281-E5491AF762EF}"/>
              </a:ext>
            </a:extLst>
          </p:cNvPr>
          <p:cNvSpPr txBox="1">
            <a:spLocks/>
          </p:cNvSpPr>
          <p:nvPr/>
        </p:nvSpPr>
        <p:spPr>
          <a:xfrm>
            <a:off x="828724" y="4963477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y-GB" b="1">
                <a:latin typeface="Arial" panose="020B0604020202020204" pitchFamily="34" charset="0"/>
                <a:cs typeface="Arial" panose="020B0604020202020204" pitchFamily="34" charset="0"/>
              </a:rPr>
              <a:t>Daliwch ati!</a:t>
            </a:r>
          </a:p>
        </p:txBody>
      </p:sp>
      <p:pic>
        <p:nvPicPr>
          <p:cNvPr id="6" name="Picture 5" descr="A logo with text on it&#10;&#10;Description automatically generated">
            <a:extLst>
              <a:ext uri="{FF2B5EF4-FFF2-40B4-BE49-F238E27FC236}">
                <a16:creationId xmlns:a16="http://schemas.microsoft.com/office/drawing/2014/main" id="{5A268780-0D7F-FE6D-55F3-304ABAA0ABC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4850" y="1343819"/>
            <a:ext cx="3162300" cy="3797300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02E3EC61-FFDF-FAA1-4088-0FC58387F0D7}"/>
              </a:ext>
            </a:extLst>
          </p:cNvPr>
          <p:cNvSpPr/>
          <p:nvPr/>
        </p:nvSpPr>
        <p:spPr>
          <a:xfrm>
            <a:off x="-3694" y="6402597"/>
            <a:ext cx="12195694" cy="455403"/>
          </a:xfrm>
          <a:prstGeom prst="rect">
            <a:avLst/>
          </a:prstGeom>
          <a:solidFill>
            <a:srgbClr val="451964"/>
          </a:solidFill>
          <a:ln>
            <a:solidFill>
              <a:srgbClr val="45196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  <a:defRPr/>
            </a:pPr>
            <a:r>
              <a:rPr lang="cy-GB" altLang="en-US" sz="1800">
                <a:solidFill>
                  <a:srgbClr val="FFFFFF"/>
                </a:solidFill>
                <a:cs typeface="Calibri" panose="020F0502020204030204" pitchFamily="34" charset="0"/>
              </a:rPr>
              <a:t>Hyfforddiant Cychwynnol Athrawon: Cynllunio gwers</a:t>
            </a:r>
          </a:p>
        </p:txBody>
      </p:sp>
      <p:pic>
        <p:nvPicPr>
          <p:cNvPr id="5" name="Picture 8">
            <a:extLst>
              <a:ext uri="{FF2B5EF4-FFF2-40B4-BE49-F238E27FC236}">
                <a16:creationId xmlns:a16="http://schemas.microsoft.com/office/drawing/2014/main" id="{4856E85D-922A-D8C3-72CF-5AD5B1F43BA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906" t="14513" r="6816" b="15048"/>
          <a:stretch>
            <a:fillRect/>
          </a:stretch>
        </p:blipFill>
        <p:spPr bwMode="auto">
          <a:xfrm>
            <a:off x="11687175" y="6402597"/>
            <a:ext cx="504825" cy="436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7838558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175</TotalTime>
  <Words>2774</Words>
  <Application>Microsoft Macintosh PowerPoint</Application>
  <PresentationFormat>Widescreen</PresentationFormat>
  <Paragraphs>355</Paragraphs>
  <Slides>21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5" baseType="lpstr">
      <vt:lpstr>Arial</vt:lpstr>
      <vt:lpstr>Calibri</vt:lpstr>
      <vt:lpstr>Calibri Light</vt:lpstr>
      <vt:lpstr>Office Theme</vt:lpstr>
      <vt:lpstr>Cynllunio gwers sydd â ffocws iaith   </vt:lpstr>
      <vt:lpstr>Trafodwch    Discuss ….</vt:lpstr>
      <vt:lpstr>Trafodwch    Discuss …</vt:lpstr>
      <vt:lpstr>Mae modd cynllunio ffocws iaith i unrhyw wers.  Beth am ystyried ….?</vt:lpstr>
      <vt:lpstr>It is possible to plan a language focus for any lesson. Consider ...</vt:lpstr>
      <vt:lpstr>Pa fethodolegau caffael a datblygu iaith fydd fwyaf addas i'r wers? Which language acquisition pedagogy is more  suitable for your lesson?</vt:lpstr>
      <vt:lpstr>PowerPoint Presentation</vt:lpstr>
      <vt:lpstr>PowerPoint Presentation</vt:lpstr>
      <vt:lpstr>Trafodwch    Discuss …</vt:lpstr>
      <vt:lpstr>PowerPoint Presentation</vt:lpstr>
      <vt:lpstr>PowerPoint Presentation</vt:lpstr>
      <vt:lpstr>PowerPoint Presentation</vt:lpstr>
      <vt:lpstr>PowerPoint Presentation</vt:lpstr>
      <vt:lpstr> Ydy …. yn mynd i suddo? Ydy …. yn mynd i arnofio? </vt:lpstr>
      <vt:lpstr>PowerPoint Presentation</vt:lpstr>
      <vt:lpstr>PowerPoint Presentation</vt:lpstr>
      <vt:lpstr>PowerPoint Presentation</vt:lpstr>
      <vt:lpstr>Gwaith pâr:</vt:lpstr>
      <vt:lpstr>Pair work:</vt:lpstr>
      <vt:lpstr>PowerPoint Presentation</vt:lpstr>
      <vt:lpstr>Da iawn chi!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Dechrau sgwrsio</dc:title>
  <dc:creator>Nia Evans</dc:creator>
  <cp:lastModifiedBy>Catrin Evans-Thomas</cp:lastModifiedBy>
  <cp:revision>219</cp:revision>
  <dcterms:created xsi:type="dcterms:W3CDTF">2023-12-01T15:23:44Z</dcterms:created>
  <dcterms:modified xsi:type="dcterms:W3CDTF">2024-10-07T13:15:39Z</dcterms:modified>
</cp:coreProperties>
</file>