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handoutMasterIdLst>
    <p:handoutMasterId r:id="rId36"/>
  </p:handoutMasterIdLst>
  <p:sldIdLst>
    <p:sldId id="256" r:id="rId2"/>
    <p:sldId id="293" r:id="rId3"/>
    <p:sldId id="298" r:id="rId4"/>
    <p:sldId id="300" r:id="rId5"/>
    <p:sldId id="299" r:id="rId6"/>
    <p:sldId id="285" r:id="rId7"/>
    <p:sldId id="286" r:id="rId8"/>
    <p:sldId id="257" r:id="rId9"/>
    <p:sldId id="294" r:id="rId10"/>
    <p:sldId id="272" r:id="rId11"/>
    <p:sldId id="287" r:id="rId12"/>
    <p:sldId id="288" r:id="rId13"/>
    <p:sldId id="289" r:id="rId14"/>
    <p:sldId id="291" r:id="rId15"/>
    <p:sldId id="273" r:id="rId16"/>
    <p:sldId id="274" r:id="rId17"/>
    <p:sldId id="275" r:id="rId18"/>
    <p:sldId id="276" r:id="rId19"/>
    <p:sldId id="277" r:id="rId20"/>
    <p:sldId id="278" r:id="rId21"/>
    <p:sldId id="262" r:id="rId22"/>
    <p:sldId id="304" r:id="rId23"/>
    <p:sldId id="305" r:id="rId24"/>
    <p:sldId id="308" r:id="rId25"/>
    <p:sldId id="279" r:id="rId26"/>
    <p:sldId id="301" r:id="rId27"/>
    <p:sldId id="307" r:id="rId28"/>
    <p:sldId id="266" r:id="rId29"/>
    <p:sldId id="267" r:id="rId30"/>
    <p:sldId id="306" r:id="rId31"/>
    <p:sldId id="283" r:id="rId32"/>
    <p:sldId id="292" r:id="rId33"/>
    <p:sldId id="30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47" autoAdjust="0"/>
    <p:restoredTop sz="78873" autoAdjust="0"/>
  </p:normalViewPr>
  <p:slideViewPr>
    <p:cSldViewPr>
      <p:cViewPr varScale="1">
        <p:scale>
          <a:sx n="86" d="100"/>
          <a:sy n="86" d="100"/>
        </p:scale>
        <p:origin x="-702"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9765514C-19A5-4B9F-ADFC-25AF1C881049}" type="datetimeFigureOut">
              <a:rPr lang="en-GB" smtClean="0"/>
              <a:pPr/>
              <a:t>13/11/2013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B3AE0BAE-741B-4D31-BCD4-A4D4B0504D63}" type="slidenum">
              <a:rPr lang="en-GB" smtClean="0"/>
              <a:pPr/>
              <a:t>‹#›</a:t>
            </a:fld>
            <a:endParaRPr lang="en-GB"/>
          </a:p>
        </p:txBody>
      </p:sp>
    </p:spTree>
    <p:extLst>
      <p:ext uri="{BB962C8B-B14F-4D97-AF65-F5344CB8AC3E}">
        <p14:creationId xmlns:p14="http://schemas.microsoft.com/office/powerpoint/2010/main" val="6847431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CDE2E8D-473C-4FD0-900F-7DA113FD47AB}" type="datetimeFigureOut">
              <a:rPr lang="en-GB" smtClean="0"/>
              <a:pPr/>
              <a:t>13/11/2013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F6A8065-69DD-4A0C-87F6-A9DE232A7B5F}" type="slidenum">
              <a:rPr lang="en-GB" smtClean="0"/>
              <a:pPr/>
              <a:t>‹#›</a:t>
            </a:fld>
            <a:endParaRPr lang="en-GB"/>
          </a:p>
        </p:txBody>
      </p:sp>
    </p:spTree>
    <p:extLst>
      <p:ext uri="{BB962C8B-B14F-4D97-AF65-F5344CB8AC3E}">
        <p14:creationId xmlns:p14="http://schemas.microsoft.com/office/powerpoint/2010/main" val="3497596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baseline="0" dirty="0" smtClean="0"/>
          </a:p>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13</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i="1" dirty="0">
              <a:solidFill>
                <a:srgbClr val="FF0000"/>
              </a:solidFill>
            </a:endParaRPr>
          </a:p>
        </p:txBody>
      </p:sp>
      <p:sp>
        <p:nvSpPr>
          <p:cNvPr id="4" name="Slide Number Placeholder 3"/>
          <p:cNvSpPr>
            <a:spLocks noGrp="1"/>
          </p:cNvSpPr>
          <p:nvPr>
            <p:ph type="sldNum" sz="quarter" idx="10"/>
          </p:nvPr>
        </p:nvSpPr>
        <p:spPr/>
        <p:txBody>
          <a:bodyPr/>
          <a:lstStyle/>
          <a:p>
            <a:fld id="{1F6A8065-69DD-4A0C-87F6-A9DE232A7B5F}"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baseline="0" dirty="0" smtClean="0"/>
          </a:p>
        </p:txBody>
      </p:sp>
      <p:sp>
        <p:nvSpPr>
          <p:cNvPr id="4" name="Slide Number Placeholder 3"/>
          <p:cNvSpPr>
            <a:spLocks noGrp="1"/>
          </p:cNvSpPr>
          <p:nvPr>
            <p:ph type="sldNum" sz="quarter" idx="10"/>
          </p:nvPr>
        </p:nvSpPr>
        <p:spPr/>
        <p:txBody>
          <a:bodyPr/>
          <a:lstStyle/>
          <a:p>
            <a:fld id="{1F6A8065-69DD-4A0C-87F6-A9DE232A7B5F}" type="slidenum">
              <a:rPr lang="en-GB" smtClean="0"/>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25</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26</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000"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28</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29</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F6A8065-69DD-4A0C-87F6-A9DE232A7B5F}" type="slidenum">
              <a:rPr lang="en-GB" smtClean="0"/>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381AC195-AEE6-42D3-9DAD-6B7965926D87}" type="datetimeFigureOut">
              <a:rPr lang="en-GB" smtClean="0"/>
              <a:pPr/>
              <a:t>13/11/2013</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657F0F3D-AAC6-49DE-81DB-EE8E2BECDB2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381AC195-AEE6-42D3-9DAD-6B7965926D87}" type="datetimeFigureOut">
              <a:rPr lang="en-GB" smtClean="0"/>
              <a:pPr/>
              <a:t>13/11/2013</a:t>
            </a:fld>
            <a:endParaRPr lang="en-GB"/>
          </a:p>
        </p:txBody>
      </p:sp>
      <p:sp>
        <p:nvSpPr>
          <p:cNvPr id="9" name="Slide Number Placeholder 8"/>
          <p:cNvSpPr>
            <a:spLocks noGrp="1"/>
          </p:cNvSpPr>
          <p:nvPr>
            <p:ph type="sldNum" sz="quarter" idx="15"/>
          </p:nvPr>
        </p:nvSpPr>
        <p:spPr/>
        <p:txBody>
          <a:bodyPr rtlCol="0"/>
          <a:lstStyle/>
          <a:p>
            <a:fld id="{657F0F3D-AAC6-49DE-81DB-EE8E2BECDB2B}"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381AC195-AEE6-42D3-9DAD-6B7965926D87}" type="datetimeFigureOut">
              <a:rPr lang="en-GB" smtClean="0"/>
              <a:pPr/>
              <a:t>13/11/2013</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657F0F3D-AAC6-49DE-81DB-EE8E2BECDB2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81AC195-AEE6-42D3-9DAD-6B7965926D87}" type="datetimeFigureOut">
              <a:rPr lang="en-GB" smtClean="0"/>
              <a:pPr/>
              <a:t>13/11/2013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7F0F3D-AAC6-49DE-81DB-EE8E2BECDB2B}"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381AC195-AEE6-42D3-9DAD-6B7965926D87}" type="datetimeFigureOut">
              <a:rPr lang="en-GB" smtClean="0"/>
              <a:pPr/>
              <a:t>13/11/2013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7F0F3D-AAC6-49DE-81DB-EE8E2BECDB2B}"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381AC195-AEE6-42D3-9DAD-6B7965926D87}" type="datetimeFigureOut">
              <a:rPr lang="en-GB" smtClean="0"/>
              <a:pPr/>
              <a:t>13/11/2013</a:t>
            </a:fld>
            <a:endParaRPr lang="en-GB"/>
          </a:p>
        </p:txBody>
      </p:sp>
      <p:sp>
        <p:nvSpPr>
          <p:cNvPr id="7" name="Slide Number Placeholder 6"/>
          <p:cNvSpPr>
            <a:spLocks noGrp="1"/>
          </p:cNvSpPr>
          <p:nvPr>
            <p:ph type="sldNum" sz="quarter" idx="11"/>
          </p:nvPr>
        </p:nvSpPr>
        <p:spPr/>
        <p:txBody>
          <a:bodyPr rtlCol="0"/>
          <a:lstStyle/>
          <a:p>
            <a:fld id="{657F0F3D-AAC6-49DE-81DB-EE8E2BECDB2B}"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1AC195-AEE6-42D3-9DAD-6B7965926D87}" type="datetimeFigureOut">
              <a:rPr lang="en-GB" smtClean="0"/>
              <a:pPr/>
              <a:t>13/11/2013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7F0F3D-AAC6-49DE-81DB-EE8E2BECDB2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381AC195-AEE6-42D3-9DAD-6B7965926D87}" type="datetimeFigureOut">
              <a:rPr lang="en-GB" smtClean="0"/>
              <a:pPr/>
              <a:t>13/11/2013</a:t>
            </a:fld>
            <a:endParaRPr lang="en-GB"/>
          </a:p>
        </p:txBody>
      </p:sp>
      <p:sp>
        <p:nvSpPr>
          <p:cNvPr id="22" name="Slide Number Placeholder 21"/>
          <p:cNvSpPr>
            <a:spLocks noGrp="1"/>
          </p:cNvSpPr>
          <p:nvPr>
            <p:ph type="sldNum" sz="quarter" idx="15"/>
          </p:nvPr>
        </p:nvSpPr>
        <p:spPr/>
        <p:txBody>
          <a:bodyPr rtlCol="0"/>
          <a:lstStyle/>
          <a:p>
            <a:fld id="{657F0F3D-AAC6-49DE-81DB-EE8E2BECDB2B}"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381AC195-AEE6-42D3-9DAD-6B7965926D87}" type="datetimeFigureOut">
              <a:rPr lang="en-GB" smtClean="0"/>
              <a:pPr/>
              <a:t>13/11/2013</a:t>
            </a:fld>
            <a:endParaRPr lang="en-GB"/>
          </a:p>
        </p:txBody>
      </p:sp>
      <p:sp>
        <p:nvSpPr>
          <p:cNvPr id="18" name="Slide Number Placeholder 17"/>
          <p:cNvSpPr>
            <a:spLocks noGrp="1"/>
          </p:cNvSpPr>
          <p:nvPr>
            <p:ph type="sldNum" sz="quarter" idx="11"/>
          </p:nvPr>
        </p:nvSpPr>
        <p:spPr/>
        <p:txBody>
          <a:bodyPr rtlCol="0"/>
          <a:lstStyle/>
          <a:p>
            <a:fld id="{657F0F3D-AAC6-49DE-81DB-EE8E2BECDB2B}"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1AC195-AEE6-42D3-9DAD-6B7965926D87}" type="datetimeFigureOut">
              <a:rPr lang="en-GB" smtClean="0"/>
              <a:pPr/>
              <a:t>13/11/2013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F0F3D-AAC6-49DE-81DB-EE8E2BECDB2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81AC195-AEE6-42D3-9DAD-6B7965926D87}" type="datetimeFigureOut">
              <a:rPr lang="en-GB" smtClean="0"/>
              <a:pPr/>
              <a:t>13/11/2013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7F0F3D-AAC6-49DE-81DB-EE8E2BECDB2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81AC195-AEE6-42D3-9DAD-6B7965926D87}" type="datetimeFigureOut">
              <a:rPr lang="en-GB" smtClean="0"/>
              <a:pPr/>
              <a:t>13/11/2013</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657F0F3D-AAC6-49DE-81DB-EE8E2BECDB2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www.youtube.com/watch?v=4YA9QWceEfE" TargetMode="External"/><Relationship Id="rId7"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youtube.com/watch?v=5g_YsLR1wZo" TargetMode="External"/><Relationship Id="rId4" Type="http://schemas.openxmlformats.org/officeDocument/2006/relationships/hyperlink" Target="http://www.youtube.com/watch?v=FRsJbpppvEU"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youtube.com/watch?v=Ik0T_O5FZNA"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Motivation	</a:t>
            </a:r>
            <a:endParaRPr lang="en-GB" dirty="0"/>
          </a:p>
        </p:txBody>
      </p:sp>
      <p:sp>
        <p:nvSpPr>
          <p:cNvPr id="3" name="Subtitle 2"/>
          <p:cNvSpPr>
            <a:spLocks noGrp="1"/>
          </p:cNvSpPr>
          <p:nvPr>
            <p:ph type="subTitle" idx="1"/>
          </p:nvPr>
        </p:nvSpPr>
        <p:spPr/>
        <p:txBody>
          <a:bodyPr>
            <a:normAutofit fontScale="85000" lnSpcReduction="20000"/>
          </a:bodyPr>
          <a:lstStyle/>
          <a:p>
            <a:r>
              <a:rPr lang="en-GB" dirty="0" smtClean="0"/>
              <a:t>What Motivates People at Work?</a:t>
            </a:r>
          </a:p>
          <a:p>
            <a:endParaRPr lang="en-GB" dirty="0" smtClean="0"/>
          </a:p>
          <a:p>
            <a:r>
              <a:rPr lang="en-GB" dirty="0" smtClean="0"/>
              <a:t>Managing People and Change</a:t>
            </a:r>
          </a:p>
          <a:p>
            <a:r>
              <a:rPr lang="en-GB" dirty="0" smtClean="0"/>
              <a:t>BSc Business Information Technology, Year 3 </a:t>
            </a:r>
          </a:p>
          <a:p>
            <a:r>
              <a:rPr lang="en-GB" dirty="0" smtClean="0"/>
              <a:t>Week 6</a:t>
            </a:r>
            <a:endParaRPr lang="en-GB" dirty="0"/>
          </a:p>
        </p:txBody>
      </p:sp>
      <p:pic>
        <p:nvPicPr>
          <p:cNvPr id="1026" name="Picture 2" descr="http://t0.gstatic.com/images?q=tbn:ANd9GcQBtsH4N65ViubwEFfSMoz4UWKDUUAp3Vy8NPGXe6GXCrJAU2aK"/>
          <p:cNvPicPr>
            <a:picLocks noChangeAspect="1" noChangeArrowheads="1"/>
          </p:cNvPicPr>
          <p:nvPr/>
        </p:nvPicPr>
        <p:blipFill>
          <a:blip r:embed="rId3" cstate="print"/>
          <a:srcRect/>
          <a:stretch>
            <a:fillRect/>
          </a:stretch>
        </p:blipFill>
        <p:spPr bwMode="auto">
          <a:xfrm>
            <a:off x="3059832" y="908720"/>
            <a:ext cx="4752528" cy="302131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Learning Outcomes</a:t>
            </a:r>
            <a:endParaRPr lang="en-GB" dirty="0"/>
          </a:p>
        </p:txBody>
      </p:sp>
      <p:sp>
        <p:nvSpPr>
          <p:cNvPr id="2" name="Content Placeholder 1"/>
          <p:cNvSpPr>
            <a:spLocks noGrp="1"/>
          </p:cNvSpPr>
          <p:nvPr>
            <p:ph sz="quarter" idx="1"/>
          </p:nvPr>
        </p:nvSpPr>
        <p:spPr/>
        <p:txBody>
          <a:bodyPr/>
          <a:lstStyle/>
          <a:p>
            <a:r>
              <a:rPr lang="en-GB" dirty="0" smtClean="0"/>
              <a:t>By the end of today’s class you should be able to:</a:t>
            </a:r>
          </a:p>
          <a:p>
            <a:endParaRPr lang="en-GB" dirty="0" smtClean="0"/>
          </a:p>
          <a:p>
            <a:pPr marL="624078" indent="-514350">
              <a:buAutoNum type="arabicPeriod"/>
            </a:pPr>
            <a:r>
              <a:rPr lang="en-GB" dirty="0" smtClean="0"/>
              <a:t>Explain the meaning and underlying concepts associated with motivation</a:t>
            </a:r>
          </a:p>
          <a:p>
            <a:pPr marL="624078" indent="-514350">
              <a:buAutoNum type="arabicPeriod"/>
            </a:pPr>
            <a:r>
              <a:rPr lang="en-GB" dirty="0" smtClean="0"/>
              <a:t>Evaluate the main theories associated with motivation and evaluate their relevance</a:t>
            </a:r>
          </a:p>
          <a:p>
            <a:pPr marL="624078" indent="-514350">
              <a:buAutoNum type="arabicPeriod"/>
            </a:pPr>
            <a:r>
              <a:rPr lang="en-GB" dirty="0" smtClean="0"/>
              <a:t>Explain the continuing contemporary interest in this field, for example Extreme Jobs and </a:t>
            </a:r>
            <a:r>
              <a:rPr lang="en-GB" dirty="0" err="1" smtClean="0"/>
              <a:t>Boreout</a:t>
            </a:r>
            <a:r>
              <a:rPr lang="en-GB" dirty="0" smtClean="0"/>
              <a:t>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Motivation</a:t>
            </a:r>
            <a:endParaRPr lang="en-GB" dirty="0"/>
          </a:p>
        </p:txBody>
      </p:sp>
      <p:sp>
        <p:nvSpPr>
          <p:cNvPr id="3" name="Content Placeholder 2"/>
          <p:cNvSpPr>
            <a:spLocks noGrp="1"/>
          </p:cNvSpPr>
          <p:nvPr>
            <p:ph sz="quarter" idx="1"/>
          </p:nvPr>
        </p:nvSpPr>
        <p:spPr/>
        <p:txBody>
          <a:bodyPr>
            <a:normAutofit/>
          </a:bodyPr>
          <a:lstStyle/>
          <a:p>
            <a:r>
              <a:rPr lang="en-GB" b="1" dirty="0" smtClean="0">
                <a:solidFill>
                  <a:schemeClr val="accent1"/>
                </a:solidFill>
              </a:rPr>
              <a:t>What is motivation ?</a:t>
            </a:r>
          </a:p>
          <a:p>
            <a:r>
              <a:rPr lang="en-GB" b="1" dirty="0" smtClean="0">
                <a:solidFill>
                  <a:schemeClr val="accent1"/>
                </a:solidFill>
              </a:rPr>
              <a:t>Take a moment to come up with your own definition of motivation.</a:t>
            </a:r>
          </a:p>
          <a:p>
            <a:r>
              <a:rPr lang="en-GB" dirty="0" smtClean="0"/>
              <a:t>“Degree to which an individual wants and chooses to be engaged in certain specified behaviour” (Mitchell 1982, cited in Mullins, 2010 )</a:t>
            </a:r>
          </a:p>
          <a:p>
            <a:endParaRPr lang="en-GB" dirty="0" smtClean="0"/>
          </a:p>
          <a:p>
            <a:r>
              <a:rPr lang="en-GB" dirty="0" smtClean="0"/>
              <a:t>“We define motivation as the processes that account for an individual’s interesting direction and persistence of effort towards attaining a goal”</a:t>
            </a:r>
            <a:endParaRPr lang="en-GB" b="1" dirty="0" smtClean="0">
              <a:solidFill>
                <a:schemeClr val="accent1"/>
              </a:solidFill>
            </a:endParaRPr>
          </a:p>
          <a:p>
            <a:endParaRPr lang="en-GB" b="1"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blinds(horizontal)">
                                      <p:cBhvr>
                                        <p:cTn id="15" dur="500"/>
                                        <p:tgtEl>
                                          <p:spTgt spid="3">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Motivation: Definition </a:t>
            </a:r>
            <a:endParaRPr lang="en-GB" dirty="0"/>
          </a:p>
        </p:txBody>
      </p:sp>
      <p:sp>
        <p:nvSpPr>
          <p:cNvPr id="2" name="Content Placeholder 1"/>
          <p:cNvSpPr>
            <a:spLocks noGrp="1"/>
          </p:cNvSpPr>
          <p:nvPr>
            <p:ph sz="quarter" idx="1"/>
          </p:nvPr>
        </p:nvSpPr>
        <p:spPr/>
        <p:txBody>
          <a:bodyPr/>
          <a:lstStyle/>
          <a:p>
            <a:r>
              <a:rPr lang="en-GB" dirty="0" smtClean="0"/>
              <a:t>To expand on that...Motivation is about:</a:t>
            </a:r>
          </a:p>
          <a:p>
            <a:pPr>
              <a:buNone/>
            </a:pPr>
            <a:endParaRPr lang="en-GB" dirty="0" smtClean="0"/>
          </a:p>
          <a:p>
            <a:r>
              <a:rPr lang="en-GB" dirty="0" smtClean="0"/>
              <a:t>An individuals willingness, i.e. The employees willingness to increase their effort in order to reach certain goals/targets.</a:t>
            </a:r>
            <a:endParaRPr lang="en-GB" i="1" dirty="0" smtClean="0"/>
          </a:p>
          <a:p>
            <a:endParaRPr lang="en-GB" dirty="0" smtClean="0">
              <a:solidFill>
                <a:schemeClr val="accent1"/>
              </a:solidFill>
            </a:endParaRPr>
          </a:p>
          <a:p>
            <a:r>
              <a:rPr lang="en-GB" dirty="0" smtClean="0"/>
              <a:t>Connection between Employee motivation &amp; productivity </a:t>
            </a:r>
            <a:br>
              <a:rPr lang="en-GB" dirty="0" smtClean="0"/>
            </a:b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Affects Motivation at Work</a:t>
            </a:r>
            <a:endParaRPr lang="en-GB" dirty="0"/>
          </a:p>
        </p:txBody>
      </p:sp>
      <p:sp>
        <p:nvSpPr>
          <p:cNvPr id="3" name="Content Placeholder 2"/>
          <p:cNvSpPr>
            <a:spLocks noGrp="1"/>
          </p:cNvSpPr>
          <p:nvPr>
            <p:ph sz="quarter" idx="1"/>
          </p:nvPr>
        </p:nvSpPr>
        <p:spPr/>
        <p:txBody>
          <a:bodyPr/>
          <a:lstStyle/>
          <a:p>
            <a:r>
              <a:rPr lang="en-GB" dirty="0" smtClean="0"/>
              <a:t>Individual differences: personal needs, values , attitudes and interests.</a:t>
            </a:r>
          </a:p>
          <a:p>
            <a:pPr>
              <a:buNone/>
            </a:pPr>
            <a:endParaRPr lang="en-GB" dirty="0" smtClean="0"/>
          </a:p>
          <a:p>
            <a:r>
              <a:rPr lang="en-GB" dirty="0" smtClean="0"/>
              <a:t>Job Characteristics: The job should be meaningful and provide a sense of purpose</a:t>
            </a:r>
          </a:p>
          <a:p>
            <a:endParaRPr lang="en-GB" dirty="0" smtClean="0"/>
          </a:p>
          <a:p>
            <a:r>
              <a:rPr lang="en-GB" dirty="0" smtClean="0"/>
              <a:t>Organisation: Such things as rules, human resources policies, managerial practices and reward systems play a part in motivating the workforce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i="1" dirty="0" smtClean="0">
                <a:solidFill>
                  <a:schemeClr val="accent1"/>
                </a:solidFill>
              </a:rPr>
              <a:t>Activity</a:t>
            </a:r>
            <a:endParaRPr lang="en-GB" i="1" dirty="0">
              <a:solidFill>
                <a:schemeClr val="accent1"/>
              </a:solidFill>
            </a:endParaRPr>
          </a:p>
        </p:txBody>
      </p:sp>
      <p:sp>
        <p:nvSpPr>
          <p:cNvPr id="2" name="Content Placeholder 1"/>
          <p:cNvSpPr>
            <a:spLocks noGrp="1"/>
          </p:cNvSpPr>
          <p:nvPr>
            <p:ph sz="quarter" idx="1"/>
          </p:nvPr>
        </p:nvSpPr>
        <p:spPr/>
        <p:txBody>
          <a:bodyPr/>
          <a:lstStyle/>
          <a:p>
            <a:r>
              <a:rPr lang="en-GB" i="1" dirty="0" smtClean="0">
                <a:solidFill>
                  <a:schemeClr val="accent1"/>
                </a:solidFill>
              </a:rPr>
              <a:t>What motivates people at work, what would motivate you at work?</a:t>
            </a:r>
          </a:p>
          <a:p>
            <a:endParaRPr lang="en-GB" i="1" dirty="0" smtClean="0"/>
          </a:p>
          <a:p>
            <a:r>
              <a:rPr lang="en-GB" i="1" dirty="0" smtClean="0"/>
              <a:t>Make a list to answer the above question</a:t>
            </a:r>
          </a:p>
          <a:p>
            <a:pPr>
              <a:buNone/>
            </a:pPr>
            <a:endParaRPr lang="en-GB" i="1" dirty="0" smtClean="0"/>
          </a:p>
          <a:p>
            <a:pPr>
              <a:buNone/>
            </a:pPr>
            <a:endParaRPr lang="en-GB" i="1" dirty="0" smtClean="0"/>
          </a:p>
          <a:p>
            <a:endParaRPr lang="en-GB" i="1" dirty="0" smtClean="0"/>
          </a:p>
          <a:p>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0" end="0"/>
                                            </p:txEl>
                                          </p:spTgt>
                                        </p:tgtEl>
                                        <p:attrNameLst>
                                          <p:attrName>style.visibility</p:attrName>
                                        </p:attrNameLst>
                                      </p:cBhvr>
                                      <p:to>
                                        <p:strVal val="visible"/>
                                      </p:to>
                                    </p:set>
                                    <p:animEffect transition="in" filter="blinds(horizontal)">
                                      <p:cBhvr>
                                        <p:cTn id="22" dur="500"/>
                                        <p:tgtEl>
                                          <p:spTgt spid="2">
                                            <p:txEl>
                                              <p:pRg st="0" end="0"/>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2">
                                            <p:txEl>
                                              <p:pRg st="2" end="2"/>
                                            </p:txEl>
                                          </p:spTgt>
                                        </p:tgtEl>
                                        <p:attrNameLst>
                                          <p:attrName>style.visibility</p:attrName>
                                        </p:attrNameLst>
                                      </p:cBhvr>
                                      <p:to>
                                        <p:strVal val="visible"/>
                                      </p:to>
                                    </p:set>
                                    <p:animEffect transition="in" filter="blinds(horizontal)">
                                      <p:cBhvr>
                                        <p:cTn id="25"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sz="quarter" idx="1"/>
          </p:nvPr>
        </p:nvSpPr>
        <p:spPr/>
        <p:txBody>
          <a:bodyPr/>
          <a:lstStyle/>
          <a:p>
            <a:pPr>
              <a:buNone/>
            </a:pPr>
            <a:r>
              <a:rPr lang="en-GB" dirty="0" smtClean="0"/>
              <a:t>				 </a:t>
            </a:r>
            <a:endParaRPr lang="en-GB" dirty="0"/>
          </a:p>
        </p:txBody>
      </p:sp>
      <p:sp>
        <p:nvSpPr>
          <p:cNvPr id="4" name="Explosion 2 3"/>
          <p:cNvSpPr/>
          <p:nvPr/>
        </p:nvSpPr>
        <p:spPr>
          <a:xfrm>
            <a:off x="2771800" y="2204864"/>
            <a:ext cx="3528392" cy="2304256"/>
          </a:xfrm>
          <a:prstGeom prst="irregularSeal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motivates people at work</a:t>
            </a:r>
            <a:endParaRPr lang="en-GB" dirty="0"/>
          </a:p>
        </p:txBody>
      </p:sp>
      <p:sp>
        <p:nvSpPr>
          <p:cNvPr id="5" name="TextBox 4"/>
          <p:cNvSpPr txBox="1"/>
          <p:nvPr/>
        </p:nvSpPr>
        <p:spPr>
          <a:xfrm>
            <a:off x="755576" y="2564904"/>
            <a:ext cx="1800200" cy="369332"/>
          </a:xfrm>
          <a:prstGeom prst="rect">
            <a:avLst/>
          </a:prstGeom>
          <a:noFill/>
        </p:spPr>
        <p:txBody>
          <a:bodyPr wrap="square" rtlCol="0">
            <a:spAutoFit/>
          </a:bodyPr>
          <a:lstStyle/>
          <a:p>
            <a:r>
              <a:rPr lang="en-GB" dirty="0" smtClean="0"/>
              <a:t>Ambition </a:t>
            </a:r>
            <a:endParaRPr lang="en-GB" dirty="0"/>
          </a:p>
        </p:txBody>
      </p:sp>
      <p:sp>
        <p:nvSpPr>
          <p:cNvPr id="6" name="TextBox 5"/>
          <p:cNvSpPr txBox="1"/>
          <p:nvPr/>
        </p:nvSpPr>
        <p:spPr>
          <a:xfrm>
            <a:off x="827584" y="4005064"/>
            <a:ext cx="1800200" cy="369332"/>
          </a:xfrm>
          <a:prstGeom prst="rect">
            <a:avLst/>
          </a:prstGeom>
          <a:noFill/>
        </p:spPr>
        <p:txBody>
          <a:bodyPr wrap="square" rtlCol="0">
            <a:spAutoFit/>
          </a:bodyPr>
          <a:lstStyle/>
          <a:p>
            <a:r>
              <a:rPr lang="en-GB" dirty="0" smtClean="0"/>
              <a:t>Rewards </a:t>
            </a:r>
            <a:endParaRPr lang="en-GB" dirty="0"/>
          </a:p>
        </p:txBody>
      </p:sp>
      <p:sp>
        <p:nvSpPr>
          <p:cNvPr id="7" name="TextBox 6"/>
          <p:cNvSpPr txBox="1"/>
          <p:nvPr/>
        </p:nvSpPr>
        <p:spPr>
          <a:xfrm>
            <a:off x="1403648" y="1700808"/>
            <a:ext cx="1800200" cy="369332"/>
          </a:xfrm>
          <a:prstGeom prst="rect">
            <a:avLst/>
          </a:prstGeom>
          <a:noFill/>
        </p:spPr>
        <p:txBody>
          <a:bodyPr wrap="square" rtlCol="0">
            <a:spAutoFit/>
          </a:bodyPr>
          <a:lstStyle/>
          <a:p>
            <a:pPr algn="ctr"/>
            <a:r>
              <a:rPr lang="en-GB" dirty="0" smtClean="0"/>
              <a:t>Pay  </a:t>
            </a:r>
            <a:endParaRPr lang="en-GB" dirty="0"/>
          </a:p>
        </p:txBody>
      </p:sp>
      <p:sp>
        <p:nvSpPr>
          <p:cNvPr id="8" name="TextBox 7"/>
          <p:cNvSpPr txBox="1"/>
          <p:nvPr/>
        </p:nvSpPr>
        <p:spPr>
          <a:xfrm>
            <a:off x="3707904" y="1628800"/>
            <a:ext cx="1800200" cy="369332"/>
          </a:xfrm>
          <a:prstGeom prst="rect">
            <a:avLst/>
          </a:prstGeom>
          <a:noFill/>
        </p:spPr>
        <p:txBody>
          <a:bodyPr wrap="square" rtlCol="0">
            <a:spAutoFit/>
          </a:bodyPr>
          <a:lstStyle/>
          <a:p>
            <a:r>
              <a:rPr lang="en-GB" dirty="0" smtClean="0"/>
              <a:t>Success </a:t>
            </a:r>
            <a:endParaRPr lang="en-GB" dirty="0"/>
          </a:p>
        </p:txBody>
      </p:sp>
      <p:sp>
        <p:nvSpPr>
          <p:cNvPr id="9" name="TextBox 8"/>
          <p:cNvSpPr txBox="1"/>
          <p:nvPr/>
        </p:nvSpPr>
        <p:spPr>
          <a:xfrm>
            <a:off x="5796136" y="1916832"/>
            <a:ext cx="1800200" cy="369332"/>
          </a:xfrm>
          <a:prstGeom prst="rect">
            <a:avLst/>
          </a:prstGeom>
          <a:noFill/>
        </p:spPr>
        <p:txBody>
          <a:bodyPr wrap="square" rtlCol="0">
            <a:spAutoFit/>
          </a:bodyPr>
          <a:lstStyle/>
          <a:p>
            <a:r>
              <a:rPr lang="en-GB" dirty="0" smtClean="0"/>
              <a:t>Praise </a:t>
            </a:r>
            <a:endParaRPr lang="en-GB" dirty="0"/>
          </a:p>
        </p:txBody>
      </p:sp>
      <p:sp>
        <p:nvSpPr>
          <p:cNvPr id="10" name="TextBox 9"/>
          <p:cNvSpPr txBox="1"/>
          <p:nvPr/>
        </p:nvSpPr>
        <p:spPr>
          <a:xfrm>
            <a:off x="6804248" y="2564904"/>
            <a:ext cx="1800200" cy="646331"/>
          </a:xfrm>
          <a:prstGeom prst="rect">
            <a:avLst/>
          </a:prstGeom>
          <a:noFill/>
        </p:spPr>
        <p:txBody>
          <a:bodyPr wrap="square" rtlCol="0">
            <a:spAutoFit/>
          </a:bodyPr>
          <a:lstStyle/>
          <a:p>
            <a:r>
              <a:rPr lang="en-GB" dirty="0" smtClean="0"/>
              <a:t>Bonuses &amp; Commission  </a:t>
            </a:r>
            <a:endParaRPr lang="en-GB" dirty="0"/>
          </a:p>
        </p:txBody>
      </p:sp>
      <p:sp>
        <p:nvSpPr>
          <p:cNvPr id="11" name="TextBox 10"/>
          <p:cNvSpPr txBox="1"/>
          <p:nvPr/>
        </p:nvSpPr>
        <p:spPr>
          <a:xfrm>
            <a:off x="6876256" y="3645024"/>
            <a:ext cx="1800200" cy="646331"/>
          </a:xfrm>
          <a:prstGeom prst="rect">
            <a:avLst/>
          </a:prstGeom>
          <a:noFill/>
        </p:spPr>
        <p:txBody>
          <a:bodyPr wrap="square" rtlCol="0">
            <a:spAutoFit/>
          </a:bodyPr>
          <a:lstStyle/>
          <a:p>
            <a:r>
              <a:rPr lang="en-GB" dirty="0" smtClean="0"/>
              <a:t>Employer Commitment  </a:t>
            </a:r>
            <a:endParaRPr lang="en-GB" dirty="0"/>
          </a:p>
        </p:txBody>
      </p:sp>
      <p:sp>
        <p:nvSpPr>
          <p:cNvPr id="12" name="TextBox 11"/>
          <p:cNvSpPr txBox="1"/>
          <p:nvPr/>
        </p:nvSpPr>
        <p:spPr>
          <a:xfrm>
            <a:off x="6660232" y="4437112"/>
            <a:ext cx="1800200" cy="369332"/>
          </a:xfrm>
          <a:prstGeom prst="rect">
            <a:avLst/>
          </a:prstGeom>
          <a:noFill/>
        </p:spPr>
        <p:txBody>
          <a:bodyPr wrap="square" rtlCol="0">
            <a:spAutoFit/>
          </a:bodyPr>
          <a:lstStyle/>
          <a:p>
            <a:r>
              <a:rPr lang="en-GB" dirty="0" smtClean="0"/>
              <a:t>Recognition  </a:t>
            </a:r>
            <a:endParaRPr lang="en-GB" dirty="0"/>
          </a:p>
        </p:txBody>
      </p:sp>
      <p:sp>
        <p:nvSpPr>
          <p:cNvPr id="13" name="TextBox 12"/>
          <p:cNvSpPr txBox="1"/>
          <p:nvPr/>
        </p:nvSpPr>
        <p:spPr>
          <a:xfrm>
            <a:off x="6084168" y="5373216"/>
            <a:ext cx="1800200" cy="646331"/>
          </a:xfrm>
          <a:prstGeom prst="rect">
            <a:avLst/>
          </a:prstGeom>
          <a:noFill/>
        </p:spPr>
        <p:txBody>
          <a:bodyPr wrap="square" rtlCol="0">
            <a:spAutoFit/>
          </a:bodyPr>
          <a:lstStyle/>
          <a:p>
            <a:r>
              <a:rPr lang="en-GB" dirty="0" smtClean="0"/>
              <a:t>Social Aspect for Employees </a:t>
            </a:r>
            <a:endParaRPr lang="en-GB" dirty="0"/>
          </a:p>
        </p:txBody>
      </p:sp>
      <p:sp>
        <p:nvSpPr>
          <p:cNvPr id="14" name="TextBox 13"/>
          <p:cNvSpPr txBox="1"/>
          <p:nvPr/>
        </p:nvSpPr>
        <p:spPr>
          <a:xfrm>
            <a:off x="3923928" y="4941168"/>
            <a:ext cx="1800200" cy="646331"/>
          </a:xfrm>
          <a:prstGeom prst="rect">
            <a:avLst/>
          </a:prstGeom>
          <a:noFill/>
        </p:spPr>
        <p:txBody>
          <a:bodyPr wrap="square" rtlCol="0">
            <a:spAutoFit/>
          </a:bodyPr>
          <a:lstStyle/>
          <a:p>
            <a:r>
              <a:rPr lang="en-GB" dirty="0" smtClean="0"/>
              <a:t>Training and Development </a:t>
            </a:r>
            <a:endParaRPr lang="en-GB" dirty="0"/>
          </a:p>
        </p:txBody>
      </p:sp>
      <p:sp>
        <p:nvSpPr>
          <p:cNvPr id="15" name="TextBox 14"/>
          <p:cNvSpPr txBox="1"/>
          <p:nvPr/>
        </p:nvSpPr>
        <p:spPr>
          <a:xfrm>
            <a:off x="1475656" y="5013176"/>
            <a:ext cx="1800200" cy="369332"/>
          </a:xfrm>
          <a:prstGeom prst="rect">
            <a:avLst/>
          </a:prstGeom>
          <a:noFill/>
        </p:spPr>
        <p:txBody>
          <a:bodyPr wrap="square" rtlCol="0">
            <a:spAutoFit/>
          </a:bodyPr>
          <a:lstStyle/>
          <a:p>
            <a:r>
              <a:rPr lang="en-GB" dirty="0" smtClean="0"/>
              <a:t>Promotion  </a:t>
            </a:r>
            <a:endParaRPr lang="en-GB" dirty="0"/>
          </a:p>
        </p:txBody>
      </p:sp>
      <p:sp>
        <p:nvSpPr>
          <p:cNvPr id="16" name="TextBox 15"/>
          <p:cNvSpPr txBox="1"/>
          <p:nvPr/>
        </p:nvSpPr>
        <p:spPr>
          <a:xfrm>
            <a:off x="827584" y="5877272"/>
            <a:ext cx="2376264" cy="369332"/>
          </a:xfrm>
          <a:prstGeom prst="rect">
            <a:avLst/>
          </a:prstGeom>
          <a:noFill/>
        </p:spPr>
        <p:txBody>
          <a:bodyPr wrap="square" rtlCol="0">
            <a:spAutoFit/>
          </a:bodyPr>
          <a:lstStyle/>
          <a:p>
            <a:r>
              <a:rPr lang="en-GB" dirty="0" smtClean="0"/>
              <a:t>Responsibility </a:t>
            </a:r>
            <a:endParaRPr lang="en-GB" dirty="0"/>
          </a:p>
        </p:txBody>
      </p:sp>
      <p:sp>
        <p:nvSpPr>
          <p:cNvPr id="17" name="TextBox 16"/>
          <p:cNvSpPr txBox="1"/>
          <p:nvPr/>
        </p:nvSpPr>
        <p:spPr>
          <a:xfrm>
            <a:off x="755576" y="3356992"/>
            <a:ext cx="1800200" cy="646331"/>
          </a:xfrm>
          <a:prstGeom prst="rect">
            <a:avLst/>
          </a:prstGeom>
          <a:noFill/>
        </p:spPr>
        <p:txBody>
          <a:bodyPr wrap="square" rtlCol="0">
            <a:spAutoFit/>
          </a:bodyPr>
          <a:lstStyle/>
          <a:p>
            <a:pPr algn="ctr"/>
            <a:r>
              <a:rPr lang="en-GB" dirty="0" smtClean="0"/>
              <a:t>Employee Voice</a:t>
            </a:r>
            <a:endParaRPr lang="en-GB" dirty="0"/>
          </a:p>
        </p:txBody>
      </p:sp>
      <p:sp>
        <p:nvSpPr>
          <p:cNvPr id="18" name="TextBox 17"/>
          <p:cNvSpPr txBox="1"/>
          <p:nvPr/>
        </p:nvSpPr>
        <p:spPr>
          <a:xfrm>
            <a:off x="611560" y="2060848"/>
            <a:ext cx="1800200" cy="369332"/>
          </a:xfrm>
          <a:prstGeom prst="rect">
            <a:avLst/>
          </a:prstGeom>
          <a:noFill/>
        </p:spPr>
        <p:txBody>
          <a:bodyPr wrap="square" rtlCol="0">
            <a:spAutoFit/>
          </a:bodyPr>
          <a:lstStyle/>
          <a:p>
            <a:r>
              <a:rPr lang="en-GB" dirty="0" smtClean="0"/>
              <a:t>Autonomy  </a:t>
            </a:r>
            <a:endParaRPr lang="en-GB" dirty="0"/>
          </a:p>
        </p:txBody>
      </p:sp>
      <p:sp>
        <p:nvSpPr>
          <p:cNvPr id="19" name="TextBox 18"/>
          <p:cNvSpPr txBox="1"/>
          <p:nvPr/>
        </p:nvSpPr>
        <p:spPr>
          <a:xfrm>
            <a:off x="6948264" y="1844824"/>
            <a:ext cx="1800200" cy="646331"/>
          </a:xfrm>
          <a:prstGeom prst="rect">
            <a:avLst/>
          </a:prstGeom>
          <a:noFill/>
        </p:spPr>
        <p:txBody>
          <a:bodyPr wrap="square" rtlCol="0">
            <a:spAutoFit/>
          </a:bodyPr>
          <a:lstStyle/>
          <a:p>
            <a:r>
              <a:rPr lang="en-GB" dirty="0" smtClean="0"/>
              <a:t>Support is available </a:t>
            </a:r>
            <a:endParaRPr lang="en-GB" dirty="0"/>
          </a:p>
        </p:txBody>
      </p:sp>
      <p:sp>
        <p:nvSpPr>
          <p:cNvPr id="20" name="TextBox 19"/>
          <p:cNvSpPr txBox="1"/>
          <p:nvPr/>
        </p:nvSpPr>
        <p:spPr>
          <a:xfrm>
            <a:off x="2051720" y="2132856"/>
            <a:ext cx="1800200" cy="646331"/>
          </a:xfrm>
          <a:prstGeom prst="rect">
            <a:avLst/>
          </a:prstGeom>
          <a:noFill/>
        </p:spPr>
        <p:txBody>
          <a:bodyPr wrap="square" rtlCol="0">
            <a:spAutoFit/>
          </a:bodyPr>
          <a:lstStyle/>
          <a:p>
            <a:r>
              <a:rPr lang="en-GB" dirty="0" smtClean="0"/>
              <a:t>Exposure to Senior People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linds(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blinds(horizontal)">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blinds(horizontal)">
                                      <p:cBhvr>
                                        <p:cTn id="47" dur="500"/>
                                        <p:tgtEl>
                                          <p:spTgt spid="14"/>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blinds(horizontal)">
                                      <p:cBhvr>
                                        <p:cTn id="52" dur="500"/>
                                        <p:tgtEl>
                                          <p:spTgt spid="15"/>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blinds(horizontal)">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3" presetClass="entr" presetSubtype="10" fill="hold" grpId="0" nodeType="click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blinds(horizontal)">
                                      <p:cBhvr>
                                        <p:cTn id="62" dur="500"/>
                                        <p:tgtEl>
                                          <p:spTgt spid="5"/>
                                        </p:tgtEl>
                                      </p:cBhvr>
                                    </p:animEffect>
                                  </p:childTnLst>
                                </p:cTn>
                              </p:par>
                            </p:childTnLst>
                          </p:cTn>
                        </p:par>
                      </p:childTnLst>
                    </p:cTn>
                  </p:par>
                  <p:par>
                    <p:cTn id="63" fill="hold">
                      <p:stCondLst>
                        <p:cond delay="indefinite"/>
                      </p:stCondLst>
                      <p:childTnLst>
                        <p:par>
                          <p:cTn id="64" fill="hold">
                            <p:stCondLst>
                              <p:cond delay="0"/>
                            </p:stCondLst>
                            <p:childTnLst>
                              <p:par>
                                <p:cTn id="65" presetID="3" presetClass="entr" presetSubtype="10"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blinds(horizontal)">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3" presetClass="entr" presetSubtype="10" fill="hold" grpId="0"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blinds(horizontal)">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19"/>
                                        </p:tgtEl>
                                        <p:attrNameLst>
                                          <p:attrName>style.visibility</p:attrName>
                                        </p:attrNameLst>
                                      </p:cBhvr>
                                      <p:to>
                                        <p:strVal val="visible"/>
                                      </p:to>
                                    </p:set>
                                    <p:animEffect transition="in" filter="blinds(horizontal)">
                                      <p:cBhvr>
                                        <p:cTn id="77" dur="500"/>
                                        <p:tgtEl>
                                          <p:spTgt spid="19"/>
                                        </p:tgtEl>
                                      </p:cBhvr>
                                    </p:animEffect>
                                  </p:childTnLst>
                                </p:cTn>
                              </p:par>
                            </p:childTnLst>
                          </p:cTn>
                        </p:par>
                      </p:childTnLst>
                    </p:cTn>
                  </p:par>
                  <p:par>
                    <p:cTn id="78" fill="hold">
                      <p:stCondLst>
                        <p:cond delay="indefinite"/>
                      </p:stCondLst>
                      <p:childTnLst>
                        <p:par>
                          <p:cTn id="79" fill="hold">
                            <p:stCondLst>
                              <p:cond delay="0"/>
                            </p:stCondLst>
                            <p:childTnLst>
                              <p:par>
                                <p:cTn id="80" presetID="3" presetClass="entr" presetSubtype="10" fill="hold" grpId="0" nodeType="clickEffect">
                                  <p:stCondLst>
                                    <p:cond delay="0"/>
                                  </p:stCondLst>
                                  <p:childTnLst>
                                    <p:set>
                                      <p:cBhvr>
                                        <p:cTn id="81" dur="1" fill="hold">
                                          <p:stCondLst>
                                            <p:cond delay="0"/>
                                          </p:stCondLst>
                                        </p:cTn>
                                        <p:tgtEl>
                                          <p:spTgt spid="20"/>
                                        </p:tgtEl>
                                        <p:attrNameLst>
                                          <p:attrName>style.visibility</p:attrName>
                                        </p:attrNameLst>
                                      </p:cBhvr>
                                      <p:to>
                                        <p:strVal val="visible"/>
                                      </p:to>
                                    </p:set>
                                    <p:animEffect transition="in" filter="blinds(horizontal)">
                                      <p:cBhvr>
                                        <p:cTn id="82" dur="500"/>
                                        <p:tgtEl>
                                          <p:spTgt spid="20"/>
                                        </p:tgtEl>
                                      </p:cBhvr>
                                    </p:animEffect>
                                  </p:childTnLst>
                                </p:cTn>
                              </p:par>
                            </p:childTnLst>
                          </p:cTn>
                        </p:par>
                      </p:childTnLst>
                    </p:cTn>
                  </p:par>
                  <p:par>
                    <p:cTn id="83" fill="hold">
                      <p:stCondLst>
                        <p:cond delay="indefinite"/>
                      </p:stCondLst>
                      <p:childTnLst>
                        <p:par>
                          <p:cTn id="84" fill="hold">
                            <p:stCondLst>
                              <p:cond delay="0"/>
                            </p:stCondLst>
                            <p:childTnLst>
                              <p:par>
                                <p:cTn id="85" presetID="3" presetClass="entr" presetSubtype="10" fill="hold" grpId="0" nodeType="clickEffect">
                                  <p:stCondLst>
                                    <p:cond delay="0"/>
                                  </p:stCondLst>
                                  <p:childTnLst>
                                    <p:set>
                                      <p:cBhvr>
                                        <p:cTn id="86" dur="1" fill="hold">
                                          <p:stCondLst>
                                            <p:cond delay="0"/>
                                          </p:stCondLst>
                                        </p:cTn>
                                        <p:tgtEl>
                                          <p:spTgt spid="16"/>
                                        </p:tgtEl>
                                        <p:attrNameLst>
                                          <p:attrName>style.visibility</p:attrName>
                                        </p:attrNameLst>
                                      </p:cBhvr>
                                      <p:to>
                                        <p:strVal val="visible"/>
                                      </p:to>
                                    </p:set>
                                    <p:animEffect transition="in" filter="blinds(horizontal)">
                                      <p:cBhvr>
                                        <p:cTn id="87" dur="500"/>
                                        <p:tgtEl>
                                          <p:spTgt spid="16"/>
                                        </p:tgtEl>
                                      </p:cBhvr>
                                    </p:animEffect>
                                  </p:childTnLst>
                                </p:cTn>
                              </p:par>
                            </p:childTnLst>
                          </p:cTn>
                        </p:par>
                      </p:childTnLst>
                    </p:cTn>
                  </p:par>
                  <p:par>
                    <p:cTn id="88" fill="hold">
                      <p:stCondLst>
                        <p:cond delay="indefinite"/>
                      </p:stCondLst>
                      <p:childTnLst>
                        <p:par>
                          <p:cTn id="89" fill="hold">
                            <p:stCondLst>
                              <p:cond delay="0"/>
                            </p:stCondLst>
                            <p:childTnLst>
                              <p:par>
                                <p:cTn id="90" presetID="3" presetClass="entr" presetSubtype="10" fill="hold" grpId="1" nodeType="clickEffect">
                                  <p:stCondLst>
                                    <p:cond delay="0"/>
                                  </p:stCondLst>
                                  <p:childTnLst>
                                    <p:set>
                                      <p:cBhvr>
                                        <p:cTn id="91" dur="1" fill="hold">
                                          <p:stCondLst>
                                            <p:cond delay="0"/>
                                          </p:stCondLst>
                                        </p:cTn>
                                        <p:tgtEl>
                                          <p:spTgt spid="7"/>
                                        </p:tgtEl>
                                        <p:attrNameLst>
                                          <p:attrName>style.visibility</p:attrName>
                                        </p:attrNameLst>
                                      </p:cBhvr>
                                      <p:to>
                                        <p:strVal val="visible"/>
                                      </p:to>
                                    </p:set>
                                    <p:animEffect transition="in" filter="blinds(horizontal)">
                                      <p:cBhvr>
                                        <p:cTn id="9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7" grpId="1"/>
      <p:bldP spid="8" grpId="0"/>
      <p:bldP spid="9" grpId="0"/>
      <p:bldP spid="10" grpId="0"/>
      <p:bldP spid="11" grpId="0"/>
      <p:bldP spid="12" grpId="0"/>
      <p:bldP spid="13" grpId="0"/>
      <p:bldP spid="14" grpId="0"/>
      <p:bldP spid="15" grpId="0"/>
      <p:bldP spid="16" grpId="0"/>
      <p:bldP spid="17" grpId="0"/>
      <p:bldP spid="18" grpId="0"/>
      <p:bldP spid="19"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Googlers</a:t>
            </a:r>
            <a:r>
              <a:rPr lang="en-GB" dirty="0" smtClean="0"/>
              <a:t>....</a:t>
            </a:r>
            <a:endParaRPr lang="en-GB" dirty="0"/>
          </a:p>
        </p:txBody>
      </p:sp>
      <p:sp>
        <p:nvSpPr>
          <p:cNvPr id="2" name="Content Placeholder 1"/>
          <p:cNvSpPr>
            <a:spLocks noGrp="1"/>
          </p:cNvSpPr>
          <p:nvPr>
            <p:ph sz="quarter" idx="1"/>
          </p:nvPr>
        </p:nvSpPr>
        <p:spPr/>
        <p:txBody>
          <a:bodyPr/>
          <a:lstStyle/>
          <a:p>
            <a:pPr>
              <a:buNone/>
            </a:pPr>
            <a:r>
              <a:rPr lang="en-GB" dirty="0" smtClean="0"/>
              <a:t>   </a:t>
            </a:r>
          </a:p>
          <a:p>
            <a:pPr>
              <a:buNone/>
            </a:pPr>
            <a:r>
              <a:rPr lang="en-GB" dirty="0" smtClean="0"/>
              <a:t>   This is what motivates </a:t>
            </a:r>
            <a:r>
              <a:rPr lang="en-GB" dirty="0" err="1" smtClean="0"/>
              <a:t>Googlers</a:t>
            </a:r>
            <a:r>
              <a:rPr lang="en-GB" dirty="0" smtClean="0"/>
              <a:t> at Google, what do you think</a:t>
            </a:r>
          </a:p>
          <a:p>
            <a:pPr>
              <a:buNone/>
            </a:pPr>
            <a:r>
              <a:rPr lang="en-GB" i="1" dirty="0" smtClean="0">
                <a:hlinkClick r:id="rId3"/>
              </a:rPr>
              <a:t>http://www.youtube.com/watch?v=4YA9QWceEfE</a:t>
            </a:r>
            <a:r>
              <a:rPr lang="en-GB" i="1" dirty="0" smtClean="0"/>
              <a:t> </a:t>
            </a:r>
            <a:endParaRPr lang="en-GB" dirty="0" smtClean="0"/>
          </a:p>
          <a:p>
            <a:pPr>
              <a:buNone/>
            </a:pPr>
            <a:r>
              <a:rPr lang="en-GB" dirty="0" smtClean="0">
                <a:hlinkClick r:id="rId4"/>
              </a:rPr>
              <a:t>http://www.youtube.com/watch?v=FRsJbpppvEU</a:t>
            </a:r>
            <a:endParaRPr lang="en-GB" dirty="0" smtClean="0"/>
          </a:p>
        </p:txBody>
      </p:sp>
      <p:sp>
        <p:nvSpPr>
          <p:cNvPr id="4" name="Rectangle 3"/>
          <p:cNvSpPr/>
          <p:nvPr/>
        </p:nvSpPr>
        <p:spPr>
          <a:xfrm>
            <a:off x="2286000" y="3105835"/>
            <a:ext cx="4572000" cy="1477328"/>
          </a:xfrm>
          <a:prstGeom prst="rect">
            <a:avLst/>
          </a:prstGeom>
        </p:spPr>
        <p:txBody>
          <a:bodyPr>
            <a:spAutoFit/>
          </a:bodyPr>
          <a:lstStyle/>
          <a:p>
            <a:endParaRPr lang="en-GB" dirty="0" smtClean="0">
              <a:hlinkClick r:id="rId5"/>
            </a:endParaRPr>
          </a:p>
          <a:p>
            <a:endParaRPr lang="en-GB" dirty="0" smtClean="0">
              <a:hlinkClick r:id="rId5"/>
            </a:endParaRPr>
          </a:p>
          <a:p>
            <a:endParaRPr lang="en-GB" dirty="0" smtClean="0"/>
          </a:p>
          <a:p>
            <a:endParaRPr lang="en-GB" dirty="0" smtClean="0"/>
          </a:p>
          <a:p>
            <a:endParaRPr lang="en-GB" dirty="0"/>
          </a:p>
        </p:txBody>
      </p:sp>
      <p:sp>
        <p:nvSpPr>
          <p:cNvPr id="49154" name="AutoShape 2" descr="data:image/jpeg;base64,/9j/4AAQSkZJRgABAQAAAQABAAD/2wCEAAkGBhQSEBQUEhQVFBUVFRcVFBQXGRgVFBUVFxQYFRQVFhcXHSYeGBokGRUUHy8gIycpLCwsFx4xNTAqNSYrLCkBCQoKDgwOGg8PGiwkHCQsLCwpLCwvLCwpKSwsLCwpLCwsLCwsLCwsLCwsLCwsLCksLCwsLCwsLCwsLCwsKSwsLP/AABEIAMEBBQMBIgACEQEDEQH/xAAbAAABBQEBAAAAAAAAAAAAAAAFAQIDBAYAB//EAEcQAAEEAAMDBwgFDAEDBQAAAAEAAgMRBBIhBTFBBhMiUWFxkRQyQoGhscHRFSNSkuEkM1NicoKissLD0vAWByVDNERjo/H/xAAZAQADAQEBAAAAAAAAAAAAAAABAgMABAX/xAAuEQACAgEDAwMDAwQDAAAAAAAAAQIRAxIhMRNRcSIyYUGBwaGx8FKR0eEEFJL/2gAMAwEAAhEDEQA/APMXxkat0P8AvirkeFmIsNJHWGOr3phCPYV5yDUjfuPaVHTZVyoDeSzD0T9w/Nd5PL1H7p+aOFx6z4lIb6yjoQOp8AXyaXqP3T813k8vV/CfmjBvrPiUhB6z4odNB6nwCObk/wBafml5qT/Wn5ooQe1dR6yh0zdX4BTmPG+h3g/NKGvO6vA/NXMYwnS+BpVm7LkG6Su4uG7cl0b0U17JneTzfZ/gcu5qX7P8LkTwWImjbXOuJu7sn3qyNqTfpHez5J+mu4nV+AHzUv2fY5dkl+yP4vkjw2tP+lf4pw2xP+ld7Pkt0l3/AE/2brfH6/6M+GydTfE/JODJPsjxP+KuMwbOMY/hRLY3JluLl5uMNYQ0uJOgIFD0e0hc7TXKLqUfowF9Z9kfe/Bd9Z9j+L8F6GeRGMblbzsNbhr1NJF9DqasttzYxjnc2Zwc+hZjLso00Gla+rit6X7Xf2An3VfcCFz/ALB8QmmZ32HeLfmrb8C2jlL7rTpP38OKlwWZjKcGuN7zqeHFNGDYJTSB3lB+w72fNd5T+q7wRRzgfQb6gmU37AT9NidWIN8pHU7wK7ykdv3XfJE8jPse0oRJiHndGW+on3hBwaCsiY/ypvX7D8l3lbftBPwhLj0gRrXVwtXvJWcQ71H5rKLZnNLkoDFt+0PEJRiB1jxVw4Fn63s+SaNlxnifAH4I6GDXEr86u5xWvoSI+n/AoX7Ebwc0+ohbSzakRc4kMiedjdo8SPioMRstwG/f1OKOlg1I1HIicZpxfCP+4uVX/p9BXP8AdF/cSKiQjYAyrSQlpgZ9oWD94n4rPge/4rb7FgjOHZmDCdbsC/OPWjCOpiZHSAZSZVpJcFFr+bHhqqAgj4mMdgIVdDJakDeaTHxUtFHBDXoHwKSXDx1ub4BJpaKXFmcpJSvTYdt6Ulhw7SLoexZKwPYGmg9pIsa6epPpS4uMc40Cu2lLFG07wEkV6mPJ+mI3AYlscge6NkoG9j7ynvykFEdrbbhmZlZg4YXadNjn33VoPG1awODgI6TWn1IVtbEshma1kDZGnXjrrVCjv+aq4VuTUr2RTAS0FtmbGwp9Bnt+aV2wsL9hvif8k/SYvURiKCVpINtJHcSD7FrcTsXDBppo+87/ACQrDbNjLqI06rPzQeJh1oF+UurSSS/2nfNRO1Nkkk7ydSfWtQNhwEgZT1k5ndtcez2KQ8mYOp33nIdJm1oyWVJlWmxHJuJoJGf7xPwQ2HZId9o60KP4LODRtSBJCOQ4fZ3NjPLi89agRxVfGulu9aqYjZD25ui6mi3WW6Dx19Sqsw18Sk0jaiAt1NXXC99cLXG+Cu/RxrefYoXQEFbSzWirLH0m9u9S5U9mFLpmN4n5WibeT8h3EeBSQi3fkeb48ArIlDERfstzN9HxSR4BzjQA9vyWlsaKsoZEhCN4nktMxnOENy9hN+5C/JXdXtCEWpcDTi48leupdtXAPjY0vFAmgczXXoT6JKuQxPYbA17x81Ft3FPe1ufgTX3SnaZJcj+Qg1n7o/7i5P5CDWbuj/uLkqHM4Bu7x71s9k4e4Iz2H+YrIZdR3j3rcbGj/J4+7+op8PIuXgZJAqbcEO3xKNyjr196rR4cHdXrtdJzg5+AYOmRqNbGa/ZqnNkDhbSa7QR7CAiRgrq8SoJ4OJr7xSNDKQLcNVJFGasX2hRzNo1Xr1pXcHF0fR8VGqexZtNbgfEC5G9xSxtU+NjqZm7UcO8p8uFrUf73pcb9TDP2x/n1LWFZp+NKbDt6f4qKGRrGFzzlA3kmk3C48l1shleOB6LL7s5B9i7Ixs5XINRw/wC2FI6L/bCHM5SRseGTNkhJ3c4BlPc5tj1oxIbojUEWCCCCDuIKo4tCqSYOxkfRP4KtsSBpk6bsorfRd7Ar2LByn8PkqOztHJGhkwljMNGDbJc5usuQt0o2bJ6/eoS3v9inbhj9k+IS+Sn7J9iyVGbKGKHRO9B2DfqUdx0VAg2D6r13aeo+CCxRdHiautN1mzVaCz1JJDIHzDXeU6AHrKbinhtk3Q7L9yl2aRLqzUXV1XfvUr3Da4LbQ6t7lWMZvU/gjUcYaNAb66QvEHpFBsaC7leEViY+8/ylaPyp3X7lnsOPyiP1/wApR/L2pcP18lMrqvBVxeJf39mnvVTDYqYHzW+r/wDVclbrvHtSYdoJTzjYsJUXcTt+Yx5CwAdZdY8Ag8WIIJKtTtzOoE8eDuHqVaNgsiro1qpYoKJbNNyRYknJb5toPto21vDzv5UckBMe/juFBAtsM6Lf3v5VWXtZCK9SLPIcazd0f9xcn8hxrN3R/wBxIoouzPtGo7x716BsT/00X7PxKwTRqO8e9eqcmcAHYSH6yMEs3HNe86aBPhVsnmdIoyBRQw3p8VpJNj8OeiB7naexCdjRvkha52U3epLG3TiN1jqXVRy6ig4gcfFQShp4rSfR7v1PvM+arYzCEMdbW+adbYRu4a6+pBo1mUkwx/2lJAwhp6Qvqo6+u1VxMItaHk7A0xatBOY766h1qSKSdIzONjPPw2d4v2kIg6DXQg+Kl23C36QwoDQAWgkaa9N+/wBQWjxAiZdsbYvS2XusUL1UoqOp7/X8DTnUY+PyYTZ7BicU8n83Boxu8F9kZj17nexH8LCc+ug60I5BAjFYiAgZ3agEjex7g4XuOjr06iruzMfPPiHxRiIvGY0WtAytdlvMSAfFd2SoyrwcuJ2gntHBRyR09plohwjaOk4g6AX7dRY0V94blF0zog5SMpZpdEAUKQTGbXlhJEvNDKaLshcyzwzttpPcUJ5dY3EDAxuIYIsQ6g9gALmgF1VdgGhw1HYUspOMba2L4odSaguWF8VteMtJjEkrdenHG5zNN9OoB3e21BsLHMl6ULmurQ2Ly39prh8EVm2djIYc/MwiKOPNYLDTGtuwA+zoOCw2xsVL9LNMDQHT30QCGnM0kmiRWrc29SlNqrL4sUcmpLZpWvsb3E40AAOczsDGDMeG5guvYqrNrR5spJa7g17XsJ7r0Kp7AOKxD55GM551tBBOjB0qa0FwoaexP5SbIxRw7nS4bII+nnHojcfSOmvsCl128fUj87eCej1aWX8ZDcZNtuuvUaLMsxsY0MkY/eHzUW2doS+TYYyR1G92r9amEZALSeo8VYxGIixWFmtmV0bc8ZGbL0W5qBdoNARQ+S6oqMoxk+JHNKTTaX0K2Pja6GRzXBwDHatOYbusKTk3EfJmUNLd/OVYlYTsnO9j8zoX/WX0dHZWki+Irvsdaq4geT7EjmaHB7+i13AF0j9R+6x3rXLkilN78D47nNJcsKHabWuyuOV3AF7QT3AutDJnEu3OGvFG3cmI3QiGLCzT9Gi4t5thcRq8yyC3G7NsDis3gMNLAwROkDi0ncLAH2bdqRv6kx0VGrT3LOBH5XH3O/lctOGu7f8AfUgGxsKZcbG3Wyxx6O/zTuC2X/G3/wDy+B+SGH6+Rc73XgBTNN7ifUqkLxZ1O/qK07thvYDbZD3tea7kOw2yXyvLW52sBo8C40d/UFTJNQVsGKDm6RUje29+qhwuUukuvzhA7gAie0eSxjGYZmm9HajUIRhZjAHB5vM/MSSSdSGmhRvrrvUMeaM3uqOjJhlBbOy1iIxl3e9Z3bw6LN25/uC1suG6Od2rKu6IBbV2DSzXKmMARlooFjiN+6hxIHWq5F6SEHckdyIbrN3R/wBxcnciRrN3R/1pVzrg6GZ9g1HePetzsWN7YoXMc12g6BJFWToeCwzB0h+0Petzyegf9Qc7Mtt6NNzVm3dd71XByyOfhBDarmc64zOMchrM0ONA5QBVKnhDH5PFzjnNNPqrGmd3Uje0YAZ5C4xkaUHZbBrXeguz+c5iPm3sb52rsl+e7cXa0uxtnFWxclyMydJ9Fga2z0SbNbzv/wB7EyWYUG24ecRV5TZOnbx39ifPG4sZboycoJBEbhx3B1mu7d7DEWGwTlGhoBobYJOoLaB17Otc020zJbgPEs1KN7Ih/J73DpF3cNd/qQbF7ytDsUF+EMYrV3rN2O7q8Uq3OjL7TMbTxgONjczXIw6nQEjO7efegvKvlXK9wazogt3XmI85paSToBv38exTYzM2WTPdiOQ11ARu09QQCTDGSIu6RofquGjbOtWG2B496hFbvyGUVpj4/LNNhtjSvazGYZ2WQdMDQA5AS4izQOhGU3m17ivJfa4jxYkla5t3eVjnizIHaBuo49e5Js/ESCNkLBROrqIBsgiyBu4jtBvuvclInHFtaGh2WybG4c5vGu8fFd2PJcUmuP7nP06doXbmLONhbDC1z3Z2kWwxjcRq6R1cQjW2+SomwIgkcxkkbY6JN5ZGMDDdHUHpDTrtE9lbKy5HFjAS5lgMIIp4/W9apbd2bI7ESuGHjeM5IcbzEDrpw1+Sdz1x01saEdEtUeQRHj5o8I+DFRyCWOF0bXMHOskaGgMdmZeUgAA5q4HiQAfJOA+WCZwAyMOQG9OGY5QaOp8VqduYJ4EzjAA0M/OU69GtH2q07RwQPk6WOnyuo2ygMxbZttAFpB9qlKlV/Q6Iyfq0qnLkJwNfhJJJYxnZKWnK3PbOm+97QTRB4biiUnPYyLmYg484XCSVwe1kbLYTXONa57uiRQHpbwoNsYFzWta3Dlwyt3mWx9ZLY8++IP73dV/krtQCVkLWta7plzAXFzei2swcbAPb1KaglHSuH+QPm3yRbW2OGbKkikyO5oksJFFoaw5SN3SLr142d682i2g6MCPNmicWOezg7L6LiNaFnS1peXG0SMdPHiL5trPqW65A5wb9bXpHzwL6uxJsrZjZcFNYFNcwlx0ytDAST4WuhTWFK+H+nj5OSS121zZldrbXLjzeZ2UNoC8wJJb0STrVbvxKL4Od2MwHkbALY0ObmOXptcXU3SiCC4akb77Dl8S7pOaG3lF3WtE/g3f1rXf9O8M57m66NvS70As6UOJGt9XC1yZMajJqy8G1WRchjkvy+ZHEMPjHGCeEZPrA5ocGim2QDRrQ336oU6YSOc5ptpJo0RY6xfBem4fK4EkDQGiQCdQao1pvXnMx+sd+0fetG0iylGUm0q/ngu8k3EbSZW8RO7PRpehs2jJqSddAK1PHfppqvOeSzv8AuN9UT/gt6yfovd9kt0NXdFx7jvHeEuKTtr5Fz+5eEQnbuJ3OjIB0JsaA7z5qXYG029JtelfDqo+5Qg52jWrAIGUcdaNd6FxbJLXgGSjZNNHAm6sn4K+bG5rbk3/HyaX6jU7e20wxZKrUanVYX6LGIko3kNW4NDi0lwcN/mntGvDii8GBbM9rXPkIJ1GVrb0J1Ica0Vx2Ijgc6NoDWsI6IsuJoWa9IklRhileqR0ZM0aqBSxkuXBujAdlbEQCeOh6tLsngszy1xBdHhWn0YNPXkFexaDa+0A6GRvSPRNAtcKsdZFALK8qpL5ur0hA1BFdIXvTTfpoji91juRI1m7o/wC4uTuRLtZu6P8ArXKSOlmfG8d494W35PROAheecytGYdNuQ6Ghlq69aw7RqO8e9egbFf8Ak0X7PxKrg5ZHOtkTbWD3TvcznC0kEU6MDzQNA5pI8VSGEkETGjnAQHAhjowNXE65geB4IpnS5l2WcmkFS4R4y1z1hjWmnxk6ZrHS46jXuT4sK4VZed95stk1oTW7TTT5olaY9TnFSDW4CxOEeSaafZ80Y2HPzUJDtHXoPx8Ej1GVPTQ83qRmuUxzTvoUXQS6cbLJBqgnJbCPo5QK0Y4bg4OeGlruvu7VoNrMLsWxoNF0LmgncCRIAfaqo5OYoVlljHSaSbd6NcMup6IO/goxju/P+Ck9oxXx+WafZzGRyPboHNElVGOlWclws77J141Wiz/JWQeVNska8ADZ5wmjZFe1a7Z+Je1oDiHmhZIB1u311NOunag+wNiy4eVz7idbSKOY1b817tF0xhXBFUh+wog6WJ4c8gSxizG0NsvbpYea3jxVjbOKacVKOec36x4y5ARYzVrm11A4cEZwEpa8ZmRtYCDTBrYGhGgF2ApsXibeSxkZbd9Mamx0r0Na2qKNC2jJcoMYMsw52yRWXIBplbpYPXxris7sVrHSWTuacpyPdRFCzQqt+vcvQNtR87h3MZHG17mkXQ32PSqxu3rLcjNmvY0SubG9j46a13S1LhvBFDzSklG3RSLSVouY2d2SL8oq2jUxu1+sl16LdOA9Xam4AYbDYhuIfIQ45udkDJyHMBHENIBGXX1LQWzjBCaAoFoNdJxNWN2p8SqPKEt8ln+rY36mQNLdKzNN0N2pKMougRash5VRxT4Ay9AuEzwyQZiSKBpri0HUUertWYwJjiw7nOonnGABznFtlt0WHouGm/eKWskijk2VHCxvTMUbm30QJCxgc6+4O8UGh2AfJ5I5C3M52YekLEYDDwrXN6ig7qkLpj2MBjtoMJdlBzXpvvzr16+G/q616N/0xwoMQkBBysDb4t6RJBAA4g8ePVSxx5BTiTMCyhuObXTcay9favQ9mYowsDWsaNAHmzqBV/HxKgoDSaNRFiWhpBNEMsizxA7O72LzOQ/WO/aPvW8i2nFl1YcxbRrT47tyyDthyl5Iy6knf+CpKO2wcbS5F5Kn/uDta+pdrpp5u+969BhkJabLd/W3UZfmvPOTA/LpeyKv4mLZtS4Fs38sOf3LwinjsQWudQdpWoFjXdVKs2d3PxedrvNaXXHqRjMkzrpJIqbNxZMrLjLdHZnWwjRp6je9R4mQl77bROTpUKzGje/rKvFyheUGagBj3yCEZgNQ4SEAdla9x7kB5UyAyDqEbf5gto9Y3lgfrR+w3+YrmyxqJfE7kS8im6zd0fvekTuRe+buj/rSKCOpmdB1HePet1sd/wCTx/s/ErCXqO/4rY7Ll+oZ3fEp8L3YmZbBYSKVrlQZKrEci67OWi2Ejgmteuc5azURPURT3uUJclMA9o35dHl383p39Ovai8GHneOiYwQ1rnZgQKdinw6dLQ5WDTrN3wQfaD6x0RuqYNd1av4q/NtOHNT5YidwBe26u+J69VGDVy8lpRbUa7fk1Uew3ADpNJIGoIrN1b91+9Zvk9tWbEzOjDWdFpdppufl9J1cVb2dhOebmhZzrd2ZgztvvboqbpMM2/zLTx1YDv4+tdKZFxrk1uA2HKXDnBlbZ1Fbq0O88U/G7Fla5wjBc0VlJ46dK1jvpKD9JF2fWN+anj2tHwlb1aSezzlTcnSCe1454IZJTGKYAdd3nAcD2rPch8XJMxsLGA83EHWLJPSA1+8iEuJie0tc9rgd4L7B46jN2BDeTsUTcNE4ZWudG3MQ7K49YNHs9iV3aHS2Dc75IzKXMtkWXnHNIuO25iXhx3bhv6+pCMdtuPEYTFc1zn1cTw/NGWZTkLgDmPGupXZYonRljspBoFpdoWjpURfXqhO1sJDFhJxE1jM0VENO8DRul8NaQk3TCo7hWSDEQYOOTmg5ojjpxcIxWRtWCXEg352m7zeKtcm8HJi4nPIylsmTogkeYHX/ABIbFlMMYdRAYzQkkDot6z2KXDYkwtIicY2k2Q1xAJ8d+nsQVgaLr8BlndE52ovLQNk1DlBB6zPX7qHS41rJxE6zmBc3KLcADrmbv4jUXxsDemjFfWc5n+s06Waz0fN3ngo3BriSacSKPE0RVHs4UhYKLmI2th2Rl/OPeAcpDI3Pc12bKA9oFtt2gurO60Oh5UkgFrNCCQHW11drTqiEeJdY1NjUWSTurj2OPiqv0DhXO5x0MZfq7Md+bfe/faz+AxpcjOTTKx2I7GD+Zq17SsdyUfeKxBO/KP5vwWsEiTB7fu/3Hz+77L9ibMm5lE6VMMyuQJy5RPcojOonzIGHSOWL5WG5v3Wf1Fat8yx3KeT64/uD2FQz+0vg9wQ5Gb5u6P8ArXJORe+buj98i5cq4OtmaB18Fp8BJ9Uzu+JWWz6rQ4N/Qb6/eVsWzBl4CkcqtRSIWyRWY5F0pnO0E2ypxkVFsqcZU1gomfIoi9RukUZkQs1AXb0RfOGtOVzosrSdwJzAHRApuRWIdq6WIuB0Nv8AV6K0GJGbGxA7jlHi4qTlpijhGROio53ODs2oFAEVVVx8FzpRbk33OyDmnFR7FbZeyZY4yx0jQM5cMuahmDQeri1MxuwnOjcGuYSeDg4A63Rq1n/+bzfZj8Hf5JWct5T6Ef8AF/kqwyRiNkxTm22lb/ncuM2FMP8A2+Bd3h1qzBs+djg5mFwIcDYOW67RZUsmKxmmXDto9Zdf4KzA7GHfCwfvO+S61nbPOliSZFLhMRI0mRkTXa6MNMI4W26tV8FgZObhc2COUBocC6TIQSOw+9WdubYdhWRc4y3yB107oiqGli/S49SG4TlcyNjI3Mf0Ghtgt1oVdFLJRk93Q+Kbx7pX53DcZmAJ8kaCSSaxB1JqzZvX5Ibt2B743Pfhgwtb54nDg3d6IHS3bk4csoasiQakbm8AD19qr7S5UwywyRsz5nNoWABvBN69SWWJaXv+p0f9uT2cV/5X+AoMLM6JrSBVAkEsJ01FuAB6lTn2JK7MD5otzBmFZy2t16Vqb/XK02z8OySNpzncL6PZ2lTybNbwefWB80tbEG97POcPyQna1xyNzeiMzK6tTemiubJ2BPFmdlAfoQczDZvXcdOuyjW0douhdlLWk9jjVcOHVSHu5Su/Rj734LmeWCdFljnJBHC+VZ5HkjM4FpJLSS3eBetGwDpW4b6VeTZmI6H1UTw0lzyX5QQDYoA2DxVb/lbh/wCMfePyRbDbTley2xtLXMvNnIyaHNmbls9Yr2KkMkZ7Jk5Y5Q5RPyTk+tnPWG+9xWlOIWS5MPoyn9j+pGnzpsD9C+/7iZ/e/t+xdkxSrvxqoS4hUpZir2c4Wdj1G7HoG+UqIzlCwjJ+WLxOYxG0gSZLs3WarVTb+0R5SWUboOvhQFfFW34h3A16rQ7aEALhJ6dZb6xQO5cmRtKnudOFeqzRciH6zd0f9aVN5EjWbuj/ALi5RXB1PkzCLxwX/vahFo5B5vrPvWg9wTWxNDEBwVthpUucSiRVRIItkCk58daFiUrudTbg2CRlHWmGcdaoF5SX1lbc2xFjpfyhjhwAr1EqvtCOSdpa5xLTw4exSTfnmdw95RAUpwTbe/1KTaVeDJHkhrvcFf2XySDHh1usGwd3uWg56k9s6qo0TcmwpHPoNVOJwg4nK5+J0VtRKgD/ANSY3OEDwCWtLmuI4FxblHrorKv2k5zMmlaA6UdDY37lsdssMrMpJqwa4WNQs7JsdpOt2pzmr4KQVIESH6sftO/lYpYtoPLWx6EVlGmupJrTfqSiB2C0tAzOGpPDqb8ld2bswQuD2vdbTYOgqxR9miXWnyhqf0N3Do0AaaDh2JJMQqkG0g4aqV04PUn1iaPkznKousPa1zhVOA4VuKzJ2kOLXj1L0Nzb7VQn2U1xvQLnniUndF4ZHFVZi244O0AdfcdV6BhpAzDhgcDljIuqs0bVCLZobqGgnrpPmaQ12gGhvwTY4KBPJLWN2FJlEne34p+0cWXMLeBrsOhB3+pVdng07v8AgrD402J+hAzL1sqY3lC9zS18Ubx6wfUQbCzc2P6XpNHVmJpaGeIIfPgAUzkS0JgB4k/X9qb0/wBf+JE8TsnM4m96pv2RXFTKaSAB/wCv4kLR5aiiB35RfflagH0b2laGYUyMdTa9gHwU58FMaph/kO3Wbuj98i5LyJOs3dH/AHFyC4KPky9oxFLQ9Z96CkomHoQ5NPgtCdO55VOdC7nQqkSbnjfUOu/hSe6at1Hv0+Cr5kudGzLZlmOXr99hPMo7FT51IZFvkzJJH/WtPd7yrfODihxd0h/vFTF/Ylg935HnwvBa54WnCRUw9PLlWyRczpc9qo0pwctYKLBATHYRpChzKVsnaiwjH7PanMwASc5r1pedQMTNhA7VID1Ks6ZcJgsEth6dfZ7VTE6dzoQth2LQKZjGjm3n9U+5RDE1uUeKxVxuHWClbYySItlttjv2vgpXqvs+XK0959wUz5rSY29KGyJamQvj7VA6BWHPCjc5UIkJw1qN2B7VPnSGXsWo1lQ7PS4vh2D4n5KcvKrYw6gdnxKlk+hXHyaDkSelNw0j/uLknIgazd0f9xchHgd8mWpXnfBUQVbk4dwSx5NPgVcCo85S5u9VIk3OJOcKiDilDusrBJRIlElqIUkcVgE19q7N3qNjtCnB6SD3fkpPheCRhUmdVyUmZUJlgSpWyb1EHpM61mos51zXKvzq4SImLAkS5lXDk7RazE2ZLarc6nc6tZiYBLag5xIK60LNRIZaTXy2CEhKidJw7veg3sFck0bqCUyHrUDjqkHelh7UNk9zJi5JziiLykEhTiEpeo3PTS5JosAUONjeosY7p+oKZp1HeFXxZ6Z7h7gp5CuM0fIh2s3dH75FyZyIOs3dH/cSrR4GfJmWNRWLAc40EPYKAGrq4BBqvcruG2cXDuUtTT2K6FJbl76CfwdH94/JKNhS/qn978FTOyj1+5J9FO/2vkjrfYTpR7lx2wpuAHiozsOf7I8R81X+jXdZ9iXyJ44lHqPsbpLuTjZMw9D2t+a47Ll+wfFvzVfyZ/2nJRFJ9p3ih1X2D0V3HSsMYOcVx4H3KEYtp4hST4J7hTnHX1/FVmbHIvW76xu7BRQjNbhlj4LBI6/XvTS4Dcjuy4MsYBZC7Te6NpPiQSVdj2cxxFshoXYyb7rWwRW7culRTXJztNfQyvlCUSWta/ZER/8AFEPU/wDzUR2NF+ji/wDs+D02j5Fv4MyE4OR+fY0ZHRZE3tHOH3vXQbGYN7WO7zIPc5BxCgBf+6ppAWi+imWQGRjdxlP9aadlRDfHH6jJ/ktXyYzzpKSeUI9Ls6D9HX7Lj8bVeTZ8fBtdpcSfcht3DT7AgPtKHq+dmDs9qmbDQAyQmhVlps9pS6l3Dpl2BnPDiQFGMU0uAzA2RXire0MNmroRih6IcPcRaHDY7s2bMN91WnzU5TRWON8hNmCe7VrSQd25L9Dy8I3ez5qJkcu4PIHCrr2FP8nn+2/xd80sclKqDLFbuyQbCn4RO9nzSjk9if0R8W/5KMYLEfbf/F80v0ViD6T/AG/NP1PgXpLuSf8AF8Sf/EfvM/yS/wDFsR+jr95n+Sh+hZ+t/gmnYU3HN7Edb/pf8+wOmv6v5/cn+gpmauaABqek0+wFCMW36x3fXhorcmx5Ggk5vYh74C2zqR7VOUrfA8YJLZmn5DDWfuj98i5dyEP57uj98i5PHgWXJmIfkjOB3FcuU1yWfBYCV/8AvguXJyQo3+pc9cuWCiud6c3zh6ly5Ixh0nnBTLlyWPIzLESvQLly64EJkijkXLlQQhKcEq5IMho849w97kyZcuQMuSu9RlcuU2UQ1I1cuU2MMcoiuXKcikSz6PqVuJcuVYcEZck7OPcphuXLlZCMVNK5cqCMqY7zD3LNOXLlzZeUdGLgNch/On/c98i5cuTx4Jvk/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6" name="Picture 5" descr="Google Office interior-1227637.jpg"/>
          <p:cNvPicPr>
            <a:picLocks noChangeAspect="1"/>
          </p:cNvPicPr>
          <p:nvPr/>
        </p:nvPicPr>
        <p:blipFill>
          <a:blip r:embed="rId6" cstate="print"/>
          <a:stretch>
            <a:fillRect/>
          </a:stretch>
        </p:blipFill>
        <p:spPr>
          <a:xfrm>
            <a:off x="4572000" y="4077072"/>
            <a:ext cx="3686871" cy="2451919"/>
          </a:xfrm>
          <a:prstGeom prst="rect">
            <a:avLst/>
          </a:prstGeom>
        </p:spPr>
      </p:pic>
      <p:pic>
        <p:nvPicPr>
          <p:cNvPr id="7" name="Picture 6" descr="images1.jpg"/>
          <p:cNvPicPr>
            <a:picLocks noChangeAspect="1"/>
          </p:cNvPicPr>
          <p:nvPr/>
        </p:nvPicPr>
        <p:blipFill>
          <a:blip r:embed="rId7" cstate="print"/>
          <a:stretch>
            <a:fillRect/>
          </a:stretch>
        </p:blipFill>
        <p:spPr>
          <a:xfrm>
            <a:off x="467544" y="3933056"/>
            <a:ext cx="3816424" cy="2448272"/>
          </a:xfrm>
          <a:prstGeom prst="rect">
            <a:avLst/>
          </a:prstGeom>
        </p:spPr>
      </p:pic>
      <p:pic>
        <p:nvPicPr>
          <p:cNvPr id="8" name="Picture 7" descr="index.jpg"/>
          <p:cNvPicPr>
            <a:picLocks noChangeAspect="1"/>
          </p:cNvPicPr>
          <p:nvPr/>
        </p:nvPicPr>
        <p:blipFill>
          <a:blip r:embed="rId8" cstate="print"/>
          <a:stretch>
            <a:fillRect/>
          </a:stretch>
        </p:blipFill>
        <p:spPr>
          <a:xfrm>
            <a:off x="2987824" y="0"/>
            <a:ext cx="4608512" cy="1916832"/>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Why Are We Looking at Motivation?</a:t>
            </a:r>
            <a:endParaRPr lang="en-GB" dirty="0"/>
          </a:p>
        </p:txBody>
      </p:sp>
      <p:sp>
        <p:nvSpPr>
          <p:cNvPr id="2" name="Content Placeholder 1"/>
          <p:cNvSpPr>
            <a:spLocks noGrp="1"/>
          </p:cNvSpPr>
          <p:nvPr>
            <p:ph sz="quarter" idx="1"/>
          </p:nvPr>
        </p:nvSpPr>
        <p:spPr/>
        <p:txBody>
          <a:bodyPr>
            <a:normAutofit/>
          </a:bodyPr>
          <a:lstStyle/>
          <a:p>
            <a:r>
              <a:rPr lang="en-GB" i="1" dirty="0" smtClean="0"/>
              <a:t>The topic of employee motivation plays a central role in the field of management- both practically and theoretically. Managers see motivation as an integral part of the performance equation at all levels. ..Indeed, the topic of motivation permeates many of the sub-fields that composes the study of management, including leadership, teams, performance management, management ethics, decision-making, and organisational change (Steers et al, 2004</a:t>
            </a:r>
            <a:r>
              <a:rPr lang="en-GB" dirty="0" smtClean="0"/>
              <a:t> , cited in Mitchell 1982, cited in </a:t>
            </a:r>
            <a:r>
              <a:rPr lang="en-GB" dirty="0" err="1" smtClean="0"/>
              <a:t>Buchanan,D</a:t>
            </a:r>
            <a:r>
              <a:rPr lang="en-GB" dirty="0" smtClean="0"/>
              <a:t>. &amp; </a:t>
            </a:r>
            <a:r>
              <a:rPr lang="en-GB" dirty="0" err="1" smtClean="0"/>
              <a:t>Huczynski</a:t>
            </a:r>
            <a:r>
              <a:rPr lang="en-GB" dirty="0" smtClean="0"/>
              <a:t>, A.2004 )</a:t>
            </a:r>
            <a:r>
              <a:rPr lang="en-GB" i="1" dirty="0" smtClean="0"/>
              <a:t> )</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Motivation and Success </a:t>
            </a:r>
            <a:endParaRPr lang="en-GB" dirty="0"/>
          </a:p>
        </p:txBody>
      </p:sp>
      <p:sp>
        <p:nvSpPr>
          <p:cNvPr id="2" name="Content Placeholder 1"/>
          <p:cNvSpPr>
            <a:spLocks noGrp="1"/>
          </p:cNvSpPr>
          <p:nvPr>
            <p:ph sz="quarter" idx="1"/>
          </p:nvPr>
        </p:nvSpPr>
        <p:spPr/>
        <p:txBody>
          <a:bodyPr>
            <a:normAutofit lnSpcReduction="10000"/>
          </a:bodyPr>
          <a:lstStyle/>
          <a:p>
            <a:r>
              <a:rPr lang="en-GB" dirty="0" smtClean="0"/>
              <a:t>A motivated workforce can be a sign of a successful organisation.</a:t>
            </a:r>
          </a:p>
          <a:p>
            <a:endParaRPr lang="en-GB" dirty="0" smtClean="0"/>
          </a:p>
          <a:p>
            <a:r>
              <a:rPr lang="en-GB" dirty="0" smtClean="0"/>
              <a:t>How is this achieved?</a:t>
            </a:r>
          </a:p>
          <a:p>
            <a:endParaRPr lang="en-GB" dirty="0" smtClean="0"/>
          </a:p>
          <a:p>
            <a:r>
              <a:rPr lang="en-GB" dirty="0" smtClean="0"/>
              <a:t>Evidence shows that students rate job satisfaction more highly than money </a:t>
            </a:r>
            <a:r>
              <a:rPr lang="en-GB" dirty="0" smtClean="0">
                <a:solidFill>
                  <a:schemeClr val="accent1"/>
                </a:solidFill>
              </a:rPr>
              <a:t>what do you think of this statement? </a:t>
            </a:r>
            <a:r>
              <a:rPr lang="en-GB" dirty="0" smtClean="0"/>
              <a:t> </a:t>
            </a:r>
          </a:p>
          <a:p>
            <a:r>
              <a:rPr lang="en-GB" dirty="0" smtClean="0"/>
              <a:t>In one survey, the top two aspects of the ideal job for graduates was enjoyment and friendly colleagues, (Reade, 2003) earning “enough” came third, followed by a passion for the industry, good location and social life.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blinds(horizontal)">
                                      <p:cBhvr>
                                        <p:cTn id="10" dur="500"/>
                                        <p:tgtEl>
                                          <p:spTgt spid="2">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Effect transition="in" filter="blinds(horizontal)">
                                      <p:cBhvr>
                                        <p:cTn id="15" dur="500"/>
                                        <p:tgtEl>
                                          <p:spTgt spid="2">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2">
                                            <p:txEl>
                                              <p:pRg st="5" end="5"/>
                                            </p:txEl>
                                          </p:spTgt>
                                        </p:tgtEl>
                                        <p:attrNameLst>
                                          <p:attrName>style.visibility</p:attrName>
                                        </p:attrNameLst>
                                      </p:cBhvr>
                                      <p:to>
                                        <p:strVal val="visible"/>
                                      </p:to>
                                    </p:set>
                                    <p:animEffect transition="in" filter="blinds(horizontal)">
                                      <p:cBhvr>
                                        <p:cTn id="20"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Intrinsic &amp; Extrinsic motivation </a:t>
            </a:r>
            <a:br>
              <a:rPr lang="en-GB" dirty="0" smtClean="0"/>
            </a:br>
            <a:endParaRPr lang="en-GB" dirty="0"/>
          </a:p>
        </p:txBody>
      </p:sp>
      <p:sp>
        <p:nvSpPr>
          <p:cNvPr id="2" name="Content Placeholder 1"/>
          <p:cNvSpPr>
            <a:spLocks noGrp="1"/>
          </p:cNvSpPr>
          <p:nvPr>
            <p:ph sz="quarter" idx="1"/>
          </p:nvPr>
        </p:nvSpPr>
        <p:spPr/>
        <p:txBody>
          <a:bodyPr/>
          <a:lstStyle/>
          <a:p>
            <a:r>
              <a:rPr lang="en-GB" dirty="0" smtClean="0"/>
              <a:t>Motivation can be divided into two different camps:</a:t>
            </a:r>
          </a:p>
          <a:p>
            <a:pPr>
              <a:buNone/>
            </a:pPr>
            <a:endParaRPr lang="en-GB" dirty="0" smtClean="0"/>
          </a:p>
          <a:p>
            <a:r>
              <a:rPr lang="en-GB" dirty="0" smtClean="0"/>
              <a:t>Camp A: Extrinsic Motivation</a:t>
            </a:r>
          </a:p>
          <a:p>
            <a:r>
              <a:rPr lang="en-GB" dirty="0" smtClean="0"/>
              <a:t>Camp B: Intrinsic Motivation</a:t>
            </a:r>
          </a:p>
          <a:p>
            <a:endParaRPr lang="en-GB" dirty="0" smtClean="0"/>
          </a:p>
          <a:p>
            <a:r>
              <a:rPr lang="en-GB" i="1" dirty="0" smtClean="0">
                <a:solidFill>
                  <a:srgbClr val="FF0000"/>
                </a:solidFill>
              </a:rPr>
              <a:t>Do any of you know what these might mean?</a:t>
            </a:r>
            <a:endParaRPr lang="en-GB" i="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blinds(horizontal)">
                                      <p:cBhvr>
                                        <p:cTn id="2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Extrinsic Motivation</a:t>
            </a:r>
            <a:endParaRPr lang="en-GB" dirty="0"/>
          </a:p>
        </p:txBody>
      </p:sp>
      <p:sp>
        <p:nvSpPr>
          <p:cNvPr id="2" name="Content Placeholder 1"/>
          <p:cNvSpPr>
            <a:spLocks noGrp="1"/>
          </p:cNvSpPr>
          <p:nvPr>
            <p:ph sz="quarter" idx="1"/>
          </p:nvPr>
        </p:nvSpPr>
        <p:spPr/>
        <p:txBody>
          <a:bodyPr/>
          <a:lstStyle/>
          <a:p>
            <a:r>
              <a:rPr lang="en-GB" dirty="0" smtClean="0"/>
              <a:t>This is when individuals are motivated by tangible results, usually associated with monetary rewards, for example:</a:t>
            </a:r>
          </a:p>
          <a:p>
            <a:endParaRPr lang="en-GB" dirty="0" smtClean="0"/>
          </a:p>
          <a:p>
            <a:r>
              <a:rPr lang="en-GB" dirty="0" smtClean="0"/>
              <a:t>a) Salary benefits, pension scheme, free shares</a:t>
            </a:r>
          </a:p>
          <a:p>
            <a:r>
              <a:rPr lang="en-GB" dirty="0" smtClean="0"/>
              <a:t>b) The conditions at work</a:t>
            </a:r>
          </a:p>
          <a:p>
            <a:r>
              <a:rPr lang="en-GB" dirty="0" smtClean="0"/>
              <a:t>c)Training and development opportunities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Intrinsic Motivation</a:t>
            </a:r>
            <a:endParaRPr lang="en-GB" dirty="0"/>
          </a:p>
        </p:txBody>
      </p:sp>
      <p:sp>
        <p:nvSpPr>
          <p:cNvPr id="2" name="Content Placeholder 1"/>
          <p:cNvSpPr>
            <a:spLocks noGrp="1"/>
          </p:cNvSpPr>
          <p:nvPr>
            <p:ph sz="quarter" idx="1"/>
          </p:nvPr>
        </p:nvSpPr>
        <p:spPr/>
        <p:txBody>
          <a:bodyPr>
            <a:normAutofit/>
          </a:bodyPr>
          <a:lstStyle/>
          <a:p>
            <a:r>
              <a:rPr lang="en-GB" dirty="0" smtClean="0"/>
              <a:t>This kind of motivation is associated with “psychological rewards” such as:</a:t>
            </a:r>
          </a:p>
          <a:p>
            <a:pPr>
              <a:buNone/>
            </a:pPr>
            <a:endParaRPr lang="en-GB" dirty="0" smtClean="0"/>
          </a:p>
          <a:p>
            <a:r>
              <a:rPr lang="en-GB" dirty="0" smtClean="0"/>
              <a:t>Being appreciated and recognised for good work</a:t>
            </a:r>
          </a:p>
          <a:p>
            <a:endParaRPr lang="en-GB" dirty="0" smtClean="0"/>
          </a:p>
          <a:p>
            <a:r>
              <a:rPr lang="en-GB" dirty="0" smtClean="0"/>
              <a:t>Being valued and treated in a considerate manner</a:t>
            </a:r>
          </a:p>
          <a:p>
            <a:endParaRPr lang="en-GB" dirty="0" smtClean="0"/>
          </a:p>
          <a:p>
            <a:r>
              <a:rPr lang="en-GB" dirty="0" smtClean="0"/>
              <a:t>Gaining a sense of achievement; through applying your skills to interesting and challenging work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Extrinsic </a:t>
            </a:r>
            <a:r>
              <a:rPr lang="en-GB" dirty="0" err="1" smtClean="0"/>
              <a:t>vs</a:t>
            </a:r>
            <a:r>
              <a:rPr lang="en-GB" dirty="0" smtClean="0"/>
              <a:t> Intrinsic Motivation </a:t>
            </a:r>
            <a:endParaRPr lang="en-GB" dirty="0"/>
          </a:p>
        </p:txBody>
      </p:sp>
      <p:sp>
        <p:nvSpPr>
          <p:cNvPr id="2" name="Content Placeholder 1"/>
          <p:cNvSpPr>
            <a:spLocks noGrp="1"/>
          </p:cNvSpPr>
          <p:nvPr>
            <p:ph sz="quarter" idx="1"/>
          </p:nvPr>
        </p:nvSpPr>
        <p:spPr/>
        <p:txBody>
          <a:bodyPr>
            <a:normAutofit/>
          </a:bodyPr>
          <a:lstStyle/>
          <a:p>
            <a:r>
              <a:rPr lang="en-GB" dirty="0" smtClean="0"/>
              <a:t>Food for thought...</a:t>
            </a:r>
          </a:p>
          <a:p>
            <a:pPr>
              <a:buNone/>
            </a:pPr>
            <a:endParaRPr lang="en-GB" dirty="0" smtClean="0"/>
          </a:p>
          <a:p>
            <a:r>
              <a:rPr lang="en-GB" dirty="0" smtClean="0"/>
              <a:t>Barber &amp; </a:t>
            </a:r>
            <a:r>
              <a:rPr lang="en-GB" dirty="0" err="1" smtClean="0"/>
              <a:t>Bretz</a:t>
            </a:r>
            <a:r>
              <a:rPr lang="en-GB" dirty="0" smtClean="0"/>
              <a:t> (2000) money is the most important factor when deciding on a job</a:t>
            </a:r>
          </a:p>
          <a:p>
            <a:endParaRPr lang="en-GB" dirty="0" smtClean="0"/>
          </a:p>
          <a:p>
            <a:r>
              <a:rPr lang="en-GB" dirty="0" smtClean="0"/>
              <a:t>Marsden and French (1998) Money may decrease long term intrinsic motivation</a:t>
            </a:r>
          </a:p>
          <a:p>
            <a:pPr>
              <a:buNone/>
            </a:pP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What Motivates You?</a:t>
            </a:r>
            <a:endParaRPr lang="en-GB" dirty="0"/>
          </a:p>
        </p:txBody>
      </p:sp>
      <p:sp>
        <p:nvSpPr>
          <p:cNvPr id="2" name="Content Placeholder 1"/>
          <p:cNvSpPr>
            <a:spLocks noGrp="1"/>
          </p:cNvSpPr>
          <p:nvPr>
            <p:ph sz="quarter" idx="1"/>
          </p:nvPr>
        </p:nvSpPr>
        <p:spPr/>
        <p:txBody>
          <a:bodyPr/>
          <a:lstStyle/>
          <a:p>
            <a:r>
              <a:rPr lang="en-GB" dirty="0" smtClean="0"/>
              <a:t>Jobs can now be classified into two categories:</a:t>
            </a:r>
          </a:p>
          <a:p>
            <a:endParaRPr lang="en-GB" dirty="0" smtClean="0"/>
          </a:p>
          <a:p>
            <a:pPr marL="624078" indent="-514350">
              <a:buAutoNum type="arabicPeriod"/>
            </a:pPr>
            <a:r>
              <a:rPr lang="en-GB" dirty="0" smtClean="0"/>
              <a:t>Extreme Jobs</a:t>
            </a:r>
          </a:p>
          <a:p>
            <a:pPr marL="624078" indent="-514350">
              <a:buAutoNum type="arabicPeriod"/>
            </a:pPr>
            <a:r>
              <a:rPr lang="en-GB" dirty="0" err="1" smtClean="0"/>
              <a:t>Boreout</a:t>
            </a:r>
            <a:endParaRPr lang="en-GB" dirty="0" smtClean="0"/>
          </a:p>
          <a:p>
            <a:pPr marL="624078" indent="-514350">
              <a:buAutoNum type="arabicPeriod"/>
            </a:pPr>
            <a:endParaRPr lang="en-GB" dirty="0" smtClean="0"/>
          </a:p>
          <a:p>
            <a:pPr marL="624078" indent="-514350">
              <a:buNone/>
            </a:pPr>
            <a:r>
              <a:rPr lang="en-GB" i="1" dirty="0" smtClean="0">
                <a:solidFill>
                  <a:srgbClr val="FF0000"/>
                </a:solidFill>
              </a:rPr>
              <a:t>What do you think these mean?</a:t>
            </a:r>
            <a:endParaRPr lang="en-GB" i="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Extreme Jobs</a:t>
            </a:r>
            <a:endParaRPr lang="en-GB" dirty="0"/>
          </a:p>
        </p:txBody>
      </p:sp>
      <p:sp>
        <p:nvSpPr>
          <p:cNvPr id="2" name="Content Placeholder 1"/>
          <p:cNvSpPr>
            <a:spLocks noGrp="1"/>
          </p:cNvSpPr>
          <p:nvPr>
            <p:ph sz="quarter" idx="1"/>
          </p:nvPr>
        </p:nvSpPr>
        <p:spPr/>
        <p:txBody>
          <a:bodyPr/>
          <a:lstStyle/>
          <a:p>
            <a:r>
              <a:rPr lang="en-GB" dirty="0" smtClean="0"/>
              <a:t>Some of us are motivated by extreme jobs, and these jobs usually involve:</a:t>
            </a:r>
          </a:p>
          <a:p>
            <a:pPr marL="624078" indent="-514350">
              <a:buAutoNum type="arabicPeriod"/>
            </a:pPr>
            <a:r>
              <a:rPr lang="en-GB" dirty="0" smtClean="0"/>
              <a:t>Working long hours</a:t>
            </a:r>
          </a:p>
          <a:p>
            <a:pPr marL="624078" indent="-514350">
              <a:buAutoNum type="arabicPeriod"/>
            </a:pPr>
            <a:r>
              <a:rPr lang="en-GB" dirty="0" smtClean="0"/>
              <a:t>Frequent travel across different times zones</a:t>
            </a:r>
          </a:p>
          <a:p>
            <a:pPr marL="624078" indent="-514350">
              <a:buAutoNum type="arabicPeriod"/>
            </a:pPr>
            <a:r>
              <a:rPr lang="en-GB" dirty="0" smtClean="0"/>
              <a:t>Physical presence in the office at least 10 hours a day</a:t>
            </a:r>
          </a:p>
          <a:p>
            <a:pPr marL="624078" indent="-514350">
              <a:buAutoNum type="arabicPeriod"/>
            </a:pPr>
            <a:r>
              <a:rPr lang="en-GB" dirty="0" smtClean="0"/>
              <a:t>Tight deadlines and fast working pace</a:t>
            </a:r>
          </a:p>
          <a:p>
            <a:pPr marL="624078" indent="-514350">
              <a:buAutoNum type="arabicPeriod"/>
            </a:pPr>
            <a:r>
              <a:rPr lang="en-GB" dirty="0" smtClean="0"/>
              <a:t>After hours work events</a:t>
            </a:r>
          </a:p>
          <a:p>
            <a:pPr marL="624078" indent="-514350">
              <a:buAutoNum type="arabicPeriod"/>
            </a:pPr>
            <a:r>
              <a:rPr lang="en-GB" dirty="0" smtClean="0"/>
              <a:t>Availability to clients 24/7</a:t>
            </a:r>
            <a:br>
              <a:rPr lang="en-GB" dirty="0" smtClean="0"/>
            </a:br>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animEffect transition="in" filter="blinds(horizontal)">
                                      <p:cBhvr>
                                        <p:cTn id="15" dur="500"/>
                                        <p:tgtEl>
                                          <p:spTgt spid="2">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2" end="2"/>
                                            </p:txEl>
                                          </p:spTgt>
                                        </p:tgtEl>
                                        <p:attrNameLst>
                                          <p:attrName>style.visibility</p:attrName>
                                        </p:attrNameLst>
                                      </p:cBhvr>
                                      <p:to>
                                        <p:strVal val="visible"/>
                                      </p:to>
                                    </p:set>
                                    <p:animEffect transition="in" filter="blinds(horizontal)">
                                      <p:cBhvr>
                                        <p:cTn id="18" dur="500"/>
                                        <p:tgtEl>
                                          <p:spTgt spid="2">
                                            <p:txEl>
                                              <p:pRg st="2" end="2"/>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blinds(horizontal)">
                                      <p:cBhvr>
                                        <p:cTn id="21" dur="500"/>
                                        <p:tgtEl>
                                          <p:spTgt spid="2">
                                            <p:txEl>
                                              <p:pRg st="3" end="3"/>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2">
                                            <p:txEl>
                                              <p:pRg st="4" end="4"/>
                                            </p:txEl>
                                          </p:spTgt>
                                        </p:tgtEl>
                                        <p:attrNameLst>
                                          <p:attrName>style.visibility</p:attrName>
                                        </p:attrNameLst>
                                      </p:cBhvr>
                                      <p:to>
                                        <p:strVal val="visible"/>
                                      </p:to>
                                    </p:set>
                                    <p:animEffect transition="in" filter="blinds(horizontal)">
                                      <p:cBhvr>
                                        <p:cTn id="24" dur="500"/>
                                        <p:tgtEl>
                                          <p:spTgt spid="2">
                                            <p:txEl>
                                              <p:pRg st="4" end="4"/>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par>
                                <p:cTn id="28" presetID="3" presetClass="entr" presetSubtype="10" fill="hold" nodeType="withEffect">
                                  <p:stCondLst>
                                    <p:cond delay="0"/>
                                  </p:stCondLst>
                                  <p:childTnLst>
                                    <p:set>
                                      <p:cBhvr>
                                        <p:cTn id="29" dur="1" fill="hold">
                                          <p:stCondLst>
                                            <p:cond delay="0"/>
                                          </p:stCondLst>
                                        </p:cTn>
                                        <p:tgtEl>
                                          <p:spTgt spid="2">
                                            <p:txEl>
                                              <p:pRg st="6" end="6"/>
                                            </p:txEl>
                                          </p:spTgt>
                                        </p:tgtEl>
                                        <p:attrNameLst>
                                          <p:attrName>style.visibility</p:attrName>
                                        </p:attrNameLst>
                                      </p:cBhvr>
                                      <p:to>
                                        <p:strVal val="visible"/>
                                      </p:to>
                                    </p:set>
                                    <p:animEffect transition="in" filter="blinds(horizontal)">
                                      <p:cBhvr>
                                        <p:cTn id="30"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Extreme Jobs </a:t>
            </a:r>
            <a:endParaRPr lang="en-GB" dirty="0"/>
          </a:p>
        </p:txBody>
      </p:sp>
      <p:sp>
        <p:nvSpPr>
          <p:cNvPr id="2" name="Content Placeholder 1"/>
          <p:cNvSpPr>
            <a:spLocks noGrp="1"/>
          </p:cNvSpPr>
          <p:nvPr>
            <p:ph sz="quarter" idx="1"/>
          </p:nvPr>
        </p:nvSpPr>
        <p:spPr/>
        <p:txBody>
          <a:bodyPr>
            <a:normAutofit/>
          </a:bodyPr>
          <a:lstStyle/>
          <a:p>
            <a:r>
              <a:rPr lang="en-GB" dirty="0" smtClean="0"/>
              <a:t>Hewlett &amp; Luce (2006) found that people in extreme jobs actually enjoy this kind of working and feel fulfilled by it.</a:t>
            </a:r>
          </a:p>
          <a:p>
            <a:endParaRPr lang="en-GB" dirty="0" smtClean="0"/>
          </a:p>
          <a:p>
            <a:r>
              <a:rPr lang="en-GB" dirty="0" smtClean="0"/>
              <a:t>“Why do you do it, why do you like it?”</a:t>
            </a:r>
          </a:p>
          <a:p>
            <a:pPr>
              <a:buFontTx/>
              <a:buChar char="-"/>
            </a:pPr>
            <a:r>
              <a:rPr lang="en-GB" dirty="0" smtClean="0"/>
              <a:t>Adrenaline rush </a:t>
            </a:r>
          </a:p>
          <a:p>
            <a:pPr>
              <a:buFontTx/>
              <a:buChar char="-"/>
            </a:pPr>
            <a:r>
              <a:rPr lang="en-GB" dirty="0" smtClean="0"/>
              <a:t>Great colleagues</a:t>
            </a:r>
          </a:p>
          <a:p>
            <a:pPr>
              <a:buFontTx/>
              <a:buChar char="-"/>
            </a:pPr>
            <a:r>
              <a:rPr lang="en-GB" dirty="0" smtClean="0"/>
              <a:t>High pay</a:t>
            </a:r>
          </a:p>
          <a:p>
            <a:pPr>
              <a:buFontTx/>
              <a:buChar char="-"/>
            </a:pPr>
            <a:r>
              <a:rPr lang="en-GB" dirty="0" smtClean="0"/>
              <a:t>Recognition</a:t>
            </a:r>
          </a:p>
          <a:p>
            <a:pPr>
              <a:buFontTx/>
              <a:buChar char="-"/>
            </a:pPr>
            <a:r>
              <a:rPr lang="en-GB" dirty="0" smtClean="0"/>
              <a:t>Status and Power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par>
                                <p:cTn id="23" presetID="3" presetClass="entr" presetSubtype="10"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linds(horizontal)">
                                      <p:cBhvr>
                                        <p:cTn id="25" dur="500"/>
                                        <p:tgtEl>
                                          <p:spTgt spid="2">
                                            <p:txEl>
                                              <p:pRg st="4" end="4"/>
                                            </p:txEl>
                                          </p:spTgt>
                                        </p:tgtEl>
                                      </p:cBhvr>
                                    </p:animEffect>
                                  </p:childTnLst>
                                </p:cTn>
                              </p:par>
                              <p:par>
                                <p:cTn id="26" presetID="3" presetClass="entr" presetSubtype="10" fill="hold" nodeType="with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blinds(horizontal)">
                                      <p:cBhvr>
                                        <p:cTn id="28" dur="500"/>
                                        <p:tgtEl>
                                          <p:spTgt spid="2">
                                            <p:txEl>
                                              <p:pRg st="5" end="5"/>
                                            </p:txEl>
                                          </p:spTgt>
                                        </p:tgtEl>
                                      </p:cBhvr>
                                    </p:animEffect>
                                  </p:childTnLst>
                                </p:cTn>
                              </p:par>
                              <p:par>
                                <p:cTn id="29" presetID="3" presetClass="entr" presetSubtype="10"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blinds(horizontal)">
                                      <p:cBhvr>
                                        <p:cTn id="31" dur="500"/>
                                        <p:tgtEl>
                                          <p:spTgt spid="2">
                                            <p:txEl>
                                              <p:pRg st="6" end="6"/>
                                            </p:txEl>
                                          </p:spTgt>
                                        </p:tgtEl>
                                      </p:cBhvr>
                                    </p:animEffect>
                                  </p:childTnLst>
                                </p:cTn>
                              </p:par>
                              <p:par>
                                <p:cTn id="32" presetID="3" presetClass="entr" presetSubtype="10"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Effect transition="in" filter="blinds(horizontal)">
                                      <p:cBhvr>
                                        <p:cTn id="34"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Autofit/>
          </a:bodyPr>
          <a:lstStyle/>
          <a:p>
            <a:r>
              <a:rPr lang="en-GB" sz="3200" dirty="0" smtClean="0"/>
              <a:t>Here is an example of an extreme job...Does he live to work or work to live? what do you think?</a:t>
            </a:r>
            <a:endParaRPr lang="en-GB" sz="3200" dirty="0"/>
          </a:p>
        </p:txBody>
      </p:sp>
      <p:sp>
        <p:nvSpPr>
          <p:cNvPr id="2" name="Content Placeholder 1"/>
          <p:cNvSpPr>
            <a:spLocks noGrp="1"/>
          </p:cNvSpPr>
          <p:nvPr>
            <p:ph sz="quarter" idx="1"/>
          </p:nvPr>
        </p:nvSpPr>
        <p:spPr/>
        <p:txBody>
          <a:bodyPr>
            <a:normAutofit/>
          </a:bodyPr>
          <a:lstStyle/>
          <a:p>
            <a:r>
              <a:rPr lang="en-GB" dirty="0" smtClean="0"/>
              <a:t>A financial analyst we’ll call </a:t>
            </a:r>
            <a:r>
              <a:rPr lang="en-GB" dirty="0" err="1" smtClean="0"/>
              <a:t>Sudhir</a:t>
            </a:r>
            <a:r>
              <a:rPr lang="en-GB" dirty="0" smtClean="0"/>
              <a:t> emigrated five years ago from Mumbai, India. He works at a major commercial bank in New York.  Summer time, when he puts in 90 hours a week, is his “light” season. The rest of the year , he works upwards  of 120 hours a week-leaving only 48 hours for sleeping, eating, entertaining, and (he smiles) bathing. </a:t>
            </a:r>
            <a:r>
              <a:rPr lang="en-GB" dirty="0" err="1" smtClean="0"/>
              <a:t>Sudhir</a:t>
            </a:r>
            <a:r>
              <a:rPr lang="en-GB" dirty="0" smtClean="0"/>
              <a:t> stays late in the office even when he has nothing pressing to do. His get-a-life existence is a hazard of the profession-but worth it: As a 23 year old with a first job, he is in the top 6% of earners in America</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t>Boreout</a:t>
            </a:r>
            <a:endParaRPr lang="en-GB" dirty="0"/>
          </a:p>
        </p:txBody>
      </p:sp>
      <p:sp>
        <p:nvSpPr>
          <p:cNvPr id="2" name="Content Placeholder 1"/>
          <p:cNvSpPr>
            <a:spLocks noGrp="1"/>
          </p:cNvSpPr>
          <p:nvPr>
            <p:ph sz="quarter" idx="1"/>
          </p:nvPr>
        </p:nvSpPr>
        <p:spPr/>
        <p:txBody>
          <a:bodyPr/>
          <a:lstStyle/>
          <a:p>
            <a:r>
              <a:rPr lang="en-GB" dirty="0" smtClean="0"/>
              <a:t>This is of complete contrast to “Extreme Jobs” </a:t>
            </a:r>
          </a:p>
          <a:p>
            <a:endParaRPr lang="en-GB" dirty="0" smtClean="0"/>
          </a:p>
          <a:p>
            <a:r>
              <a:rPr lang="en-GB" dirty="0" err="1" smtClean="0"/>
              <a:t>Rothlin</a:t>
            </a:r>
            <a:r>
              <a:rPr lang="en-GB" dirty="0" smtClean="0"/>
              <a:t> &amp; </a:t>
            </a:r>
            <a:r>
              <a:rPr lang="en-GB" dirty="0" err="1" smtClean="0"/>
              <a:t>Werder</a:t>
            </a:r>
            <a:r>
              <a:rPr lang="en-GB" dirty="0" smtClean="0"/>
              <a:t> (2008) believe that de-motivation is common, especially with office workers, and is caused by :</a:t>
            </a:r>
          </a:p>
          <a:p>
            <a:pPr>
              <a:buFontTx/>
              <a:buChar char="-"/>
            </a:pPr>
            <a:r>
              <a:rPr lang="en-GB" dirty="0" smtClean="0"/>
              <a:t>Repetitive </a:t>
            </a:r>
          </a:p>
          <a:p>
            <a:pPr>
              <a:buFontTx/>
              <a:buChar char="-"/>
            </a:pPr>
            <a:r>
              <a:rPr lang="en-GB" dirty="0" smtClean="0"/>
              <a:t>Uninteresting </a:t>
            </a:r>
          </a:p>
          <a:p>
            <a:pPr>
              <a:buNone/>
            </a:pPr>
            <a:r>
              <a:rPr lang="en-GB" dirty="0" smtClean="0"/>
              <a:t> - Unchallenging  work</a:t>
            </a:r>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blinds(horizontal)">
                                      <p:cBhvr>
                                        <p:cTn id="26"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Boreout</a:t>
            </a:r>
            <a:r>
              <a:rPr lang="en-GB" dirty="0" smtClean="0"/>
              <a:t> </a:t>
            </a:r>
            <a:r>
              <a:rPr lang="en-GB" dirty="0" err="1" smtClean="0"/>
              <a:t>zzzzzZZZZZZ</a:t>
            </a:r>
            <a:endParaRPr lang="en-GB" dirty="0"/>
          </a:p>
        </p:txBody>
      </p:sp>
      <p:sp>
        <p:nvSpPr>
          <p:cNvPr id="2" name="Content Placeholder 1"/>
          <p:cNvSpPr>
            <a:spLocks noGrp="1"/>
          </p:cNvSpPr>
          <p:nvPr>
            <p:ph sz="quarter" idx="1"/>
          </p:nvPr>
        </p:nvSpPr>
        <p:spPr/>
        <p:txBody>
          <a:bodyPr/>
          <a:lstStyle/>
          <a:p>
            <a:endParaRPr lang="en-GB" dirty="0" smtClean="0"/>
          </a:p>
          <a:p>
            <a:endParaRPr lang="en-GB" dirty="0"/>
          </a:p>
        </p:txBody>
      </p:sp>
      <p:sp>
        <p:nvSpPr>
          <p:cNvPr id="4" name="TextBox 3"/>
          <p:cNvSpPr txBox="1"/>
          <p:nvPr/>
        </p:nvSpPr>
        <p:spPr>
          <a:xfrm>
            <a:off x="539552" y="1556792"/>
            <a:ext cx="6984776" cy="5355312"/>
          </a:xfrm>
          <a:prstGeom prst="rect">
            <a:avLst/>
          </a:prstGeom>
          <a:noFill/>
        </p:spPr>
        <p:txBody>
          <a:bodyPr wrap="square" rtlCol="0">
            <a:spAutoFit/>
          </a:bodyPr>
          <a:lstStyle/>
          <a:p>
            <a:r>
              <a:rPr lang="en-GB" dirty="0" smtClean="0"/>
              <a:t>Are you a victim of </a:t>
            </a:r>
            <a:r>
              <a:rPr lang="en-GB" dirty="0" err="1" smtClean="0"/>
              <a:t>Boreout</a:t>
            </a:r>
            <a:r>
              <a:rPr lang="en-GB" dirty="0" smtClean="0"/>
              <a:t>?</a:t>
            </a:r>
          </a:p>
          <a:p>
            <a:endParaRPr lang="en-GB" dirty="0" smtClean="0"/>
          </a:p>
          <a:p>
            <a:pPr marL="342900" indent="-342900">
              <a:buAutoNum type="arabicPeriod"/>
            </a:pPr>
            <a:r>
              <a:rPr lang="en-GB" dirty="0" smtClean="0"/>
              <a:t>Do you complete private tasks at work?</a:t>
            </a:r>
          </a:p>
          <a:p>
            <a:pPr marL="342900" indent="-342900">
              <a:buAutoNum type="arabicPeriod"/>
            </a:pPr>
            <a:r>
              <a:rPr lang="en-GB" dirty="0" smtClean="0"/>
              <a:t>Do you feel under-challenged and bored?</a:t>
            </a:r>
          </a:p>
          <a:p>
            <a:pPr marL="342900" indent="-342900">
              <a:buAutoNum type="arabicPeriod"/>
            </a:pPr>
            <a:r>
              <a:rPr lang="en-GB" dirty="0" smtClean="0"/>
              <a:t>Do you sometimes pretend to be busy?</a:t>
            </a:r>
          </a:p>
          <a:p>
            <a:pPr marL="342900" indent="-342900">
              <a:buAutoNum type="arabicPeriod"/>
            </a:pPr>
            <a:r>
              <a:rPr lang="en-GB" dirty="0" smtClean="0"/>
              <a:t>Are you tired and apathetic after work even if you experience no stress in the office?</a:t>
            </a:r>
          </a:p>
          <a:p>
            <a:pPr marL="342900" indent="-342900">
              <a:buAutoNum type="arabicPeriod"/>
            </a:pPr>
            <a:r>
              <a:rPr lang="en-GB" dirty="0" smtClean="0"/>
              <a:t>Are you unhappy with your work?</a:t>
            </a:r>
          </a:p>
          <a:p>
            <a:pPr marL="342900" indent="-342900">
              <a:buAutoNum type="arabicPeriod"/>
            </a:pPr>
            <a:r>
              <a:rPr lang="en-GB" dirty="0" smtClean="0"/>
              <a:t>Do you find your work meaningless?</a:t>
            </a:r>
          </a:p>
          <a:p>
            <a:pPr marL="342900" indent="-342900">
              <a:buAutoNum type="arabicPeriod"/>
            </a:pPr>
            <a:r>
              <a:rPr lang="en-GB" dirty="0" smtClean="0"/>
              <a:t>Could you complete your work quicker than what you are doing?</a:t>
            </a:r>
          </a:p>
          <a:p>
            <a:pPr marL="342900" indent="-342900">
              <a:buAutoNum type="arabicPeriod"/>
            </a:pPr>
            <a:r>
              <a:rPr lang="en-GB" dirty="0" smtClean="0"/>
              <a:t>Are you afraid of changing your jobs because you might take a pay cut?</a:t>
            </a:r>
          </a:p>
          <a:p>
            <a:pPr marL="342900" indent="-342900">
              <a:buAutoNum type="arabicPeriod"/>
            </a:pPr>
            <a:r>
              <a:rPr lang="en-GB" dirty="0" smtClean="0"/>
              <a:t>Do you send private emails to colleagues during office hours?</a:t>
            </a:r>
          </a:p>
          <a:p>
            <a:pPr marL="342900" indent="-342900">
              <a:buAutoNum type="arabicPeriod"/>
            </a:pPr>
            <a:r>
              <a:rPr lang="en-GB" dirty="0" smtClean="0"/>
              <a:t>Do you have little or no interest in your job?</a:t>
            </a:r>
            <a:br>
              <a:rPr lang="en-GB" dirty="0" smtClean="0"/>
            </a:br>
            <a:endParaRPr lang="en-GB"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Motivation</a:t>
            </a:r>
            <a:endParaRPr lang="en-GB" dirty="0"/>
          </a:p>
        </p:txBody>
      </p:sp>
      <p:sp>
        <p:nvSpPr>
          <p:cNvPr id="2" name="Content Placeholder 1"/>
          <p:cNvSpPr>
            <a:spLocks noGrp="1"/>
          </p:cNvSpPr>
          <p:nvPr>
            <p:ph sz="quarter" idx="1"/>
          </p:nvPr>
        </p:nvSpPr>
        <p:spPr/>
        <p:txBody>
          <a:bodyPr/>
          <a:lstStyle/>
          <a:p>
            <a:pPr algn="ctr"/>
            <a:r>
              <a:rPr lang="en-GB" b="1" u="sng" dirty="0" smtClean="0"/>
              <a:t>Content vs. Process Theories</a:t>
            </a:r>
          </a:p>
          <a:p>
            <a:pPr algn="ctr"/>
            <a:endParaRPr lang="en-GB" dirty="0" smtClean="0"/>
          </a:p>
          <a:p>
            <a:pPr>
              <a:buNone/>
            </a:pPr>
            <a:r>
              <a:rPr lang="en-GB" dirty="0" smtClean="0"/>
              <a:t>  Content Theories- </a:t>
            </a:r>
            <a:r>
              <a:rPr lang="en-GB" b="1" u="sng" dirty="0" smtClean="0"/>
              <a:t>WHAT </a:t>
            </a:r>
            <a:r>
              <a:rPr lang="en-GB" dirty="0" smtClean="0"/>
              <a:t>motivates people</a:t>
            </a:r>
          </a:p>
          <a:p>
            <a:pPr>
              <a:buNone/>
            </a:pPr>
            <a:endParaRPr lang="en-GB" dirty="0" smtClean="0"/>
          </a:p>
          <a:p>
            <a:pPr>
              <a:buNone/>
            </a:pPr>
            <a:r>
              <a:rPr lang="en-GB" dirty="0" smtClean="0"/>
              <a:t>   This theory focuses on what we deem as being fundamental human needs</a:t>
            </a:r>
            <a:endParaRPr lang="en-GB" b="1" u="sng" dirty="0" smtClean="0"/>
          </a:p>
          <a:p>
            <a:pPr>
              <a:buNone/>
            </a:pPr>
            <a:endParaRPr lang="en-GB" b="1" u="sng" dirty="0" smtClean="0"/>
          </a:p>
          <a:p>
            <a:pPr>
              <a:buNone/>
            </a:pPr>
            <a:r>
              <a:rPr lang="en-GB" dirty="0" smtClean="0"/>
              <a:t>   The theories associated with Content Theories are as follows: </a:t>
            </a:r>
            <a:r>
              <a:rPr lang="en-GB" i="1" dirty="0" smtClean="0"/>
              <a:t>Maslow’s Hierarchy of </a:t>
            </a:r>
            <a:r>
              <a:rPr lang="en-GB" i="1" dirty="0" err="1" smtClean="0"/>
              <a:t>Needs,Hawthorne</a:t>
            </a:r>
            <a:r>
              <a:rPr lang="en-GB" i="1" dirty="0" smtClean="0"/>
              <a:t> Experiment &amp; </a:t>
            </a:r>
            <a:r>
              <a:rPr lang="en-GB" i="1" dirty="0" err="1" smtClean="0"/>
              <a:t>Taylorism</a:t>
            </a:r>
            <a:r>
              <a:rPr lang="en-GB" i="1" dirty="0" smtClean="0"/>
              <a:t> </a:t>
            </a:r>
            <a:endParaRPr lang="en-GB"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nodeType="clickEffect">
                                  <p:stCondLst>
                                    <p:cond delay="0"/>
                                  </p:stCondLst>
                                  <p:childTnLst>
                                    <p:animEffect transition="out" filter="fade">
                                      <p:cBhvr>
                                        <p:cTn id="21" dur="500" tmFilter="0, 0; .2, .5; .8, .5; 1, 0"/>
                                        <p:tgtEl>
                                          <p:spTgt spid="2">
                                            <p:txEl>
                                              <p:pRg st="2" end="2"/>
                                            </p:txEl>
                                          </p:spTgt>
                                        </p:tgtEl>
                                      </p:cBhvr>
                                    </p:animEffect>
                                    <p:animScale>
                                      <p:cBhvr>
                                        <p:cTn id="22" dur="250" autoRev="1" fill="hold"/>
                                        <p:tgtEl>
                                          <p:spTgt spid="2">
                                            <p:txEl>
                                              <p:pRg st="2" end="2"/>
                                            </p:txEl>
                                          </p:spTgt>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linds(horizont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t>F.W.Taylor</a:t>
            </a:r>
            <a:r>
              <a:rPr lang="en-GB" dirty="0" smtClean="0"/>
              <a:t> (</a:t>
            </a:r>
            <a:r>
              <a:rPr lang="en-GB" dirty="0" err="1" smtClean="0"/>
              <a:t>Taylorism</a:t>
            </a:r>
            <a:r>
              <a:rPr lang="en-GB" dirty="0" smtClean="0"/>
              <a:t>)</a:t>
            </a:r>
            <a:endParaRPr lang="en-GB" dirty="0"/>
          </a:p>
        </p:txBody>
      </p:sp>
      <p:sp>
        <p:nvSpPr>
          <p:cNvPr id="2" name="Content Placeholder 1"/>
          <p:cNvSpPr>
            <a:spLocks noGrp="1"/>
          </p:cNvSpPr>
          <p:nvPr>
            <p:ph sz="quarter" idx="1"/>
          </p:nvPr>
        </p:nvSpPr>
        <p:spPr/>
        <p:txBody>
          <a:bodyPr/>
          <a:lstStyle/>
          <a:p>
            <a:r>
              <a:rPr lang="en-GB" dirty="0" smtClean="0"/>
              <a:t>Scientific Management: “Economic Man”</a:t>
            </a:r>
          </a:p>
          <a:p>
            <a:endParaRPr lang="en-GB" dirty="0" smtClean="0"/>
          </a:p>
          <a:p>
            <a:r>
              <a:rPr lang="en-GB" dirty="0" smtClean="0"/>
              <a:t>Employees are motivated primarily by money</a:t>
            </a:r>
          </a:p>
          <a:p>
            <a:endParaRPr lang="en-GB" dirty="0" smtClean="0"/>
          </a:p>
          <a:p>
            <a:r>
              <a:rPr lang="en-GB" dirty="0" smtClean="0"/>
              <a:t>Jobs are broken down into small units of work, the tasks are very repetitive, little opportunity for development</a:t>
            </a:r>
          </a:p>
          <a:p>
            <a:pPr>
              <a:buNone/>
            </a:pPr>
            <a:endParaRPr lang="en-GB" dirty="0" smtClean="0"/>
          </a:p>
          <a:p>
            <a:r>
              <a:rPr lang="en-GB" dirty="0" smtClean="0"/>
              <a:t>Payment by results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r>
              <a:rPr lang="en-GB" dirty="0" smtClean="0"/>
              <a:t/>
            </a:r>
            <a:br>
              <a:rPr lang="en-GB" dirty="0" smtClean="0"/>
            </a:br>
            <a:r>
              <a:rPr lang="en-GB" dirty="0" smtClean="0"/>
              <a:t>Elton Mayo</a:t>
            </a:r>
            <a:br>
              <a:rPr lang="en-GB" dirty="0" smtClean="0"/>
            </a:br>
            <a:r>
              <a:rPr lang="en-GB" dirty="0" smtClean="0"/>
              <a:t>The Hawthorne Experiment</a:t>
            </a:r>
            <a:br>
              <a:rPr lang="en-GB" dirty="0" smtClean="0"/>
            </a:br>
            <a:endParaRPr lang="en-GB" dirty="0"/>
          </a:p>
        </p:txBody>
      </p:sp>
      <p:sp>
        <p:nvSpPr>
          <p:cNvPr id="2" name="Content Placeholder 1"/>
          <p:cNvSpPr>
            <a:spLocks noGrp="1"/>
          </p:cNvSpPr>
          <p:nvPr>
            <p:ph sz="quarter" idx="1"/>
          </p:nvPr>
        </p:nvSpPr>
        <p:spPr/>
        <p:txBody>
          <a:bodyPr/>
          <a:lstStyle/>
          <a:p>
            <a:r>
              <a:rPr lang="en-GB" dirty="0" smtClean="0"/>
              <a:t>This theory explores the wellbeing factor of workers</a:t>
            </a:r>
          </a:p>
          <a:p>
            <a:pPr>
              <a:buNone/>
            </a:pPr>
            <a:endParaRPr lang="en-GB" dirty="0" smtClean="0"/>
          </a:p>
          <a:p>
            <a:r>
              <a:rPr lang="en-GB" dirty="0" smtClean="0"/>
              <a:t>Workers were studied over a period of time</a:t>
            </a:r>
          </a:p>
          <a:p>
            <a:pPr>
              <a:buNone/>
            </a:pPr>
            <a:endParaRPr lang="en-GB" dirty="0" smtClean="0"/>
          </a:p>
          <a:p>
            <a:r>
              <a:rPr lang="en-GB" dirty="0" smtClean="0"/>
              <a:t>Changes were made to rest breaks, starting &amp; finishing times, refreshments, payment schemes, lighting etc</a:t>
            </a:r>
          </a:p>
          <a:p>
            <a:pPr>
              <a:buNone/>
            </a:pPr>
            <a:endParaRPr lang="en-GB" dirty="0" smtClean="0"/>
          </a:p>
          <a:p>
            <a:r>
              <a:rPr lang="en-GB" dirty="0" smtClean="0"/>
              <a:t>Production increased by 30%</a:t>
            </a:r>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What Does This Experiment Show</a:t>
            </a:r>
            <a:endParaRPr lang="en-GB" dirty="0"/>
          </a:p>
        </p:txBody>
      </p:sp>
      <p:sp>
        <p:nvSpPr>
          <p:cNvPr id="2" name="Content Placeholder 1"/>
          <p:cNvSpPr>
            <a:spLocks noGrp="1"/>
          </p:cNvSpPr>
          <p:nvPr>
            <p:ph sz="quarter" idx="1"/>
          </p:nvPr>
        </p:nvSpPr>
        <p:spPr/>
        <p:txBody>
          <a:bodyPr/>
          <a:lstStyle/>
          <a:p>
            <a:r>
              <a:rPr lang="en-GB" dirty="0" smtClean="0"/>
              <a:t>What has been made evident following this experiment is that:  </a:t>
            </a:r>
          </a:p>
          <a:p>
            <a:endParaRPr lang="en-GB" dirty="0" smtClean="0"/>
          </a:p>
          <a:p>
            <a:r>
              <a:rPr lang="en-GB" dirty="0" smtClean="0"/>
              <a:t>Employees like to have interest invested in them</a:t>
            </a:r>
          </a:p>
          <a:p>
            <a:endParaRPr lang="en-GB" dirty="0" smtClean="0"/>
          </a:p>
          <a:p>
            <a:r>
              <a:rPr lang="en-GB" dirty="0" smtClean="0"/>
              <a:t>Employees like to feel valued</a:t>
            </a:r>
          </a:p>
          <a:p>
            <a:endParaRPr lang="en-GB" dirty="0" smtClean="0"/>
          </a:p>
          <a:p>
            <a:r>
              <a:rPr lang="en-GB" dirty="0" smtClean="0"/>
              <a:t>Employees like to feel part of the company’s decision making process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blinds(horizontal)">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Content Theories </a:t>
            </a:r>
            <a:endParaRPr lang="en-GB" dirty="0"/>
          </a:p>
        </p:txBody>
      </p:sp>
      <p:sp>
        <p:nvSpPr>
          <p:cNvPr id="2" name="Content Placeholder 1"/>
          <p:cNvSpPr>
            <a:spLocks noGrp="1"/>
          </p:cNvSpPr>
          <p:nvPr>
            <p:ph sz="quarter" idx="1"/>
          </p:nvPr>
        </p:nvSpPr>
        <p:spPr/>
        <p:txBody>
          <a:bodyPr/>
          <a:lstStyle/>
          <a:p>
            <a:r>
              <a:rPr lang="en-GB" dirty="0" smtClean="0"/>
              <a:t>Maslow’s Hierarchy of Needs</a:t>
            </a:r>
            <a:endParaRPr lang="en-GB" dirty="0"/>
          </a:p>
        </p:txBody>
      </p:sp>
      <p:pic>
        <p:nvPicPr>
          <p:cNvPr id="8194" name="Picture 2" descr="http://two.not2.org/psychosynthesis/articles/maslow.gif"/>
          <p:cNvPicPr>
            <a:picLocks noChangeAspect="1" noChangeArrowheads="1"/>
          </p:cNvPicPr>
          <p:nvPr/>
        </p:nvPicPr>
        <p:blipFill>
          <a:blip r:embed="rId3" cstate="print"/>
          <a:srcRect/>
          <a:stretch>
            <a:fillRect/>
          </a:stretch>
        </p:blipFill>
        <p:spPr bwMode="auto">
          <a:xfrm>
            <a:off x="1403648" y="1685925"/>
            <a:ext cx="6166470" cy="51720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animEffect transition="in" filter="blinds(horizontal)">
                                      <p:cBhvr>
                                        <p:cTn id="1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Content Theories </a:t>
            </a:r>
            <a:endParaRPr lang="en-GB" dirty="0"/>
          </a:p>
        </p:txBody>
      </p:sp>
      <p:sp>
        <p:nvSpPr>
          <p:cNvPr id="2" name="Content Placeholder 1"/>
          <p:cNvSpPr>
            <a:spLocks noGrp="1"/>
          </p:cNvSpPr>
          <p:nvPr>
            <p:ph sz="quarter" idx="1"/>
          </p:nvPr>
        </p:nvSpPr>
        <p:spPr/>
        <p:txBody>
          <a:bodyPr/>
          <a:lstStyle/>
          <a:p>
            <a:r>
              <a:rPr lang="en-GB" dirty="0" smtClean="0"/>
              <a:t>Maslow’s Hierarchy of Needs</a:t>
            </a:r>
            <a:endParaRPr lang="en-GB" dirty="0"/>
          </a:p>
        </p:txBody>
      </p:sp>
      <p:pic>
        <p:nvPicPr>
          <p:cNvPr id="8194" name="Picture 2" descr="http://two.not2.org/psychosynthesis/articles/maslow.gif"/>
          <p:cNvPicPr>
            <a:picLocks noChangeAspect="1" noChangeArrowheads="1"/>
          </p:cNvPicPr>
          <p:nvPr/>
        </p:nvPicPr>
        <p:blipFill>
          <a:blip r:embed="rId3" cstate="print"/>
          <a:srcRect/>
          <a:stretch>
            <a:fillRect/>
          </a:stretch>
        </p:blipFill>
        <p:spPr bwMode="auto">
          <a:xfrm>
            <a:off x="1403648" y="1685925"/>
            <a:ext cx="6166470" cy="51720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8194"/>
                                        </p:tgtEl>
                                        <p:attrNameLst>
                                          <p:attrName>style.visibility</p:attrName>
                                        </p:attrNameLst>
                                      </p:cBhvr>
                                      <p:to>
                                        <p:strVal val="visible"/>
                                      </p:to>
                                    </p:set>
                                    <p:animEffect transition="in" filter="blinds(horizontal)">
                                      <p:cBhvr>
                                        <p:cTn id="1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2" name="Content Placeholder 1"/>
          <p:cNvSpPr>
            <a:spLocks noGrp="1"/>
          </p:cNvSpPr>
          <p:nvPr>
            <p:ph sz="quarter" idx="1"/>
          </p:nvPr>
        </p:nvSpPr>
        <p:spPr/>
        <p:txBody>
          <a:bodyPr>
            <a:normAutofit/>
          </a:bodyPr>
          <a:lstStyle/>
          <a:p>
            <a:pPr algn="ctr"/>
            <a:r>
              <a:rPr lang="en-GB" b="1" u="sng" dirty="0" smtClean="0"/>
              <a:t>Process Theories</a:t>
            </a:r>
          </a:p>
          <a:p>
            <a:r>
              <a:rPr lang="en-GB" dirty="0" smtClean="0"/>
              <a:t>Looks at </a:t>
            </a:r>
            <a:r>
              <a:rPr lang="en-GB" b="1" u="sng" dirty="0" smtClean="0"/>
              <a:t>how </a:t>
            </a:r>
            <a:r>
              <a:rPr lang="en-GB" dirty="0" smtClean="0"/>
              <a:t>people are motivated</a:t>
            </a:r>
          </a:p>
          <a:p>
            <a:endParaRPr lang="en-GB" dirty="0" smtClean="0"/>
          </a:p>
          <a:p>
            <a:r>
              <a:rPr lang="en-GB" dirty="0" smtClean="0"/>
              <a:t>This theory seeks to explore the psychological  processes involved in motivation</a:t>
            </a:r>
          </a:p>
          <a:p>
            <a:endParaRPr lang="en-GB" b="1" u="sng" dirty="0" smtClean="0"/>
          </a:p>
          <a:p>
            <a:r>
              <a:rPr lang="en-GB" dirty="0" smtClean="0"/>
              <a:t>You can associate Process Theories with the work of </a:t>
            </a:r>
            <a:r>
              <a:rPr lang="en-GB" b="1" u="sng" dirty="0" smtClean="0"/>
              <a:t>ADAM’S EQUITY THEORY &amp; VROOMS EXPECTANCY THEORY</a:t>
            </a:r>
            <a:r>
              <a:rPr lang="en-GB" dirty="0" smtClean="0"/>
              <a:t> </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Process Theory: </a:t>
            </a:r>
            <a:r>
              <a:rPr lang="en-GB" dirty="0" err="1" smtClean="0"/>
              <a:t>Vrooms</a:t>
            </a:r>
            <a:r>
              <a:rPr lang="en-GB" dirty="0" smtClean="0"/>
              <a:t> Expectancy Theory</a:t>
            </a:r>
            <a:endParaRPr lang="en-GB" dirty="0"/>
          </a:p>
        </p:txBody>
      </p:sp>
      <p:sp>
        <p:nvSpPr>
          <p:cNvPr id="2" name="Content Placeholder 1"/>
          <p:cNvSpPr>
            <a:spLocks noGrp="1"/>
          </p:cNvSpPr>
          <p:nvPr>
            <p:ph sz="quarter" idx="1"/>
          </p:nvPr>
        </p:nvSpPr>
        <p:spPr>
          <a:xfrm>
            <a:off x="457200" y="1481329"/>
            <a:ext cx="8229600" cy="795544"/>
          </a:xfrm>
        </p:spPr>
        <p:txBody>
          <a:bodyPr/>
          <a:lstStyle/>
          <a:p>
            <a:r>
              <a:rPr lang="en-GB" dirty="0" err="1" smtClean="0"/>
              <a:t>Vrooms</a:t>
            </a:r>
            <a:r>
              <a:rPr lang="en-GB" dirty="0" smtClean="0"/>
              <a:t> Expectancy Theory</a:t>
            </a:r>
          </a:p>
          <a:p>
            <a:endParaRPr lang="en-GB" dirty="0" smtClean="0"/>
          </a:p>
          <a:p>
            <a:endParaRPr lang="en-GB" dirty="0" smtClean="0"/>
          </a:p>
        </p:txBody>
      </p:sp>
      <p:pic>
        <p:nvPicPr>
          <p:cNvPr id="6146" name="Picture 2" descr="http://www.web-books.com/eLibrary/Books/B0/B66/IMG/fwk-collins-fig07_007.jpg"/>
          <p:cNvPicPr>
            <a:picLocks noChangeAspect="1" noChangeArrowheads="1"/>
          </p:cNvPicPr>
          <p:nvPr/>
        </p:nvPicPr>
        <p:blipFill>
          <a:blip r:embed="rId3" cstate="print"/>
          <a:srcRect/>
          <a:stretch>
            <a:fillRect/>
          </a:stretch>
        </p:blipFill>
        <p:spPr bwMode="auto">
          <a:xfrm>
            <a:off x="0" y="1412776"/>
            <a:ext cx="8532440" cy="410445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146"/>
                                        </p:tgtEl>
                                        <p:attrNameLst>
                                          <p:attrName>style.visibility</p:attrName>
                                        </p:attrNameLst>
                                      </p:cBhvr>
                                      <p:to>
                                        <p:strVal val="visible"/>
                                      </p:to>
                                    </p:set>
                                    <p:animEffect transition="in" filter="blinds(horizontal)">
                                      <p:cBhvr>
                                        <p:cTn id="12"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t>Vrooms</a:t>
            </a:r>
            <a:r>
              <a:rPr lang="en-GB" dirty="0" smtClean="0"/>
              <a:t> Expectancy Theory</a:t>
            </a:r>
            <a:endParaRPr lang="en-GB" dirty="0"/>
          </a:p>
        </p:txBody>
      </p:sp>
      <p:sp>
        <p:nvSpPr>
          <p:cNvPr id="2" name="Content Placeholder 1"/>
          <p:cNvSpPr>
            <a:spLocks noGrp="1"/>
          </p:cNvSpPr>
          <p:nvPr>
            <p:ph sz="quarter" idx="1"/>
          </p:nvPr>
        </p:nvSpPr>
        <p:spPr/>
        <p:txBody>
          <a:bodyPr/>
          <a:lstStyle/>
          <a:p>
            <a:pPr>
              <a:buNone/>
            </a:pPr>
            <a:endParaRPr lang="en-GB" dirty="0" smtClean="0"/>
          </a:p>
          <a:p>
            <a:r>
              <a:rPr lang="en-GB" dirty="0" smtClean="0"/>
              <a:t>Low motivation is an outcome where there is little worker control, i.e. where the worker has no autonomy, they feel that they are not trusted to work independently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Motivational Techniques </a:t>
            </a:r>
            <a:endParaRPr lang="en-GB" dirty="0"/>
          </a:p>
        </p:txBody>
      </p:sp>
      <p:sp>
        <p:nvSpPr>
          <p:cNvPr id="3" name="Content Placeholder 2"/>
          <p:cNvSpPr>
            <a:spLocks noGrp="1"/>
          </p:cNvSpPr>
          <p:nvPr>
            <p:ph sz="quarter" idx="1"/>
          </p:nvPr>
        </p:nvSpPr>
        <p:spPr/>
        <p:txBody>
          <a:bodyPr/>
          <a:lstStyle/>
          <a:p>
            <a:r>
              <a:rPr lang="en-GB" dirty="0" smtClean="0"/>
              <a:t>Shift in organisations towards more team-working and group based-working.</a:t>
            </a:r>
          </a:p>
          <a:p>
            <a:endParaRPr lang="en-GB" dirty="0" smtClean="0"/>
          </a:p>
          <a:p>
            <a:r>
              <a:rPr lang="en-GB" dirty="0" smtClean="0"/>
              <a:t>When groups are formed in the traditional way the teams are not as motivated, whilst if individuals are responsible for forming their own team there is a greater sense of motivation, </a:t>
            </a:r>
            <a:r>
              <a:rPr lang="en-GB" dirty="0" smtClean="0">
                <a:solidFill>
                  <a:schemeClr val="accent1"/>
                </a:solidFill>
              </a:rPr>
              <a:t>why do you think this is?</a:t>
            </a:r>
          </a:p>
          <a:p>
            <a:r>
              <a:rPr lang="en-GB" dirty="0" smtClean="0"/>
              <a:t>Sense of independence, </a:t>
            </a:r>
          </a:p>
          <a:p>
            <a:r>
              <a:rPr lang="en-GB" dirty="0" smtClean="0"/>
              <a:t>Feeling of trust</a:t>
            </a:r>
          </a:p>
          <a:p>
            <a:r>
              <a:rPr lang="en-GB" dirty="0" smtClean="0"/>
              <a:t>Greater work satisfaction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linds(horizontal)">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linds(horizontal)">
                                      <p:cBhvr>
                                        <p:cTn id="15" dur="500"/>
                                        <p:tgtEl>
                                          <p:spTgt spid="3">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blinds(horizontal)">
                                      <p:cBhvr>
                                        <p:cTn id="18" dur="500"/>
                                        <p:tgtEl>
                                          <p:spTgt spid="3">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blinds(horizontal)">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260648"/>
            <a:ext cx="8229600" cy="1503040"/>
          </a:xfrm>
        </p:spPr>
        <p:txBody>
          <a:bodyPr>
            <a:normAutofit/>
          </a:bodyPr>
          <a:lstStyle/>
          <a:p>
            <a:pPr algn="ctr"/>
            <a:r>
              <a:rPr lang="en-GB" dirty="0" smtClean="0"/>
              <a:t/>
            </a:r>
            <a:br>
              <a:rPr lang="en-GB" dirty="0" smtClean="0"/>
            </a:br>
            <a:r>
              <a:rPr lang="en-GB" dirty="0" smtClean="0"/>
              <a:t>The Perks of Working with Microsoft</a:t>
            </a:r>
            <a:br>
              <a:rPr lang="en-GB" dirty="0" smtClean="0"/>
            </a:br>
            <a:endParaRPr lang="en-GB" dirty="0"/>
          </a:p>
        </p:txBody>
      </p:sp>
      <p:sp>
        <p:nvSpPr>
          <p:cNvPr id="2" name="Content Placeholder 1"/>
          <p:cNvSpPr>
            <a:spLocks noGrp="1"/>
          </p:cNvSpPr>
          <p:nvPr>
            <p:ph sz="quarter" idx="1"/>
          </p:nvPr>
        </p:nvSpPr>
        <p:spPr/>
        <p:txBody>
          <a:bodyPr/>
          <a:lstStyle/>
          <a:p>
            <a:pPr>
              <a:buNone/>
            </a:pPr>
            <a:endParaRPr lang="en-GB" dirty="0" smtClean="0"/>
          </a:p>
          <a:p>
            <a:pPr>
              <a:buNone/>
            </a:pPr>
            <a:r>
              <a:rPr lang="en-GB" dirty="0" smtClean="0">
                <a:hlinkClick r:id="rId2"/>
              </a:rPr>
              <a:t>http://www.youtube.com/watch?v=Ik0T_O5FZNA</a:t>
            </a:r>
            <a:r>
              <a:rPr lang="en-GB" dirty="0" smtClean="0"/>
              <a:t>  </a:t>
            </a:r>
          </a:p>
          <a:p>
            <a:pPr>
              <a:buNone/>
            </a:pPr>
            <a:r>
              <a:rPr lang="en-GB" dirty="0" smtClean="0"/>
              <a:t>Answer the following questions</a:t>
            </a:r>
          </a:p>
          <a:p>
            <a:pPr>
              <a:buNone/>
            </a:pPr>
            <a:endParaRPr lang="en-GB" dirty="0" smtClean="0"/>
          </a:p>
          <a:p>
            <a:pPr marL="624078" indent="-514350">
              <a:buAutoNum type="alphaLcParenR"/>
            </a:pPr>
            <a:r>
              <a:rPr lang="en-GB" dirty="0" smtClean="0">
                <a:solidFill>
                  <a:schemeClr val="accent1"/>
                </a:solidFill>
              </a:rPr>
              <a:t>Do you think the employee is governed by extrinsic/intrinsic motivation</a:t>
            </a:r>
          </a:p>
          <a:p>
            <a:pPr marL="624078" indent="-514350">
              <a:buFont typeface="+mj-lt"/>
              <a:buAutoNum type="alphaLcParenR"/>
            </a:pPr>
            <a:r>
              <a:rPr lang="en-GB" dirty="0" smtClean="0">
                <a:solidFill>
                  <a:schemeClr val="accent1"/>
                </a:solidFill>
              </a:rPr>
              <a:t> How would you feel if you worked for an organisation like Microsoft, </a:t>
            </a:r>
            <a:r>
              <a:rPr lang="en-GB" b="1" u="sng" dirty="0" smtClean="0">
                <a:solidFill>
                  <a:schemeClr val="accent1"/>
                </a:solidFill>
              </a:rPr>
              <a:t>what</a:t>
            </a:r>
            <a:r>
              <a:rPr lang="en-GB" dirty="0" smtClean="0">
                <a:solidFill>
                  <a:schemeClr val="accent1"/>
                </a:solidFill>
              </a:rPr>
              <a:t> would make you feel like this?</a:t>
            </a:r>
          </a:p>
          <a:p>
            <a:endParaRPr lang="en-GB"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blinds(horizontal)">
                                      <p:cBhvr>
                                        <p:cTn id="23"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i="1" dirty="0" smtClean="0">
                <a:solidFill>
                  <a:schemeClr val="accent1"/>
                </a:solidFill>
              </a:rPr>
              <a:t>Activity</a:t>
            </a:r>
            <a:endParaRPr lang="en-GB" i="1" dirty="0">
              <a:solidFill>
                <a:schemeClr val="accent1"/>
              </a:solidFill>
            </a:endParaRPr>
          </a:p>
        </p:txBody>
      </p:sp>
      <p:sp>
        <p:nvSpPr>
          <p:cNvPr id="2" name="Content Placeholder 1"/>
          <p:cNvSpPr>
            <a:spLocks noGrp="1"/>
          </p:cNvSpPr>
          <p:nvPr>
            <p:ph sz="quarter" idx="1"/>
          </p:nvPr>
        </p:nvSpPr>
        <p:spPr/>
        <p:txBody>
          <a:bodyPr>
            <a:normAutofit lnSpcReduction="10000"/>
          </a:bodyPr>
          <a:lstStyle/>
          <a:p>
            <a:r>
              <a:rPr lang="en-GB" dirty="0" smtClean="0"/>
              <a:t>A small chain of local supermarkets has recently suffered from poor reviews about its service in the local newspaper. A number of staff have left recently and the owners are struggling to recruit new workers. The level of absenteeism among the remaining employees has also increased over the last six months. </a:t>
            </a:r>
          </a:p>
          <a:p>
            <a:r>
              <a:rPr lang="en-GB" dirty="0" smtClean="0">
                <a:solidFill>
                  <a:schemeClr val="accent1"/>
                </a:solidFill>
              </a:rPr>
              <a:t>The owner of the business has asked you to develop a Motivational Programme for her to implement. Your work should include a definition of motivation and the expected benefits of having a motivated workforce, as well as your recommended programme of activities and techniques.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a:t>
            </a:r>
            <a:endParaRPr lang="en-GB" dirty="0"/>
          </a:p>
        </p:txBody>
      </p:sp>
      <p:sp>
        <p:nvSpPr>
          <p:cNvPr id="3" name="Content Placeholder 2"/>
          <p:cNvSpPr>
            <a:spLocks noGrp="1"/>
          </p:cNvSpPr>
          <p:nvPr>
            <p:ph sz="quarter" idx="1"/>
          </p:nvPr>
        </p:nvSpPr>
        <p:spPr/>
        <p:txBody>
          <a:bodyPr>
            <a:normAutofit fontScale="77500" lnSpcReduction="20000"/>
          </a:bodyPr>
          <a:lstStyle/>
          <a:p>
            <a:r>
              <a:rPr lang="en-GB" i="1" dirty="0" err="1" smtClean="0"/>
              <a:t>Beardwell</a:t>
            </a:r>
            <a:r>
              <a:rPr lang="en-GB" i="1" dirty="0" smtClean="0"/>
              <a:t>, J &amp; </a:t>
            </a:r>
            <a:r>
              <a:rPr lang="en-GB" i="1" dirty="0" err="1" smtClean="0"/>
              <a:t>Claydon</a:t>
            </a:r>
            <a:r>
              <a:rPr lang="en-GB" i="1" dirty="0" smtClean="0"/>
              <a:t>, T. (2007) Human Resource Management, A Contemporary Approach, </a:t>
            </a:r>
            <a:r>
              <a:rPr lang="en-GB" dirty="0" smtClean="0"/>
              <a:t>5</a:t>
            </a:r>
            <a:r>
              <a:rPr lang="en-GB" baseline="30000" dirty="0" smtClean="0"/>
              <a:t>th</a:t>
            </a:r>
            <a:r>
              <a:rPr lang="en-GB" dirty="0" smtClean="0"/>
              <a:t> Edition, Harlow: Pearson </a:t>
            </a:r>
          </a:p>
          <a:p>
            <a:r>
              <a:rPr lang="en-GB" dirty="0" err="1" smtClean="0"/>
              <a:t>Buchanan,D</a:t>
            </a:r>
            <a:r>
              <a:rPr lang="en-GB" dirty="0" smtClean="0"/>
              <a:t>. &amp; </a:t>
            </a:r>
            <a:r>
              <a:rPr lang="en-GB" dirty="0" err="1" smtClean="0"/>
              <a:t>Huczynski</a:t>
            </a:r>
            <a:r>
              <a:rPr lang="en-GB" dirty="0" smtClean="0"/>
              <a:t>, A. (2004) 5</a:t>
            </a:r>
            <a:r>
              <a:rPr lang="en-GB" baseline="30000" dirty="0" smtClean="0"/>
              <a:t>th</a:t>
            </a:r>
            <a:r>
              <a:rPr lang="en-GB" dirty="0" smtClean="0"/>
              <a:t> Edition </a:t>
            </a:r>
            <a:r>
              <a:rPr lang="en-GB" i="1" dirty="0" smtClean="0"/>
              <a:t>Organisational Behaviour, </a:t>
            </a:r>
            <a:r>
              <a:rPr lang="en-GB" dirty="0" smtClean="0"/>
              <a:t>FT/Prentice Hall: Harlow</a:t>
            </a:r>
          </a:p>
          <a:p>
            <a:r>
              <a:rPr lang="en-GB" dirty="0" smtClean="0"/>
              <a:t>Foot, M &amp; Hook, C. (2011) </a:t>
            </a:r>
            <a:r>
              <a:rPr lang="en-GB" i="1" dirty="0" smtClean="0"/>
              <a:t>Introducing Human Resource Management, </a:t>
            </a:r>
            <a:r>
              <a:rPr lang="en-GB" dirty="0" smtClean="0"/>
              <a:t>6</a:t>
            </a:r>
            <a:r>
              <a:rPr lang="en-GB" baseline="30000" dirty="0" smtClean="0"/>
              <a:t>th</a:t>
            </a:r>
            <a:r>
              <a:rPr lang="en-GB" dirty="0" smtClean="0"/>
              <a:t> Edition, Harlow: Prentice Hall</a:t>
            </a:r>
          </a:p>
          <a:p>
            <a:r>
              <a:rPr lang="en-GB" dirty="0" smtClean="0"/>
              <a:t>Malcolm. M, </a:t>
            </a:r>
            <a:r>
              <a:rPr lang="en-GB" dirty="0" err="1" smtClean="0"/>
              <a:t>Whiting.F</a:t>
            </a:r>
            <a:r>
              <a:rPr lang="en-GB" dirty="0" smtClean="0"/>
              <a:t> &amp; </a:t>
            </a:r>
            <a:r>
              <a:rPr lang="en-GB" dirty="0" err="1" smtClean="0"/>
              <a:t>Jackson,T</a:t>
            </a:r>
            <a:r>
              <a:rPr lang="en-GB" dirty="0" smtClean="0"/>
              <a:t> (2010) </a:t>
            </a:r>
            <a:r>
              <a:rPr lang="en-GB" i="1" dirty="0" smtClean="0"/>
              <a:t>Human Resource Practice</a:t>
            </a:r>
            <a:r>
              <a:rPr lang="en-GB" dirty="0" smtClean="0"/>
              <a:t>, 5</a:t>
            </a:r>
            <a:r>
              <a:rPr lang="en-GB" baseline="30000" dirty="0" smtClean="0"/>
              <a:t>th</a:t>
            </a:r>
            <a:r>
              <a:rPr lang="en-GB" dirty="0" smtClean="0"/>
              <a:t>edition.London:CIPD</a:t>
            </a:r>
          </a:p>
          <a:p>
            <a:r>
              <a:rPr lang="en-GB" dirty="0" err="1" smtClean="0"/>
              <a:t>Marchington</a:t>
            </a:r>
            <a:r>
              <a:rPr lang="en-GB" dirty="0" smtClean="0"/>
              <a:t>, M &amp; Wilkinson, A. (2008) </a:t>
            </a:r>
            <a:r>
              <a:rPr lang="en-GB" i="1" dirty="0" smtClean="0"/>
              <a:t>Human Resource Management at Work, People Management &amp; Development, </a:t>
            </a:r>
            <a:r>
              <a:rPr lang="en-GB" dirty="0" smtClean="0"/>
              <a:t>London: CIPD</a:t>
            </a:r>
          </a:p>
          <a:p>
            <a:r>
              <a:rPr lang="en-GB" dirty="0" smtClean="0"/>
              <a:t>Mullins, L.J ( 2010) </a:t>
            </a:r>
            <a:r>
              <a:rPr lang="en-GB" i="1" dirty="0" smtClean="0"/>
              <a:t>Management  Organisational Behaviour, </a:t>
            </a:r>
            <a:r>
              <a:rPr lang="en-GB" dirty="0" smtClean="0"/>
              <a:t>Essex : Pearson Education Ltd</a:t>
            </a:r>
          </a:p>
          <a:p>
            <a:r>
              <a:rPr lang="en-GB" dirty="0" smtClean="0"/>
              <a:t>Robbins, S, </a:t>
            </a:r>
            <a:r>
              <a:rPr lang="en-GB" dirty="0" err="1" smtClean="0"/>
              <a:t>Judge,T</a:t>
            </a:r>
            <a:r>
              <a:rPr lang="en-GB" dirty="0" smtClean="0"/>
              <a:t> &amp; </a:t>
            </a:r>
            <a:r>
              <a:rPr lang="en-GB" dirty="0" err="1" smtClean="0"/>
              <a:t>Campbell.T</a:t>
            </a:r>
            <a:r>
              <a:rPr lang="en-GB" dirty="0" smtClean="0"/>
              <a:t> (2010) </a:t>
            </a:r>
            <a:r>
              <a:rPr lang="en-GB" i="1" dirty="0" smtClean="0"/>
              <a:t>Organisational Behaviour, </a:t>
            </a:r>
            <a:r>
              <a:rPr lang="en-GB" dirty="0" smtClean="0"/>
              <a:t>Essex: Pearson Education Ltd.</a:t>
            </a:r>
          </a:p>
          <a:p>
            <a:r>
              <a:rPr lang="en-GB" dirty="0" smtClean="0"/>
              <a:t>Torrington. D, </a:t>
            </a:r>
            <a:r>
              <a:rPr lang="en-GB" dirty="0" err="1" smtClean="0"/>
              <a:t>Hall.L</a:t>
            </a:r>
            <a:r>
              <a:rPr lang="en-GB" dirty="0" smtClean="0"/>
              <a:t>, </a:t>
            </a:r>
            <a:r>
              <a:rPr lang="en-GB" dirty="0" err="1" smtClean="0"/>
              <a:t>Taylor.S</a:t>
            </a:r>
            <a:r>
              <a:rPr lang="en-GB" dirty="0" smtClean="0"/>
              <a:t> &amp; </a:t>
            </a:r>
            <a:r>
              <a:rPr lang="en-GB" dirty="0" err="1" smtClean="0"/>
              <a:t>Atkinson.C</a:t>
            </a:r>
            <a:r>
              <a:rPr lang="en-GB" dirty="0" smtClean="0"/>
              <a:t> (2011) </a:t>
            </a:r>
            <a:r>
              <a:rPr lang="en-GB" i="1" dirty="0" smtClean="0"/>
              <a:t>Human Resource Management,</a:t>
            </a:r>
            <a:r>
              <a:rPr lang="en-GB" dirty="0" smtClean="0"/>
              <a:t> 8</a:t>
            </a:r>
            <a:r>
              <a:rPr lang="en-GB" baseline="30000" dirty="0" smtClean="0"/>
              <a:t>th</a:t>
            </a:r>
            <a:r>
              <a:rPr lang="en-GB" dirty="0" smtClean="0"/>
              <a:t> Edition, Harlow: Pearson</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1433</TotalTime>
  <Words>1717</Words>
  <Application>Microsoft Office PowerPoint</Application>
  <PresentationFormat>On-screen Show (4:3)</PresentationFormat>
  <Paragraphs>242</Paragraphs>
  <Slides>33</Slides>
  <Notes>25</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Oriel</vt:lpstr>
      <vt:lpstr>Motivation </vt:lpstr>
      <vt:lpstr>Learning Outcomes</vt:lpstr>
      <vt:lpstr>Motivation</vt:lpstr>
      <vt:lpstr>Motivation: Definition </vt:lpstr>
      <vt:lpstr>What Affects Motivation at Work</vt:lpstr>
      <vt:lpstr>Activity</vt:lpstr>
      <vt:lpstr>PowerPoint Presentation</vt:lpstr>
      <vt:lpstr>Googlers....</vt:lpstr>
      <vt:lpstr>Why Are We Looking at Motivation?</vt:lpstr>
      <vt:lpstr>Motivation and Success </vt:lpstr>
      <vt:lpstr>Intrinsic &amp; Extrinsic motivation  </vt:lpstr>
      <vt:lpstr>Extrinsic Motivation</vt:lpstr>
      <vt:lpstr>Intrinsic Motivation</vt:lpstr>
      <vt:lpstr>Extrinsic vs Intrinsic Motivation </vt:lpstr>
      <vt:lpstr>What Motivates You?</vt:lpstr>
      <vt:lpstr>Extreme Jobs</vt:lpstr>
      <vt:lpstr>Extreme Jobs </vt:lpstr>
      <vt:lpstr>Here is an example of an extreme job...Does he live to work or work to live? what do you think?</vt:lpstr>
      <vt:lpstr>Boreout</vt:lpstr>
      <vt:lpstr>Boreout zzzzzZZZZZZ</vt:lpstr>
      <vt:lpstr>Motivation</vt:lpstr>
      <vt:lpstr>F.W.Taylor (Taylorism)</vt:lpstr>
      <vt:lpstr> Elton Mayo The Hawthorne Experiment </vt:lpstr>
      <vt:lpstr>What Does This Experiment Show</vt:lpstr>
      <vt:lpstr>Content Theories </vt:lpstr>
      <vt:lpstr>Content Theories </vt:lpstr>
      <vt:lpstr>PowerPoint Presentation</vt:lpstr>
      <vt:lpstr>Process Theory: Vrooms Expectancy Theory</vt:lpstr>
      <vt:lpstr>Vrooms Expectancy Theory</vt:lpstr>
      <vt:lpstr>New Motivational Techniques </vt:lpstr>
      <vt:lpstr> The Perks of Working with Microsoft </vt:lpstr>
      <vt:lpstr>Activity</vt:lpstr>
      <vt:lpstr>References</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Ffion Mair</dc:creator>
  <cp:lastModifiedBy>sc-ft</cp:lastModifiedBy>
  <cp:revision>119</cp:revision>
  <dcterms:created xsi:type="dcterms:W3CDTF">2013-02-22T20:36:31Z</dcterms:created>
  <dcterms:modified xsi:type="dcterms:W3CDTF">2013-11-13T08:37:43Z</dcterms:modified>
</cp:coreProperties>
</file>