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56" r:id="rId2"/>
    <p:sldId id="285" r:id="rId3"/>
    <p:sldId id="289" r:id="rId4"/>
    <p:sldId id="282" r:id="rId5"/>
    <p:sldId id="283" r:id="rId6"/>
    <p:sldId id="287" r:id="rId7"/>
    <p:sldId id="265" r:id="rId8"/>
    <p:sldId id="275" r:id="rId9"/>
    <p:sldId id="286" r:id="rId10"/>
    <p:sldId id="273" r:id="rId11"/>
    <p:sldId id="267" r:id="rId12"/>
    <p:sldId id="290" r:id="rId13"/>
    <p:sldId id="291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EBD1"/>
    <a:srgbClr val="EADCF5"/>
    <a:srgbClr val="A6A6A6"/>
    <a:srgbClr val="F2F2F2"/>
    <a:srgbClr val="1BC2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3D500F-CD6E-B7DF-4575-CA84EFCFF9B4}" v="619" dt="2020-03-08T17:18:35.351"/>
    <p1510:client id="{129004B8-4E66-C7A5-A04F-9724224E3BA8}" v="568" dt="2020-03-12T21:11:42.703"/>
    <p1510:client id="{1F81D0FE-00C9-1043-809A-1BED81F12005}" v="1558" dt="2020-01-16T22:35:23.501"/>
    <p1510:client id="{251CC7EF-2887-660B-943F-FB2E3AF9407B}" v="1168" dt="2020-03-11T23:41:32.549"/>
    <p1510:client id="{2B3BC0C0-A05F-FBAD-F1CF-C99A84B15525}" v="503" dt="2020-03-08T10:34:35.441"/>
    <p1510:client id="{3401A003-9D85-D586-0EAC-8013107FAA79}" v="325" dt="2020-01-14T07:04:03.093"/>
    <p1510:client id="{48BFC7B7-346B-49DC-8D3B-01340133FE16}" v="1" dt="2020-03-11T14:46:10.704"/>
    <p1510:client id="{56539DD1-0267-4572-AD6B-C6EB11594033}" v="366" dt="2020-01-09T19:48:09.434"/>
    <p1510:client id="{8445C871-4160-BFB7-F242-BE7E1A025801}" v="1014" dt="2020-03-10T17:05:59.048"/>
    <p1510:client id="{902FBF41-BC5B-0D7A-8FD9-F07872BFE6DC}" v="221" dt="2020-03-05T19:38:09.674"/>
    <p1510:client id="{A2D02617-A94E-40CC-E70E-80CA9FCCB787}" v="1697" dt="2020-03-05T21:32:33.735"/>
    <p1510:client id="{A4739048-4BB8-219D-C896-949CAF2F503C}" v="640" dt="2020-01-16T20:36:16.719"/>
    <p1510:client id="{AD7FA542-275A-446F-B999-262154DFF056}" v="1530" dt="2020-03-09T19:38:18.410"/>
    <p1510:client id="{AF23FF08-1C02-678E-A181-060270A13D73}" v="1648" dt="2020-03-11T00:00:58.324"/>
    <p1510:client id="{B3E4A396-1A0D-BAE0-5161-5EF637176145}" v="1296" dt="2020-03-07T08:39:18.679"/>
    <p1510:client id="{B814A543-DBBB-3B05-D444-79078E8EAEFE}" v="1832" dt="2020-03-08T09:55:55.991"/>
    <p1510:client id="{C09D93F1-90EF-47E0-644D-F00933A726EC}" v="1575" dt="2020-03-07T18:52:54.245"/>
    <p1510:client id="{C4C16F6A-7E07-C8D6-6F48-2A53D32D42C9}" v="93" dt="2020-03-09T16:53:57.123"/>
    <p1510:client id="{D3AE5718-5B51-22C1-7D66-471F0582F0C6}" v="13" dt="2020-03-08T08:02:01.342"/>
    <p1510:client id="{E495BE3A-8C4A-EE1E-58C8-98C53B52D1D3}" v="1" dt="2020-03-04T07:24:22.814"/>
    <p1510:client id="{EE06C21A-A34B-334A-7443-A7FA35DA3FC7}" v="2028" dt="2020-03-14T13:43:00.914"/>
    <p1510:client id="{EE1FA217-5E41-35F4-A8A4-40F39302535F}" v="732" dt="2020-01-14T06:53:45.6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362F3C-F780-454F-83FD-B696648025CF}" type="doc">
      <dgm:prSet loTypeId="urn:microsoft.com/office/officeart/2005/8/layout/cycle1" loCatId="cycle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F3042B2-3711-4B57-8180-2612383264BB}">
      <dgm:prSet phldrT="[Text]" phldr="0"/>
      <dgm:spPr/>
      <dgm:t>
        <a:bodyPr/>
        <a:lstStyle/>
        <a:p>
          <a:pPr rtl="0"/>
          <a:r>
            <a:rPr lang="en-GB" dirty="0">
              <a:solidFill>
                <a:schemeClr val="accent3">
                  <a:lumMod val="75000"/>
                </a:schemeClr>
              </a:solidFill>
              <a:latin typeface="Arial"/>
              <a:cs typeface="Arial"/>
            </a:rPr>
            <a:t>Ambitious capable learner</a:t>
          </a:r>
          <a:endParaRPr lang="en-GB" b="0" i="0" u="none" strike="noStrike" cap="none" baseline="0" noProof="0" dirty="0">
            <a:solidFill>
              <a:schemeClr val="accent3">
                <a:lumMod val="75000"/>
              </a:schemeClr>
            </a:solidFill>
            <a:latin typeface="Arial"/>
            <a:cs typeface="Arial"/>
          </a:endParaRPr>
        </a:p>
      </dgm:t>
    </dgm:pt>
    <dgm:pt modelId="{9E3B72B8-3712-493B-B7AF-7886439AF92F}" type="parTrans" cxnId="{BE080667-DB7E-4C19-81A1-AAB65F9DF7BB}">
      <dgm:prSet/>
      <dgm:spPr/>
      <dgm:t>
        <a:bodyPr/>
        <a:lstStyle/>
        <a:p>
          <a:endParaRPr lang="en-GB"/>
        </a:p>
      </dgm:t>
    </dgm:pt>
    <dgm:pt modelId="{4AD89CC8-0DA3-4155-A9EB-3868612B0E2C}" type="sibTrans" cxnId="{BE080667-DB7E-4C19-81A1-AAB65F9DF7BB}">
      <dgm:prSet/>
      <dgm:spPr/>
      <dgm:t>
        <a:bodyPr/>
        <a:lstStyle/>
        <a:p>
          <a:endParaRPr lang="en-GB"/>
        </a:p>
      </dgm:t>
    </dgm:pt>
    <dgm:pt modelId="{E8AB22E2-E4E1-43C2-AFB5-1C91383C9C42}">
      <dgm:prSet phldrT="[Text]" phldr="0"/>
      <dgm:spPr/>
      <dgm:t>
        <a:bodyPr/>
        <a:lstStyle/>
        <a:p>
          <a:pPr rtl="0"/>
          <a:r>
            <a:rPr lang="en-GB" dirty="0">
              <a:solidFill>
                <a:schemeClr val="accent3">
                  <a:lumMod val="75000"/>
                </a:schemeClr>
              </a:solidFill>
              <a:latin typeface="Arial"/>
              <a:cs typeface="Arial"/>
            </a:rPr>
            <a:t>Enterprising creative contributor</a:t>
          </a:r>
        </a:p>
      </dgm:t>
    </dgm:pt>
    <dgm:pt modelId="{BF1A6B2A-FAD6-4C13-9D6A-B97BA41BD67D}" type="parTrans" cxnId="{938DA396-3D7F-4DA5-BA5C-7CE0AFE63D22}">
      <dgm:prSet/>
      <dgm:spPr/>
      <dgm:t>
        <a:bodyPr/>
        <a:lstStyle/>
        <a:p>
          <a:endParaRPr lang="en-GB"/>
        </a:p>
      </dgm:t>
    </dgm:pt>
    <dgm:pt modelId="{A02B9C90-97C5-41AF-A70F-8BE85224BF8B}" type="sibTrans" cxnId="{938DA396-3D7F-4DA5-BA5C-7CE0AFE63D22}">
      <dgm:prSet/>
      <dgm:spPr/>
      <dgm:t>
        <a:bodyPr/>
        <a:lstStyle/>
        <a:p>
          <a:endParaRPr lang="en-GB"/>
        </a:p>
      </dgm:t>
    </dgm:pt>
    <dgm:pt modelId="{4B52575A-77FC-4A56-9F83-75802348D4E5}">
      <dgm:prSet phldrT="[Text]" phldr="0"/>
      <dgm:spPr/>
      <dgm:t>
        <a:bodyPr/>
        <a:lstStyle/>
        <a:p>
          <a:pPr rtl="0"/>
          <a:r>
            <a:rPr lang="en-GB" dirty="0">
              <a:solidFill>
                <a:schemeClr val="accent3">
                  <a:lumMod val="75000"/>
                </a:schemeClr>
              </a:solidFill>
              <a:latin typeface="Arial"/>
              <a:cs typeface="Arial"/>
            </a:rPr>
            <a:t>Healthy confident individual</a:t>
          </a:r>
        </a:p>
      </dgm:t>
    </dgm:pt>
    <dgm:pt modelId="{C1B7C0FE-1CF2-4314-B51A-B6ED7DAE7B22}" type="parTrans" cxnId="{2A933A6F-BDF1-4EF8-AB23-E43CE12BE430}">
      <dgm:prSet/>
      <dgm:spPr/>
      <dgm:t>
        <a:bodyPr/>
        <a:lstStyle/>
        <a:p>
          <a:endParaRPr lang="en-GB"/>
        </a:p>
      </dgm:t>
    </dgm:pt>
    <dgm:pt modelId="{7474A3FB-3E5D-40C8-9EE3-59AB3051CA6A}" type="sibTrans" cxnId="{2A933A6F-BDF1-4EF8-AB23-E43CE12BE430}">
      <dgm:prSet/>
      <dgm:spPr/>
      <dgm:t>
        <a:bodyPr/>
        <a:lstStyle/>
        <a:p>
          <a:endParaRPr lang="en-GB"/>
        </a:p>
      </dgm:t>
    </dgm:pt>
    <dgm:pt modelId="{6A54E097-DA65-4FE7-BD40-D0C886EF890A}">
      <dgm:prSet phldrT="[Text]" phldr="0"/>
      <dgm:spPr/>
      <dgm:t>
        <a:bodyPr/>
        <a:lstStyle/>
        <a:p>
          <a:pPr rtl="0"/>
          <a:r>
            <a:rPr lang="en-GB" dirty="0">
              <a:solidFill>
                <a:schemeClr val="accent3">
                  <a:lumMod val="75000"/>
                </a:schemeClr>
              </a:solidFill>
              <a:latin typeface="Arial"/>
              <a:cs typeface="Arial"/>
            </a:rPr>
            <a:t>Ethical informed citizen</a:t>
          </a:r>
        </a:p>
      </dgm:t>
    </dgm:pt>
    <dgm:pt modelId="{C01D5767-C650-4F3A-928E-308E3C18A118}" type="parTrans" cxnId="{BC146E5E-F598-42C4-9F55-EF84E4D6CA43}">
      <dgm:prSet/>
      <dgm:spPr/>
      <dgm:t>
        <a:bodyPr/>
        <a:lstStyle/>
        <a:p>
          <a:endParaRPr lang="en-GB"/>
        </a:p>
      </dgm:t>
    </dgm:pt>
    <dgm:pt modelId="{FE8531EA-BC03-4572-94F8-4DF763EE25E0}" type="sibTrans" cxnId="{BC146E5E-F598-42C4-9F55-EF84E4D6CA43}">
      <dgm:prSet/>
      <dgm:spPr/>
      <dgm:t>
        <a:bodyPr/>
        <a:lstStyle/>
        <a:p>
          <a:endParaRPr lang="en-GB"/>
        </a:p>
      </dgm:t>
    </dgm:pt>
    <dgm:pt modelId="{414ED50D-1B26-4C28-A51D-2556CE22A865}" type="pres">
      <dgm:prSet presAssocID="{B4362F3C-F780-454F-83FD-B696648025CF}" presName="cycle" presStyleCnt="0">
        <dgm:presLayoutVars>
          <dgm:dir/>
          <dgm:resizeHandles val="exact"/>
        </dgm:presLayoutVars>
      </dgm:prSet>
      <dgm:spPr/>
    </dgm:pt>
    <dgm:pt modelId="{DC1C750B-028D-48A6-BFD9-44A3DA13FC02}" type="pres">
      <dgm:prSet presAssocID="{BF3042B2-3711-4B57-8180-2612383264BB}" presName="dummy" presStyleCnt="0"/>
      <dgm:spPr/>
    </dgm:pt>
    <dgm:pt modelId="{3039B806-7303-4D73-8A0B-DD6BB3F4A490}" type="pres">
      <dgm:prSet presAssocID="{BF3042B2-3711-4B57-8180-2612383264BB}" presName="node" presStyleLbl="revTx" presStyleIdx="0" presStyleCnt="4">
        <dgm:presLayoutVars>
          <dgm:bulletEnabled val="1"/>
        </dgm:presLayoutVars>
      </dgm:prSet>
      <dgm:spPr/>
    </dgm:pt>
    <dgm:pt modelId="{943BE2E2-5481-410C-8D14-42F62E626FB3}" type="pres">
      <dgm:prSet presAssocID="{4AD89CC8-0DA3-4155-A9EB-3868612B0E2C}" presName="sibTrans" presStyleLbl="node1" presStyleIdx="0" presStyleCnt="4"/>
      <dgm:spPr/>
    </dgm:pt>
    <dgm:pt modelId="{5A58A06E-E92C-4F95-A792-49D580AE3E0D}" type="pres">
      <dgm:prSet presAssocID="{E8AB22E2-E4E1-43C2-AFB5-1C91383C9C42}" presName="dummy" presStyleCnt="0"/>
      <dgm:spPr/>
    </dgm:pt>
    <dgm:pt modelId="{7A9FF702-B440-454B-856F-739990DB5938}" type="pres">
      <dgm:prSet presAssocID="{E8AB22E2-E4E1-43C2-AFB5-1C91383C9C42}" presName="node" presStyleLbl="revTx" presStyleIdx="1" presStyleCnt="4">
        <dgm:presLayoutVars>
          <dgm:bulletEnabled val="1"/>
        </dgm:presLayoutVars>
      </dgm:prSet>
      <dgm:spPr/>
    </dgm:pt>
    <dgm:pt modelId="{7758F9C5-9ACF-443F-84F4-26525615422B}" type="pres">
      <dgm:prSet presAssocID="{A02B9C90-97C5-41AF-A70F-8BE85224BF8B}" presName="sibTrans" presStyleLbl="node1" presStyleIdx="1" presStyleCnt="4"/>
      <dgm:spPr/>
    </dgm:pt>
    <dgm:pt modelId="{D31D1B4B-6584-4EC0-9D03-4BDCF78B4F14}" type="pres">
      <dgm:prSet presAssocID="{4B52575A-77FC-4A56-9F83-75802348D4E5}" presName="dummy" presStyleCnt="0"/>
      <dgm:spPr/>
    </dgm:pt>
    <dgm:pt modelId="{130DC00D-8E95-49E6-8CAE-87BFB53F117E}" type="pres">
      <dgm:prSet presAssocID="{4B52575A-77FC-4A56-9F83-75802348D4E5}" presName="node" presStyleLbl="revTx" presStyleIdx="2" presStyleCnt="4">
        <dgm:presLayoutVars>
          <dgm:bulletEnabled val="1"/>
        </dgm:presLayoutVars>
      </dgm:prSet>
      <dgm:spPr/>
    </dgm:pt>
    <dgm:pt modelId="{40979F98-2FAD-48C2-BCB4-B7F14F98DA0A}" type="pres">
      <dgm:prSet presAssocID="{7474A3FB-3E5D-40C8-9EE3-59AB3051CA6A}" presName="sibTrans" presStyleLbl="node1" presStyleIdx="2" presStyleCnt="4"/>
      <dgm:spPr/>
    </dgm:pt>
    <dgm:pt modelId="{07FD7428-EFCE-4668-8C0B-73E1D09887A1}" type="pres">
      <dgm:prSet presAssocID="{6A54E097-DA65-4FE7-BD40-D0C886EF890A}" presName="dummy" presStyleCnt="0"/>
      <dgm:spPr/>
    </dgm:pt>
    <dgm:pt modelId="{C335CF4D-8700-41E5-AA29-8CFE98E58C90}" type="pres">
      <dgm:prSet presAssocID="{6A54E097-DA65-4FE7-BD40-D0C886EF890A}" presName="node" presStyleLbl="revTx" presStyleIdx="3" presStyleCnt="4">
        <dgm:presLayoutVars>
          <dgm:bulletEnabled val="1"/>
        </dgm:presLayoutVars>
      </dgm:prSet>
      <dgm:spPr/>
    </dgm:pt>
    <dgm:pt modelId="{ED3B940F-494F-45B0-8229-96F2F10D77C1}" type="pres">
      <dgm:prSet presAssocID="{FE8531EA-BC03-4572-94F8-4DF763EE25E0}" presName="sibTrans" presStyleLbl="node1" presStyleIdx="3" presStyleCnt="4"/>
      <dgm:spPr/>
    </dgm:pt>
  </dgm:ptLst>
  <dgm:cxnLst>
    <dgm:cxn modelId="{F65C101A-EB8D-4279-8C80-54166962AA5B}" type="presOf" srcId="{E8AB22E2-E4E1-43C2-AFB5-1C91383C9C42}" destId="{7A9FF702-B440-454B-856F-739990DB5938}" srcOrd="0" destOrd="0" presId="urn:microsoft.com/office/officeart/2005/8/layout/cycle1"/>
    <dgm:cxn modelId="{091D9A24-1BA2-45C6-B657-8990DD1BFCB3}" type="presOf" srcId="{A02B9C90-97C5-41AF-A70F-8BE85224BF8B}" destId="{7758F9C5-9ACF-443F-84F4-26525615422B}" srcOrd="0" destOrd="0" presId="urn:microsoft.com/office/officeart/2005/8/layout/cycle1"/>
    <dgm:cxn modelId="{BC146E5E-F598-42C4-9F55-EF84E4D6CA43}" srcId="{B4362F3C-F780-454F-83FD-B696648025CF}" destId="{6A54E097-DA65-4FE7-BD40-D0C886EF890A}" srcOrd="3" destOrd="0" parTransId="{C01D5767-C650-4F3A-928E-308E3C18A118}" sibTransId="{FE8531EA-BC03-4572-94F8-4DF763EE25E0}"/>
    <dgm:cxn modelId="{CADB7145-6824-466D-8741-93793CBB0E63}" type="presOf" srcId="{B4362F3C-F780-454F-83FD-B696648025CF}" destId="{414ED50D-1B26-4C28-A51D-2556CE22A865}" srcOrd="0" destOrd="0" presId="urn:microsoft.com/office/officeart/2005/8/layout/cycle1"/>
    <dgm:cxn modelId="{BE080667-DB7E-4C19-81A1-AAB65F9DF7BB}" srcId="{B4362F3C-F780-454F-83FD-B696648025CF}" destId="{BF3042B2-3711-4B57-8180-2612383264BB}" srcOrd="0" destOrd="0" parTransId="{9E3B72B8-3712-493B-B7AF-7886439AF92F}" sibTransId="{4AD89CC8-0DA3-4155-A9EB-3868612B0E2C}"/>
    <dgm:cxn modelId="{0A0C174F-7876-407E-BE40-7E42716B5C2C}" type="presOf" srcId="{7474A3FB-3E5D-40C8-9EE3-59AB3051CA6A}" destId="{40979F98-2FAD-48C2-BCB4-B7F14F98DA0A}" srcOrd="0" destOrd="0" presId="urn:microsoft.com/office/officeart/2005/8/layout/cycle1"/>
    <dgm:cxn modelId="{2A933A6F-BDF1-4EF8-AB23-E43CE12BE430}" srcId="{B4362F3C-F780-454F-83FD-B696648025CF}" destId="{4B52575A-77FC-4A56-9F83-75802348D4E5}" srcOrd="2" destOrd="0" parTransId="{C1B7C0FE-1CF2-4314-B51A-B6ED7DAE7B22}" sibTransId="{7474A3FB-3E5D-40C8-9EE3-59AB3051CA6A}"/>
    <dgm:cxn modelId="{B8292376-A200-47AB-B0E2-221BBFD3B0E6}" type="presOf" srcId="{6A54E097-DA65-4FE7-BD40-D0C886EF890A}" destId="{C335CF4D-8700-41E5-AA29-8CFE98E58C90}" srcOrd="0" destOrd="0" presId="urn:microsoft.com/office/officeart/2005/8/layout/cycle1"/>
    <dgm:cxn modelId="{938DA396-3D7F-4DA5-BA5C-7CE0AFE63D22}" srcId="{B4362F3C-F780-454F-83FD-B696648025CF}" destId="{E8AB22E2-E4E1-43C2-AFB5-1C91383C9C42}" srcOrd="1" destOrd="0" parTransId="{BF1A6B2A-FAD6-4C13-9D6A-B97BA41BD67D}" sibTransId="{A02B9C90-97C5-41AF-A70F-8BE85224BF8B}"/>
    <dgm:cxn modelId="{829090AE-5193-415A-B77D-8691FBA7721E}" type="presOf" srcId="{BF3042B2-3711-4B57-8180-2612383264BB}" destId="{3039B806-7303-4D73-8A0B-DD6BB3F4A490}" srcOrd="0" destOrd="0" presId="urn:microsoft.com/office/officeart/2005/8/layout/cycle1"/>
    <dgm:cxn modelId="{74DEA7EC-E06C-4520-879A-E747921E1A8C}" type="presOf" srcId="{4AD89CC8-0DA3-4155-A9EB-3868612B0E2C}" destId="{943BE2E2-5481-410C-8D14-42F62E626FB3}" srcOrd="0" destOrd="0" presId="urn:microsoft.com/office/officeart/2005/8/layout/cycle1"/>
    <dgm:cxn modelId="{979C06EE-9CDB-47D2-ACDA-3841B4CDA587}" type="presOf" srcId="{FE8531EA-BC03-4572-94F8-4DF763EE25E0}" destId="{ED3B940F-494F-45B0-8229-96F2F10D77C1}" srcOrd="0" destOrd="0" presId="urn:microsoft.com/office/officeart/2005/8/layout/cycle1"/>
    <dgm:cxn modelId="{81855DF7-C90F-4718-B0C9-01BC45F9725D}" type="presOf" srcId="{4B52575A-77FC-4A56-9F83-75802348D4E5}" destId="{130DC00D-8E95-49E6-8CAE-87BFB53F117E}" srcOrd="0" destOrd="0" presId="urn:microsoft.com/office/officeart/2005/8/layout/cycle1"/>
    <dgm:cxn modelId="{FAB61818-082B-4007-870F-699818C048E9}" type="presParOf" srcId="{414ED50D-1B26-4C28-A51D-2556CE22A865}" destId="{DC1C750B-028D-48A6-BFD9-44A3DA13FC02}" srcOrd="0" destOrd="0" presId="urn:microsoft.com/office/officeart/2005/8/layout/cycle1"/>
    <dgm:cxn modelId="{E40E769F-DE23-4A81-8E60-88082E37A49B}" type="presParOf" srcId="{414ED50D-1B26-4C28-A51D-2556CE22A865}" destId="{3039B806-7303-4D73-8A0B-DD6BB3F4A490}" srcOrd="1" destOrd="0" presId="urn:microsoft.com/office/officeart/2005/8/layout/cycle1"/>
    <dgm:cxn modelId="{6FE717BA-6D0D-4E2E-91FA-9106D4B95992}" type="presParOf" srcId="{414ED50D-1B26-4C28-A51D-2556CE22A865}" destId="{943BE2E2-5481-410C-8D14-42F62E626FB3}" srcOrd="2" destOrd="0" presId="urn:microsoft.com/office/officeart/2005/8/layout/cycle1"/>
    <dgm:cxn modelId="{58BDB625-88F4-456D-B6DD-927E9DE5572C}" type="presParOf" srcId="{414ED50D-1B26-4C28-A51D-2556CE22A865}" destId="{5A58A06E-E92C-4F95-A792-49D580AE3E0D}" srcOrd="3" destOrd="0" presId="urn:microsoft.com/office/officeart/2005/8/layout/cycle1"/>
    <dgm:cxn modelId="{2827EB19-52C9-4C61-BF73-3BAD3FBEBACF}" type="presParOf" srcId="{414ED50D-1B26-4C28-A51D-2556CE22A865}" destId="{7A9FF702-B440-454B-856F-739990DB5938}" srcOrd="4" destOrd="0" presId="urn:microsoft.com/office/officeart/2005/8/layout/cycle1"/>
    <dgm:cxn modelId="{F9D0B0CF-B9F8-4CAB-B340-6EC9EE8FA834}" type="presParOf" srcId="{414ED50D-1B26-4C28-A51D-2556CE22A865}" destId="{7758F9C5-9ACF-443F-84F4-26525615422B}" srcOrd="5" destOrd="0" presId="urn:microsoft.com/office/officeart/2005/8/layout/cycle1"/>
    <dgm:cxn modelId="{1A60F23D-9750-4B75-A1A3-F04316798FBB}" type="presParOf" srcId="{414ED50D-1B26-4C28-A51D-2556CE22A865}" destId="{D31D1B4B-6584-4EC0-9D03-4BDCF78B4F14}" srcOrd="6" destOrd="0" presId="urn:microsoft.com/office/officeart/2005/8/layout/cycle1"/>
    <dgm:cxn modelId="{E1042DAB-EDA1-44EF-8FF7-05BDC5010899}" type="presParOf" srcId="{414ED50D-1B26-4C28-A51D-2556CE22A865}" destId="{130DC00D-8E95-49E6-8CAE-87BFB53F117E}" srcOrd="7" destOrd="0" presId="urn:microsoft.com/office/officeart/2005/8/layout/cycle1"/>
    <dgm:cxn modelId="{C631C652-CF17-44D4-8EA5-90F36C7BEF41}" type="presParOf" srcId="{414ED50D-1B26-4C28-A51D-2556CE22A865}" destId="{40979F98-2FAD-48C2-BCB4-B7F14F98DA0A}" srcOrd="8" destOrd="0" presId="urn:microsoft.com/office/officeart/2005/8/layout/cycle1"/>
    <dgm:cxn modelId="{0708D4B7-B55D-432F-B17C-22222A29B148}" type="presParOf" srcId="{414ED50D-1B26-4C28-A51D-2556CE22A865}" destId="{07FD7428-EFCE-4668-8C0B-73E1D09887A1}" srcOrd="9" destOrd="0" presId="urn:microsoft.com/office/officeart/2005/8/layout/cycle1"/>
    <dgm:cxn modelId="{7E907B57-F2A1-46E3-9615-8706071A2D7E}" type="presParOf" srcId="{414ED50D-1B26-4C28-A51D-2556CE22A865}" destId="{C335CF4D-8700-41E5-AA29-8CFE98E58C90}" srcOrd="10" destOrd="0" presId="urn:microsoft.com/office/officeart/2005/8/layout/cycle1"/>
    <dgm:cxn modelId="{995CF4AC-DACB-4E94-930A-E69236C308E7}" type="presParOf" srcId="{414ED50D-1B26-4C28-A51D-2556CE22A865}" destId="{ED3B940F-494F-45B0-8229-96F2F10D77C1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39B806-7303-4D73-8A0B-DD6BB3F4A490}">
      <dsp:nvSpPr>
        <dsp:cNvPr id="0" name=""/>
        <dsp:cNvSpPr/>
      </dsp:nvSpPr>
      <dsp:spPr>
        <a:xfrm>
          <a:off x="2742775" y="80706"/>
          <a:ext cx="1281033" cy="1281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accent3">
                  <a:lumMod val="75000"/>
                </a:schemeClr>
              </a:solidFill>
              <a:latin typeface="Arial"/>
              <a:cs typeface="Arial"/>
            </a:rPr>
            <a:t>Ambitious capable learner</a:t>
          </a:r>
          <a:endParaRPr lang="en-GB" sz="1800" b="0" i="0" u="none" strike="noStrike" kern="1200" cap="none" baseline="0" noProof="0" dirty="0">
            <a:solidFill>
              <a:schemeClr val="accent3">
                <a:lumMod val="75000"/>
              </a:schemeClr>
            </a:solidFill>
            <a:latin typeface="Arial"/>
            <a:cs typeface="Arial"/>
          </a:endParaRPr>
        </a:p>
      </dsp:txBody>
      <dsp:txXfrm>
        <a:off x="2742775" y="80706"/>
        <a:ext cx="1281033" cy="1281033"/>
      </dsp:txXfrm>
    </dsp:sp>
    <dsp:sp modelId="{943BE2E2-5481-410C-8D14-42F62E626FB3}">
      <dsp:nvSpPr>
        <dsp:cNvPr id="0" name=""/>
        <dsp:cNvSpPr/>
      </dsp:nvSpPr>
      <dsp:spPr>
        <a:xfrm>
          <a:off x="481244" y="-877"/>
          <a:ext cx="3624148" cy="3624148"/>
        </a:xfrm>
        <a:prstGeom prst="circularArrow">
          <a:avLst>
            <a:gd name="adj1" fmla="val 6893"/>
            <a:gd name="adj2" fmla="val 464608"/>
            <a:gd name="adj3" fmla="val 552545"/>
            <a:gd name="adj4" fmla="val 20582847"/>
            <a:gd name="adj5" fmla="val 8041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A9FF702-B440-454B-856F-739990DB5938}">
      <dsp:nvSpPr>
        <dsp:cNvPr id="0" name=""/>
        <dsp:cNvSpPr/>
      </dsp:nvSpPr>
      <dsp:spPr>
        <a:xfrm>
          <a:off x="2742775" y="2260654"/>
          <a:ext cx="1281033" cy="1281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accent3">
                  <a:lumMod val="75000"/>
                </a:schemeClr>
              </a:solidFill>
              <a:latin typeface="Arial"/>
              <a:cs typeface="Arial"/>
            </a:rPr>
            <a:t>Enterprising creative contributor</a:t>
          </a:r>
        </a:p>
      </dsp:txBody>
      <dsp:txXfrm>
        <a:off x="2742775" y="2260654"/>
        <a:ext cx="1281033" cy="1281033"/>
      </dsp:txXfrm>
    </dsp:sp>
    <dsp:sp modelId="{7758F9C5-9ACF-443F-84F4-26525615422B}">
      <dsp:nvSpPr>
        <dsp:cNvPr id="0" name=""/>
        <dsp:cNvSpPr/>
      </dsp:nvSpPr>
      <dsp:spPr>
        <a:xfrm>
          <a:off x="481244" y="-877"/>
          <a:ext cx="3624148" cy="3624148"/>
        </a:xfrm>
        <a:prstGeom prst="circularArrow">
          <a:avLst>
            <a:gd name="adj1" fmla="val 6893"/>
            <a:gd name="adj2" fmla="val 464608"/>
            <a:gd name="adj3" fmla="val 5952545"/>
            <a:gd name="adj4" fmla="val 4382847"/>
            <a:gd name="adj5" fmla="val 8041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30DC00D-8E95-49E6-8CAE-87BFB53F117E}">
      <dsp:nvSpPr>
        <dsp:cNvPr id="0" name=""/>
        <dsp:cNvSpPr/>
      </dsp:nvSpPr>
      <dsp:spPr>
        <a:xfrm>
          <a:off x="562827" y="2260654"/>
          <a:ext cx="1281033" cy="1281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accent3">
                  <a:lumMod val="75000"/>
                </a:schemeClr>
              </a:solidFill>
              <a:latin typeface="Arial"/>
              <a:cs typeface="Arial"/>
            </a:rPr>
            <a:t>Healthy confident individual</a:t>
          </a:r>
        </a:p>
      </dsp:txBody>
      <dsp:txXfrm>
        <a:off x="562827" y="2260654"/>
        <a:ext cx="1281033" cy="1281033"/>
      </dsp:txXfrm>
    </dsp:sp>
    <dsp:sp modelId="{40979F98-2FAD-48C2-BCB4-B7F14F98DA0A}">
      <dsp:nvSpPr>
        <dsp:cNvPr id="0" name=""/>
        <dsp:cNvSpPr/>
      </dsp:nvSpPr>
      <dsp:spPr>
        <a:xfrm>
          <a:off x="481244" y="-877"/>
          <a:ext cx="3624148" cy="3624148"/>
        </a:xfrm>
        <a:prstGeom prst="circularArrow">
          <a:avLst>
            <a:gd name="adj1" fmla="val 6893"/>
            <a:gd name="adj2" fmla="val 464608"/>
            <a:gd name="adj3" fmla="val 11352545"/>
            <a:gd name="adj4" fmla="val 9782847"/>
            <a:gd name="adj5" fmla="val 8041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335CF4D-8700-41E5-AA29-8CFE98E58C90}">
      <dsp:nvSpPr>
        <dsp:cNvPr id="0" name=""/>
        <dsp:cNvSpPr/>
      </dsp:nvSpPr>
      <dsp:spPr>
        <a:xfrm>
          <a:off x="562827" y="80706"/>
          <a:ext cx="1281033" cy="1281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accent3">
                  <a:lumMod val="75000"/>
                </a:schemeClr>
              </a:solidFill>
              <a:latin typeface="Arial"/>
              <a:cs typeface="Arial"/>
            </a:rPr>
            <a:t>Ethical informed citizen</a:t>
          </a:r>
        </a:p>
      </dsp:txBody>
      <dsp:txXfrm>
        <a:off x="562827" y="80706"/>
        <a:ext cx="1281033" cy="1281033"/>
      </dsp:txXfrm>
    </dsp:sp>
    <dsp:sp modelId="{ED3B940F-494F-45B0-8229-96F2F10D77C1}">
      <dsp:nvSpPr>
        <dsp:cNvPr id="0" name=""/>
        <dsp:cNvSpPr/>
      </dsp:nvSpPr>
      <dsp:spPr>
        <a:xfrm>
          <a:off x="481244" y="-877"/>
          <a:ext cx="3624148" cy="3624148"/>
        </a:xfrm>
        <a:prstGeom prst="circularArrow">
          <a:avLst>
            <a:gd name="adj1" fmla="val 6893"/>
            <a:gd name="adj2" fmla="val 464608"/>
            <a:gd name="adj3" fmla="val 16752545"/>
            <a:gd name="adj4" fmla="val 15182847"/>
            <a:gd name="adj5" fmla="val 8041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48F9E1-E8BB-4B91-BBC5-5608FA3B76E2}" type="datetimeFigureOut">
              <a:rPr lang="en-GB"/>
              <a:t>14/03/2020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F64663-BE81-4B3D-9275-B47496865F80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6526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F64663-BE81-4B3D-9275-B47496865F80}" type="slidenum">
              <a:rPr lang="en-GB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9245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88470"/>
      </p:ext>
    </p:extLst>
  </p:cSld>
  <p:clrMapOvr>
    <a:masterClrMapping/>
  </p:clrMapOvr>
  <p:transition spd="med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832326"/>
      </p:ext>
    </p:extLst>
  </p:cSld>
  <p:clrMapOvr>
    <a:masterClrMapping/>
  </p:clrMapOvr>
  <p:transition spd="med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034399"/>
      </p:ext>
    </p:extLst>
  </p:cSld>
  <p:clrMapOvr>
    <a:masterClrMapping/>
  </p:clrMapOvr>
  <p:transition spd="med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2935814"/>
      </p:ext>
    </p:extLst>
  </p:cSld>
  <p:clrMapOvr>
    <a:masterClrMapping/>
  </p:clrMapOvr>
  <p:transition spd="med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4186"/>
      </p:ext>
    </p:extLst>
  </p:cSld>
  <p:clrMapOvr>
    <a:masterClrMapping/>
  </p:clrMapOvr>
  <p:transition spd="med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250654"/>
      </p:ext>
    </p:extLst>
  </p:cSld>
  <p:clrMapOvr>
    <a:masterClrMapping/>
  </p:clrMapOvr>
  <p:transition spd="med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9648714"/>
      </p:ext>
    </p:extLst>
  </p:cSld>
  <p:clrMapOvr>
    <a:masterClrMapping/>
  </p:clrMapOvr>
  <p:transition spd="med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108898"/>
      </p:ext>
    </p:extLst>
  </p:cSld>
  <p:clrMapOvr>
    <a:masterClrMapping/>
  </p:clrMapOvr>
  <p:transition spd="med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80907"/>
      </p:ext>
    </p:extLst>
  </p:cSld>
  <p:clrMapOvr>
    <a:masterClrMapping/>
  </p:clrMapOvr>
  <p:transition spd="med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687156"/>
      </p:ext>
    </p:extLst>
  </p:cSld>
  <p:clrMapOvr>
    <a:masterClrMapping/>
  </p:clrMapOvr>
  <p:transition spd="med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680632"/>
      </p:ext>
    </p:extLst>
  </p:cSld>
  <p:clrMapOvr>
    <a:masterClrMapping/>
  </p:clrMapOvr>
  <p:transition spd="med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049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med">
    <p:wipe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20.jpeg"/><Relationship Id="rId7" Type="http://schemas.openxmlformats.org/officeDocument/2006/relationships/image" Target="../media/image23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Relationship Id="rId9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jpeg"/><Relationship Id="rId7" Type="http://schemas.openxmlformats.org/officeDocument/2006/relationships/image" Target="../media/image31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10" Type="http://schemas.openxmlformats.org/officeDocument/2006/relationships/image" Target="../media/image25.jpe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5.png"/><Relationship Id="rId7" Type="http://schemas.openxmlformats.org/officeDocument/2006/relationships/image" Target="../media/image39.jpe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eg"/><Relationship Id="rId11" Type="http://schemas.openxmlformats.org/officeDocument/2006/relationships/image" Target="../media/image9.png"/><Relationship Id="rId5" Type="http://schemas.openxmlformats.org/officeDocument/2006/relationships/image" Target="../media/image37.jpeg"/><Relationship Id="rId10" Type="http://schemas.openxmlformats.org/officeDocument/2006/relationships/image" Target="../media/image41.jpeg"/><Relationship Id="rId4" Type="http://schemas.openxmlformats.org/officeDocument/2006/relationships/image" Target="../media/image36.jpeg"/><Relationship Id="rId9" Type="http://schemas.openxmlformats.org/officeDocument/2006/relationships/image" Target="../media/image4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pont-mbale.org.uk/wp-content/uploads/2019/04/PONT-Logo-High-Res-1.jpeg/(Accessed" TargetMode="External"/><Relationship Id="rId13" Type="http://schemas.openxmlformats.org/officeDocument/2006/relationships/hyperlink" Target="https://cdn.sizeofwales.org.uk/wp-content/uploads/2018/04/30143830/sizeLogo-1024x670.png/" TargetMode="External"/><Relationship Id="rId3" Type="http://schemas.openxmlformats.org/officeDocument/2006/relationships/hyperlink" Target="https://metro.co.uk/2019/03/06/what-is-a-white-saviour-complex-8793979/" TargetMode="External"/><Relationship Id="rId7" Type="http://schemas.openxmlformats.org/officeDocument/2006/relationships/hyperlink" Target="https://www.keepwalestidy.cymru/Getimage.aspx?IDMF=14b4669c-c164-46ce-adc5-4a515083ee1a&amp;w-123&amp;h=175&amp;src=mc/" TargetMode="External"/><Relationship Id="rId12" Type="http://schemas.openxmlformats.org/officeDocument/2006/relationships/hyperlink" Target="http://www.leeds.ac.uk/educol/documents/150445.htm/" TargetMode="External"/><Relationship Id="rId2" Type="http://schemas.openxmlformats.org/officeDocument/2006/relationships/hyperlink" Target="https://www.youngpeopleshealth.org.uk/wp-content/uploads/2019/11/UNCRC-infographic.pn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ifwalesdotcom.files.wordpress.com/2018/11/2019-iif-logo-e1543422397725.png/" TargetMode="External"/><Relationship Id="rId11" Type="http://schemas.openxmlformats.org/officeDocument/2006/relationships/hyperlink" Target="https://www.p-c-f.org/wp-content/themes/genesis-child-PCF/images/logo.png/" TargetMode="External"/><Relationship Id="rId5" Type="http://schemas.openxmlformats.org/officeDocument/2006/relationships/hyperlink" Target="https://i2.wp.com/www.hhenvironmental.co.uk/wp-content/uploads/2016/11/Logo.jpg?fit=299%2C473&amp;ssl=1/" TargetMode="External"/><Relationship Id="rId10" Type="http://schemas.openxmlformats.org/officeDocument/2006/relationships/hyperlink" Target="https://www.p-c-f.org/shop/" TargetMode="External"/><Relationship Id="rId4" Type="http://schemas.openxmlformats.org/officeDocument/2006/relationships/hyperlink" Target="http://www.dropinthebucket.org/wp-content/uploads/2016/08/WaterWells_Africa_DropInTheBucket_BusumbuPrimary-Uganda01.jpg/%20(Accessed" TargetMode="External"/><Relationship Id="rId9" Type="http://schemas.openxmlformats.org/officeDocument/2006/relationships/hyperlink" Target="https://pont-mbale.org.uk/what-we-do/education/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n.org/sustainabledevelopment/news/communications-material/%20(Accessed" TargetMode="External"/><Relationship Id="rId13" Type="http://schemas.openxmlformats.org/officeDocument/2006/relationships/hyperlink" Target="https://gemreportunesco.files.wordpress.com/2016/10/4-7.jpg?w=680&amp;h=694/" TargetMode="External"/><Relationship Id="rId3" Type="http://schemas.openxmlformats.org/officeDocument/2006/relationships/hyperlink" Target="https://www.sustrans.org.uk/media/5784/190816-sustransbigpedal-logo2020-eng-10thann-cmyk-ws.jpg?anchor=center&amp;mode=crop&amp;width=340&amp;height=190/" TargetMode="External"/><Relationship Id="rId7" Type="http://schemas.openxmlformats.org/officeDocument/2006/relationships/hyperlink" Target="https://sustainabledevelopment.un.org/partnership/?p=2373/" TargetMode="External"/><Relationship Id="rId12" Type="http://schemas.openxmlformats.org/officeDocument/2006/relationships/hyperlink" Target="https://hwb.gov.wales/storage/64105e3d-b8c8-4193-b00f-0fcfb94af7aa/designing-your-curriculum.jpg/" TargetMode="External"/><Relationship Id="rId2" Type="http://schemas.openxmlformats.org/officeDocument/2006/relationships/hyperlink" Target="https://www.sustrans.org.uk/media/1001/sustrans_logo_full.sv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eshare.unicef.org/archive/ENGLISH---CRC-A4-booklet-2AM408TCH6MC.html/(Accessed" TargetMode="External"/><Relationship Id="rId11" Type="http://schemas.openxmlformats.org/officeDocument/2006/relationships/hyperlink" Target="https://hwb.gov.wales/curriculum-for-wales/" TargetMode="External"/><Relationship Id="rId5" Type="http://schemas.openxmlformats.org/officeDocument/2006/relationships/hyperlink" Target="http://uis.unesco.org/sites/default/files/documents/education-2030-incheon-framework-for-action-implementation-of-sdg4-2016-en_2.pdf/" TargetMode="External"/><Relationship Id="rId10" Type="http://schemas.openxmlformats.org/officeDocument/2006/relationships/hyperlink" Target="https://www.un.org/sustainabledevelopment/(Accessed" TargetMode="External"/><Relationship Id="rId4" Type="http://schemas.openxmlformats.org/officeDocument/2006/relationships/hyperlink" Target="https://www.sustrans.org.uk/for-professionals/education/" TargetMode="External"/><Relationship Id="rId9" Type="http://schemas.openxmlformats.org/officeDocument/2006/relationships/hyperlink" Target="https://www.un.org/sustainabledevelopment/wp-content/uploads/2019/08/E_SDG-Logo-2019-01.png/(Access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3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23" descr="A picture containing table, colorful, blue, night&#10;&#10;Description generated with very high confidence">
            <a:extLst>
              <a:ext uri="{FF2B5EF4-FFF2-40B4-BE49-F238E27FC236}">
                <a16:creationId xmlns:a16="http://schemas.microsoft.com/office/drawing/2014/main" id="{51987DFF-FBA1-4480-BE27-0CCD53FF5FE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8" name="Title 27">
            <a:extLst>
              <a:ext uri="{FF2B5EF4-FFF2-40B4-BE49-F238E27FC236}">
                <a16:creationId xmlns:a16="http://schemas.microsoft.com/office/drawing/2014/main" id="{5ED02C5A-7797-48D8-B7B6-42EF5F3267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sz="5600" b="1">
                <a:solidFill>
                  <a:srgbClr val="FFFFFF"/>
                </a:solidFill>
                <a:latin typeface="Arial"/>
                <a:ea typeface="+mj-lt"/>
                <a:cs typeface="+mj-lt"/>
              </a:rPr>
              <a:t>Education for Sustainable Development and </a:t>
            </a:r>
            <a:br>
              <a:rPr lang="en-GB" sz="5600" b="1">
                <a:solidFill>
                  <a:srgbClr val="FFFFFF"/>
                </a:solidFill>
                <a:latin typeface="Arial"/>
                <a:ea typeface="+mj-lt"/>
                <a:cs typeface="+mj-lt"/>
              </a:rPr>
            </a:br>
            <a:r>
              <a:rPr lang="en-GB" sz="5600" b="1">
                <a:solidFill>
                  <a:srgbClr val="FFFFFF"/>
                </a:solidFill>
                <a:latin typeface="Arial"/>
                <a:ea typeface="+mj-lt"/>
                <a:cs typeface="+mj-lt"/>
              </a:rPr>
              <a:t>Global Citizenship</a:t>
            </a:r>
            <a:r>
              <a:rPr lang="en-GB" sz="5600" b="1">
                <a:solidFill>
                  <a:srgbClr val="FFFFFF"/>
                </a:solidFill>
                <a:ea typeface="+mj-lt"/>
                <a:cs typeface="+mj-lt"/>
              </a:rPr>
              <a:t> </a:t>
            </a:r>
            <a:endParaRPr lang="en-US" sz="5600">
              <a:solidFill>
                <a:srgbClr val="FFFFFF"/>
              </a:solidFill>
            </a:endParaRPr>
          </a:p>
        </p:txBody>
      </p:sp>
      <p:sp>
        <p:nvSpPr>
          <p:cNvPr id="29" name="Subtitle 28">
            <a:extLst>
              <a:ext uri="{FF2B5EF4-FFF2-40B4-BE49-F238E27FC236}">
                <a16:creationId xmlns:a16="http://schemas.microsoft.com/office/drawing/2014/main" id="{39FF1CF4-85C9-431A-930A-E6628F766A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73403" y="6161075"/>
            <a:ext cx="3286836" cy="5524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/>
                <a:cs typeface="Calibri"/>
              </a:rPr>
              <a:t>Tracy Colmer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E02F3C71-C981-4614-98EA-D6C494F80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3" y="321176"/>
            <a:ext cx="717424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E9FC63-5D29-4294-9819-FBBE70C69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360" y="211638"/>
            <a:ext cx="6978889" cy="1344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dirty="0">
                <a:solidFill>
                  <a:schemeClr val="accent3">
                    <a:lumMod val="50000"/>
                  </a:schemeClr>
                </a:solidFill>
                <a:latin typeface="Arial"/>
                <a:cs typeface="Arial"/>
              </a:rPr>
              <a:t>What is ESDGC? 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ECAF2F2-B908-4008-90EF-E22EAFA4D1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3359" y="1764574"/>
            <a:ext cx="6978889" cy="300779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Arial"/>
                <a:cs typeface="Arial"/>
              </a:rPr>
              <a:t>SDG goal 4.7 aims to provide education for sustainable development and global citizenship (ESDGC). </a:t>
            </a:r>
            <a:endParaRPr lang="en-US">
              <a:solidFill>
                <a:schemeClr val="accent3">
                  <a:lumMod val="75000"/>
                </a:schemeClr>
              </a:solidFill>
            </a:endParaRPr>
          </a:p>
          <a:p>
            <a:pPr marL="0" indent="0" algn="just">
              <a:spcBef>
                <a:spcPts val="0"/>
              </a:spcBef>
              <a:spcAft>
                <a:spcPts val="600"/>
              </a:spcAft>
              <a:buNone/>
            </a:pPr>
            <a:endParaRPr lang="en-US" sz="2400" dirty="0">
              <a:solidFill>
                <a:schemeClr val="accent3">
                  <a:lumMod val="75000"/>
                </a:schemeClr>
              </a:solidFill>
              <a:latin typeface="Arial"/>
              <a:cs typeface="Arial"/>
            </a:endParaRPr>
          </a:p>
          <a:p>
            <a:pPr marL="0" indent="0" algn="just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Arial"/>
                <a:cs typeface="Arial"/>
              </a:rPr>
              <a:t>The goal of the ESDGC is to promote sustainable development including human rights, gender equality, peace and non-violence, global citizenship and appreciation of cultural diversity and of cultures contribution to sustainable development (UNUSECO, 2016).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57BF188-EA77-4FAC-BE92-1A3E61907527}"/>
              </a:ext>
            </a:extLst>
          </p:cNvPr>
          <p:cNvGrpSpPr/>
          <p:nvPr/>
        </p:nvGrpSpPr>
        <p:grpSpPr>
          <a:xfrm>
            <a:off x="8643769" y="118937"/>
            <a:ext cx="3665278" cy="2820347"/>
            <a:chOff x="7547811" y="2722680"/>
            <a:chExt cx="4796957" cy="3807084"/>
          </a:xfrm>
        </p:grpSpPr>
        <p:pic>
          <p:nvPicPr>
            <p:cNvPr id="8" name="Picture 9" descr="A close up of a sign&#10;&#10;Description generated with very high confidence">
              <a:extLst>
                <a:ext uri="{FF2B5EF4-FFF2-40B4-BE49-F238E27FC236}">
                  <a16:creationId xmlns:a16="http://schemas.microsoft.com/office/drawing/2014/main" id="{D85F6079-6460-47E4-B69F-7CA3ED88384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83" r="3" b="3"/>
            <a:stretch/>
          </p:blipFill>
          <p:spPr>
            <a:xfrm>
              <a:off x="7725096" y="2722680"/>
              <a:ext cx="3211301" cy="3376479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C2A42872-881D-42B9-B338-39066575F6DC}"/>
                </a:ext>
              </a:extLst>
            </p:cNvPr>
            <p:cNvSpPr txBox="1"/>
            <p:nvPr/>
          </p:nvSpPr>
          <p:spPr>
            <a:xfrm>
              <a:off x="7547811" y="6186218"/>
              <a:ext cx="4796957" cy="34354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rmAutofit fontScale="92500" lnSpcReduction="10000"/>
            </a:bodyPr>
            <a:lstStyle/>
            <a:p>
              <a:pPr>
                <a:lnSpc>
                  <a:spcPct val="90000"/>
                </a:lnSpc>
                <a:spcAft>
                  <a:spcPts val="600"/>
                </a:spcAft>
              </a:pPr>
              <a:r>
                <a:rPr lang="en-US" sz="1300" dirty="0">
                  <a:solidFill>
                    <a:schemeClr val="accent3">
                      <a:lumMod val="50000"/>
                    </a:schemeClr>
                  </a:solidFill>
                  <a:ea typeface="+mn-lt"/>
                  <a:cs typeface="+mn-lt"/>
                </a:rPr>
                <a:t>(ESDGC Logo. World Education Blog ,2016). </a:t>
              </a:r>
              <a:endParaRPr lang="en-US" sz="1300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</p:grpSp>
      <p:grpSp>
        <p:nvGrpSpPr>
          <p:cNvPr id="952" name="Group 951">
            <a:extLst>
              <a:ext uri="{FF2B5EF4-FFF2-40B4-BE49-F238E27FC236}">
                <a16:creationId xmlns:a16="http://schemas.microsoft.com/office/drawing/2014/main" id="{411FF489-9C30-4899-915B-FA61F874DD4E}"/>
              </a:ext>
            </a:extLst>
          </p:cNvPr>
          <p:cNvGrpSpPr/>
          <p:nvPr/>
        </p:nvGrpSpPr>
        <p:grpSpPr>
          <a:xfrm>
            <a:off x="7500937" y="2945607"/>
            <a:ext cx="4586637" cy="3675041"/>
            <a:chOff x="7477125" y="2945607"/>
            <a:chExt cx="4714874" cy="3710759"/>
          </a:xfrm>
        </p:grpSpPr>
        <p:grpSp>
          <p:nvGrpSpPr>
            <p:cNvPr id="878" name="Group 877">
              <a:extLst>
                <a:ext uri="{FF2B5EF4-FFF2-40B4-BE49-F238E27FC236}">
                  <a16:creationId xmlns:a16="http://schemas.microsoft.com/office/drawing/2014/main" id="{4091EB45-AAC6-4E93-8994-BFBF87139A11}"/>
                </a:ext>
              </a:extLst>
            </p:cNvPr>
            <p:cNvGrpSpPr/>
            <p:nvPr/>
          </p:nvGrpSpPr>
          <p:grpSpPr>
            <a:xfrm>
              <a:off x="7477125" y="2945607"/>
              <a:ext cx="4714874" cy="3657600"/>
              <a:chOff x="7393781" y="3052763"/>
              <a:chExt cx="4714874" cy="3657600"/>
            </a:xfrm>
          </p:grpSpPr>
          <p:graphicFrame>
            <p:nvGraphicFramePr>
              <p:cNvPr id="9" name="Diagram 11">
                <a:extLst>
                  <a:ext uri="{FF2B5EF4-FFF2-40B4-BE49-F238E27FC236}">
                    <a16:creationId xmlns:a16="http://schemas.microsoft.com/office/drawing/2014/main" id="{CB9E572C-3E21-42A0-B2F2-1D88F752078D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2110601970"/>
                  </p:ext>
                </p:extLst>
              </p:nvPr>
            </p:nvGraphicFramePr>
            <p:xfrm>
              <a:off x="7393781" y="3052763"/>
              <a:ext cx="4714874" cy="3657600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3" r:lo="rId4" r:qs="rId5" r:cs="rId6"/>
              </a:graphicData>
            </a:graphic>
          </p:graphicFrame>
          <p:pic>
            <p:nvPicPr>
              <p:cNvPr id="3" name="Picture 3" descr="A picture containing room, clock&#10;&#10;Description generated with very high confidence">
                <a:extLst>
                  <a:ext uri="{FF2B5EF4-FFF2-40B4-BE49-F238E27FC236}">
                    <a16:creationId xmlns:a16="http://schemas.microsoft.com/office/drawing/2014/main" id="{0D0D4992-8DE3-4D4A-B5CF-BB5C25E2728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8427245" y="3957631"/>
                <a:ext cx="2457447" cy="1716895"/>
              </a:xfrm>
              <a:prstGeom prst="ellipse">
                <a:avLst/>
              </a:prstGeom>
              <a:ln>
                <a:noFill/>
              </a:ln>
              <a:effectLst>
                <a:softEdge rad="112500"/>
              </a:effectLst>
            </p:spPr>
          </p:pic>
        </p:grpSp>
        <p:sp>
          <p:nvSpPr>
            <p:cNvPr id="942" name="TextBox 941">
              <a:extLst>
                <a:ext uri="{FF2B5EF4-FFF2-40B4-BE49-F238E27FC236}">
                  <a16:creationId xmlns:a16="http://schemas.microsoft.com/office/drawing/2014/main" id="{6D72CF46-591B-4C61-81C7-BB1BF379F39C}"/>
                </a:ext>
              </a:extLst>
            </p:cNvPr>
            <p:cNvSpPr txBox="1"/>
            <p:nvPr/>
          </p:nvSpPr>
          <p:spPr>
            <a:xfrm>
              <a:off x="9879805" y="6379367"/>
              <a:ext cx="2299594" cy="276999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1200" dirty="0">
                  <a:solidFill>
                    <a:schemeClr val="accent3">
                      <a:lumMod val="50000"/>
                    </a:schemeClr>
                  </a:solidFill>
                  <a:latin typeface="Arial"/>
                  <a:cs typeface="Arial"/>
                </a:rPr>
                <a:t>Welsh Government, 2020 b)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9084877"/>
      </p:ext>
    </p:extLst>
  </p:cSld>
  <p:clrMapOvr>
    <a:masterClrMapping/>
  </p:clrMapOvr>
  <p:transition spd="med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88DD2D-EEEF-40CD-8CF7-F903807C0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451" y="766763"/>
            <a:ext cx="3988592" cy="493871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just"/>
            <a:r>
              <a:rPr lang="en-US" sz="3600" b="1" kern="1200" dirty="0">
                <a:solidFill>
                  <a:schemeClr val="bg2">
                    <a:lumMod val="90000"/>
                  </a:schemeClr>
                </a:solidFill>
                <a:latin typeface="Arial"/>
                <a:cs typeface="Arial"/>
              </a:rPr>
              <a:t>How is ESDGC </a:t>
            </a:r>
            <a:r>
              <a:rPr lang="en-US" sz="3600" b="1" dirty="0">
                <a:solidFill>
                  <a:schemeClr val="bg2">
                    <a:lumMod val="90000"/>
                  </a:schemeClr>
                </a:solidFill>
                <a:latin typeface="Arial"/>
                <a:cs typeface="Arial"/>
              </a:rPr>
              <a:t>implemented</a:t>
            </a:r>
            <a:r>
              <a:rPr lang="en-US" sz="3600" b="1" kern="1200" dirty="0">
                <a:solidFill>
                  <a:schemeClr val="bg2">
                    <a:lumMod val="90000"/>
                  </a:schemeClr>
                </a:solidFill>
                <a:latin typeface="Arial"/>
                <a:cs typeface="Arial"/>
              </a:rPr>
              <a:t>?</a:t>
            </a:r>
            <a:br>
              <a:rPr lang="en-US" dirty="0">
                <a:solidFill>
                  <a:schemeClr val="bg2">
                    <a:lumMod val="90000"/>
                  </a:schemeClr>
                </a:solidFill>
                <a:cs typeface="Calibri Light"/>
              </a:rPr>
            </a:br>
            <a:br>
              <a:rPr lang="en-US" dirty="0">
                <a:solidFill>
                  <a:schemeClr val="bg2">
                    <a:lumMod val="90000"/>
                  </a:schemeClr>
                </a:solidFill>
              </a:rPr>
            </a:br>
            <a:r>
              <a:rPr lang="en-GB" sz="2400" dirty="0">
                <a:solidFill>
                  <a:schemeClr val="bg2">
                    <a:lumMod val="90000"/>
                  </a:schemeClr>
                </a:solidFill>
                <a:latin typeface="Arial"/>
                <a:cs typeface="Calibri Light"/>
              </a:rPr>
              <a:t>The school uses a combination of discrete and infusion approaches to embed the framework of the ESDGD within the curriculum.</a:t>
            </a:r>
            <a:br>
              <a:rPr lang="en-GB" sz="2400" dirty="0">
                <a:latin typeface="Arial"/>
                <a:cs typeface="Calibri Light"/>
              </a:rPr>
            </a:br>
            <a:r>
              <a:rPr lang="en-GB" sz="2400" dirty="0">
                <a:solidFill>
                  <a:schemeClr val="bg2">
                    <a:lumMod val="90000"/>
                  </a:schemeClr>
                </a:solidFill>
                <a:latin typeface="Arial"/>
                <a:cs typeface="Calibri Light"/>
              </a:rPr>
              <a:t>Discrete approaches use specific resources and techniques in  workshops delivered by Non-Government Organisations. </a:t>
            </a:r>
            <a:br>
              <a:rPr lang="en-GB" sz="2400" dirty="0">
                <a:latin typeface="Arial"/>
                <a:cs typeface="Calibri Light"/>
              </a:rPr>
            </a:br>
            <a:r>
              <a:rPr lang="en-GB" sz="2400" dirty="0">
                <a:solidFill>
                  <a:schemeClr val="bg2">
                    <a:lumMod val="90000"/>
                  </a:schemeClr>
                </a:solidFill>
                <a:latin typeface="Arial"/>
                <a:cs typeface="Calibri Light"/>
              </a:rPr>
              <a:t>Infusion approaches are the strategies that enhance pedagogy in everyday teaching (Ridley, 2005) </a:t>
            </a:r>
            <a:r>
              <a:rPr lang="en-GB" sz="2000" dirty="0">
                <a:solidFill>
                  <a:srgbClr val="FFFFFF"/>
                </a:solidFill>
                <a:latin typeface="Arial"/>
                <a:cs typeface="Calibri Light"/>
              </a:rPr>
              <a:t> </a:t>
            </a:r>
            <a:endParaRPr lang="en-GB" sz="2000" kern="1200" dirty="0">
              <a:solidFill>
                <a:srgbClr val="FFFFFF"/>
              </a:solidFill>
              <a:latin typeface="Arial"/>
              <a:cs typeface="Arial"/>
            </a:endParaRPr>
          </a:p>
        </p:txBody>
      </p:sp>
      <p:pic>
        <p:nvPicPr>
          <p:cNvPr id="8" name="Picture 8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1005731B-11E8-42B1-A111-127419A881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1710" y="5128691"/>
            <a:ext cx="2280029" cy="148817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10" name="Picture 10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0CAEC601-50B1-41AB-A76C-2BDAB2672E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60000">
            <a:off x="9861440" y="2889991"/>
            <a:ext cx="2010146" cy="106836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22" name="Picture 2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626B7A76-5456-48A8-AADF-5F83F2BBCB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840000">
            <a:off x="4890140" y="3585957"/>
            <a:ext cx="1847850" cy="264795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A553C659-1DAF-4B15-B3DB-2374D5649DF3}"/>
              </a:ext>
            </a:extLst>
          </p:cNvPr>
          <p:cNvGrpSpPr/>
          <p:nvPr/>
        </p:nvGrpSpPr>
        <p:grpSpPr>
          <a:xfrm rot="-120000">
            <a:off x="6886530" y="249592"/>
            <a:ext cx="3093289" cy="1037057"/>
            <a:chOff x="6946061" y="356748"/>
            <a:chExt cx="3093289" cy="1037057"/>
          </a:xfrm>
        </p:grpSpPr>
        <p:pic>
          <p:nvPicPr>
            <p:cNvPr id="6" name="Picture 6" descr="A close up of a sign&#10;&#10;Description generated with very high confidence">
              <a:extLst>
                <a:ext uri="{FF2B5EF4-FFF2-40B4-BE49-F238E27FC236}">
                  <a16:creationId xmlns:a16="http://schemas.microsoft.com/office/drawing/2014/main" id="{C3CDEBE0-D6EC-4DE8-848F-BDD8161EAC2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946061" y="356748"/>
              <a:ext cx="2496143" cy="832845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190500" cap="sq">
              <a:solidFill>
                <a:srgbClr val="FFFFFF"/>
              </a:solidFill>
              <a:miter lim="800000"/>
            </a:ln>
            <a:effectLst>
              <a:outerShdw blurRad="65000" dist="50800" dir="12900000" kx="195000" ky="145000" algn="tl" rotWithShape="0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360000"/>
              </a:camera>
              <a:lightRig rig="twoPt" dir="t">
                <a:rot lat="0" lon="0" rev="7200000"/>
              </a:lightRig>
            </a:scene3d>
            <a:sp3d contourW="12700">
              <a:bevelT w="25400" h="19050"/>
              <a:contourClr>
                <a:srgbClr val="969696"/>
              </a:contourClr>
            </a:sp3d>
          </p:spPr>
        </p:pic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E96CCAAB-FCD4-4BF1-9137-A2DA520D2C93}"/>
                </a:ext>
              </a:extLst>
            </p:cNvPr>
            <p:cNvSpPr txBox="1"/>
            <p:nvPr/>
          </p:nvSpPr>
          <p:spPr>
            <a:xfrm rot="21240000">
              <a:off x="8486775" y="1116806"/>
              <a:ext cx="1552575" cy="276999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1200">
                  <a:latin typeface="Arial"/>
                  <a:cs typeface="Calibri"/>
                </a:rPr>
                <a:t>(PONT, 2020)</a:t>
              </a:r>
              <a:endParaRPr lang="en-GB" sz="1200" dirty="0">
                <a:latin typeface="Arial"/>
                <a:cs typeface="Calibri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0304507A-B1BA-4CC9-8C94-CD9272C7346B}"/>
              </a:ext>
            </a:extLst>
          </p:cNvPr>
          <p:cNvSpPr txBox="1"/>
          <p:nvPr/>
        </p:nvSpPr>
        <p:spPr>
          <a:xfrm rot="21300000">
            <a:off x="10570369" y="6450804"/>
            <a:ext cx="1564482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latin typeface="Arial"/>
                <a:cs typeface="Arial"/>
              </a:rPr>
              <a:t>(Size of Wales, 2020)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BB607B5C-14DD-42EA-AD85-E18258C34C02}"/>
              </a:ext>
            </a:extLst>
          </p:cNvPr>
          <p:cNvGrpSpPr/>
          <p:nvPr/>
        </p:nvGrpSpPr>
        <p:grpSpPr>
          <a:xfrm>
            <a:off x="9744270" y="480430"/>
            <a:ext cx="1910480" cy="2330219"/>
            <a:chOff x="9744270" y="480430"/>
            <a:chExt cx="1910480" cy="2330219"/>
          </a:xfrm>
        </p:grpSpPr>
        <p:pic>
          <p:nvPicPr>
            <p:cNvPr id="14" name="Picture 14" descr="A picture containing food&#10;&#10;Description generated with very high confidence">
              <a:extLst>
                <a:ext uri="{FF2B5EF4-FFF2-40B4-BE49-F238E27FC236}">
                  <a16:creationId xmlns:a16="http://schemas.microsoft.com/office/drawing/2014/main" id="{BAEBC529-5A4E-459E-A4C1-54A9352C9BF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1680000">
              <a:off x="9744270" y="480430"/>
              <a:ext cx="1910480" cy="1922613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AA794E5-C678-460D-A664-33EEB13A98D7}"/>
                </a:ext>
              </a:extLst>
            </p:cNvPr>
            <p:cNvSpPr txBox="1"/>
            <p:nvPr/>
          </p:nvSpPr>
          <p:spPr>
            <a:xfrm rot="1800000">
              <a:off x="10248900" y="2533650"/>
              <a:ext cx="1207293" cy="276999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1200">
                  <a:latin typeface="Arial"/>
                  <a:cs typeface="Arial"/>
                </a:rPr>
                <a:t>(IIF, 2016)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E9D3DBA5-705D-4A6A-9FCB-33C4250D3E56}"/>
              </a:ext>
            </a:extLst>
          </p:cNvPr>
          <p:cNvGrpSpPr/>
          <p:nvPr/>
        </p:nvGrpSpPr>
        <p:grpSpPr>
          <a:xfrm>
            <a:off x="7198519" y="5305425"/>
            <a:ext cx="2143123" cy="1281767"/>
            <a:chOff x="7162800" y="5055394"/>
            <a:chExt cx="2143123" cy="1281767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8D5300D3-351E-45C8-90DC-37039C678462}"/>
                </a:ext>
              </a:extLst>
            </p:cNvPr>
            <p:cNvSpPr txBox="1"/>
            <p:nvPr/>
          </p:nvSpPr>
          <p:spPr>
            <a:xfrm>
              <a:off x="7768349" y="6060162"/>
              <a:ext cx="1528762" cy="276999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1200">
                  <a:latin typeface="Arial"/>
                  <a:cs typeface="Arial"/>
                </a:rPr>
                <a:t>(Sustran, 2017a)</a:t>
              </a:r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E549AFB5-2DDE-420C-8C37-D7C0CB6D2F66}"/>
                </a:ext>
              </a:extLst>
            </p:cNvPr>
            <p:cNvGrpSpPr/>
            <p:nvPr/>
          </p:nvGrpSpPr>
          <p:grpSpPr>
            <a:xfrm>
              <a:off x="7162800" y="5055394"/>
              <a:ext cx="2143123" cy="1000124"/>
              <a:chOff x="7162800" y="5055394"/>
              <a:chExt cx="2143123" cy="1000124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BEA305C0-0E40-40D8-A3B5-0041E8F53159}"/>
                  </a:ext>
                </a:extLst>
              </p:cNvPr>
              <p:cNvSpPr/>
              <p:nvPr/>
            </p:nvSpPr>
            <p:spPr>
              <a:xfrm>
                <a:off x="7162800" y="5055394"/>
                <a:ext cx="2143123" cy="1000124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19" name="Picture 19" descr="A close up of a sign&#10;&#10;Description generated with high confidence">
                <a:extLst>
                  <a:ext uri="{FF2B5EF4-FFF2-40B4-BE49-F238E27FC236}">
                    <a16:creationId xmlns:a16="http://schemas.microsoft.com/office/drawing/2014/main" id="{B39FB351-7D29-4AD8-8D2C-A1210C1B266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274719" y="5210175"/>
                <a:ext cx="1905000" cy="771525"/>
              </a:xfrm>
              <a:prstGeom prst="rect">
                <a:avLst/>
              </a:prstGeom>
              <a:ln w="38100" cap="sq">
                <a:noFill/>
                <a:prstDash val="solid"/>
                <a:miter lim="800000"/>
              </a:ln>
              <a:effectLst>
                <a:outerShdw blurRad="50800" dist="38100" dir="2700000" algn="tl" rotWithShape="0">
                  <a:srgbClr val="000000">
                    <a:alpha val="43000"/>
                  </a:srgbClr>
                </a:outerShdw>
              </a:effectLst>
            </p:spPr>
          </p:pic>
        </p:grp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A541A7BD-B8F6-48A9-B55C-20E5F435F15E}"/>
              </a:ext>
            </a:extLst>
          </p:cNvPr>
          <p:cNvSpPr txBox="1"/>
          <p:nvPr/>
        </p:nvSpPr>
        <p:spPr>
          <a:xfrm rot="780000">
            <a:off x="10594181" y="4188618"/>
            <a:ext cx="138588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(PCF, 2016 b)</a:t>
            </a:r>
          </a:p>
        </p:txBody>
      </p:sp>
      <p:pic>
        <p:nvPicPr>
          <p:cNvPr id="4" name="Picture 4" descr="A picture containing clock, drawing&#10;&#10;Description generated with very high confidence">
            <a:extLst>
              <a:ext uri="{FF2B5EF4-FFF2-40B4-BE49-F238E27FC236}">
                <a16:creationId xmlns:a16="http://schemas.microsoft.com/office/drawing/2014/main" id="{3F41F9AD-BB8D-4E53-948B-6D21959ADD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8"/>
          <a:srcRect l="680" t="11428" r="-340" b="9608"/>
          <a:stretch/>
        </p:blipFill>
        <p:spPr>
          <a:xfrm>
            <a:off x="7034119" y="1587507"/>
            <a:ext cx="2389068" cy="3411602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648A30AF-6B61-41CE-9F08-C19E2F2C0096}"/>
              </a:ext>
            </a:extLst>
          </p:cNvPr>
          <p:cNvSpPr txBox="1"/>
          <p:nvPr/>
        </p:nvSpPr>
        <p:spPr>
          <a:xfrm>
            <a:off x="7200900" y="4760118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Calibri"/>
              </a:rPr>
              <a:t>(Keep Wales Tidy, 2020)</a:t>
            </a:r>
            <a:endParaRPr lang="en-GB" sz="1200" dirty="0">
              <a:latin typeface="Arial"/>
              <a:cs typeface="Calibri"/>
            </a:endParaRPr>
          </a:p>
        </p:txBody>
      </p:sp>
      <p:pic>
        <p:nvPicPr>
          <p:cNvPr id="12" name="Picture 12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3D0A6795-9AB1-4E1D-8A4E-C048FAFAC6E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1652" y="408829"/>
            <a:ext cx="1524745" cy="234905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AF85C7DE-316D-4841-A5DF-F201011A9E1E}"/>
              </a:ext>
            </a:extLst>
          </p:cNvPr>
          <p:cNvSpPr txBox="1"/>
          <p:nvPr/>
        </p:nvSpPr>
        <p:spPr>
          <a:xfrm rot="-480000">
            <a:off x="5688806" y="2545555"/>
            <a:ext cx="117157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(HHE, 2019)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23D0F53-2045-4BBD-96D5-8E94FE0B2AA1}"/>
              </a:ext>
            </a:extLst>
          </p:cNvPr>
          <p:cNvSpPr txBox="1"/>
          <p:nvPr/>
        </p:nvSpPr>
        <p:spPr>
          <a:xfrm rot="540000">
            <a:off x="5403056" y="6105523"/>
            <a:ext cx="145732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(AYPH, 2020)</a:t>
            </a:r>
          </a:p>
        </p:txBody>
      </p:sp>
    </p:spTree>
    <p:extLst>
      <p:ext uri="{BB962C8B-B14F-4D97-AF65-F5344CB8AC3E}">
        <p14:creationId xmlns:p14="http://schemas.microsoft.com/office/powerpoint/2010/main" val="2818701251"/>
      </p:ext>
    </p:extLst>
  </p:cSld>
  <p:clrMapOvr>
    <a:masterClrMapping/>
  </p:clrMapOvr>
  <p:transition spd="med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3A93628A-4A26-42A6-859F-D1C95150A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3A7B0-D7ED-49D9-AE32-134A1B0A8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7864" y="891539"/>
            <a:ext cx="5715000" cy="134669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b="1" dirty="0">
                <a:latin typeface="Arial"/>
                <a:cs typeface="Arial"/>
              </a:rPr>
              <a:t>ESDGC Topic: </a:t>
            </a:r>
            <a:br>
              <a:rPr lang="en-US" sz="4000" b="1" dirty="0">
                <a:latin typeface="Arial"/>
                <a:cs typeface="Arial"/>
              </a:rPr>
            </a:br>
            <a:r>
              <a:rPr lang="en-US" sz="4000" b="1" dirty="0">
                <a:latin typeface="Arial"/>
                <a:cs typeface="Arial"/>
              </a:rPr>
              <a:t>Choices and Decisions</a:t>
            </a: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DC61D707-5E7F-4B7C-910D-94A83595D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1540"/>
            <a:ext cx="722376" cy="5071110"/>
          </a:xfrm>
          <a:prstGeom prst="rect">
            <a:avLst/>
          </a:prstGeom>
          <a:solidFill>
            <a:srgbClr val="4C52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CFB0991E-0B4F-46A6-B27F-A9751F16F0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97864" y="2399100"/>
            <a:ext cx="7024687" cy="356355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400" dirty="0">
                <a:latin typeface="Arial"/>
                <a:cs typeface="Arial"/>
              </a:rPr>
              <a:t>The UNCRC   Article 12:  "Every child has the right to express their views, feelings and wishes in all matters affecting them, and to have their views considered and taken seriously" </a:t>
            </a:r>
          </a:p>
          <a:p>
            <a:pPr marL="0" indent="0">
              <a:buNone/>
            </a:pPr>
            <a:r>
              <a:rPr lang="en-US" sz="2400" dirty="0">
                <a:latin typeface="Arial"/>
                <a:cs typeface="Arial"/>
              </a:rPr>
              <a:t>(UNICEF, 2016 p.5)  </a:t>
            </a:r>
          </a:p>
          <a:p>
            <a:pPr marL="0" indent="0">
              <a:buNone/>
            </a:pPr>
            <a:r>
              <a:rPr lang="en-US" sz="2400" dirty="0">
                <a:latin typeface="Arial"/>
                <a:cs typeface="Arial"/>
              </a:rPr>
              <a:t>The pedagogical principles raises pupil awareness and involves them in considering local solutions to global issues and provides them the skills to imagine new futures.</a:t>
            </a:r>
          </a:p>
          <a:p>
            <a:pPr marL="0" indent="0">
              <a:buNone/>
            </a:pPr>
            <a:r>
              <a:rPr lang="en-US" sz="2400" dirty="0">
                <a:latin typeface="Arial"/>
                <a:cs typeface="Arial"/>
              </a:rPr>
              <a:t> (Peterson and Warwick, 2015).</a:t>
            </a:r>
            <a:endParaRPr lang="en-US" sz="2400">
              <a:latin typeface="Arial"/>
              <a:cs typeface="Arial"/>
            </a:endParaRPr>
          </a:p>
          <a:p>
            <a:pPr marL="0" indent="0">
              <a:buNone/>
            </a:pPr>
            <a:endParaRPr lang="en-US" sz="1600">
              <a:latin typeface="Arial"/>
              <a:cs typeface="Arial"/>
            </a:endParaRPr>
          </a:p>
        </p:txBody>
      </p:sp>
      <p:pic>
        <p:nvPicPr>
          <p:cNvPr id="12" name="Picture 13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A36D6653-B182-4AA9-837C-F704EFEE6E1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b="355"/>
          <a:stretch/>
        </p:blipFill>
        <p:spPr>
          <a:xfrm>
            <a:off x="8506309" y="3189446"/>
            <a:ext cx="2290920" cy="323754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3" name="Picture 3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0146A2FD-2CEF-45D7-A4CE-82BADD532B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60000">
            <a:off x="8504401" y="677420"/>
            <a:ext cx="3064668" cy="221289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9" name="TextBox 1">
            <a:extLst>
              <a:ext uri="{FF2B5EF4-FFF2-40B4-BE49-F238E27FC236}">
                <a16:creationId xmlns:a16="http://schemas.microsoft.com/office/drawing/2014/main" id="{D285616B-2C02-4FAF-8E39-F4911F8DB3E6}"/>
              </a:ext>
            </a:extLst>
          </p:cNvPr>
          <p:cNvSpPr txBox="1"/>
          <p:nvPr/>
        </p:nvSpPr>
        <p:spPr>
          <a:xfrm rot="900000">
            <a:off x="9769056" y="2855567"/>
            <a:ext cx="1477993" cy="24622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dirty="0">
                <a:latin typeface="Arial"/>
                <a:cs typeface="Calibri"/>
              </a:rPr>
              <a:t>(UN, unknown date b)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F61E1D-A49B-4DFE-BC20-6BE7A874A159}"/>
              </a:ext>
            </a:extLst>
          </p:cNvPr>
          <p:cNvSpPr txBox="1"/>
          <p:nvPr/>
        </p:nvSpPr>
        <p:spPr>
          <a:xfrm rot="-480000">
            <a:off x="9927431" y="6153148"/>
            <a:ext cx="145732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(AYPH, 2020)</a:t>
            </a:r>
          </a:p>
        </p:txBody>
      </p:sp>
    </p:spTree>
    <p:extLst>
      <p:ext uri="{BB962C8B-B14F-4D97-AF65-F5344CB8AC3E}">
        <p14:creationId xmlns:p14="http://schemas.microsoft.com/office/powerpoint/2010/main" val="910367365"/>
      </p:ext>
    </p:extLst>
  </p:cSld>
  <p:clrMapOvr>
    <a:masterClrMapping/>
  </p:clrMapOvr>
  <p:transition spd="med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B250C39F-3F6C-4D53-86D2-7BC6B2FF6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70A48D59-8581-41F7-B529-F4617FE07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6000">
                <a:schemeClr val="tx1">
                  <a:lumMod val="95000"/>
                  <a:lumOff val="5000"/>
                </a:schemeClr>
              </a:gs>
              <a:gs pos="90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view of a mountain&#10;&#10;Description generated with very high confidence">
            <a:extLst>
              <a:ext uri="{FF2B5EF4-FFF2-40B4-BE49-F238E27FC236}">
                <a16:creationId xmlns:a16="http://schemas.microsoft.com/office/drawing/2014/main" id="{BFC46DEF-1FAC-447F-822A-8BAE231390F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t="8537"/>
          <a:stretch/>
        </p:blipFill>
        <p:spPr>
          <a:xfrm>
            <a:off x="-1" y="10"/>
            <a:ext cx="1222771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B3F2B4-6FE6-4000-9E31-45A6E14D7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431" y="303211"/>
            <a:ext cx="7403306" cy="89495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Arial"/>
                <a:cs typeface="Arial"/>
              </a:rPr>
              <a:t>ESDGC Theme: Climate Change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10273DC-E2EB-4645-9C0F-233E11FB99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0088" y="2265861"/>
            <a:ext cx="6152616" cy="301584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chemeClr val="bg1"/>
                </a:solidFill>
                <a:latin typeface="Arial"/>
                <a:cs typeface="Arial"/>
              </a:rPr>
              <a:t>Size of Wales is a Welsh Non-Government Organization  that aims to sustain an area of tropical forest twice the size of Wales as part of their national response to climate change. </a:t>
            </a:r>
            <a:endParaRPr lang="en-US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2200" b="1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771D619-21F2-483E-8202-3878DF8C4522}"/>
              </a:ext>
            </a:extLst>
          </p:cNvPr>
          <p:cNvSpPr/>
          <p:nvPr/>
        </p:nvSpPr>
        <p:spPr>
          <a:xfrm>
            <a:off x="10175081" y="3436146"/>
            <a:ext cx="1738310" cy="31075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1" name="Picture 7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2A424EF2-0F29-4422-9B2C-668130E6CE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84049" y="5058699"/>
            <a:ext cx="1519611" cy="126837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0" name="Picture 5" descr="A close up of a logo&#10;&#10;Description generated with high confidence">
            <a:extLst>
              <a:ext uri="{FF2B5EF4-FFF2-40B4-BE49-F238E27FC236}">
                <a16:creationId xmlns:a16="http://schemas.microsoft.com/office/drawing/2014/main" id="{37AECAE0-1B66-42D5-840E-8025564536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18430" y="3549389"/>
            <a:ext cx="1265992" cy="12659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20C21CB0-4D3A-4C66-8A5B-F9A90AF9FF0B}"/>
              </a:ext>
            </a:extLst>
          </p:cNvPr>
          <p:cNvSpPr txBox="1"/>
          <p:nvPr/>
        </p:nvSpPr>
        <p:spPr>
          <a:xfrm>
            <a:off x="10364368" y="4808193"/>
            <a:ext cx="1477993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latin typeface="Arial"/>
                <a:cs typeface="Calibri"/>
              </a:rPr>
              <a:t>(UN, unknown date b)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DE9FA7C-7D16-451F-BF30-495AA6A2008E}"/>
              </a:ext>
            </a:extLst>
          </p:cNvPr>
          <p:cNvSpPr txBox="1"/>
          <p:nvPr/>
        </p:nvSpPr>
        <p:spPr>
          <a:xfrm>
            <a:off x="128587" y="6355555"/>
            <a:ext cx="9803605" cy="369332"/>
          </a:xfrm>
          <a:prstGeom prst="rect">
            <a:avLst/>
          </a:prstGeom>
          <a:solidFill>
            <a:srgbClr val="A6A6A6">
              <a:alpha val="65000"/>
            </a:srgb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https://upload.wikimedia.org/wikipedia/commons/d/d0/Aerial_view_of_the_Amazon_Rainforest.jpg</a:t>
            </a:r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E790AD7-C07F-4C0D-B923-0D739A4B09CD}"/>
              </a:ext>
            </a:extLst>
          </p:cNvPr>
          <p:cNvSpPr txBox="1"/>
          <p:nvPr/>
        </p:nvSpPr>
        <p:spPr>
          <a:xfrm>
            <a:off x="10498931" y="6248398"/>
            <a:ext cx="1564482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latin typeface="Arial"/>
                <a:cs typeface="Arial"/>
              </a:rPr>
              <a:t>(Size of Wales, 2020)</a:t>
            </a:r>
          </a:p>
        </p:txBody>
      </p:sp>
    </p:spTree>
    <p:extLst>
      <p:ext uri="{BB962C8B-B14F-4D97-AF65-F5344CB8AC3E}">
        <p14:creationId xmlns:p14="http://schemas.microsoft.com/office/powerpoint/2010/main" val="2025668786"/>
      </p:ext>
    </p:extLst>
  </p:cSld>
  <p:clrMapOvr>
    <a:masterClrMapping/>
  </p:clrMapOvr>
  <p:transition spd="med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Rectangle 60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450222"/>
            <a:ext cx="6711020" cy="2781866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C20130-12EE-4664-BC34-68A55E369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698" y="762000"/>
            <a:ext cx="6108725" cy="214416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ESDGC Theme: Identity and Culture</a:t>
            </a:r>
          </a:p>
        </p:txBody>
      </p:sp>
      <p:pic>
        <p:nvPicPr>
          <p:cNvPr id="5" name="Picture 5" descr="A large green field in front of a house&#10;&#10;Description generated with very high confidence">
            <a:extLst>
              <a:ext uri="{FF2B5EF4-FFF2-40B4-BE49-F238E27FC236}">
                <a16:creationId xmlns:a16="http://schemas.microsoft.com/office/drawing/2014/main" id="{8DF4B18B-D60C-4EEE-B942-4B5B79614D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020" r="2" b="2"/>
          <a:stretch/>
        </p:blipFill>
        <p:spPr>
          <a:xfrm>
            <a:off x="7339089" y="450221"/>
            <a:ext cx="4371502" cy="2781865"/>
          </a:xfrm>
          <a:prstGeom prst="rect">
            <a:avLst/>
          </a:prstGeom>
        </p:spPr>
      </p:pic>
      <p:sp>
        <p:nvSpPr>
          <p:cNvPr id="63" name="Rectangle 62">
            <a:extLst>
              <a:ext uri="{FF2B5EF4-FFF2-40B4-BE49-F238E27FC236}">
                <a16:creationId xmlns:a16="http://schemas.microsoft.com/office/drawing/2014/main" id="{2A8B9026-04DF-499B-A388-67FCB7435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505" y="3395972"/>
            <a:ext cx="1332806" cy="1417320"/>
          </a:xfrm>
          <a:prstGeom prst="rect">
            <a:avLst/>
          </a:prstGeom>
          <a:solidFill>
            <a:srgbClr val="4896F0">
              <a:alpha val="95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05CC4153-3F0D-4F4C-8F12-E8FC3FA40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4" y="4965192"/>
            <a:ext cx="1338257" cy="1417320"/>
          </a:xfrm>
          <a:prstGeom prst="rect">
            <a:avLst/>
          </a:prstGeom>
          <a:solidFill>
            <a:srgbClr val="4E8272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75100" y="3395974"/>
            <a:ext cx="5193903" cy="3006661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BA7DEEA9-1617-48D8-AD27-5753442317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76438" y="4231955"/>
            <a:ext cx="5192735" cy="245805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just">
              <a:buNone/>
            </a:pPr>
            <a:r>
              <a:rPr lang="en-GB" sz="2000" dirty="0">
                <a:latin typeface="Arial"/>
                <a:cs typeface="Arial"/>
              </a:rPr>
              <a:t>Partnerships Overseas Networking Trust (PONT) is a non-government organisation helping  children in Wales and Uganda learn about their world by twinning schools in Wales with schools in Uganda.  To date, PONT have twinned over 100 schools.  </a:t>
            </a:r>
            <a:r>
              <a:rPr lang="en-US" sz="2000" dirty="0">
                <a:latin typeface="Arial"/>
                <a:cs typeface="Arial"/>
              </a:rPr>
              <a:t> </a:t>
            </a:r>
            <a:endParaRPr lang="en-US"/>
          </a:p>
        </p:txBody>
      </p:sp>
      <p:pic>
        <p:nvPicPr>
          <p:cNvPr id="7" name="Picture 7" descr="A picture containing person, indoor, shelf, book&#10;&#10;Description generated with very high confidence">
            <a:extLst>
              <a:ext uri="{FF2B5EF4-FFF2-40B4-BE49-F238E27FC236}">
                <a16:creationId xmlns:a16="http://schemas.microsoft.com/office/drawing/2014/main" id="{A0901CF9-FFD4-4153-BB7D-9A70BEB255C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t="8295" r="2" b="2"/>
          <a:stretch/>
        </p:blipFill>
        <p:spPr>
          <a:xfrm>
            <a:off x="7318819" y="3395974"/>
            <a:ext cx="4597719" cy="3185254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7E9AA64-5BF9-4B78-9AFC-7001715F1486}"/>
              </a:ext>
            </a:extLst>
          </p:cNvPr>
          <p:cNvSpPr txBox="1"/>
          <p:nvPr/>
        </p:nvSpPr>
        <p:spPr>
          <a:xfrm>
            <a:off x="7331868" y="2986088"/>
            <a:ext cx="1659732" cy="2462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1000" dirty="0">
                <a:latin typeface="Arial"/>
                <a:cs typeface="Arial"/>
              </a:rPr>
              <a:t>(Drop in the Bucket, 2016)</a:t>
            </a:r>
            <a:endParaRPr lang="en-US" sz="1000">
              <a:latin typeface="Arial"/>
              <a:cs typeface="Arial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514B831-013C-4C3E-A1D1-3AE2CDAC283C}"/>
              </a:ext>
            </a:extLst>
          </p:cNvPr>
          <p:cNvSpPr txBox="1"/>
          <p:nvPr/>
        </p:nvSpPr>
        <p:spPr>
          <a:xfrm>
            <a:off x="7343776" y="450056"/>
            <a:ext cx="4386258" cy="7848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>
                <a:latin typeface="Arial"/>
                <a:cs typeface="Arial"/>
              </a:rPr>
              <a:t> </a:t>
            </a:r>
            <a:r>
              <a:rPr lang="en-GB" sz="2000" err="1">
                <a:latin typeface="Arial"/>
                <a:cs typeface="Arial"/>
              </a:rPr>
              <a:t>Busumbu</a:t>
            </a:r>
            <a:r>
              <a:rPr lang="en-GB" sz="2000">
                <a:latin typeface="Arial"/>
                <a:cs typeface="Arial"/>
              </a:rPr>
              <a:t> Primary School,</a:t>
            </a:r>
          </a:p>
          <a:p>
            <a:pPr>
              <a:spcAft>
                <a:spcPts val="600"/>
              </a:spcAft>
            </a:pPr>
            <a:r>
              <a:rPr lang="en-GB" sz="2000" dirty="0">
                <a:latin typeface="Arial"/>
                <a:cs typeface="Arial"/>
              </a:rPr>
              <a:t> Mbale, Uganda.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EE6E47D-F6C7-473A-9C9E-7AEBE21C7293}"/>
              </a:ext>
            </a:extLst>
          </p:cNvPr>
          <p:cNvSpPr txBox="1"/>
          <p:nvPr/>
        </p:nvSpPr>
        <p:spPr>
          <a:xfrm>
            <a:off x="9534525" y="3486151"/>
            <a:ext cx="2243138" cy="2246769"/>
          </a:xfrm>
          <a:prstGeom prst="rect">
            <a:avLst/>
          </a:prstGeom>
          <a:solidFill>
            <a:srgbClr val="FCEBD1">
              <a:alpha val="75000"/>
            </a:srgb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>
                <a:solidFill>
                  <a:schemeClr val="accent5">
                    <a:lumMod val="50000"/>
                  </a:schemeClr>
                </a:solidFill>
                <a:latin typeface="Arial"/>
              </a:rPr>
              <a:t>Pupils organised book donation to be accompanied with £1 donation to cover cost of postage.</a:t>
            </a:r>
            <a:endParaRPr lang="en-GB" sz="2000" dirty="0">
              <a:solidFill>
                <a:schemeClr val="accent5">
                  <a:lumMod val="50000"/>
                </a:schemeClr>
              </a:solidFill>
              <a:cs typeface="Calibri" panose="020F0502020204030204"/>
            </a:endParaRP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DCB4176D-6803-4101-BB42-1E5311205320}"/>
              </a:ext>
            </a:extLst>
          </p:cNvPr>
          <p:cNvGrpSpPr/>
          <p:nvPr/>
        </p:nvGrpSpPr>
        <p:grpSpPr>
          <a:xfrm>
            <a:off x="3438525" y="3533199"/>
            <a:ext cx="2933698" cy="1134823"/>
            <a:chOff x="5057775" y="3426043"/>
            <a:chExt cx="2362199" cy="956230"/>
          </a:xfrm>
        </p:grpSpPr>
        <p:pic>
          <p:nvPicPr>
            <p:cNvPr id="24" name="Picture 25" descr="A close up of a sign&#10;&#10;Description generated with very high confidence">
              <a:extLst>
                <a:ext uri="{FF2B5EF4-FFF2-40B4-BE49-F238E27FC236}">
                  <a16:creationId xmlns:a16="http://schemas.microsoft.com/office/drawing/2014/main" id="{16283B09-52F8-4B09-B222-0D7FA59BF1A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057775" y="3426043"/>
              <a:ext cx="1814513" cy="696475"/>
            </a:xfrm>
            <a:prstGeom prst="rect">
              <a:avLst/>
            </a:prstGeom>
          </p:spPr>
        </p:pic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C4953110-28E9-4DE5-9AF7-6E08E9BEBA54}"/>
                </a:ext>
              </a:extLst>
            </p:cNvPr>
            <p:cNvSpPr txBox="1"/>
            <p:nvPr/>
          </p:nvSpPr>
          <p:spPr>
            <a:xfrm>
              <a:off x="5819775" y="4105274"/>
              <a:ext cx="1600199" cy="276999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1200" dirty="0">
                  <a:latin typeface="Arial"/>
                  <a:cs typeface="Arial"/>
                </a:rPr>
                <a:t>(PONT, 2018)</a:t>
              </a:r>
            </a:p>
          </p:txBody>
        </p:sp>
      </p:grpSp>
      <p:pic>
        <p:nvPicPr>
          <p:cNvPr id="32" name="Picture 32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B7941AFC-3047-4498-A9E3-9F2B3464AD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526" y="3307554"/>
            <a:ext cx="1481139" cy="15763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4" name="Picture 34" descr="A drawing of a cartoon character&#10;&#10;Description generated with high confidence">
            <a:extLst>
              <a:ext uri="{FF2B5EF4-FFF2-40B4-BE49-F238E27FC236}">
                <a16:creationId xmlns:a16="http://schemas.microsoft.com/office/drawing/2014/main" id="{1AC6E72D-BDF8-4E9D-83E4-6A0EDDC309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0526" y="4914899"/>
            <a:ext cx="1481136" cy="167163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6BCC5D4C-2898-4100-AE09-4A0E46518BD0}"/>
              </a:ext>
            </a:extLst>
          </p:cNvPr>
          <p:cNvSpPr txBox="1"/>
          <p:nvPr/>
        </p:nvSpPr>
        <p:spPr>
          <a:xfrm>
            <a:off x="10308431" y="6403181"/>
            <a:ext cx="1683544" cy="2462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1000" dirty="0">
                <a:latin typeface="Arial"/>
                <a:cs typeface="Arial"/>
              </a:rPr>
              <a:t>(Drop in the Bucket, 2016)</a:t>
            </a:r>
            <a:endParaRPr lang="en-US" sz="100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1FDB58-29D3-4200-9044-17943F9BC979}"/>
              </a:ext>
            </a:extLst>
          </p:cNvPr>
          <p:cNvSpPr txBox="1"/>
          <p:nvPr/>
        </p:nvSpPr>
        <p:spPr>
          <a:xfrm>
            <a:off x="303587" y="6606037"/>
            <a:ext cx="1477993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latin typeface="Arial"/>
                <a:cs typeface="Calibri"/>
              </a:rPr>
              <a:t>(UN, unknown date b)</a:t>
            </a:r>
          </a:p>
        </p:txBody>
      </p:sp>
    </p:spTree>
    <p:extLst>
      <p:ext uri="{BB962C8B-B14F-4D97-AF65-F5344CB8AC3E}">
        <p14:creationId xmlns:p14="http://schemas.microsoft.com/office/powerpoint/2010/main" val="402447216"/>
      </p:ext>
    </p:extLst>
  </p:cSld>
  <p:clrMapOvr>
    <a:masterClrMapping/>
  </p:clrMapOvr>
  <p:transition spd="med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9F05F-3509-4AD7-B423-B826561C8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528" y="438093"/>
            <a:ext cx="4426755" cy="761271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600" b="1" kern="1200" dirty="0">
                <a:solidFill>
                  <a:schemeClr val="tx2">
                    <a:lumMod val="90000"/>
                  </a:schemeClr>
                </a:solidFill>
                <a:latin typeface="Arial"/>
                <a:cs typeface="Arial"/>
              </a:rPr>
              <a:t>ESDGC Theme: Wealth and Poverty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07977D39-626F-40D7-B00F-16E02602D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97383" y="197110"/>
            <a:ext cx="2020824" cy="202082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6" descr="A picture containing table, sitting, white, black&#10;&#10;Description generated with very high confidence">
            <a:extLst>
              <a:ext uri="{FF2B5EF4-FFF2-40B4-BE49-F238E27FC236}">
                <a16:creationId xmlns:a16="http://schemas.microsoft.com/office/drawing/2014/main" id="{168F0C2B-6F5A-4956-B500-C2082FC885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098" r="10905" b="4"/>
          <a:stretch/>
        </p:blipFill>
        <p:spPr>
          <a:xfrm>
            <a:off x="5761975" y="361702"/>
            <a:ext cx="1691640" cy="1691640"/>
          </a:xfrm>
          <a:custGeom>
            <a:avLst/>
            <a:gdLst/>
            <a:ahLst/>
            <a:cxnLst/>
            <a:rect l="l" t="t" r="r" b="b"/>
            <a:pathLst>
              <a:path w="1956816" h="1956816">
                <a:moveTo>
                  <a:pt x="978408" y="0"/>
                </a:moveTo>
                <a:cubicBezTo>
                  <a:pt x="1518768" y="0"/>
                  <a:pt x="1956816" y="438048"/>
                  <a:pt x="1956816" y="978408"/>
                </a:cubicBezTo>
                <a:cubicBezTo>
                  <a:pt x="1956816" y="1518768"/>
                  <a:pt x="1518768" y="1956816"/>
                  <a:pt x="978408" y="1956816"/>
                </a:cubicBezTo>
                <a:cubicBezTo>
                  <a:pt x="438048" y="1956816"/>
                  <a:pt x="0" y="1518768"/>
                  <a:pt x="0" y="978408"/>
                </a:cubicBezTo>
                <a:cubicBezTo>
                  <a:pt x="0" y="438048"/>
                  <a:pt x="438048" y="0"/>
                  <a:pt x="978408" y="0"/>
                </a:cubicBez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8FE4A2-2610-4F88-9AE2-E971F6EEDB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87591" y="1717815"/>
            <a:ext cx="5522131" cy="202082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>
                <a:solidFill>
                  <a:schemeClr val="tx1">
                    <a:lumMod val="85000"/>
                  </a:schemeClr>
                </a:solidFill>
                <a:latin typeface="Arial"/>
                <a:cs typeface="Arial"/>
              </a:rPr>
              <a:t>The Philippine Community Fund began in 2002 with the aim of Protecting Children &amp; Families by working with the community for the community.  In 2015, it became The Purple Community Fund (PCF, 2020). </a:t>
            </a:r>
            <a:endParaRPr lang="en-US">
              <a:solidFill>
                <a:schemeClr val="tx1">
                  <a:lumMod val="85000"/>
                </a:schemeClr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B905CDE4-B751-4B3E-B625-6E59F8903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4932" y="1"/>
            <a:ext cx="4077068" cy="3445261"/>
          </a:xfrm>
          <a:custGeom>
            <a:avLst/>
            <a:gdLst>
              <a:gd name="connsiteX0" fmla="*/ 250035 w 4077068"/>
              <a:gd name="connsiteY0" fmla="*/ 0 h 3445261"/>
              <a:gd name="connsiteX1" fmla="*/ 4077068 w 4077068"/>
              <a:gd name="connsiteY1" fmla="*/ 0 h 3445261"/>
              <a:gd name="connsiteX2" fmla="*/ 4077068 w 4077068"/>
              <a:gd name="connsiteY2" fmla="*/ 2743040 h 3445261"/>
              <a:gd name="connsiteX3" fmla="*/ 4074154 w 4077068"/>
              <a:gd name="connsiteY3" fmla="*/ 2746247 h 3445261"/>
              <a:gd name="connsiteX4" fmla="*/ 2386584 w 4077068"/>
              <a:gd name="connsiteY4" fmla="*/ 3445261 h 3445261"/>
              <a:gd name="connsiteX5" fmla="*/ 0 w 4077068"/>
              <a:gd name="connsiteY5" fmla="*/ 1058677 h 3445261"/>
              <a:gd name="connsiteX6" fmla="*/ 187550 w 4077068"/>
              <a:gd name="connsiteY6" fmla="*/ 129711 h 34452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7068" h="3445261">
                <a:moveTo>
                  <a:pt x="250035" y="0"/>
                </a:moveTo>
                <a:lnTo>
                  <a:pt x="4077068" y="0"/>
                </a:lnTo>
                <a:lnTo>
                  <a:pt x="4077068" y="2743040"/>
                </a:lnTo>
                <a:lnTo>
                  <a:pt x="4074154" y="2746247"/>
                </a:lnTo>
                <a:cubicBezTo>
                  <a:pt x="3642267" y="3178134"/>
                  <a:pt x="3045621" y="3445261"/>
                  <a:pt x="2386584" y="3445261"/>
                </a:cubicBezTo>
                <a:cubicBezTo>
                  <a:pt x="1068510" y="3445261"/>
                  <a:pt x="0" y="2376751"/>
                  <a:pt x="0" y="1058677"/>
                </a:cubicBezTo>
                <a:cubicBezTo>
                  <a:pt x="0" y="729159"/>
                  <a:pt x="66782" y="415238"/>
                  <a:pt x="187550" y="129711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08108C16-F4C0-44AA-999D-17BD39219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9196" y="2550745"/>
            <a:ext cx="3072384" cy="30723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9" name="Picture 20" descr="A cut in half&#10;&#10;Description generated with high confidence">
            <a:extLst>
              <a:ext uri="{FF2B5EF4-FFF2-40B4-BE49-F238E27FC236}">
                <a16:creationId xmlns:a16="http://schemas.microsoft.com/office/drawing/2014/main" id="{4B5CF057-E4D3-432A-A739-3F2071CFAC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015" r="10985"/>
          <a:stretch/>
        </p:blipFill>
        <p:spPr>
          <a:xfrm>
            <a:off x="5933788" y="2715337"/>
            <a:ext cx="2743200" cy="2743200"/>
          </a:xfrm>
          <a:custGeom>
            <a:avLst/>
            <a:gdLst/>
            <a:ahLst/>
            <a:cxnLst/>
            <a:rect l="l" t="t" r="r" b="b"/>
            <a:pathLst>
              <a:path w="2834640" h="2834640">
                <a:moveTo>
                  <a:pt x="1417320" y="0"/>
                </a:moveTo>
                <a:cubicBezTo>
                  <a:pt x="2200084" y="0"/>
                  <a:pt x="2834640" y="634556"/>
                  <a:pt x="2834640" y="1417320"/>
                </a:cubicBezTo>
                <a:cubicBezTo>
                  <a:pt x="2834640" y="2200084"/>
                  <a:pt x="2200084" y="2834640"/>
                  <a:pt x="1417320" y="2834640"/>
                </a:cubicBezTo>
                <a:cubicBezTo>
                  <a:pt x="634556" y="2834640"/>
                  <a:pt x="0" y="2200084"/>
                  <a:pt x="0" y="1417320"/>
                </a:cubicBezTo>
                <a:cubicBezTo>
                  <a:pt x="0" y="634556"/>
                  <a:pt x="634556" y="0"/>
                  <a:pt x="1417320" y="0"/>
                </a:cubicBezTo>
                <a:close/>
              </a:path>
            </a:pathLst>
          </a:custGeom>
        </p:spPr>
      </p:pic>
      <p:pic>
        <p:nvPicPr>
          <p:cNvPr id="8" name="Picture 9" descr="A picture containing table, sitting, black, white&#10;&#10;Description generated with very high confidence">
            <a:extLst>
              <a:ext uri="{FF2B5EF4-FFF2-40B4-BE49-F238E27FC236}">
                <a16:creationId xmlns:a16="http://schemas.microsoft.com/office/drawing/2014/main" id="{C3326079-B5FB-40B0-8006-89AD8263405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742" r="4822" b="4"/>
          <a:stretch/>
        </p:blipFill>
        <p:spPr>
          <a:xfrm>
            <a:off x="8278624" y="2"/>
            <a:ext cx="3913376" cy="3281569"/>
          </a:xfrm>
          <a:custGeom>
            <a:avLst/>
            <a:gdLst/>
            <a:ahLst/>
            <a:cxnLst/>
            <a:rect l="l" t="t" r="r" b="b"/>
            <a:pathLst>
              <a:path w="3913376" h="3281569">
                <a:moveTo>
                  <a:pt x="267865" y="0"/>
                </a:moveTo>
                <a:lnTo>
                  <a:pt x="3913376" y="0"/>
                </a:lnTo>
                <a:lnTo>
                  <a:pt x="3913376" y="2499938"/>
                </a:lnTo>
                <a:lnTo>
                  <a:pt x="3794714" y="2630499"/>
                </a:lnTo>
                <a:cubicBezTo>
                  <a:pt x="3392450" y="3032763"/>
                  <a:pt x="2836727" y="3281569"/>
                  <a:pt x="2222892" y="3281569"/>
                </a:cubicBezTo>
                <a:cubicBezTo>
                  <a:pt x="995223" y="3281569"/>
                  <a:pt x="0" y="2286346"/>
                  <a:pt x="0" y="1058677"/>
                </a:cubicBezTo>
                <a:cubicBezTo>
                  <a:pt x="0" y="751760"/>
                  <a:pt x="62202" y="459370"/>
                  <a:pt x="174686" y="193427"/>
                </a:cubicBezTo>
                <a:close/>
              </a:path>
            </a:pathLst>
          </a:custGeom>
        </p:spPr>
      </p:pic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CDC29AC1-2821-4FCC-B597-88DAF39C3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00930" y="4604085"/>
            <a:ext cx="4281112" cy="2253913"/>
          </a:xfrm>
          <a:custGeom>
            <a:avLst/>
            <a:gdLst>
              <a:gd name="connsiteX0" fmla="*/ 2140556 w 4281112"/>
              <a:gd name="connsiteY0" fmla="*/ 0 h 2253913"/>
              <a:gd name="connsiteX1" fmla="*/ 4281112 w 4281112"/>
              <a:gd name="connsiteY1" fmla="*/ 2140556 h 2253913"/>
              <a:gd name="connsiteX2" fmla="*/ 4275388 w 4281112"/>
              <a:gd name="connsiteY2" fmla="*/ 2253913 h 2253913"/>
              <a:gd name="connsiteX3" fmla="*/ 5724 w 4281112"/>
              <a:gd name="connsiteY3" fmla="*/ 2253913 h 2253913"/>
              <a:gd name="connsiteX4" fmla="*/ 0 w 4281112"/>
              <a:gd name="connsiteY4" fmla="*/ 2140556 h 2253913"/>
              <a:gd name="connsiteX5" fmla="*/ 2140556 w 4281112"/>
              <a:gd name="connsiteY5" fmla="*/ 0 h 22539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81112" h="2253913">
                <a:moveTo>
                  <a:pt x="2140556" y="0"/>
                </a:moveTo>
                <a:cubicBezTo>
                  <a:pt x="3322752" y="0"/>
                  <a:pt x="4281112" y="958360"/>
                  <a:pt x="4281112" y="2140556"/>
                </a:cubicBezTo>
                <a:lnTo>
                  <a:pt x="4275388" y="2253913"/>
                </a:lnTo>
                <a:lnTo>
                  <a:pt x="5724" y="2253913"/>
                </a:lnTo>
                <a:lnTo>
                  <a:pt x="0" y="2140556"/>
                </a:lnTo>
                <a:cubicBezTo>
                  <a:pt x="0" y="958360"/>
                  <a:pt x="958360" y="0"/>
                  <a:pt x="2140556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0640CCAE-325C-4DD0-BB26-38BF690F3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50935"/>
            <a:ext cx="1732108" cy="2175118"/>
          </a:xfrm>
          <a:custGeom>
            <a:avLst/>
            <a:gdLst>
              <a:gd name="connsiteX0" fmla="*/ 644549 w 1732108"/>
              <a:gd name="connsiteY0" fmla="*/ 0 h 2175118"/>
              <a:gd name="connsiteX1" fmla="*/ 1732108 w 1732108"/>
              <a:gd name="connsiteY1" fmla="*/ 1087559 h 2175118"/>
              <a:gd name="connsiteX2" fmla="*/ 644549 w 1732108"/>
              <a:gd name="connsiteY2" fmla="*/ 2175118 h 2175118"/>
              <a:gd name="connsiteX3" fmla="*/ 36485 w 1732108"/>
              <a:gd name="connsiteY3" fmla="*/ 1989380 h 2175118"/>
              <a:gd name="connsiteX4" fmla="*/ 0 w 1732108"/>
              <a:gd name="connsiteY4" fmla="*/ 1959278 h 2175118"/>
              <a:gd name="connsiteX5" fmla="*/ 0 w 1732108"/>
              <a:gd name="connsiteY5" fmla="*/ 215841 h 2175118"/>
              <a:gd name="connsiteX6" fmla="*/ 36485 w 1732108"/>
              <a:gd name="connsiteY6" fmla="*/ 185738 h 2175118"/>
              <a:gd name="connsiteX7" fmla="*/ 644549 w 1732108"/>
              <a:gd name="connsiteY7" fmla="*/ 0 h 2175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2108" h="2175118">
                <a:moveTo>
                  <a:pt x="644549" y="0"/>
                </a:moveTo>
                <a:cubicBezTo>
                  <a:pt x="1245191" y="0"/>
                  <a:pt x="1732108" y="486917"/>
                  <a:pt x="1732108" y="1087559"/>
                </a:cubicBezTo>
                <a:cubicBezTo>
                  <a:pt x="1732108" y="1688201"/>
                  <a:pt x="1245191" y="2175118"/>
                  <a:pt x="644549" y="2175118"/>
                </a:cubicBezTo>
                <a:cubicBezTo>
                  <a:pt x="419308" y="2175118"/>
                  <a:pt x="210060" y="2106646"/>
                  <a:pt x="36485" y="1989380"/>
                </a:cubicBezTo>
                <a:lnTo>
                  <a:pt x="0" y="1959278"/>
                </a:lnTo>
                <a:lnTo>
                  <a:pt x="0" y="215841"/>
                </a:lnTo>
                <a:lnTo>
                  <a:pt x="36485" y="185738"/>
                </a:lnTo>
                <a:cubicBezTo>
                  <a:pt x="210060" y="68473"/>
                  <a:pt x="419308" y="0"/>
                  <a:pt x="644549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1" descr="A pencil and other items&#10;&#10;Description generated with high confidence">
            <a:extLst>
              <a:ext uri="{FF2B5EF4-FFF2-40B4-BE49-F238E27FC236}">
                <a16:creationId xmlns:a16="http://schemas.microsoft.com/office/drawing/2014/main" id="{FF0E351F-EE7B-4285-B45A-4520E9A38D8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080" r="18249" b="1"/>
          <a:stretch/>
        </p:blipFill>
        <p:spPr>
          <a:xfrm>
            <a:off x="20" y="4414950"/>
            <a:ext cx="1568072" cy="1847088"/>
          </a:xfrm>
          <a:custGeom>
            <a:avLst/>
            <a:gdLst/>
            <a:ahLst/>
            <a:cxnLst/>
            <a:rect l="l" t="t" r="r" b="b"/>
            <a:pathLst>
              <a:path w="1568092" h="1847088">
                <a:moveTo>
                  <a:pt x="644548" y="0"/>
                </a:moveTo>
                <a:cubicBezTo>
                  <a:pt x="1154607" y="0"/>
                  <a:pt x="1568092" y="413485"/>
                  <a:pt x="1568092" y="923544"/>
                </a:cubicBezTo>
                <a:cubicBezTo>
                  <a:pt x="1568092" y="1433603"/>
                  <a:pt x="1154607" y="1847088"/>
                  <a:pt x="644548" y="1847088"/>
                </a:cubicBezTo>
                <a:cubicBezTo>
                  <a:pt x="453276" y="1847088"/>
                  <a:pt x="275584" y="1788942"/>
                  <a:pt x="128186" y="1689361"/>
                </a:cubicBezTo>
                <a:lnTo>
                  <a:pt x="0" y="1583598"/>
                </a:lnTo>
                <a:lnTo>
                  <a:pt x="0" y="263490"/>
                </a:lnTo>
                <a:lnTo>
                  <a:pt x="128186" y="157727"/>
                </a:lnTo>
                <a:cubicBezTo>
                  <a:pt x="275584" y="58147"/>
                  <a:pt x="453276" y="0"/>
                  <a:pt x="644548" y="0"/>
                </a:cubicBezTo>
                <a:close/>
              </a:path>
            </a:pathLst>
          </a:custGeom>
        </p:spPr>
      </p:pic>
      <p:pic>
        <p:nvPicPr>
          <p:cNvPr id="9" name="Picture 9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4717C97D-18C0-4F73-A060-E0819088518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6"/>
          <a:srcRect t="1531" r="2" b="2492"/>
          <a:stretch/>
        </p:blipFill>
        <p:spPr>
          <a:xfrm>
            <a:off x="1866382" y="4769536"/>
            <a:ext cx="3950208" cy="2088462"/>
          </a:xfrm>
          <a:custGeom>
            <a:avLst/>
            <a:gdLst/>
            <a:ahLst/>
            <a:cxnLst/>
            <a:rect l="l" t="t" r="r" b="b"/>
            <a:pathLst>
              <a:path w="3950208" h="2088462">
                <a:moveTo>
                  <a:pt x="1975104" y="0"/>
                </a:moveTo>
                <a:cubicBezTo>
                  <a:pt x="3065924" y="0"/>
                  <a:pt x="3950208" y="884284"/>
                  <a:pt x="3950208" y="1975104"/>
                </a:cubicBezTo>
                <a:lnTo>
                  <a:pt x="3944484" y="2088462"/>
                </a:lnTo>
                <a:lnTo>
                  <a:pt x="5724" y="2088462"/>
                </a:lnTo>
                <a:lnTo>
                  <a:pt x="0" y="1975104"/>
                </a:lnTo>
                <a:cubicBezTo>
                  <a:pt x="0" y="884284"/>
                  <a:pt x="884284" y="0"/>
                  <a:pt x="1975104" y="0"/>
                </a:cubicBezTo>
                <a:close/>
              </a:path>
            </a:pathLst>
          </a:custGeom>
        </p:spPr>
      </p:pic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8F10CB3-3B5E-4C7A-98CF-B87454DD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8370" y="3966828"/>
            <a:ext cx="3339958" cy="2891173"/>
          </a:xfrm>
          <a:custGeom>
            <a:avLst/>
            <a:gdLst>
              <a:gd name="connsiteX0" fmla="*/ 2002536 w 3339958"/>
              <a:gd name="connsiteY0" fmla="*/ 0 h 2891173"/>
              <a:gd name="connsiteX1" fmla="*/ 3276335 w 3339958"/>
              <a:gd name="connsiteY1" fmla="*/ 457282 h 2891173"/>
              <a:gd name="connsiteX2" fmla="*/ 3339958 w 3339958"/>
              <a:gd name="connsiteY2" fmla="*/ 515107 h 2891173"/>
              <a:gd name="connsiteX3" fmla="*/ 3339958 w 3339958"/>
              <a:gd name="connsiteY3" fmla="*/ 2891173 h 2891173"/>
              <a:gd name="connsiteX4" fmla="*/ 209954 w 3339958"/>
              <a:gd name="connsiteY4" fmla="*/ 2891173 h 2891173"/>
              <a:gd name="connsiteX5" fmla="*/ 157369 w 3339958"/>
              <a:gd name="connsiteY5" fmla="*/ 2782014 h 2891173"/>
              <a:gd name="connsiteX6" fmla="*/ 0 w 3339958"/>
              <a:gd name="connsiteY6" fmla="*/ 2002536 h 2891173"/>
              <a:gd name="connsiteX7" fmla="*/ 2002536 w 3339958"/>
              <a:gd name="connsiteY7" fmla="*/ 0 h 289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39958" h="2891173">
                <a:moveTo>
                  <a:pt x="2002536" y="0"/>
                </a:moveTo>
                <a:cubicBezTo>
                  <a:pt x="2486398" y="0"/>
                  <a:pt x="2930179" y="171609"/>
                  <a:pt x="3276335" y="457282"/>
                </a:cubicBezTo>
                <a:lnTo>
                  <a:pt x="3339958" y="515107"/>
                </a:lnTo>
                <a:lnTo>
                  <a:pt x="3339958" y="2891173"/>
                </a:lnTo>
                <a:lnTo>
                  <a:pt x="209954" y="2891173"/>
                </a:lnTo>
                <a:lnTo>
                  <a:pt x="157369" y="2782014"/>
                </a:lnTo>
                <a:cubicBezTo>
                  <a:pt x="56036" y="2542434"/>
                  <a:pt x="0" y="2279029"/>
                  <a:pt x="0" y="2002536"/>
                </a:cubicBezTo>
                <a:cubicBezTo>
                  <a:pt x="0" y="896566"/>
                  <a:pt x="896566" y="0"/>
                  <a:pt x="2002536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" name="Picture 15" descr="A necklace on a white surface&#10;&#10;Description generated with high confidence">
            <a:extLst>
              <a:ext uri="{FF2B5EF4-FFF2-40B4-BE49-F238E27FC236}">
                <a16:creationId xmlns:a16="http://schemas.microsoft.com/office/drawing/2014/main" id="{EEA6F2B2-B189-4B15-B1F2-A24C6E7001C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1358" r="1194" b="-2"/>
          <a:stretch/>
        </p:blipFill>
        <p:spPr>
          <a:xfrm>
            <a:off x="9009416" y="4095827"/>
            <a:ext cx="3178912" cy="2726454"/>
          </a:xfrm>
          <a:custGeom>
            <a:avLst/>
            <a:gdLst/>
            <a:ahLst/>
            <a:cxnLst/>
            <a:rect l="l" t="t" r="r" b="b"/>
            <a:pathLst>
              <a:path w="3178912" h="2726454">
                <a:moveTo>
                  <a:pt x="1837818" y="0"/>
                </a:moveTo>
                <a:cubicBezTo>
                  <a:pt x="2345318" y="0"/>
                  <a:pt x="2804772" y="205705"/>
                  <a:pt x="3137352" y="538285"/>
                </a:cubicBezTo>
                <a:lnTo>
                  <a:pt x="3178912" y="584013"/>
                </a:lnTo>
                <a:lnTo>
                  <a:pt x="3178912" y="2726454"/>
                </a:lnTo>
                <a:lnTo>
                  <a:pt x="229483" y="2726454"/>
                </a:lnTo>
                <a:lnTo>
                  <a:pt x="221815" y="2713832"/>
                </a:lnTo>
                <a:cubicBezTo>
                  <a:pt x="80353" y="2453425"/>
                  <a:pt x="0" y="2155005"/>
                  <a:pt x="0" y="1837818"/>
                </a:cubicBezTo>
                <a:cubicBezTo>
                  <a:pt x="0" y="822819"/>
                  <a:pt x="822819" y="0"/>
                  <a:pt x="1837818" y="0"/>
                </a:cubicBezTo>
                <a:close/>
              </a:path>
            </a:pathLst>
          </a:cu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0576004C-92C7-48D4-B1C4-E1CAC623B75B}"/>
              </a:ext>
            </a:extLst>
          </p:cNvPr>
          <p:cNvSpPr txBox="1"/>
          <p:nvPr/>
        </p:nvSpPr>
        <p:spPr>
          <a:xfrm>
            <a:off x="9010650" y="3629023"/>
            <a:ext cx="3409948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rial"/>
                <a:ea typeface="+mn-lt"/>
                <a:cs typeface="+mn-lt"/>
              </a:rPr>
              <a:t>Images curtesy of PCF.org (2020)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US" sz="1200"/>
          </a:p>
        </p:txBody>
      </p:sp>
      <p:pic>
        <p:nvPicPr>
          <p:cNvPr id="23" name="Picture 23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F220E7D7-062E-479D-BB22-F091805ABE6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53149" y="5807867"/>
            <a:ext cx="897733" cy="83820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6" name="Picture 27" descr="A drawing of a cartoon character&#10;&#10;Description generated with high confidence">
            <a:extLst>
              <a:ext uri="{FF2B5EF4-FFF2-40B4-BE49-F238E27FC236}">
                <a16:creationId xmlns:a16="http://schemas.microsoft.com/office/drawing/2014/main" id="{7D64A2D4-61FC-4F3C-8B5E-87F6A07A77D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29462" y="5819773"/>
            <a:ext cx="909639" cy="82629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7212E13-4497-441D-AFC0-D714DDAD87D5}"/>
              </a:ext>
            </a:extLst>
          </p:cNvPr>
          <p:cNvSpPr txBox="1"/>
          <p:nvPr/>
        </p:nvSpPr>
        <p:spPr>
          <a:xfrm>
            <a:off x="6387681" y="6606037"/>
            <a:ext cx="1477993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latin typeface="Arial"/>
                <a:cs typeface="Calibri"/>
              </a:rPr>
              <a:t>(UN, unknown date b)</a:t>
            </a:r>
          </a:p>
        </p:txBody>
      </p:sp>
    </p:spTree>
    <p:extLst>
      <p:ext uri="{BB962C8B-B14F-4D97-AF65-F5344CB8AC3E}">
        <p14:creationId xmlns:p14="http://schemas.microsoft.com/office/powerpoint/2010/main" val="31387850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1" descr="A picture containing grass, dog, sunset, sun&#10;&#10;Description generated with very high confidence">
            <a:extLst>
              <a:ext uri="{FF2B5EF4-FFF2-40B4-BE49-F238E27FC236}">
                <a16:creationId xmlns:a16="http://schemas.microsoft.com/office/drawing/2014/main" id="{AA0F89CD-0325-48BF-BCCB-23E9BE7F613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59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AACD75-EF08-47EA-9182-7B468E15E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511" y="1866326"/>
            <a:ext cx="4989948" cy="134275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600" b="1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ESDGC theme: </a:t>
            </a:r>
            <a:br>
              <a:rPr lang="en-US" sz="3600" b="1" dirty="0">
                <a:latin typeface="Arial"/>
                <a:cs typeface="Arial"/>
              </a:rPr>
            </a:br>
            <a:r>
              <a:rPr lang="en-US" sz="3600" b="1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Natural Environment</a:t>
            </a:r>
            <a:br>
              <a:rPr lang="en-US" sz="3600" dirty="0">
                <a:latin typeface="Arial"/>
                <a:cs typeface="Arial"/>
              </a:rPr>
            </a:br>
            <a:endParaRPr lang="en-US" sz="3600">
              <a:latin typeface="Arial"/>
              <a:cs typeface="Arial"/>
            </a:endParaRPr>
          </a:p>
        </p:txBody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30F2E62C-039C-4508-9476-02BAF88E78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7392" y="3691416"/>
            <a:ext cx="5402645" cy="261983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 algn="ctr">
              <a:buNone/>
            </a:pPr>
            <a:r>
              <a:rPr lang="en-US" sz="2400" b="1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Following the recent bush fires in Australia, the children were captivated by the devastating effect on wildlife, particularly the koala bears.  The children participated in a non-uniform day and raised £387.44 for the World Wildlife Fund. </a:t>
            </a:r>
            <a:endParaRPr lang="en-US" b="1">
              <a:solidFill>
                <a:schemeClr val="accent6">
                  <a:lumMod val="50000"/>
                </a:schemeClr>
              </a:solidFill>
              <a:cs typeface="Calibri" panose="020F0502020204030204"/>
            </a:endParaRPr>
          </a:p>
          <a:p>
            <a:endParaRPr lang="en-US" sz="2400">
              <a:latin typeface="Arial"/>
              <a:cs typeface="Arial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BBEEF90-5407-4113-99D8-866C0E3B714C}"/>
              </a:ext>
            </a:extLst>
          </p:cNvPr>
          <p:cNvSpPr txBox="1"/>
          <p:nvPr/>
        </p:nvSpPr>
        <p:spPr>
          <a:xfrm>
            <a:off x="6474619" y="6307931"/>
            <a:ext cx="5922168" cy="369332"/>
          </a:xfrm>
          <a:prstGeom prst="rect">
            <a:avLst/>
          </a:prstGeom>
          <a:solidFill>
            <a:srgbClr val="FCEBD1">
              <a:alpha val="61000"/>
            </a:srgb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https://ichef.bbci.co.uk/images/ic/720x405/p07vhmyj.jpg</a:t>
            </a:r>
          </a:p>
        </p:txBody>
      </p:sp>
      <p:pic>
        <p:nvPicPr>
          <p:cNvPr id="3" name="Picture 3" descr="A close up of a sign&#10;&#10;Description generated with high confidence">
            <a:extLst>
              <a:ext uri="{FF2B5EF4-FFF2-40B4-BE49-F238E27FC236}">
                <a16:creationId xmlns:a16="http://schemas.microsoft.com/office/drawing/2014/main" id="{B90C1B2F-9826-45C8-BBC8-00C0C4155C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15813" y="1509874"/>
            <a:ext cx="989557" cy="96868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5" name="Picture 5" descr="A close up of a logo&#10;&#10;Description generated with high confidence">
            <a:extLst>
              <a:ext uri="{FF2B5EF4-FFF2-40B4-BE49-F238E27FC236}">
                <a16:creationId xmlns:a16="http://schemas.microsoft.com/office/drawing/2014/main" id="{4F1F9B7D-8A0B-4554-9336-2D5445E186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03906" y="460331"/>
            <a:ext cx="999996" cy="98955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4EF40B4-39AD-4F43-844A-D0499AD2FC85}"/>
              </a:ext>
            </a:extLst>
          </p:cNvPr>
          <p:cNvSpPr txBox="1"/>
          <p:nvPr/>
        </p:nvSpPr>
        <p:spPr>
          <a:xfrm>
            <a:off x="10709649" y="2534099"/>
            <a:ext cx="1477993" cy="246221"/>
          </a:xfrm>
          <a:prstGeom prst="rect">
            <a:avLst/>
          </a:prstGeom>
          <a:solidFill>
            <a:srgbClr val="FCEBD1">
              <a:alpha val="61000"/>
            </a:srgb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latin typeface="Arial"/>
                <a:cs typeface="Calibri"/>
              </a:rPr>
              <a:t>(UN, unknown date b)</a:t>
            </a:r>
          </a:p>
        </p:txBody>
      </p:sp>
    </p:spTree>
    <p:extLst>
      <p:ext uri="{BB962C8B-B14F-4D97-AF65-F5344CB8AC3E}">
        <p14:creationId xmlns:p14="http://schemas.microsoft.com/office/powerpoint/2010/main" val="3425369429"/>
      </p:ext>
    </p:extLst>
  </p:cSld>
  <p:clrMapOvr>
    <a:masterClrMapping/>
  </p:clrMapOvr>
  <p:transition spd="med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63AB00AE-4340-440F-82E1-9F69D1D55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5D055994-387A-48D7-B495-9E76139BE7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931" r="-2" b="10329"/>
          <a:stretch/>
        </p:blipFill>
        <p:spPr>
          <a:xfrm>
            <a:off x="6676417" y="-356206"/>
            <a:ext cx="5577111" cy="4203710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13" name="Picture 13" descr="A group of people sitting at a playground&#10;&#10;Description generated with very high confidence">
            <a:extLst>
              <a:ext uri="{FF2B5EF4-FFF2-40B4-BE49-F238E27FC236}">
                <a16:creationId xmlns:a16="http://schemas.microsoft.com/office/drawing/2014/main" id="{25EC96FA-6389-49D9-9036-3719A653C2C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t="2425" r="-1" b="7842"/>
          <a:stretch/>
        </p:blipFill>
        <p:spPr>
          <a:xfrm>
            <a:off x="6100343" y="2643741"/>
            <a:ext cx="6263640" cy="4215384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22901FED-4FC9-4ED5-8123-C98BCD1616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BE748B5-4BE6-45D0-B98D-21B348553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804" y="275281"/>
            <a:ext cx="5803271" cy="131166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b="1" dirty="0">
                <a:solidFill>
                  <a:schemeClr val="accent6">
                    <a:lumMod val="50000"/>
                  </a:schemeClr>
                </a:solidFill>
                <a:latin typeface="Arial"/>
                <a:cs typeface="Calibri Light"/>
              </a:rPr>
              <a:t>ESDGC Theme:</a:t>
            </a:r>
            <a:br>
              <a:rPr lang="en-US" sz="4000" b="1" dirty="0">
                <a:latin typeface="Arial"/>
                <a:cs typeface="Calibri Light"/>
              </a:rPr>
            </a:br>
            <a:r>
              <a:rPr lang="en-US" sz="4000" b="1" dirty="0">
                <a:solidFill>
                  <a:schemeClr val="accent6">
                    <a:lumMod val="50000"/>
                  </a:schemeClr>
                </a:solidFill>
                <a:latin typeface="Arial"/>
                <a:cs typeface="Calibri Light"/>
              </a:rPr>
              <a:t>Consumption and Waste</a:t>
            </a:r>
            <a:endParaRPr lang="en-US" sz="4000" b="1" kern="1200" dirty="0">
              <a:solidFill>
                <a:schemeClr val="accent6">
                  <a:lumMod val="50000"/>
                </a:schemeClr>
              </a:solidFill>
              <a:latin typeface="Arial"/>
              <a:cs typeface="+mj-cs"/>
            </a:endParaRP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FCBBD6FC-2D60-4737-9F8F-09B367D5FA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75764" y="2136444"/>
            <a:ext cx="4803637" cy="3788830"/>
          </a:xfrm>
          <a:solidFill>
            <a:schemeClr val="accent6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en-US" sz="1800" dirty="0">
              <a:solidFill>
                <a:schemeClr val="accent6">
                  <a:lumMod val="50000"/>
                </a:schemeClr>
              </a:solidFill>
              <a:latin typeface="Arial"/>
              <a:cs typeface="Calibri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>
              <a:solidFill>
                <a:schemeClr val="accent6">
                  <a:lumMod val="50000"/>
                </a:schemeClr>
              </a:solidFill>
              <a:cs typeface="Calibri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DBA0A00-3190-45EA-9DE6-F70F156347C9}"/>
              </a:ext>
            </a:extLst>
          </p:cNvPr>
          <p:cNvSpPr txBox="1"/>
          <p:nvPr/>
        </p:nvSpPr>
        <p:spPr>
          <a:xfrm>
            <a:off x="6916455" y="2532344"/>
            <a:ext cx="5290158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In the local community. </a:t>
            </a:r>
            <a:endParaRPr lang="en-US" b="1">
              <a:solidFill>
                <a:schemeClr val="accent6">
                  <a:lumMod val="50000"/>
                </a:schemeClr>
              </a:solidFill>
              <a:cs typeface="Calibri"/>
            </a:endParaRPr>
          </a:p>
          <a:p>
            <a:pPr algn="ctr"/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Arial"/>
                <a:cs typeface="Calibri" panose="020F0502020204030204"/>
              </a:rPr>
              <a:t>The school is currently involved in an initiative to keep the local community clean and tidy. 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3D4A08DA-B9A3-47FD-8F41-FA061EC3D4B6}"/>
              </a:ext>
            </a:extLst>
          </p:cNvPr>
          <p:cNvGrpSpPr/>
          <p:nvPr/>
        </p:nvGrpSpPr>
        <p:grpSpPr>
          <a:xfrm>
            <a:off x="1833628" y="2198969"/>
            <a:ext cx="4808236" cy="3960856"/>
            <a:chOff x="695847" y="2418175"/>
            <a:chExt cx="4808236" cy="3960856"/>
          </a:xfrm>
        </p:grpSpPr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D48E810E-F78B-432F-A76E-13BFE7570009}"/>
                </a:ext>
              </a:extLst>
            </p:cNvPr>
            <p:cNvGrpSpPr/>
            <p:nvPr/>
          </p:nvGrpSpPr>
          <p:grpSpPr>
            <a:xfrm>
              <a:off x="1621715" y="2588827"/>
              <a:ext cx="3882368" cy="3790204"/>
              <a:chOff x="1621715" y="2588827"/>
              <a:chExt cx="3882368" cy="3790204"/>
            </a:xfrm>
          </p:grpSpPr>
          <p:pic>
            <p:nvPicPr>
              <p:cNvPr id="15" name="Picture 9" descr="A close up of a sign&#10;&#10;Description generated with very high confidence">
                <a:extLst>
                  <a:ext uri="{FF2B5EF4-FFF2-40B4-BE49-F238E27FC236}">
                    <a16:creationId xmlns:a16="http://schemas.microsoft.com/office/drawing/2014/main" id="{692D8D6D-7367-43FA-A00F-488689489E6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 rot="1560000">
                <a:off x="1621715" y="3990103"/>
                <a:ext cx="1745792" cy="2388928"/>
              </a:xfrm>
              <a:prstGeom prst="rect">
                <a:avLst/>
              </a:prstGeom>
              <a:solidFill>
                <a:srgbClr val="FFFFFF">
                  <a:shade val="85000"/>
                </a:srgbClr>
              </a:solidFill>
              <a:ln w="190500" cap="sq">
                <a:solidFill>
                  <a:srgbClr val="FFFFFF"/>
                </a:solidFill>
                <a:miter lim="800000"/>
              </a:ln>
              <a:effectLst>
                <a:outerShdw blurRad="65000" dist="50800" dir="12900000" kx="195000" ky="145000" algn="tl" rotWithShape="0">
                  <a:srgbClr val="000000">
                    <a:alpha val="30000"/>
                  </a:srgbClr>
                </a:outerShdw>
              </a:effectLst>
              <a:scene3d>
                <a:camera prst="orthographicFront">
                  <a:rot lat="0" lon="0" rev="360000"/>
                </a:camera>
                <a:lightRig rig="twoPt" dir="t">
                  <a:rot lat="0" lon="0" rev="7200000"/>
                </a:lightRig>
              </a:scene3d>
              <a:sp3d contourW="12700">
                <a:bevelT w="25400" h="19050"/>
                <a:contourClr>
                  <a:srgbClr val="969696"/>
                </a:contourClr>
              </a:sp3d>
            </p:spPr>
          </p:pic>
          <p:pic>
            <p:nvPicPr>
              <p:cNvPr id="16" name="Picture 4" descr="A close up of a sign&#10;&#10;Description generated with very high confidence">
                <a:extLst>
                  <a:ext uri="{FF2B5EF4-FFF2-40B4-BE49-F238E27FC236}">
                    <a16:creationId xmlns:a16="http://schemas.microsoft.com/office/drawing/2014/main" id="{FFC071AD-BEF7-45E9-A4A7-8D3BC9E7980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 rot="20880000">
                <a:off x="3820782" y="4480089"/>
                <a:ext cx="915604" cy="1796722"/>
              </a:xfrm>
              <a:prstGeom prst="rect">
                <a:avLst/>
              </a:prstGeom>
              <a:solidFill>
                <a:srgbClr val="FFFFFF">
                  <a:shade val="85000"/>
                </a:srgbClr>
              </a:solidFill>
              <a:ln w="190500" cap="sq">
                <a:solidFill>
                  <a:srgbClr val="FFFFFF"/>
                </a:solidFill>
                <a:miter lim="800000"/>
              </a:ln>
              <a:effectLst>
                <a:outerShdw blurRad="65000" dist="50800" dir="12900000" kx="195000" ky="145000" algn="tl" rotWithShape="0">
                  <a:srgbClr val="000000">
                    <a:alpha val="30000"/>
                  </a:srgbClr>
                </a:outerShdw>
              </a:effectLst>
              <a:scene3d>
                <a:camera prst="orthographicFront">
                  <a:rot lat="0" lon="0" rev="360000"/>
                </a:camera>
                <a:lightRig rig="twoPt" dir="t">
                  <a:rot lat="0" lon="0" rev="7200000"/>
                </a:lightRig>
              </a:scene3d>
              <a:sp3d contourW="12700">
                <a:bevelT w="25400" h="19050"/>
                <a:contourClr>
                  <a:srgbClr val="969696"/>
                </a:contourClr>
              </a:sp3d>
            </p:spPr>
          </p:pic>
          <p:pic>
            <p:nvPicPr>
              <p:cNvPr id="19" name="Picture 6" descr="A sign on the side of a box&#10;&#10;Description generated with high confidence">
                <a:extLst>
                  <a:ext uri="{FF2B5EF4-FFF2-40B4-BE49-F238E27FC236}">
                    <a16:creationId xmlns:a16="http://schemas.microsoft.com/office/drawing/2014/main" id="{ACBF50A3-48CC-4D6C-A4F1-B8F76CECBD9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 rot="1680000">
                <a:off x="4354974" y="2588827"/>
                <a:ext cx="1149109" cy="1995050"/>
              </a:xfrm>
              <a:prstGeom prst="rect">
                <a:avLst/>
              </a:prstGeom>
              <a:solidFill>
                <a:srgbClr val="FFFFFF">
                  <a:shade val="85000"/>
                </a:srgbClr>
              </a:solidFill>
              <a:ln w="190500" cap="sq">
                <a:solidFill>
                  <a:srgbClr val="FFFFFF"/>
                </a:solidFill>
                <a:miter lim="800000"/>
              </a:ln>
              <a:effectLst>
                <a:outerShdw blurRad="65000" dist="50800" dir="12900000" kx="195000" ky="145000" algn="tl" rotWithShape="0">
                  <a:srgbClr val="000000">
                    <a:alpha val="30000"/>
                  </a:srgbClr>
                </a:outerShdw>
              </a:effectLst>
              <a:scene3d>
                <a:camera prst="orthographicFront">
                  <a:rot lat="0" lon="0" rev="360000"/>
                </a:camera>
                <a:lightRig rig="twoPt" dir="t">
                  <a:rot lat="0" lon="0" rev="7200000"/>
                </a:lightRig>
              </a:scene3d>
              <a:sp3d contourW="12700">
                <a:bevelT w="25400" h="19050"/>
                <a:contourClr>
                  <a:srgbClr val="969696"/>
                </a:contourClr>
              </a:sp3d>
            </p:spPr>
          </p:pic>
        </p:grp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7211A17F-27FB-4109-9C41-F0A8A59C9040}"/>
                </a:ext>
              </a:extLst>
            </p:cNvPr>
            <p:cNvSpPr txBox="1"/>
            <p:nvPr/>
          </p:nvSpPr>
          <p:spPr>
            <a:xfrm>
              <a:off x="695847" y="2418175"/>
              <a:ext cx="3578267" cy="163121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US" sz="2000" b="1" dirty="0">
                  <a:solidFill>
                    <a:schemeClr val="accent6">
                      <a:lumMod val="50000"/>
                    </a:schemeClr>
                  </a:solidFill>
                  <a:latin typeface="Arial"/>
                  <a:cs typeface="Arial"/>
                </a:rPr>
                <a:t>In and around school pupils are encouraged to recycle paper and turn off taps and lights when not being used. </a:t>
              </a:r>
              <a:r>
                <a:rPr lang="en-US" dirty="0">
                  <a:solidFill>
                    <a:schemeClr val="accent6">
                      <a:lumMod val="50000"/>
                    </a:schemeClr>
                  </a:solidFill>
                  <a:latin typeface="Arial"/>
                  <a:cs typeface="Arial"/>
                </a:rPr>
                <a:t>  </a:t>
              </a:r>
              <a:endParaRPr lang="en-US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</p:grpSp>
      <p:sp>
        <p:nvSpPr>
          <p:cNvPr id="28" name="TextBox 1">
            <a:extLst>
              <a:ext uri="{FF2B5EF4-FFF2-40B4-BE49-F238E27FC236}">
                <a16:creationId xmlns:a16="http://schemas.microsoft.com/office/drawing/2014/main" id="{DDFE2AE9-972D-4080-BF0D-06DD29FA3DB4}"/>
              </a:ext>
            </a:extLst>
          </p:cNvPr>
          <p:cNvSpPr txBox="1"/>
          <p:nvPr/>
        </p:nvSpPr>
        <p:spPr>
          <a:xfrm>
            <a:off x="15" y="5623674"/>
            <a:ext cx="1468498" cy="24622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sz="1000">
                <a:latin typeface="Arial"/>
                <a:cs typeface="Calibri"/>
              </a:rPr>
              <a:t>(UN, unknown date b)</a:t>
            </a:r>
          </a:p>
        </p:txBody>
      </p:sp>
      <p:pic>
        <p:nvPicPr>
          <p:cNvPr id="31" name="Picture 31" descr="A close up of a sign&#10;&#10;Description generated with high confidence">
            <a:extLst>
              <a:ext uri="{FF2B5EF4-FFF2-40B4-BE49-F238E27FC236}">
                <a16:creationId xmlns:a16="http://schemas.microsoft.com/office/drawing/2014/main" id="{FE81FF66-DAF6-43D4-9C62-518613F407E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6382" y="1823451"/>
            <a:ext cx="1162050" cy="11620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3" name="Picture 33" descr="A close up of a sign&#10;&#10;Description generated with high confidence">
            <a:extLst>
              <a:ext uri="{FF2B5EF4-FFF2-40B4-BE49-F238E27FC236}">
                <a16:creationId xmlns:a16="http://schemas.microsoft.com/office/drawing/2014/main" id="{FDA97627-B9DD-481E-BA8C-6BC4131756C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5976" y="3086003"/>
            <a:ext cx="1162963" cy="11838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" name="Picture 3" descr="A close up of a sign&#10;&#10;Description generated with high confidence">
            <a:extLst>
              <a:ext uri="{FF2B5EF4-FFF2-40B4-BE49-F238E27FC236}">
                <a16:creationId xmlns:a16="http://schemas.microsoft.com/office/drawing/2014/main" id="{9DE80260-3207-4B6D-956E-AF312338B98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60000">
            <a:off x="225468" y="4400974"/>
            <a:ext cx="1167008" cy="114613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793586818"/>
      </p:ext>
    </p:extLst>
  </p:cSld>
  <p:clrMapOvr>
    <a:masterClrMapping/>
  </p:clrMapOvr>
  <p:transition spd="med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6372E-9F2A-4C0F-AAB7-ACB56300D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chemeClr val="accent5">
                    <a:lumMod val="50000"/>
                  </a:schemeClr>
                </a:solidFill>
                <a:latin typeface="Arial"/>
                <a:cs typeface="Calibri Light"/>
              </a:rPr>
              <a:t>ESDGC Theme: Health</a:t>
            </a:r>
            <a:endParaRPr lang="en-GB" sz="3600" b="1" dirty="0">
              <a:solidFill>
                <a:schemeClr val="accent5">
                  <a:lumMod val="50000"/>
                </a:schemeClr>
              </a:solidFill>
              <a:latin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D0043E2-0C10-4E1B-B641-B2D83B4F10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>
              <a:solidFill>
                <a:schemeClr val="accent6">
                  <a:lumMod val="50000"/>
                </a:schemeClr>
              </a:solidFill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>
              <a:cs typeface="Calibri"/>
            </a:endParaRPr>
          </a:p>
        </p:txBody>
      </p:sp>
      <p:pic>
        <p:nvPicPr>
          <p:cNvPr id="3" name="Picture 3" descr="A close up of graphics&#10;&#10;Description generated with high confidence">
            <a:extLst>
              <a:ext uri="{FF2B5EF4-FFF2-40B4-BE49-F238E27FC236}">
                <a16:creationId xmlns:a16="http://schemas.microsoft.com/office/drawing/2014/main" id="{6161670C-E4F5-4A8C-A380-65AE1415E2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2150" y="2426493"/>
            <a:ext cx="1314451" cy="1314451"/>
          </a:xfrm>
          <a:prstGeom prst="roundRect">
            <a:avLst>
              <a:gd name="adj" fmla="val 16667"/>
            </a:avLst>
          </a:prstGeom>
          <a:ln>
            <a:solidFill>
              <a:schemeClr val="accent6">
                <a:lumMod val="50000"/>
              </a:schemeClr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6" name="Picture 6" descr="A close up of a sign&#10;&#10;Description generated with high confidence">
            <a:extLst>
              <a:ext uri="{FF2B5EF4-FFF2-40B4-BE49-F238E27FC236}">
                <a16:creationId xmlns:a16="http://schemas.microsoft.com/office/drawing/2014/main" id="{0F3E9F32-9BAE-4513-BB27-5BB4261B1E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2150" y="3890963"/>
            <a:ext cx="1314450" cy="1314450"/>
          </a:xfrm>
          <a:prstGeom prst="roundRect">
            <a:avLst>
              <a:gd name="adj" fmla="val 16667"/>
            </a:avLst>
          </a:prstGeom>
          <a:ln>
            <a:solidFill>
              <a:schemeClr val="accent6">
                <a:lumMod val="50000"/>
              </a:schemeClr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E45BDD9F-250E-4018-921E-36EACB718488}"/>
              </a:ext>
            </a:extLst>
          </p:cNvPr>
          <p:cNvSpPr txBox="1"/>
          <p:nvPr/>
        </p:nvSpPr>
        <p:spPr>
          <a:xfrm>
            <a:off x="581025" y="4998244"/>
            <a:ext cx="4945854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Sustran help children to keep active, reduce congestion  and improve safety around schools </a:t>
            </a:r>
            <a:r>
              <a:rPr lang="en-GB" sz="240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(Sustran, 2017 c)</a:t>
            </a:r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09FE788-42C5-4356-B91B-9BD34883616D}"/>
              </a:ext>
            </a:extLst>
          </p:cNvPr>
          <p:cNvSpPr txBox="1"/>
          <p:nvPr/>
        </p:nvSpPr>
        <p:spPr>
          <a:xfrm>
            <a:off x="6986587" y="366712"/>
            <a:ext cx="5279229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Family engagement workshops help to promote whole family healthy cooking and eating </a:t>
            </a:r>
            <a:r>
              <a:rPr lang="en-GB" sz="240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practices. </a:t>
            </a:r>
            <a:endParaRPr lang="en-US">
              <a:solidFill>
                <a:schemeClr val="accent5">
                  <a:lumMod val="75000"/>
                </a:schemeClr>
              </a:solidFill>
              <a:latin typeface="Calibri" panose="020F0502020204030204"/>
              <a:cs typeface="Calibri"/>
            </a:endParaRPr>
          </a:p>
          <a:p>
            <a:pPr algn="ctr"/>
            <a:r>
              <a:rPr lang="en-GB" sz="240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 Encouraging families to 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eat more healthily and waste less food. </a:t>
            </a:r>
            <a:endParaRPr lang="en-US">
              <a:solidFill>
                <a:schemeClr val="accent5">
                  <a:lumMod val="75000"/>
                </a:schemeClr>
              </a:solidFill>
              <a:cs typeface="Calibri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749538-BDA7-4782-918F-4D08F1C0A2BB}"/>
              </a:ext>
            </a:extLst>
          </p:cNvPr>
          <p:cNvGrpSpPr/>
          <p:nvPr/>
        </p:nvGrpSpPr>
        <p:grpSpPr>
          <a:xfrm>
            <a:off x="7976042" y="2349678"/>
            <a:ext cx="3559652" cy="3422978"/>
            <a:chOff x="5610585" y="124114"/>
            <a:chExt cx="5372013" cy="5398103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48ED18A-7DDB-41B4-A37C-F519C0A06C52}"/>
                </a:ext>
              </a:extLst>
            </p:cNvPr>
            <p:cNvGrpSpPr/>
            <p:nvPr/>
          </p:nvGrpSpPr>
          <p:grpSpPr>
            <a:xfrm>
              <a:off x="5610585" y="124114"/>
              <a:ext cx="5372013" cy="5398103"/>
              <a:chOff x="5610585" y="124114"/>
              <a:chExt cx="5372013" cy="5398103"/>
            </a:xfrm>
          </p:grpSpPr>
          <p:pic>
            <p:nvPicPr>
              <p:cNvPr id="15" name="Picture 15" descr="A group of people sitting at a table with a cake&#10;&#10;Description generated with very high confidence">
                <a:extLst>
                  <a:ext uri="{FF2B5EF4-FFF2-40B4-BE49-F238E27FC236}">
                    <a16:creationId xmlns:a16="http://schemas.microsoft.com/office/drawing/2014/main" id="{246C6464-4339-4B46-82F2-3339A076207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 rot="19920000">
                <a:off x="5610585" y="2859703"/>
                <a:ext cx="1969293" cy="2609849"/>
              </a:xfrm>
              <a:prstGeom prst="rect">
                <a:avLst/>
              </a:prstGeom>
            </p:spPr>
          </p:pic>
          <p:pic>
            <p:nvPicPr>
              <p:cNvPr id="10" name="Picture 10" descr="A plate of food on a table&#10;&#10;Description generated with high confidence">
                <a:extLst>
                  <a:ext uri="{FF2B5EF4-FFF2-40B4-BE49-F238E27FC236}">
                    <a16:creationId xmlns:a16="http://schemas.microsoft.com/office/drawing/2014/main" id="{2B471D24-EEE1-4930-A2D2-8E52A1F24D7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 rot="840000">
                <a:off x="8447567" y="124114"/>
                <a:ext cx="1939439" cy="2630640"/>
              </a:xfrm>
              <a:prstGeom prst="rect">
                <a:avLst/>
              </a:prstGeom>
              <a:ln w="38100" cap="sq">
                <a:noFill/>
                <a:prstDash val="solid"/>
                <a:miter lim="800000"/>
              </a:ln>
              <a:effectLst>
                <a:outerShdw blurRad="50800" dist="38100" dir="2700000" algn="tl" rotWithShape="0">
                  <a:srgbClr val="000000">
                    <a:alpha val="43000"/>
                  </a:srgbClr>
                </a:outerShdw>
              </a:effectLst>
            </p:spPr>
          </p:pic>
          <p:pic>
            <p:nvPicPr>
              <p:cNvPr id="8" name="Picture 8" descr="A picture containing person, table, indoor, sitting&#10;&#10;Description generated with very high confidence">
                <a:extLst>
                  <a:ext uri="{FF2B5EF4-FFF2-40B4-BE49-F238E27FC236}">
                    <a16:creationId xmlns:a16="http://schemas.microsoft.com/office/drawing/2014/main" id="{B3504CFF-12AD-409A-A4B7-1CD792D1BDE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 rot="20340000">
                <a:off x="6124607" y="129119"/>
                <a:ext cx="1771864" cy="2378362"/>
              </a:xfrm>
              <a:prstGeom prst="rect">
                <a:avLst/>
              </a:prstGeom>
              <a:ln w="38100" cap="sq">
                <a:noFill/>
                <a:prstDash val="solid"/>
                <a:miter lim="800000"/>
              </a:ln>
              <a:effectLst>
                <a:outerShdw blurRad="50800" dist="38100" dir="2700000" algn="tl" rotWithShape="0">
                  <a:srgbClr val="000000">
                    <a:alpha val="43000"/>
                  </a:srgbClr>
                </a:outerShdw>
              </a:effectLst>
            </p:spPr>
          </p:pic>
          <p:pic>
            <p:nvPicPr>
              <p:cNvPr id="11" name="Picture 12" descr="A group of people sitting at a table&#10;&#10;Description generated with very high confidence">
                <a:extLst>
                  <a:ext uri="{FF2B5EF4-FFF2-40B4-BE49-F238E27FC236}">
                    <a16:creationId xmlns:a16="http://schemas.microsoft.com/office/drawing/2014/main" id="{42642ADE-3ACD-41E4-92D5-35418B36054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 rot="840000">
                <a:off x="8971633" y="2817116"/>
                <a:ext cx="2010965" cy="2705101"/>
              </a:xfrm>
              <a:prstGeom prst="rect">
                <a:avLst/>
              </a:prstGeom>
            </p:spPr>
          </p:pic>
        </p:grpSp>
        <p:pic>
          <p:nvPicPr>
            <p:cNvPr id="12" name="Picture 12" descr="A picture containing food&#10;&#10;Description generated with very high confidence">
              <a:extLst>
                <a:ext uri="{FF2B5EF4-FFF2-40B4-BE49-F238E27FC236}">
                  <a16:creationId xmlns:a16="http://schemas.microsoft.com/office/drawing/2014/main" id="{56EB25F9-66A0-4843-A818-D41CA2B6EF5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7257405" y="1796472"/>
              <a:ext cx="1801071" cy="1883747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noFill/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BCF5ED55-430B-48D5-BA88-AF90C5600211}"/>
              </a:ext>
            </a:extLst>
          </p:cNvPr>
          <p:cNvGrpSpPr/>
          <p:nvPr/>
        </p:nvGrpSpPr>
        <p:grpSpPr>
          <a:xfrm>
            <a:off x="1128712" y="2122196"/>
            <a:ext cx="4124324" cy="2875546"/>
            <a:chOff x="1212056" y="3277102"/>
            <a:chExt cx="3517106" cy="2232609"/>
          </a:xfrm>
        </p:grpSpPr>
        <p:pic>
          <p:nvPicPr>
            <p:cNvPr id="20" name="Picture 20" descr="A group of people riding on the back of a bicycle&#10;&#10;Description generated with very high confidence">
              <a:extLst>
                <a:ext uri="{FF2B5EF4-FFF2-40B4-BE49-F238E27FC236}">
                  <a16:creationId xmlns:a16="http://schemas.microsoft.com/office/drawing/2014/main" id="{084ECC34-EA65-41C4-9EF4-F08023DE50BF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212056" y="3277102"/>
              <a:ext cx="3517106" cy="2232609"/>
            </a:xfrm>
            <a:prstGeom prst="rect">
              <a:avLst/>
            </a:prstGeom>
          </p:spPr>
        </p:pic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C521C31F-33D0-40EE-830A-7EB48AFF4ED6}"/>
                </a:ext>
              </a:extLst>
            </p:cNvPr>
            <p:cNvSpPr txBox="1"/>
            <p:nvPr/>
          </p:nvSpPr>
          <p:spPr>
            <a:xfrm>
              <a:off x="1215927" y="5078778"/>
              <a:ext cx="1346368" cy="310650"/>
            </a:xfrm>
            <a:prstGeom prst="rect">
              <a:avLst/>
            </a:prstGeom>
            <a:solidFill>
              <a:schemeClr val="accent5">
                <a:lumMod val="50000"/>
              </a:schemeClr>
            </a:solidFill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000" b="1">
                  <a:solidFill>
                    <a:srgbClr val="FFFFFF"/>
                  </a:solidFill>
                  <a:latin typeface="Bradley Hand ITC"/>
                </a:rPr>
                <a:t>Bike It Crew</a:t>
              </a:r>
            </a:p>
          </p:txBody>
        </p:sp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F4F5232C-C611-48A1-8E9B-FC1EFEB25A1A}"/>
              </a:ext>
            </a:extLst>
          </p:cNvPr>
          <p:cNvSpPr txBox="1"/>
          <p:nvPr/>
        </p:nvSpPr>
        <p:spPr>
          <a:xfrm>
            <a:off x="8736806" y="5784055"/>
            <a:ext cx="2195512" cy="70788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>
                <a:solidFill>
                  <a:srgbClr val="FFFFFF"/>
                </a:solidFill>
                <a:latin typeface="Bradley Hand ITC"/>
              </a:rPr>
              <a:t>Family Cooking </a:t>
            </a:r>
            <a:endParaRPr lang="en-US">
              <a:cs typeface="Calibri" panose="020F0502020204030204"/>
            </a:endParaRPr>
          </a:p>
          <a:p>
            <a:pPr algn="ctr"/>
            <a:r>
              <a:rPr lang="en-GB" sz="2000" b="1">
                <a:solidFill>
                  <a:srgbClr val="FFFFFF"/>
                </a:solidFill>
                <a:latin typeface="Bradley Hand ITC"/>
              </a:rPr>
              <a:t>Sessions</a:t>
            </a:r>
            <a:endParaRPr lang="en-GB">
              <a:cs typeface="Calibri" panose="020F0502020204030204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CAAD0FB-1045-4865-AA77-900052FEE893}"/>
              </a:ext>
            </a:extLst>
          </p:cNvPr>
          <p:cNvSpPr txBox="1"/>
          <p:nvPr/>
        </p:nvSpPr>
        <p:spPr>
          <a:xfrm>
            <a:off x="7665244" y="4462462"/>
            <a:ext cx="120729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(IIF, 2016)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AF0D8F3-574E-447F-A740-BCAC465F6A86}"/>
              </a:ext>
            </a:extLst>
          </p:cNvPr>
          <p:cNvSpPr txBox="1"/>
          <p:nvPr/>
        </p:nvSpPr>
        <p:spPr>
          <a:xfrm>
            <a:off x="5691202" y="5302206"/>
            <a:ext cx="1468498" cy="24622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sz="1000">
                <a:latin typeface="Arial"/>
                <a:cs typeface="Calibri"/>
              </a:rPr>
              <a:t>(UN, unknown date b)</a:t>
            </a: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5F1033FA-0EE3-4149-B3B1-5F5E086EC56C}"/>
              </a:ext>
            </a:extLst>
          </p:cNvPr>
          <p:cNvGrpSpPr/>
          <p:nvPr/>
        </p:nvGrpSpPr>
        <p:grpSpPr>
          <a:xfrm>
            <a:off x="3956808" y="1322885"/>
            <a:ext cx="1643853" cy="1544723"/>
            <a:chOff x="3925533" y="1071255"/>
            <a:chExt cx="1796679" cy="1778291"/>
          </a:xfrm>
        </p:grpSpPr>
        <p:pic>
          <p:nvPicPr>
            <p:cNvPr id="9" name="Picture 12" descr="A drawing of a cartoon character&#10;&#10;Description generated with high confidence">
              <a:extLst>
                <a:ext uri="{FF2B5EF4-FFF2-40B4-BE49-F238E27FC236}">
                  <a16:creationId xmlns:a16="http://schemas.microsoft.com/office/drawing/2014/main" id="{D6C33561-36B0-49FC-8745-E36A900901C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/>
            <a:srcRect l="28138" t="-3268" r="22438" b="-1550"/>
            <a:stretch/>
          </p:blipFill>
          <p:spPr>
            <a:xfrm rot="900000">
              <a:off x="4163761" y="1071255"/>
              <a:ext cx="1558451" cy="1605027"/>
            </a:xfrm>
            <a:prstGeom prst="rect">
              <a:avLst/>
            </a:prstGeom>
          </p:spPr>
        </p:pic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5B97DAAE-6FB2-400B-8941-C627CD44B751}"/>
                </a:ext>
              </a:extLst>
            </p:cNvPr>
            <p:cNvSpPr txBox="1"/>
            <p:nvPr/>
          </p:nvSpPr>
          <p:spPr>
            <a:xfrm rot="960000">
              <a:off x="3925533" y="2530664"/>
              <a:ext cx="1573336" cy="318882"/>
            </a:xfrm>
            <a:prstGeom prst="rect">
              <a:avLst/>
            </a:prstGeom>
            <a:solidFill>
              <a:schemeClr val="bg1"/>
            </a:solidFill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1200">
                  <a:latin typeface="Arial"/>
                  <a:cs typeface="Arial"/>
                </a:rPr>
                <a:t>(Sustran, 2017 b)</a:t>
              </a:r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46157E1D-6FD6-4B25-A0E3-D91E4290DBD4}"/>
              </a:ext>
            </a:extLst>
          </p:cNvPr>
          <p:cNvGrpSpPr/>
          <p:nvPr/>
        </p:nvGrpSpPr>
        <p:grpSpPr>
          <a:xfrm>
            <a:off x="400049" y="1471611"/>
            <a:ext cx="2222286" cy="1129537"/>
            <a:chOff x="400049" y="1471611"/>
            <a:chExt cx="2222286" cy="1129537"/>
          </a:xfrm>
        </p:grpSpPr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64BCDE7F-39E5-4820-AA1B-C911D154357F}"/>
                </a:ext>
              </a:extLst>
            </p:cNvPr>
            <p:cNvGrpSpPr/>
            <p:nvPr/>
          </p:nvGrpSpPr>
          <p:grpSpPr>
            <a:xfrm rot="-720000">
              <a:off x="400049" y="1471611"/>
              <a:ext cx="2095499" cy="904875"/>
              <a:chOff x="578643" y="1233486"/>
              <a:chExt cx="2095499" cy="904875"/>
            </a:xfrm>
          </p:grpSpPr>
          <p:sp>
            <p:nvSpPr>
              <p:cNvPr id="38" name="Rectangle 37">
                <a:extLst>
                  <a:ext uri="{FF2B5EF4-FFF2-40B4-BE49-F238E27FC236}">
                    <a16:creationId xmlns:a16="http://schemas.microsoft.com/office/drawing/2014/main" id="{7153592E-FA1F-4D29-983E-E9642768CD9A}"/>
                  </a:ext>
                </a:extLst>
              </p:cNvPr>
              <p:cNvSpPr/>
              <p:nvPr/>
            </p:nvSpPr>
            <p:spPr>
              <a:xfrm>
                <a:off x="578643" y="1233486"/>
                <a:ext cx="2095499" cy="90487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36" name="Picture 36">
                <a:extLst>
                  <a:ext uri="{FF2B5EF4-FFF2-40B4-BE49-F238E27FC236}">
                    <a16:creationId xmlns:a16="http://schemas.microsoft.com/office/drawing/2014/main" id="{B3FA111F-34B4-4FFD-8FC2-912CF5C3E14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666750" y="1269206"/>
                <a:ext cx="1905000" cy="771525"/>
              </a:xfrm>
              <a:prstGeom prst="rect">
                <a:avLst/>
              </a:prstGeom>
            </p:spPr>
          </p:pic>
        </p:grp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7407E027-AA1B-443C-912B-E37BEA0ECEAE}"/>
                </a:ext>
              </a:extLst>
            </p:cNvPr>
            <p:cNvSpPr txBox="1"/>
            <p:nvPr/>
          </p:nvSpPr>
          <p:spPr>
            <a:xfrm rot="20880000">
              <a:off x="510167" y="2324149"/>
              <a:ext cx="2112168" cy="276999"/>
            </a:xfrm>
            <a:prstGeom prst="rect">
              <a:avLst/>
            </a:prstGeom>
            <a:solidFill>
              <a:schemeClr val="bg1"/>
            </a:solidFill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1200">
                  <a:latin typeface="Arial"/>
                  <a:cs typeface="Arial"/>
                </a:rPr>
                <a:t>(Sustran, 2017a)</a:t>
              </a:r>
            </a:p>
          </p:txBody>
        </p:sp>
      </p:grpSp>
      <p:sp>
        <p:nvSpPr>
          <p:cNvPr id="43" name="TextBox 42">
            <a:extLst>
              <a:ext uri="{FF2B5EF4-FFF2-40B4-BE49-F238E27FC236}">
                <a16:creationId xmlns:a16="http://schemas.microsoft.com/office/drawing/2014/main" id="{CE3CE2AD-100B-4CC4-9075-0744FC826272}"/>
              </a:ext>
            </a:extLst>
          </p:cNvPr>
          <p:cNvSpPr txBox="1"/>
          <p:nvPr/>
        </p:nvSpPr>
        <p:spPr>
          <a:xfrm>
            <a:off x="9320213" y="4593431"/>
            <a:ext cx="120729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(IIF, 2016)</a:t>
            </a:r>
          </a:p>
        </p:txBody>
      </p:sp>
    </p:spTree>
    <p:extLst>
      <p:ext uri="{BB962C8B-B14F-4D97-AF65-F5344CB8AC3E}">
        <p14:creationId xmlns:p14="http://schemas.microsoft.com/office/powerpoint/2010/main" val="2933423744"/>
      </p:ext>
    </p:extLst>
  </p:cSld>
  <p:clrMapOvr>
    <a:masterClrMapping/>
  </p:clrMapOvr>
  <p:transition spd="med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DC2C8-A07C-4A9D-84AB-448D12897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accent5">
                    <a:lumMod val="50000"/>
                  </a:schemeClr>
                </a:solidFill>
                <a:latin typeface="Arial"/>
                <a:cs typeface="Calibri Light"/>
              </a:rPr>
              <a:t>How effective are the school's </a:t>
            </a:r>
            <a:r>
              <a:rPr lang="en-GB" sz="3600" b="1">
                <a:solidFill>
                  <a:schemeClr val="accent5">
                    <a:lumMod val="50000"/>
                  </a:schemeClr>
                </a:solidFill>
                <a:latin typeface="Arial"/>
                <a:cs typeface="Calibri Light"/>
              </a:rPr>
              <a:t>strategies in promoting ESDGC? </a:t>
            </a:r>
            <a:endParaRPr lang="en-US" sz="3600" b="1">
              <a:solidFill>
                <a:schemeClr val="accent5">
                  <a:lumMod val="50000"/>
                </a:schemeClr>
              </a:solidFill>
              <a:latin typeface="Arial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547FAC-8756-453C-80B2-5270F92653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>
                <a:solidFill>
                  <a:srgbClr val="893612"/>
                </a:solidFill>
                <a:latin typeface="Arial"/>
                <a:cs typeface="Arial"/>
              </a:rPr>
              <a:t>Areas of success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2AF1E7-8A95-45C8-8476-E55ACD263F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3569" y="2516982"/>
            <a:ext cx="5157787" cy="4065587"/>
          </a:xfrm>
        </p:spPr>
        <p:txBody>
          <a:bodyPr vert="horz" lIns="91440" tIns="45720" rIns="91440" bIns="45720" rtlCol="0" anchor="b">
            <a:normAutofit fontScale="92500"/>
          </a:bodyPr>
          <a:lstStyle/>
          <a:p>
            <a:r>
              <a:rPr lang="en-GB" sz="2400" dirty="0">
                <a:solidFill>
                  <a:srgbClr val="893612"/>
                </a:solidFill>
                <a:latin typeface="Arial"/>
                <a:cs typeface="Calibri"/>
              </a:rPr>
              <a:t>The number of </a:t>
            </a:r>
            <a:r>
              <a:rPr lang="en-GB" sz="2400">
                <a:solidFill>
                  <a:srgbClr val="893612"/>
                </a:solidFill>
                <a:latin typeface="Arial"/>
                <a:cs typeface="Calibri"/>
              </a:rPr>
              <a:t>fundraising</a:t>
            </a:r>
            <a:r>
              <a:rPr lang="en-GB" sz="2400" dirty="0">
                <a:solidFill>
                  <a:srgbClr val="893612"/>
                </a:solidFill>
                <a:latin typeface="Arial"/>
                <a:cs typeface="Calibri"/>
              </a:rPr>
              <a:t> events the pupils participate in increases every </a:t>
            </a:r>
            <a:r>
              <a:rPr lang="en-GB" sz="2400">
                <a:solidFill>
                  <a:srgbClr val="893612"/>
                </a:solidFill>
                <a:latin typeface="Arial"/>
                <a:cs typeface="Calibri"/>
              </a:rPr>
              <a:t>year. </a:t>
            </a:r>
          </a:p>
          <a:p>
            <a:r>
              <a:rPr lang="en-GB" sz="2400" dirty="0">
                <a:solidFill>
                  <a:srgbClr val="893612"/>
                </a:solidFill>
                <a:latin typeface="Arial"/>
                <a:cs typeface="Calibri"/>
              </a:rPr>
              <a:t>The childrens views and opinions are listened to and the </a:t>
            </a:r>
            <a:r>
              <a:rPr lang="en-GB" sz="2400">
                <a:solidFill>
                  <a:srgbClr val="893612"/>
                </a:solidFill>
                <a:latin typeface="Arial"/>
                <a:cs typeface="Calibri"/>
              </a:rPr>
              <a:t>school facilitates the childrens requests to support campaigns where it is appropriate. </a:t>
            </a:r>
            <a:endParaRPr lang="en-GB" sz="2400" dirty="0">
              <a:solidFill>
                <a:srgbClr val="893612"/>
              </a:solidFill>
              <a:latin typeface="Arial"/>
              <a:cs typeface="Calibri"/>
            </a:endParaRPr>
          </a:p>
          <a:p>
            <a:r>
              <a:rPr lang="en-GB" sz="2400" dirty="0">
                <a:solidFill>
                  <a:srgbClr val="893612"/>
                </a:solidFill>
                <a:latin typeface="Arial"/>
                <a:cs typeface="Calibri"/>
              </a:rPr>
              <a:t>The children are affected by events in the </a:t>
            </a:r>
            <a:r>
              <a:rPr lang="en-GB" sz="2400">
                <a:solidFill>
                  <a:srgbClr val="893612"/>
                </a:solidFill>
                <a:latin typeface="Arial"/>
                <a:cs typeface="Calibri"/>
              </a:rPr>
              <a:t>news,and</a:t>
            </a:r>
            <a:r>
              <a:rPr lang="en-GB" sz="2400" dirty="0">
                <a:solidFill>
                  <a:srgbClr val="893612"/>
                </a:solidFill>
                <a:latin typeface="Arial"/>
                <a:cs typeface="Calibri"/>
              </a:rPr>
              <a:t> are becoming ethical citizens who are concerned about the welfare of the planet and all its inhabitants. 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D8F7BD1-16E8-401E-8838-B84427032F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>
                <a:solidFill>
                  <a:srgbClr val="893612"/>
                </a:solidFill>
                <a:latin typeface="Arial"/>
                <a:cs typeface="Arial"/>
              </a:rPr>
              <a:t>Critisms </a:t>
            </a:r>
            <a:endParaRPr lang="en-GB" dirty="0">
              <a:solidFill>
                <a:srgbClr val="893612"/>
              </a:solidFill>
              <a:latin typeface="Arial"/>
              <a:cs typeface="Arial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7F5CA1-4F85-4AB7-981C-3BDA48E99B8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200">
                <a:solidFill>
                  <a:srgbClr val="893612"/>
                </a:solidFill>
                <a:latin typeface="Arial"/>
                <a:cs typeface="Arial"/>
              </a:rPr>
              <a:t>White saviour is a term used to describe white people wanting to help non-white people to fulfil their own needs (Bakar, 2019)</a:t>
            </a:r>
          </a:p>
          <a:p>
            <a:r>
              <a:rPr lang="en-GB" sz="2200">
                <a:solidFill>
                  <a:srgbClr val="893612"/>
                </a:solidFill>
                <a:latin typeface="Arial"/>
                <a:cs typeface="Arial"/>
              </a:rPr>
              <a:t>In promoting ESDGC, are schools fuelling white saviourism by encouraging fund raising activities? </a:t>
            </a:r>
          </a:p>
          <a:p>
            <a:r>
              <a:rPr lang="en-GB" sz="2200">
                <a:solidFill>
                  <a:srgbClr val="893612"/>
                </a:solidFill>
                <a:latin typeface="Arial"/>
                <a:cs typeface="Arial"/>
              </a:rPr>
              <a:t>The children are very quick to solve the problems of the world by raising money</a:t>
            </a:r>
            <a:r>
              <a:rPr lang="en-GB" sz="2400">
                <a:solidFill>
                  <a:srgbClr val="893612"/>
                </a:solidFill>
                <a:latin typeface="Arial"/>
                <a:cs typeface="Arial"/>
              </a:rPr>
              <a:t>.</a:t>
            </a:r>
            <a:endParaRPr lang="en-GB" sz="2400" dirty="0">
              <a:solidFill>
                <a:srgbClr val="893612"/>
              </a:solidFill>
              <a:latin typeface="Arial"/>
              <a:cs typeface="Arial"/>
            </a:endParaRPr>
          </a:p>
          <a:p>
            <a:endParaRPr lang="en-GB" sz="2000">
              <a:solidFill>
                <a:srgbClr val="89361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15664741"/>
      </p:ext>
    </p:extLst>
  </p:cSld>
  <p:clrMapOvr>
    <a:masterClrMapping/>
  </p:clrMapOvr>
  <p:transition spd="med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0DDFF-90A8-4D0F-B9C5-CE144033C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012" y="-3969"/>
            <a:ext cx="10515600" cy="849314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latin typeface="Arial"/>
                <a:cs typeface="Calibri Ligh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A43C7-9EF7-4600-8322-83C9589AB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669" y="956468"/>
            <a:ext cx="10515600" cy="541099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200">
                <a:latin typeface="Arial"/>
                <a:ea typeface="+mn-lt"/>
                <a:cs typeface="+mn-lt"/>
              </a:rPr>
              <a:t>ACCAC.  (2002). </a:t>
            </a:r>
            <a:r>
              <a:rPr lang="en-US" sz="1200" i="1">
                <a:latin typeface="Arial"/>
                <a:ea typeface="+mn-lt"/>
                <a:cs typeface="+mn-lt"/>
              </a:rPr>
              <a:t>Education for Sustainable Development and Global Citizenship: Why? What? How? </a:t>
            </a:r>
            <a:r>
              <a:rPr lang="en-US" sz="1200">
                <a:latin typeface="Arial"/>
                <a:ea typeface="+mn-lt"/>
                <a:cs typeface="+mn-lt"/>
              </a:rPr>
              <a:t>Birmingham: ACCAC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GB" sz="1200">
              <a:latin typeface="Arial"/>
              <a:cs typeface="Calibri" panose="020F0502020204030204"/>
            </a:endParaRPr>
          </a:p>
          <a:p>
            <a:pPr algn="just"/>
            <a:r>
              <a:rPr lang="en-GB" sz="1200">
                <a:latin typeface="Arial"/>
                <a:ea typeface="+mn-lt"/>
                <a:cs typeface="+mn-lt"/>
              </a:rPr>
              <a:t>Association for Young People’s Health (AYPH) (2020). Children’s rights logo. Available at: </a:t>
            </a:r>
            <a:r>
              <a:rPr lang="en-US" sz="1200" dirty="0">
                <a:latin typeface="Arial"/>
                <a:ea typeface="+mn-lt"/>
                <a:cs typeface="+mn-lt"/>
                <a:hlinkClick r:id="rId2"/>
              </a:rPr>
              <a:t>https://www.youngpeopleshealth.org.uk/wp-content/uploads/2019/11/UNCRC-infographic.png/</a:t>
            </a:r>
            <a:r>
              <a:rPr lang="en-US" sz="1200">
                <a:latin typeface="Arial"/>
                <a:ea typeface="+mn-lt"/>
                <a:cs typeface="+mn-lt"/>
              </a:rPr>
              <a:t> (Accessed: 28 January 2020)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pPr algn="just"/>
            <a:r>
              <a:rPr lang="en-GB" sz="1200">
                <a:latin typeface="Arial"/>
                <a:ea typeface="+mn-lt"/>
                <a:cs typeface="+mn-lt"/>
              </a:rPr>
              <a:t>Bakar, F. (2019). What is a white saviour complex? Available at: /</a:t>
            </a:r>
            <a:r>
              <a:rPr lang="en-GB" sz="1200" dirty="0">
                <a:latin typeface="Arial"/>
                <a:ea typeface="+mn-lt"/>
                <a:cs typeface="+mn-lt"/>
                <a:hlinkClick r:id="rId3"/>
              </a:rPr>
              <a:t>https://metro.co.uk/2019/03/06/what-is-a-white-saviour-complex-8793979/</a:t>
            </a:r>
            <a:r>
              <a:rPr lang="en-GB" sz="1200" dirty="0">
                <a:latin typeface="Arial"/>
                <a:ea typeface="+mn-lt"/>
                <a:cs typeface="+mn-lt"/>
              </a:rPr>
              <a:t> </a:t>
            </a:r>
            <a:r>
              <a:rPr lang="en-GB" sz="1200">
                <a:latin typeface="Arial"/>
                <a:ea typeface="+mn-lt"/>
                <a:cs typeface="+mn-lt"/>
              </a:rPr>
              <a:t>(Accessed: 10 March 2020) </a:t>
            </a:r>
            <a:endParaRPr lang="en-GB" sz="1200" dirty="0">
              <a:latin typeface="Arial"/>
              <a:cs typeface="Arial"/>
            </a:endParaRPr>
          </a:p>
          <a:p>
            <a:pPr algn="just"/>
            <a:r>
              <a:rPr lang="en-GB" sz="1200">
                <a:latin typeface="Arial"/>
                <a:ea typeface="+mn-lt"/>
                <a:cs typeface="+mn-lt"/>
              </a:rPr>
              <a:t>Drop in the Bucket (2016). Busumbu Primary School Image. Available at:  </a:t>
            </a:r>
            <a:r>
              <a:rPr lang="en-GB" sz="1200" dirty="0">
                <a:latin typeface="Arial"/>
                <a:ea typeface="+mn-lt"/>
                <a:cs typeface="+mn-lt"/>
                <a:hlinkClick r:id="rId4"/>
              </a:rPr>
              <a:t>http://www.dropinthebucket.org/wp-content/uploads/2016/08/WaterWells_Africa_DropInTheBucket_BusumbuPrimary-Uganda01.jpg/ (Accessed</a:t>
            </a:r>
            <a:r>
              <a:rPr lang="en-GB" sz="1200">
                <a:latin typeface="Arial"/>
                <a:ea typeface="+mn-lt"/>
                <a:cs typeface="+mn-lt"/>
              </a:rPr>
              <a:t>: 10 March 2020) </a:t>
            </a:r>
            <a:endParaRPr lang="en-GB" sz="1200" dirty="0">
              <a:latin typeface="Arial"/>
              <a:cs typeface="Arial"/>
            </a:endParaRPr>
          </a:p>
          <a:p>
            <a:pPr algn="just"/>
            <a:r>
              <a:rPr lang="en-US" sz="1200">
                <a:latin typeface="Arial"/>
                <a:ea typeface="+mn-lt"/>
                <a:cs typeface="+mn-lt"/>
              </a:rPr>
              <a:t>Helping Hand Environmental (HHE) (2019). Keeping Wales Tide Logo. Available at: </a:t>
            </a:r>
            <a:r>
              <a:rPr lang="en-US" sz="1200" dirty="0">
                <a:latin typeface="Arial"/>
                <a:ea typeface="+mn-lt"/>
                <a:cs typeface="+mn-lt"/>
                <a:hlinkClick r:id="rId5"/>
              </a:rPr>
              <a:t>https://i2.wp.com/www.hhenvironmental.co.uk/wp-content/uploads/2016/11/Logo.jpg?fit=299%2C473&amp;ssl=1/</a:t>
            </a:r>
            <a:r>
              <a:rPr lang="en-US" sz="1200">
                <a:latin typeface="Arial"/>
                <a:ea typeface="+mn-lt"/>
                <a:cs typeface="+mn-lt"/>
              </a:rPr>
              <a:t> (Accessed 16 January 2020)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pPr algn="just"/>
            <a:r>
              <a:rPr lang="en-US" sz="1200">
                <a:latin typeface="Arial"/>
                <a:ea typeface="+mn-lt"/>
                <a:cs typeface="+mn-lt"/>
              </a:rPr>
              <a:t>Investors in Families (IIF) (2016). Logo. Available at:  </a:t>
            </a:r>
            <a:r>
              <a:rPr lang="en-US" sz="1200" dirty="0">
                <a:latin typeface="Arial"/>
                <a:ea typeface="+mn-lt"/>
                <a:cs typeface="+mn-lt"/>
                <a:hlinkClick r:id="rId6"/>
              </a:rPr>
              <a:t>https://iifwalesdotcom.files.wordpress.com/2018/11/2019-iif-logo-e1543422397725.png/</a:t>
            </a:r>
            <a:r>
              <a:rPr lang="en-US" sz="1200" dirty="0">
                <a:latin typeface="Arial"/>
                <a:ea typeface="+mn-lt"/>
                <a:cs typeface="+mn-lt"/>
              </a:rPr>
              <a:t> </a:t>
            </a:r>
            <a:r>
              <a:rPr lang="en-US" sz="1200">
                <a:latin typeface="Arial"/>
                <a:ea typeface="+mn-lt"/>
                <a:cs typeface="+mn-lt"/>
              </a:rPr>
              <a:t>(Accessed: 8 February 2020)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pPr algn="just"/>
            <a:r>
              <a:rPr lang="en-US" sz="1200">
                <a:latin typeface="Arial"/>
                <a:ea typeface="+mn-lt"/>
                <a:cs typeface="+mn-lt"/>
              </a:rPr>
              <a:t>Keep Wales Tidy (2020). Eco Schools Logo. Available at: </a:t>
            </a:r>
            <a:r>
              <a:rPr lang="en-US" sz="1200" dirty="0">
                <a:latin typeface="Arial"/>
                <a:ea typeface="+mn-lt"/>
                <a:cs typeface="+mn-lt"/>
                <a:hlinkClick r:id="rId7"/>
              </a:rPr>
              <a:t>https://www.keepwalestidy.cymru/Getimage.aspx?IDMF=14b4669c-c164-46ce-adc5-4a515083ee1a&amp;w-123&amp;h=175&amp;src=mc/</a:t>
            </a:r>
            <a:r>
              <a:rPr lang="en-US" sz="1200">
                <a:latin typeface="Arial"/>
                <a:ea typeface="+mn-lt"/>
                <a:cs typeface="+mn-lt"/>
              </a:rPr>
              <a:t> (Accessed: 16 January 2020)   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pPr algn="just"/>
            <a:r>
              <a:rPr lang="en-US" sz="1200">
                <a:latin typeface="Arial"/>
                <a:ea typeface="+mn-lt"/>
                <a:cs typeface="+mn-lt"/>
              </a:rPr>
              <a:t>OXFAM (2015). </a:t>
            </a:r>
            <a:r>
              <a:rPr lang="en-US" sz="1200" i="1">
                <a:latin typeface="Arial"/>
                <a:ea typeface="+mn-lt"/>
                <a:cs typeface="+mn-lt"/>
              </a:rPr>
              <a:t>Education for Global Citizenship A guide for schools</a:t>
            </a:r>
            <a:r>
              <a:rPr lang="en-US" sz="1200">
                <a:latin typeface="Arial"/>
                <a:ea typeface="+mn-lt"/>
                <a:cs typeface="+mn-lt"/>
              </a:rPr>
              <a:t>. Oxford: OXFAM.  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pPr algn="just"/>
            <a:r>
              <a:rPr lang="en-US" sz="1200">
                <a:latin typeface="Arial"/>
                <a:ea typeface="+mn-lt"/>
                <a:cs typeface="+mn-lt"/>
              </a:rPr>
              <a:t>PONT (2018). PONT Logo. Available at: </a:t>
            </a:r>
            <a:r>
              <a:rPr lang="en-US" sz="1200" dirty="0">
                <a:latin typeface="Arial"/>
                <a:ea typeface="+mn-lt"/>
                <a:cs typeface="+mn-lt"/>
                <a:hlinkClick r:id="rId8"/>
              </a:rPr>
              <a:t>https://pont-mbale.org.uk/wp-content/uploads/2019/04/PONT-Logo-High-Res-1.jpeg/(Accessed</a:t>
            </a:r>
            <a:r>
              <a:rPr lang="en-US" sz="1200">
                <a:latin typeface="Arial"/>
                <a:ea typeface="+mn-lt"/>
                <a:cs typeface="+mn-lt"/>
              </a:rPr>
              <a:t>: 8 February 2020)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ea typeface="+mn-lt"/>
                <a:cs typeface="+mn-lt"/>
              </a:rPr>
              <a:t>PONT (2018a). Education. Available at: </a:t>
            </a:r>
            <a:r>
              <a:rPr lang="en-GB" sz="1200" dirty="0">
                <a:latin typeface="Arial"/>
                <a:ea typeface="+mn-lt"/>
                <a:cs typeface="+mn-lt"/>
                <a:hlinkClick r:id="rId9"/>
              </a:rPr>
              <a:t>https://pont-mbale.org.uk/what-we-do/education/</a:t>
            </a:r>
            <a:r>
              <a:rPr lang="en-GB" sz="1200">
                <a:latin typeface="Arial"/>
                <a:ea typeface="+mn-lt"/>
                <a:cs typeface="+mn-lt"/>
              </a:rPr>
              <a:t> (Accessed: 8 February 2020)</a:t>
            </a:r>
            <a:endParaRPr lang="en-GB" sz="1200" dirty="0">
              <a:latin typeface="Arial"/>
              <a:ea typeface="+mn-lt"/>
              <a:cs typeface="+mn-lt"/>
            </a:endParaRPr>
          </a:p>
          <a:p>
            <a:pPr algn="just"/>
            <a:r>
              <a:rPr lang="en-GB" sz="1200">
                <a:latin typeface="Arial"/>
                <a:cs typeface="Arial"/>
              </a:rPr>
              <a:t>Purple Community Fund (PCF) (2016a). Images of upcycled goods. Available at: </a:t>
            </a:r>
            <a:r>
              <a:rPr lang="en-GB" sz="1200" dirty="0">
                <a:latin typeface="Arial"/>
                <a:cs typeface="Arial"/>
                <a:hlinkClick r:id="rId10"/>
              </a:rPr>
              <a:t>https://www.p-c-f.org/shop/</a:t>
            </a:r>
            <a:r>
              <a:rPr lang="en-GB" sz="1200">
                <a:latin typeface="Arial"/>
                <a:cs typeface="Arial"/>
              </a:rPr>
              <a:t> (Accessed 12 March 2020) </a:t>
            </a:r>
            <a:endParaRPr lang="en-GB" sz="1200">
              <a:latin typeface="Arial"/>
              <a:ea typeface="+mn-lt"/>
              <a:cs typeface="+mn-lt"/>
            </a:endParaRPr>
          </a:p>
          <a:p>
            <a:pPr algn="just"/>
            <a:r>
              <a:rPr lang="en-US" sz="1200">
                <a:latin typeface="Arial"/>
                <a:cs typeface="Arial"/>
              </a:rPr>
              <a:t>Purple Community Fund (PCF) (2016b). Logo. Available at: </a:t>
            </a:r>
            <a:r>
              <a:rPr lang="en-US" sz="1200" dirty="0">
                <a:latin typeface="Arial"/>
                <a:cs typeface="Arial"/>
                <a:hlinkClick r:id="rId11"/>
              </a:rPr>
              <a:t> https://www.p-c-f.org/wp-content/uploads/2017/06/PCF_AW_LOGO_RGB_WHITE_S.jpg/</a:t>
            </a:r>
            <a:r>
              <a:rPr lang="en-US" sz="1200">
                <a:latin typeface="Arial"/>
                <a:cs typeface="Arial"/>
              </a:rPr>
              <a:t> (Accessed: 12 March 2020)</a:t>
            </a:r>
            <a:r>
              <a:rPr lang="en-GB" sz="1200" dirty="0">
                <a:latin typeface="Arial"/>
                <a:cs typeface="Arial"/>
              </a:rPr>
              <a:t> </a:t>
            </a:r>
            <a:endParaRPr lang="en-GB" sz="1200">
              <a:latin typeface="Arial"/>
              <a:ea typeface="+mn-lt"/>
              <a:cs typeface="+mn-lt"/>
            </a:endParaRPr>
          </a:p>
          <a:p>
            <a:pPr algn="just"/>
            <a:r>
              <a:rPr lang="en-GB" sz="1200">
                <a:latin typeface="Arial"/>
                <a:cs typeface="Arial"/>
              </a:rPr>
              <a:t>Ridley, K. (2005).</a:t>
            </a:r>
            <a:r>
              <a:rPr lang="en-GB" sz="1200" b="1" dirty="0">
                <a:latin typeface="Arial"/>
                <a:cs typeface="Arial"/>
              </a:rPr>
              <a:t> </a:t>
            </a:r>
            <a:r>
              <a:rPr lang="en-GB" sz="1200">
                <a:latin typeface="Arial"/>
                <a:cs typeface="Arial"/>
              </a:rPr>
              <a:t>Thinking skills in the early years: a literature review. Available at: </a:t>
            </a:r>
            <a:r>
              <a:rPr lang="en-GB" sz="1200" dirty="0">
                <a:latin typeface="Arial"/>
                <a:cs typeface="Arial"/>
                <a:hlinkClick r:id="rId12"/>
              </a:rPr>
              <a:t>http://www.leeds.ac.uk/educol/documents/150445.htm/</a:t>
            </a:r>
            <a:r>
              <a:rPr lang="en-GB" sz="1200">
                <a:latin typeface="Arial"/>
                <a:cs typeface="Arial"/>
              </a:rPr>
              <a:t> (Accessed: 11 February 2020) </a:t>
            </a:r>
            <a:endParaRPr lang="en-GB" sz="1200">
              <a:latin typeface="Arial"/>
              <a:ea typeface="+mn-lt"/>
              <a:cs typeface="+mn-lt"/>
            </a:endParaRPr>
          </a:p>
          <a:p>
            <a:pPr algn="just"/>
            <a:r>
              <a:rPr lang="en-US" sz="1200">
                <a:latin typeface="Arial"/>
                <a:cs typeface="Arial"/>
              </a:rPr>
              <a:t>Size of Wales. (2020).  Logo. Available at:  </a:t>
            </a:r>
            <a:r>
              <a:rPr lang="en-US" sz="1200" dirty="0">
                <a:latin typeface="Arial"/>
                <a:cs typeface="Arial"/>
                <a:hlinkClick r:id="rId13"/>
              </a:rPr>
              <a:t>https://cdn.sizeofwales.org.uk/wp-content/uploads/2018/04/30143830/sizeLogo-1024x670.png/</a:t>
            </a:r>
            <a:r>
              <a:rPr lang="en-US" sz="1200">
                <a:latin typeface="Arial"/>
                <a:cs typeface="Arial"/>
              </a:rPr>
              <a:t> (Accessed: 16 January 2020)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533093"/>
      </p:ext>
    </p:extLst>
  </p:cSld>
  <p:clrMapOvr>
    <a:masterClrMapping/>
  </p:clrMapOvr>
  <p:transition spd="med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92A414-C8C2-451F-8C84-5C51482748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623093"/>
            <a:ext cx="10801350" cy="474424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buNone/>
            </a:pPr>
            <a:endParaRPr lang="en-GB" sz="1200">
              <a:latin typeface="Arial"/>
              <a:cs typeface="Arial"/>
            </a:endParaRPr>
          </a:p>
          <a:p>
            <a:pPr algn="just"/>
            <a:r>
              <a:rPr lang="en-US" sz="1200">
                <a:latin typeface="Arial"/>
                <a:ea typeface="+mn-lt"/>
                <a:cs typeface="+mn-lt"/>
              </a:rPr>
              <a:t>Sustrans (2017 a). Logo Available at: </a:t>
            </a:r>
            <a:r>
              <a:rPr lang="en-US" sz="1200" dirty="0">
                <a:latin typeface="Arial"/>
                <a:ea typeface="+mn-lt"/>
                <a:cs typeface="+mn-lt"/>
                <a:hlinkClick r:id="rId2"/>
              </a:rPr>
              <a:t>https://www.sustrans.org.uk/media/1001/sustrans_logo_full.svg/</a:t>
            </a:r>
            <a:r>
              <a:rPr lang="en-US" sz="1200">
                <a:latin typeface="Arial"/>
                <a:ea typeface="+mn-lt"/>
                <a:cs typeface="+mn-lt"/>
              </a:rPr>
              <a:t> (Accessed 8 February 2020)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GB" sz="1200">
              <a:latin typeface="Arial"/>
              <a:cs typeface="Arial"/>
            </a:endParaRPr>
          </a:p>
          <a:p>
            <a:pPr algn="just"/>
            <a:r>
              <a:rPr lang="en-US" sz="1200">
                <a:latin typeface="Arial"/>
                <a:ea typeface="+mn-lt"/>
                <a:cs typeface="+mn-lt"/>
              </a:rPr>
              <a:t>Sustrans (2017b). Big Pedal Logo. Available at: </a:t>
            </a:r>
            <a:r>
              <a:rPr lang="en-US" sz="1200" dirty="0">
                <a:latin typeface="Arial"/>
                <a:ea typeface="+mn-lt"/>
                <a:cs typeface="+mn-lt"/>
                <a:hlinkClick r:id="rId3"/>
              </a:rPr>
              <a:t>https://www.sustrans.org.uk/media/5784/190816-sustransbigpedal-logo2020-eng-10thann-cmyk-ws.jpg?anchor=center&amp;mode=crop&amp;width=340&amp;height=190/</a:t>
            </a:r>
            <a:r>
              <a:rPr lang="en-US" sz="1200">
                <a:latin typeface="Arial"/>
                <a:ea typeface="+mn-lt"/>
                <a:cs typeface="+mn-lt"/>
              </a:rPr>
              <a:t> (Accessed: 8 February 2020)</a:t>
            </a:r>
            <a:r>
              <a:rPr lang="en-GB" sz="1200" dirty="0">
                <a:latin typeface="Arial"/>
                <a:ea typeface="+mn-lt"/>
                <a:cs typeface="+mn-lt"/>
              </a:rPr>
              <a:t>  </a:t>
            </a:r>
            <a:endParaRPr lang="en-GB" sz="1200">
              <a:latin typeface="Arial"/>
              <a:cs typeface="Arial"/>
            </a:endParaRPr>
          </a:p>
          <a:p>
            <a:pPr algn="just"/>
            <a:r>
              <a:rPr lang="en-GB" sz="1200">
                <a:latin typeface="Arial"/>
                <a:ea typeface="+mn-lt"/>
                <a:cs typeface="+mn-lt"/>
              </a:rPr>
              <a:t>Sustrans (2017c). Education. Available at: </a:t>
            </a:r>
            <a:r>
              <a:rPr lang="en-GB" sz="1200" dirty="0">
                <a:latin typeface="Arial"/>
                <a:ea typeface="+mn-lt"/>
                <a:cs typeface="+mn-lt"/>
                <a:hlinkClick r:id="rId4"/>
              </a:rPr>
              <a:t>https://www.sustrans.org.uk/for-professionals/education/</a:t>
            </a:r>
            <a:r>
              <a:rPr lang="en-GB" sz="1200">
                <a:latin typeface="Arial"/>
                <a:ea typeface="+mn-lt"/>
                <a:cs typeface="+mn-lt"/>
              </a:rPr>
              <a:t> (Accessed 8 February 2020) </a:t>
            </a:r>
            <a:endParaRPr lang="en-GB" sz="1200">
              <a:latin typeface="Arial"/>
              <a:cs typeface="Arial"/>
            </a:endParaRPr>
          </a:p>
          <a:p>
            <a:pPr algn="just"/>
            <a:r>
              <a:rPr lang="en-US" sz="1200">
                <a:latin typeface="Arial"/>
                <a:ea typeface="+mn-lt"/>
                <a:cs typeface="+mn-lt"/>
              </a:rPr>
              <a:t>UNISECO (2016). Education 2030. Incheon Declaration and Framework for Action for the implementation of Sustainable Development Goal 4. Available at: </a:t>
            </a:r>
            <a:r>
              <a:rPr lang="en-GB" sz="1200" dirty="0">
                <a:latin typeface="Arial"/>
                <a:ea typeface="+mn-lt"/>
                <a:cs typeface="+mn-lt"/>
                <a:hlinkClick r:id="rId5"/>
              </a:rPr>
              <a:t>http://uis.unesco.org/sites/default/files/documents/education-2030-incheon-framework-for-action-implementation-of-sdg4-2016-en_2.pdf/</a:t>
            </a:r>
            <a:r>
              <a:rPr lang="en-GB" sz="1200" dirty="0">
                <a:latin typeface="Arial"/>
                <a:ea typeface="+mn-lt"/>
                <a:cs typeface="+mn-lt"/>
              </a:rPr>
              <a:t> </a:t>
            </a:r>
            <a:r>
              <a:rPr lang="en-GB" sz="1200">
                <a:latin typeface="Arial"/>
                <a:ea typeface="+mn-lt"/>
                <a:cs typeface="+mn-lt"/>
              </a:rPr>
              <a:t>(Accessed: 8 February 2020) </a:t>
            </a:r>
            <a:endParaRPr lang="en-GB" sz="1200">
              <a:latin typeface="Arial"/>
              <a:cs typeface="Arial"/>
            </a:endParaRPr>
          </a:p>
          <a:p>
            <a:pPr algn="just"/>
            <a:r>
              <a:rPr lang="en-GB" sz="1200">
                <a:latin typeface="Arial"/>
                <a:ea typeface="+mn-lt"/>
                <a:cs typeface="+mn-lt"/>
              </a:rPr>
              <a:t>UNICEF (2019). CRC Icons. Available at: </a:t>
            </a:r>
            <a:r>
              <a:rPr lang="en-GB" sz="1200" dirty="0">
                <a:latin typeface="Arial"/>
                <a:ea typeface="+mn-lt"/>
                <a:cs typeface="+mn-lt"/>
                <a:hlinkClick r:id="rId6"/>
              </a:rPr>
              <a:t>https://weshare.unicef.org/archive/ENGLISH---CRC-A4-booklet-2AM408TCH6MC.html/(Accessed</a:t>
            </a:r>
            <a:r>
              <a:rPr lang="en-GB" sz="1200">
                <a:latin typeface="Arial"/>
                <a:ea typeface="+mn-lt"/>
                <a:cs typeface="+mn-lt"/>
              </a:rPr>
              <a:t>: 8 March 2020)</a:t>
            </a:r>
            <a:r>
              <a:rPr lang="en-US" sz="1200">
                <a:latin typeface="Arial"/>
                <a:ea typeface="+mn-lt"/>
                <a:cs typeface="+mn-lt"/>
              </a:rPr>
              <a:t> </a:t>
            </a:r>
            <a:r>
              <a:rPr lang="en-GB" sz="1200">
                <a:latin typeface="Arial"/>
                <a:ea typeface="+mn-lt"/>
                <a:cs typeface="+mn-lt"/>
              </a:rPr>
              <a:t> </a:t>
            </a:r>
            <a:endParaRPr lang="en-GB" sz="1200">
              <a:latin typeface="Arial"/>
              <a:cs typeface="Arial"/>
            </a:endParaRPr>
          </a:p>
          <a:p>
            <a:pPr algn="just"/>
            <a:r>
              <a:rPr lang="en-US" sz="1200">
                <a:latin typeface="Arial"/>
                <a:ea typeface="+mn-lt"/>
                <a:cs typeface="+mn-lt"/>
              </a:rPr>
              <a:t>United Nations (UN) (unknown date a). Education for Sustainable Development and Global Citizenship. Available at: </a:t>
            </a:r>
            <a:r>
              <a:rPr lang="en-US" sz="1200" dirty="0">
                <a:latin typeface="Arial"/>
                <a:ea typeface="+mn-lt"/>
                <a:cs typeface="+mn-lt"/>
                <a:hlinkClick r:id="rId7"/>
              </a:rPr>
              <a:t>https://sustainabledevelopment.un.org/partnership/?p=2373/</a:t>
            </a:r>
            <a:r>
              <a:rPr lang="en-US" sz="1200">
                <a:latin typeface="Arial"/>
                <a:ea typeface="+mn-lt"/>
                <a:cs typeface="+mn-lt"/>
              </a:rPr>
              <a:t> (Accessed: 7 March 2020)</a:t>
            </a:r>
            <a:r>
              <a:rPr lang="en-GB" sz="1200" dirty="0">
                <a:latin typeface="Arial"/>
                <a:ea typeface="+mn-lt"/>
                <a:cs typeface="+mn-lt"/>
              </a:rPr>
              <a:t>   </a:t>
            </a:r>
            <a:endParaRPr lang="en-GB" sz="1200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ea typeface="+mn-lt"/>
                <a:cs typeface="+mn-lt"/>
              </a:rPr>
              <a:t>United Nations (Unknown date b). SDGs icons. Available at: </a:t>
            </a:r>
            <a:r>
              <a:rPr lang="en-GB" sz="1200" dirty="0">
                <a:latin typeface="Arial"/>
                <a:ea typeface="+mn-lt"/>
                <a:cs typeface="+mn-lt"/>
                <a:hlinkClick r:id="rId8"/>
              </a:rPr>
              <a:t>http://www.un.org/sustainabledevelopment/news/communications-material/ (Accessed</a:t>
            </a:r>
            <a:r>
              <a:rPr lang="en-GB" sz="1200">
                <a:latin typeface="Arial"/>
                <a:ea typeface="+mn-lt"/>
                <a:cs typeface="+mn-lt"/>
              </a:rPr>
              <a:t>: 8 March 2020) </a:t>
            </a:r>
            <a:endParaRPr lang="en-GB" sz="1200" dirty="0">
              <a:latin typeface="Arial"/>
              <a:ea typeface="+mn-lt"/>
              <a:cs typeface="+mn-lt"/>
            </a:endParaRPr>
          </a:p>
          <a:p>
            <a:pPr algn="just"/>
            <a:r>
              <a:rPr lang="en-GB" sz="1200">
                <a:latin typeface="Arial"/>
                <a:ea typeface="+mn-lt"/>
                <a:cs typeface="+mn-lt"/>
              </a:rPr>
              <a:t>UNICEF (2016). The United Nations Convention on the Rights of the Child. London: UNICEF </a:t>
            </a:r>
            <a:endParaRPr lang="en-GB" sz="1200">
              <a:latin typeface="Arial"/>
              <a:cs typeface="Calibri"/>
            </a:endParaRPr>
          </a:p>
          <a:p>
            <a:pPr algn="just"/>
            <a:r>
              <a:rPr lang="en-US" sz="1200">
                <a:latin typeface="Arial"/>
                <a:ea typeface="+mn-lt"/>
                <a:cs typeface="+mn-lt"/>
              </a:rPr>
              <a:t>United Nations (UN) (2019). SDG Logo. Available at: </a:t>
            </a:r>
            <a:r>
              <a:rPr lang="en-US" sz="1200" dirty="0">
                <a:latin typeface="Arial"/>
                <a:ea typeface="+mn-lt"/>
                <a:cs typeface="+mn-lt"/>
                <a:hlinkClick r:id="rId9"/>
              </a:rPr>
              <a:t>https://www.un.org/sustainabledevelopment/wp-content/uploads/2019/08/E_SDG-Logo-2019-01.png/(Accessed</a:t>
            </a:r>
            <a:r>
              <a:rPr lang="en-US" sz="1200">
                <a:latin typeface="Arial"/>
                <a:ea typeface="+mn-lt"/>
                <a:cs typeface="+mn-lt"/>
              </a:rPr>
              <a:t>: 14 January 2020)  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GB" sz="1200">
              <a:latin typeface="Arial"/>
              <a:cs typeface="Arial"/>
            </a:endParaRPr>
          </a:p>
          <a:p>
            <a:pPr algn="just"/>
            <a:r>
              <a:rPr lang="en-US" sz="1200" dirty="0">
                <a:latin typeface="Arial"/>
                <a:ea typeface="+mn-lt"/>
                <a:cs typeface="+mn-lt"/>
                <a:hlinkClick r:id="rId10"/>
              </a:rPr>
              <a:t>UN (2019). Sustainable Development Goals. Available at: https://www.un.org/sustainabledevelopment/(Accessed</a:t>
            </a:r>
            <a:r>
              <a:rPr lang="en-US" sz="1200">
                <a:latin typeface="Arial"/>
                <a:ea typeface="+mn-lt"/>
                <a:cs typeface="+mn-lt"/>
              </a:rPr>
              <a:t>: 14 January 2020)  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GB" sz="1200">
              <a:latin typeface="Arial"/>
              <a:cs typeface="Arial"/>
            </a:endParaRPr>
          </a:p>
          <a:p>
            <a:pPr algn="just"/>
            <a:r>
              <a:rPr lang="en-US" sz="1200">
                <a:latin typeface="Arial"/>
                <a:ea typeface="+mn-lt"/>
                <a:cs typeface="+mn-lt"/>
              </a:rPr>
              <a:t>Welsh Assembly Government (2008). ‘</a:t>
            </a:r>
            <a:r>
              <a:rPr lang="en-US" sz="1200" i="1">
                <a:latin typeface="Arial"/>
                <a:ea typeface="+mn-lt"/>
                <a:cs typeface="+mn-lt"/>
              </a:rPr>
              <a:t>Education for Sustainable Development and Global Citizenship: A Common Understanding for Schools’</a:t>
            </a:r>
            <a:r>
              <a:rPr lang="en-GB" sz="1200" i="1">
                <a:latin typeface="Arial"/>
                <a:ea typeface="+mn-lt"/>
                <a:cs typeface="+mn-lt"/>
              </a:rPr>
              <a:t>. </a:t>
            </a:r>
            <a:r>
              <a:rPr lang="en-US" sz="1200">
                <a:latin typeface="Arial"/>
                <a:ea typeface="+mn-lt"/>
                <a:cs typeface="+mn-lt"/>
              </a:rPr>
              <a:t> Cardiff: Welsh assembly Government. </a:t>
            </a:r>
            <a:endParaRPr lang="en-GB" sz="1200">
              <a:latin typeface="Arial"/>
              <a:cs typeface="Arial"/>
            </a:endParaRPr>
          </a:p>
          <a:p>
            <a:pPr algn="just"/>
            <a:r>
              <a:rPr lang="en-GB" sz="1200">
                <a:latin typeface="Arial"/>
                <a:ea typeface="+mn-lt"/>
                <a:cs typeface="+mn-lt"/>
              </a:rPr>
              <a:t>Welsh Government (2020 a). Curriculum for Wales. Available at: </a:t>
            </a:r>
            <a:r>
              <a:rPr lang="en-GB" sz="1200" dirty="0">
                <a:latin typeface="Arial"/>
                <a:ea typeface="+mn-lt"/>
                <a:cs typeface="+mn-lt"/>
                <a:hlinkClick r:id="rId11"/>
              </a:rPr>
              <a:t>https://hwb.gov.wales/curriculum-for-wales/</a:t>
            </a:r>
            <a:r>
              <a:rPr lang="en-GB" sz="1200">
                <a:latin typeface="Arial"/>
                <a:ea typeface="+mn-lt"/>
                <a:cs typeface="+mn-lt"/>
              </a:rPr>
              <a:t> (Accessed: 12 March 2020) </a:t>
            </a:r>
            <a:endParaRPr lang="en-GB" sz="1200">
              <a:latin typeface="Arial"/>
              <a:cs typeface="Arial"/>
            </a:endParaRPr>
          </a:p>
          <a:p>
            <a:pPr algn="just"/>
            <a:r>
              <a:rPr lang="en-US" sz="1200">
                <a:latin typeface="Arial"/>
                <a:ea typeface="+mn-lt"/>
                <a:cs typeface="+mn-lt"/>
              </a:rPr>
              <a:t>Welsh Government (2020 b). Curriculum logo. Available at: </a:t>
            </a:r>
            <a:r>
              <a:rPr lang="en-US" sz="1200" dirty="0">
                <a:latin typeface="Arial"/>
                <a:ea typeface="+mn-lt"/>
                <a:cs typeface="+mn-lt"/>
                <a:hlinkClick r:id="rId12"/>
              </a:rPr>
              <a:t>https://hwb.gov.wales/storage/64105e3d-b8c8-4193-b00f-0fcfb94af7aa/designing-your-curriculum.jpg/</a:t>
            </a:r>
            <a:r>
              <a:rPr lang="en-US" sz="1200" dirty="0">
                <a:latin typeface="Arial"/>
                <a:ea typeface="+mn-lt"/>
                <a:cs typeface="+mn-lt"/>
              </a:rPr>
              <a:t> </a:t>
            </a:r>
            <a:r>
              <a:rPr lang="en-US" sz="1200">
                <a:latin typeface="Arial"/>
                <a:ea typeface="+mn-lt"/>
                <a:cs typeface="+mn-lt"/>
              </a:rPr>
              <a:t>(Accessed: 12 March 2020)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GB" sz="1200">
              <a:latin typeface="Arial"/>
              <a:cs typeface="Arial"/>
            </a:endParaRPr>
          </a:p>
          <a:p>
            <a:r>
              <a:rPr lang="en-US" sz="1200">
                <a:latin typeface="Arial"/>
                <a:ea typeface="+mn-lt"/>
                <a:cs typeface="+mn-lt"/>
              </a:rPr>
              <a:t>World Education Blog (2016). ESDGC logo. Available at: </a:t>
            </a:r>
            <a:r>
              <a:rPr lang="en-US" sz="1200" dirty="0">
                <a:latin typeface="Arial"/>
                <a:ea typeface="+mn-lt"/>
                <a:cs typeface="+mn-lt"/>
                <a:hlinkClick r:id="rId13"/>
              </a:rPr>
              <a:t>https://gemreportunesco.files.wordpress.com/2016/10/4-7.jpg?w=680&amp;h=694/</a:t>
            </a:r>
            <a:r>
              <a:rPr lang="en-US" sz="1200">
                <a:latin typeface="Arial"/>
                <a:ea typeface="+mn-lt"/>
                <a:cs typeface="+mn-lt"/>
              </a:rPr>
              <a:t> (Accessed: 8 March 2020)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GB" sz="12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8228683"/>
      </p:ext>
    </p:extLst>
  </p:cSld>
  <p:clrMapOvr>
    <a:masterClrMapping/>
  </p:clrMapOvr>
  <p:transition spd="med">
    <p:wipe/>
  </p:transition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Education for Sustainable Development and  Global Citizenship </vt:lpstr>
      <vt:lpstr>What is ESDGC? </vt:lpstr>
      <vt:lpstr>How is ESDGC implemented?  The school uses a combination of discrete and infusion approaches to embed the framework of the ESDGD within the curriculum. Discrete approaches use specific resources and techniques in  workshops delivered by Non-Government Organisations.  Infusion approaches are the strategies that enhance pedagogy in everyday teaching (Ridley, 2005)  </vt:lpstr>
      <vt:lpstr>ESDGC Topic:  Choices and Decisions</vt:lpstr>
      <vt:lpstr>ESDGC Theme: Climate Change</vt:lpstr>
      <vt:lpstr>ESDGC Theme: Identity and Culture</vt:lpstr>
      <vt:lpstr>ESDGC Theme: Wealth and Poverty</vt:lpstr>
      <vt:lpstr>ESDGC theme:  Natural Environment </vt:lpstr>
      <vt:lpstr>ESDGC Theme: Consumption and Waste</vt:lpstr>
      <vt:lpstr>ESDGC Theme: Health</vt:lpstr>
      <vt:lpstr>How effective are the school's strategies in promoting ESDGC? 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3173</cp:revision>
  <dcterms:created xsi:type="dcterms:W3CDTF">2020-01-09T19:09:56Z</dcterms:created>
  <dcterms:modified xsi:type="dcterms:W3CDTF">2020-03-14T13:43:26Z</dcterms:modified>
</cp:coreProperties>
</file>