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75" r:id="rId4"/>
    <p:sldId id="279" r:id="rId5"/>
    <p:sldId id="260" r:id="rId6"/>
    <p:sldId id="261" r:id="rId7"/>
    <p:sldId id="270" r:id="rId8"/>
    <p:sldId id="273" r:id="rId9"/>
    <p:sldId id="27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C4D86-5B58-0A26-0DA7-852D31B4CB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144A23C-C49F-9399-EBD9-C76B2722BA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95326C8-D20B-8A69-2363-A87A3045828D}"/>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5" name="Footer Placeholder 4">
            <a:extLst>
              <a:ext uri="{FF2B5EF4-FFF2-40B4-BE49-F238E27FC236}">
                <a16:creationId xmlns:a16="http://schemas.microsoft.com/office/drawing/2014/main" id="{4C95358E-E539-F33E-67A9-45ECF6EEE2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D0AA50-1486-3452-893A-77D05DA75DBA}"/>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1207695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CECAC-F8BD-AFCF-6C37-59C9BBD2EA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A60938A-3B4E-4FA4-2F2C-14887D08445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256664-DEAA-9FCC-E8B5-943DF1EC7B31}"/>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5" name="Footer Placeholder 4">
            <a:extLst>
              <a:ext uri="{FF2B5EF4-FFF2-40B4-BE49-F238E27FC236}">
                <a16:creationId xmlns:a16="http://schemas.microsoft.com/office/drawing/2014/main" id="{6EE1941E-B809-69BF-0013-A0E30BF60F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2FB7A-4E83-06C4-B55D-3C4C787A9759}"/>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3445778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E0241-0669-2801-C3FD-A6E3ED1F0F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C6A4B46-11F7-8D67-D195-AA2A524524D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C4DF9AC-490A-685A-5B94-D6BF7E6A3A70}"/>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5" name="Footer Placeholder 4">
            <a:extLst>
              <a:ext uri="{FF2B5EF4-FFF2-40B4-BE49-F238E27FC236}">
                <a16:creationId xmlns:a16="http://schemas.microsoft.com/office/drawing/2014/main" id="{5D288D8B-A939-3D4B-CA64-B90C7E65F1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E00B4B-EB19-D065-86F0-5189D762FE2C}"/>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465269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78D8B-6B05-4FFC-8918-5CE1851DC5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BDD20CD-17D2-B879-3C8F-B2089F2E81F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579A0C1-65CC-5544-8CCD-EFF2200EDF5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B9748A-5B09-FFC5-DFB6-358279484C00}"/>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6" name="Footer Placeholder 5">
            <a:extLst>
              <a:ext uri="{FF2B5EF4-FFF2-40B4-BE49-F238E27FC236}">
                <a16:creationId xmlns:a16="http://schemas.microsoft.com/office/drawing/2014/main" id="{159FCD7F-DF94-5E2A-B80F-5B3CB891E3B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62232FE-1DC1-8118-BDB4-3355D4EEA158}"/>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2336952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F643A-2BDB-441A-3EEC-7BFF298F42B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FB26E-938C-D1A9-C93D-350A646B86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88F8F4-1430-0FAC-BD88-EBAAE97265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0B3DC20-5900-9194-D20C-81C8473AC6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664974-8B12-E51A-AF03-6DF7546F92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5588185-A6B3-AC6A-521E-5F202352D1C4}"/>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8" name="Footer Placeholder 7">
            <a:extLst>
              <a:ext uri="{FF2B5EF4-FFF2-40B4-BE49-F238E27FC236}">
                <a16:creationId xmlns:a16="http://schemas.microsoft.com/office/drawing/2014/main" id="{B6DA2536-6277-097E-5CA2-FA3C7500377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E71D6D1-2696-8429-EF39-06962B472027}"/>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748382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F0047-68F1-4678-0AB2-9E548238C5E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FF32BB1-E47A-AEFE-A685-06C5BBC56438}"/>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4" name="Footer Placeholder 3">
            <a:extLst>
              <a:ext uri="{FF2B5EF4-FFF2-40B4-BE49-F238E27FC236}">
                <a16:creationId xmlns:a16="http://schemas.microsoft.com/office/drawing/2014/main" id="{EB2E6CEF-AAC5-7F06-1B8F-E07ADB5AA7B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E1496E-573B-A72E-5D8D-2A201582EB02}"/>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1776848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CF46FB-A3E3-C250-4B01-F6AC907B0563}"/>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3" name="Footer Placeholder 2">
            <a:extLst>
              <a:ext uri="{FF2B5EF4-FFF2-40B4-BE49-F238E27FC236}">
                <a16:creationId xmlns:a16="http://schemas.microsoft.com/office/drawing/2014/main" id="{BF94B681-FDBC-0F66-3BBE-F70D1A68F0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2DB0BBD-151C-A4FA-F612-E1A74F6CDBF8}"/>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2209222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A70A4-3813-8A34-81F2-C2C33DC302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4913037-34CE-F82E-78B7-8D6B485AE2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E33F955-7CA9-FB48-F0AC-D9869BDA0C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1859D4-6E5F-0E46-8B11-17006785CA97}"/>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6" name="Footer Placeholder 5">
            <a:extLst>
              <a:ext uri="{FF2B5EF4-FFF2-40B4-BE49-F238E27FC236}">
                <a16:creationId xmlns:a16="http://schemas.microsoft.com/office/drawing/2014/main" id="{F99BBADA-AC84-405A-D9F0-4CF3F84EAA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9EC2EC-49F8-B4BC-BF98-F0960BFEA39C}"/>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390977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45C0B-56F5-029D-360A-9E0E741DF0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ECEAA0-B2D0-ED01-94B8-2F1CB969D6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8DC21D2-4D7E-B60F-2F36-0F41B8B781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7CB810-52B5-FF92-074F-3D0B1F52B512}"/>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6" name="Footer Placeholder 5">
            <a:extLst>
              <a:ext uri="{FF2B5EF4-FFF2-40B4-BE49-F238E27FC236}">
                <a16:creationId xmlns:a16="http://schemas.microsoft.com/office/drawing/2014/main" id="{6D5530D6-D7DA-2E35-3293-35AE11EDD61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CB5E4F-6A51-103C-F271-ED1E1B5E8F63}"/>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13207845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F194A-DB78-5B3B-A6B6-C71678E36FA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700C206-4D1D-69A3-452B-C35FDC17955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ACFE5F-1155-DAE8-41B6-BF44C16B96E6}"/>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5" name="Footer Placeholder 4">
            <a:extLst>
              <a:ext uri="{FF2B5EF4-FFF2-40B4-BE49-F238E27FC236}">
                <a16:creationId xmlns:a16="http://schemas.microsoft.com/office/drawing/2014/main" id="{17F72810-39AC-FD78-E692-0F3BA28755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C4A63B-01E3-8324-1EDF-DFE68BF03EDE}"/>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882426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EE02A-71DB-AAA8-94EF-2013A6FDF0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FFCBEA5-BC3C-794F-527D-1A080BD9214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D2CD0BD-2DB5-57FF-EA97-6B71D82BC9B0}"/>
              </a:ext>
            </a:extLst>
          </p:cNvPr>
          <p:cNvSpPr>
            <a:spLocks noGrp="1"/>
          </p:cNvSpPr>
          <p:nvPr>
            <p:ph type="dt" sz="half" idx="10"/>
          </p:nvPr>
        </p:nvSpPr>
        <p:spPr/>
        <p:txBody>
          <a:bodyPr/>
          <a:lstStyle/>
          <a:p>
            <a:fld id="{15C2DB13-647C-0442-901E-4021D5FD9BEB}" type="datetimeFigureOut">
              <a:rPr lang="en-US" smtClean="0"/>
              <a:t>11/9/25</a:t>
            </a:fld>
            <a:endParaRPr lang="en-US"/>
          </a:p>
        </p:txBody>
      </p:sp>
      <p:sp>
        <p:nvSpPr>
          <p:cNvPr id="5" name="Footer Placeholder 4">
            <a:extLst>
              <a:ext uri="{FF2B5EF4-FFF2-40B4-BE49-F238E27FC236}">
                <a16:creationId xmlns:a16="http://schemas.microsoft.com/office/drawing/2014/main" id="{EB60342F-E336-4B9A-6B49-FE66B2394E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BD6DC4-05D8-EC74-2AF6-AF45938F4D9B}"/>
              </a:ext>
            </a:extLst>
          </p:cNvPr>
          <p:cNvSpPr>
            <a:spLocks noGrp="1"/>
          </p:cNvSpPr>
          <p:nvPr>
            <p:ph type="sldNum" sz="quarter" idx="12"/>
          </p:nvPr>
        </p:nvSpPr>
        <p:spPr/>
        <p:txBody>
          <a:bodyPr/>
          <a:lstStyle/>
          <a:p>
            <a:fld id="{C8AA29FD-2811-0C4E-B447-151A7E387D07}" type="slidenum">
              <a:rPr lang="en-US" smtClean="0"/>
              <a:t>‹#›</a:t>
            </a:fld>
            <a:endParaRPr lang="en-US"/>
          </a:p>
        </p:txBody>
      </p:sp>
    </p:spTree>
    <p:extLst>
      <p:ext uri="{BB962C8B-B14F-4D97-AF65-F5344CB8AC3E}">
        <p14:creationId xmlns:p14="http://schemas.microsoft.com/office/powerpoint/2010/main" val="3391105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4544522-E4EE-3EA2-34E6-32DEEA248F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6A6716-9C22-35F4-4F40-D34BDD1D78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1EAF24-CF07-BE5B-E00F-F2F64CBAEC3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C2DB13-647C-0442-901E-4021D5FD9BEB}" type="datetimeFigureOut">
              <a:rPr lang="en-US" smtClean="0"/>
              <a:t>11/9/25</a:t>
            </a:fld>
            <a:endParaRPr lang="en-US"/>
          </a:p>
        </p:txBody>
      </p:sp>
      <p:sp>
        <p:nvSpPr>
          <p:cNvPr id="5" name="Footer Placeholder 4">
            <a:extLst>
              <a:ext uri="{FF2B5EF4-FFF2-40B4-BE49-F238E27FC236}">
                <a16:creationId xmlns:a16="http://schemas.microsoft.com/office/drawing/2014/main" id="{3F2E8149-DAA2-3EC1-5875-95496997BC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79FA81-85A4-28B2-5EFB-473BA4A77B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AA29FD-2811-0C4E-B447-151A7E387D07}" type="slidenum">
              <a:rPr lang="en-US" smtClean="0"/>
              <a:t>‹#›</a:t>
            </a:fld>
            <a:endParaRPr lang="en-US"/>
          </a:p>
        </p:txBody>
      </p:sp>
    </p:spTree>
    <p:extLst>
      <p:ext uri="{BB962C8B-B14F-4D97-AF65-F5344CB8AC3E}">
        <p14:creationId xmlns:p14="http://schemas.microsoft.com/office/powerpoint/2010/main" val="3163394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lideserve.com/lance/chickenpox" TargetMode="External"/><Relationship Id="rId3" Type="http://schemas.openxmlformats.org/officeDocument/2006/relationships/hyperlink" Target="https://www.nhs.uk/conditions/chickenpox/" TargetMode="External"/><Relationship Id="rId7" Type="http://schemas.openxmlformats.org/officeDocument/2006/relationships/hyperlink" Target="https://www.healthdirect.gov.au/chickenpox" TargetMode="External"/><Relationship Id="rId2" Type="http://schemas.openxmlformats.org/officeDocument/2006/relationships/hyperlink" Target="https://my.clevelandclinic.org/health/diseases/4017-chickenpox" TargetMode="External"/><Relationship Id="rId1" Type="http://schemas.openxmlformats.org/officeDocument/2006/relationships/slideLayout" Target="../slideLayouts/slideLayout2.xml"/><Relationship Id="rId6" Type="http://schemas.openxmlformats.org/officeDocument/2006/relationships/hyperlink" Target="https://www.mayoclinic.org/diseases-conditions/chickenpox/diagnosis-treatment/drc-20351287" TargetMode="External"/><Relationship Id="rId11" Type="http://schemas.openxmlformats.org/officeDocument/2006/relationships/hyperlink" Target="https://www.nhs.uk/vaccinations/chickenpox-vaccine/" TargetMode="External"/><Relationship Id="rId5" Type="http://schemas.openxmlformats.org/officeDocument/2006/relationships/hyperlink" Target="https://patient.info/skin-conditions/viral-rashes/chickenpox-in-adults-and-teenagers" TargetMode="External"/><Relationship Id="rId10" Type="http://schemas.openxmlformats.org/officeDocument/2006/relationships/hyperlink" Target="https://www.gov.uk/guidance/chickenpox-as-a-notifiable-disease-information-for-health-professionals" TargetMode="External"/><Relationship Id="rId4" Type="http://schemas.openxmlformats.org/officeDocument/2006/relationships/hyperlink" Target="https://www.gov.uk/government/collections/chickenpox-public-health-management-and-guidance" TargetMode="External"/><Relationship Id="rId9" Type="http://schemas.openxmlformats.org/officeDocument/2006/relationships/hyperlink" Target="https://my.clevelandclinic.org/health/treatments/22136-chickenpox-vacc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nerve cell">
            <a:extLst>
              <a:ext uri="{FF2B5EF4-FFF2-40B4-BE49-F238E27FC236}">
                <a16:creationId xmlns:a16="http://schemas.microsoft.com/office/drawing/2014/main" id="{1957BF47-630C-3999-E6FF-CBFB9DBEA40C}"/>
              </a:ext>
            </a:extLst>
          </p:cNvPr>
          <p:cNvPicPr>
            <a:picLocks noChangeAspect="1"/>
          </p:cNvPicPr>
          <p:nvPr/>
        </p:nvPicPr>
        <p:blipFill>
          <a:blip r:embed="rId2">
            <a:alphaModFix amt="50000"/>
          </a:blip>
          <a:srcRect t="8534" b="16466"/>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2C95192F-BCF0-76D1-BD7B-D1D49EBF6D2D}"/>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Chicken pox </a:t>
            </a:r>
            <a:endParaRPr lang="en-US">
              <a:solidFill>
                <a:srgbClr val="FFFFFF"/>
              </a:solidFill>
            </a:endParaRPr>
          </a:p>
        </p:txBody>
      </p:sp>
      <p:sp>
        <p:nvSpPr>
          <p:cNvPr id="3" name="Subtitle 2">
            <a:extLst>
              <a:ext uri="{FF2B5EF4-FFF2-40B4-BE49-F238E27FC236}">
                <a16:creationId xmlns:a16="http://schemas.microsoft.com/office/drawing/2014/main" id="{8DE7B847-B855-1033-92FF-D48B75E0194C}"/>
              </a:ext>
            </a:extLst>
          </p:cNvPr>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rPr>
              <a:t>Jorisa Belushi, Chloe Agagjyshi, Cisil Temur, Alexandra Dronea  , Enelly</a:t>
            </a:r>
            <a:endParaRPr lang="en-US">
              <a:solidFill>
                <a:srgbClr val="FFFFFF"/>
              </a:solidFill>
            </a:endParaRPr>
          </a:p>
        </p:txBody>
      </p:sp>
    </p:spTree>
    <p:extLst>
      <p:ext uri="{BB962C8B-B14F-4D97-AF65-F5344CB8AC3E}">
        <p14:creationId xmlns:p14="http://schemas.microsoft.com/office/powerpoint/2010/main" val="45964003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BE6E5-BD98-4DE0-9443-2D4DF95369B8}"/>
              </a:ext>
            </a:extLst>
          </p:cNvPr>
          <p:cNvSpPr>
            <a:spLocks noGrp="1"/>
          </p:cNvSpPr>
          <p:nvPr>
            <p:ph type="title"/>
          </p:nvPr>
        </p:nvSpPr>
        <p:spPr>
          <a:xfrm>
            <a:off x="668825" y="326008"/>
            <a:ext cx="10515600" cy="1325563"/>
          </a:xfrm>
        </p:spPr>
        <p:txBody>
          <a:bodyPr/>
          <a:lstStyle/>
          <a:p>
            <a:r>
              <a:rPr lang="en-GB">
                <a:latin typeface="Arial" panose="020B0604020202020204" pitchFamily="34" charset="0"/>
                <a:cs typeface="Arial" panose="020B0604020202020204" pitchFamily="34" charset="0"/>
              </a:rPr>
              <a:t>Introduction to chickenpox</a:t>
            </a:r>
            <a:endParaRPr lang="en-US">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F9A22A4-71C2-345E-6686-F2CA6DFA91C8}"/>
              </a:ext>
            </a:extLst>
          </p:cNvPr>
          <p:cNvSpPr txBox="1"/>
          <p:nvPr/>
        </p:nvSpPr>
        <p:spPr>
          <a:xfrm>
            <a:off x="668825" y="1922392"/>
            <a:ext cx="10176849" cy="4524315"/>
          </a:xfrm>
          <a:prstGeom prst="rect">
            <a:avLst/>
          </a:prstGeom>
          <a:noFill/>
        </p:spPr>
        <p:txBody>
          <a:bodyPr wrap="square" rtlCol="0">
            <a:spAutoFit/>
          </a:bodyPr>
          <a:lstStyle/>
          <a:p>
            <a:pPr algn="l"/>
            <a:r>
              <a:rPr lang="en-GB" b="1">
                <a:latin typeface="Arial" panose="020B0604020202020204" pitchFamily="34" charset="0"/>
                <a:cs typeface="Arial" panose="020B0604020202020204" pitchFamily="34" charset="0"/>
              </a:rPr>
              <a:t>What is chicken pox?</a:t>
            </a:r>
          </a:p>
          <a:p>
            <a:pPr algn="l"/>
            <a:r>
              <a:rPr lang="en-GB">
                <a:latin typeface="Arial" panose="020B0604020202020204" pitchFamily="34" charset="0"/>
                <a:cs typeface="Arial" panose="020B0604020202020204" pitchFamily="34" charset="0"/>
              </a:rPr>
              <a:t>Chicken pox is a disease. It is contagious and mostly common for children to have it. </a:t>
            </a:r>
          </a:p>
          <a:p>
            <a:pPr algn="l"/>
            <a:endParaRPr lang="en-GB">
              <a:latin typeface="Arial" panose="020B0604020202020204" pitchFamily="34" charset="0"/>
              <a:cs typeface="Arial" panose="020B0604020202020204" pitchFamily="34" charset="0"/>
            </a:endParaRPr>
          </a:p>
          <a:p>
            <a:pPr algn="l"/>
            <a:r>
              <a:rPr lang="en-GB" b="1">
                <a:latin typeface="Arial" panose="020B0604020202020204" pitchFamily="34" charset="0"/>
                <a:cs typeface="Arial" panose="020B0604020202020204" pitchFamily="34" charset="0"/>
              </a:rPr>
              <a:t>Symptoms of chicken pox:</a:t>
            </a:r>
          </a:p>
          <a:p>
            <a:pPr marL="285750" indent="-285750" algn="l">
              <a:buFont typeface="Courier New" panose="02070309020205020404" pitchFamily="49" charset="0"/>
              <a:buChar char="o"/>
            </a:pPr>
            <a:r>
              <a:rPr lang="en-GB">
                <a:latin typeface="Arial" panose="020B0604020202020204" pitchFamily="34" charset="0"/>
                <a:cs typeface="Arial" panose="020B0604020202020204" pitchFamily="34" charset="0"/>
              </a:rPr>
              <a:t>Temperature </a:t>
            </a:r>
          </a:p>
          <a:p>
            <a:pPr marL="285750" indent="-285750" algn="l">
              <a:buFont typeface="Courier New" panose="02070309020205020404" pitchFamily="49" charset="0"/>
              <a:buChar char="o"/>
            </a:pPr>
            <a:r>
              <a:rPr lang="en-GB">
                <a:latin typeface="Arial" panose="020B0604020202020204" pitchFamily="34" charset="0"/>
                <a:cs typeface="Arial" panose="020B0604020202020204" pitchFamily="34" charset="0"/>
              </a:rPr>
              <a:t>Rashes</a:t>
            </a:r>
          </a:p>
          <a:p>
            <a:pPr marL="285750" indent="-285750" algn="l">
              <a:buFont typeface="Courier New" panose="02070309020205020404" pitchFamily="49" charset="0"/>
              <a:buChar char="o"/>
            </a:pPr>
            <a:r>
              <a:rPr lang="en-GB">
                <a:latin typeface="Arial" panose="020B0604020202020204" pitchFamily="34" charset="0"/>
                <a:cs typeface="Arial" panose="020B0604020202020204" pitchFamily="34" charset="0"/>
              </a:rPr>
              <a:t>Itchy </a:t>
            </a:r>
          </a:p>
          <a:p>
            <a:pPr algn="l"/>
            <a:endParaRPr lang="en-GB">
              <a:latin typeface="Arial" panose="020B0604020202020204" pitchFamily="34" charset="0"/>
              <a:cs typeface="Arial" panose="020B0604020202020204" pitchFamily="34" charset="0"/>
            </a:endParaRPr>
          </a:p>
          <a:p>
            <a:pPr algn="l"/>
            <a:r>
              <a:rPr lang="en-GB" sz="1800" b="0" i="0" u="none" strike="noStrike">
                <a:solidFill>
                  <a:srgbClr val="000000"/>
                </a:solidFill>
                <a:effectLst/>
                <a:latin typeface="Arial" panose="020B0604020202020204" pitchFamily="34" charset="0"/>
                <a:cs typeface="Arial" panose="020B0604020202020204" pitchFamily="34" charset="0"/>
              </a:rPr>
              <a:t>(NHS , 2025)</a:t>
            </a:r>
            <a:endParaRPr lang="en-GB">
              <a:latin typeface="Arial" panose="020B0604020202020204" pitchFamily="34" charset="0"/>
              <a:cs typeface="Arial" panose="020B0604020202020204" pitchFamily="34" charset="0"/>
            </a:endParaRPr>
          </a:p>
          <a:p>
            <a:pPr marL="285750" indent="-285750" algn="l">
              <a:buFont typeface="Courier New" panose="02070309020205020404" pitchFamily="49" charset="0"/>
              <a:buChar char="o"/>
            </a:pPr>
            <a:endParaRPr lang="en-GB">
              <a:latin typeface="Arial" panose="020B0604020202020204" pitchFamily="34" charset="0"/>
              <a:cs typeface="Arial" panose="020B0604020202020204" pitchFamily="34" charset="0"/>
            </a:endParaRPr>
          </a:p>
          <a:p>
            <a:pPr algn="l"/>
            <a:r>
              <a:rPr lang="en-GB" b="1">
                <a:latin typeface="Arial" panose="020B0604020202020204" pitchFamily="34" charset="0"/>
                <a:cs typeface="Arial" panose="020B0604020202020204" pitchFamily="34" charset="0"/>
              </a:rPr>
              <a:t>Mortality rate:</a:t>
            </a:r>
          </a:p>
          <a:p>
            <a:pPr marL="285750" indent="-285750" algn="l">
              <a:buFont typeface="Courier New" panose="02070309020205020404" pitchFamily="49" charset="0"/>
              <a:buChar char="o"/>
            </a:pPr>
            <a:r>
              <a:rPr lang="en-GB">
                <a:latin typeface="Arial" panose="020B0604020202020204" pitchFamily="34" charset="0"/>
                <a:cs typeface="Arial" panose="020B0604020202020204" pitchFamily="34" charset="0"/>
              </a:rPr>
              <a:t>It is extremely low rate of death for chickenpox</a:t>
            </a:r>
          </a:p>
          <a:p>
            <a:pPr marL="285750" indent="-285750" algn="l">
              <a:buFont typeface="Courier New" panose="02070309020205020404" pitchFamily="49" charset="0"/>
              <a:buChar char="o"/>
            </a:pPr>
            <a:r>
              <a:rPr lang="en-GB">
                <a:latin typeface="Arial" panose="020B0604020202020204" pitchFamily="34" charset="0"/>
                <a:cs typeface="Arial" panose="020B0604020202020204" pitchFamily="34" charset="0"/>
              </a:rPr>
              <a:t>Less than 30 people die from chickenpox annually</a:t>
            </a:r>
          </a:p>
          <a:p>
            <a:pPr algn="l"/>
            <a:endParaRPr lang="en-GB">
              <a:latin typeface="Arial" panose="020B0604020202020204" pitchFamily="34" charset="0"/>
              <a:cs typeface="Arial" panose="020B0604020202020204" pitchFamily="34" charset="0"/>
            </a:endParaRPr>
          </a:p>
          <a:p>
            <a:pPr algn="l"/>
            <a:r>
              <a:rPr lang="en-GB" sz="1800" b="0" i="0" u="none" strike="noStrike">
                <a:solidFill>
                  <a:srgbClr val="000000"/>
                </a:solidFill>
                <a:effectLst/>
                <a:latin typeface="Arial" panose="020B0604020202020204" pitchFamily="34" charset="0"/>
                <a:cs typeface="Arial" panose="020B0604020202020204" pitchFamily="34" charset="0"/>
              </a:rPr>
              <a:t>(</a:t>
            </a:r>
            <a:r>
              <a:rPr lang="en-GB" sz="1800" b="0" i="0" u="none" strike="noStrike" err="1">
                <a:solidFill>
                  <a:srgbClr val="000000"/>
                </a:solidFill>
                <a:effectLst/>
                <a:latin typeface="Arial" panose="020B0604020202020204" pitchFamily="34" charset="0"/>
                <a:cs typeface="Arial" panose="020B0604020202020204" pitchFamily="34" charset="0"/>
              </a:rPr>
              <a:t>Rawson</a:t>
            </a:r>
            <a:r>
              <a:rPr lang="en-GB" sz="1800" b="0" i="0" u="none" strike="noStrike">
                <a:solidFill>
                  <a:srgbClr val="000000"/>
                </a:solidFill>
                <a:effectLst/>
                <a:latin typeface="Arial" panose="020B0604020202020204" pitchFamily="34" charset="0"/>
                <a:cs typeface="Arial" panose="020B0604020202020204" pitchFamily="34" charset="0"/>
              </a:rPr>
              <a:t>, </a:t>
            </a:r>
            <a:r>
              <a:rPr lang="en-GB" sz="1800" b="0" i="0" u="none" strike="noStrike" err="1">
                <a:solidFill>
                  <a:srgbClr val="000000"/>
                </a:solidFill>
                <a:effectLst/>
                <a:latin typeface="Arial" panose="020B0604020202020204" pitchFamily="34" charset="0"/>
                <a:cs typeface="Arial" panose="020B0604020202020204" pitchFamily="34" charset="0"/>
              </a:rPr>
              <a:t>Crampin</a:t>
            </a:r>
            <a:r>
              <a:rPr lang="en-GB" sz="1800" b="0" i="0" u="none" strike="noStrike">
                <a:solidFill>
                  <a:srgbClr val="000000"/>
                </a:solidFill>
                <a:effectLst/>
                <a:latin typeface="Arial" panose="020B0604020202020204" pitchFamily="34" charset="0"/>
                <a:cs typeface="Arial" panose="020B0604020202020204" pitchFamily="34" charset="0"/>
              </a:rPr>
              <a:t> and Noah, 2001)</a:t>
            </a:r>
            <a:endParaRPr lang="en-GB">
              <a:latin typeface="Arial" panose="020B0604020202020204" pitchFamily="34" charset="0"/>
              <a:cs typeface="Arial" panose="020B0604020202020204" pitchFamily="34" charset="0"/>
            </a:endParaRPr>
          </a:p>
          <a:p>
            <a:pPr algn="l"/>
            <a:endParaRPr lang="en-US"/>
          </a:p>
        </p:txBody>
      </p:sp>
      <p:sp>
        <p:nvSpPr>
          <p:cNvPr id="5" name="TextBox 4">
            <a:extLst>
              <a:ext uri="{FF2B5EF4-FFF2-40B4-BE49-F238E27FC236}">
                <a16:creationId xmlns:a16="http://schemas.microsoft.com/office/drawing/2014/main" id="{9818FB95-4363-568A-4937-D63100EE30FB}"/>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B244EA1D-7C0D-CD54-EE7A-18770D5BDA85}"/>
              </a:ext>
            </a:extLst>
          </p:cNvPr>
          <p:cNvSpPr txBox="1"/>
          <p:nvPr/>
        </p:nvSpPr>
        <p:spPr>
          <a:xfrm>
            <a:off x="10347105" y="6169709"/>
            <a:ext cx="1844895" cy="646331"/>
          </a:xfrm>
          <a:prstGeom prst="rect">
            <a:avLst/>
          </a:prstGeom>
          <a:noFill/>
        </p:spPr>
        <p:txBody>
          <a:bodyPr wrap="square" rtlCol="0">
            <a:spAutoFit/>
          </a:bodyPr>
          <a:lstStyle/>
          <a:p>
            <a:pPr algn="l"/>
            <a:r>
              <a:rPr lang="en-GB"/>
              <a:t>Jorisa Belushi </a:t>
            </a:r>
          </a:p>
          <a:p>
            <a:pPr algn="l"/>
            <a:r>
              <a:rPr lang="en-GB"/>
              <a:t>     2440189</a:t>
            </a:r>
            <a:endParaRPr lang="en-US"/>
          </a:p>
        </p:txBody>
      </p:sp>
      <p:pic>
        <p:nvPicPr>
          <p:cNvPr id="9" name="Picture 8" descr="Chickenpox laboratory findings - wikidoc">
            <a:extLst>
              <a:ext uri="{FF2B5EF4-FFF2-40B4-BE49-F238E27FC236}">
                <a16:creationId xmlns:a16="http://schemas.microsoft.com/office/drawing/2014/main" id="{662807CC-B6FB-B4C6-3004-C037068E22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3826" y="4394807"/>
            <a:ext cx="3205778" cy="2137185"/>
          </a:xfrm>
          <a:prstGeom prst="rect">
            <a:avLst/>
          </a:prstGeom>
        </p:spPr>
      </p:pic>
      <p:pic>
        <p:nvPicPr>
          <p:cNvPr id="10" name="Picture 9" descr="Category:Children with chickenpox - Wikimedia Commons">
            <a:extLst>
              <a:ext uri="{FF2B5EF4-FFF2-40B4-BE49-F238E27FC236}">
                <a16:creationId xmlns:a16="http://schemas.microsoft.com/office/drawing/2014/main" id="{223A6785-B2E9-9FED-DC59-5544B5330D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69604" y="507353"/>
            <a:ext cx="2020483" cy="3069088"/>
          </a:xfrm>
          <a:prstGeom prst="rect">
            <a:avLst/>
          </a:prstGeom>
        </p:spPr>
      </p:pic>
    </p:spTree>
    <p:extLst>
      <p:ext uri="{BB962C8B-B14F-4D97-AF65-F5344CB8AC3E}">
        <p14:creationId xmlns:p14="http://schemas.microsoft.com/office/powerpoint/2010/main" val="26528034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06DF96-4811-4DE0-8E1A-01FDA85CC189}"/>
              </a:ext>
            </a:extLst>
          </p:cNvPr>
          <p:cNvSpPr>
            <a:spLocks noGrp="1"/>
          </p:cNvSpPr>
          <p:nvPr>
            <p:ph type="title"/>
          </p:nvPr>
        </p:nvSpPr>
        <p:spPr>
          <a:xfrm>
            <a:off x="572493" y="238539"/>
            <a:ext cx="11018520" cy="1434415"/>
          </a:xfrm>
        </p:spPr>
        <p:txBody>
          <a:bodyPr anchor="b">
            <a:normAutofit/>
          </a:bodyPr>
          <a:lstStyle/>
          <a:p>
            <a:r>
              <a:rPr lang="en-GB" sz="4600" i="0">
                <a:effectLst/>
                <a:latin typeface=".SFUI-Semibold"/>
              </a:rPr>
              <a:t>approaches and strategies to monitor chickenpox </a:t>
            </a:r>
            <a:endParaRPr lang="en-US" sz="4600"/>
          </a:p>
        </p:txBody>
      </p:sp>
      <p:sp>
        <p:nvSpPr>
          <p:cNvPr id="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D9C8E7-B2BB-802F-5BC3-5D3E5FF86DF4}"/>
              </a:ext>
            </a:extLst>
          </p:cNvPr>
          <p:cNvSpPr>
            <a:spLocks noGrp="1"/>
          </p:cNvSpPr>
          <p:nvPr>
            <p:ph idx="1"/>
          </p:nvPr>
        </p:nvSpPr>
        <p:spPr>
          <a:xfrm>
            <a:off x="572493" y="2071316"/>
            <a:ext cx="6713552" cy="4119172"/>
          </a:xfrm>
        </p:spPr>
        <p:txBody>
          <a:bodyPr anchor="t">
            <a:normAutofit/>
          </a:bodyPr>
          <a:lstStyle/>
          <a:p>
            <a:r>
              <a:rPr lang="en-GB" sz="1000"/>
              <a:t>Case detection and reporting- parents, healthcare providers and teachers are advised to report suspected cases such as fevers and itchy rash to the local health department and this early detection could prevent the spread within unvaccinated children.</a:t>
            </a:r>
          </a:p>
          <a:p>
            <a:r>
              <a:rPr lang="en-GB" sz="1000"/>
              <a:t>Exclusion and isolation- students that are infected like mona, Roma and Maria must stay home until the lessons have been crushed over and this us usually 4-7 days after the rash onset.</a:t>
            </a:r>
            <a:r>
              <a:rPr lang="en-GB" sz="1000" b="0" i="0" u="none" strike="noStrike">
                <a:effectLst/>
                <a:latin typeface="Times New Roman" panose="02020603050405020304" pitchFamily="18" charset="0"/>
              </a:rPr>
              <a:t> (Peel Croft Surgery, 2020)</a:t>
            </a:r>
            <a:endParaRPr lang="en-GB" sz="1000"/>
          </a:p>
          <a:p>
            <a:r>
              <a:rPr lang="en-GB" sz="1000"/>
              <a:t>Contact tracing- identify contacts or classmates who were also exposed to the child who was infected and check the status of their vaccination.</a:t>
            </a:r>
          </a:p>
          <a:p>
            <a:r>
              <a:rPr lang="en-GB" sz="1000"/>
              <a:t>Vaccination of susceptible individuals- those staff and students who are unvaccinated should have the chance to be offered the varicella vaccine which will prevent further spread of chickenpox.</a:t>
            </a:r>
          </a:p>
          <a:p>
            <a:r>
              <a:rPr lang="en-GB" sz="1000"/>
              <a:t>Public health education- informing staff and parents about the symptoms of chickenpox, prevention methods and transmission.</a:t>
            </a:r>
          </a:p>
          <a:p>
            <a:pPr marL="0" indent="0">
              <a:buNone/>
            </a:pPr>
            <a:r>
              <a:rPr lang="en-GB" sz="1000"/>
              <a:t>Public health surveillance system for chickenpox:</a:t>
            </a:r>
          </a:p>
          <a:p>
            <a:pPr marL="0" indent="0">
              <a:buNone/>
            </a:pPr>
            <a:r>
              <a:rPr lang="en-GB" sz="1000"/>
              <a:t>Different types of surveillance include: </a:t>
            </a:r>
          </a:p>
          <a:p>
            <a:r>
              <a:rPr lang="en-GB" sz="1000"/>
              <a:t>Passive surveillance- this is when healthcare providers report recent cases to the local health authorities </a:t>
            </a:r>
          </a:p>
          <a:p>
            <a:r>
              <a:rPr lang="en-GB" sz="1000"/>
              <a:t>Active surveillance- this is when during outbreaks the public health providers contact clinics and schools for any recent updates.</a:t>
            </a:r>
          </a:p>
          <a:p>
            <a:r>
              <a:rPr lang="en-GB" sz="1000"/>
              <a:t>Case definition- </a:t>
            </a:r>
            <a:r>
              <a:rPr lang="en-GB" sz="1000" i="0">
                <a:effectLst/>
                <a:latin typeface=".SFUI-Semibold"/>
              </a:rPr>
              <a:t>standardised criteria which is used to identify chickenpox cases which is usually based within clinical symptoms such as itchy rash with blisters.</a:t>
            </a:r>
            <a:r>
              <a:rPr lang="en-GB" sz="1000" b="0" i="0" u="none" strike="noStrike">
                <a:effectLst/>
                <a:latin typeface="Times New Roman" panose="02020603050405020304" pitchFamily="18" charset="0"/>
              </a:rPr>
              <a:t> (NHS, 2025)</a:t>
            </a:r>
            <a:endParaRPr lang="en-GB" sz="1000" i="0">
              <a:effectLst/>
              <a:latin typeface=".SFUI-Semibold"/>
            </a:endParaRPr>
          </a:p>
          <a:p>
            <a:r>
              <a:rPr lang="en-GB" sz="1000"/>
              <a:t>Reporting flow- </a:t>
            </a:r>
            <a:r>
              <a:rPr lang="en-GB" sz="1000">
                <a:latin typeface=".SFUI-Semibold"/>
              </a:rPr>
              <a:t>healthcare institutions and providers report confirmed cases to national or local health authorities. The purpose of this is inform the spread of chickenpox.</a:t>
            </a:r>
          </a:p>
          <a:p>
            <a:pPr marL="0" indent="0">
              <a:buNone/>
            </a:pPr>
            <a:endParaRPr lang="en-GB" sz="1000"/>
          </a:p>
          <a:p>
            <a:endParaRPr lang="en-GB" sz="1000"/>
          </a:p>
          <a:p>
            <a:pPr marL="0" indent="0">
              <a:buNone/>
            </a:pPr>
            <a:endParaRPr lang="en-GB" sz="1000"/>
          </a:p>
          <a:p>
            <a:pPr marL="0" indent="0">
              <a:buNone/>
            </a:pPr>
            <a:endParaRPr lang="en-GB" sz="1000"/>
          </a:p>
        </p:txBody>
      </p:sp>
      <p:pic>
        <p:nvPicPr>
          <p:cNvPr id="7" name="Picture 6">
            <a:extLst>
              <a:ext uri="{FF2B5EF4-FFF2-40B4-BE49-F238E27FC236}">
                <a16:creationId xmlns:a16="http://schemas.microsoft.com/office/drawing/2014/main" id="{B4447809-E3FE-305E-248E-54DFFB9F99CD}"/>
              </a:ext>
            </a:extLst>
          </p:cNvPr>
          <p:cNvPicPr>
            <a:picLocks noChangeAspect="1"/>
          </p:cNvPicPr>
          <p:nvPr/>
        </p:nvPicPr>
        <p:blipFill>
          <a:blip r:embed="rId2"/>
          <a:srcRect r="42277" b="1"/>
          <a:stretch>
            <a:fillRect/>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FD6456B5-3190-BD9A-5304-6B82FF81CE81}"/>
              </a:ext>
            </a:extLst>
          </p:cNvPr>
          <p:cNvSpPr txBox="1"/>
          <p:nvPr/>
        </p:nvSpPr>
        <p:spPr>
          <a:xfrm>
            <a:off x="10122277" y="238539"/>
            <a:ext cx="2041228" cy="830997"/>
          </a:xfrm>
          <a:prstGeom prst="rect">
            <a:avLst/>
          </a:prstGeom>
          <a:noFill/>
        </p:spPr>
        <p:txBody>
          <a:bodyPr wrap="square" rtlCol="0">
            <a:spAutoFit/>
          </a:bodyPr>
          <a:lstStyle/>
          <a:p>
            <a:pPr algn="l"/>
            <a:r>
              <a:rPr lang="en-GB" sz="2400"/>
              <a:t>Cisil Temur </a:t>
            </a:r>
          </a:p>
          <a:p>
            <a:pPr algn="l"/>
            <a:r>
              <a:rPr lang="en-GB" sz="2400"/>
              <a:t>2435267</a:t>
            </a:r>
            <a:endParaRPr lang="en-US" sz="2400"/>
          </a:p>
        </p:txBody>
      </p:sp>
    </p:spTree>
    <p:extLst>
      <p:ext uri="{BB962C8B-B14F-4D97-AF65-F5344CB8AC3E}">
        <p14:creationId xmlns:p14="http://schemas.microsoft.com/office/powerpoint/2010/main" val="2491126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Arc 3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20E8145B-D151-74C3-C996-DEF567F2ABFB}"/>
              </a:ext>
            </a:extLst>
          </p:cNvPr>
          <p:cNvPicPr>
            <a:picLocks noChangeAspect="1"/>
          </p:cNvPicPr>
          <p:nvPr/>
        </p:nvPicPr>
        <p:blipFill>
          <a:blip r:embed="rId2"/>
          <a:stretch>
            <a:fillRect/>
          </a:stretch>
        </p:blipFill>
        <p:spPr>
          <a:xfrm>
            <a:off x="703182" y="1355543"/>
            <a:ext cx="4777381" cy="39771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77D9B1E-416C-5C8A-AC8A-081AB52EF444}"/>
              </a:ext>
            </a:extLst>
          </p:cNvPr>
          <p:cNvSpPr>
            <a:spLocks noGrp="1"/>
          </p:cNvSpPr>
          <p:nvPr>
            <p:ph idx="1"/>
          </p:nvPr>
        </p:nvSpPr>
        <p:spPr>
          <a:xfrm>
            <a:off x="5894962" y="1984443"/>
            <a:ext cx="5458838" cy="4192520"/>
          </a:xfrm>
        </p:spPr>
        <p:txBody>
          <a:bodyPr>
            <a:normAutofit/>
          </a:bodyPr>
          <a:lstStyle/>
          <a:p>
            <a:pPr marL="0" indent="0">
              <a:buNone/>
            </a:pPr>
            <a:r>
              <a:rPr lang="en-GB" sz="1300">
                <a:latin typeface=".SFUI-Semibold"/>
              </a:rPr>
              <a:t>How data of the chickenpox is collected:</a:t>
            </a:r>
          </a:p>
          <a:p>
            <a:r>
              <a:rPr lang="en-GB" sz="1300">
                <a:latin typeface=".SFUI-Semibold"/>
              </a:rPr>
              <a:t>Checking school absences recordings </a:t>
            </a:r>
          </a:p>
          <a:p>
            <a:r>
              <a:rPr lang="en-GB" sz="1300">
                <a:latin typeface=".SFUI-Semibold"/>
              </a:rPr>
              <a:t>Checking if there are any reports coming from healthcare facilities which include hospitals and clinics.</a:t>
            </a:r>
          </a:p>
          <a:p>
            <a:r>
              <a:rPr lang="en-GB" sz="1300">
                <a:latin typeface=".SFUI-Semibold"/>
              </a:rPr>
              <a:t>Providing surveys to any households or the community if necessary.</a:t>
            </a:r>
          </a:p>
          <a:p>
            <a:r>
              <a:rPr lang="en-GB" sz="1300">
                <a:latin typeface=".SFUI-Semibold"/>
              </a:rPr>
              <a:t>Laboratory’s within suspected cases.</a:t>
            </a:r>
            <a:endParaRPr lang="en-GB" sz="1300"/>
          </a:p>
          <a:p>
            <a:r>
              <a:rPr lang="en-GB" sz="1300"/>
              <a:t>Data analysis- </a:t>
            </a:r>
            <a:r>
              <a:rPr lang="en-GB" sz="1300" i="0">
                <a:effectLst/>
                <a:latin typeface=".SFUI-Semibold"/>
              </a:rPr>
              <a:t>detecting outbreaks, identifying high risk populations and analysing collected data to track trends.</a:t>
            </a:r>
          </a:p>
          <a:p>
            <a:pPr marL="0" indent="0">
              <a:buNone/>
            </a:pPr>
            <a:r>
              <a:rPr lang="en-GB" sz="1300">
                <a:latin typeface=".SFUI-Semibold"/>
              </a:rPr>
              <a:t>Vaccination data:</a:t>
            </a:r>
          </a:p>
          <a:p>
            <a:r>
              <a:rPr lang="en-GB" sz="1300">
                <a:latin typeface=".SFUI-Semibold"/>
              </a:rPr>
              <a:t>The name of the vaccine is varicella vaccine and 1</a:t>
            </a:r>
            <a:r>
              <a:rPr lang="en-GB" sz="1300" baseline="30000">
                <a:latin typeface=".SFUI-Semibold"/>
              </a:rPr>
              <a:t>st</a:t>
            </a:r>
            <a:r>
              <a:rPr lang="en-GB" sz="1300">
                <a:latin typeface=".SFUI-Semibold"/>
              </a:rPr>
              <a:t>  dose is for those of age 12-15 months of age, 2</a:t>
            </a:r>
            <a:r>
              <a:rPr lang="en-GB" sz="1300" baseline="30000">
                <a:latin typeface=".SFUI-Semibold"/>
              </a:rPr>
              <a:t>nd</a:t>
            </a:r>
            <a:r>
              <a:rPr lang="en-GB" sz="1300">
                <a:latin typeface=".SFUI-Semibold"/>
              </a:rPr>
              <a:t> dose if for those who are 4-6 years of age. This is 90-95% effective for preventing chickenpox.</a:t>
            </a:r>
            <a:r>
              <a:rPr lang="en-GB" sz="1300" b="0" i="0" u="none" strike="noStrike">
                <a:effectLst/>
                <a:latin typeface="Times New Roman" panose="02020603050405020304" pitchFamily="18" charset="0"/>
              </a:rPr>
              <a:t> (NHS, 2024)</a:t>
            </a:r>
            <a:endParaRPr lang="en-GB" sz="1300">
              <a:latin typeface=".SFUI-Semibold"/>
            </a:endParaRPr>
          </a:p>
          <a:p>
            <a:r>
              <a:rPr lang="en-GB" sz="1300">
                <a:latin typeface=".SFUI-Semibold"/>
              </a:rPr>
              <a:t>If 85-90% of children are vaccinated the risks of chickenpox spreading becomes rare.</a:t>
            </a:r>
          </a:p>
          <a:p>
            <a:r>
              <a:rPr lang="en-GB" sz="1300">
                <a:latin typeface=".SFUI-Semibold"/>
              </a:rPr>
              <a:t>Health authorities and schools maintain immunisation records to see partially vaccinated or unvaccinated children during the outbreak.</a:t>
            </a:r>
          </a:p>
        </p:txBody>
      </p:sp>
      <p:sp>
        <p:nvSpPr>
          <p:cNvPr id="7" name="TextBox 6">
            <a:extLst>
              <a:ext uri="{FF2B5EF4-FFF2-40B4-BE49-F238E27FC236}">
                <a16:creationId xmlns:a16="http://schemas.microsoft.com/office/drawing/2014/main" id="{0876281B-DEF1-244B-3836-6E8334D5FD9D}"/>
              </a:ext>
            </a:extLst>
          </p:cNvPr>
          <p:cNvSpPr txBox="1"/>
          <p:nvPr/>
        </p:nvSpPr>
        <p:spPr>
          <a:xfrm>
            <a:off x="345793" y="161224"/>
            <a:ext cx="6098514" cy="830997"/>
          </a:xfrm>
          <a:prstGeom prst="rect">
            <a:avLst/>
          </a:prstGeom>
          <a:noFill/>
        </p:spPr>
        <p:txBody>
          <a:bodyPr wrap="square">
            <a:spAutoFit/>
          </a:bodyPr>
          <a:lstStyle/>
          <a:p>
            <a:pPr algn="l"/>
            <a:r>
              <a:rPr lang="en-GB" sz="2400"/>
              <a:t>Cisil Temur </a:t>
            </a:r>
          </a:p>
          <a:p>
            <a:pPr algn="l"/>
            <a:r>
              <a:rPr lang="en-GB" sz="2400"/>
              <a:t>2435267</a:t>
            </a:r>
            <a:endParaRPr lang="en-US" sz="2400"/>
          </a:p>
        </p:txBody>
      </p:sp>
    </p:spTree>
    <p:extLst>
      <p:ext uri="{BB962C8B-B14F-4D97-AF65-F5344CB8AC3E}">
        <p14:creationId xmlns:p14="http://schemas.microsoft.com/office/powerpoint/2010/main" val="3693862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80EF86-9CE2-D35C-8638-F5D4ADD92213}"/>
              </a:ext>
            </a:extLst>
          </p:cNvPr>
          <p:cNvSpPr>
            <a:spLocks noGrp="1"/>
          </p:cNvSpPr>
          <p:nvPr>
            <p:ph idx="1"/>
          </p:nvPr>
        </p:nvSpPr>
        <p:spPr>
          <a:xfrm>
            <a:off x="15970" y="194960"/>
            <a:ext cx="8134592" cy="6641610"/>
          </a:xfrm>
        </p:spPr>
        <p:txBody>
          <a:bodyPr vert="horz" lIns="91440" tIns="45720" rIns="91440" bIns="45720" rtlCol="0" anchor="t">
            <a:normAutofit fontScale="92500" lnSpcReduction="10000"/>
          </a:bodyPr>
          <a:lstStyle/>
          <a:p>
            <a:pPr marL="0" indent="0">
              <a:buNone/>
            </a:pPr>
            <a:r>
              <a:rPr lang="en-GB" b="1" i="0">
                <a:effectLst/>
                <a:latin typeface=".SFUI-Semibold"/>
              </a:rPr>
              <a:t>What are the main approaches and strategies that could be used to control an infectious disease outbreak?</a:t>
            </a:r>
            <a:endParaRPr lang="en-GB">
              <a:effectLst/>
              <a:latin typeface=".SF UI"/>
            </a:endParaRPr>
          </a:p>
          <a:p>
            <a:pPr marL="0" indent="0">
              <a:buNone/>
            </a:pPr>
            <a:endParaRPr lang="en-GB" sz="1200">
              <a:latin typeface="Calibri"/>
              <a:ea typeface="Calibri"/>
              <a:cs typeface="Calibri"/>
            </a:endParaRPr>
          </a:p>
          <a:p>
            <a:pPr marL="0" indent="0">
              <a:buNone/>
            </a:pPr>
            <a:r>
              <a:rPr lang="en-GB" sz="2000" b="1" i="0">
                <a:effectLst/>
                <a:latin typeface=".SFUI-Semibold"/>
              </a:rPr>
              <a:t>Immunisation</a:t>
            </a:r>
            <a:endParaRPr lang="en-GB" sz="2000">
              <a:latin typeface=".SF UI"/>
            </a:endParaRPr>
          </a:p>
          <a:p>
            <a:pPr marL="0" indent="0">
              <a:buNone/>
            </a:pPr>
            <a:r>
              <a:rPr lang="en-GB" sz="1400">
                <a:latin typeface="Calibri"/>
                <a:ea typeface="Calibri"/>
                <a:cs typeface="Calibri"/>
              </a:rPr>
              <a:t>There may be minor, short-term side-effects after taking the vaccination, such as: low fever, small rash spots, mild soreness and redness on where the individuals has got injected. </a:t>
            </a:r>
            <a:r>
              <a:rPr lang="en-GB" sz="1200">
                <a:solidFill>
                  <a:srgbClr val="2C3E50"/>
                </a:solidFill>
                <a:latin typeface="Roboto"/>
                <a:ea typeface="Roboto"/>
                <a:cs typeface="Roboto"/>
              </a:rPr>
              <a:t>(Cleveland Clinic, 2024)</a:t>
            </a:r>
          </a:p>
          <a:p>
            <a:pPr marL="0" indent="0">
              <a:buNone/>
            </a:pPr>
            <a:r>
              <a:rPr lang="en-GB" sz="1400">
                <a:latin typeface="Calibri"/>
                <a:ea typeface="Calibri"/>
                <a:cs typeface="Calibri"/>
              </a:rPr>
              <a:t>Vaccination. First dose: 12 – 15 months old. second dose: 4 – 6 years old 9 (first one if missed) </a:t>
            </a:r>
            <a:r>
              <a:rPr lang="en-GB" sz="1200">
                <a:solidFill>
                  <a:srgbClr val="2C3E50"/>
                </a:solidFill>
                <a:latin typeface="Roboto"/>
                <a:ea typeface="Roboto"/>
                <a:cs typeface="Roboto"/>
              </a:rPr>
              <a:t>(Cleveland Clinic, 2024)</a:t>
            </a:r>
            <a:r>
              <a:rPr lang="en-GB" sz="1400">
                <a:latin typeface="Calibri"/>
                <a:ea typeface="Calibri"/>
                <a:cs typeface="Calibri"/>
              </a:rPr>
              <a:t> prevents 70- 90% to get the infection again.</a:t>
            </a:r>
            <a:r>
              <a:rPr lang="en-GB" sz="1400">
                <a:solidFill>
                  <a:srgbClr val="000000"/>
                </a:solidFill>
                <a:latin typeface="Calibri"/>
                <a:ea typeface="Calibri"/>
                <a:cs typeface="Calibri"/>
              </a:rPr>
              <a:t> </a:t>
            </a:r>
            <a:r>
              <a:rPr lang="en-GB" sz="1400">
                <a:solidFill>
                  <a:srgbClr val="2C3E50"/>
                </a:solidFill>
                <a:latin typeface="Roboto"/>
                <a:ea typeface="Roboto"/>
                <a:cs typeface="Roboto"/>
              </a:rPr>
              <a:t>(Slideserve.com, 2025). </a:t>
            </a:r>
          </a:p>
          <a:p>
            <a:pPr marL="0" indent="0">
              <a:buNone/>
            </a:pPr>
            <a:r>
              <a:rPr lang="en-GB" sz="1400">
                <a:latin typeface="Calibri"/>
                <a:ea typeface="Calibri"/>
                <a:cs typeface="Calibri"/>
              </a:rPr>
              <a:t>SHOULD NOT RECEIVE VACCINE: pregnant women, people with weak immune systems, people who have severe allergic reaction to the dose. </a:t>
            </a:r>
          </a:p>
          <a:p>
            <a:pPr marL="0" indent="0">
              <a:buNone/>
            </a:pPr>
            <a:r>
              <a:rPr lang="en-GB" sz="2000" b="1" i="0">
                <a:effectLst/>
                <a:latin typeface=".SFUI-Semibold"/>
              </a:rPr>
              <a:t>Lifestyle behavioural changes</a:t>
            </a:r>
            <a:endParaRPr lang="en-GB" sz="2000">
              <a:effectLst/>
              <a:latin typeface=".SF UI"/>
            </a:endParaRPr>
          </a:p>
          <a:p>
            <a:pPr marL="0" indent="0">
              <a:buNone/>
            </a:pPr>
            <a:r>
              <a:rPr lang="en-GB" sz="1400">
                <a:latin typeface="Calibri"/>
                <a:ea typeface="Calibri"/>
                <a:cs typeface="Calibri"/>
              </a:rPr>
              <a:t>Uncomfortable side effects occur such as red rashes that turn into scabs, intense itching, loss of appetite.. Headache and body aches. Staying at home away from school, work and public places ( usually about a week). Have more rest than usual to help the body fight the infection. Take cool baths to ease itching. Take paracetamol. </a:t>
            </a:r>
            <a:r>
              <a:rPr lang="en-GB" sz="1400">
                <a:solidFill>
                  <a:srgbClr val="2C3E50"/>
                </a:solidFill>
                <a:latin typeface="Roboto"/>
                <a:ea typeface="Roboto"/>
                <a:cs typeface="Roboto"/>
              </a:rPr>
              <a:t>(Clinic, 2023).</a:t>
            </a:r>
            <a:r>
              <a:rPr lang="en-GB" sz="1200">
                <a:solidFill>
                  <a:srgbClr val="2C3E50"/>
                </a:solidFill>
                <a:latin typeface="Roboto"/>
                <a:ea typeface="Roboto"/>
                <a:cs typeface="Roboto"/>
              </a:rPr>
              <a:t> </a:t>
            </a:r>
          </a:p>
          <a:p>
            <a:pPr marL="0" indent="0">
              <a:buNone/>
            </a:pPr>
            <a:r>
              <a:rPr lang="en-GB" sz="2000" b="1" i="0">
                <a:effectLst/>
                <a:latin typeface=".SFUI-Semibold"/>
              </a:rPr>
              <a:t>Medication: antibiotics, antivirals, and antifungals.</a:t>
            </a:r>
            <a:endParaRPr lang="en-GB" sz="2000">
              <a:effectLst/>
              <a:latin typeface=".SF UI"/>
            </a:endParaRPr>
          </a:p>
          <a:p>
            <a:pPr marL="0" indent="0">
              <a:buNone/>
            </a:pPr>
            <a:r>
              <a:rPr lang="en-GB" sz="1400">
                <a:latin typeface="Calibri"/>
                <a:ea typeface="Calibri"/>
                <a:cs typeface="Calibri"/>
              </a:rPr>
              <a:t>Have a high varicella vaccination rate within the community.  offer the vaccination to people that are exposed to or around the virus – second dose for people who has had the first vaccination and the first dose to people who haven't been vaccinated. </a:t>
            </a:r>
          </a:p>
          <a:p>
            <a:pPr marL="0" indent="0">
              <a:buNone/>
            </a:pPr>
            <a:r>
              <a:rPr lang="en-GB" sz="2000" b="1" i="0">
                <a:effectLst/>
                <a:latin typeface=".SFUI-Semibold"/>
              </a:rPr>
              <a:t>Modifying the environment</a:t>
            </a:r>
            <a:endParaRPr lang="en-GB" sz="2000">
              <a:effectLst/>
              <a:latin typeface=".SF UI"/>
            </a:endParaRPr>
          </a:p>
          <a:p>
            <a:pPr marL="0" indent="0">
              <a:buNone/>
            </a:pPr>
            <a:r>
              <a:rPr lang="en-GB" sz="1400">
                <a:latin typeface="Calibri"/>
                <a:ea typeface="Calibri"/>
                <a:cs typeface="Calibri"/>
              </a:rPr>
              <a:t>Chicken pox spreads person to person through air droplets and direct contact with the fluids from the blisters. Ensure good ventilation – keep windows open as fresh air can help reduce the amount of virus particles. Avoid sharing utensils, towels and beddings with others. Focuses on cleanliness, ventilation, isolation and personal hygiene. </a:t>
            </a:r>
          </a:p>
          <a:p>
            <a:pPr marL="0" indent="0">
              <a:buNone/>
            </a:pPr>
            <a:r>
              <a:rPr lang="en-GB" sz="2000" b="1" i="0">
                <a:effectLst/>
                <a:latin typeface=".SFUI-Semibold"/>
              </a:rPr>
              <a:t>Quarantine</a:t>
            </a:r>
            <a:endParaRPr lang="en-GB" sz="2000">
              <a:effectLst/>
              <a:latin typeface=".SF UI"/>
            </a:endParaRPr>
          </a:p>
          <a:p>
            <a:pPr marL="0" indent="0">
              <a:buNone/>
            </a:pPr>
            <a:r>
              <a:rPr lang="en-US" sz="1400">
                <a:latin typeface="Calibri"/>
                <a:ea typeface="Calibri"/>
                <a:cs typeface="Calibri"/>
              </a:rPr>
              <a:t>Infected individuals should isolate at home until their blisters become dry and cracked. Isolation is 2- 3 weeks.</a:t>
            </a:r>
          </a:p>
        </p:txBody>
      </p:sp>
      <p:sp>
        <p:nvSpPr>
          <p:cNvPr id="4" name="TextBox 3">
            <a:extLst>
              <a:ext uri="{FF2B5EF4-FFF2-40B4-BE49-F238E27FC236}">
                <a16:creationId xmlns:a16="http://schemas.microsoft.com/office/drawing/2014/main" id="{DD8CB6F6-56E6-10D1-C093-DC2AE4990E5E}"/>
              </a:ext>
            </a:extLst>
          </p:cNvPr>
          <p:cNvSpPr txBox="1"/>
          <p:nvPr/>
        </p:nvSpPr>
        <p:spPr>
          <a:xfrm>
            <a:off x="9735996" y="6127234"/>
            <a:ext cx="1828800" cy="646331"/>
          </a:xfrm>
          <a:prstGeom prst="rect">
            <a:avLst/>
          </a:prstGeom>
          <a:noFill/>
        </p:spPr>
        <p:txBody>
          <a:bodyPr wrap="square" lIns="91440" tIns="45720" rIns="91440" bIns="45720" rtlCol="0" anchor="t">
            <a:spAutoFit/>
          </a:bodyPr>
          <a:lstStyle/>
          <a:p>
            <a:r>
              <a:rPr lang="en-GB"/>
              <a:t>Chloe </a:t>
            </a:r>
            <a:r>
              <a:rPr lang="en-GB" err="1"/>
              <a:t>Agagjyshi</a:t>
            </a:r>
          </a:p>
          <a:p>
            <a:r>
              <a:rPr lang="en-US"/>
              <a:t>2435449</a:t>
            </a:r>
          </a:p>
        </p:txBody>
      </p:sp>
      <p:pic>
        <p:nvPicPr>
          <p:cNvPr id="5" name="Picture 4" descr="NHS to roll out chickenpox vaccine for children">
            <a:extLst>
              <a:ext uri="{FF2B5EF4-FFF2-40B4-BE49-F238E27FC236}">
                <a16:creationId xmlns:a16="http://schemas.microsoft.com/office/drawing/2014/main" id="{68031DC6-09D4-EF7F-2D27-42205C8FE7CF}"/>
              </a:ext>
            </a:extLst>
          </p:cNvPr>
          <p:cNvPicPr>
            <a:picLocks noChangeAspect="1"/>
          </p:cNvPicPr>
          <p:nvPr/>
        </p:nvPicPr>
        <p:blipFill>
          <a:blip r:embed="rId2"/>
          <a:srcRect l="-2403" t="-7152" r="2402" b="6894"/>
          <a:stretch>
            <a:fillRect/>
          </a:stretch>
        </p:blipFill>
        <p:spPr>
          <a:xfrm>
            <a:off x="-298962793" y="-111550331"/>
            <a:ext cx="118368806" cy="126131627"/>
          </a:xfrm>
          <a:prstGeom prst="rect">
            <a:avLst/>
          </a:prstGeom>
        </p:spPr>
      </p:pic>
      <p:pic>
        <p:nvPicPr>
          <p:cNvPr id="2" name="Picture 1" descr="Impact of U.S. Chickenpox Vaccination Program | Chickenpox (Varicella ...">
            <a:extLst>
              <a:ext uri="{FF2B5EF4-FFF2-40B4-BE49-F238E27FC236}">
                <a16:creationId xmlns:a16="http://schemas.microsoft.com/office/drawing/2014/main" id="{AB9E081E-4394-2D24-B470-0B00485A3EB2}"/>
              </a:ext>
            </a:extLst>
          </p:cNvPr>
          <p:cNvPicPr>
            <a:picLocks noChangeAspect="1"/>
          </p:cNvPicPr>
          <p:nvPr/>
        </p:nvPicPr>
        <p:blipFill>
          <a:blip r:embed="rId3"/>
          <a:stretch>
            <a:fillRect/>
          </a:stretch>
        </p:blipFill>
        <p:spPr>
          <a:xfrm>
            <a:off x="8145162" y="466253"/>
            <a:ext cx="3748217" cy="2512284"/>
          </a:xfrm>
          <a:prstGeom prst="rect">
            <a:avLst/>
          </a:prstGeom>
        </p:spPr>
      </p:pic>
      <p:pic>
        <p:nvPicPr>
          <p:cNvPr id="6" name="Picture 5" descr="Vaccinating the Americas –Lessons from Varicella Vaccination | Wilson ...">
            <a:extLst>
              <a:ext uri="{FF2B5EF4-FFF2-40B4-BE49-F238E27FC236}">
                <a16:creationId xmlns:a16="http://schemas.microsoft.com/office/drawing/2014/main" id="{FA2070B9-5D16-3209-90D8-58727FA46D76}"/>
              </a:ext>
            </a:extLst>
          </p:cNvPr>
          <p:cNvPicPr>
            <a:picLocks noChangeAspect="1"/>
          </p:cNvPicPr>
          <p:nvPr/>
        </p:nvPicPr>
        <p:blipFill>
          <a:blip r:embed="rId4"/>
          <a:stretch>
            <a:fillRect/>
          </a:stretch>
        </p:blipFill>
        <p:spPr>
          <a:xfrm>
            <a:off x="8145162" y="3429000"/>
            <a:ext cx="3753365" cy="2247771"/>
          </a:xfrm>
          <a:prstGeom prst="rect">
            <a:avLst/>
          </a:prstGeom>
        </p:spPr>
      </p:pic>
    </p:spTree>
    <p:extLst>
      <p:ext uri="{BB962C8B-B14F-4D97-AF65-F5344CB8AC3E}">
        <p14:creationId xmlns:p14="http://schemas.microsoft.com/office/powerpoint/2010/main" val="2309063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58120-1167-CCEB-CC20-1F76B14EAFAC}"/>
              </a:ext>
            </a:extLst>
          </p:cNvPr>
          <p:cNvSpPr>
            <a:spLocks noGrp="1"/>
          </p:cNvSpPr>
          <p:nvPr>
            <p:ph type="title"/>
          </p:nvPr>
        </p:nvSpPr>
        <p:spPr>
          <a:xfrm>
            <a:off x="-11006" y="626992"/>
            <a:ext cx="4683321" cy="2148841"/>
          </a:xfrm>
        </p:spPr>
        <p:txBody>
          <a:bodyPr anchor="t">
            <a:normAutofit/>
          </a:bodyPr>
          <a:lstStyle/>
          <a:p>
            <a:r>
              <a:rPr lang="en-GB"/>
              <a:t>Policies and strategies </a:t>
            </a:r>
            <a:endParaRPr lang="en-US"/>
          </a:p>
        </p:txBody>
      </p:sp>
      <p:pic>
        <p:nvPicPr>
          <p:cNvPr id="5" name="Picture 4">
            <a:extLst>
              <a:ext uri="{FF2B5EF4-FFF2-40B4-BE49-F238E27FC236}">
                <a16:creationId xmlns:a16="http://schemas.microsoft.com/office/drawing/2014/main" id="{9C1BBBAC-6279-9B07-76D5-B3E44F22C58E}"/>
              </a:ext>
            </a:extLst>
          </p:cNvPr>
          <p:cNvPicPr>
            <a:picLocks noChangeAspect="1"/>
          </p:cNvPicPr>
          <p:nvPr/>
        </p:nvPicPr>
        <p:blipFill>
          <a:blip r:embed="rId2">
            <a:extLst>
              <a:ext uri="{28A0092B-C50C-407E-A947-70E740481C1C}">
                <a14:useLocalDpi xmlns:a14="http://schemas.microsoft.com/office/drawing/2010/main" val="0"/>
              </a:ext>
            </a:extLst>
          </a:blip>
          <a:srcRect l="3068" r="12307"/>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498F3E3F-70D5-21CE-B5BB-5B52B98FEAD5}"/>
              </a:ext>
            </a:extLst>
          </p:cNvPr>
          <p:cNvSpPr>
            <a:spLocks noGrp="1"/>
          </p:cNvSpPr>
          <p:nvPr>
            <p:ph idx="1"/>
          </p:nvPr>
        </p:nvSpPr>
        <p:spPr>
          <a:xfrm>
            <a:off x="4956700" y="297673"/>
            <a:ext cx="7001420" cy="3752849"/>
          </a:xfrm>
        </p:spPr>
        <p:txBody>
          <a:bodyPr anchor="t">
            <a:normAutofit/>
          </a:bodyPr>
          <a:lstStyle/>
          <a:p>
            <a:pPr marL="0" indent="0">
              <a:buNone/>
            </a:pPr>
            <a:r>
              <a:rPr lang="en-GB" sz="1400" i="0">
                <a:effectLst/>
                <a:latin typeface=".SFUI-Semibold"/>
              </a:rPr>
              <a:t>1) </a:t>
            </a:r>
            <a:r>
              <a:rPr lang="en-GB" sz="1400">
                <a:latin typeface="Arial" panose="020B0604020202020204" pitchFamily="34" charset="0"/>
                <a:cs typeface="Arial" panose="020B0604020202020204" pitchFamily="34" charset="0"/>
              </a:rPr>
              <a:t>Post exposure prophylaxis (PEP) is offered to individuals such as Roma that are at a high risk of  chicken pox that could lead to it being exposed to everyone else. This also includes women that are pregnant and babies that are in their  first week of life.</a:t>
            </a:r>
          </a:p>
          <a:p>
            <a:pPr marL="0" indent="0">
              <a:buNone/>
            </a:pPr>
            <a:r>
              <a:rPr lang="en-GB" sz="1400">
                <a:latin typeface="Arial" panose="020B0604020202020204" pitchFamily="34" charset="0"/>
                <a:cs typeface="Arial" panose="020B0604020202020204" pitchFamily="34" charset="0"/>
              </a:rPr>
              <a:t>2) However,  this treatment is recommended for people that fit into the three criteria’s which are: significant exposure to chickenpox or shingles, at an increased risk of severe chickenpox and no antibodies to varicella-zoster virus (</a:t>
            </a:r>
            <a:r>
              <a:rPr lang="en-GB" sz="1400" err="1">
                <a:latin typeface="Arial" panose="020B0604020202020204" pitchFamily="34" charset="0"/>
                <a:cs typeface="Arial" panose="020B0604020202020204" pitchFamily="34" charset="0"/>
              </a:rPr>
              <a:t>vzv</a:t>
            </a:r>
            <a:r>
              <a:rPr lang="en-GB" sz="1400">
                <a:latin typeface="Arial" panose="020B0604020202020204" pitchFamily="34" charset="0"/>
                <a:cs typeface="Arial" panose="020B0604020202020204" pitchFamily="34" charset="0"/>
              </a:rPr>
              <a:t>) </a:t>
            </a:r>
          </a:p>
          <a:p>
            <a:pPr marL="0" indent="0">
              <a:buNone/>
            </a:pPr>
            <a:r>
              <a:rPr lang="en-GB" sz="1400">
                <a:latin typeface="Arial" panose="020B0604020202020204" pitchFamily="34" charset="0"/>
                <a:cs typeface="Arial" panose="020B0604020202020204" pitchFamily="34" charset="0"/>
              </a:rPr>
              <a:t>3) During the beginning of 2026, the government has decided that all children will be vaccinated against chickenpox and any other viral infections. This will protect a lot of children throughout the year especially during school periods.</a:t>
            </a:r>
          </a:p>
          <a:p>
            <a:pPr marL="0" indent="0">
              <a:buNone/>
            </a:pPr>
            <a:r>
              <a:rPr lang="en-GB" sz="1400">
                <a:latin typeface="Arial" panose="020B0604020202020204" pitchFamily="34" charset="0"/>
                <a:cs typeface="Arial" panose="020B0604020202020204" pitchFamily="34" charset="0"/>
              </a:rPr>
              <a:t>Adults also need to make sure that they are keeping their children at home and away from others to prevent the spreading of the infection. Avoiding close contact at all time, making sure they have good hygiene.</a:t>
            </a:r>
          </a:p>
          <a:p>
            <a:pPr marL="0" indent="0">
              <a:buNone/>
            </a:pPr>
            <a:r>
              <a:rPr lang="en-GB" sz="1400">
                <a:latin typeface="Arial" panose="020B0604020202020204" pitchFamily="34" charset="0"/>
                <a:cs typeface="Arial" panose="020B0604020202020204" pitchFamily="34" charset="0"/>
              </a:rPr>
              <a:t>People with chickenpox need to stay home until all blisters are dry and are fully healed, which would be about 5-7 days</a:t>
            </a:r>
            <a:r>
              <a:rPr lang="en-GB" sz="1300">
                <a:latin typeface="Arial" panose="020B0604020202020204" pitchFamily="34" charset="0"/>
                <a:cs typeface="Arial" panose="020B0604020202020204" pitchFamily="34" charset="0"/>
              </a:rPr>
              <a:t>.</a:t>
            </a:r>
          </a:p>
          <a:p>
            <a:endParaRPr lang="en-GB" sz="1300">
              <a:effectLst/>
              <a:latin typeface=".SF UI"/>
            </a:endParaRPr>
          </a:p>
          <a:p>
            <a:endParaRPr lang="en-GB" sz="1300">
              <a:effectLst/>
              <a:latin typeface=".SF UI"/>
            </a:endParaRPr>
          </a:p>
          <a:p>
            <a:endParaRPr lang="en-GB" sz="1300">
              <a:effectLst/>
              <a:latin typeface=".SF UI"/>
            </a:endParaRPr>
          </a:p>
          <a:p>
            <a:endParaRPr lang="en-GB" sz="1300">
              <a:effectLst/>
              <a:latin typeface=".SF UI"/>
            </a:endParaRPr>
          </a:p>
          <a:p>
            <a:endParaRPr lang="en-US" sz="1300"/>
          </a:p>
        </p:txBody>
      </p:sp>
      <p:sp>
        <p:nvSpPr>
          <p:cNvPr id="4" name="TextBox 3">
            <a:extLst>
              <a:ext uri="{FF2B5EF4-FFF2-40B4-BE49-F238E27FC236}">
                <a16:creationId xmlns:a16="http://schemas.microsoft.com/office/drawing/2014/main" id="{DB7E78F7-7C3E-D084-4555-E788D9B59988}"/>
              </a:ext>
            </a:extLst>
          </p:cNvPr>
          <p:cNvSpPr txBox="1"/>
          <p:nvPr/>
        </p:nvSpPr>
        <p:spPr>
          <a:xfrm>
            <a:off x="10531987" y="5851130"/>
            <a:ext cx="1828800" cy="1000274"/>
          </a:xfrm>
          <a:prstGeom prst="rect">
            <a:avLst/>
          </a:prstGeom>
          <a:noFill/>
        </p:spPr>
        <p:txBody>
          <a:bodyPr wrap="square" rtlCol="0">
            <a:spAutoFit/>
          </a:bodyPr>
          <a:lstStyle/>
          <a:p>
            <a:pPr algn="l">
              <a:spcAft>
                <a:spcPts val="600"/>
              </a:spcAft>
            </a:pPr>
            <a:r>
              <a:rPr lang="en-GB" b="1" err="1"/>
              <a:t>Enelly</a:t>
            </a:r>
            <a:r>
              <a:rPr lang="en-GB" b="1"/>
              <a:t> </a:t>
            </a:r>
            <a:r>
              <a:rPr lang="en-GB" b="1" err="1"/>
              <a:t>Somabwana</a:t>
            </a:r>
            <a:endParaRPr lang="en-GB" b="1"/>
          </a:p>
          <a:p>
            <a:pPr algn="l">
              <a:spcAft>
                <a:spcPts val="600"/>
              </a:spcAft>
            </a:pPr>
            <a:r>
              <a:rPr lang="en-GB" b="1"/>
              <a:t>2438796</a:t>
            </a:r>
            <a:endParaRPr lang="en-US" b="1"/>
          </a:p>
        </p:txBody>
      </p:sp>
    </p:spTree>
    <p:extLst>
      <p:ext uri="{BB962C8B-B14F-4D97-AF65-F5344CB8AC3E}">
        <p14:creationId xmlns:p14="http://schemas.microsoft.com/office/powerpoint/2010/main" val="365180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7E1EF-509C-10A9-7C28-1553A3F05652}"/>
              </a:ext>
            </a:extLst>
          </p:cNvPr>
          <p:cNvSpPr>
            <a:spLocks noGrp="1"/>
          </p:cNvSpPr>
          <p:nvPr>
            <p:ph type="title"/>
          </p:nvPr>
        </p:nvSpPr>
        <p:spPr/>
        <p:txBody>
          <a:bodyPr>
            <a:normAutofit/>
          </a:bodyPr>
          <a:lstStyle/>
          <a:p>
            <a:r>
              <a:rPr lang="ro-RO"/>
              <a:t>Health </a:t>
            </a:r>
            <a:r>
              <a:rPr lang="en-GB"/>
              <a:t>Education. </a:t>
            </a:r>
            <a:r>
              <a:rPr lang="ro-RO"/>
              <a:t> </a:t>
            </a:r>
            <a:endParaRPr lang="en-US"/>
          </a:p>
        </p:txBody>
      </p:sp>
      <p:sp>
        <p:nvSpPr>
          <p:cNvPr id="3" name="Content Placeholder 2">
            <a:extLst>
              <a:ext uri="{FF2B5EF4-FFF2-40B4-BE49-F238E27FC236}">
                <a16:creationId xmlns:a16="http://schemas.microsoft.com/office/drawing/2014/main" id="{9598A798-0E07-1F2F-F4C2-EEE9D353395E}"/>
              </a:ext>
            </a:extLst>
          </p:cNvPr>
          <p:cNvSpPr>
            <a:spLocks noGrp="1"/>
          </p:cNvSpPr>
          <p:nvPr>
            <p:ph idx="1"/>
          </p:nvPr>
        </p:nvSpPr>
        <p:spPr/>
        <p:txBody>
          <a:bodyPr/>
          <a:lstStyle/>
          <a:p>
            <a:r>
              <a:rPr lang="ro-RO" sz="1900"/>
              <a:t>Vaccination promotion, helps students and  staff stay safe and get vaccinated against chickenpox.</a:t>
            </a:r>
            <a:r>
              <a:rPr lang="en-GB" sz="1900"/>
              <a:t> </a:t>
            </a:r>
            <a:r>
              <a:rPr lang="en-GB" sz="1800" b="0" i="0" u="none" strike="noStrike">
                <a:solidFill>
                  <a:srgbClr val="000000"/>
                </a:solidFill>
                <a:effectLst/>
                <a:latin typeface="Times New Roman" panose="02020603050405020304" pitchFamily="18" charset="0"/>
              </a:rPr>
              <a:t>(Cleveland Clinic, 2021b)</a:t>
            </a:r>
            <a:endParaRPr lang="ro-RO" sz="1900"/>
          </a:p>
          <a:p>
            <a:r>
              <a:rPr lang="ro-RO" sz="1900"/>
              <a:t>Daily health check up like  self </a:t>
            </a:r>
            <a:r>
              <a:rPr lang="ro-RO" sz="1900" err="1"/>
              <a:t>monitoring</a:t>
            </a:r>
            <a:r>
              <a:rPr lang="en-GB" sz="1900"/>
              <a:t> your child ,</a:t>
            </a:r>
            <a:r>
              <a:rPr lang="ro-RO" sz="1900"/>
              <a:t> </a:t>
            </a:r>
            <a:r>
              <a:rPr lang="ro-RO" sz="1900" err="1"/>
              <a:t>temperature</a:t>
            </a:r>
            <a:r>
              <a:rPr lang="en-GB" sz="1900"/>
              <a:t> </a:t>
            </a:r>
            <a:r>
              <a:rPr lang="ro-RO" sz="1900"/>
              <a:t>screening and a </a:t>
            </a:r>
            <a:r>
              <a:rPr lang="en-GB" sz="1900"/>
              <a:t>symptoms</a:t>
            </a:r>
            <a:r>
              <a:rPr lang="ro-RO" sz="1900"/>
              <a:t> checklist</a:t>
            </a:r>
            <a:r>
              <a:rPr lang="en-GB" sz="1900"/>
              <a:t> </a:t>
            </a:r>
            <a:r>
              <a:rPr lang="ro-RO" sz="1900"/>
              <a:t>for</a:t>
            </a:r>
            <a:r>
              <a:rPr lang="en-GB" sz="1900"/>
              <a:t> self assessment.</a:t>
            </a:r>
          </a:p>
          <a:p>
            <a:r>
              <a:rPr lang="en-GB" sz="1900"/>
              <a:t>Early detection and isolation, early symptoms like (fever, fatigue , itchy rash with blisters) should isolate infected individuals for up to 5</a:t>
            </a:r>
            <a:r>
              <a:rPr lang="ro-RO" sz="1900"/>
              <a:t> to 7 days </a:t>
            </a:r>
            <a:r>
              <a:rPr lang="en-GB" sz="1900"/>
              <a:t> to protect and prevent further spread</a:t>
            </a:r>
            <a:r>
              <a:rPr lang="en-GB"/>
              <a:t>.</a:t>
            </a:r>
          </a:p>
          <a:p>
            <a:r>
              <a:rPr lang="en-GB" sz="2000"/>
              <a:t>Review of policies, ensure  colleges include guidelines and awareness campaigns to educate colleges community about chicken pox as it’s a transmission disease and needs preventing measures. </a:t>
            </a:r>
          </a:p>
          <a:p>
            <a:r>
              <a:rPr lang="en-GB" sz="2000"/>
              <a:t> Posters, email and social media to share the  information. </a:t>
            </a:r>
            <a:r>
              <a:rPr lang="en-GB" sz="1800" b="0" i="0" u="none" strike="noStrike">
                <a:solidFill>
                  <a:srgbClr val="000000"/>
                </a:solidFill>
                <a:effectLst/>
                <a:latin typeface="Times New Roman" panose="02020603050405020304" pitchFamily="18" charset="0"/>
              </a:rPr>
              <a:t>(Cleveland Clinic, 2021b)</a:t>
            </a:r>
            <a:endParaRPr lang="en-GB" sz="2000"/>
          </a:p>
        </p:txBody>
      </p:sp>
      <p:pic>
        <p:nvPicPr>
          <p:cNvPr id="4" name="Picture 3" descr="Return Dollar Tax Sign Credit Textured Education Transparent HQ PNG ...">
            <a:extLst>
              <a:ext uri="{FF2B5EF4-FFF2-40B4-BE49-F238E27FC236}">
                <a16:creationId xmlns:a16="http://schemas.microsoft.com/office/drawing/2014/main" id="{14682A59-05FD-C50E-058B-510264E96F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9806" y="392906"/>
            <a:ext cx="1270000" cy="1270000"/>
          </a:xfrm>
          <a:prstGeom prst="rect">
            <a:avLst/>
          </a:prstGeom>
        </p:spPr>
      </p:pic>
      <p:pic>
        <p:nvPicPr>
          <p:cNvPr id="5" name="Picture 4" descr="Open CourseWare Showcase | SkillsCommons Support">
            <a:extLst>
              <a:ext uri="{FF2B5EF4-FFF2-40B4-BE49-F238E27FC236}">
                <a16:creationId xmlns:a16="http://schemas.microsoft.com/office/drawing/2014/main" id="{5B881E7B-B931-6000-1B1E-85C937C283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8912" y="365125"/>
            <a:ext cx="1905000" cy="1270000"/>
          </a:xfrm>
          <a:prstGeom prst="rect">
            <a:avLst/>
          </a:prstGeom>
        </p:spPr>
      </p:pic>
      <p:pic>
        <p:nvPicPr>
          <p:cNvPr id="6" name="Picture 5" descr="Health outcomes of young children born to mothers who received 2009 ...">
            <a:extLst>
              <a:ext uri="{FF2B5EF4-FFF2-40B4-BE49-F238E27FC236}">
                <a16:creationId xmlns:a16="http://schemas.microsoft.com/office/drawing/2014/main" id="{D495A620-C659-29EC-3508-98020417F37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48800" y="5265109"/>
            <a:ext cx="2071238" cy="1380825"/>
          </a:xfrm>
          <a:prstGeom prst="rect">
            <a:avLst/>
          </a:prstGeom>
        </p:spPr>
      </p:pic>
      <p:sp>
        <p:nvSpPr>
          <p:cNvPr id="7" name="TextBox 6">
            <a:extLst>
              <a:ext uri="{FF2B5EF4-FFF2-40B4-BE49-F238E27FC236}">
                <a16:creationId xmlns:a16="http://schemas.microsoft.com/office/drawing/2014/main" id="{77183732-6902-12D8-E0E9-4872EB01388A}"/>
              </a:ext>
            </a:extLst>
          </p:cNvPr>
          <p:cNvSpPr txBox="1"/>
          <p:nvPr/>
        </p:nvSpPr>
        <p:spPr>
          <a:xfrm>
            <a:off x="50303" y="6211669"/>
            <a:ext cx="2686381" cy="646331"/>
          </a:xfrm>
          <a:prstGeom prst="rect">
            <a:avLst/>
          </a:prstGeom>
          <a:noFill/>
        </p:spPr>
        <p:txBody>
          <a:bodyPr wrap="square" rtlCol="0">
            <a:spAutoFit/>
          </a:bodyPr>
          <a:lstStyle/>
          <a:p>
            <a:pPr algn="l"/>
            <a:r>
              <a:rPr lang="en-GB"/>
              <a:t>Alexandra Dronea </a:t>
            </a:r>
          </a:p>
          <a:p>
            <a:pPr algn="l"/>
            <a:r>
              <a:rPr lang="en-GB"/>
              <a:t>2442131</a:t>
            </a:r>
            <a:endParaRPr lang="en-US"/>
          </a:p>
        </p:txBody>
      </p:sp>
    </p:spTree>
    <p:extLst>
      <p:ext uri="{BB962C8B-B14F-4D97-AF65-F5344CB8AC3E}">
        <p14:creationId xmlns:p14="http://schemas.microsoft.com/office/powerpoint/2010/main" val="2287271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4007C-9165-886A-E29E-D421B49CDFC1}"/>
              </a:ext>
            </a:extLst>
          </p:cNvPr>
          <p:cNvSpPr>
            <a:spLocks noGrp="1"/>
          </p:cNvSpPr>
          <p:nvPr>
            <p:ph type="title"/>
          </p:nvPr>
        </p:nvSpPr>
        <p:spPr/>
        <p:txBody>
          <a:bodyPr/>
          <a:lstStyle/>
          <a:p>
            <a:r>
              <a:rPr lang="en-GB"/>
              <a:t>Hygiene </a:t>
            </a:r>
            <a:endParaRPr lang="en-US"/>
          </a:p>
        </p:txBody>
      </p:sp>
      <p:sp>
        <p:nvSpPr>
          <p:cNvPr id="3" name="Content Placeholder 2">
            <a:extLst>
              <a:ext uri="{FF2B5EF4-FFF2-40B4-BE49-F238E27FC236}">
                <a16:creationId xmlns:a16="http://schemas.microsoft.com/office/drawing/2014/main" id="{766F312F-743D-4402-2D45-C7224839CB58}"/>
              </a:ext>
            </a:extLst>
          </p:cNvPr>
          <p:cNvSpPr>
            <a:spLocks noGrp="1"/>
          </p:cNvSpPr>
          <p:nvPr>
            <p:ph idx="1"/>
          </p:nvPr>
        </p:nvSpPr>
        <p:spPr>
          <a:xfrm>
            <a:off x="838200" y="1825624"/>
            <a:ext cx="10515600" cy="4926751"/>
          </a:xfrm>
        </p:spPr>
        <p:txBody>
          <a:bodyPr>
            <a:normAutofit/>
          </a:bodyPr>
          <a:lstStyle/>
          <a:p>
            <a:r>
              <a:rPr lang="en-GB" sz="2300"/>
              <a:t>Keep your skin clean, by rubbing the skin with soap and water, tap it dry </a:t>
            </a:r>
          </a:p>
          <a:p>
            <a:r>
              <a:rPr lang="en-GB" sz="2300"/>
              <a:t>Cool baths, baking soda to relieve itching </a:t>
            </a:r>
          </a:p>
          <a:p>
            <a:r>
              <a:rPr lang="en-GB" sz="2300"/>
              <a:t>DO NOT SHARE PERSONAL ITEMS TO PREVENT SPREADING</a:t>
            </a:r>
          </a:p>
          <a:p>
            <a:r>
              <a:rPr lang="en-GB" sz="2300"/>
              <a:t>Change and wash your clothes regularly and your bedding . </a:t>
            </a:r>
            <a:r>
              <a:rPr lang="en-GB" sz="1800" b="0" i="0" u="none" strike="noStrike">
                <a:solidFill>
                  <a:srgbClr val="000000"/>
                </a:solidFill>
                <a:effectLst/>
                <a:latin typeface="Times New Roman" panose="02020603050405020304" pitchFamily="18" charset="0"/>
              </a:rPr>
              <a:t>(Pharmacy , 2024)</a:t>
            </a:r>
            <a:endParaRPr lang="en-GB" sz="2300"/>
          </a:p>
          <a:p>
            <a:r>
              <a:rPr lang="en-GB" sz="2300"/>
              <a:t>Stay hydrated </a:t>
            </a:r>
          </a:p>
          <a:p>
            <a:r>
              <a:rPr lang="en-GB" sz="2300"/>
              <a:t>Apply moistures, calamine lotion  for silk skin and not dry.</a:t>
            </a:r>
          </a:p>
          <a:p>
            <a:r>
              <a:rPr lang="en-GB" sz="2300"/>
              <a:t>Under the counter antihistamines</a:t>
            </a:r>
          </a:p>
          <a:p>
            <a:r>
              <a:rPr lang="en-GB" sz="2300"/>
              <a:t>Frequent handwashing </a:t>
            </a:r>
          </a:p>
          <a:p>
            <a:r>
              <a:rPr lang="en-GB" sz="2300"/>
              <a:t>Tissues for coughing and sneezing </a:t>
            </a:r>
          </a:p>
          <a:p>
            <a:r>
              <a:rPr lang="en-GB" sz="2300"/>
              <a:t>Cool compress for itch relief      </a:t>
            </a:r>
            <a:r>
              <a:rPr lang="en-GB" sz="1800" b="0" i="0" u="none" strike="noStrike">
                <a:solidFill>
                  <a:srgbClr val="000000"/>
                </a:solidFill>
                <a:effectLst/>
                <a:latin typeface="Times New Roman" panose="02020603050405020304" pitchFamily="18" charset="0"/>
              </a:rPr>
              <a:t>(NHS , 2025)</a:t>
            </a:r>
            <a:endParaRPr lang="en-GB" sz="2300"/>
          </a:p>
        </p:txBody>
      </p:sp>
      <p:pic>
        <p:nvPicPr>
          <p:cNvPr id="4" name="Picture 3" descr="Hygiene Hände Waschen · Kostenlose Vektorgrafik auf Pixabay">
            <a:extLst>
              <a:ext uri="{FF2B5EF4-FFF2-40B4-BE49-F238E27FC236}">
                <a16:creationId xmlns:a16="http://schemas.microsoft.com/office/drawing/2014/main" id="{A28D1A45-726A-F938-ADDB-5016ED139B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6147" y="4550584"/>
            <a:ext cx="2390048" cy="2201791"/>
          </a:xfrm>
          <a:prstGeom prst="rect">
            <a:avLst/>
          </a:prstGeom>
        </p:spPr>
      </p:pic>
      <p:pic>
        <p:nvPicPr>
          <p:cNvPr id="5" name="Picture 4" descr="¿Qué está ocurriendo con la vacuna de la varicela? — Cuaderno de ...">
            <a:extLst>
              <a:ext uri="{FF2B5EF4-FFF2-40B4-BE49-F238E27FC236}">
                <a16:creationId xmlns:a16="http://schemas.microsoft.com/office/drawing/2014/main" id="{F5C91AD6-621A-4D54-2948-6198104305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4488" y="233792"/>
            <a:ext cx="2227543" cy="1456896"/>
          </a:xfrm>
          <a:prstGeom prst="rect">
            <a:avLst/>
          </a:prstGeom>
        </p:spPr>
      </p:pic>
      <p:sp>
        <p:nvSpPr>
          <p:cNvPr id="8" name="TextBox 7">
            <a:extLst>
              <a:ext uri="{FF2B5EF4-FFF2-40B4-BE49-F238E27FC236}">
                <a16:creationId xmlns:a16="http://schemas.microsoft.com/office/drawing/2014/main" id="{323EDB4F-32EA-806F-6EDE-189C2A1F054E}"/>
              </a:ext>
            </a:extLst>
          </p:cNvPr>
          <p:cNvSpPr txBox="1"/>
          <p:nvPr/>
        </p:nvSpPr>
        <p:spPr>
          <a:xfrm>
            <a:off x="9619047" y="6240980"/>
            <a:ext cx="2390049"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a:t>Alexandra Dronea </a:t>
            </a:r>
          </a:p>
          <a:p>
            <a:pPr algn="l"/>
            <a:r>
              <a:rPr lang="en-GB"/>
              <a:t>2442131</a:t>
            </a:r>
            <a:endParaRPr lang="en-US"/>
          </a:p>
        </p:txBody>
      </p:sp>
    </p:spTree>
    <p:extLst>
      <p:ext uri="{BB962C8B-B14F-4D97-AF65-F5344CB8AC3E}">
        <p14:creationId xmlns:p14="http://schemas.microsoft.com/office/powerpoint/2010/main" val="3740549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9223-78EE-C907-64CF-83098BE9D3D1}"/>
              </a:ext>
            </a:extLst>
          </p:cNvPr>
          <p:cNvSpPr>
            <a:spLocks noGrp="1"/>
          </p:cNvSpPr>
          <p:nvPr>
            <p:ph type="title"/>
          </p:nvPr>
        </p:nvSpPr>
        <p:spPr/>
        <p:txBody>
          <a:bodyPr/>
          <a:lstStyle/>
          <a:p>
            <a:r>
              <a:rPr lang="en-GB"/>
              <a:t>Referencing </a:t>
            </a:r>
            <a:endParaRPr lang="en-US"/>
          </a:p>
        </p:txBody>
      </p:sp>
      <p:sp>
        <p:nvSpPr>
          <p:cNvPr id="3" name="Content Placeholder 2">
            <a:extLst>
              <a:ext uri="{FF2B5EF4-FFF2-40B4-BE49-F238E27FC236}">
                <a16:creationId xmlns:a16="http://schemas.microsoft.com/office/drawing/2014/main" id="{5B1B663E-8A6C-0ECC-74F8-BCDC34810391}"/>
              </a:ext>
            </a:extLst>
          </p:cNvPr>
          <p:cNvSpPr>
            <a:spLocks noGrp="1"/>
          </p:cNvSpPr>
          <p:nvPr>
            <p:ph idx="1"/>
          </p:nvPr>
        </p:nvSpPr>
        <p:spPr>
          <a:xfrm>
            <a:off x="838200" y="1401479"/>
            <a:ext cx="10515600" cy="5313173"/>
          </a:xfrm>
        </p:spPr>
        <p:txBody>
          <a:bodyPr>
            <a:normAutofit fontScale="25000" lnSpcReduction="20000"/>
          </a:bodyPr>
          <a:lstStyle/>
          <a:p>
            <a:r>
              <a:rPr lang="en-GB" sz="4000" b="0" i="0" u="none" strike="noStrike">
                <a:solidFill>
                  <a:srgbClr val="000000"/>
                </a:solidFill>
                <a:effectLst/>
                <a:latin typeface="Arial" panose="020B0604020202020204" pitchFamily="34" charset="0"/>
                <a:cs typeface="Arial" panose="020B0604020202020204" pitchFamily="34" charset="0"/>
              </a:rPr>
              <a:t>Cleveland Clinic (2021b). </a:t>
            </a:r>
            <a:r>
              <a:rPr lang="en-GB" sz="4000" b="0" i="1" u="none" strike="noStrike">
                <a:solidFill>
                  <a:srgbClr val="000000"/>
                </a:solidFill>
                <a:effectLst/>
                <a:latin typeface="Arial" panose="020B0604020202020204" pitchFamily="34" charset="0"/>
                <a:cs typeface="Arial" panose="020B0604020202020204" pitchFamily="34" charset="0"/>
              </a:rPr>
              <a:t>Chickenpox: Symptoms, Causes, Treatments</a:t>
            </a:r>
            <a:r>
              <a:rPr lang="en-GB" sz="4000" b="0" i="0" u="none" strike="noStrike">
                <a:solidFill>
                  <a:srgbClr val="000000"/>
                </a:solidFill>
                <a:effectLst/>
                <a:latin typeface="Arial" panose="020B0604020202020204" pitchFamily="34" charset="0"/>
                <a:cs typeface="Arial" panose="020B0604020202020204" pitchFamily="34" charset="0"/>
              </a:rPr>
              <a:t>. [online] Cleveland Clinic. Available at: </a:t>
            </a:r>
            <a:r>
              <a:rPr lang="en-GB" sz="4000" b="0" i="0" u="none" strike="noStrike">
                <a:solidFill>
                  <a:srgbClr val="000000"/>
                </a:solidFill>
                <a:effectLst/>
                <a:latin typeface="Arial" panose="020B0604020202020204" pitchFamily="34" charset="0"/>
                <a:cs typeface="Arial" panose="020B0604020202020204" pitchFamily="34" charset="0"/>
                <a:hlinkClick r:id="rId2"/>
              </a:rPr>
              <a:t>https://</a:t>
            </a:r>
            <a:r>
              <a:rPr lang="en-GB" sz="4000" b="0" i="0" u="none" strike="noStrike" err="1">
                <a:solidFill>
                  <a:srgbClr val="000000"/>
                </a:solidFill>
                <a:effectLst/>
                <a:latin typeface="Arial" panose="020B0604020202020204" pitchFamily="34" charset="0"/>
                <a:cs typeface="Arial" panose="020B0604020202020204" pitchFamily="34" charset="0"/>
                <a:hlinkClick r:id="rId2"/>
              </a:rPr>
              <a:t>my.clevelandclinic.org</a:t>
            </a:r>
            <a:r>
              <a:rPr lang="en-GB" sz="4000" b="0" i="0" u="none" strike="noStrike">
                <a:solidFill>
                  <a:srgbClr val="000000"/>
                </a:solidFill>
                <a:effectLst/>
                <a:latin typeface="Arial" panose="020B0604020202020204" pitchFamily="34" charset="0"/>
                <a:cs typeface="Arial" panose="020B0604020202020204" pitchFamily="34" charset="0"/>
                <a:hlinkClick r:id="rId2"/>
              </a:rPr>
              <a:t>/health/diseases/4017-chickenpox</a:t>
            </a:r>
            <a:r>
              <a:rPr lang="en-GB" sz="4000" b="0" i="0" u="none" strike="noStrike">
                <a:solidFill>
                  <a:srgbClr val="000000"/>
                </a:solidFill>
                <a:effectLst/>
                <a:latin typeface="Arial" panose="020B0604020202020204" pitchFamily="34" charset="0"/>
                <a:cs typeface="Arial" panose="020B0604020202020204" pitchFamily="34" charset="0"/>
              </a:rPr>
              <a:t>.</a:t>
            </a:r>
          </a:p>
          <a:p>
            <a:r>
              <a:rPr lang="en-GB" sz="4000" b="0" i="0" u="none" strike="noStrike">
                <a:solidFill>
                  <a:srgbClr val="000000"/>
                </a:solidFill>
                <a:effectLst/>
                <a:latin typeface="Arial" panose="020B0604020202020204" pitchFamily="34" charset="0"/>
                <a:cs typeface="Arial" panose="020B0604020202020204" pitchFamily="34" charset="0"/>
              </a:rPr>
              <a:t>Pharmacy , N. (2024). </a:t>
            </a:r>
            <a:r>
              <a:rPr lang="en-GB" sz="4000" b="0" i="1" u="none" strike="noStrike">
                <a:solidFill>
                  <a:srgbClr val="000000"/>
                </a:solidFill>
                <a:effectLst/>
                <a:latin typeface="Arial" panose="020B0604020202020204" pitchFamily="34" charset="0"/>
                <a:cs typeface="Arial" panose="020B0604020202020204" pitchFamily="34" charset="0"/>
              </a:rPr>
              <a:t>How to Bathe a Child with Chickenpox: A Parent’s Guide</a:t>
            </a:r>
            <a:r>
              <a:rPr lang="en-GB" sz="4000" b="0" i="0" u="none" strike="noStrike">
                <a:solidFill>
                  <a:srgbClr val="000000"/>
                </a:solidFill>
                <a:effectLst/>
                <a:latin typeface="Arial" panose="020B0604020202020204" pitchFamily="34" charset="0"/>
                <a:cs typeface="Arial" panose="020B0604020202020204" pitchFamily="34" charset="0"/>
              </a:rPr>
              <a:t>. [online] Nima Pharmacy | Sutton Pharmacy | Travel clinic </a:t>
            </a:r>
            <a:r>
              <a:rPr lang="en-GB" sz="4000" b="0" i="0" u="none" strike="noStrike" err="1">
                <a:solidFill>
                  <a:srgbClr val="000000"/>
                </a:solidFill>
                <a:effectLst/>
                <a:latin typeface="Arial" panose="020B0604020202020204" pitchFamily="34" charset="0"/>
                <a:cs typeface="Arial" panose="020B0604020202020204" pitchFamily="34" charset="0"/>
              </a:rPr>
              <a:t>Carshalton</a:t>
            </a:r>
            <a:r>
              <a:rPr lang="en-GB" sz="4000" b="0" i="0" u="none" strike="noStrike">
                <a:solidFill>
                  <a:srgbClr val="000000"/>
                </a:solidFill>
                <a:effectLst/>
                <a:latin typeface="Arial" panose="020B0604020202020204" pitchFamily="34" charset="0"/>
                <a:cs typeface="Arial" panose="020B0604020202020204" pitchFamily="34" charset="0"/>
              </a:rPr>
              <a:t>, Surrey. Available at: https://</a:t>
            </a:r>
            <a:r>
              <a:rPr lang="en-GB" sz="4000" b="0" i="0" u="none" strike="noStrike" err="1">
                <a:solidFill>
                  <a:srgbClr val="000000"/>
                </a:solidFill>
                <a:effectLst/>
                <a:latin typeface="Arial" panose="020B0604020202020204" pitchFamily="34" charset="0"/>
                <a:cs typeface="Arial" panose="020B0604020202020204" pitchFamily="34" charset="0"/>
              </a:rPr>
              <a:t>www.nimapharmacy.co.uk</a:t>
            </a:r>
            <a:r>
              <a:rPr lang="en-GB" sz="4000" b="0" i="0" u="none" strike="noStrike">
                <a:solidFill>
                  <a:srgbClr val="000000"/>
                </a:solidFill>
                <a:effectLst/>
                <a:latin typeface="Arial" panose="020B0604020202020204" pitchFamily="34" charset="0"/>
                <a:cs typeface="Arial" panose="020B0604020202020204" pitchFamily="34" charset="0"/>
              </a:rPr>
              <a:t>/how-to-bathe-a-child-with-chickenpox-a-parents-guide/.</a:t>
            </a:r>
          </a:p>
          <a:p>
            <a:r>
              <a:rPr lang="en-GB" sz="4000" b="0" i="0" u="none" strike="noStrike">
                <a:solidFill>
                  <a:srgbClr val="000000"/>
                </a:solidFill>
                <a:effectLst/>
                <a:latin typeface="Arial" panose="020B0604020202020204" pitchFamily="34" charset="0"/>
                <a:cs typeface="Arial" panose="020B0604020202020204" pitchFamily="34" charset="0"/>
              </a:rPr>
              <a:t>NHS (2025). </a:t>
            </a:r>
            <a:r>
              <a:rPr lang="en-GB" sz="4000" b="0" i="1" u="none" strike="noStrike">
                <a:solidFill>
                  <a:srgbClr val="000000"/>
                </a:solidFill>
                <a:effectLst/>
                <a:latin typeface="Arial" panose="020B0604020202020204" pitchFamily="34" charset="0"/>
                <a:cs typeface="Arial" panose="020B0604020202020204" pitchFamily="34" charset="0"/>
              </a:rPr>
              <a:t>Chickenpox</a:t>
            </a:r>
            <a:r>
              <a:rPr lang="en-GB" sz="4000" b="0" i="0" u="none" strike="noStrike">
                <a:solidFill>
                  <a:srgbClr val="000000"/>
                </a:solidFill>
                <a:effectLst/>
                <a:latin typeface="Arial" panose="020B0604020202020204" pitchFamily="34" charset="0"/>
                <a:cs typeface="Arial" panose="020B0604020202020204" pitchFamily="34" charset="0"/>
              </a:rPr>
              <a:t>. [online] NHS. Available at: https://</a:t>
            </a:r>
            <a:r>
              <a:rPr lang="en-GB" sz="4000" b="0" i="0" u="none" strike="noStrike" err="1">
                <a:solidFill>
                  <a:srgbClr val="000000"/>
                </a:solidFill>
                <a:effectLst/>
                <a:latin typeface="Arial" panose="020B0604020202020204" pitchFamily="34" charset="0"/>
                <a:cs typeface="Arial" panose="020B0604020202020204" pitchFamily="34" charset="0"/>
              </a:rPr>
              <a:t>www.nhs.uk</a:t>
            </a:r>
            <a:r>
              <a:rPr lang="en-GB" sz="4000" b="0" i="0" u="none" strike="noStrike">
                <a:solidFill>
                  <a:srgbClr val="000000"/>
                </a:solidFill>
                <a:effectLst/>
                <a:latin typeface="Arial" panose="020B0604020202020204" pitchFamily="34" charset="0"/>
                <a:cs typeface="Arial" panose="020B0604020202020204" pitchFamily="34" charset="0"/>
              </a:rPr>
              <a:t>/conditions/chickenpox/.</a:t>
            </a:r>
          </a:p>
          <a:p>
            <a:r>
              <a:rPr lang="en-GB" sz="4000" b="0" i="0" u="none" strike="noStrike">
                <a:solidFill>
                  <a:srgbClr val="000000"/>
                </a:solidFill>
                <a:effectLst/>
                <a:latin typeface="Arial" panose="020B0604020202020204" pitchFamily="34" charset="0"/>
                <a:cs typeface="Arial" panose="020B0604020202020204" pitchFamily="34" charset="0"/>
              </a:rPr>
              <a:t>UK. “Guidelines on Post-Exposure Prophylaxis (PEP) for Varicella or Shingles (July 2025).” </a:t>
            </a:r>
            <a:r>
              <a:rPr lang="en-GB" sz="4000" b="0" i="1" u="none" strike="noStrike">
                <a:solidFill>
                  <a:srgbClr val="000000"/>
                </a:solidFill>
                <a:effectLst/>
                <a:latin typeface="Arial" panose="020B0604020202020204" pitchFamily="34" charset="0"/>
                <a:cs typeface="Arial" panose="020B0604020202020204" pitchFamily="34" charset="0"/>
              </a:rPr>
              <a:t>GOV.UK</a:t>
            </a:r>
            <a:r>
              <a:rPr lang="en-GB" sz="4000" b="0" i="0" u="none" strike="noStrike">
                <a:solidFill>
                  <a:srgbClr val="000000"/>
                </a:solidFill>
                <a:effectLst/>
                <a:latin typeface="Arial" panose="020B0604020202020204" pitchFamily="34" charset="0"/>
                <a:cs typeface="Arial" panose="020B0604020202020204" pitchFamily="34" charset="0"/>
              </a:rPr>
              <a:t>, 30 Sept. 2024, www.gov.uk/government/publications/post-exposure-prophylaxis-for-chickenpox-and-shingles/guidelines-on-post-exposure-prophylaxis-pep-for-varicella-or-</a:t>
            </a:r>
            <a:r>
              <a:rPr lang="en-GB" sz="4000" b="0" i="0" u="none" strike="noStrike" err="1">
                <a:solidFill>
                  <a:srgbClr val="000000"/>
                </a:solidFill>
                <a:effectLst/>
                <a:latin typeface="Arial" panose="020B0604020202020204" pitchFamily="34" charset="0"/>
                <a:cs typeface="Arial" panose="020B0604020202020204" pitchFamily="34" charset="0"/>
              </a:rPr>
              <a:t>shingles-january-2023</a:t>
            </a:r>
            <a:r>
              <a:rPr lang="en-GB" sz="4000" b="0" i="0" u="none" strike="noStrike">
                <a:solidFill>
                  <a:srgbClr val="000000"/>
                </a:solidFill>
                <a:effectLst/>
                <a:latin typeface="Arial" panose="020B0604020202020204" pitchFamily="34" charset="0"/>
                <a:cs typeface="Arial" panose="020B0604020202020204" pitchFamily="34" charset="0"/>
              </a:rPr>
              <a:t>#a-introduction. Accessed 9 Nov. 2025.</a:t>
            </a:r>
          </a:p>
          <a:p>
            <a:r>
              <a:rPr lang="en-GB" sz="4000" b="0" i="0" u="none" strike="noStrike" err="1">
                <a:solidFill>
                  <a:srgbClr val="000000"/>
                </a:solidFill>
                <a:effectLst/>
                <a:latin typeface="Arial" panose="020B0604020202020204" pitchFamily="34" charset="0"/>
                <a:cs typeface="Arial" panose="020B0604020202020204" pitchFamily="34" charset="0"/>
              </a:rPr>
              <a:t>EmilyEvans</a:t>
            </a:r>
            <a:r>
              <a:rPr lang="en-GB" sz="4000" b="0" i="0" u="none" strike="noStrike">
                <a:solidFill>
                  <a:srgbClr val="000000"/>
                </a:solidFill>
                <a:effectLst/>
                <a:latin typeface="Arial" panose="020B0604020202020204" pitchFamily="34" charset="0"/>
                <a:cs typeface="Arial" panose="020B0604020202020204" pitchFamily="34" charset="0"/>
              </a:rPr>
              <a:t>. “Chickenpox Vaccination for All Children – Lessons for the Future of Adult Immunisation - ILCUK.” </a:t>
            </a:r>
            <a:r>
              <a:rPr lang="en-GB" sz="4000" b="0" i="1" u="none" strike="noStrike">
                <a:solidFill>
                  <a:srgbClr val="000000"/>
                </a:solidFill>
                <a:effectLst/>
                <a:latin typeface="Arial" panose="020B0604020202020204" pitchFamily="34" charset="0"/>
                <a:cs typeface="Arial" panose="020B0604020202020204" pitchFamily="34" charset="0"/>
              </a:rPr>
              <a:t>ILCUK</a:t>
            </a:r>
            <a:r>
              <a:rPr lang="en-GB" sz="4000" b="0" i="0" u="none" strike="noStrike">
                <a:solidFill>
                  <a:srgbClr val="000000"/>
                </a:solidFill>
                <a:effectLst/>
                <a:latin typeface="Arial" panose="020B0604020202020204" pitchFamily="34" charset="0"/>
                <a:cs typeface="Arial" panose="020B0604020202020204" pitchFamily="34" charset="0"/>
              </a:rPr>
              <a:t>, 24 Sept. 2025, </a:t>
            </a:r>
            <a:r>
              <a:rPr lang="en-GB" sz="4000" b="0" i="0" u="none" strike="noStrike" err="1">
                <a:solidFill>
                  <a:srgbClr val="000000"/>
                </a:solidFill>
                <a:effectLst/>
                <a:latin typeface="Arial" panose="020B0604020202020204" pitchFamily="34" charset="0"/>
                <a:cs typeface="Arial" panose="020B0604020202020204" pitchFamily="34" charset="0"/>
              </a:rPr>
              <a:t>ilcuk.org.uk</a:t>
            </a:r>
            <a:r>
              <a:rPr lang="en-GB" sz="4000" b="0" i="0" u="none" strike="noStrike">
                <a:solidFill>
                  <a:srgbClr val="000000"/>
                </a:solidFill>
                <a:effectLst/>
                <a:latin typeface="Arial" panose="020B0604020202020204" pitchFamily="34" charset="0"/>
                <a:cs typeface="Arial" panose="020B0604020202020204" pitchFamily="34" charset="0"/>
              </a:rPr>
              <a:t>/chickenpox-vaccines-</a:t>
            </a:r>
            <a:r>
              <a:rPr lang="en-GB" sz="4000" b="0" i="0" u="none" strike="noStrike" err="1">
                <a:solidFill>
                  <a:srgbClr val="000000"/>
                </a:solidFill>
                <a:effectLst/>
                <a:latin typeface="Arial" panose="020B0604020202020204" pitchFamily="34" charset="0"/>
                <a:cs typeface="Arial" panose="020B0604020202020204" pitchFamily="34" charset="0"/>
              </a:rPr>
              <a:t>across-lifecourse</a:t>
            </a:r>
            <a:r>
              <a:rPr lang="en-GB" sz="4000" b="0" i="0" u="none" strike="noStrike">
                <a:solidFill>
                  <a:srgbClr val="000000"/>
                </a:solidFill>
                <a:effectLst/>
                <a:latin typeface="Arial" panose="020B0604020202020204" pitchFamily="34" charset="0"/>
                <a:cs typeface="Arial" panose="020B0604020202020204" pitchFamily="34" charset="0"/>
              </a:rPr>
              <a:t>/. Accessed 9 Nov. 2025.</a:t>
            </a:r>
          </a:p>
          <a:p>
            <a:r>
              <a:rPr lang="en-GB" sz="4000" b="0" i="0" u="none" strike="noStrike">
                <a:solidFill>
                  <a:srgbClr val="000000"/>
                </a:solidFill>
                <a:effectLst/>
                <a:latin typeface="Arial" panose="020B0604020202020204" pitchFamily="34" charset="0"/>
                <a:cs typeface="Arial" panose="020B0604020202020204" pitchFamily="34" charset="0"/>
              </a:rPr>
              <a:t>NHS (2025). </a:t>
            </a:r>
            <a:r>
              <a:rPr lang="en-GB" sz="4000" b="0" i="1" u="none" strike="noStrike">
                <a:solidFill>
                  <a:srgbClr val="000000"/>
                </a:solidFill>
                <a:effectLst/>
                <a:latin typeface="Arial" panose="020B0604020202020204" pitchFamily="34" charset="0"/>
                <a:cs typeface="Arial" panose="020B0604020202020204" pitchFamily="34" charset="0"/>
              </a:rPr>
              <a:t>Chickenpox</a:t>
            </a:r>
            <a:r>
              <a:rPr lang="en-GB" sz="4000" b="0" i="0" u="none" strike="noStrike">
                <a:solidFill>
                  <a:srgbClr val="000000"/>
                </a:solidFill>
                <a:effectLst/>
                <a:latin typeface="Arial" panose="020B0604020202020204" pitchFamily="34" charset="0"/>
                <a:cs typeface="Arial" panose="020B0604020202020204" pitchFamily="34" charset="0"/>
              </a:rPr>
              <a:t>. [online] NHS. Available at: </a:t>
            </a:r>
            <a:r>
              <a:rPr lang="en-GB" sz="4000" b="0" i="0" u="none" strike="noStrike">
                <a:solidFill>
                  <a:srgbClr val="000000"/>
                </a:solidFill>
                <a:effectLst/>
                <a:latin typeface="Arial" panose="020B0604020202020204" pitchFamily="34" charset="0"/>
                <a:cs typeface="Arial" panose="020B0604020202020204" pitchFamily="34" charset="0"/>
                <a:hlinkClick r:id="rId3"/>
              </a:rPr>
              <a:t>https://</a:t>
            </a:r>
            <a:r>
              <a:rPr lang="en-GB" sz="4000" b="0" i="0" u="none" strike="noStrike" err="1">
                <a:solidFill>
                  <a:srgbClr val="000000"/>
                </a:solidFill>
                <a:effectLst/>
                <a:latin typeface="Arial" panose="020B0604020202020204" pitchFamily="34" charset="0"/>
                <a:cs typeface="Arial" panose="020B0604020202020204" pitchFamily="34" charset="0"/>
                <a:hlinkClick r:id="rId3"/>
              </a:rPr>
              <a:t>www.nhs.uk</a:t>
            </a:r>
            <a:r>
              <a:rPr lang="en-GB" sz="4000" b="0" i="0" u="none" strike="noStrike">
                <a:solidFill>
                  <a:srgbClr val="000000"/>
                </a:solidFill>
                <a:effectLst/>
                <a:latin typeface="Arial" panose="020B0604020202020204" pitchFamily="34" charset="0"/>
                <a:cs typeface="Arial" panose="020B0604020202020204" pitchFamily="34" charset="0"/>
                <a:hlinkClick r:id="rId3"/>
              </a:rPr>
              <a:t>/conditions/chickenpox/</a:t>
            </a:r>
            <a:r>
              <a:rPr lang="en-GB" sz="4000" b="0" i="0" u="none" strike="noStrike">
                <a:solidFill>
                  <a:srgbClr val="000000"/>
                </a:solidFill>
                <a:effectLst/>
                <a:latin typeface="Arial" panose="020B0604020202020204" pitchFamily="34" charset="0"/>
                <a:cs typeface="Arial" panose="020B0604020202020204" pitchFamily="34" charset="0"/>
              </a:rPr>
              <a:t>.</a:t>
            </a:r>
          </a:p>
          <a:p>
            <a:r>
              <a:rPr lang="en-GB" sz="4000" b="0" i="0" u="none" strike="noStrike" err="1">
                <a:solidFill>
                  <a:srgbClr val="000000"/>
                </a:solidFill>
                <a:effectLst/>
                <a:latin typeface="Arial" panose="020B0604020202020204" pitchFamily="34" charset="0"/>
                <a:cs typeface="Arial" panose="020B0604020202020204" pitchFamily="34" charset="0"/>
              </a:rPr>
              <a:t>Rawson</a:t>
            </a:r>
            <a:r>
              <a:rPr lang="en-GB" sz="4000" b="0" i="0" u="none" strike="noStrike">
                <a:solidFill>
                  <a:srgbClr val="000000"/>
                </a:solidFill>
                <a:effectLst/>
                <a:latin typeface="Arial" panose="020B0604020202020204" pitchFamily="34" charset="0"/>
                <a:cs typeface="Arial" panose="020B0604020202020204" pitchFamily="34" charset="0"/>
              </a:rPr>
              <a:t>, H., </a:t>
            </a:r>
            <a:r>
              <a:rPr lang="en-GB" sz="4000" b="0" i="0" u="none" strike="noStrike" err="1">
                <a:solidFill>
                  <a:srgbClr val="000000"/>
                </a:solidFill>
                <a:effectLst/>
                <a:latin typeface="Arial" panose="020B0604020202020204" pitchFamily="34" charset="0"/>
                <a:cs typeface="Arial" panose="020B0604020202020204" pitchFamily="34" charset="0"/>
              </a:rPr>
              <a:t>Crampin</a:t>
            </a:r>
            <a:r>
              <a:rPr lang="en-GB" sz="4000" b="0" i="0" u="none" strike="noStrike">
                <a:solidFill>
                  <a:srgbClr val="000000"/>
                </a:solidFill>
                <a:effectLst/>
                <a:latin typeface="Arial" panose="020B0604020202020204" pitchFamily="34" charset="0"/>
                <a:cs typeface="Arial" panose="020B0604020202020204" pitchFamily="34" charset="0"/>
              </a:rPr>
              <a:t>, A. and Noah, N. (2001). Deaths from chickenpox in England and Wales 1995-7: analysis of routine mortality data. </a:t>
            </a:r>
            <a:r>
              <a:rPr lang="en-GB" sz="4000" b="0" i="1" u="none" strike="noStrike">
                <a:solidFill>
                  <a:srgbClr val="000000"/>
                </a:solidFill>
                <a:effectLst/>
                <a:latin typeface="Arial" panose="020B0604020202020204" pitchFamily="34" charset="0"/>
                <a:cs typeface="Arial" panose="020B0604020202020204" pitchFamily="34" charset="0"/>
              </a:rPr>
              <a:t>BMJ</a:t>
            </a:r>
            <a:r>
              <a:rPr lang="en-GB" sz="4000" b="0" i="0" u="none" strike="noStrike">
                <a:solidFill>
                  <a:srgbClr val="000000"/>
                </a:solidFill>
                <a:effectLst/>
                <a:latin typeface="Arial" panose="020B0604020202020204" pitchFamily="34" charset="0"/>
                <a:cs typeface="Arial" panose="020B0604020202020204" pitchFamily="34" charset="0"/>
              </a:rPr>
              <a:t>, 323(7321), pp.1091–1093. </a:t>
            </a:r>
            <a:r>
              <a:rPr lang="en-GB" sz="4000" b="0" i="0" u="none" strike="noStrike" err="1">
                <a:solidFill>
                  <a:srgbClr val="000000"/>
                </a:solidFill>
                <a:effectLst/>
                <a:latin typeface="Arial" panose="020B0604020202020204" pitchFamily="34" charset="0"/>
                <a:cs typeface="Arial" panose="020B0604020202020204" pitchFamily="34" charset="0"/>
              </a:rPr>
              <a:t>doi:https</a:t>
            </a:r>
            <a:r>
              <a:rPr lang="en-GB" sz="4000" b="0" i="0" u="none" strike="noStrike">
                <a:solidFill>
                  <a:srgbClr val="000000"/>
                </a:solidFill>
                <a:effectLst/>
                <a:latin typeface="Arial" panose="020B0604020202020204" pitchFamily="34" charset="0"/>
                <a:cs typeface="Arial" panose="020B0604020202020204" pitchFamily="34" charset="0"/>
              </a:rPr>
              <a:t>://</a:t>
            </a:r>
            <a:r>
              <a:rPr lang="en-GB" sz="4000" b="0" i="0" u="none" strike="noStrike" err="1">
                <a:solidFill>
                  <a:srgbClr val="000000"/>
                </a:solidFill>
                <a:effectLst/>
                <a:latin typeface="Arial" panose="020B0604020202020204" pitchFamily="34" charset="0"/>
                <a:cs typeface="Arial" panose="020B0604020202020204" pitchFamily="34" charset="0"/>
              </a:rPr>
              <a:t>doi.org</a:t>
            </a:r>
            <a:r>
              <a:rPr lang="en-GB" sz="4000" b="0" i="0" u="none" strike="noStrike">
                <a:solidFill>
                  <a:srgbClr val="000000"/>
                </a:solidFill>
                <a:effectLst/>
                <a:latin typeface="Arial" panose="020B0604020202020204" pitchFamily="34" charset="0"/>
                <a:cs typeface="Arial" panose="020B0604020202020204" pitchFamily="34" charset="0"/>
              </a:rPr>
              <a:t>/10.1136/</a:t>
            </a:r>
            <a:r>
              <a:rPr lang="en-GB" sz="4000" b="0" i="0" u="none" strike="noStrike" err="1">
                <a:solidFill>
                  <a:srgbClr val="000000"/>
                </a:solidFill>
                <a:effectLst/>
                <a:latin typeface="Arial" panose="020B0604020202020204" pitchFamily="34" charset="0"/>
                <a:cs typeface="Arial" panose="020B0604020202020204" pitchFamily="34" charset="0"/>
              </a:rPr>
              <a:t>bmj.323.7321.1091</a:t>
            </a:r>
            <a:r>
              <a:rPr lang="en-GB" sz="4000" b="0" i="0" u="none" strike="noStrike">
                <a:solidFill>
                  <a:srgbClr val="000000"/>
                </a:solidFill>
                <a:effectLst/>
                <a:latin typeface="Arial" panose="020B0604020202020204" pitchFamily="34" charset="0"/>
                <a:cs typeface="Arial" panose="020B0604020202020204" pitchFamily="34" charset="0"/>
              </a:rPr>
              <a:t>.</a:t>
            </a:r>
          </a:p>
          <a:p>
            <a:r>
              <a:rPr lang="en-US" sz="4000">
                <a:latin typeface="Calibri"/>
                <a:ea typeface="Calibri"/>
                <a:cs typeface="Calibri"/>
              </a:rPr>
              <a:t>GOV.UK. (n.d.). </a:t>
            </a:r>
            <a:r>
              <a:rPr lang="en-US" sz="4000" i="1">
                <a:latin typeface="Calibri"/>
                <a:ea typeface="Calibri"/>
                <a:cs typeface="Calibri"/>
              </a:rPr>
              <a:t>Chickenpox: public health management and guidance</a:t>
            </a:r>
            <a:r>
              <a:rPr lang="en-US" sz="4000">
                <a:latin typeface="Calibri"/>
                <a:ea typeface="Calibri"/>
                <a:cs typeface="Calibri"/>
              </a:rPr>
              <a:t>. [online] Available at: </a:t>
            </a:r>
            <a:r>
              <a:rPr lang="en-US" sz="4000">
                <a:latin typeface="Calibri"/>
                <a:ea typeface="Calibri"/>
                <a:cs typeface="Calibri"/>
                <a:hlinkClick r:id="rId4"/>
              </a:rPr>
              <a:t>https://www.gov.uk/government/collections/chickenpox-public-health-management-and-guidance</a:t>
            </a:r>
            <a:r>
              <a:rPr lang="en-US" sz="4000">
                <a:latin typeface="Calibri"/>
                <a:ea typeface="Calibri"/>
                <a:cs typeface="Calibri"/>
              </a:rPr>
              <a:t>.</a:t>
            </a:r>
            <a:endParaRPr lang="en-US" sz="4000"/>
          </a:p>
          <a:p>
            <a:r>
              <a:rPr lang="en-US" sz="4000">
                <a:latin typeface="Calibri"/>
                <a:ea typeface="Calibri"/>
                <a:cs typeface="Calibri"/>
              </a:rPr>
              <a:t>‌patient.info. (n.d.). </a:t>
            </a:r>
            <a:r>
              <a:rPr lang="en-US" sz="4000" i="1">
                <a:latin typeface="Calibri"/>
                <a:ea typeface="Calibri"/>
                <a:cs typeface="Calibri"/>
              </a:rPr>
              <a:t>Chickenpox in Adults &amp; Teenagers | Shingles | Symptoms, Causes and Treatment</a:t>
            </a:r>
            <a:r>
              <a:rPr lang="en-US" sz="4000">
                <a:latin typeface="Calibri"/>
                <a:ea typeface="Calibri"/>
                <a:cs typeface="Calibri"/>
              </a:rPr>
              <a:t>. [online] Available at: </a:t>
            </a:r>
            <a:r>
              <a:rPr lang="en-US" sz="4000">
                <a:latin typeface="Calibri"/>
                <a:ea typeface="Calibri"/>
                <a:cs typeface="Calibri"/>
                <a:hlinkClick r:id="rId5"/>
              </a:rPr>
              <a:t>https://patient.info/skin-conditions/viral-rashes/chickenpox-in-adults-and-teenagers</a:t>
            </a:r>
            <a:r>
              <a:rPr lang="en-US" sz="4000">
                <a:latin typeface="Calibri"/>
                <a:ea typeface="Calibri"/>
                <a:cs typeface="Calibri"/>
              </a:rPr>
              <a:t>.</a:t>
            </a:r>
            <a:endParaRPr lang="en-US" sz="4000">
              <a:latin typeface="Aptos" panose="02110004020202020204"/>
              <a:ea typeface="Calibri"/>
              <a:cs typeface="Calibri"/>
            </a:endParaRPr>
          </a:p>
          <a:p>
            <a:r>
              <a:rPr lang="en-US" sz="4000">
                <a:latin typeface="Calibri"/>
                <a:ea typeface="Calibri"/>
                <a:cs typeface="Calibri"/>
              </a:rPr>
              <a:t>‌Clinic, M. (2023). </a:t>
            </a:r>
            <a:r>
              <a:rPr lang="en-US" sz="4000" i="1">
                <a:latin typeface="Calibri"/>
                <a:ea typeface="Calibri"/>
                <a:cs typeface="Calibri"/>
              </a:rPr>
              <a:t>Chickenpox - Diagnosis and treatment - Mayo Clinic</a:t>
            </a:r>
            <a:r>
              <a:rPr lang="en-US" sz="4000">
                <a:latin typeface="Calibri"/>
                <a:ea typeface="Calibri"/>
                <a:cs typeface="Calibri"/>
              </a:rPr>
              <a:t>. [online] </a:t>
            </a:r>
            <a:r>
              <a:rPr lang="en-US" sz="4000" err="1">
                <a:latin typeface="Calibri"/>
                <a:ea typeface="Calibri"/>
                <a:cs typeface="Calibri"/>
              </a:rPr>
              <a:t>Mayoclinic.org</a:t>
            </a:r>
            <a:r>
              <a:rPr lang="en-US" sz="4000">
                <a:latin typeface="Calibri"/>
                <a:ea typeface="Calibri"/>
                <a:cs typeface="Calibri"/>
              </a:rPr>
              <a:t>. Available at: </a:t>
            </a:r>
            <a:r>
              <a:rPr lang="en-US" sz="4000">
                <a:latin typeface="Calibri"/>
                <a:ea typeface="Calibri"/>
                <a:cs typeface="Calibri"/>
                <a:hlinkClick r:id="rId6"/>
              </a:rPr>
              <a:t>https://</a:t>
            </a:r>
            <a:r>
              <a:rPr lang="en-US" sz="4000" err="1">
                <a:latin typeface="Calibri"/>
                <a:ea typeface="Calibri"/>
                <a:cs typeface="Calibri"/>
                <a:hlinkClick r:id="rId6"/>
              </a:rPr>
              <a:t>www.mayoclinic.org</a:t>
            </a:r>
            <a:r>
              <a:rPr lang="en-US" sz="4000">
                <a:latin typeface="Calibri"/>
                <a:ea typeface="Calibri"/>
                <a:cs typeface="Calibri"/>
                <a:hlinkClick r:id="rId6"/>
              </a:rPr>
              <a:t>/diseases-conditions/chickenpox/diagnosis-treatment/</a:t>
            </a:r>
            <a:r>
              <a:rPr lang="en-US" sz="4000" err="1">
                <a:latin typeface="Calibri"/>
                <a:ea typeface="Calibri"/>
                <a:cs typeface="Calibri"/>
                <a:hlinkClick r:id="rId6"/>
              </a:rPr>
              <a:t>drc-20351287</a:t>
            </a:r>
            <a:r>
              <a:rPr lang="en-US" sz="4000">
                <a:latin typeface="Calibri"/>
                <a:ea typeface="Calibri"/>
                <a:cs typeface="Calibri"/>
              </a:rPr>
              <a:t>.</a:t>
            </a:r>
          </a:p>
          <a:p>
            <a:r>
              <a:rPr lang="en-US" sz="4000">
                <a:latin typeface="Calibri"/>
                <a:ea typeface="Calibri"/>
                <a:cs typeface="Calibri"/>
              </a:rPr>
              <a:t>Health Direct (2018). </a:t>
            </a:r>
            <a:r>
              <a:rPr lang="en-US" sz="4000" i="1">
                <a:latin typeface="Calibri"/>
                <a:ea typeface="Calibri"/>
                <a:cs typeface="Calibri"/>
              </a:rPr>
              <a:t>Chickenpox (varicella)</a:t>
            </a:r>
            <a:r>
              <a:rPr lang="en-US" sz="4000">
                <a:latin typeface="Calibri"/>
                <a:ea typeface="Calibri"/>
                <a:cs typeface="Calibri"/>
              </a:rPr>
              <a:t>. [online] </a:t>
            </a:r>
            <a:r>
              <a:rPr lang="en-US" sz="4000" err="1">
                <a:latin typeface="Calibri"/>
                <a:ea typeface="Calibri"/>
                <a:cs typeface="Calibri"/>
              </a:rPr>
              <a:t>Healthdirect.gov.au</a:t>
            </a:r>
            <a:r>
              <a:rPr lang="en-US" sz="4000">
                <a:latin typeface="Calibri"/>
                <a:ea typeface="Calibri"/>
                <a:cs typeface="Calibri"/>
              </a:rPr>
              <a:t>. Available at: </a:t>
            </a:r>
            <a:r>
              <a:rPr lang="en-US" sz="4000">
                <a:latin typeface="Calibri"/>
                <a:ea typeface="Calibri"/>
                <a:cs typeface="Calibri"/>
                <a:hlinkClick r:id="rId7"/>
              </a:rPr>
              <a:t>https://</a:t>
            </a:r>
            <a:r>
              <a:rPr lang="en-US" sz="4000" err="1">
                <a:latin typeface="Calibri"/>
                <a:ea typeface="Calibri"/>
                <a:cs typeface="Calibri"/>
                <a:hlinkClick r:id="rId7"/>
              </a:rPr>
              <a:t>www.healthdirect.gov.au</a:t>
            </a:r>
            <a:r>
              <a:rPr lang="en-US" sz="4000">
                <a:latin typeface="Calibri"/>
                <a:ea typeface="Calibri"/>
                <a:cs typeface="Calibri"/>
                <a:hlinkClick r:id="rId7"/>
              </a:rPr>
              <a:t>/chickenpox</a:t>
            </a:r>
            <a:r>
              <a:rPr lang="en-US" sz="4000">
                <a:latin typeface="Calibri"/>
                <a:ea typeface="Calibri"/>
                <a:cs typeface="Calibri"/>
              </a:rPr>
              <a:t>.</a:t>
            </a:r>
            <a:endParaRPr lang="en-US" sz="4000"/>
          </a:p>
          <a:p>
            <a:r>
              <a:rPr lang="en-US" sz="4000">
                <a:latin typeface="Calibri"/>
                <a:ea typeface="Calibri"/>
                <a:cs typeface="Calibri"/>
              </a:rPr>
              <a:t>‌</a:t>
            </a:r>
            <a:r>
              <a:rPr lang="en-US" sz="4000" err="1">
                <a:latin typeface="Calibri"/>
                <a:ea typeface="Calibri"/>
                <a:cs typeface="Calibri"/>
              </a:rPr>
              <a:t>Slideserve.com</a:t>
            </a:r>
            <a:r>
              <a:rPr lang="en-US" sz="4000">
                <a:latin typeface="Calibri"/>
                <a:ea typeface="Calibri"/>
                <a:cs typeface="Calibri"/>
              </a:rPr>
              <a:t>. (2025). </a:t>
            </a:r>
            <a:r>
              <a:rPr lang="en-US" sz="4000" i="1">
                <a:latin typeface="Calibri"/>
                <a:ea typeface="Calibri"/>
                <a:cs typeface="Calibri"/>
              </a:rPr>
              <a:t>School Manager by Family Zone</a:t>
            </a:r>
            <a:r>
              <a:rPr lang="en-US" sz="4000">
                <a:latin typeface="Calibri"/>
                <a:ea typeface="Calibri"/>
                <a:cs typeface="Calibri"/>
              </a:rPr>
              <a:t>. [online] Available at: </a:t>
            </a:r>
            <a:r>
              <a:rPr lang="en-US" sz="4000">
                <a:latin typeface="Calibri"/>
                <a:ea typeface="Calibri"/>
                <a:cs typeface="Calibri"/>
                <a:hlinkClick r:id="rId8"/>
              </a:rPr>
              <a:t>https://</a:t>
            </a:r>
            <a:r>
              <a:rPr lang="en-US" sz="4000" err="1">
                <a:latin typeface="Calibri"/>
                <a:ea typeface="Calibri"/>
                <a:cs typeface="Calibri"/>
                <a:hlinkClick r:id="rId8"/>
              </a:rPr>
              <a:t>www.slideserve.com</a:t>
            </a:r>
            <a:r>
              <a:rPr lang="en-US" sz="4000">
                <a:latin typeface="Calibri"/>
                <a:ea typeface="Calibri"/>
                <a:cs typeface="Calibri"/>
                <a:hlinkClick r:id="rId8"/>
              </a:rPr>
              <a:t>/lance/chickenpox</a:t>
            </a:r>
            <a:r>
              <a:rPr lang="en-US" sz="4000">
                <a:latin typeface="Calibri"/>
                <a:ea typeface="Calibri"/>
                <a:cs typeface="Calibri"/>
              </a:rPr>
              <a:t> [Accessed 7 Nov. 2025].</a:t>
            </a:r>
            <a:endParaRPr lang="en-US" sz="4000">
              <a:latin typeface="Aptos" panose="02110004020202020204"/>
              <a:ea typeface="Calibri"/>
              <a:cs typeface="Calibri"/>
            </a:endParaRPr>
          </a:p>
          <a:p>
            <a:r>
              <a:rPr lang="en-US" sz="4000">
                <a:latin typeface="Calibri"/>
                <a:ea typeface="Calibri"/>
                <a:cs typeface="Calibri"/>
              </a:rPr>
              <a:t>‌Cleveland Clinic. (2024). </a:t>
            </a:r>
            <a:r>
              <a:rPr lang="en-US" sz="4000" i="1">
                <a:latin typeface="Calibri"/>
                <a:ea typeface="Calibri"/>
                <a:cs typeface="Calibri"/>
              </a:rPr>
              <a:t>Chickenpox Vaccine (Varicella Vaccine): Schedule &amp; Side Effects</a:t>
            </a:r>
            <a:r>
              <a:rPr lang="en-US" sz="4000">
                <a:latin typeface="Calibri"/>
                <a:ea typeface="Calibri"/>
                <a:cs typeface="Calibri"/>
              </a:rPr>
              <a:t>. [online] Available at: </a:t>
            </a:r>
            <a:r>
              <a:rPr lang="en-US" sz="4000">
                <a:latin typeface="Calibri"/>
                <a:ea typeface="Calibri"/>
                <a:cs typeface="Calibri"/>
                <a:hlinkClick r:id="rId9"/>
              </a:rPr>
              <a:t>https://</a:t>
            </a:r>
            <a:r>
              <a:rPr lang="en-US" sz="4000" err="1">
                <a:latin typeface="Calibri"/>
                <a:ea typeface="Calibri"/>
                <a:cs typeface="Calibri"/>
                <a:hlinkClick r:id="rId9"/>
              </a:rPr>
              <a:t>my.clevelandclinic.org</a:t>
            </a:r>
            <a:r>
              <a:rPr lang="en-US" sz="4000">
                <a:latin typeface="Calibri"/>
                <a:ea typeface="Calibri"/>
                <a:cs typeface="Calibri"/>
                <a:hlinkClick r:id="rId9"/>
              </a:rPr>
              <a:t>/health/treatments/22136-chickenpox-vaccine</a:t>
            </a:r>
            <a:r>
              <a:rPr lang="en-US" sz="4000">
                <a:latin typeface="Calibri"/>
                <a:ea typeface="Calibri"/>
                <a:cs typeface="Calibri"/>
              </a:rPr>
              <a:t>.</a:t>
            </a:r>
            <a:endParaRPr lang="en-GB" sz="4000">
              <a:latin typeface="Calibri"/>
              <a:ea typeface="Calibri"/>
              <a:cs typeface="Calibri"/>
            </a:endParaRPr>
          </a:p>
          <a:p>
            <a:r>
              <a:rPr lang="en-GB" sz="4000" b="0" i="0" u="none" strike="noStrike">
                <a:solidFill>
                  <a:srgbClr val="000000"/>
                </a:solidFill>
                <a:effectLst/>
                <a:latin typeface="Times New Roman" panose="02020603050405020304" pitchFamily="18" charset="0"/>
              </a:rPr>
              <a:t>UK (2025). </a:t>
            </a:r>
            <a:r>
              <a:rPr lang="en-GB" sz="4000" b="0" i="1" u="none" strike="noStrike">
                <a:solidFill>
                  <a:srgbClr val="000000"/>
                </a:solidFill>
                <a:effectLst/>
                <a:latin typeface="Times New Roman" panose="02020603050405020304" pitchFamily="18" charset="0"/>
              </a:rPr>
              <a:t>Chickenpox as a notifiable disease: information for health professionals</a:t>
            </a:r>
            <a:r>
              <a:rPr lang="en-GB" sz="4000" b="0" i="0" u="none" strike="noStrike">
                <a:solidFill>
                  <a:srgbClr val="000000"/>
                </a:solidFill>
                <a:effectLst/>
                <a:latin typeface="Times New Roman" panose="02020603050405020304" pitchFamily="18" charset="0"/>
              </a:rPr>
              <a:t>. [online] GOV.UK. Available at: </a:t>
            </a:r>
            <a:r>
              <a:rPr lang="en-GB" sz="4000" b="0" i="0" u="none" strike="noStrike">
                <a:solidFill>
                  <a:srgbClr val="000000"/>
                </a:solidFill>
                <a:effectLst/>
                <a:latin typeface="Times New Roman" panose="02020603050405020304" pitchFamily="18" charset="0"/>
                <a:hlinkClick r:id="rId10"/>
              </a:rPr>
              <a:t>https://www.gov.uk/guidance/chickenpox-as-a-notifiable-disease-information-for-health-professionals</a:t>
            </a:r>
            <a:r>
              <a:rPr lang="en-GB" sz="4000" b="0" i="0" u="none" strike="noStrike">
                <a:solidFill>
                  <a:srgbClr val="000000"/>
                </a:solidFill>
                <a:effectLst/>
                <a:latin typeface="Times New Roman" panose="02020603050405020304" pitchFamily="18" charset="0"/>
              </a:rPr>
              <a:t>.</a:t>
            </a:r>
          </a:p>
          <a:p>
            <a:r>
              <a:rPr lang="en-GB" sz="4000" b="0" i="0" u="none" strike="noStrike">
                <a:solidFill>
                  <a:srgbClr val="000000"/>
                </a:solidFill>
                <a:effectLst/>
                <a:latin typeface="Times New Roman" panose="02020603050405020304" pitchFamily="18" charset="0"/>
              </a:rPr>
              <a:t>Peel Croft Surgery. (2020). </a:t>
            </a:r>
            <a:r>
              <a:rPr lang="en-GB" sz="4000" b="0" i="1" u="none" strike="noStrike">
                <a:solidFill>
                  <a:srgbClr val="000000"/>
                </a:solidFill>
                <a:effectLst/>
                <a:latin typeface="Times New Roman" panose="02020603050405020304" pitchFamily="18" charset="0"/>
              </a:rPr>
              <a:t>School Exclusion Chart - Peel Croft Surgery</a:t>
            </a:r>
            <a:r>
              <a:rPr lang="en-GB" sz="4000" b="0" i="0" u="none" strike="noStrike">
                <a:solidFill>
                  <a:srgbClr val="000000"/>
                </a:solidFill>
                <a:effectLst/>
                <a:latin typeface="Times New Roman" panose="02020603050405020304" pitchFamily="18" charset="0"/>
              </a:rPr>
              <a:t>. [online] Available at: https://www.peelcroftsurgery.nhs.uk/practice-information/school-exclusion-chart/ [Accessed 9 Nov. 2025].</a:t>
            </a:r>
          </a:p>
          <a:p>
            <a:r>
              <a:rPr lang="en-GB" sz="4000" b="0" i="0" u="none" strike="noStrike">
                <a:solidFill>
                  <a:srgbClr val="000000"/>
                </a:solidFill>
                <a:effectLst/>
                <a:latin typeface="Times New Roman" panose="02020603050405020304" pitchFamily="18" charset="0"/>
              </a:rPr>
              <a:t>NHS (2024). </a:t>
            </a:r>
            <a:r>
              <a:rPr lang="en-GB" sz="4000" b="0" i="1" u="none" strike="noStrike">
                <a:solidFill>
                  <a:srgbClr val="000000"/>
                </a:solidFill>
                <a:effectLst/>
                <a:latin typeface="Times New Roman" panose="02020603050405020304" pitchFamily="18" charset="0"/>
              </a:rPr>
              <a:t>Chickenpox vaccine</a:t>
            </a:r>
            <a:r>
              <a:rPr lang="en-GB" sz="4000" b="0" i="0" u="none" strike="noStrike">
                <a:solidFill>
                  <a:srgbClr val="000000"/>
                </a:solidFill>
                <a:effectLst/>
                <a:latin typeface="Times New Roman" panose="02020603050405020304" pitchFamily="18" charset="0"/>
              </a:rPr>
              <a:t>. [online] </a:t>
            </a:r>
            <a:r>
              <a:rPr lang="en-GB" sz="4000" b="0" i="0" u="none" strike="noStrike" err="1">
                <a:solidFill>
                  <a:srgbClr val="000000"/>
                </a:solidFill>
                <a:effectLst/>
                <a:latin typeface="Times New Roman" panose="02020603050405020304" pitchFamily="18" charset="0"/>
              </a:rPr>
              <a:t>nhs.uk</a:t>
            </a:r>
            <a:r>
              <a:rPr lang="en-GB" sz="4000" b="0" i="0" u="none" strike="noStrike">
                <a:solidFill>
                  <a:srgbClr val="000000"/>
                </a:solidFill>
                <a:effectLst/>
                <a:latin typeface="Times New Roman" panose="02020603050405020304" pitchFamily="18" charset="0"/>
              </a:rPr>
              <a:t>. Available at: </a:t>
            </a:r>
            <a:r>
              <a:rPr lang="en-GB" sz="4000" b="0" i="0" u="none" strike="noStrike">
                <a:solidFill>
                  <a:srgbClr val="000000"/>
                </a:solidFill>
                <a:effectLst/>
                <a:latin typeface="Times New Roman" panose="02020603050405020304" pitchFamily="18" charset="0"/>
                <a:hlinkClick r:id="rId11"/>
              </a:rPr>
              <a:t>https://</a:t>
            </a:r>
            <a:r>
              <a:rPr lang="en-GB" sz="4000" b="0" i="0" u="none" strike="noStrike" err="1">
                <a:solidFill>
                  <a:srgbClr val="000000"/>
                </a:solidFill>
                <a:effectLst/>
                <a:latin typeface="Times New Roman" panose="02020603050405020304" pitchFamily="18" charset="0"/>
                <a:hlinkClick r:id="rId11"/>
              </a:rPr>
              <a:t>www.nhs.uk</a:t>
            </a:r>
            <a:r>
              <a:rPr lang="en-GB" sz="4000" b="0" i="0" u="none" strike="noStrike">
                <a:solidFill>
                  <a:srgbClr val="000000"/>
                </a:solidFill>
                <a:effectLst/>
                <a:latin typeface="Times New Roman" panose="02020603050405020304" pitchFamily="18" charset="0"/>
                <a:hlinkClick r:id="rId11"/>
              </a:rPr>
              <a:t>/vaccinations/chickenpox-vaccine/</a:t>
            </a:r>
            <a:r>
              <a:rPr lang="en-GB" sz="4000" b="0" i="0" u="none" strike="noStrike">
                <a:solidFill>
                  <a:srgbClr val="000000"/>
                </a:solidFill>
                <a:effectLst/>
                <a:latin typeface="Times New Roman" panose="02020603050405020304" pitchFamily="18" charset="0"/>
              </a:rPr>
              <a:t>.</a:t>
            </a:r>
          </a:p>
          <a:p>
            <a:r>
              <a:rPr lang="en-GB" sz="4000" b="0" i="0" u="none" strike="noStrike">
                <a:solidFill>
                  <a:srgbClr val="000000"/>
                </a:solidFill>
                <a:effectLst/>
                <a:latin typeface="Times New Roman" panose="02020603050405020304" pitchFamily="18" charset="0"/>
              </a:rPr>
              <a:t>Brannon , Heather L. “Preventing Chickenpox: From Handwashing to Vaccination.” </a:t>
            </a:r>
            <a:r>
              <a:rPr lang="en-GB" sz="4000" b="0" i="1" u="none" strike="noStrike" err="1">
                <a:solidFill>
                  <a:srgbClr val="000000"/>
                </a:solidFill>
                <a:effectLst/>
                <a:latin typeface="Times New Roman" panose="02020603050405020304" pitchFamily="18" charset="0"/>
              </a:rPr>
              <a:t>Verywell</a:t>
            </a:r>
            <a:r>
              <a:rPr lang="en-GB" sz="4000" b="0" i="1" u="none" strike="noStrike">
                <a:solidFill>
                  <a:srgbClr val="000000"/>
                </a:solidFill>
                <a:effectLst/>
                <a:latin typeface="Times New Roman" panose="02020603050405020304" pitchFamily="18" charset="0"/>
              </a:rPr>
              <a:t> Health</a:t>
            </a:r>
            <a:r>
              <a:rPr lang="en-GB" sz="4000" b="0" i="0" u="none" strike="noStrike">
                <a:solidFill>
                  <a:srgbClr val="000000"/>
                </a:solidFill>
                <a:effectLst/>
                <a:latin typeface="Times New Roman" panose="02020603050405020304" pitchFamily="18" charset="0"/>
              </a:rPr>
              <a:t>, 27 Oct. 2025, </a:t>
            </a:r>
            <a:r>
              <a:rPr lang="en-GB" sz="4000" b="0" i="0" u="none" strike="noStrike" err="1">
                <a:solidFill>
                  <a:srgbClr val="000000"/>
                </a:solidFill>
                <a:effectLst/>
                <a:latin typeface="Times New Roman" panose="02020603050405020304" pitchFamily="18" charset="0"/>
              </a:rPr>
              <a:t>www.verywellhealth.com</a:t>
            </a:r>
            <a:r>
              <a:rPr lang="en-GB" sz="4000" b="0" i="0" u="none" strike="noStrike">
                <a:solidFill>
                  <a:srgbClr val="000000"/>
                </a:solidFill>
                <a:effectLst/>
                <a:latin typeface="Times New Roman" panose="02020603050405020304" pitchFamily="18" charset="0"/>
              </a:rPr>
              <a:t>/chicken-pox-prevention-vaccine-1068748.</a:t>
            </a:r>
          </a:p>
          <a:p>
            <a:endParaRPr lang="en-GB" sz="4000" b="0" i="0" u="none" strike="noStrike">
              <a:solidFill>
                <a:srgbClr val="000000"/>
              </a:solidFill>
              <a:effectLst/>
              <a:latin typeface="Times New Roman" panose="02020603050405020304" pitchFamily="18" charset="0"/>
            </a:endParaRPr>
          </a:p>
          <a:p>
            <a:endParaRPr lang="en-GB" sz="4000" b="0" i="0" u="none" strike="noStrike">
              <a:solidFill>
                <a:srgbClr val="000000"/>
              </a:solidFill>
              <a:effectLst/>
              <a:latin typeface="Times New Roman" panose="02020603050405020304" pitchFamily="18" charset="0"/>
            </a:endParaRPr>
          </a:p>
          <a:p>
            <a:endParaRPr lang="en-GB" sz="4000" b="0" i="0" u="none" strike="noStrike">
              <a:solidFill>
                <a:srgbClr val="000000"/>
              </a:solidFill>
              <a:effectLst/>
              <a:latin typeface="Times New Roman" panose="02020603050405020304" pitchFamily="18" charset="0"/>
            </a:endParaRPr>
          </a:p>
          <a:p>
            <a:endParaRPr lang="en-GB" sz="1400" b="0" i="0" u="none" strike="noStrike">
              <a:solidFill>
                <a:srgbClr val="000000"/>
              </a:solidFill>
              <a:effectLst/>
              <a:latin typeface="Times New Roman" panose="02020603050405020304" pitchFamily="18" charset="0"/>
            </a:endParaRPr>
          </a:p>
          <a:p>
            <a:endParaRPr lang="en-GB" sz="1400">
              <a:latin typeface="Aptos" panose="02110004020202020204"/>
              <a:ea typeface="Calibri"/>
              <a:cs typeface="Calibri"/>
            </a:endParaRPr>
          </a:p>
          <a:p>
            <a:endParaRPr lang="en-US" sz="1400">
              <a:latin typeface="Aptos" panose="02110004020202020204"/>
              <a:ea typeface="Calibri"/>
              <a:cs typeface="Calibri"/>
            </a:endParaRPr>
          </a:p>
          <a:p>
            <a:pPr>
              <a:buNone/>
            </a:pPr>
            <a:r>
              <a:rPr lang="en-US" sz="1400">
                <a:latin typeface="Calibri"/>
                <a:ea typeface="Calibri"/>
                <a:cs typeface="Calibri"/>
              </a:rPr>
              <a:t>‌</a:t>
            </a:r>
            <a:endParaRPr lang="en-US" sz="1400"/>
          </a:p>
          <a:p>
            <a:pPr>
              <a:buNone/>
            </a:pPr>
            <a:endParaRPr lang="en-US" sz="1400">
              <a:latin typeface="Calibri"/>
              <a:ea typeface="Calibri"/>
              <a:cs typeface="Calibri"/>
            </a:endParaRPr>
          </a:p>
          <a:p>
            <a:pPr>
              <a:buNone/>
            </a:pPr>
            <a:endParaRPr lang="en-US" sz="1400">
              <a:latin typeface="Calibri"/>
              <a:ea typeface="Calibri"/>
              <a:cs typeface="Calibri"/>
            </a:endParaRPr>
          </a:p>
          <a:p>
            <a:pPr>
              <a:buNone/>
            </a:pPr>
            <a:endParaRPr lang="en-US" sz="1400">
              <a:latin typeface="Calibri"/>
              <a:ea typeface="Calibri"/>
              <a:cs typeface="Calibri"/>
            </a:endParaRPr>
          </a:p>
          <a:p>
            <a:endParaRPr lang="en-GB" sz="1400" b="0" i="0" u="none" strike="noStrike">
              <a:solidFill>
                <a:srgbClr val="000000"/>
              </a:solidFill>
              <a:effectLst/>
              <a:latin typeface="Arial" panose="020B0604020202020204" pitchFamily="34" charset="0"/>
              <a:cs typeface="Arial" panose="020B0604020202020204" pitchFamily="34" charset="0"/>
            </a:endParaRPr>
          </a:p>
          <a:p>
            <a:endParaRPr lang="en-GB" sz="1800" b="0" i="0" u="none" strike="noStrike">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173829658"/>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Chicken pox </vt:lpstr>
      <vt:lpstr>Introduction to chickenpox</vt:lpstr>
      <vt:lpstr>approaches and strategies to monitor chickenpox </vt:lpstr>
      <vt:lpstr>PowerPoint Presentation</vt:lpstr>
      <vt:lpstr>PowerPoint Presentation</vt:lpstr>
      <vt:lpstr>Policies and strategies </vt:lpstr>
      <vt:lpstr>Health Education.  </vt:lpstr>
      <vt:lpstr>Hygiene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Chicken pox </dc:title>
  <dc:creator>Jorisa Belushi (2440189)</dc:creator>
  <cp:lastModifiedBy>Jorisa Belushi (2440189)</cp:lastModifiedBy>
  <cp:revision>1</cp:revision>
  <dcterms:created xsi:type="dcterms:W3CDTF">2025-10-24T13:10:11Z</dcterms:created>
  <dcterms:modified xsi:type="dcterms:W3CDTF">2025-11-09T23:30:31Z</dcterms:modified>
</cp:coreProperties>
</file>