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2"/>
  </p:notesMasterIdLst>
  <p:sldIdLst>
    <p:sldId id="256" r:id="rId2"/>
    <p:sldId id="267" r:id="rId3"/>
    <p:sldId id="272" r:id="rId4"/>
    <p:sldId id="273" r:id="rId5"/>
    <p:sldId id="274" r:id="rId6"/>
    <p:sldId id="275" r:id="rId7"/>
    <p:sldId id="276" r:id="rId8"/>
    <p:sldId id="270" r:id="rId9"/>
    <p:sldId id="266"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5" d="100"/>
          <a:sy n="85" d="100"/>
        </p:scale>
        <p:origin x="36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313414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2095338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2508737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813236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436303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1330917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1324681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18571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2679129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04/12/2018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youtube.com/watch?v=5x7RChYKWec"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551803"/>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Recruits and Veterans</a:t>
            </a:r>
          </a:p>
        </p:txBody>
      </p:sp>
      <p:sp>
        <p:nvSpPr>
          <p:cNvPr id="6" name="Subtitle 2">
            <a:extLst>
              <a:ext uri="{FF2B5EF4-FFF2-40B4-BE49-F238E27FC236}">
                <a16:creationId xmlns:a16="http://schemas.microsoft.com/office/drawing/2014/main" id="{AB67D717-6376-4F86-B515-912E632F700E}"/>
              </a:ext>
            </a:extLst>
          </p:cNvPr>
          <p:cNvSpPr>
            <a:spLocks noGrp="1"/>
          </p:cNvSpPr>
          <p:nvPr>
            <p:ph type="subTitle" idx="1"/>
          </p:nvPr>
        </p:nvSpPr>
        <p:spPr>
          <a:xfrm>
            <a:off x="925689" y="4228158"/>
            <a:ext cx="6148879" cy="1247274"/>
          </a:xfrm>
        </p:spPr>
        <p:txBody>
          <a:bodyPr>
            <a:normAutofit/>
          </a:bodyPr>
          <a:lstStyle/>
          <a:p>
            <a:r>
              <a:rPr lang="en-GB" dirty="0">
                <a:solidFill>
                  <a:schemeClr val="tx1"/>
                </a:solidFill>
                <a:effectLst>
                  <a:outerShdw blurRad="38100" dist="38100" dir="2700000" algn="tl">
                    <a:srgbClr val="000000">
                      <a:alpha val="43137"/>
                    </a:srgbClr>
                  </a:outerShdw>
                </a:effectLst>
              </a:rPr>
              <a:t>HPHI4008 – Warfare in History: Theory, Strategy &amp; Ethics</a:t>
            </a: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Explore the recruitment procedure in the Roman army. </a:t>
            </a:r>
          </a:p>
          <a:p>
            <a:endParaRPr lang="en-GB" dirty="0"/>
          </a:p>
          <a:p>
            <a:r>
              <a:rPr lang="en-GB" dirty="0"/>
              <a:t>Discuss factors which affected recruitment in the Roman army.</a:t>
            </a:r>
          </a:p>
          <a:p>
            <a:endParaRPr lang="en-GB" dirty="0"/>
          </a:p>
          <a:p>
            <a:r>
              <a:rPr lang="en-GB" dirty="0"/>
              <a:t>Examine Timgad (Veteran Colony).  </a:t>
            </a:r>
          </a:p>
          <a:p>
            <a:endParaRPr lang="en-GB" dirty="0"/>
          </a:p>
          <a:p>
            <a:endParaRPr lang="en-GB" dirty="0"/>
          </a:p>
        </p:txBody>
      </p:sp>
    </p:spTree>
    <p:extLst>
      <p:ext uri="{BB962C8B-B14F-4D97-AF65-F5344CB8AC3E}">
        <p14:creationId xmlns:p14="http://schemas.microsoft.com/office/powerpoint/2010/main" val="10022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a:t>
            </a:r>
            <a:br>
              <a:rPr lang="en-GB" dirty="0"/>
            </a:br>
            <a:r>
              <a:rPr lang="en-GB" dirty="0"/>
              <a:t>the Army</a:t>
            </a:r>
          </a:p>
        </p:txBody>
      </p:sp>
      <p:sp>
        <p:nvSpPr>
          <p:cNvPr id="3" name="Content Placeholder 2"/>
          <p:cNvSpPr>
            <a:spLocks noGrp="1"/>
          </p:cNvSpPr>
          <p:nvPr>
            <p:ph idx="1"/>
          </p:nvPr>
        </p:nvSpPr>
        <p:spPr>
          <a:xfrm>
            <a:off x="677334" y="2160589"/>
            <a:ext cx="3190230" cy="3880773"/>
          </a:xfrm>
        </p:spPr>
        <p:txBody>
          <a:bodyPr>
            <a:normAutofit/>
          </a:bodyPr>
          <a:lstStyle/>
          <a:p>
            <a:r>
              <a:rPr lang="en-GB" dirty="0"/>
              <a:t>Centuriate Assembly  vote for ‘upper magistrates’.</a:t>
            </a:r>
          </a:p>
          <a:p>
            <a:endParaRPr lang="en-GB" dirty="0"/>
          </a:p>
          <a:p>
            <a:r>
              <a:rPr lang="en-GB" dirty="0"/>
              <a:t>Mid-3</a:t>
            </a:r>
            <a:r>
              <a:rPr lang="en-GB" baseline="30000" dirty="0"/>
              <a:t>rd</a:t>
            </a:r>
            <a:r>
              <a:rPr lang="en-GB" dirty="0"/>
              <a:t> cent BCE reforms. </a:t>
            </a:r>
          </a:p>
          <a:p>
            <a:endParaRPr lang="en-GB" dirty="0"/>
          </a:p>
          <a:p>
            <a:r>
              <a:rPr lang="en-GB" dirty="0"/>
              <a:t>Influence of the wealthy until Marian reforms (late 2</a:t>
            </a:r>
            <a:r>
              <a:rPr lang="en-GB" baseline="30000" dirty="0"/>
              <a:t>nd</a:t>
            </a:r>
            <a:r>
              <a:rPr lang="en-GB" dirty="0"/>
              <a:t> cent BCE). </a:t>
            </a:r>
          </a:p>
          <a:p>
            <a:pPr marL="0" indent="0">
              <a:buNone/>
            </a:pPr>
            <a:endParaRPr lang="en-GB" dirty="0"/>
          </a:p>
          <a:p>
            <a:r>
              <a:rPr lang="en-GB" sz="1400" dirty="0"/>
              <a:t>Cornell 1995: 174 (Tab. 2).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7564" y="133424"/>
            <a:ext cx="8199312" cy="6502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8487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Encouraging Recruits</a:t>
            </a:r>
          </a:p>
        </p:txBody>
      </p:sp>
      <p:sp>
        <p:nvSpPr>
          <p:cNvPr id="3" name="Content Placeholder 2"/>
          <p:cNvSpPr>
            <a:spLocks noGrp="1"/>
          </p:cNvSpPr>
          <p:nvPr>
            <p:ph idx="1"/>
          </p:nvPr>
        </p:nvSpPr>
        <p:spPr>
          <a:xfrm>
            <a:off x="677334" y="1575583"/>
            <a:ext cx="8596668" cy="4465780"/>
          </a:xfrm>
        </p:spPr>
        <p:txBody>
          <a:bodyPr>
            <a:normAutofit/>
          </a:bodyPr>
          <a:lstStyle/>
          <a:p>
            <a:endParaRPr lang="en-GB" sz="2000" dirty="0"/>
          </a:p>
          <a:p>
            <a:r>
              <a:rPr lang="en-GB" sz="2000" dirty="0"/>
              <a:t>Livy 42.34.14-15: speech by career soldier</a:t>
            </a:r>
          </a:p>
          <a:p>
            <a:endParaRPr lang="en-GB" sz="2000" dirty="0"/>
          </a:p>
          <a:p>
            <a:r>
              <a:rPr lang="en-GB" sz="2000" dirty="0"/>
              <a:t>[14] ‘What rank the military tribunes think that I deserve is for them to decide; I will take care that no man shall surpass me in courage; that I always have done so, my commanders and fellow-campaigners bear witness. [15] And as for you, my comrades, though you are only exercising your right of appeal, it is but just and proper that as in your early days you never did anything against the authority of the magistrates and the senate, so now, too, you should place yourselves at the disposal of the senate and the consuls and count any position in which you are to defend your state as an honourable one.’</a:t>
            </a:r>
          </a:p>
          <a:p>
            <a:endParaRPr lang="en-GB" sz="2000" dirty="0"/>
          </a:p>
          <a:p>
            <a:endParaRPr lang="en-GB" sz="2000" dirty="0"/>
          </a:p>
        </p:txBody>
      </p:sp>
    </p:spTree>
    <p:extLst>
      <p:ext uri="{BB962C8B-B14F-4D97-AF65-F5344CB8AC3E}">
        <p14:creationId xmlns:p14="http://schemas.microsoft.com/office/powerpoint/2010/main" val="58920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Recruitment and Profit</a:t>
            </a:r>
          </a:p>
        </p:txBody>
      </p:sp>
      <p:sp>
        <p:nvSpPr>
          <p:cNvPr id="3" name="Content Placeholder 2"/>
          <p:cNvSpPr>
            <a:spLocks noGrp="1"/>
          </p:cNvSpPr>
          <p:nvPr>
            <p:ph idx="1"/>
          </p:nvPr>
        </p:nvSpPr>
        <p:spPr/>
        <p:txBody>
          <a:bodyPr/>
          <a:lstStyle/>
          <a:p>
            <a:r>
              <a:rPr lang="en-GB" sz="2000" dirty="0"/>
              <a:t>Harris 1985: 47</a:t>
            </a:r>
          </a:p>
          <a:p>
            <a:r>
              <a:rPr lang="en-GB" sz="2000" dirty="0"/>
              <a:t>‘In many societies men have from time to time regarded war as exciting, glorious, a good way of escaping from the grinding miseries of civilian existence, and as a possible means of getting rich. In the Italian Wars many Romans must have fought in the hope of gaining land and booty, and the expectation of booty continued to affect citizens’ attitudes throughout our time period [327-70BCE].’</a:t>
            </a:r>
          </a:p>
          <a:p>
            <a:endParaRPr lang="en-GB" sz="2000" dirty="0"/>
          </a:p>
          <a:p>
            <a:r>
              <a:rPr lang="en-GB" sz="2000" dirty="0"/>
              <a:t>The Marxist approach.    </a:t>
            </a:r>
          </a:p>
          <a:p>
            <a:endParaRPr lang="en-GB" dirty="0"/>
          </a:p>
        </p:txBody>
      </p:sp>
    </p:spTree>
    <p:extLst>
      <p:ext uri="{BB962C8B-B14F-4D97-AF65-F5344CB8AC3E}">
        <p14:creationId xmlns:p14="http://schemas.microsoft.com/office/powerpoint/2010/main" val="77083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540327"/>
            <a:ext cx="8596668" cy="5501035"/>
          </a:xfrm>
        </p:spPr>
        <p:txBody>
          <a:bodyPr>
            <a:noAutofit/>
          </a:bodyPr>
          <a:lstStyle/>
          <a:p>
            <a:r>
              <a:rPr lang="en-GB" sz="2200" dirty="0"/>
              <a:t>Pol. 10.16.5:</a:t>
            </a:r>
          </a:p>
          <a:p>
            <a:r>
              <a:rPr lang="en-GB" sz="2200" dirty="0"/>
              <a:t>‘…all who are plundering carry all they get to his own legion; and when this booty has been sold, the tribunes distribute the proceeds among all equally, including not only those who were thus held in reserve, but even those who were guarding the tents, or were injured, or had been sent away anywhere on any service.’</a:t>
            </a:r>
          </a:p>
          <a:p>
            <a:endParaRPr lang="en-GB" sz="2200" dirty="0"/>
          </a:p>
          <a:p>
            <a:r>
              <a:rPr lang="en-GB" sz="2200" dirty="0"/>
              <a:t>Sallust, </a:t>
            </a:r>
            <a:r>
              <a:rPr lang="en-GB" sz="2200" i="1" dirty="0"/>
              <a:t>Jug.</a:t>
            </a:r>
            <a:r>
              <a:rPr lang="en-GB" sz="2200" dirty="0"/>
              <a:t> 41:</a:t>
            </a:r>
          </a:p>
          <a:p>
            <a:r>
              <a:rPr lang="en-GB" sz="2200" dirty="0"/>
              <a:t>‘…the people were oppressed with military service and with poverty, and the generals divided the spoils of war with a few of their friends. Meanwhile, the parents and children of the soldiers, if they chanced to dwell near a powerful neighbour, were driven from their homes.’</a:t>
            </a:r>
          </a:p>
          <a:p>
            <a:endParaRPr lang="en-GB" sz="2200" dirty="0"/>
          </a:p>
        </p:txBody>
      </p:sp>
    </p:spTree>
    <p:extLst>
      <p:ext uri="{BB962C8B-B14F-4D97-AF65-F5344CB8AC3E}">
        <p14:creationId xmlns:p14="http://schemas.microsoft.com/office/powerpoint/2010/main" val="3164674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Qualities of a Recruit </a:t>
            </a:r>
          </a:p>
        </p:txBody>
      </p:sp>
      <p:sp>
        <p:nvSpPr>
          <p:cNvPr id="3" name="Content Placeholder 2"/>
          <p:cNvSpPr>
            <a:spLocks noGrp="1"/>
          </p:cNvSpPr>
          <p:nvPr>
            <p:ph idx="1"/>
          </p:nvPr>
        </p:nvSpPr>
        <p:spPr>
          <a:xfrm>
            <a:off x="677334" y="1745673"/>
            <a:ext cx="8596668" cy="4295689"/>
          </a:xfrm>
        </p:spPr>
        <p:txBody>
          <a:bodyPr/>
          <a:lstStyle/>
          <a:p>
            <a:r>
              <a:rPr lang="en-GB" dirty="0" err="1"/>
              <a:t>Vegetius</a:t>
            </a:r>
            <a:r>
              <a:rPr lang="en-GB" dirty="0"/>
              <a:t> 1.5:</a:t>
            </a:r>
          </a:p>
          <a:p>
            <a:r>
              <a:rPr lang="en-GB" dirty="0"/>
              <a:t>‘Those employed to recruit new levies should be particularly careful in examining the features of their faces, their eyes, and the make of their limbs, to enable them to form a true judgment and choose such as are most likely to prove good soldiers. For experience assures us that there are in men, as well as in horses and dogs, certain signs by which their virtues may be discovered. The young soldier, therefore, ought to have a lively eye, should carry his head erect, his chest should be broad, his shoulders muscular and brawny, his fingers long, his arms strong, his waist small, his shape easy, his legs and feet rather nervous than fleshy. When all these marks are found in a recruit, a little height may be dispensed with, since it is of much more importance that a soldier should be strong than tall.’ </a:t>
            </a:r>
          </a:p>
        </p:txBody>
      </p:sp>
    </p:spTree>
    <p:extLst>
      <p:ext uri="{BB962C8B-B14F-4D97-AF65-F5344CB8AC3E}">
        <p14:creationId xmlns:p14="http://schemas.microsoft.com/office/powerpoint/2010/main" val="1264383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Roman </a:t>
            </a:r>
            <a:br>
              <a:rPr lang="en-GB" dirty="0"/>
            </a:br>
            <a:r>
              <a:rPr lang="en-GB" dirty="0"/>
              <a:t>Recruitment </a:t>
            </a:r>
            <a:br>
              <a:rPr lang="en-GB" dirty="0"/>
            </a:br>
            <a:r>
              <a:rPr lang="en-GB" dirty="0"/>
              <a:t>in contemporary </a:t>
            </a:r>
            <a:br>
              <a:rPr lang="en-GB" dirty="0"/>
            </a:br>
            <a:r>
              <a:rPr lang="en-GB" dirty="0"/>
              <a:t>society</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926393" y="609599"/>
            <a:ext cx="8040531" cy="5819335"/>
          </a:xfrm>
        </p:spPr>
      </p:pic>
      <p:sp>
        <p:nvSpPr>
          <p:cNvPr id="5" name="TextBox 4"/>
          <p:cNvSpPr txBox="1"/>
          <p:nvPr/>
        </p:nvSpPr>
        <p:spPr>
          <a:xfrm>
            <a:off x="436099" y="4051495"/>
            <a:ext cx="3305907" cy="646331"/>
          </a:xfrm>
          <a:prstGeom prst="rect">
            <a:avLst/>
          </a:prstGeom>
          <a:noFill/>
        </p:spPr>
        <p:txBody>
          <a:bodyPr wrap="square" rtlCol="0">
            <a:spAutoFit/>
          </a:bodyPr>
          <a:lstStyle/>
          <a:p>
            <a:pPr marL="285750" indent="-285750">
              <a:buFont typeface="Arial" panose="020B0604020202020204" pitchFamily="34" charset="0"/>
              <a:buChar char="•"/>
            </a:pPr>
            <a:r>
              <a:rPr lang="en-GB" dirty="0">
                <a:hlinkClick r:id="rId4"/>
              </a:rPr>
              <a:t>https://www.youtube.com/watch?v=5x7RChYKWec</a:t>
            </a:r>
            <a:r>
              <a:rPr lang="en-GB" dirty="0"/>
              <a:t> </a:t>
            </a:r>
          </a:p>
        </p:txBody>
      </p:sp>
    </p:spTree>
    <p:extLst>
      <p:ext uri="{BB962C8B-B14F-4D97-AF65-F5344CB8AC3E}">
        <p14:creationId xmlns:p14="http://schemas.microsoft.com/office/powerpoint/2010/main" val="3394232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Dmitriev, S., 2009, ‘The Rise and Quick Fall of the Theory of Economic Imperialism’, Economic History Review, 2009, Vol.62 (4), p.785-802.  </a:t>
            </a:r>
          </a:p>
          <a:p>
            <a:endParaRPr lang="en-GB" dirty="0"/>
          </a:p>
          <a:p>
            <a:r>
              <a:rPr lang="en-GB" dirty="0"/>
              <a:t>Eckstein, A.M., 2005, ‘Bellicosity and Anarchy: Soldiers, Warriors, and Combat in Antiquity’, </a:t>
            </a:r>
            <a:r>
              <a:rPr lang="en-GB" i="1" dirty="0"/>
              <a:t>The International History Review, </a:t>
            </a:r>
            <a:r>
              <a:rPr lang="en-GB" dirty="0"/>
              <a:t>Vol. 27, No. 3 (Sep., 2005), pp. 481-497.  </a:t>
            </a:r>
          </a:p>
          <a:p>
            <a:endParaRPr lang="en-GB" dirty="0"/>
          </a:p>
          <a:p>
            <a:r>
              <a:rPr lang="en-GB" dirty="0"/>
              <a:t>Harris, W.V., 1985 (first ed. 1979), </a:t>
            </a:r>
            <a:r>
              <a:rPr lang="en-GB" i="1" dirty="0"/>
              <a:t>War and Imperialism in Republican Rome</a:t>
            </a:r>
            <a:r>
              <a:rPr lang="en-GB" dirty="0"/>
              <a:t>, 327-70BC. Oxford: Clarendon Press, pp. 41-53.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88776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3477</TotalTime>
  <Words>737</Words>
  <Application>Microsoft Office PowerPoint</Application>
  <PresentationFormat>Widescreen</PresentationFormat>
  <Paragraphs>54</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Recruits and Veterans</vt:lpstr>
      <vt:lpstr>Aims</vt:lpstr>
      <vt:lpstr>Structure of  the Army</vt:lpstr>
      <vt:lpstr>Encouraging Recruits</vt:lpstr>
      <vt:lpstr>Recruitment and Profit</vt:lpstr>
      <vt:lpstr>PowerPoint Presentation</vt:lpstr>
      <vt:lpstr>Qualities of a Recruit </vt:lpstr>
      <vt:lpstr>Roman  Recruitment  in contemporary  society</vt:lpstr>
      <vt:lpstr>Questions?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96</cp:revision>
  <dcterms:created xsi:type="dcterms:W3CDTF">2017-01-27T16:38:00Z</dcterms:created>
  <dcterms:modified xsi:type="dcterms:W3CDTF">2018-12-04T11:07:45Z</dcterms:modified>
</cp:coreProperties>
</file>