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1C7479-3736-80C4-2081-2DF5FE6723E6}" v="31" dt="2026-10-05T11:41:52.1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y Carolan (2509406)" userId="S::2509406@student.uwtsd.ac.uk::64beb714-7f15-4236-a44f-108d3153645d" providerId="AD" clId="Web-{271C7479-3736-80C4-2081-2DF5FE6723E6}"/>
    <pc:docChg chg="modSld">
      <pc:chgData name="Angy Carolan (2509406)" userId="S::2509406@student.uwtsd.ac.uk::64beb714-7f15-4236-a44f-108d3153645d" providerId="AD" clId="Web-{271C7479-3736-80C4-2081-2DF5FE6723E6}" dt="2026-10-05T11:41:52.145" v="30" actId="20577"/>
      <pc:docMkLst>
        <pc:docMk/>
      </pc:docMkLst>
      <pc:sldChg chg="modSp">
        <pc:chgData name="Angy Carolan (2509406)" userId="S::2509406@student.uwtsd.ac.uk::64beb714-7f15-4236-a44f-108d3153645d" providerId="AD" clId="Web-{271C7479-3736-80C4-2081-2DF5FE6723E6}" dt="2026-10-05T11:27:51.870" v="14" actId="20577"/>
        <pc:sldMkLst>
          <pc:docMk/>
          <pc:sldMk cId="109857222" sldId="256"/>
        </pc:sldMkLst>
        <pc:spChg chg="mod">
          <ac:chgData name="Angy Carolan (2509406)" userId="S::2509406@student.uwtsd.ac.uk::64beb714-7f15-4236-a44f-108d3153645d" providerId="AD" clId="Web-{271C7479-3736-80C4-2081-2DF5FE6723E6}" dt="2026-10-05T11:27:51.870" v="14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Angy Carolan (2509406)" userId="S::2509406@student.uwtsd.ac.uk::64beb714-7f15-4236-a44f-108d3153645d" providerId="AD" clId="Web-{271C7479-3736-80C4-2081-2DF5FE6723E6}" dt="2026-10-05T11:40:04.517" v="22" actId="20577"/>
        <pc:sldMkLst>
          <pc:docMk/>
          <pc:sldMk cId="2881606452" sldId="259"/>
        </pc:sldMkLst>
        <pc:spChg chg="mod">
          <ac:chgData name="Angy Carolan (2509406)" userId="S::2509406@student.uwtsd.ac.uk::64beb714-7f15-4236-a44f-108d3153645d" providerId="AD" clId="Web-{271C7479-3736-80C4-2081-2DF5FE6723E6}" dt="2026-10-05T11:40:04.517" v="22" actId="20577"/>
          <ac:spMkLst>
            <pc:docMk/>
            <pc:sldMk cId="2881606452" sldId="259"/>
            <ac:spMk id="3" creationId="{BA62A689-1113-8BC6-43CA-A68A72F8F680}"/>
          </ac:spMkLst>
        </pc:spChg>
        <pc:picChg chg="mod">
          <ac:chgData name="Angy Carolan (2509406)" userId="S::2509406@student.uwtsd.ac.uk::64beb714-7f15-4236-a44f-108d3153645d" providerId="AD" clId="Web-{271C7479-3736-80C4-2081-2DF5FE6723E6}" dt="2026-10-05T11:34:12.743" v="18" actId="1076"/>
          <ac:picMkLst>
            <pc:docMk/>
            <pc:sldMk cId="2881606452" sldId="259"/>
            <ac:picMk id="5" creationId="{9A15FBEA-5FB6-CA61-6412-4FCC84D922A9}"/>
          </ac:picMkLst>
        </pc:picChg>
      </pc:sldChg>
      <pc:sldChg chg="modSp">
        <pc:chgData name="Angy Carolan (2509406)" userId="S::2509406@student.uwtsd.ac.uk::64beb714-7f15-4236-a44f-108d3153645d" providerId="AD" clId="Web-{271C7479-3736-80C4-2081-2DF5FE6723E6}" dt="2026-10-05T11:40:51.347" v="26" actId="20577"/>
        <pc:sldMkLst>
          <pc:docMk/>
          <pc:sldMk cId="555467669" sldId="260"/>
        </pc:sldMkLst>
        <pc:spChg chg="mod">
          <ac:chgData name="Angy Carolan (2509406)" userId="S::2509406@student.uwtsd.ac.uk::64beb714-7f15-4236-a44f-108d3153645d" providerId="AD" clId="Web-{271C7479-3736-80C4-2081-2DF5FE6723E6}" dt="2026-10-05T11:40:51.347" v="26" actId="20577"/>
          <ac:spMkLst>
            <pc:docMk/>
            <pc:sldMk cId="555467669" sldId="260"/>
            <ac:spMk id="32" creationId="{BAC10F7F-09F0-117A-BBB1-FC28EC835C43}"/>
          </ac:spMkLst>
        </pc:spChg>
      </pc:sldChg>
      <pc:sldChg chg="modSp">
        <pc:chgData name="Angy Carolan (2509406)" userId="S::2509406@student.uwtsd.ac.uk::64beb714-7f15-4236-a44f-108d3153645d" providerId="AD" clId="Web-{271C7479-3736-80C4-2081-2DF5FE6723E6}" dt="2026-10-05T11:41:52.145" v="30" actId="20577"/>
        <pc:sldMkLst>
          <pc:docMk/>
          <pc:sldMk cId="1676100607" sldId="261"/>
        </pc:sldMkLst>
        <pc:spChg chg="mod">
          <ac:chgData name="Angy Carolan (2509406)" userId="S::2509406@student.uwtsd.ac.uk::64beb714-7f15-4236-a44f-108d3153645d" providerId="AD" clId="Web-{271C7479-3736-80C4-2081-2DF5FE6723E6}" dt="2026-10-05T11:41:52.145" v="30" actId="20577"/>
          <ac:spMkLst>
            <pc:docMk/>
            <pc:sldMk cId="1676100607" sldId="261"/>
            <ac:spMk id="18" creationId="{0F4ABC19-8E92-1AB3-BD4D-09F5879837B3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7F6B80-ABEB-4C2B-B12C-AD33B93410E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E7823DD-ED1C-4203-A240-51E32F1148E6}">
      <dgm:prSet/>
      <dgm:spPr/>
      <dgm:t>
        <a:bodyPr/>
        <a:lstStyle/>
        <a:p>
          <a:r>
            <a:rPr lang="en-GB"/>
            <a:t>My chosen career</a:t>
          </a:r>
          <a:endParaRPr lang="en-US"/>
        </a:p>
      </dgm:t>
    </dgm:pt>
    <dgm:pt modelId="{B0E398E5-F2CC-4A09-AE98-9B1D85B342CE}" type="parTrans" cxnId="{6E4B6FEE-5D7A-4A32-AA72-34664ACD943B}">
      <dgm:prSet/>
      <dgm:spPr/>
      <dgm:t>
        <a:bodyPr/>
        <a:lstStyle/>
        <a:p>
          <a:endParaRPr lang="en-US"/>
        </a:p>
      </dgm:t>
    </dgm:pt>
    <dgm:pt modelId="{27C26BD8-3207-41BB-9C87-961535CC256F}" type="sibTrans" cxnId="{6E4B6FEE-5D7A-4A32-AA72-34664ACD943B}">
      <dgm:prSet/>
      <dgm:spPr/>
      <dgm:t>
        <a:bodyPr/>
        <a:lstStyle/>
        <a:p>
          <a:endParaRPr lang="en-US"/>
        </a:p>
      </dgm:t>
    </dgm:pt>
    <dgm:pt modelId="{A7A1EBDB-90B2-4DE4-8B1F-B2C9526018BE}">
      <dgm:prSet/>
      <dgm:spPr/>
      <dgm:t>
        <a:bodyPr/>
        <a:lstStyle/>
        <a:p>
          <a:r>
            <a:rPr lang="en-GB"/>
            <a:t>My long-term career goal is to work towards becoming a Registered Manager within a children’s residential home.</a:t>
          </a:r>
          <a:endParaRPr lang="en-US"/>
        </a:p>
      </dgm:t>
    </dgm:pt>
    <dgm:pt modelId="{E9169CC4-C735-4863-A4BB-5D6D2306BAC1}" type="parTrans" cxnId="{6D302FBE-068E-466B-A7BA-5553EBA3A289}">
      <dgm:prSet/>
      <dgm:spPr/>
      <dgm:t>
        <a:bodyPr/>
        <a:lstStyle/>
        <a:p>
          <a:endParaRPr lang="en-US"/>
        </a:p>
      </dgm:t>
    </dgm:pt>
    <dgm:pt modelId="{9B5CBF2F-0AB6-4B7D-9C07-0B8B219F566D}" type="sibTrans" cxnId="{6D302FBE-068E-466B-A7BA-5553EBA3A289}">
      <dgm:prSet/>
      <dgm:spPr/>
      <dgm:t>
        <a:bodyPr/>
        <a:lstStyle/>
        <a:p>
          <a:endParaRPr lang="en-US"/>
        </a:p>
      </dgm:t>
    </dgm:pt>
    <dgm:pt modelId="{967950AC-AAA6-45EA-B4D8-FE987A18E4D7}">
      <dgm:prSet/>
      <dgm:spPr/>
      <dgm:t>
        <a:bodyPr/>
        <a:lstStyle/>
        <a:p>
          <a:r>
            <a:rPr lang="en-GB"/>
            <a:t>I am interested in this career because I have a deep empathetic nature and genuinely care about children and young people. I believe I can provide a non-judgemental, compassionate and supportive approach, particularly for children who may have experienced difficult or traumatic circumstances.</a:t>
          </a:r>
          <a:endParaRPr lang="en-US"/>
        </a:p>
      </dgm:t>
    </dgm:pt>
    <dgm:pt modelId="{FEDE8CE0-EB7B-4A75-944C-872BE6CEE034}" type="parTrans" cxnId="{F5F0BD29-980B-4FB0-8D79-309ECB18AFFF}">
      <dgm:prSet/>
      <dgm:spPr/>
      <dgm:t>
        <a:bodyPr/>
        <a:lstStyle/>
        <a:p>
          <a:endParaRPr lang="en-US"/>
        </a:p>
      </dgm:t>
    </dgm:pt>
    <dgm:pt modelId="{8073C543-505A-46B4-B7C6-CFB86D2712FE}" type="sibTrans" cxnId="{F5F0BD29-980B-4FB0-8D79-309ECB18AFFF}">
      <dgm:prSet/>
      <dgm:spPr/>
      <dgm:t>
        <a:bodyPr/>
        <a:lstStyle/>
        <a:p>
          <a:endParaRPr lang="en-US"/>
        </a:p>
      </dgm:t>
    </dgm:pt>
    <dgm:pt modelId="{72236159-72FA-4833-9AD0-20F83735F608}">
      <dgm:prSet/>
      <dgm:spPr/>
      <dgm:t>
        <a:bodyPr/>
        <a:lstStyle/>
        <a:p>
          <a:r>
            <a:rPr lang="en-GB"/>
            <a:t>As a future manager, I would want to combine direct care with leadership, ensuring that children receive safe, consistent and child-centred support.</a:t>
          </a:r>
          <a:endParaRPr lang="en-US"/>
        </a:p>
      </dgm:t>
    </dgm:pt>
    <dgm:pt modelId="{41041EE3-FBB4-489C-A2C3-A1ACD9857C22}" type="parTrans" cxnId="{E8789E37-7872-46D3-A4F4-B3CE1E3AC92A}">
      <dgm:prSet/>
      <dgm:spPr/>
      <dgm:t>
        <a:bodyPr/>
        <a:lstStyle/>
        <a:p>
          <a:endParaRPr lang="en-US"/>
        </a:p>
      </dgm:t>
    </dgm:pt>
    <dgm:pt modelId="{7E5BE88C-B56D-47AC-B2F6-AF12CAADCA55}" type="sibTrans" cxnId="{E8789E37-7872-46D3-A4F4-B3CE1E3AC92A}">
      <dgm:prSet/>
      <dgm:spPr/>
      <dgm:t>
        <a:bodyPr/>
        <a:lstStyle/>
        <a:p>
          <a:endParaRPr lang="en-US"/>
        </a:p>
      </dgm:t>
    </dgm:pt>
    <dgm:pt modelId="{C143951D-0233-427B-A931-7A41F15F79F7}" type="pres">
      <dgm:prSet presAssocID="{227F6B80-ABEB-4C2B-B12C-AD33B93410EE}" presName="linear" presStyleCnt="0">
        <dgm:presLayoutVars>
          <dgm:animLvl val="lvl"/>
          <dgm:resizeHandles val="exact"/>
        </dgm:presLayoutVars>
      </dgm:prSet>
      <dgm:spPr/>
    </dgm:pt>
    <dgm:pt modelId="{4A91D1E4-84F9-410D-A420-23991454BFF1}" type="pres">
      <dgm:prSet presAssocID="{8E7823DD-ED1C-4203-A240-51E32F1148E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218C9DC-D29A-4962-81DB-52C0614DFF56}" type="pres">
      <dgm:prSet presAssocID="{27C26BD8-3207-41BB-9C87-961535CC256F}" presName="spacer" presStyleCnt="0"/>
      <dgm:spPr/>
    </dgm:pt>
    <dgm:pt modelId="{9B60DE7F-F8F5-474C-A7EE-E19B82A68DC0}" type="pres">
      <dgm:prSet presAssocID="{A7A1EBDB-90B2-4DE4-8B1F-B2C9526018B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BE7C014-00FC-41B9-9648-D88037EC22FB}" type="pres">
      <dgm:prSet presAssocID="{9B5CBF2F-0AB6-4B7D-9C07-0B8B219F566D}" presName="spacer" presStyleCnt="0"/>
      <dgm:spPr/>
    </dgm:pt>
    <dgm:pt modelId="{1AFFA460-333B-42EB-9393-92CEA87785E8}" type="pres">
      <dgm:prSet presAssocID="{967950AC-AAA6-45EA-B4D8-FE987A18E4D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D1EB70D-A2D3-4E6C-9558-00467A51476E}" type="pres">
      <dgm:prSet presAssocID="{8073C543-505A-46B4-B7C6-CFB86D2712FE}" presName="spacer" presStyleCnt="0"/>
      <dgm:spPr/>
    </dgm:pt>
    <dgm:pt modelId="{1CD79717-35CA-4097-BC59-235C3EE680ED}" type="pres">
      <dgm:prSet presAssocID="{72236159-72FA-4833-9AD0-20F83735F60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78AE60B-4C45-455B-BD5C-29BDC24785B7}" type="presOf" srcId="{8E7823DD-ED1C-4203-A240-51E32F1148E6}" destId="{4A91D1E4-84F9-410D-A420-23991454BFF1}" srcOrd="0" destOrd="0" presId="urn:microsoft.com/office/officeart/2005/8/layout/vList2"/>
    <dgm:cxn modelId="{F5F0BD29-980B-4FB0-8D79-309ECB18AFFF}" srcId="{227F6B80-ABEB-4C2B-B12C-AD33B93410EE}" destId="{967950AC-AAA6-45EA-B4D8-FE987A18E4D7}" srcOrd="2" destOrd="0" parTransId="{FEDE8CE0-EB7B-4A75-944C-872BE6CEE034}" sibTransId="{8073C543-505A-46B4-B7C6-CFB86D2712FE}"/>
    <dgm:cxn modelId="{A9952B2C-5006-48CB-9B36-76406412DB55}" type="presOf" srcId="{72236159-72FA-4833-9AD0-20F83735F608}" destId="{1CD79717-35CA-4097-BC59-235C3EE680ED}" srcOrd="0" destOrd="0" presId="urn:microsoft.com/office/officeart/2005/8/layout/vList2"/>
    <dgm:cxn modelId="{E8789E37-7872-46D3-A4F4-B3CE1E3AC92A}" srcId="{227F6B80-ABEB-4C2B-B12C-AD33B93410EE}" destId="{72236159-72FA-4833-9AD0-20F83735F608}" srcOrd="3" destOrd="0" parTransId="{41041EE3-FBB4-489C-A2C3-A1ACD9857C22}" sibTransId="{7E5BE88C-B56D-47AC-B2F6-AF12CAADCA55}"/>
    <dgm:cxn modelId="{45347BAB-FE92-453C-AA6E-E82E0BBA71E2}" type="presOf" srcId="{967950AC-AAA6-45EA-B4D8-FE987A18E4D7}" destId="{1AFFA460-333B-42EB-9393-92CEA87785E8}" srcOrd="0" destOrd="0" presId="urn:microsoft.com/office/officeart/2005/8/layout/vList2"/>
    <dgm:cxn modelId="{6D302FBE-068E-466B-A7BA-5553EBA3A289}" srcId="{227F6B80-ABEB-4C2B-B12C-AD33B93410EE}" destId="{A7A1EBDB-90B2-4DE4-8B1F-B2C9526018BE}" srcOrd="1" destOrd="0" parTransId="{E9169CC4-C735-4863-A4BB-5D6D2306BAC1}" sibTransId="{9B5CBF2F-0AB6-4B7D-9C07-0B8B219F566D}"/>
    <dgm:cxn modelId="{709944ED-DDF9-4CE8-B898-32DEAC753C93}" type="presOf" srcId="{227F6B80-ABEB-4C2B-B12C-AD33B93410EE}" destId="{C143951D-0233-427B-A931-7A41F15F79F7}" srcOrd="0" destOrd="0" presId="urn:microsoft.com/office/officeart/2005/8/layout/vList2"/>
    <dgm:cxn modelId="{6E4B6FEE-5D7A-4A32-AA72-34664ACD943B}" srcId="{227F6B80-ABEB-4C2B-B12C-AD33B93410EE}" destId="{8E7823DD-ED1C-4203-A240-51E32F1148E6}" srcOrd="0" destOrd="0" parTransId="{B0E398E5-F2CC-4A09-AE98-9B1D85B342CE}" sibTransId="{27C26BD8-3207-41BB-9C87-961535CC256F}"/>
    <dgm:cxn modelId="{9BA414FC-A86D-47F4-8A89-93F3827183F0}" type="presOf" srcId="{A7A1EBDB-90B2-4DE4-8B1F-B2C9526018BE}" destId="{9B60DE7F-F8F5-474C-A7EE-E19B82A68DC0}" srcOrd="0" destOrd="0" presId="urn:microsoft.com/office/officeart/2005/8/layout/vList2"/>
    <dgm:cxn modelId="{1B93D7B5-C7C1-46A9-8A7D-E77F1B22CFDD}" type="presParOf" srcId="{C143951D-0233-427B-A931-7A41F15F79F7}" destId="{4A91D1E4-84F9-410D-A420-23991454BFF1}" srcOrd="0" destOrd="0" presId="urn:microsoft.com/office/officeart/2005/8/layout/vList2"/>
    <dgm:cxn modelId="{F4D9CC69-30A4-4246-8821-166B4DA4BCC2}" type="presParOf" srcId="{C143951D-0233-427B-A931-7A41F15F79F7}" destId="{B218C9DC-D29A-4962-81DB-52C0614DFF56}" srcOrd="1" destOrd="0" presId="urn:microsoft.com/office/officeart/2005/8/layout/vList2"/>
    <dgm:cxn modelId="{E1A3973B-36FB-46ED-9D9E-0AB2F8B02355}" type="presParOf" srcId="{C143951D-0233-427B-A931-7A41F15F79F7}" destId="{9B60DE7F-F8F5-474C-A7EE-E19B82A68DC0}" srcOrd="2" destOrd="0" presId="urn:microsoft.com/office/officeart/2005/8/layout/vList2"/>
    <dgm:cxn modelId="{77094B13-86CF-4B11-AAE8-66E58EFBF266}" type="presParOf" srcId="{C143951D-0233-427B-A931-7A41F15F79F7}" destId="{BBE7C014-00FC-41B9-9648-D88037EC22FB}" srcOrd="3" destOrd="0" presId="urn:microsoft.com/office/officeart/2005/8/layout/vList2"/>
    <dgm:cxn modelId="{B97453F4-BAC0-4155-9BD9-05EF9CB34E9A}" type="presParOf" srcId="{C143951D-0233-427B-A931-7A41F15F79F7}" destId="{1AFFA460-333B-42EB-9393-92CEA87785E8}" srcOrd="4" destOrd="0" presId="urn:microsoft.com/office/officeart/2005/8/layout/vList2"/>
    <dgm:cxn modelId="{48515E2F-54AD-4779-B415-ACED2B129071}" type="presParOf" srcId="{C143951D-0233-427B-A931-7A41F15F79F7}" destId="{3D1EB70D-A2D3-4E6C-9558-00467A51476E}" srcOrd="5" destOrd="0" presId="urn:microsoft.com/office/officeart/2005/8/layout/vList2"/>
    <dgm:cxn modelId="{49299049-2F6F-4A43-A284-426DEF6439DF}" type="presParOf" srcId="{C143951D-0233-427B-A931-7A41F15F79F7}" destId="{1CD79717-35CA-4097-BC59-235C3EE680E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00E093-489A-4D3F-80C3-F523D237DBC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074688E-CC40-4F0E-83BF-2CCF6E9600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believe my personal qualities give me a strong foundation for a career supporting children and young people. However, I understand that empathy alone is not enough to become a successful manager.</a:t>
          </a:r>
          <a:endParaRPr lang="en-US"/>
        </a:p>
      </dgm:t>
    </dgm:pt>
    <dgm:pt modelId="{508D2598-6214-4608-8F42-CE018174B6C2}" type="parTrans" cxnId="{9CEF3450-673D-4256-9BB5-754CA0631D0D}">
      <dgm:prSet/>
      <dgm:spPr/>
      <dgm:t>
        <a:bodyPr/>
        <a:lstStyle/>
        <a:p>
          <a:endParaRPr lang="en-US"/>
        </a:p>
      </dgm:t>
    </dgm:pt>
    <dgm:pt modelId="{91EB2ED3-5F1D-4821-AC16-96A074E182D9}" type="sibTrans" cxnId="{9CEF3450-673D-4256-9BB5-754CA0631D0D}">
      <dgm:prSet/>
      <dgm:spPr/>
      <dgm:t>
        <a:bodyPr/>
        <a:lstStyle/>
        <a:p>
          <a:endParaRPr lang="en-US"/>
        </a:p>
      </dgm:t>
    </dgm:pt>
    <dgm:pt modelId="{632371BF-A807-4636-93D6-DDB3AC4140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need to combine my personal strengths with experience, professional knowledge, qualifications, leadership skills and continued development.</a:t>
          </a:r>
          <a:endParaRPr lang="en-US"/>
        </a:p>
      </dgm:t>
    </dgm:pt>
    <dgm:pt modelId="{9AAA0541-1DC8-4745-B1E3-A0B48F802D2C}" type="parTrans" cxnId="{686D103E-DEAF-44AE-B59B-E67DE69EF40E}">
      <dgm:prSet/>
      <dgm:spPr/>
      <dgm:t>
        <a:bodyPr/>
        <a:lstStyle/>
        <a:p>
          <a:endParaRPr lang="en-US"/>
        </a:p>
      </dgm:t>
    </dgm:pt>
    <dgm:pt modelId="{C89C1887-0E9E-4914-A6BC-E07CE6825130}" type="sibTrans" cxnId="{686D103E-DEAF-44AE-B59B-E67DE69EF40E}">
      <dgm:prSet/>
      <dgm:spPr/>
      <dgm:t>
        <a:bodyPr/>
        <a:lstStyle/>
        <a:p>
          <a:endParaRPr lang="en-US"/>
        </a:p>
      </dgm:t>
    </dgm:pt>
    <dgm:pt modelId="{FEE45939-4B85-485F-B686-E90ABC91DD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My long-term aim is to become a manager who not only leads a staff team effectively but also ensures that every child feels safe, respected, listened to and supported.</a:t>
          </a:r>
          <a:endParaRPr lang="en-US"/>
        </a:p>
      </dgm:t>
    </dgm:pt>
    <dgm:pt modelId="{422AB44D-0213-4EE9-A106-A2746CD2298A}" type="parTrans" cxnId="{F6B34F61-80C1-42F3-A118-1EDF0315FD41}">
      <dgm:prSet/>
      <dgm:spPr/>
      <dgm:t>
        <a:bodyPr/>
        <a:lstStyle/>
        <a:p>
          <a:endParaRPr lang="en-US"/>
        </a:p>
      </dgm:t>
    </dgm:pt>
    <dgm:pt modelId="{EAFEA4CF-A57F-4735-8B02-4303204645E4}" type="sibTrans" cxnId="{F6B34F61-80C1-42F3-A118-1EDF0315FD41}">
      <dgm:prSet/>
      <dgm:spPr/>
      <dgm:t>
        <a:bodyPr/>
        <a:lstStyle/>
        <a:p>
          <a:endParaRPr lang="en-US"/>
        </a:p>
      </dgm:t>
    </dgm:pt>
    <dgm:pt modelId="{BB6C306A-296A-48D8-8A86-A42C52C13738}" type="pres">
      <dgm:prSet presAssocID="{E000E093-489A-4D3F-80C3-F523D237DBCB}" presName="root" presStyleCnt="0">
        <dgm:presLayoutVars>
          <dgm:dir/>
          <dgm:resizeHandles val="exact"/>
        </dgm:presLayoutVars>
      </dgm:prSet>
      <dgm:spPr/>
    </dgm:pt>
    <dgm:pt modelId="{89233CD2-4535-4AEA-A9D5-C71B9C26EFD6}" type="pres">
      <dgm:prSet presAssocID="{8074688E-CC40-4F0E-83BF-2CCF6E960092}" presName="compNode" presStyleCnt="0"/>
      <dgm:spPr/>
    </dgm:pt>
    <dgm:pt modelId="{3B6270C4-35E6-4E11-B5E9-263FC6EB2E19}" type="pres">
      <dgm:prSet presAssocID="{8074688E-CC40-4F0E-83BF-2CCF6E960092}" presName="bgRect" presStyleLbl="bgShp" presStyleIdx="0" presStyleCnt="3"/>
      <dgm:spPr/>
    </dgm:pt>
    <dgm:pt modelId="{31834BC0-E583-4CBE-998B-711E5A553468}" type="pres">
      <dgm:prSet presAssocID="{8074688E-CC40-4F0E-83BF-2CCF6E96009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4F3EDCA-1D2A-4617-89BE-EF540DDA9220}" type="pres">
      <dgm:prSet presAssocID="{8074688E-CC40-4F0E-83BF-2CCF6E960092}" presName="spaceRect" presStyleCnt="0"/>
      <dgm:spPr/>
    </dgm:pt>
    <dgm:pt modelId="{F49F8AE9-A686-4E46-95AB-D6601A9E11F8}" type="pres">
      <dgm:prSet presAssocID="{8074688E-CC40-4F0E-83BF-2CCF6E960092}" presName="parTx" presStyleLbl="revTx" presStyleIdx="0" presStyleCnt="3">
        <dgm:presLayoutVars>
          <dgm:chMax val="0"/>
          <dgm:chPref val="0"/>
        </dgm:presLayoutVars>
      </dgm:prSet>
      <dgm:spPr/>
    </dgm:pt>
    <dgm:pt modelId="{75027A65-0EBF-4C11-B8D2-38014A255F2E}" type="pres">
      <dgm:prSet presAssocID="{91EB2ED3-5F1D-4821-AC16-96A074E182D9}" presName="sibTrans" presStyleCnt="0"/>
      <dgm:spPr/>
    </dgm:pt>
    <dgm:pt modelId="{DE9536AF-4F9E-48B1-9F80-87F08BD4FCB5}" type="pres">
      <dgm:prSet presAssocID="{632371BF-A807-4636-93D6-DDB3AC414008}" presName="compNode" presStyleCnt="0"/>
      <dgm:spPr/>
    </dgm:pt>
    <dgm:pt modelId="{1799C978-57D7-4BBD-8425-C32544C3ED54}" type="pres">
      <dgm:prSet presAssocID="{632371BF-A807-4636-93D6-DDB3AC414008}" presName="bgRect" presStyleLbl="bgShp" presStyleIdx="1" presStyleCnt="3"/>
      <dgm:spPr/>
    </dgm:pt>
    <dgm:pt modelId="{925E8A10-F9B7-4C1B-B9EC-5C8470DAA931}" type="pres">
      <dgm:prSet presAssocID="{632371BF-A807-4636-93D6-DDB3AC41400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0C174B36-0278-42C7-8FF1-98510D47F596}" type="pres">
      <dgm:prSet presAssocID="{632371BF-A807-4636-93D6-DDB3AC414008}" presName="spaceRect" presStyleCnt="0"/>
      <dgm:spPr/>
    </dgm:pt>
    <dgm:pt modelId="{9CBC6BB7-F8AB-41EA-9EB1-959030B14695}" type="pres">
      <dgm:prSet presAssocID="{632371BF-A807-4636-93D6-DDB3AC414008}" presName="parTx" presStyleLbl="revTx" presStyleIdx="1" presStyleCnt="3">
        <dgm:presLayoutVars>
          <dgm:chMax val="0"/>
          <dgm:chPref val="0"/>
        </dgm:presLayoutVars>
      </dgm:prSet>
      <dgm:spPr/>
    </dgm:pt>
    <dgm:pt modelId="{639E6452-13CA-48EA-AC8C-E34E5A5BBA69}" type="pres">
      <dgm:prSet presAssocID="{C89C1887-0E9E-4914-A6BC-E07CE6825130}" presName="sibTrans" presStyleCnt="0"/>
      <dgm:spPr/>
    </dgm:pt>
    <dgm:pt modelId="{6E1048E9-9F37-4A56-9A5D-1750EE517935}" type="pres">
      <dgm:prSet presAssocID="{FEE45939-4B85-485F-B686-E90ABC91DD70}" presName="compNode" presStyleCnt="0"/>
      <dgm:spPr/>
    </dgm:pt>
    <dgm:pt modelId="{AA47F641-9A6F-46D6-A622-62D48586F8CB}" type="pres">
      <dgm:prSet presAssocID="{FEE45939-4B85-485F-B686-E90ABC91DD70}" presName="bgRect" presStyleLbl="bgShp" presStyleIdx="2" presStyleCnt="3"/>
      <dgm:spPr/>
    </dgm:pt>
    <dgm:pt modelId="{81E0708A-F9A2-4573-A41F-FAB77E580FD3}" type="pres">
      <dgm:prSet presAssocID="{FEE45939-4B85-485F-B686-E90ABC91DD70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C28E0B98-9813-4944-994A-55781AC1702B}" type="pres">
      <dgm:prSet presAssocID="{FEE45939-4B85-485F-B686-E90ABC91DD70}" presName="spaceRect" presStyleCnt="0"/>
      <dgm:spPr/>
    </dgm:pt>
    <dgm:pt modelId="{DD400136-7EFE-4C60-8C06-135DCB250690}" type="pres">
      <dgm:prSet presAssocID="{FEE45939-4B85-485F-B686-E90ABC91DD7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CB9533B-0D76-45F8-AB54-5C1862F215F9}" type="presOf" srcId="{632371BF-A807-4636-93D6-DDB3AC414008}" destId="{9CBC6BB7-F8AB-41EA-9EB1-959030B14695}" srcOrd="0" destOrd="0" presId="urn:microsoft.com/office/officeart/2018/2/layout/IconVerticalSolidList"/>
    <dgm:cxn modelId="{686D103E-DEAF-44AE-B59B-E67DE69EF40E}" srcId="{E000E093-489A-4D3F-80C3-F523D237DBCB}" destId="{632371BF-A807-4636-93D6-DDB3AC414008}" srcOrd="1" destOrd="0" parTransId="{9AAA0541-1DC8-4745-B1E3-A0B48F802D2C}" sibTransId="{C89C1887-0E9E-4914-A6BC-E07CE6825130}"/>
    <dgm:cxn modelId="{A229323F-B16F-429C-9519-E76672D05326}" type="presOf" srcId="{E000E093-489A-4D3F-80C3-F523D237DBCB}" destId="{BB6C306A-296A-48D8-8A86-A42C52C13738}" srcOrd="0" destOrd="0" presId="urn:microsoft.com/office/officeart/2018/2/layout/IconVerticalSolidList"/>
    <dgm:cxn modelId="{A43AEA5C-6AAE-4DFB-8673-8A2C13E8736A}" type="presOf" srcId="{FEE45939-4B85-485F-B686-E90ABC91DD70}" destId="{DD400136-7EFE-4C60-8C06-135DCB250690}" srcOrd="0" destOrd="0" presId="urn:microsoft.com/office/officeart/2018/2/layout/IconVerticalSolidList"/>
    <dgm:cxn modelId="{8BE5515D-EE08-48EE-A671-D7DA0CB6DFB4}" type="presOf" srcId="{8074688E-CC40-4F0E-83BF-2CCF6E960092}" destId="{F49F8AE9-A686-4E46-95AB-D6601A9E11F8}" srcOrd="0" destOrd="0" presId="urn:microsoft.com/office/officeart/2018/2/layout/IconVerticalSolidList"/>
    <dgm:cxn modelId="{F6B34F61-80C1-42F3-A118-1EDF0315FD41}" srcId="{E000E093-489A-4D3F-80C3-F523D237DBCB}" destId="{FEE45939-4B85-485F-B686-E90ABC91DD70}" srcOrd="2" destOrd="0" parTransId="{422AB44D-0213-4EE9-A106-A2746CD2298A}" sibTransId="{EAFEA4CF-A57F-4735-8B02-4303204645E4}"/>
    <dgm:cxn modelId="{9CEF3450-673D-4256-9BB5-754CA0631D0D}" srcId="{E000E093-489A-4D3F-80C3-F523D237DBCB}" destId="{8074688E-CC40-4F0E-83BF-2CCF6E960092}" srcOrd="0" destOrd="0" parTransId="{508D2598-6214-4608-8F42-CE018174B6C2}" sibTransId="{91EB2ED3-5F1D-4821-AC16-96A074E182D9}"/>
    <dgm:cxn modelId="{72FD3691-F078-423A-8F09-2F2FCC30966A}" type="presParOf" srcId="{BB6C306A-296A-48D8-8A86-A42C52C13738}" destId="{89233CD2-4535-4AEA-A9D5-C71B9C26EFD6}" srcOrd="0" destOrd="0" presId="urn:microsoft.com/office/officeart/2018/2/layout/IconVerticalSolidList"/>
    <dgm:cxn modelId="{6142A064-13DE-4F11-9CFF-F9DF3FBDE03A}" type="presParOf" srcId="{89233CD2-4535-4AEA-A9D5-C71B9C26EFD6}" destId="{3B6270C4-35E6-4E11-B5E9-263FC6EB2E19}" srcOrd="0" destOrd="0" presId="urn:microsoft.com/office/officeart/2018/2/layout/IconVerticalSolidList"/>
    <dgm:cxn modelId="{12538916-01DE-4182-BCE2-E3F66BAF69CB}" type="presParOf" srcId="{89233CD2-4535-4AEA-A9D5-C71B9C26EFD6}" destId="{31834BC0-E583-4CBE-998B-711E5A553468}" srcOrd="1" destOrd="0" presId="urn:microsoft.com/office/officeart/2018/2/layout/IconVerticalSolidList"/>
    <dgm:cxn modelId="{8DE38505-15A5-439A-80D9-4E9DA0E7DC00}" type="presParOf" srcId="{89233CD2-4535-4AEA-A9D5-C71B9C26EFD6}" destId="{B4F3EDCA-1D2A-4617-89BE-EF540DDA9220}" srcOrd="2" destOrd="0" presId="urn:microsoft.com/office/officeart/2018/2/layout/IconVerticalSolidList"/>
    <dgm:cxn modelId="{762C57DD-C834-4C5C-8A35-F6183C2F456A}" type="presParOf" srcId="{89233CD2-4535-4AEA-A9D5-C71B9C26EFD6}" destId="{F49F8AE9-A686-4E46-95AB-D6601A9E11F8}" srcOrd="3" destOrd="0" presId="urn:microsoft.com/office/officeart/2018/2/layout/IconVerticalSolidList"/>
    <dgm:cxn modelId="{E799AC6E-87C7-4B3B-8F7F-CFBDF1162E7C}" type="presParOf" srcId="{BB6C306A-296A-48D8-8A86-A42C52C13738}" destId="{75027A65-0EBF-4C11-B8D2-38014A255F2E}" srcOrd="1" destOrd="0" presId="urn:microsoft.com/office/officeart/2018/2/layout/IconVerticalSolidList"/>
    <dgm:cxn modelId="{60A6B21A-917B-4DA2-8C70-9BFC2D606667}" type="presParOf" srcId="{BB6C306A-296A-48D8-8A86-A42C52C13738}" destId="{DE9536AF-4F9E-48B1-9F80-87F08BD4FCB5}" srcOrd="2" destOrd="0" presId="urn:microsoft.com/office/officeart/2018/2/layout/IconVerticalSolidList"/>
    <dgm:cxn modelId="{67C4E9FC-881A-4AA6-9523-54D1D7A67A9D}" type="presParOf" srcId="{DE9536AF-4F9E-48B1-9F80-87F08BD4FCB5}" destId="{1799C978-57D7-4BBD-8425-C32544C3ED54}" srcOrd="0" destOrd="0" presId="urn:microsoft.com/office/officeart/2018/2/layout/IconVerticalSolidList"/>
    <dgm:cxn modelId="{2F8C3ED0-289E-4E68-B9F1-ABAF672E4CFE}" type="presParOf" srcId="{DE9536AF-4F9E-48B1-9F80-87F08BD4FCB5}" destId="{925E8A10-F9B7-4C1B-B9EC-5C8470DAA931}" srcOrd="1" destOrd="0" presId="urn:microsoft.com/office/officeart/2018/2/layout/IconVerticalSolidList"/>
    <dgm:cxn modelId="{4C3E1B7F-D34E-4FB9-B296-CF7997C0B4A1}" type="presParOf" srcId="{DE9536AF-4F9E-48B1-9F80-87F08BD4FCB5}" destId="{0C174B36-0278-42C7-8FF1-98510D47F596}" srcOrd="2" destOrd="0" presId="urn:microsoft.com/office/officeart/2018/2/layout/IconVerticalSolidList"/>
    <dgm:cxn modelId="{C7AC122E-D8BB-49E1-A27B-471B13B61E46}" type="presParOf" srcId="{DE9536AF-4F9E-48B1-9F80-87F08BD4FCB5}" destId="{9CBC6BB7-F8AB-41EA-9EB1-959030B14695}" srcOrd="3" destOrd="0" presId="urn:microsoft.com/office/officeart/2018/2/layout/IconVerticalSolidList"/>
    <dgm:cxn modelId="{B7CC8984-0037-407E-AF4A-6AB36B751C12}" type="presParOf" srcId="{BB6C306A-296A-48D8-8A86-A42C52C13738}" destId="{639E6452-13CA-48EA-AC8C-E34E5A5BBA69}" srcOrd="3" destOrd="0" presId="urn:microsoft.com/office/officeart/2018/2/layout/IconVerticalSolidList"/>
    <dgm:cxn modelId="{9A8989BC-3B29-4617-8BF7-9E5E17566AEB}" type="presParOf" srcId="{BB6C306A-296A-48D8-8A86-A42C52C13738}" destId="{6E1048E9-9F37-4A56-9A5D-1750EE517935}" srcOrd="4" destOrd="0" presId="urn:microsoft.com/office/officeart/2018/2/layout/IconVerticalSolidList"/>
    <dgm:cxn modelId="{3F0FEB98-51E8-4B64-B36B-0882D45F474F}" type="presParOf" srcId="{6E1048E9-9F37-4A56-9A5D-1750EE517935}" destId="{AA47F641-9A6F-46D6-A622-62D48586F8CB}" srcOrd="0" destOrd="0" presId="urn:microsoft.com/office/officeart/2018/2/layout/IconVerticalSolidList"/>
    <dgm:cxn modelId="{FF8004C5-8350-40BD-8803-44E6C5E36938}" type="presParOf" srcId="{6E1048E9-9F37-4A56-9A5D-1750EE517935}" destId="{81E0708A-F9A2-4573-A41F-FAB77E580FD3}" srcOrd="1" destOrd="0" presId="urn:microsoft.com/office/officeart/2018/2/layout/IconVerticalSolidList"/>
    <dgm:cxn modelId="{202E014E-5E80-4DCA-9E76-82D13A8356B8}" type="presParOf" srcId="{6E1048E9-9F37-4A56-9A5D-1750EE517935}" destId="{C28E0B98-9813-4944-994A-55781AC1702B}" srcOrd="2" destOrd="0" presId="urn:microsoft.com/office/officeart/2018/2/layout/IconVerticalSolidList"/>
    <dgm:cxn modelId="{08F556BD-BB21-4C99-BAEF-58D34E90DC48}" type="presParOf" srcId="{6E1048E9-9F37-4A56-9A5D-1750EE517935}" destId="{DD400136-7EFE-4C60-8C06-135DCB25069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91D1E4-84F9-410D-A420-23991454BFF1}">
      <dsp:nvSpPr>
        <dsp:cNvPr id="0" name=""/>
        <dsp:cNvSpPr/>
      </dsp:nvSpPr>
      <dsp:spPr>
        <a:xfrm>
          <a:off x="0" y="26953"/>
          <a:ext cx="10515600" cy="10106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My chosen career</a:t>
          </a:r>
          <a:endParaRPr lang="en-US" sz="1800" kern="1200"/>
        </a:p>
      </dsp:txBody>
      <dsp:txXfrm>
        <a:off x="49335" y="76288"/>
        <a:ext cx="10416930" cy="911963"/>
      </dsp:txXfrm>
    </dsp:sp>
    <dsp:sp modelId="{9B60DE7F-F8F5-474C-A7EE-E19B82A68DC0}">
      <dsp:nvSpPr>
        <dsp:cNvPr id="0" name=""/>
        <dsp:cNvSpPr/>
      </dsp:nvSpPr>
      <dsp:spPr>
        <a:xfrm>
          <a:off x="0" y="1089426"/>
          <a:ext cx="10515600" cy="10106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My long-term career goal is to work towards becoming a Registered Manager within a children’s residential home.</a:t>
          </a:r>
          <a:endParaRPr lang="en-US" sz="1800" kern="1200"/>
        </a:p>
      </dsp:txBody>
      <dsp:txXfrm>
        <a:off x="49335" y="1138761"/>
        <a:ext cx="10416930" cy="911963"/>
      </dsp:txXfrm>
    </dsp:sp>
    <dsp:sp modelId="{1AFFA460-333B-42EB-9393-92CEA87785E8}">
      <dsp:nvSpPr>
        <dsp:cNvPr id="0" name=""/>
        <dsp:cNvSpPr/>
      </dsp:nvSpPr>
      <dsp:spPr>
        <a:xfrm>
          <a:off x="0" y="2151900"/>
          <a:ext cx="10515600" cy="10106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 am interested in this career because I have a deep empathetic nature and genuinely care about children and young people. I believe I can provide a non-judgemental, compassionate and supportive approach, particularly for children who may have experienced difficult or traumatic circumstances.</a:t>
          </a:r>
          <a:endParaRPr lang="en-US" sz="1800" kern="1200"/>
        </a:p>
      </dsp:txBody>
      <dsp:txXfrm>
        <a:off x="49335" y="2201235"/>
        <a:ext cx="10416930" cy="911963"/>
      </dsp:txXfrm>
    </dsp:sp>
    <dsp:sp modelId="{1CD79717-35CA-4097-BC59-235C3EE680ED}">
      <dsp:nvSpPr>
        <dsp:cNvPr id="0" name=""/>
        <dsp:cNvSpPr/>
      </dsp:nvSpPr>
      <dsp:spPr>
        <a:xfrm>
          <a:off x="0" y="3214373"/>
          <a:ext cx="10515600" cy="10106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As a future manager, I would want to combine direct care with leadership, ensuring that children receive safe, consistent and child-centred support.</a:t>
          </a:r>
          <a:endParaRPr lang="en-US" sz="1800" kern="1200"/>
        </a:p>
      </dsp:txBody>
      <dsp:txXfrm>
        <a:off x="49335" y="3263708"/>
        <a:ext cx="10416930" cy="9119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6270C4-35E6-4E11-B5E9-263FC6EB2E19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834BC0-E583-4CBE-998B-711E5A553468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F8AE9-A686-4E46-95AB-D6601A9E11F8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 believe my personal qualities give me a strong foundation for a career supporting children and young people. However, I understand that empathy alone is not enough to become a successful manager.</a:t>
          </a:r>
          <a:endParaRPr lang="en-US" sz="2100" kern="1200"/>
        </a:p>
      </dsp:txBody>
      <dsp:txXfrm>
        <a:off x="1435590" y="531"/>
        <a:ext cx="9080009" cy="1242935"/>
      </dsp:txXfrm>
    </dsp:sp>
    <dsp:sp modelId="{1799C978-57D7-4BBD-8425-C32544C3ED54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5E8A10-F9B7-4C1B-B9EC-5C8470DAA931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C6BB7-F8AB-41EA-9EB1-959030B14695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 need to combine my personal strengths with experience, professional knowledge, qualifications, leadership skills and continued development.</a:t>
          </a:r>
          <a:endParaRPr lang="en-US" sz="2100" kern="1200"/>
        </a:p>
      </dsp:txBody>
      <dsp:txXfrm>
        <a:off x="1435590" y="1554201"/>
        <a:ext cx="9080009" cy="1242935"/>
      </dsp:txXfrm>
    </dsp:sp>
    <dsp:sp modelId="{AA47F641-9A6F-46D6-A622-62D48586F8CB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E0708A-F9A2-4573-A41F-FAB77E580FD3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400136-7EFE-4C60-8C06-135DCB250690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My long-term aim is to become a manager who not only leads a staff team effectively but also ensures that every child feels safe, respected, listened to and supported.</a:t>
          </a:r>
          <a:endParaRPr lang="en-US" sz="2100" kern="1200"/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Careers-in-care/Job-roles/Roles/Manager.aspx" TargetMode="External"/><Relationship Id="rId2" Type="http://schemas.openxmlformats.org/officeDocument/2006/relationships/hyperlink" Target="https://learning.nspcc.org.uk/children-and-families-at-risk/children-in-car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egislation.gov.uk/uksi/2015/5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34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Name-Angy Carolan</a:t>
            </a:r>
            <a:br>
              <a:rPr lang="en-GB" sz="3400" dirty="0">
                <a:latin typeface="Calibri"/>
                <a:ea typeface="Calibri"/>
                <a:cs typeface="Calibri"/>
              </a:rPr>
            </a:br>
            <a:r>
              <a:rPr lang="en-GB" sz="34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Student -2509406</a:t>
            </a:r>
            <a:br>
              <a:rPr lang="en-GB" sz="3400" dirty="0">
                <a:latin typeface="Calibri"/>
                <a:ea typeface="Calibri"/>
                <a:cs typeface="Calibri"/>
              </a:rPr>
            </a:br>
            <a:r>
              <a:rPr lang="en-GB" sz="34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Module code- LCHS4009</a:t>
            </a:r>
            <a:br>
              <a:rPr lang="en-GB" sz="3400" dirty="0">
                <a:latin typeface="Calibri"/>
                <a:ea typeface="Calibri"/>
                <a:cs typeface="Calibri"/>
              </a:rPr>
            </a:br>
            <a:r>
              <a:rPr lang="en-GB" sz="34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Lecturer- Betsy Downes</a:t>
            </a:r>
            <a:br>
              <a:rPr lang="en-GB" sz="3400" dirty="0">
                <a:latin typeface="Calibri"/>
                <a:ea typeface="Calibri"/>
                <a:cs typeface="Calibri"/>
              </a:rPr>
            </a:br>
            <a:r>
              <a:rPr lang="en-GB" sz="34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Module- Professional Development within Health &amp; Social Care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E3F40-3F95-ADA7-8467-F984ACF68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My Career Goal</a:t>
            </a:r>
          </a:p>
        </p:txBody>
      </p:sp>
      <p:sp>
        <p:nvSpPr>
          <p:cNvPr id="48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9" name="Content Placeholder 2">
            <a:extLst>
              <a:ext uri="{FF2B5EF4-FFF2-40B4-BE49-F238E27FC236}">
                <a16:creationId xmlns:a16="http://schemas.microsoft.com/office/drawing/2014/main" id="{33953C62-4E81-38D8-7DEA-A239253C77B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0750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D65A2C-D9D4-D550-2EB2-9FDC63EB8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8000">
                <a:solidFill>
                  <a:srgbClr val="FFFFFF"/>
                </a:solidFill>
              </a:rPr>
              <a:t>Current Job Advert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CF9E3600-B216-0F21-C839-D8301C91E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9649" y="816"/>
            <a:ext cx="6410624" cy="68587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</a:rPr>
              <a:t>Live job advert: Registered Manager – Children’s Residential Home</a:t>
            </a:r>
          </a:p>
          <a:p>
            <a:r>
              <a:rPr lang="en-GB" sz="1300" b="1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Location:</a:t>
            </a:r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Sutton Coldfield, Birmingham</a:t>
            </a:r>
            <a:br>
              <a:rPr lang="en-GB" sz="1300" dirty="0">
                <a:ea typeface="+mn-lt"/>
                <a:cs typeface="+mn-lt"/>
              </a:rPr>
            </a:br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Salary: £60,000–£65,000 per year</a:t>
            </a:r>
            <a:br>
              <a:rPr lang="en-GB" sz="1300" dirty="0">
                <a:ea typeface="+mn-lt"/>
                <a:cs typeface="+mn-lt"/>
              </a:rPr>
            </a:br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Contract: Full-time, permanent</a:t>
            </a:r>
            <a:br>
              <a:rPr lang="en-GB" sz="1300" dirty="0">
                <a:ea typeface="+mn-lt"/>
                <a:cs typeface="+mn-lt"/>
              </a:rPr>
            </a:br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Advert posted: 15 September 2026</a:t>
            </a:r>
            <a:br>
              <a:rPr lang="en-GB" sz="1300" dirty="0">
                <a:ea typeface="+mn-lt"/>
                <a:cs typeface="+mn-lt"/>
              </a:rPr>
            </a:br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Closing date: 15 October 2026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The advertised role requires: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Experience within children's residential care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Previous supervisory or management experience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Knowledge of the Children’s Homes Regulations 2015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Knowledge of safeguarding and safer-care practice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Experience leading and developing staff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Strong communication and organisational skills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Confidence managing conflict and challenging situations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Experience with care plans and risk assessments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Leadership and resilience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Ideally, a </a:t>
            </a:r>
            <a:r>
              <a:rPr lang="en-GB" sz="1300" b="1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Level 5 Diploma in Leadership and Management for Residential Childcare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Designated Safeguarding Lead Level 3 qualification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b="1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Source:</a:t>
            </a:r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 UK Government Find a Job – Registered Manager, Children’s Residential Home.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300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I believe these qualities are particularly important in residential childcare because children may have experienced trauma, instability or difficult relationships </a:t>
            </a:r>
            <a:r>
              <a:rPr lang="en-GB" sz="1300" b="1" dirty="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(NSPCC, 2026).</a:t>
            </a:r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GB" sz="13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6178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hand of two adults and a kid on top of each other">
            <a:extLst>
              <a:ext uri="{FF2B5EF4-FFF2-40B4-BE49-F238E27FC236}">
                <a16:creationId xmlns:a16="http://schemas.microsoft.com/office/drawing/2014/main" id="{9A15FBEA-5FB6-CA61-6412-4FCC84D922A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t="15605" r="-2" b="-2"/>
          <a:stretch>
            <a:fillRect/>
          </a:stretch>
        </p:blipFill>
        <p:spPr>
          <a:xfrm>
            <a:off x="258812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B2989F-DB10-8789-2409-A86DC4A16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My Strengths</a:t>
            </a: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2A689-1113-8BC6-43CA-A68A72F8F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b="1" dirty="0">
                <a:solidFill>
                  <a:schemeClr val="bg1"/>
                </a:solidFill>
              </a:rPr>
              <a:t>Strengths</a:t>
            </a:r>
          </a:p>
          <a:p>
            <a:r>
              <a:rPr lang="en-GB" sz="1800" b="1" dirty="0">
                <a:solidFill>
                  <a:schemeClr val="bg1"/>
                </a:solidFill>
              </a:rPr>
              <a:t>Empathy</a:t>
            </a:r>
          </a:p>
          <a:p>
            <a:r>
              <a:rPr lang="en-GB" sz="1800" b="1" dirty="0">
                <a:solidFill>
                  <a:schemeClr val="bg1"/>
                </a:solidFill>
                <a:ea typeface="+mn-lt"/>
                <a:cs typeface="+mn-lt"/>
              </a:rPr>
              <a:t>I have a naturally empathetic approach and want to understand children's feelings, experiences and individual needs.</a:t>
            </a:r>
            <a:endParaRPr lang="en-GB" sz="1800" b="1" dirty="0">
              <a:solidFill>
                <a:schemeClr val="bg1"/>
              </a:solidFill>
            </a:endParaRPr>
          </a:p>
          <a:p>
            <a:r>
              <a:rPr lang="en-GB" sz="1800" b="1" dirty="0">
                <a:solidFill>
                  <a:schemeClr val="bg1"/>
                </a:solidFill>
              </a:rPr>
              <a:t>Compassion</a:t>
            </a:r>
          </a:p>
          <a:p>
            <a:r>
              <a:rPr lang="en-GB" sz="1800" b="1" dirty="0">
                <a:solidFill>
                  <a:schemeClr val="bg1"/>
                </a:solidFill>
                <a:ea typeface="+mn-lt"/>
                <a:cs typeface="+mn-lt"/>
              </a:rPr>
              <a:t>I want children to feel listened to, valued and supported rather than judged.</a:t>
            </a:r>
            <a:endParaRPr lang="en-GB" sz="1800" b="1" dirty="0">
              <a:solidFill>
                <a:schemeClr val="bg1"/>
              </a:solidFill>
            </a:endParaRPr>
          </a:p>
          <a:p>
            <a:r>
              <a:rPr lang="en-GB" sz="1800" b="1" dirty="0">
                <a:solidFill>
                  <a:schemeClr val="bg1"/>
                </a:solidFill>
              </a:rPr>
              <a:t>Non-judgemental attitude</a:t>
            </a:r>
          </a:p>
          <a:p>
            <a:r>
              <a:rPr lang="en-GB" sz="1800" b="1" dirty="0">
                <a:solidFill>
                  <a:schemeClr val="bg1"/>
                </a:solidFill>
                <a:ea typeface="+mn-lt"/>
                <a:cs typeface="+mn-lt"/>
              </a:rPr>
              <a:t>I understand that challenging behaviour may communicate an underlying need or emotion.</a:t>
            </a:r>
            <a:endParaRPr lang="en-GB" sz="1800" b="1" dirty="0">
              <a:solidFill>
                <a:schemeClr val="bg1"/>
              </a:solidFill>
            </a:endParaRPr>
          </a:p>
          <a:p>
            <a:r>
              <a:rPr lang="en-GB" sz="1800" b="1" dirty="0">
                <a:solidFill>
                  <a:schemeClr val="bg1"/>
                </a:solidFill>
              </a:rPr>
              <a:t>Commitment to children</a:t>
            </a:r>
          </a:p>
          <a:p>
            <a:r>
              <a:rPr lang="en-GB" sz="1800" b="1" dirty="0">
                <a:solidFill>
                  <a:schemeClr val="bg1"/>
                </a:solidFill>
                <a:ea typeface="+mn-lt"/>
                <a:cs typeface="+mn-lt"/>
              </a:rPr>
              <a:t>I genuinely want to make a positive difference to children's lives.</a:t>
            </a:r>
            <a:endParaRPr lang="en-GB" sz="1800" b="1" dirty="0">
              <a:solidFill>
                <a:schemeClr val="bg1"/>
              </a:solidFill>
            </a:endParaRPr>
          </a:p>
          <a:p>
            <a:r>
              <a:rPr lang="en-GB" sz="1800" b="1" dirty="0">
                <a:solidFill>
                  <a:schemeClr val="bg1"/>
                </a:solidFill>
              </a:rPr>
              <a:t>Communication and relationship-building</a:t>
            </a:r>
          </a:p>
          <a:p>
            <a:r>
              <a:rPr lang="en-GB" sz="1800" b="1" dirty="0">
                <a:solidFill>
                  <a:schemeClr val="bg1"/>
                </a:solidFill>
                <a:ea typeface="+mn-lt"/>
                <a:cs typeface="+mn-lt"/>
              </a:rPr>
              <a:t>My caring personality can help me build trusting relationships with children, colleagues and other professionals.</a:t>
            </a:r>
            <a:endParaRPr lang="en-GB" sz="1800" b="1" dirty="0">
              <a:solidFill>
                <a:schemeClr val="bg1"/>
              </a:solidFill>
            </a:endParaRPr>
          </a:p>
          <a:p>
            <a:endParaRPr lang="en-GB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6064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95A645-459B-0F2A-247B-4FB73C532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marL="228600" indent="-228600" algn="r">
              <a:spcBef>
                <a:spcPts val="1000"/>
              </a:spcBef>
            </a:pPr>
            <a:r>
              <a:rPr lang="en-GB" sz="4000" b="1" dirty="0">
                <a:solidFill>
                  <a:srgbClr val="FFFFFF"/>
                </a:solidFill>
                <a:latin typeface="Aptos"/>
              </a:rPr>
              <a:t>My Weaknesses </a:t>
            </a:r>
            <a:br>
              <a:rPr lang="en-GB" sz="4000" b="1" dirty="0">
                <a:solidFill>
                  <a:srgbClr val="FFFFFF"/>
                </a:solidFill>
                <a:latin typeface="Aptos"/>
              </a:rPr>
            </a:br>
            <a:r>
              <a:rPr lang="en-GB" sz="4000" b="1" dirty="0">
                <a:solidFill>
                  <a:srgbClr val="FFFFFF"/>
                </a:solidFill>
                <a:latin typeface="Aptos"/>
              </a:rPr>
              <a:t>Areas for Development</a:t>
            </a:r>
            <a:endParaRPr lang="en-US" sz="4000" b="1" dirty="0">
              <a:solidFill>
                <a:srgbClr val="FFFFFF"/>
              </a:solidFill>
              <a:latin typeface="Aptos"/>
            </a:endParaRPr>
          </a:p>
          <a:p>
            <a:pPr algn="r"/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BAC10F7F-09F0-117A-BBB1-FC28EC835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423" y="146273"/>
            <a:ext cx="5538182" cy="655246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 dirty="0"/>
              <a:t>Areas I need to develop</a:t>
            </a:r>
            <a:endParaRPr lang="en-US" sz="1600" dirty="0"/>
          </a:p>
          <a:p>
            <a:r>
              <a:rPr lang="en-GB" sz="1600" dirty="0"/>
              <a:t>Limited management experience</a:t>
            </a:r>
          </a:p>
          <a:p>
            <a:r>
              <a:rPr lang="en-GB" sz="1600" dirty="0">
                <a:ea typeface="+mn-lt"/>
                <a:cs typeface="+mn-lt"/>
              </a:rPr>
              <a:t>I am aiming towards management, so I need to build practical experience of supervising and leading staff.</a:t>
            </a:r>
            <a:endParaRPr lang="en-GB" sz="1600" dirty="0"/>
          </a:p>
          <a:p>
            <a:r>
              <a:rPr lang="en-GB" sz="1600" dirty="0"/>
              <a:t>Developing professional knowledge</a:t>
            </a:r>
          </a:p>
          <a:p>
            <a:r>
              <a:rPr lang="en-GB" sz="1600" dirty="0">
                <a:ea typeface="+mn-lt"/>
                <a:cs typeface="+mn-lt"/>
              </a:rPr>
              <a:t>I need to increase my knowledge of safeguarding, regulations, policies, care planning and risk assessment.</a:t>
            </a:r>
            <a:endParaRPr lang="en-GB" sz="1600" dirty="0"/>
          </a:p>
          <a:p>
            <a:r>
              <a:rPr lang="en-GB" sz="1600" dirty="0"/>
              <a:t>Qualifications</a:t>
            </a:r>
          </a:p>
          <a:p>
            <a:r>
              <a:rPr lang="en-GB" sz="1600" dirty="0">
                <a:ea typeface="+mn-lt"/>
                <a:cs typeface="+mn-lt"/>
              </a:rPr>
              <a:t>I need to identify and complete the qualifications required for progression into management, including the Level 5 Diploma in Leadership and Management for Residential Childcare when appropriate.</a:t>
            </a:r>
            <a:endParaRPr lang="en-GB" sz="1600" dirty="0"/>
          </a:p>
          <a:p>
            <a:r>
              <a:rPr lang="en-GB" sz="1600" dirty="0"/>
              <a:t>Confidence and leadership</a:t>
            </a:r>
          </a:p>
          <a:p>
            <a:r>
              <a:rPr lang="en-GB" sz="1600" dirty="0">
                <a:ea typeface="+mn-lt"/>
                <a:cs typeface="+mn-lt"/>
              </a:rPr>
              <a:t>As I develop professionally, I need to become confident making decisions, giving constructive feedback and dealing with difficult situations.</a:t>
            </a:r>
            <a:endParaRPr lang="en-GB" sz="1600" dirty="0"/>
          </a:p>
          <a:p>
            <a:r>
              <a:rPr lang="en-GB" sz="1600" dirty="0"/>
              <a:t>Balancing empathy with professional boundaries</a:t>
            </a:r>
          </a:p>
          <a:p>
            <a:r>
              <a:rPr lang="en-GB" sz="1600" dirty="0">
                <a:ea typeface="+mn-lt"/>
                <a:cs typeface="+mn-lt"/>
              </a:rPr>
              <a:t>My caring nature is a strength, but I must ensure that professional boundaries are always maintained.</a:t>
            </a:r>
            <a:endParaRPr lang="en-GB" sz="1600" dirty="0"/>
          </a:p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555467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D2016E-19E0-9961-A033-BBE032550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baseline="0">
                <a:solidFill>
                  <a:srgbClr val="FFFFFF"/>
                </a:solidFill>
                <a:latin typeface="Aptos"/>
                <a:ea typeface="Arial"/>
                <a:cs typeface="Arial"/>
              </a:rPr>
              <a:t>Threats and How I Can Manage Them</a:t>
            </a:r>
            <a:r>
              <a:rPr lang="en-US" b="1">
                <a:solidFill>
                  <a:srgbClr val="FFFFFF"/>
                </a:solidFill>
                <a:latin typeface="Aptos"/>
                <a:ea typeface="Arial"/>
                <a:cs typeface="Arial"/>
              </a:rPr>
              <a:t>​</a:t>
            </a:r>
            <a:endParaRPr lang="en-GB" b="1">
              <a:solidFill>
                <a:srgbClr val="FFFFFF"/>
              </a:solidFill>
            </a:endParaRP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0F4ABC19-8E92-1AB3-BD4D-09F587983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318175"/>
            <a:ext cx="7740377" cy="63188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300"/>
          </a:p>
          <a:p>
            <a:r>
              <a:rPr lang="en-GB" sz="1400" dirty="0"/>
              <a:t>Emotional pressure</a:t>
            </a:r>
          </a:p>
          <a:p>
            <a:r>
              <a:rPr lang="en-GB" sz="1400" dirty="0">
                <a:ea typeface="+mn-lt"/>
                <a:cs typeface="+mn-lt"/>
              </a:rPr>
              <a:t>Residential childcare can involve challenging and emotionally difficult situations.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How I can manage this:</a:t>
            </a:r>
            <a:br>
              <a:rPr lang="en-GB" sz="1400" dirty="0">
                <a:ea typeface="+mn-lt"/>
                <a:cs typeface="+mn-lt"/>
              </a:rPr>
            </a:br>
            <a:r>
              <a:rPr lang="en-GB" sz="1400" dirty="0">
                <a:ea typeface="+mn-lt"/>
                <a:cs typeface="+mn-lt"/>
              </a:rPr>
              <a:t>Use supervision, reflective practice, training and support from colleagues.</a:t>
            </a:r>
            <a:endParaRPr lang="en-GB" sz="1400" dirty="0"/>
          </a:p>
          <a:p>
            <a:r>
              <a:rPr lang="en-GB" sz="1400" dirty="0"/>
              <a:t>Stress and burnout</a:t>
            </a:r>
          </a:p>
          <a:p>
            <a:r>
              <a:rPr lang="en-GB" sz="1400" dirty="0">
                <a:ea typeface="+mn-lt"/>
                <a:cs typeface="+mn-lt"/>
              </a:rPr>
              <a:t>Working with children with complex needs can be demanding.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How I can manage this:</a:t>
            </a:r>
            <a:br>
              <a:rPr lang="en-GB" sz="1400" dirty="0">
                <a:ea typeface="+mn-lt"/>
                <a:cs typeface="+mn-lt"/>
              </a:rPr>
            </a:br>
            <a:r>
              <a:rPr lang="en-GB" sz="1400" dirty="0">
                <a:ea typeface="+mn-lt"/>
                <a:cs typeface="+mn-lt"/>
              </a:rPr>
              <a:t>Maintain professional boundaries, use appropriate support and develop healthy ways of managing stress.</a:t>
            </a:r>
            <a:endParaRPr lang="en-GB" sz="1400" dirty="0"/>
          </a:p>
          <a:p>
            <a:r>
              <a:rPr lang="en-GB" sz="1400" dirty="0"/>
              <a:t>Lack of experience</a:t>
            </a:r>
          </a:p>
          <a:p>
            <a:r>
              <a:rPr lang="en-GB" sz="1400" dirty="0">
                <a:ea typeface="+mn-lt"/>
                <a:cs typeface="+mn-lt"/>
              </a:rPr>
              <a:t>Management positions require significant experience.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How I can manage this:</a:t>
            </a:r>
            <a:br>
              <a:rPr lang="en-GB" sz="1400" dirty="0">
                <a:ea typeface="+mn-lt"/>
                <a:cs typeface="+mn-lt"/>
              </a:rPr>
            </a:br>
            <a:r>
              <a:rPr lang="en-GB" sz="1400" dirty="0">
                <a:ea typeface="+mn-lt"/>
                <a:cs typeface="+mn-lt"/>
              </a:rPr>
              <a:t>Gain experience gradually and actively seek opportunities to take responsibility and develop leadership skills.</a:t>
            </a:r>
            <a:endParaRPr lang="en-GB" sz="1400" dirty="0"/>
          </a:p>
          <a:p>
            <a:r>
              <a:rPr lang="en-GB" sz="1400" dirty="0"/>
              <a:t>Regulations and responsibility</a:t>
            </a:r>
          </a:p>
          <a:p>
            <a:r>
              <a:rPr lang="en-GB" sz="1400" dirty="0">
                <a:ea typeface="+mn-lt"/>
                <a:cs typeface="+mn-lt"/>
              </a:rPr>
              <a:t>Managers have significant responsibilities for safeguarding, staff and the quality of care.(UK Government, 2015).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How I can manage this:</a:t>
            </a:r>
            <a:endParaRPr lang="en-GB" sz="1400" dirty="0"/>
          </a:p>
          <a:p>
            <a:r>
              <a:rPr lang="en-GB" sz="1400" dirty="0">
                <a:ea typeface="+mn-lt"/>
                <a:cs typeface="+mn-lt"/>
              </a:rPr>
              <a:t>Keep my knowledge up to date and undertake relevant training and qualifications.</a:t>
            </a:r>
            <a:endParaRPr lang="en-GB" sz="1400" dirty="0"/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16761006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A72F3-F622-6FD0-163A-C7C4653EA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704779"/>
          </a:xfrm>
        </p:spPr>
        <p:txBody>
          <a:bodyPr anchor="b">
            <a:normAutofit/>
          </a:bodyPr>
          <a:lstStyle/>
          <a:p>
            <a:r>
              <a:rPr lang="en-GB" sz="2800" dirty="0"/>
              <a:t>How my strengths can achieve my goal</a:t>
            </a:r>
          </a:p>
        </p:txBody>
      </p:sp>
      <p:pic>
        <p:nvPicPr>
          <p:cNvPr id="5" name="Picture 4" descr="A hand of two adults and a kid on top of each other">
            <a:extLst>
              <a:ext uri="{FF2B5EF4-FFF2-40B4-BE49-F238E27FC236}">
                <a16:creationId xmlns:a16="http://schemas.microsoft.com/office/drawing/2014/main" id="{BCA9AC69-D0E7-E126-6FFC-813B2FFA14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169" r="23566" b="-3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5C925-CF25-E79B-7C6B-E8D71784C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5159" y="1139492"/>
            <a:ext cx="7516316" cy="555420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400" dirty="0"/>
          </a:p>
          <a:p>
            <a:r>
              <a:rPr lang="en-GB" sz="1400" dirty="0"/>
              <a:t>My Personal Development Strategy</a:t>
            </a:r>
          </a:p>
          <a:p>
            <a:r>
              <a:rPr lang="en-GB" sz="1400" dirty="0"/>
              <a:t>My empathy</a:t>
            </a:r>
          </a:p>
          <a:p>
            <a:r>
              <a:rPr lang="en-GB" sz="1400" dirty="0"/>
              <a:t> Use it to understand children's individual needs.</a:t>
            </a:r>
          </a:p>
          <a:p>
            <a:r>
              <a:rPr lang="en-GB" sz="1400" dirty="0"/>
              <a:t>My compassion</a:t>
            </a:r>
          </a:p>
          <a:p>
            <a:r>
              <a:rPr lang="en-GB" sz="1400" dirty="0"/>
              <a:t> Use it to create supportive and respectful relationships.</a:t>
            </a:r>
          </a:p>
          <a:p>
            <a:r>
              <a:rPr lang="en-GB" sz="1400" dirty="0"/>
              <a:t>My non-judgemental approach</a:t>
            </a:r>
          </a:p>
          <a:p>
            <a:r>
              <a:rPr lang="en-GB" sz="1400" dirty="0"/>
              <a:t> Use it to respond positively to challenging behaviour.</a:t>
            </a:r>
          </a:p>
          <a:p>
            <a:r>
              <a:rPr lang="en-GB" sz="1400" dirty="0"/>
              <a:t>My commitment</a:t>
            </a:r>
          </a:p>
          <a:p>
            <a:r>
              <a:rPr lang="en-GB" sz="1400" dirty="0"/>
              <a:t> Use it to continue learning and developing professionally.</a:t>
            </a:r>
          </a:p>
          <a:p>
            <a:r>
              <a:rPr lang="en-GB" sz="1400" dirty="0"/>
              <a:t>My communication skills</a:t>
            </a:r>
          </a:p>
          <a:p>
            <a:r>
              <a:rPr lang="en-GB" sz="1400" dirty="0"/>
              <a:t> Use them to build relationships with children, families, colleagues and other professionals.</a:t>
            </a:r>
          </a:p>
          <a:p>
            <a:r>
              <a:rPr lang="en-GB" sz="1400" dirty="0"/>
              <a:t>My goal</a:t>
            </a:r>
          </a:p>
          <a:p>
            <a:r>
              <a:rPr lang="en-GB" sz="1400" dirty="0"/>
              <a:t>Develop my experience + qualifications + leadership skills = progression towards Registered Manager</a:t>
            </a:r>
          </a:p>
          <a:p>
            <a:r>
              <a:rPr lang="en-GB" sz="1400" dirty="0"/>
              <a:t>Ofsted states that a registered manager must have appropriate experience, qualifications and skills. A manager must also have worked for at least 2 years in a position relevant to residential care of children and at least 1 year supervising and managing staff in a care role, subject to the relevant requirements. </a:t>
            </a:r>
            <a:r>
              <a:rPr lang="en-GB" sz="1400" dirty="0">
                <a:ea typeface="+mn-lt"/>
                <a:cs typeface="+mn-lt"/>
              </a:rPr>
              <a:t>(Skills for Care, 2026).</a:t>
            </a:r>
          </a:p>
        </p:txBody>
      </p:sp>
    </p:spTree>
    <p:extLst>
      <p:ext uri="{BB962C8B-B14F-4D97-AF65-F5344CB8AC3E}">
        <p14:creationId xmlns:p14="http://schemas.microsoft.com/office/powerpoint/2010/main" val="30400179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D42E5-D39E-7D05-DA16-69B8D373B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54918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SWOT Analysis</a:t>
            </a:r>
            <a:endParaRPr lang="en-US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44DDEF05-BBFF-BDB8-4692-BD938061935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135013981"/>
              </p:ext>
            </p:extLst>
          </p:nvPr>
        </p:nvGraphicFramePr>
        <p:xfrm>
          <a:off x="839788" y="2505075"/>
          <a:ext cx="5157786" cy="35661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578893">
                  <a:extLst>
                    <a:ext uri="{9D8B030D-6E8A-4147-A177-3AD203B41FA5}">
                      <a16:colId xmlns:a16="http://schemas.microsoft.com/office/drawing/2014/main" val="184226757"/>
                    </a:ext>
                  </a:extLst>
                </a:gridCol>
                <a:gridCol w="2578893">
                  <a:extLst>
                    <a:ext uri="{9D8B030D-6E8A-4147-A177-3AD203B41FA5}">
                      <a16:colId xmlns:a16="http://schemas.microsoft.com/office/drawing/2014/main" val="427510488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Strengths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Weaknesses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501986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Empathetic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Limited management experience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061225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Compassionate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Developing professional knowledge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0408644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Non-judgemental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Need further qualifications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1801635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Caring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Developing leadership confidence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1850108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Committed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Need to maintain professional boundaries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3247409"/>
                  </a:ext>
                </a:extLst>
              </a:tr>
            </a:tbl>
          </a:graphicData>
        </a:graphic>
      </p:graphicFrame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8B8AF107-4445-79B9-4432-2EF0D60BCEC5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744825013"/>
              </p:ext>
            </p:extLst>
          </p:nvPr>
        </p:nvGraphicFramePr>
        <p:xfrm>
          <a:off x="6172200" y="2505075"/>
          <a:ext cx="5183188" cy="357749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591594">
                  <a:extLst>
                    <a:ext uri="{9D8B030D-6E8A-4147-A177-3AD203B41FA5}">
                      <a16:colId xmlns:a16="http://schemas.microsoft.com/office/drawing/2014/main" val="3483089322"/>
                    </a:ext>
                  </a:extLst>
                </a:gridCol>
                <a:gridCol w="2591594">
                  <a:extLst>
                    <a:ext uri="{9D8B030D-6E8A-4147-A177-3AD203B41FA5}">
                      <a16:colId xmlns:a16="http://schemas.microsoft.com/office/drawing/2014/main" val="38600805"/>
                    </a:ext>
                  </a:extLst>
                </a:gridCol>
              </a:tblGrid>
              <a:tr h="3974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Opportunities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Threats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8339838"/>
                  </a:ext>
                </a:extLst>
              </a:tr>
              <a:tr h="6956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Residential childcare experience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Emotional pressure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1482018"/>
                  </a:ext>
                </a:extLst>
              </a:tr>
              <a:tr h="6956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Training and qualifications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Stress/burnout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7291660"/>
                  </a:ext>
                </a:extLst>
              </a:tr>
              <a:tr h="3974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Career progression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Lack of experience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0805085"/>
                  </a:ext>
                </a:extLst>
              </a:tr>
              <a:tr h="6956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Mentoring and supervision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Regulatory responsibilities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47672279"/>
                  </a:ext>
                </a:extLst>
              </a:tr>
              <a:tr h="69562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Leadership development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Challenging situations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667642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7382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617A4-4BE2-047D-CE1D-5337EEC9C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AEB33D-5C50-7A70-CDE6-930FF793986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91472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6B5CC-ACFF-A62D-2BC3-6CD2E313B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 references 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A2124-F502-EEBF-8F3B-319AE68E78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NSPCC (2026) </a:t>
            </a:r>
            <a:r>
              <a:rPr lang="en-GB" i="1" dirty="0"/>
              <a:t>Children in care (looked after children).</a:t>
            </a:r>
            <a:r>
              <a:rPr lang="en-GB" dirty="0"/>
              <a:t> NSPCC Learning. Available at: </a:t>
            </a:r>
            <a:r>
              <a:rPr lang="en-GB" dirty="0">
                <a:hlinkClick r:id="rId2"/>
              </a:rPr>
              <a:t>https://learning.nspcc.org.uk/children-and-families-at-risk/children-in-care</a:t>
            </a:r>
            <a:r>
              <a:rPr lang="en-GB" dirty="0"/>
              <a:t> (Accessed: 21 September 2026).</a:t>
            </a:r>
            <a:endParaRPr lang="en-US"/>
          </a:p>
          <a:p>
            <a:pPr marL="0" indent="0">
              <a:buNone/>
            </a:pPr>
            <a:r>
              <a:rPr lang="en-GB" dirty="0"/>
              <a:t>Skills for Care (2026) </a:t>
            </a:r>
            <a:r>
              <a:rPr lang="en-GB" i="1" dirty="0"/>
              <a:t>Manager.</a:t>
            </a:r>
            <a:r>
              <a:rPr lang="en-GB" dirty="0"/>
              <a:t> Available at: </a:t>
            </a:r>
            <a:r>
              <a:rPr lang="en-GB" dirty="0">
                <a:hlinkClick r:id="rId3"/>
              </a:rPr>
              <a:t>https://www.skillsforcare.org.uk/Careers-in-care/Job-roles/Roles/Manager.aspx</a:t>
            </a:r>
            <a:r>
              <a:rPr lang="en-GB" dirty="0"/>
              <a:t> (Accessed: 21 September 2026).</a:t>
            </a:r>
          </a:p>
          <a:p>
            <a:pPr marL="0" indent="0">
              <a:buNone/>
            </a:pPr>
            <a:r>
              <a:rPr lang="en-GB" dirty="0"/>
              <a:t>UK Government (2015) </a:t>
            </a:r>
            <a:r>
              <a:rPr lang="en-GB" i="1" dirty="0"/>
              <a:t>The Children’s Homes (England) Regulations 2015.</a:t>
            </a:r>
            <a:r>
              <a:rPr lang="en-GB" dirty="0"/>
              <a:t> Available at: </a:t>
            </a:r>
            <a:r>
              <a:rPr lang="en-GB" dirty="0">
                <a:hlinkClick r:id="rId4"/>
              </a:rPr>
              <a:t>https://www.legislation.gov.uk/uksi/2015/541</a:t>
            </a:r>
            <a:r>
              <a:rPr lang="en-GB" dirty="0"/>
              <a:t> (Accessed: 21 September 2026).</a:t>
            </a:r>
          </a:p>
        </p:txBody>
      </p:sp>
    </p:spTree>
    <p:extLst>
      <p:ext uri="{BB962C8B-B14F-4D97-AF65-F5344CB8AC3E}">
        <p14:creationId xmlns:p14="http://schemas.microsoft.com/office/powerpoint/2010/main" val="1086996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Name-Angy Carolan Student -2509406 Module code- LCHS4009 Lecturer- Betsy Downes Module- Professional Development within Health &amp; Social Care</vt:lpstr>
      <vt:lpstr>My Career Goal</vt:lpstr>
      <vt:lpstr>Current Job Advert</vt:lpstr>
      <vt:lpstr>My Strengths</vt:lpstr>
      <vt:lpstr>My Weaknesses  Areas for Development </vt:lpstr>
      <vt:lpstr>Threats and How I Can Manage Them​</vt:lpstr>
      <vt:lpstr>How my strengths can achieve my goal</vt:lpstr>
      <vt:lpstr>SWOT Analysis</vt:lpstr>
      <vt:lpstr>Conclusion</vt:lpstr>
      <vt:lpstr>Harvard references 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190</cp:revision>
  <dcterms:created xsi:type="dcterms:W3CDTF">2026-09-21T09:18:58Z</dcterms:created>
  <dcterms:modified xsi:type="dcterms:W3CDTF">2026-10-05T11:42:42Z</dcterms:modified>
</cp:coreProperties>
</file>