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60" r:id="rId4"/>
    <p:sldId id="267" r:id="rId5"/>
    <p:sldId id="269" r:id="rId6"/>
    <p:sldId id="261" r:id="rId7"/>
    <p:sldId id="266" r:id="rId8"/>
    <p:sldId id="268" r:id="rId9"/>
    <p:sldId id="262" r:id="rId10"/>
    <p:sldId id="263" r:id="rId11"/>
    <p:sldId id="264" r:id="rId12"/>
    <p:sldId id="265" r:id="rId13"/>
    <p:sldId id="25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5" autoAdjust="0"/>
    <p:restoredTop sz="94660"/>
  </p:normalViewPr>
  <p:slideViewPr>
    <p:cSldViewPr snapToGrid="0">
      <p:cViewPr varScale="1">
        <p:scale>
          <a:sx n="72" d="100"/>
          <a:sy n="72" d="100"/>
        </p:scale>
        <p:origin x="53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30" y="1788454"/>
            <a:ext cx="8361228"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80"/>
            <a:ext cx="6831673" cy="1086237"/>
          </a:xfrm>
        </p:spPr>
        <p:txBody>
          <a:bodyPr>
            <a:normAutofit/>
          </a:bodyPr>
          <a:lstStyle>
            <a:lvl1pPr marL="0" indent="0" algn="ctr">
              <a:lnSpc>
                <a:spcPct val="112000"/>
              </a:lnSpc>
              <a:spcBef>
                <a:spcPts val="0"/>
              </a:spcBef>
              <a:spcAft>
                <a:spcPts val="0"/>
              </a:spcAft>
              <a:buNone/>
              <a:defRPr sz="2300"/>
            </a:lvl1pPr>
            <a:lvl2pPr marL="457206" indent="0" algn="ctr">
              <a:buNone/>
              <a:defRPr sz="2000"/>
            </a:lvl2pPr>
            <a:lvl3pPr marL="914411" indent="0" algn="ctr">
              <a:buNone/>
              <a:defRPr sz="1800"/>
            </a:lvl3pPr>
            <a:lvl4pPr marL="1371617" indent="0" algn="ctr">
              <a:buNone/>
              <a:defRPr sz="1600"/>
            </a:lvl4pPr>
            <a:lvl5pPr marL="1828823" indent="0" algn="ctr">
              <a:buNone/>
              <a:defRPr sz="1600"/>
            </a:lvl5pPr>
            <a:lvl6pPr marL="2286029" indent="0" algn="ctr">
              <a:buNone/>
              <a:defRPr sz="1600"/>
            </a:lvl6pPr>
            <a:lvl7pPr marL="2743234" indent="0" algn="ctr">
              <a:buNone/>
              <a:defRPr sz="1600"/>
            </a:lvl7pPr>
            <a:lvl8pPr marL="3200440" indent="0" algn="ctr">
              <a:buNone/>
              <a:defRPr sz="1600"/>
            </a:lvl8pPr>
            <a:lvl9pPr marL="3657646"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5" cy="404614"/>
          </a:xfrm>
        </p:spPr>
        <p:txBody>
          <a:bodyPr/>
          <a:lstStyle>
            <a:lvl1pPr>
              <a:defRPr baseline="0">
                <a:solidFill>
                  <a:schemeClr val="tx2"/>
                </a:solidFill>
              </a:defRPr>
            </a:lvl1pPr>
          </a:lstStyle>
          <a:p>
            <a:fld id="{D218BCD7-7D55-4DBB-AEE0-4C72B10894F9}" type="datetimeFigureOut">
              <a:rPr lang="en-GB" smtClean="0"/>
              <a:t>17/12/2019</a:t>
            </a:fld>
            <a:endParaRPr lang="en-GB"/>
          </a:p>
        </p:txBody>
      </p:sp>
      <p:sp>
        <p:nvSpPr>
          <p:cNvPr id="5" name="Footer Placeholder 4"/>
          <p:cNvSpPr>
            <a:spLocks noGrp="1"/>
          </p:cNvSpPr>
          <p:nvPr>
            <p:ph type="ftr" sz="quarter" idx="11"/>
          </p:nvPr>
        </p:nvSpPr>
        <p:spPr>
          <a:xfrm>
            <a:off x="2584053" y="6453386"/>
            <a:ext cx="7023378"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2" y="6453386"/>
            <a:ext cx="1596292" cy="404614"/>
          </a:xfrm>
        </p:spPr>
        <p:txBody>
          <a:bodyPr/>
          <a:lstStyle>
            <a:lvl1pPr>
              <a:defRPr baseline="0">
                <a:solidFill>
                  <a:schemeClr val="tx2"/>
                </a:solidFill>
              </a:defRPr>
            </a:lvl1pPr>
          </a:lstStyle>
          <a:p>
            <a:fld id="{42BA12F9-9E72-4759-8A2E-1A78D2579320}" type="slidenum">
              <a:rPr lang="en-GB" smtClean="0"/>
              <a:t>‹#›</a:t>
            </a:fld>
            <a:endParaRPr lang="en-GB"/>
          </a:p>
        </p:txBody>
      </p:sp>
      <p:grpSp>
        <p:nvGrpSpPr>
          <p:cNvPr id="7" name="Group 6"/>
          <p:cNvGrpSpPr/>
          <p:nvPr/>
        </p:nvGrpSpPr>
        <p:grpSpPr>
          <a:xfrm>
            <a:off x="752860"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4440364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18BCD7-7D55-4DBB-AEE0-4C72B10894F9}" type="datetimeFigureOut">
              <a:rPr lang="en-GB" smtClean="0"/>
              <a:t>17/12/2019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BA12F9-9E72-4759-8A2E-1A78D2579320}" type="slidenum">
              <a:rPr lang="en-GB" smtClean="0"/>
              <a:t>‹#›</a:t>
            </a:fld>
            <a:endParaRPr lang="en-GB"/>
          </a:p>
        </p:txBody>
      </p:sp>
    </p:spTree>
    <p:extLst>
      <p:ext uri="{BB962C8B-B14F-4D97-AF65-F5344CB8AC3E}">
        <p14:creationId xmlns:p14="http://schemas.microsoft.com/office/powerpoint/2010/main" val="262596420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6" y="1301361"/>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6"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6" indent="0">
              <a:buNone/>
              <a:defRPr sz="2000">
                <a:solidFill>
                  <a:schemeClr val="tx1">
                    <a:tint val="75000"/>
                  </a:schemeClr>
                </a:solidFill>
              </a:defRPr>
            </a:lvl2pPr>
            <a:lvl3pPr marL="914411" indent="0">
              <a:buNone/>
              <a:defRPr sz="1800">
                <a:solidFill>
                  <a:schemeClr val="tx1">
                    <a:tint val="75000"/>
                  </a:schemeClr>
                </a:solidFill>
              </a:defRPr>
            </a:lvl3pPr>
            <a:lvl4pPr marL="1371617" indent="0">
              <a:buNone/>
              <a:defRPr sz="1600">
                <a:solidFill>
                  <a:schemeClr val="tx1">
                    <a:tint val="75000"/>
                  </a:schemeClr>
                </a:solidFill>
              </a:defRPr>
            </a:lvl4pPr>
            <a:lvl5pPr marL="1828823" indent="0">
              <a:buNone/>
              <a:defRPr sz="1600">
                <a:solidFill>
                  <a:schemeClr val="tx1">
                    <a:tint val="75000"/>
                  </a:schemeClr>
                </a:solidFill>
              </a:defRPr>
            </a:lvl5pPr>
            <a:lvl6pPr marL="2286029" indent="0">
              <a:buNone/>
              <a:defRPr sz="1600">
                <a:solidFill>
                  <a:schemeClr val="tx1">
                    <a:tint val="75000"/>
                  </a:schemeClr>
                </a:solidFill>
              </a:defRPr>
            </a:lvl6pPr>
            <a:lvl7pPr marL="2743234" indent="0">
              <a:buNone/>
              <a:defRPr sz="1600">
                <a:solidFill>
                  <a:schemeClr val="tx1">
                    <a:tint val="75000"/>
                  </a:schemeClr>
                </a:solidFill>
              </a:defRPr>
            </a:lvl7pPr>
            <a:lvl8pPr marL="3200440" indent="0">
              <a:buNone/>
              <a:defRPr sz="1600">
                <a:solidFill>
                  <a:schemeClr val="tx1">
                    <a:tint val="75000"/>
                  </a:schemeClr>
                </a:solidFill>
              </a:defRPr>
            </a:lvl8pPr>
            <a:lvl9pPr marL="3657646"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9" y="6453386"/>
            <a:ext cx="1622409" cy="404614"/>
          </a:xfrm>
        </p:spPr>
        <p:txBody>
          <a:bodyPr/>
          <a:lstStyle>
            <a:lvl1pPr>
              <a:defRPr>
                <a:solidFill>
                  <a:schemeClr val="tx2"/>
                </a:solidFill>
              </a:defRPr>
            </a:lvl1pPr>
          </a:lstStyle>
          <a:p>
            <a:fld id="{D218BCD7-7D55-4DBB-AEE0-4C72B10894F9}" type="datetimeFigureOut">
              <a:rPr lang="en-GB" smtClean="0"/>
              <a:t>17/12/2019</a:t>
            </a:fld>
            <a:endParaRPr lang="en-GB"/>
          </a:p>
        </p:txBody>
      </p:sp>
      <p:sp>
        <p:nvSpPr>
          <p:cNvPr id="5" name="Footer Placeholder 4"/>
          <p:cNvSpPr>
            <a:spLocks noGrp="1"/>
          </p:cNvSpPr>
          <p:nvPr>
            <p:ph type="ftr" sz="quarter" idx="11"/>
          </p:nvPr>
        </p:nvSpPr>
        <p:spPr>
          <a:xfrm>
            <a:off x="2584313" y="6453386"/>
            <a:ext cx="7023378"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2" y="6453386"/>
            <a:ext cx="1596292" cy="404614"/>
          </a:xfrm>
        </p:spPr>
        <p:txBody>
          <a:bodyPr/>
          <a:lstStyle>
            <a:lvl1pPr>
              <a:defRPr>
                <a:solidFill>
                  <a:schemeClr val="tx2"/>
                </a:solidFill>
              </a:defRPr>
            </a:lvl1pPr>
          </a:lstStyle>
          <a:p>
            <a:fld id="{42BA12F9-9E72-4759-8A2E-1A78D2579320}" type="slidenum">
              <a:rPr lang="en-GB" smtClean="0"/>
              <a:t>‹#›</a:t>
            </a:fld>
            <a:endParaRPr lang="en-GB"/>
          </a:p>
        </p:txBody>
      </p:sp>
      <p:sp>
        <p:nvSpPr>
          <p:cNvPr id="7" name="Freeform 6" title="Crop Mark"/>
          <p:cNvSpPr/>
          <p:nvPr/>
        </p:nvSpPr>
        <p:spPr bwMode="auto">
          <a:xfrm>
            <a:off x="8151964"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3127536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6000"/>
            <a:ext cx="4447787"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6000"/>
            <a:ext cx="4447787"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18BCD7-7D55-4DBB-AEE0-4C72B10894F9}" type="datetimeFigureOut">
              <a:rPr lang="en-GB" smtClean="0"/>
              <a:t>17/12/2019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BA12F9-9E72-4759-8A2E-1A78D2579320}" type="slidenum">
              <a:rPr lang="en-GB" smtClean="0"/>
              <a:t>‹#›</a:t>
            </a:fld>
            <a:endParaRPr lang="en-GB"/>
          </a:p>
        </p:txBody>
      </p:sp>
    </p:spTree>
    <p:extLst>
      <p:ext uri="{BB962C8B-B14F-4D97-AF65-F5344CB8AC3E}">
        <p14:creationId xmlns:p14="http://schemas.microsoft.com/office/powerpoint/2010/main" val="80569394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1"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1"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1"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18BCD7-7D55-4DBB-AEE0-4C72B10894F9}" type="datetimeFigureOut">
              <a:rPr lang="en-GB" smtClean="0"/>
              <a:t>17/12/2019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2BA12F9-9E72-4759-8A2E-1A78D2579320}" type="slidenum">
              <a:rPr lang="en-GB" smtClean="0"/>
              <a:t>‹#›</a:t>
            </a:fld>
            <a:endParaRPr lang="en-GB"/>
          </a:p>
        </p:txBody>
      </p:sp>
    </p:spTree>
    <p:extLst>
      <p:ext uri="{BB962C8B-B14F-4D97-AF65-F5344CB8AC3E}">
        <p14:creationId xmlns:p14="http://schemas.microsoft.com/office/powerpoint/2010/main" val="1935829469"/>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18BCD7-7D55-4DBB-AEE0-4C72B10894F9}" type="datetimeFigureOut">
              <a:rPr lang="en-GB" smtClean="0"/>
              <a:t>17/12/2019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2BA12F9-9E72-4759-8A2E-1A78D2579320}" type="slidenum">
              <a:rPr lang="en-GB" smtClean="0"/>
              <a:t>‹#›</a:t>
            </a:fld>
            <a:endParaRPr lang="en-GB"/>
          </a:p>
        </p:txBody>
      </p:sp>
    </p:spTree>
    <p:extLst>
      <p:ext uri="{BB962C8B-B14F-4D97-AF65-F5344CB8AC3E}">
        <p14:creationId xmlns:p14="http://schemas.microsoft.com/office/powerpoint/2010/main" val="3024900616"/>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18BCD7-7D55-4DBB-AEE0-4C72B10894F9}" type="datetimeFigureOut">
              <a:rPr lang="en-GB" smtClean="0"/>
              <a:t>17/12/2019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2BA12F9-9E72-4759-8A2E-1A78D2579320}" type="slidenum">
              <a:rPr lang="en-GB" smtClean="0"/>
              <a:t>‹#›</a:t>
            </a:fld>
            <a:endParaRPr lang="en-GB"/>
          </a:p>
        </p:txBody>
      </p:sp>
    </p:spTree>
    <p:extLst>
      <p:ext uri="{BB962C8B-B14F-4D97-AF65-F5344CB8AC3E}">
        <p14:creationId xmlns:p14="http://schemas.microsoft.com/office/powerpoint/2010/main" val="1695443036"/>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1" y="685800"/>
            <a:ext cx="3855721"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1" y="2856344"/>
            <a:ext cx="3855721" cy="3011056"/>
          </a:xfrm>
        </p:spPr>
        <p:txBody>
          <a:bodyPr/>
          <a:lstStyle>
            <a:lvl1pPr marL="0" indent="0">
              <a:lnSpc>
                <a:spcPct val="113000"/>
              </a:lnSpc>
              <a:spcBef>
                <a:spcPts val="0"/>
              </a:spcBef>
              <a:spcAft>
                <a:spcPts val="1500"/>
              </a:spcAft>
              <a:buNone/>
              <a:defRPr sz="1600"/>
            </a:lvl1pPr>
            <a:lvl2pPr marL="457206" indent="0">
              <a:buNone/>
              <a:defRPr sz="1400"/>
            </a:lvl2pPr>
            <a:lvl3pPr marL="914411" indent="0">
              <a:buNone/>
              <a:defRPr sz="1200"/>
            </a:lvl3pPr>
            <a:lvl4pPr marL="1371617" indent="0">
              <a:buNone/>
              <a:defRPr sz="1000"/>
            </a:lvl4pPr>
            <a:lvl5pPr marL="1828823" indent="0">
              <a:buNone/>
              <a:defRPr sz="1000"/>
            </a:lvl5pPr>
            <a:lvl6pPr marL="2286029" indent="0">
              <a:buNone/>
              <a:defRPr sz="1000"/>
            </a:lvl6pPr>
            <a:lvl7pPr marL="2743234" indent="0">
              <a:buNone/>
              <a:defRPr sz="1000"/>
            </a:lvl7pPr>
            <a:lvl8pPr marL="3200440" indent="0">
              <a:buNone/>
              <a:defRPr sz="1000"/>
            </a:lvl8pPr>
            <a:lvl9pPr marL="3657646"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1" y="6453386"/>
            <a:ext cx="1204572" cy="404614"/>
          </a:xfrm>
        </p:spPr>
        <p:txBody>
          <a:bodyPr/>
          <a:lstStyle>
            <a:lvl1pPr>
              <a:defRPr>
                <a:solidFill>
                  <a:schemeClr val="tx2"/>
                </a:solidFill>
              </a:defRPr>
            </a:lvl1pPr>
          </a:lstStyle>
          <a:p>
            <a:fld id="{D218BCD7-7D55-4DBB-AEE0-4C72B10894F9}" type="datetimeFigureOut">
              <a:rPr lang="en-GB" smtClean="0"/>
              <a:t>17/12/2019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39" y="6453386"/>
            <a:ext cx="1596292" cy="404614"/>
          </a:xfrm>
        </p:spPr>
        <p:txBody>
          <a:bodyPr/>
          <a:lstStyle>
            <a:lvl1pPr>
              <a:defRPr>
                <a:solidFill>
                  <a:schemeClr val="tx2"/>
                </a:solidFill>
              </a:defRPr>
            </a:lvl1pPr>
          </a:lstStyle>
          <a:p>
            <a:fld id="{42BA12F9-9E72-4759-8A2E-1A78D2579320}" type="slidenum">
              <a:rPr lang="en-GB" smtClean="0"/>
              <a:t>‹#›</a:t>
            </a:fld>
            <a:endParaRPr lang="en-GB"/>
          </a:p>
        </p:txBody>
      </p:sp>
      <p:sp>
        <p:nvSpPr>
          <p:cNvPr id="9" name="Rectangle 8" title="Divider Bar"/>
          <p:cNvSpPr/>
          <p:nvPr/>
        </p:nvSpPr>
        <p:spPr>
          <a:xfrm>
            <a:off x="5303520" y="376"/>
            <a:ext cx="2286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51707882"/>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1" y="685800"/>
            <a:ext cx="3855721"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1"/>
            <a:ext cx="6659881" cy="6857999"/>
          </a:xfrm>
        </p:spPr>
        <p:txBody>
          <a:bodyPr anchor="t">
            <a:normAutofit/>
          </a:bodyPr>
          <a:lstStyle>
            <a:lvl1pPr marL="0" indent="0">
              <a:buNone/>
              <a:defRPr sz="2000"/>
            </a:lvl1pPr>
            <a:lvl2pPr marL="457206" indent="0">
              <a:buNone/>
              <a:defRPr sz="2000"/>
            </a:lvl2pPr>
            <a:lvl3pPr marL="914411" indent="0">
              <a:buNone/>
              <a:defRPr sz="2000"/>
            </a:lvl3pPr>
            <a:lvl4pPr marL="1371617" indent="0">
              <a:buNone/>
              <a:defRPr sz="2000"/>
            </a:lvl4pPr>
            <a:lvl5pPr marL="1828823" indent="0">
              <a:buNone/>
              <a:defRPr sz="2000"/>
            </a:lvl5pPr>
            <a:lvl6pPr marL="2286029" indent="0">
              <a:buNone/>
              <a:defRPr sz="2000"/>
            </a:lvl6pPr>
            <a:lvl7pPr marL="2743234" indent="0">
              <a:buNone/>
              <a:defRPr sz="2000"/>
            </a:lvl7pPr>
            <a:lvl8pPr marL="3200440" indent="0">
              <a:buNone/>
              <a:defRPr sz="2000"/>
            </a:lvl8pPr>
            <a:lvl9pPr marL="3657646"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1" y="2855968"/>
            <a:ext cx="3855721" cy="3011432"/>
          </a:xfrm>
        </p:spPr>
        <p:txBody>
          <a:bodyPr/>
          <a:lstStyle>
            <a:lvl1pPr marL="0" indent="0">
              <a:lnSpc>
                <a:spcPct val="113000"/>
              </a:lnSpc>
              <a:spcBef>
                <a:spcPts val="0"/>
              </a:spcBef>
              <a:spcAft>
                <a:spcPts val="1500"/>
              </a:spcAft>
              <a:buNone/>
              <a:defRPr sz="1600"/>
            </a:lvl1pPr>
            <a:lvl2pPr marL="457206" indent="0">
              <a:buNone/>
              <a:defRPr sz="1400"/>
            </a:lvl2pPr>
            <a:lvl3pPr marL="914411" indent="0">
              <a:buNone/>
              <a:defRPr sz="1200"/>
            </a:lvl3pPr>
            <a:lvl4pPr marL="1371617" indent="0">
              <a:buNone/>
              <a:defRPr sz="1000"/>
            </a:lvl4pPr>
            <a:lvl5pPr marL="1828823" indent="0">
              <a:buNone/>
              <a:defRPr sz="1000"/>
            </a:lvl5pPr>
            <a:lvl6pPr marL="2286029" indent="0">
              <a:buNone/>
              <a:defRPr sz="1000"/>
            </a:lvl6pPr>
            <a:lvl7pPr marL="2743234" indent="0">
              <a:buNone/>
              <a:defRPr sz="1000"/>
            </a:lvl7pPr>
            <a:lvl8pPr marL="3200440" indent="0">
              <a:buNone/>
              <a:defRPr sz="1000"/>
            </a:lvl8pPr>
            <a:lvl9pPr marL="3657646"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1" y="6453386"/>
            <a:ext cx="1204572" cy="404614"/>
          </a:xfrm>
        </p:spPr>
        <p:txBody>
          <a:bodyPr/>
          <a:lstStyle>
            <a:lvl1pPr>
              <a:defRPr>
                <a:solidFill>
                  <a:schemeClr val="tx2"/>
                </a:solidFill>
              </a:defRPr>
            </a:lvl1pPr>
          </a:lstStyle>
          <a:p>
            <a:fld id="{D218BCD7-7D55-4DBB-AEE0-4C72B10894F9}" type="datetimeFigureOut">
              <a:rPr lang="en-GB" smtClean="0"/>
              <a:t>17/12/2019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39" y="6453386"/>
            <a:ext cx="1596292" cy="404614"/>
          </a:xfrm>
        </p:spPr>
        <p:txBody>
          <a:bodyPr/>
          <a:lstStyle>
            <a:lvl1pPr>
              <a:defRPr>
                <a:solidFill>
                  <a:schemeClr val="tx2"/>
                </a:solidFill>
              </a:defRPr>
            </a:lvl1pPr>
          </a:lstStyle>
          <a:p>
            <a:fld id="{42BA12F9-9E72-4759-8A2E-1A78D2579320}" type="slidenum">
              <a:rPr lang="en-GB" smtClean="0"/>
              <a:t>‹#›</a:t>
            </a:fld>
            <a:endParaRPr lang="en-GB"/>
          </a:p>
        </p:txBody>
      </p:sp>
      <p:sp>
        <p:nvSpPr>
          <p:cNvPr id="9" name="Rectangle 8" title="Divider Bar"/>
          <p:cNvSpPr/>
          <p:nvPr/>
        </p:nvSpPr>
        <p:spPr>
          <a:xfrm>
            <a:off x="5303520" y="376"/>
            <a:ext cx="2286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55838021"/>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1"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18BCD7-7D55-4DBB-AEE0-4C72B10894F9}" type="datetimeFigureOut">
              <a:rPr lang="en-GB" smtClean="0"/>
              <a:t>17/12/2019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BA12F9-9E72-4759-8A2E-1A78D2579320}" type="slidenum">
              <a:rPr lang="en-GB" smtClean="0"/>
              <a:t>‹#›</a:t>
            </a:fld>
            <a:endParaRPr lang="en-GB"/>
          </a:p>
        </p:txBody>
      </p:sp>
    </p:spTree>
    <p:extLst>
      <p:ext uri="{BB962C8B-B14F-4D97-AF65-F5344CB8AC3E}">
        <p14:creationId xmlns:p14="http://schemas.microsoft.com/office/powerpoint/2010/main" val="63089070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3" y="624157"/>
            <a:ext cx="1565765"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7"/>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18BCD7-7D55-4DBB-AEE0-4C72B10894F9}" type="datetimeFigureOut">
              <a:rPr lang="en-GB" smtClean="0"/>
              <a:t>17/12/2019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BA12F9-9E72-4759-8A2E-1A78D2579320}" type="slidenum">
              <a:rPr lang="en-GB" smtClean="0"/>
              <a:t>‹#›</a:t>
            </a:fld>
            <a:endParaRPr lang="en-GB"/>
          </a:p>
        </p:txBody>
      </p:sp>
    </p:spTree>
    <p:extLst>
      <p:ext uri="{BB962C8B-B14F-4D97-AF65-F5344CB8AC3E}">
        <p14:creationId xmlns:p14="http://schemas.microsoft.com/office/powerpoint/2010/main" val="360883115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1"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1"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1"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D218BCD7-7D55-4DBB-AEE0-4C72B10894F9}" type="datetimeFigureOut">
              <a:rPr lang="en-GB" smtClean="0"/>
              <a:t>17/12/2019</a:t>
            </a:fld>
            <a:endParaRPr lang="en-GB"/>
          </a:p>
        </p:txBody>
      </p:sp>
      <p:sp>
        <p:nvSpPr>
          <p:cNvPr id="5" name="Footer Placeholder 4"/>
          <p:cNvSpPr>
            <a:spLocks noGrp="1"/>
          </p:cNvSpPr>
          <p:nvPr>
            <p:ph type="ftr" sz="quarter" idx="3"/>
          </p:nvPr>
        </p:nvSpPr>
        <p:spPr>
          <a:xfrm>
            <a:off x="2893565"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42BA12F9-9E72-4759-8A2E-1A78D2579320}" type="slidenum">
              <a:rPr lang="en-GB" smtClean="0"/>
              <a:t>‹#›</a:t>
            </a:fld>
            <a:endParaRPr lang="en-GB"/>
          </a:p>
        </p:txBody>
      </p:sp>
      <p:sp>
        <p:nvSpPr>
          <p:cNvPr id="9" name="Rectangle 8" title="Side bar"/>
          <p:cNvSpPr/>
          <p:nvPr/>
        </p:nvSpPr>
        <p:spPr>
          <a:xfrm>
            <a:off x="478094" y="376"/>
            <a:ext cx="2286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379074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xStyles>
    <p:titleStyle>
      <a:lvl1pPr algn="l" defTabSz="914411"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53" indent="-384053" algn="l" defTabSz="914411"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11" indent="-384053" algn="l" defTabSz="914411"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17" indent="-384053" algn="l" defTabSz="914411"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23" indent="-384053" algn="l" defTabSz="914411"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29" indent="-384053" algn="l" defTabSz="914411"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34" indent="-384053" algn="l" defTabSz="914411"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40" indent="-384053" algn="l" defTabSz="914411"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46" indent="-384053" algn="l" defTabSz="914411"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51" indent="-384053" algn="l" defTabSz="914411"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11" rtl="0" eaLnBrk="1" latinLnBrk="0" hangingPunct="1">
        <a:defRPr sz="1800" kern="1200">
          <a:solidFill>
            <a:schemeClr val="tx1"/>
          </a:solidFill>
          <a:latin typeface="+mn-lt"/>
          <a:ea typeface="+mn-ea"/>
          <a:cs typeface="+mn-cs"/>
        </a:defRPr>
      </a:lvl1pPr>
      <a:lvl2pPr marL="457206" algn="l" defTabSz="914411" rtl="0" eaLnBrk="1" latinLnBrk="0" hangingPunct="1">
        <a:defRPr sz="1800" kern="1200">
          <a:solidFill>
            <a:schemeClr val="tx1"/>
          </a:solidFill>
          <a:latin typeface="+mn-lt"/>
          <a:ea typeface="+mn-ea"/>
          <a:cs typeface="+mn-cs"/>
        </a:defRPr>
      </a:lvl2pPr>
      <a:lvl3pPr marL="914411" algn="l" defTabSz="914411" rtl="0" eaLnBrk="1" latinLnBrk="0" hangingPunct="1">
        <a:defRPr sz="1800" kern="1200">
          <a:solidFill>
            <a:schemeClr val="tx1"/>
          </a:solidFill>
          <a:latin typeface="+mn-lt"/>
          <a:ea typeface="+mn-ea"/>
          <a:cs typeface="+mn-cs"/>
        </a:defRPr>
      </a:lvl3pPr>
      <a:lvl4pPr marL="1371617" algn="l" defTabSz="914411" rtl="0" eaLnBrk="1" latinLnBrk="0" hangingPunct="1">
        <a:defRPr sz="1800" kern="1200">
          <a:solidFill>
            <a:schemeClr val="tx1"/>
          </a:solidFill>
          <a:latin typeface="+mn-lt"/>
          <a:ea typeface="+mn-ea"/>
          <a:cs typeface="+mn-cs"/>
        </a:defRPr>
      </a:lvl4pPr>
      <a:lvl5pPr marL="1828823" algn="l" defTabSz="914411" rtl="0" eaLnBrk="1" latinLnBrk="0" hangingPunct="1">
        <a:defRPr sz="1800" kern="1200">
          <a:solidFill>
            <a:schemeClr val="tx1"/>
          </a:solidFill>
          <a:latin typeface="+mn-lt"/>
          <a:ea typeface="+mn-ea"/>
          <a:cs typeface="+mn-cs"/>
        </a:defRPr>
      </a:lvl5pPr>
      <a:lvl6pPr marL="2286029" algn="l" defTabSz="914411" rtl="0" eaLnBrk="1" latinLnBrk="0" hangingPunct="1">
        <a:defRPr sz="1800" kern="1200">
          <a:solidFill>
            <a:schemeClr val="tx1"/>
          </a:solidFill>
          <a:latin typeface="+mn-lt"/>
          <a:ea typeface="+mn-ea"/>
          <a:cs typeface="+mn-cs"/>
        </a:defRPr>
      </a:lvl6pPr>
      <a:lvl7pPr marL="2743234" algn="l" defTabSz="914411" rtl="0" eaLnBrk="1" latinLnBrk="0" hangingPunct="1">
        <a:defRPr sz="1800" kern="1200">
          <a:solidFill>
            <a:schemeClr val="tx1"/>
          </a:solidFill>
          <a:latin typeface="+mn-lt"/>
          <a:ea typeface="+mn-ea"/>
          <a:cs typeface="+mn-cs"/>
        </a:defRPr>
      </a:lvl7pPr>
      <a:lvl8pPr marL="3200440" algn="l" defTabSz="914411" rtl="0" eaLnBrk="1" latinLnBrk="0" hangingPunct="1">
        <a:defRPr sz="1800" kern="1200">
          <a:solidFill>
            <a:schemeClr val="tx1"/>
          </a:solidFill>
          <a:latin typeface="+mn-lt"/>
          <a:ea typeface="+mn-ea"/>
          <a:cs typeface="+mn-cs"/>
        </a:defRPr>
      </a:lvl8pPr>
      <a:lvl9pPr marL="3657646" algn="l" defTabSz="914411"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userDrawn="1">
          <p15:clr>
            <a:srgbClr val="F26B43"/>
          </p15:clr>
        </p15:guide>
        <p15:guide id="4" orient="horz" pos="1440" userDrawn="1">
          <p15:clr>
            <a:srgbClr val="F26B43"/>
          </p15:clr>
        </p15:guide>
        <p15:guide id="6" orient="horz" pos="3696" userDrawn="1">
          <p15:clr>
            <a:srgbClr val="F26B43"/>
          </p15:clr>
        </p15:guide>
        <p15:guide id="7" orient="horz" pos="432" userDrawn="1">
          <p15:clr>
            <a:srgbClr val="F26B43"/>
          </p15:clr>
        </p15:guide>
        <p15:guide id="8" orient="horz" pos="1512" userDrawn="1">
          <p15:clr>
            <a:srgbClr val="F26B43"/>
          </p15:clr>
        </p15:guide>
        <p15:guide id="9" pos="6912" userDrawn="1">
          <p15:clr>
            <a:srgbClr val="F26B43"/>
          </p15:clr>
        </p15:guide>
        <p15:guide id="10" pos="937" userDrawn="1">
          <p15:clr>
            <a:srgbClr val="F26B43"/>
          </p15:clr>
        </p15:guide>
        <p15:guide id="11" pos="86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9.xml"/><Relationship Id="rId5" Type="http://schemas.openxmlformats.org/officeDocument/2006/relationships/image" Target="../media/image10.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Resultado de imagen para uwtsd">
            <a:extLst>
              <a:ext uri="{FF2B5EF4-FFF2-40B4-BE49-F238E27FC236}">
                <a16:creationId xmlns:a16="http://schemas.microsoft.com/office/drawing/2014/main" id="{7BB179E7-9F0F-477A-B8E0-F203C89C200A}"/>
              </a:ext>
            </a:extLst>
          </p:cNvPr>
          <p:cNvPicPr/>
          <p:nvPr/>
        </p:nvPicPr>
        <p:blipFill>
          <a:blip r:embed="rId2" cstate="print">
            <a:extLst>
              <a:ext uri="{BEBA8EAE-BF5A-486C-A8C5-ECC9F3942E4B}">
                <a14:imgProps xmlns:a14="http://schemas.microsoft.com/office/drawing/2010/main">
                  <a14:imgLayer r:embed="rId3">
                    <a14:imgEffect>
                      <a14:colorTemperature colorTemp="7200"/>
                    </a14:imgEffect>
                  </a14:imgLayer>
                </a14:imgProps>
              </a:ext>
              <a:ext uri="{28A0092B-C50C-407E-A947-70E740481C1C}">
                <a14:useLocalDpi xmlns:a14="http://schemas.microsoft.com/office/drawing/2010/main" val="0"/>
              </a:ext>
            </a:extLst>
          </a:blip>
          <a:srcRect l="11000" r="11250"/>
          <a:stretch>
            <a:fillRect/>
          </a:stretch>
        </p:blipFill>
        <p:spPr bwMode="auto">
          <a:xfrm>
            <a:off x="702365" y="0"/>
            <a:ext cx="901148" cy="954157"/>
          </a:xfrm>
          <a:prstGeom prst="rect">
            <a:avLst/>
          </a:prstGeom>
          <a:noFill/>
          <a:ln>
            <a:noFill/>
          </a:ln>
        </p:spPr>
      </p:pic>
      <p:sp>
        <p:nvSpPr>
          <p:cNvPr id="4" name="Rectangle 3">
            <a:extLst>
              <a:ext uri="{FF2B5EF4-FFF2-40B4-BE49-F238E27FC236}">
                <a16:creationId xmlns:a16="http://schemas.microsoft.com/office/drawing/2014/main" id="{875A1052-C157-41A6-84DF-38AA0A8F46C4}"/>
              </a:ext>
            </a:extLst>
          </p:cNvPr>
          <p:cNvSpPr/>
          <p:nvPr/>
        </p:nvSpPr>
        <p:spPr>
          <a:xfrm>
            <a:off x="1968345" y="184691"/>
            <a:ext cx="9746579" cy="584775"/>
          </a:xfrm>
          <a:prstGeom prst="rect">
            <a:avLst/>
          </a:prstGeom>
          <a:noFill/>
        </p:spPr>
        <p:txBody>
          <a:bodyPr wrap="none" lIns="91440" tIns="45720" rIns="91440" bIns="45720">
            <a:spAutoFit/>
          </a:bodyPr>
          <a:lstStyle/>
          <a:p>
            <a:pPr algn="ctr"/>
            <a:r>
              <a:rPr lang="en-US" sz="3200" dirty="0">
                <a:ln w="0"/>
                <a:effectLst>
                  <a:outerShdw blurRad="38100" dist="19050" dir="2700000" algn="tl" rotWithShape="0">
                    <a:schemeClr val="dk1">
                      <a:alpha val="40000"/>
                    </a:schemeClr>
                  </a:outerShdw>
                </a:effectLst>
                <a:latin typeface="Bookman Old Style" panose="02050604050505020204" pitchFamily="18" charset="0"/>
              </a:rPr>
              <a:t>UNIVERSITY OF WALES TRINITY SAINT DAVID</a:t>
            </a:r>
          </a:p>
        </p:txBody>
      </p:sp>
      <p:graphicFrame>
        <p:nvGraphicFramePr>
          <p:cNvPr id="5" name="Table 5">
            <a:extLst>
              <a:ext uri="{FF2B5EF4-FFF2-40B4-BE49-F238E27FC236}">
                <a16:creationId xmlns:a16="http://schemas.microsoft.com/office/drawing/2014/main" id="{27A36E66-AEBE-4359-9FB8-F079EFC04B26}"/>
              </a:ext>
            </a:extLst>
          </p:cNvPr>
          <p:cNvGraphicFramePr>
            <a:graphicFrameLocks noGrp="1"/>
          </p:cNvGraphicFramePr>
          <p:nvPr>
            <p:extLst>
              <p:ext uri="{D42A27DB-BD31-4B8C-83A1-F6EECF244321}">
                <p14:modId xmlns:p14="http://schemas.microsoft.com/office/powerpoint/2010/main" val="3130962017"/>
              </p:ext>
            </p:extLst>
          </p:nvPr>
        </p:nvGraphicFramePr>
        <p:xfrm>
          <a:off x="2495825" y="1245319"/>
          <a:ext cx="8139350" cy="2223678"/>
        </p:xfrm>
        <a:graphic>
          <a:graphicData uri="http://schemas.openxmlformats.org/drawingml/2006/table">
            <a:tbl>
              <a:tblPr firstRow="1" bandRow="1">
                <a:tableStyleId>{5C22544A-7EE6-4342-B048-85BDC9FD1C3A}</a:tableStyleId>
              </a:tblPr>
              <a:tblGrid>
                <a:gridCol w="4069675">
                  <a:extLst>
                    <a:ext uri="{9D8B030D-6E8A-4147-A177-3AD203B41FA5}">
                      <a16:colId xmlns:a16="http://schemas.microsoft.com/office/drawing/2014/main" val="3658186675"/>
                    </a:ext>
                  </a:extLst>
                </a:gridCol>
                <a:gridCol w="4069675">
                  <a:extLst>
                    <a:ext uri="{9D8B030D-6E8A-4147-A177-3AD203B41FA5}">
                      <a16:colId xmlns:a16="http://schemas.microsoft.com/office/drawing/2014/main" val="418352148"/>
                    </a:ext>
                  </a:extLst>
                </a:gridCol>
              </a:tblGrid>
              <a:tr h="280917">
                <a:tc>
                  <a:txBody>
                    <a:bodyPr/>
                    <a:lstStyle/>
                    <a:p>
                      <a:pPr algn="ctr"/>
                      <a:r>
                        <a:rPr lang="es-EC" sz="2000" dirty="0">
                          <a:latin typeface="Candara" panose="020E0502030303020204" pitchFamily="34" charset="0"/>
                        </a:rPr>
                        <a:t>STUDENT NAME</a:t>
                      </a:r>
                      <a:endParaRPr lang="en-GB" sz="2000" dirty="0">
                        <a:latin typeface="Candara" panose="020E0502030303020204" pitchFamily="34" charset="0"/>
                      </a:endParaRPr>
                    </a:p>
                  </a:txBody>
                  <a:tcPr/>
                </a:tc>
                <a:tc>
                  <a:txBody>
                    <a:bodyPr/>
                    <a:lstStyle/>
                    <a:p>
                      <a:pPr algn="ctr"/>
                      <a:r>
                        <a:rPr lang="es-EC" sz="2000" dirty="0">
                          <a:latin typeface="Candara" panose="020E0502030303020204" pitchFamily="34" charset="0"/>
                        </a:rPr>
                        <a:t>STUDENT ID</a:t>
                      </a:r>
                      <a:endParaRPr lang="en-GB" sz="2000" dirty="0">
                        <a:latin typeface="Candara" panose="020E0502030303020204" pitchFamily="34" charset="0"/>
                      </a:endParaRPr>
                    </a:p>
                  </a:txBody>
                  <a:tcPr/>
                </a:tc>
                <a:extLst>
                  <a:ext uri="{0D108BD9-81ED-4DB2-BD59-A6C34878D82A}">
                    <a16:rowId xmlns:a16="http://schemas.microsoft.com/office/drawing/2014/main" val="1814275376"/>
                  </a:ext>
                </a:extLst>
              </a:tr>
              <a:tr h="517479">
                <a:tc>
                  <a:txBody>
                    <a:bodyPr/>
                    <a:lstStyle/>
                    <a:p>
                      <a:pPr algn="ctr"/>
                      <a:r>
                        <a:rPr lang="es-EC" sz="2000" dirty="0">
                          <a:latin typeface="Candara" panose="020E0502030303020204" pitchFamily="34" charset="0"/>
                        </a:rPr>
                        <a:t>Edison Romero Quintero</a:t>
                      </a:r>
                      <a:endParaRPr lang="en-GB" sz="2000" dirty="0">
                        <a:latin typeface="Candara" panose="020E0502030303020204" pitchFamily="34" charset="0"/>
                      </a:endParaRPr>
                    </a:p>
                  </a:txBody>
                  <a:tcPr/>
                </a:tc>
                <a:tc>
                  <a:txBody>
                    <a:bodyPr/>
                    <a:lstStyle/>
                    <a:p>
                      <a:pPr algn="ctr"/>
                      <a:r>
                        <a:rPr lang="es-EC" sz="2000" dirty="0">
                          <a:latin typeface="Candara" panose="020E0502030303020204" pitchFamily="34" charset="0"/>
                        </a:rPr>
                        <a:t>1906508</a:t>
                      </a:r>
                      <a:endParaRPr lang="en-GB" sz="2000" dirty="0">
                        <a:latin typeface="Candara" panose="020E0502030303020204" pitchFamily="34" charset="0"/>
                      </a:endParaRPr>
                    </a:p>
                  </a:txBody>
                  <a:tcPr/>
                </a:tc>
                <a:extLst>
                  <a:ext uri="{0D108BD9-81ED-4DB2-BD59-A6C34878D82A}">
                    <a16:rowId xmlns:a16="http://schemas.microsoft.com/office/drawing/2014/main" val="1281263984"/>
                  </a:ext>
                </a:extLst>
              </a:tr>
              <a:tr h="517479">
                <a:tc>
                  <a:txBody>
                    <a:bodyPr/>
                    <a:lstStyle/>
                    <a:p>
                      <a:pPr algn="ctr"/>
                      <a:r>
                        <a:rPr lang="es-EC" sz="2000" dirty="0">
                          <a:latin typeface="Candara" panose="020E0502030303020204" pitchFamily="34" charset="0"/>
                        </a:rPr>
                        <a:t>Samantha Moncayo Casanova</a:t>
                      </a:r>
                      <a:endParaRPr lang="en-GB" sz="2000" dirty="0">
                        <a:latin typeface="Candara" panose="020E0502030303020204" pitchFamily="34" charset="0"/>
                      </a:endParaRPr>
                    </a:p>
                  </a:txBody>
                  <a:tcPr/>
                </a:tc>
                <a:tc>
                  <a:txBody>
                    <a:bodyPr/>
                    <a:lstStyle/>
                    <a:p>
                      <a:pPr algn="ctr"/>
                      <a:r>
                        <a:rPr lang="es-EC" sz="2000" dirty="0">
                          <a:latin typeface="Candara" panose="020E0502030303020204" pitchFamily="34" charset="0"/>
                        </a:rPr>
                        <a:t>1907363</a:t>
                      </a:r>
                      <a:endParaRPr lang="en-GB" sz="2000" dirty="0">
                        <a:latin typeface="Candara" panose="020E0502030303020204" pitchFamily="34" charset="0"/>
                      </a:endParaRPr>
                    </a:p>
                  </a:txBody>
                  <a:tcPr/>
                </a:tc>
                <a:extLst>
                  <a:ext uri="{0D108BD9-81ED-4DB2-BD59-A6C34878D82A}">
                    <a16:rowId xmlns:a16="http://schemas.microsoft.com/office/drawing/2014/main" val="1207748018"/>
                  </a:ext>
                </a:extLst>
              </a:tr>
              <a:tr h="280917">
                <a:tc>
                  <a:txBody>
                    <a:bodyPr/>
                    <a:lstStyle/>
                    <a:p>
                      <a:pPr algn="ctr"/>
                      <a:r>
                        <a:rPr lang="es-EC" sz="2000" dirty="0">
                          <a:latin typeface="Candara" panose="020E0502030303020204" pitchFamily="34" charset="0"/>
                        </a:rPr>
                        <a:t>Alexandra Chávez</a:t>
                      </a:r>
                      <a:endParaRPr lang="en-GB" sz="2000" dirty="0">
                        <a:latin typeface="Candara" panose="020E0502030303020204" pitchFamily="34" charset="0"/>
                      </a:endParaRPr>
                    </a:p>
                  </a:txBody>
                  <a:tcPr/>
                </a:tc>
                <a:tc>
                  <a:txBody>
                    <a:bodyPr/>
                    <a:lstStyle/>
                    <a:p>
                      <a:pPr algn="ctr"/>
                      <a:r>
                        <a:rPr lang="es-EC" sz="2000" dirty="0">
                          <a:latin typeface="Candara" panose="020E0502030303020204" pitchFamily="34" charset="0"/>
                        </a:rPr>
                        <a:t>1906950</a:t>
                      </a:r>
                      <a:endParaRPr lang="en-GB" sz="2000" dirty="0">
                        <a:latin typeface="Candara" panose="020E0502030303020204" pitchFamily="34" charset="0"/>
                      </a:endParaRPr>
                    </a:p>
                  </a:txBody>
                  <a:tcPr/>
                </a:tc>
                <a:extLst>
                  <a:ext uri="{0D108BD9-81ED-4DB2-BD59-A6C34878D82A}">
                    <a16:rowId xmlns:a16="http://schemas.microsoft.com/office/drawing/2014/main" val="938782413"/>
                  </a:ext>
                </a:extLst>
              </a:tr>
              <a:tr h="280917">
                <a:tc>
                  <a:txBody>
                    <a:bodyPr/>
                    <a:lstStyle/>
                    <a:p>
                      <a:pPr algn="ctr"/>
                      <a:r>
                        <a:rPr lang="es-EC" sz="2000" dirty="0">
                          <a:latin typeface="Candara" panose="020E0502030303020204" pitchFamily="34" charset="0"/>
                        </a:rPr>
                        <a:t>Dina El-</a:t>
                      </a:r>
                      <a:r>
                        <a:rPr lang="es-EC" sz="2000" dirty="0" err="1">
                          <a:latin typeface="Candara" panose="020E0502030303020204" pitchFamily="34" charset="0"/>
                        </a:rPr>
                        <a:t>Mahmoud</a:t>
                      </a:r>
                      <a:endParaRPr lang="en-GB" sz="2000" dirty="0">
                        <a:latin typeface="Candara" panose="020E0502030303020204" pitchFamily="34" charset="0"/>
                      </a:endParaRPr>
                    </a:p>
                  </a:txBody>
                  <a:tcPr/>
                </a:tc>
                <a:tc>
                  <a:txBody>
                    <a:bodyPr/>
                    <a:lstStyle/>
                    <a:p>
                      <a:pPr algn="ctr"/>
                      <a:r>
                        <a:rPr lang="es-EC" sz="2000" dirty="0">
                          <a:latin typeface="Candara" panose="020E0502030303020204" pitchFamily="34" charset="0"/>
                        </a:rPr>
                        <a:t>1818289</a:t>
                      </a:r>
                      <a:endParaRPr lang="en-GB" sz="2000" dirty="0">
                        <a:latin typeface="Candara" panose="020E0502030303020204" pitchFamily="34" charset="0"/>
                      </a:endParaRPr>
                    </a:p>
                  </a:txBody>
                  <a:tcPr/>
                </a:tc>
                <a:extLst>
                  <a:ext uri="{0D108BD9-81ED-4DB2-BD59-A6C34878D82A}">
                    <a16:rowId xmlns:a16="http://schemas.microsoft.com/office/drawing/2014/main" val="993036276"/>
                  </a:ext>
                </a:extLst>
              </a:tr>
            </a:tbl>
          </a:graphicData>
        </a:graphic>
      </p:graphicFrame>
      <p:sp>
        <p:nvSpPr>
          <p:cNvPr id="7" name="TextBox 6">
            <a:extLst>
              <a:ext uri="{FF2B5EF4-FFF2-40B4-BE49-F238E27FC236}">
                <a16:creationId xmlns:a16="http://schemas.microsoft.com/office/drawing/2014/main" id="{CAD45D86-68F5-407D-A746-C0A11EC4C84D}"/>
              </a:ext>
            </a:extLst>
          </p:cNvPr>
          <p:cNvSpPr txBox="1"/>
          <p:nvPr/>
        </p:nvSpPr>
        <p:spPr>
          <a:xfrm>
            <a:off x="2849218" y="3588026"/>
            <a:ext cx="7421217" cy="2862322"/>
          </a:xfrm>
          <a:prstGeom prst="rect">
            <a:avLst/>
          </a:prstGeom>
          <a:noFill/>
        </p:spPr>
        <p:txBody>
          <a:bodyPr wrap="square" rtlCol="0">
            <a:spAutoFit/>
          </a:bodyPr>
          <a:lstStyle/>
          <a:p>
            <a:pPr algn="ctr"/>
            <a:r>
              <a:rPr lang="es-EC" sz="3600" dirty="0">
                <a:latin typeface="Bookman Old Style" panose="02050604050505020204" pitchFamily="18" charset="0"/>
              </a:rPr>
              <a:t>ID PASS</a:t>
            </a:r>
          </a:p>
          <a:p>
            <a:pPr algn="ctr"/>
            <a:endParaRPr lang="es-EC" sz="3600" dirty="0">
              <a:highlight>
                <a:srgbClr val="FFFF00"/>
              </a:highlight>
              <a:latin typeface="Bookman Old Style" panose="02050604050505020204" pitchFamily="18" charset="0"/>
            </a:endParaRPr>
          </a:p>
          <a:p>
            <a:pPr algn="ctr"/>
            <a:r>
              <a:rPr lang="es-EC" b="1" dirty="0" err="1">
                <a:latin typeface="Candara" panose="020E0502030303020204" pitchFamily="34" charset="0"/>
              </a:rPr>
              <a:t>Lecturer´s</a:t>
            </a:r>
            <a:r>
              <a:rPr lang="es-EC" b="1" dirty="0">
                <a:latin typeface="Candara" panose="020E0502030303020204" pitchFamily="34" charset="0"/>
              </a:rPr>
              <a:t> </a:t>
            </a:r>
            <a:r>
              <a:rPr lang="es-EC" b="1" dirty="0" err="1">
                <a:latin typeface="Candara" panose="020E0502030303020204" pitchFamily="34" charset="0"/>
              </a:rPr>
              <a:t>name</a:t>
            </a:r>
            <a:endParaRPr lang="es-EC" b="1" dirty="0">
              <a:latin typeface="Candara" panose="020E0502030303020204" pitchFamily="34" charset="0"/>
            </a:endParaRPr>
          </a:p>
          <a:p>
            <a:pPr algn="ctr"/>
            <a:r>
              <a:rPr lang="es-EC" dirty="0">
                <a:latin typeface="Candara" panose="020E0502030303020204" pitchFamily="34" charset="0"/>
              </a:rPr>
              <a:t>Dr. </a:t>
            </a:r>
            <a:r>
              <a:rPr lang="es-EC" dirty="0" err="1">
                <a:latin typeface="Candara" panose="020E0502030303020204" pitchFamily="34" charset="0"/>
              </a:rPr>
              <a:t>Kazeem</a:t>
            </a:r>
            <a:r>
              <a:rPr lang="es-EC" dirty="0">
                <a:latin typeface="Candara" panose="020E0502030303020204" pitchFamily="34" charset="0"/>
              </a:rPr>
              <a:t> </a:t>
            </a:r>
            <a:r>
              <a:rPr lang="es-EC" dirty="0" err="1">
                <a:latin typeface="Candara" panose="020E0502030303020204" pitchFamily="34" charset="0"/>
              </a:rPr>
              <a:t>Oseni</a:t>
            </a:r>
            <a:endParaRPr lang="es-EC" dirty="0">
              <a:latin typeface="Candara" panose="020E0502030303020204" pitchFamily="34" charset="0"/>
            </a:endParaRPr>
          </a:p>
          <a:p>
            <a:pPr algn="ctr"/>
            <a:r>
              <a:rPr lang="es-EC" b="1" dirty="0">
                <a:latin typeface="Candara" panose="020E0502030303020204" pitchFamily="34" charset="0"/>
              </a:rPr>
              <a:t>Module</a:t>
            </a:r>
          </a:p>
          <a:p>
            <a:pPr algn="ctr"/>
            <a:r>
              <a:rPr lang="es-EC" dirty="0">
                <a:latin typeface="Candara" panose="020E0502030303020204" pitchFamily="34" charset="0"/>
              </a:rPr>
              <a:t>Digital </a:t>
            </a:r>
            <a:r>
              <a:rPr lang="en-GB" dirty="0">
                <a:latin typeface="Candara" panose="020E0502030303020204" pitchFamily="34" charset="0"/>
              </a:rPr>
              <a:t>skills</a:t>
            </a:r>
            <a:r>
              <a:rPr lang="es-EC" dirty="0">
                <a:latin typeface="Candara" panose="020E0502030303020204" pitchFamily="34" charset="0"/>
              </a:rPr>
              <a:t> and </a:t>
            </a:r>
            <a:r>
              <a:rPr lang="en-GB" dirty="0">
                <a:latin typeface="Candara" panose="020E0502030303020204" pitchFamily="34" charset="0"/>
              </a:rPr>
              <a:t>research</a:t>
            </a:r>
            <a:r>
              <a:rPr lang="es-EC" dirty="0">
                <a:latin typeface="Candara" panose="020E0502030303020204" pitchFamily="34" charset="0"/>
              </a:rPr>
              <a:t> </a:t>
            </a:r>
            <a:r>
              <a:rPr lang="es-EC" dirty="0" err="1">
                <a:latin typeface="Candara" panose="020E0502030303020204" pitchFamily="34" charset="0"/>
              </a:rPr>
              <a:t>methods</a:t>
            </a:r>
            <a:endParaRPr lang="es-EC" dirty="0">
              <a:latin typeface="Candara" panose="020E0502030303020204" pitchFamily="34" charset="0"/>
            </a:endParaRPr>
          </a:p>
          <a:p>
            <a:pPr algn="ctr"/>
            <a:r>
              <a:rPr lang="es-EC" dirty="0">
                <a:latin typeface="Candara" panose="020E0502030303020204" pitchFamily="34" charset="0"/>
              </a:rPr>
              <a:t>BMSW4003_LON</a:t>
            </a:r>
          </a:p>
          <a:p>
            <a:endParaRPr lang="en-GB" dirty="0"/>
          </a:p>
        </p:txBody>
      </p:sp>
    </p:spTree>
    <p:extLst>
      <p:ext uri="{BB962C8B-B14F-4D97-AF65-F5344CB8AC3E}">
        <p14:creationId xmlns:p14="http://schemas.microsoft.com/office/powerpoint/2010/main" val="3184250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 fill="hold"/>
                                        <p:tgtEl>
                                          <p:spTgt spid="4"/>
                                        </p:tgtEl>
                                        <p:attrNameLst>
                                          <p:attrName>ppt_w</p:attrName>
                                        </p:attrNameLst>
                                      </p:cBhvr>
                                      <p:tavLst>
                                        <p:tav tm="0">
                                          <p:val>
                                            <p:fltVal val="0"/>
                                          </p:val>
                                        </p:tav>
                                        <p:tav tm="100000">
                                          <p:val>
                                            <p:strVal val="#ppt_w"/>
                                          </p:val>
                                        </p:tav>
                                      </p:tavLst>
                                    </p:anim>
                                    <p:anim calcmode="lin" valueType="num">
                                      <p:cBhvr>
                                        <p:cTn id="15" dur="500" fill="hold"/>
                                        <p:tgtEl>
                                          <p:spTgt spid="4"/>
                                        </p:tgtEl>
                                        <p:attrNameLst>
                                          <p:attrName>ppt_h</p:attrName>
                                        </p:attrNameLst>
                                      </p:cBhvr>
                                      <p:tavLst>
                                        <p:tav tm="0">
                                          <p:val>
                                            <p:fltVal val="0"/>
                                          </p:val>
                                        </p:tav>
                                        <p:tav tm="100000">
                                          <p:val>
                                            <p:strVal val="#ppt_h"/>
                                          </p:val>
                                        </p:tav>
                                      </p:tavLst>
                                    </p:anim>
                                    <p:animEffect transition="in" filter="fade">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500" fill="hold"/>
                                        <p:tgtEl>
                                          <p:spTgt spid="5"/>
                                        </p:tgtEl>
                                        <p:attrNameLst>
                                          <p:attrName>ppt_w</p:attrName>
                                        </p:attrNameLst>
                                      </p:cBhvr>
                                      <p:tavLst>
                                        <p:tav tm="0">
                                          <p:val>
                                            <p:fltVal val="0"/>
                                          </p:val>
                                        </p:tav>
                                        <p:tav tm="100000">
                                          <p:val>
                                            <p:strVal val="#ppt_w"/>
                                          </p:val>
                                        </p:tav>
                                      </p:tavLst>
                                    </p:anim>
                                    <p:anim calcmode="lin" valueType="num">
                                      <p:cBhvr>
                                        <p:cTn id="22" dur="500" fill="hold"/>
                                        <p:tgtEl>
                                          <p:spTgt spid="5"/>
                                        </p:tgtEl>
                                        <p:attrNameLst>
                                          <p:attrName>ppt_h</p:attrName>
                                        </p:attrNameLst>
                                      </p:cBhvr>
                                      <p:tavLst>
                                        <p:tav tm="0">
                                          <p:val>
                                            <p:fltVal val="0"/>
                                          </p:val>
                                        </p:tav>
                                        <p:tav tm="100000">
                                          <p:val>
                                            <p:strVal val="#ppt_h"/>
                                          </p:val>
                                        </p:tav>
                                      </p:tavLst>
                                    </p:anim>
                                    <p:animEffect transition="in" filter="fade">
                                      <p:cBhvr>
                                        <p:cTn id="23" dur="5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10701-204D-41BE-949A-5C54B9A1E0C9}"/>
              </a:ext>
            </a:extLst>
          </p:cNvPr>
          <p:cNvSpPr>
            <a:spLocks noGrp="1"/>
          </p:cNvSpPr>
          <p:nvPr>
            <p:ph type="title"/>
          </p:nvPr>
        </p:nvSpPr>
        <p:spPr>
          <a:xfrm>
            <a:off x="1295400" y="195470"/>
            <a:ext cx="9601200" cy="1485900"/>
          </a:xfrm>
        </p:spPr>
        <p:txBody>
          <a:bodyPr/>
          <a:lstStyle/>
          <a:p>
            <a:r>
              <a:rPr lang="es-EC" dirty="0">
                <a:latin typeface="Bookman Old Style" panose="02050604050505020204" pitchFamily="18" charset="0"/>
              </a:rPr>
              <a:t>EMPLOYEE ID PASS</a:t>
            </a:r>
          </a:p>
        </p:txBody>
      </p:sp>
      <p:sp>
        <p:nvSpPr>
          <p:cNvPr id="4" name="TextBox 3">
            <a:extLst>
              <a:ext uri="{FF2B5EF4-FFF2-40B4-BE49-F238E27FC236}">
                <a16:creationId xmlns:a16="http://schemas.microsoft.com/office/drawing/2014/main" id="{0629E8F0-233C-4E7A-BF6E-FA854EB12C72}"/>
              </a:ext>
            </a:extLst>
          </p:cNvPr>
          <p:cNvSpPr txBox="1"/>
          <p:nvPr/>
        </p:nvSpPr>
        <p:spPr>
          <a:xfrm>
            <a:off x="1295400" y="1072740"/>
            <a:ext cx="4459458" cy="400110"/>
          </a:xfrm>
          <a:prstGeom prst="rect">
            <a:avLst/>
          </a:prstGeom>
          <a:noFill/>
        </p:spPr>
        <p:txBody>
          <a:bodyPr wrap="square" rtlCol="0">
            <a:spAutoFit/>
          </a:bodyPr>
          <a:lstStyle/>
          <a:p>
            <a:r>
              <a:rPr lang="es-EC" sz="2000" b="1" dirty="0">
                <a:latin typeface="Candara" panose="020E0502030303020204" pitchFamily="34" charset="0"/>
              </a:rPr>
              <a:t>TABLE OF CONTENTS</a:t>
            </a:r>
            <a:endParaRPr lang="en-GB" sz="2000" b="1" dirty="0">
              <a:latin typeface="Candara" panose="020E0502030303020204" pitchFamily="34" charset="0"/>
            </a:endParaRPr>
          </a:p>
        </p:txBody>
      </p:sp>
      <p:sp>
        <p:nvSpPr>
          <p:cNvPr id="5" name="TextBox 4">
            <a:extLst>
              <a:ext uri="{FF2B5EF4-FFF2-40B4-BE49-F238E27FC236}">
                <a16:creationId xmlns:a16="http://schemas.microsoft.com/office/drawing/2014/main" id="{8DC2C880-6483-4BC8-8522-8B421730D6A7}"/>
              </a:ext>
            </a:extLst>
          </p:cNvPr>
          <p:cNvSpPr txBox="1"/>
          <p:nvPr/>
        </p:nvSpPr>
        <p:spPr>
          <a:xfrm>
            <a:off x="1448972" y="1472850"/>
            <a:ext cx="9447628" cy="4446730"/>
          </a:xfrm>
          <a:prstGeom prst="rect">
            <a:avLst/>
          </a:prstGeom>
          <a:noFill/>
        </p:spPr>
        <p:txBody>
          <a:bodyPr wrap="square" rtlCol="0">
            <a:spAutoFit/>
          </a:bodyPr>
          <a:lstStyle/>
          <a:p>
            <a:pPr marL="285753" indent="-285753">
              <a:lnSpc>
                <a:spcPct val="200000"/>
              </a:lnSpc>
              <a:buFont typeface="Wingdings" panose="05000000000000000000" pitchFamily="2" charset="2"/>
              <a:buChar char="q"/>
            </a:pPr>
            <a:r>
              <a:rPr lang="es-EC" dirty="0">
                <a:latin typeface="Candara" panose="020E0502030303020204" pitchFamily="34" charset="0"/>
              </a:rPr>
              <a:t>INTRODUCTION AND BACKGROUND OF THE ORGANIZATION</a:t>
            </a:r>
          </a:p>
          <a:p>
            <a:pPr marL="285753" indent="-285753">
              <a:lnSpc>
                <a:spcPct val="200000"/>
              </a:lnSpc>
              <a:buFont typeface="Wingdings" panose="05000000000000000000" pitchFamily="2" charset="2"/>
              <a:buChar char="q"/>
            </a:pPr>
            <a:r>
              <a:rPr lang="es-EC" dirty="0">
                <a:latin typeface="Candara" panose="020E0502030303020204" pitchFamily="34" charset="0"/>
              </a:rPr>
              <a:t>CHALLENGES BEFORE INTRODUCING MODERN TECHNOLOGY</a:t>
            </a:r>
          </a:p>
          <a:p>
            <a:pPr marL="285753" indent="-285753">
              <a:lnSpc>
                <a:spcPct val="200000"/>
              </a:lnSpc>
              <a:buFont typeface="Wingdings" panose="05000000000000000000" pitchFamily="2" charset="2"/>
              <a:buChar char="q"/>
            </a:pPr>
            <a:r>
              <a:rPr lang="es-EC" dirty="0">
                <a:latin typeface="Candara" panose="020E0502030303020204" pitchFamily="34" charset="0"/>
              </a:rPr>
              <a:t>INSIGHTS OF MODERN TECHNOLOGY INTRODUCED</a:t>
            </a:r>
          </a:p>
          <a:p>
            <a:pPr marL="285753" indent="-285753">
              <a:lnSpc>
                <a:spcPct val="200000"/>
              </a:lnSpc>
              <a:buFont typeface="Wingdings" panose="05000000000000000000" pitchFamily="2" charset="2"/>
              <a:buChar char="q"/>
            </a:pPr>
            <a:r>
              <a:rPr lang="es-EC" dirty="0">
                <a:latin typeface="Candara" panose="020E0502030303020204" pitchFamily="34" charset="0"/>
              </a:rPr>
              <a:t>IMPACTS OF MODERN TECHNOLOGY</a:t>
            </a:r>
          </a:p>
          <a:p>
            <a:pPr marL="285753" indent="-285753">
              <a:lnSpc>
                <a:spcPct val="200000"/>
              </a:lnSpc>
              <a:buFont typeface="Wingdings" panose="05000000000000000000" pitchFamily="2" charset="2"/>
              <a:buChar char="q"/>
            </a:pPr>
            <a:r>
              <a:rPr lang="es-EC" dirty="0">
                <a:latin typeface="Candara" panose="020E0502030303020204" pitchFamily="34" charset="0"/>
              </a:rPr>
              <a:t>LESSONS DRAWN FROM THE CASE STUDY</a:t>
            </a:r>
          </a:p>
          <a:p>
            <a:pPr marL="285753" indent="-285753">
              <a:lnSpc>
                <a:spcPct val="200000"/>
              </a:lnSpc>
              <a:buFont typeface="Wingdings" panose="05000000000000000000" pitchFamily="2" charset="2"/>
              <a:buChar char="q"/>
            </a:pPr>
            <a:r>
              <a:rPr lang="es-EC" dirty="0">
                <a:latin typeface="Candara" panose="020E0502030303020204" pitchFamily="34" charset="0"/>
              </a:rPr>
              <a:t>CONCLUSIONS </a:t>
            </a:r>
          </a:p>
          <a:p>
            <a:pPr marL="285753" indent="-285753">
              <a:lnSpc>
                <a:spcPct val="200000"/>
              </a:lnSpc>
              <a:buFont typeface="Wingdings" panose="05000000000000000000" pitchFamily="2" charset="2"/>
              <a:buChar char="q"/>
            </a:pPr>
            <a:r>
              <a:rPr lang="es-EC" dirty="0">
                <a:latin typeface="Candara" panose="020E0502030303020204" pitchFamily="34" charset="0"/>
              </a:rPr>
              <a:t>REFERENCES </a:t>
            </a:r>
          </a:p>
          <a:p>
            <a:pPr marL="285753" indent="-285753">
              <a:lnSpc>
                <a:spcPct val="200000"/>
              </a:lnSpc>
              <a:buFont typeface="Wingdings" panose="05000000000000000000" pitchFamily="2" charset="2"/>
              <a:buChar char="q"/>
            </a:pPr>
            <a:r>
              <a:rPr lang="es-EC" dirty="0">
                <a:latin typeface="Candara" panose="020E0502030303020204" pitchFamily="34" charset="0"/>
              </a:rPr>
              <a:t>QUESTIONS AND ANSWERS</a:t>
            </a:r>
            <a:endParaRPr lang="en-GB" dirty="0">
              <a:latin typeface="Candara" panose="020E0502030303020204" pitchFamily="34" charset="0"/>
            </a:endParaRPr>
          </a:p>
        </p:txBody>
      </p:sp>
    </p:spTree>
    <p:extLst>
      <p:ext uri="{BB962C8B-B14F-4D97-AF65-F5344CB8AC3E}">
        <p14:creationId xmlns:p14="http://schemas.microsoft.com/office/powerpoint/2010/main" val="36477818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anim calcmode="lin" valueType="num">
                                      <p:cBhvr additive="base">
                                        <p:cTn id="2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anim calcmode="lin" valueType="num">
                                      <p:cBhvr additive="base">
                                        <p:cTn id="3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anim calcmode="lin" valueType="num">
                                      <p:cBhvr additive="base">
                                        <p:cTn id="3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4" end="4"/>
                                            </p:txEl>
                                          </p:spTgt>
                                        </p:tgtEl>
                                        <p:attrNameLst>
                                          <p:attrName>style.visibility</p:attrName>
                                        </p:attrNameLst>
                                      </p:cBhvr>
                                      <p:to>
                                        <p:strVal val="visible"/>
                                      </p:to>
                                    </p:set>
                                    <p:anim calcmode="lin" valueType="num">
                                      <p:cBhvr additive="base">
                                        <p:cTn id="4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5" end="5"/>
                                            </p:txEl>
                                          </p:spTgt>
                                        </p:tgtEl>
                                        <p:attrNameLst>
                                          <p:attrName>style.visibility</p:attrName>
                                        </p:attrNameLst>
                                      </p:cBhvr>
                                      <p:to>
                                        <p:strVal val="visible"/>
                                      </p:to>
                                    </p:set>
                                    <p:anim calcmode="lin" valueType="num">
                                      <p:cBhvr additive="base">
                                        <p:cTn id="4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6" end="6"/>
                                            </p:txEl>
                                          </p:spTgt>
                                        </p:tgtEl>
                                        <p:attrNameLst>
                                          <p:attrName>style.visibility</p:attrName>
                                        </p:attrNameLst>
                                      </p:cBhvr>
                                      <p:to>
                                        <p:strVal val="visible"/>
                                      </p:to>
                                    </p:set>
                                    <p:anim calcmode="lin" valueType="num">
                                      <p:cBhvr additive="base">
                                        <p:cTn id="5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7" end="7"/>
                                            </p:txEl>
                                          </p:spTgt>
                                        </p:tgtEl>
                                        <p:attrNameLst>
                                          <p:attrName>style.visibility</p:attrName>
                                        </p:attrNameLst>
                                      </p:cBhvr>
                                      <p:to>
                                        <p:strVal val="visible"/>
                                      </p:to>
                                    </p:set>
                                    <p:anim calcmode="lin" valueType="num">
                                      <p:cBhvr additive="base">
                                        <p:cTn id="61"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10701-204D-41BE-949A-5C54B9A1E0C9}"/>
              </a:ext>
            </a:extLst>
          </p:cNvPr>
          <p:cNvSpPr>
            <a:spLocks noGrp="1"/>
          </p:cNvSpPr>
          <p:nvPr>
            <p:ph type="title"/>
          </p:nvPr>
        </p:nvSpPr>
        <p:spPr>
          <a:xfrm>
            <a:off x="3440369" y="0"/>
            <a:ext cx="5629702" cy="622852"/>
          </a:xfrm>
        </p:spPr>
        <p:txBody>
          <a:bodyPr>
            <a:normAutofit fontScale="90000"/>
          </a:bodyPr>
          <a:lstStyle/>
          <a:p>
            <a:pPr algn="ctr"/>
            <a:r>
              <a:rPr lang="es-EC" dirty="0">
                <a:latin typeface="Bookman Old Style" panose="02050604050505020204" pitchFamily="18" charset="0"/>
              </a:rPr>
              <a:t>EMPLOYEE ID PASS</a:t>
            </a:r>
          </a:p>
        </p:txBody>
      </p:sp>
      <p:sp>
        <p:nvSpPr>
          <p:cNvPr id="6" name="Content Placeholder 5">
            <a:extLst>
              <a:ext uri="{FF2B5EF4-FFF2-40B4-BE49-F238E27FC236}">
                <a16:creationId xmlns:a16="http://schemas.microsoft.com/office/drawing/2014/main" id="{080F2066-38AD-41E5-AE25-E2E4321938DF}"/>
              </a:ext>
            </a:extLst>
          </p:cNvPr>
          <p:cNvSpPr>
            <a:spLocks noGrp="1"/>
          </p:cNvSpPr>
          <p:nvPr>
            <p:ph sz="half" idx="1"/>
          </p:nvPr>
        </p:nvSpPr>
        <p:spPr>
          <a:xfrm>
            <a:off x="1537252" y="2825651"/>
            <a:ext cx="4447786" cy="3581401"/>
          </a:xfrm>
        </p:spPr>
        <p:txBody>
          <a:bodyPr/>
          <a:lstStyle/>
          <a:p>
            <a:pPr marL="0" indent="0" algn="just">
              <a:lnSpc>
                <a:spcPct val="150000"/>
              </a:lnSpc>
              <a:buNone/>
            </a:pPr>
            <a:r>
              <a:rPr lang="es-EC" b="1" u="sng" dirty="0">
                <a:latin typeface="Candara" panose="020E0502030303020204" pitchFamily="34" charset="0"/>
              </a:rPr>
              <a:t>EDWARDIAN HOTELS BACKGROUND</a:t>
            </a:r>
          </a:p>
          <a:p>
            <a:pPr algn="just">
              <a:lnSpc>
                <a:spcPct val="150000"/>
              </a:lnSpc>
              <a:buFont typeface="Wingdings" panose="05000000000000000000" pitchFamily="2" charset="2"/>
              <a:buChar char="q"/>
            </a:pPr>
            <a:r>
              <a:rPr lang="en-GB" sz="1800" dirty="0">
                <a:latin typeface="Candara" panose="020E0502030303020204" pitchFamily="34" charset="0"/>
              </a:rPr>
              <a:t>Founded in 1977 by </a:t>
            </a:r>
            <a:r>
              <a:rPr lang="en-GB" sz="1800" dirty="0" err="1">
                <a:latin typeface="Candara" panose="020E0502030303020204" pitchFamily="34" charset="0"/>
              </a:rPr>
              <a:t>Jasminder</a:t>
            </a:r>
            <a:r>
              <a:rPr lang="en-GB" sz="1800" dirty="0">
                <a:latin typeface="Candara" panose="020E0502030303020204" pitchFamily="34" charset="0"/>
              </a:rPr>
              <a:t> Singh.</a:t>
            </a:r>
          </a:p>
          <a:p>
            <a:pPr algn="just">
              <a:lnSpc>
                <a:spcPct val="150000"/>
              </a:lnSpc>
              <a:buFont typeface="Wingdings" panose="05000000000000000000" pitchFamily="2" charset="2"/>
              <a:buChar char="q"/>
            </a:pPr>
            <a:r>
              <a:rPr lang="en-GB" sz="1800" dirty="0">
                <a:latin typeface="Candara" panose="020E0502030303020204" pitchFamily="34" charset="0"/>
              </a:rPr>
              <a:t>British hospitality company </a:t>
            </a:r>
          </a:p>
          <a:p>
            <a:pPr algn="just">
              <a:lnSpc>
                <a:spcPct val="150000"/>
              </a:lnSpc>
              <a:buFont typeface="Wingdings" panose="05000000000000000000" pitchFamily="2" charset="2"/>
              <a:buChar char="q"/>
            </a:pPr>
            <a:r>
              <a:rPr lang="en-GB" sz="1800" dirty="0">
                <a:latin typeface="Candara" panose="020E0502030303020204" pitchFamily="34" charset="0"/>
              </a:rPr>
              <a:t>In London, there are 13 hotels.</a:t>
            </a:r>
          </a:p>
          <a:p>
            <a:pPr algn="just">
              <a:buFont typeface="Wingdings" panose="05000000000000000000" pitchFamily="2" charset="2"/>
              <a:buChar char="q"/>
            </a:pPr>
            <a:endParaRPr lang="en-GB" sz="1800" dirty="0">
              <a:latin typeface="Candara" panose="020E0502030303020204" pitchFamily="34" charset="0"/>
            </a:endParaRPr>
          </a:p>
          <a:p>
            <a:pPr algn="just">
              <a:buFont typeface="Wingdings" panose="05000000000000000000" pitchFamily="2" charset="2"/>
              <a:buChar char="q"/>
            </a:pPr>
            <a:endParaRPr lang="en-GB" sz="1800" dirty="0">
              <a:latin typeface="Candara" panose="020E0502030303020204" pitchFamily="34" charset="0"/>
            </a:endParaRPr>
          </a:p>
          <a:p>
            <a:pPr marL="0" indent="0">
              <a:buNone/>
            </a:pPr>
            <a:endParaRPr lang="en-GB" dirty="0"/>
          </a:p>
          <a:p>
            <a:pPr marL="0" indent="0">
              <a:buNone/>
            </a:pPr>
            <a:endParaRPr lang="en-GB" dirty="0"/>
          </a:p>
        </p:txBody>
      </p:sp>
      <p:pic>
        <p:nvPicPr>
          <p:cNvPr id="10" name="Content Placeholder 9">
            <a:extLst>
              <a:ext uri="{FF2B5EF4-FFF2-40B4-BE49-F238E27FC236}">
                <a16:creationId xmlns:a16="http://schemas.microsoft.com/office/drawing/2014/main" id="{581A2344-664A-4D81-8F8E-66227C33BFD6}"/>
              </a:ext>
            </a:extLst>
          </p:cNvPr>
          <p:cNvPicPr>
            <a:picLocks noGrp="1" noChangeAspect="1"/>
          </p:cNvPicPr>
          <p:nvPr>
            <p:ph sz="half" idx="2"/>
          </p:nvPr>
        </p:nvPicPr>
        <p:blipFill>
          <a:blip r:embed="rId2"/>
          <a:stretch>
            <a:fillRect/>
          </a:stretch>
        </p:blipFill>
        <p:spPr>
          <a:xfrm>
            <a:off x="6524626" y="2825651"/>
            <a:ext cx="4448175" cy="2502098"/>
          </a:xfrm>
          <a:prstGeom prst="rect">
            <a:avLst/>
          </a:prstGeom>
          <a:ln>
            <a:noFill/>
          </a:ln>
          <a:effectLst>
            <a:softEdge rad="112500"/>
          </a:effectLst>
        </p:spPr>
      </p:pic>
      <p:sp>
        <p:nvSpPr>
          <p:cNvPr id="9" name="TextBox 8">
            <a:extLst>
              <a:ext uri="{FF2B5EF4-FFF2-40B4-BE49-F238E27FC236}">
                <a16:creationId xmlns:a16="http://schemas.microsoft.com/office/drawing/2014/main" id="{E5B6C929-BD35-4AF2-BFC4-CA8668DDF549}"/>
              </a:ext>
            </a:extLst>
          </p:cNvPr>
          <p:cNvSpPr txBox="1"/>
          <p:nvPr/>
        </p:nvSpPr>
        <p:spPr>
          <a:xfrm>
            <a:off x="1537253" y="901149"/>
            <a:ext cx="9435937" cy="1661993"/>
          </a:xfrm>
          <a:prstGeom prst="rect">
            <a:avLst/>
          </a:prstGeom>
          <a:noFill/>
        </p:spPr>
        <p:txBody>
          <a:bodyPr wrap="square" rtlCol="0">
            <a:spAutoFit/>
          </a:bodyPr>
          <a:lstStyle/>
          <a:p>
            <a:pPr algn="just">
              <a:lnSpc>
                <a:spcPct val="150000"/>
              </a:lnSpc>
            </a:pPr>
            <a:r>
              <a:rPr lang="en-GB" sz="2000" b="1" u="sng" dirty="0">
                <a:latin typeface="Candara" panose="020E0502030303020204" pitchFamily="34" charset="0"/>
              </a:rPr>
              <a:t>INTRODUCTION</a:t>
            </a:r>
          </a:p>
          <a:p>
            <a:pPr algn="just">
              <a:lnSpc>
                <a:spcPct val="150000"/>
              </a:lnSpc>
            </a:pPr>
            <a:r>
              <a:rPr lang="en-GB" dirty="0">
                <a:latin typeface="Candara" panose="020E0502030303020204" pitchFamily="34" charset="0"/>
              </a:rPr>
              <a:t>The objective of this presentation is to discuss the management of ID pass technology in EDWARDIAN HOTELS LONDON, alongside explaining the advantages and disadvantages. </a:t>
            </a:r>
          </a:p>
          <a:p>
            <a:endParaRPr lang="en-GB" dirty="0"/>
          </a:p>
        </p:txBody>
      </p:sp>
    </p:spTree>
    <p:extLst>
      <p:ext uri="{BB962C8B-B14F-4D97-AF65-F5344CB8AC3E}">
        <p14:creationId xmlns:p14="http://schemas.microsoft.com/office/powerpoint/2010/main" val="856809357"/>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anim calcmode="lin" valueType="num">
                                      <p:cBhvr additive="base">
                                        <p:cTn id="14"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9">
                                            <p:txEl>
                                              <p:pRg st="1" end="1"/>
                                            </p:txEl>
                                          </p:spTgt>
                                        </p:tgtEl>
                                        <p:attrNameLst>
                                          <p:attrName>style.visibility</p:attrName>
                                        </p:attrNameLst>
                                      </p:cBhvr>
                                      <p:to>
                                        <p:strVal val="visible"/>
                                      </p:to>
                                    </p:set>
                                    <p:anim calcmode="lin" valueType="num">
                                      <p:cBhvr additive="base">
                                        <p:cTn id="20"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6">
                                            <p:txEl>
                                              <p:pRg st="0" end="0"/>
                                            </p:txEl>
                                          </p:spTgt>
                                        </p:tgtEl>
                                        <p:attrNameLst>
                                          <p:attrName>style.visibility</p:attrName>
                                        </p:attrNameLst>
                                      </p:cBhvr>
                                      <p:to>
                                        <p:strVal val="visible"/>
                                      </p:to>
                                    </p:set>
                                    <p:anim calcmode="lin" valueType="num">
                                      <p:cBhvr additive="base">
                                        <p:cTn id="26"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 calcmode="lin" valueType="num">
                                      <p:cBhvr additive="base">
                                        <p:cTn id="32"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6">
                                            <p:txEl>
                                              <p:pRg st="2" end="2"/>
                                            </p:txEl>
                                          </p:spTgt>
                                        </p:tgtEl>
                                        <p:attrNameLst>
                                          <p:attrName>style.visibility</p:attrName>
                                        </p:attrNameLst>
                                      </p:cBhvr>
                                      <p:to>
                                        <p:strVal val="visible"/>
                                      </p:to>
                                    </p:set>
                                    <p:anim calcmode="lin" valueType="num">
                                      <p:cBhvr additive="base">
                                        <p:cTn id="38"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6">
                                            <p:txEl>
                                              <p:pRg st="3" end="3"/>
                                            </p:txEl>
                                          </p:spTgt>
                                        </p:tgtEl>
                                        <p:attrNameLst>
                                          <p:attrName>style.visibility</p:attrName>
                                        </p:attrNameLst>
                                      </p:cBhvr>
                                      <p:to>
                                        <p:strVal val="visible"/>
                                      </p:to>
                                    </p:set>
                                    <p:anim calcmode="lin" valueType="num">
                                      <p:cBhvr additive="base">
                                        <p:cTn id="44"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31" presetClass="entr" presetSubtype="0" fill="hold" nodeType="clickEffect">
                                  <p:stCondLst>
                                    <p:cond delay="0"/>
                                  </p:stCondLst>
                                  <p:childTnLst>
                                    <p:set>
                                      <p:cBhvr>
                                        <p:cTn id="49" dur="1" fill="hold">
                                          <p:stCondLst>
                                            <p:cond delay="0"/>
                                          </p:stCondLst>
                                        </p:cTn>
                                        <p:tgtEl>
                                          <p:spTgt spid="10"/>
                                        </p:tgtEl>
                                        <p:attrNameLst>
                                          <p:attrName>style.visibility</p:attrName>
                                        </p:attrNameLst>
                                      </p:cBhvr>
                                      <p:to>
                                        <p:strVal val="visible"/>
                                      </p:to>
                                    </p:set>
                                    <p:anim calcmode="lin" valueType="num">
                                      <p:cBhvr>
                                        <p:cTn id="50" dur="1000" fill="hold"/>
                                        <p:tgtEl>
                                          <p:spTgt spid="10"/>
                                        </p:tgtEl>
                                        <p:attrNameLst>
                                          <p:attrName>ppt_w</p:attrName>
                                        </p:attrNameLst>
                                      </p:cBhvr>
                                      <p:tavLst>
                                        <p:tav tm="0">
                                          <p:val>
                                            <p:fltVal val="0"/>
                                          </p:val>
                                        </p:tav>
                                        <p:tav tm="100000">
                                          <p:val>
                                            <p:strVal val="#ppt_w"/>
                                          </p:val>
                                        </p:tav>
                                      </p:tavLst>
                                    </p:anim>
                                    <p:anim calcmode="lin" valueType="num">
                                      <p:cBhvr>
                                        <p:cTn id="51" dur="1000" fill="hold"/>
                                        <p:tgtEl>
                                          <p:spTgt spid="10"/>
                                        </p:tgtEl>
                                        <p:attrNameLst>
                                          <p:attrName>ppt_h</p:attrName>
                                        </p:attrNameLst>
                                      </p:cBhvr>
                                      <p:tavLst>
                                        <p:tav tm="0">
                                          <p:val>
                                            <p:fltVal val="0"/>
                                          </p:val>
                                        </p:tav>
                                        <p:tav tm="100000">
                                          <p:val>
                                            <p:strVal val="#ppt_h"/>
                                          </p:val>
                                        </p:tav>
                                      </p:tavLst>
                                    </p:anim>
                                    <p:anim calcmode="lin" valueType="num">
                                      <p:cBhvr>
                                        <p:cTn id="52" dur="1000" fill="hold"/>
                                        <p:tgtEl>
                                          <p:spTgt spid="10"/>
                                        </p:tgtEl>
                                        <p:attrNameLst>
                                          <p:attrName>style.rotation</p:attrName>
                                        </p:attrNameLst>
                                      </p:cBhvr>
                                      <p:tavLst>
                                        <p:tav tm="0">
                                          <p:val>
                                            <p:fltVal val="90"/>
                                          </p:val>
                                        </p:tav>
                                        <p:tav tm="100000">
                                          <p:val>
                                            <p:fltVal val="0"/>
                                          </p:val>
                                        </p:tav>
                                      </p:tavLst>
                                    </p:anim>
                                    <p:animEffect transition="in" filter="fade">
                                      <p:cBhvr>
                                        <p:cTn id="53"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37B83-A08F-43E6-A504-948652219357}"/>
              </a:ext>
            </a:extLst>
          </p:cNvPr>
          <p:cNvSpPr>
            <a:spLocks noGrp="1"/>
          </p:cNvSpPr>
          <p:nvPr>
            <p:ph type="title"/>
          </p:nvPr>
        </p:nvSpPr>
        <p:spPr>
          <a:xfrm>
            <a:off x="893297" y="205374"/>
            <a:ext cx="4621237" cy="706902"/>
          </a:xfrm>
        </p:spPr>
        <p:txBody>
          <a:bodyPr>
            <a:normAutofit fontScale="90000"/>
          </a:bodyPr>
          <a:lstStyle/>
          <a:p>
            <a:r>
              <a:rPr lang="en-GB" dirty="0">
                <a:latin typeface="Bookman Old Style" panose="02050604050505020204" pitchFamily="18" charset="0"/>
              </a:rPr>
              <a:t>MAYFAIR HOTEL</a:t>
            </a:r>
          </a:p>
        </p:txBody>
      </p:sp>
      <p:pic>
        <p:nvPicPr>
          <p:cNvPr id="15" name="Picture 14">
            <a:extLst>
              <a:ext uri="{FF2B5EF4-FFF2-40B4-BE49-F238E27FC236}">
                <a16:creationId xmlns:a16="http://schemas.microsoft.com/office/drawing/2014/main" id="{61D7ED45-8E0D-4081-99C3-A838C8BA1649}"/>
              </a:ext>
            </a:extLst>
          </p:cNvPr>
          <p:cNvPicPr>
            <a:picLocks noChangeAspect="1"/>
          </p:cNvPicPr>
          <p:nvPr/>
        </p:nvPicPr>
        <p:blipFill rotWithShape="1">
          <a:blip r:embed="rId2">
            <a:extLst>
              <a:ext uri="{28A0092B-C50C-407E-A947-70E740481C1C}">
                <a14:useLocalDpi xmlns:a14="http://schemas.microsoft.com/office/drawing/2010/main" val="0"/>
              </a:ext>
            </a:extLst>
          </a:blip>
          <a:srcRect l="5995" t="1436" r="4586" b="14051"/>
          <a:stretch/>
        </p:blipFill>
        <p:spPr>
          <a:xfrm>
            <a:off x="6891130" y="0"/>
            <a:ext cx="5320019" cy="6858000"/>
          </a:xfrm>
          <a:prstGeom prst="rect">
            <a:avLst/>
          </a:prstGeom>
        </p:spPr>
      </p:pic>
      <p:pic>
        <p:nvPicPr>
          <p:cNvPr id="5" name="Picture 4">
            <a:extLst>
              <a:ext uri="{FF2B5EF4-FFF2-40B4-BE49-F238E27FC236}">
                <a16:creationId xmlns:a16="http://schemas.microsoft.com/office/drawing/2014/main" id="{23146C3F-8292-49B7-9E7B-1E831B23AC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25217" y="2185168"/>
            <a:ext cx="4422512" cy="2487663"/>
          </a:xfrm>
          <a:prstGeom prst="rect">
            <a:avLst/>
          </a:prstGeom>
          <a:solidFill>
            <a:srgbClr val="FFFFFF">
              <a:shade val="85000"/>
            </a:srgbClr>
          </a:solidFill>
          <a:ln w="190500" cap="sq">
            <a:solidFill>
              <a:schemeClr val="accent1">
                <a:lumMod val="60000"/>
                <a:lumOff val="40000"/>
              </a:schemeClr>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50773690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p:cTn id="13" dur="500" fill="hold"/>
                                        <p:tgtEl>
                                          <p:spTgt spid="15"/>
                                        </p:tgtEl>
                                        <p:attrNameLst>
                                          <p:attrName>ppt_w</p:attrName>
                                        </p:attrNameLst>
                                      </p:cBhvr>
                                      <p:tavLst>
                                        <p:tav tm="0">
                                          <p:val>
                                            <p:fltVal val="0"/>
                                          </p:val>
                                        </p:tav>
                                        <p:tav tm="100000">
                                          <p:val>
                                            <p:strVal val="#ppt_w"/>
                                          </p:val>
                                        </p:tav>
                                      </p:tavLst>
                                    </p:anim>
                                    <p:anim calcmode="lin" valueType="num">
                                      <p:cBhvr>
                                        <p:cTn id="14" dur="500" fill="hold"/>
                                        <p:tgtEl>
                                          <p:spTgt spid="15"/>
                                        </p:tgtEl>
                                        <p:attrNameLst>
                                          <p:attrName>ppt_h</p:attrName>
                                        </p:attrNameLst>
                                      </p:cBhvr>
                                      <p:tavLst>
                                        <p:tav tm="0">
                                          <p:val>
                                            <p:fltVal val="0"/>
                                          </p:val>
                                        </p:tav>
                                        <p:tav tm="100000">
                                          <p:val>
                                            <p:strVal val="#ppt_h"/>
                                          </p:val>
                                        </p:tav>
                                      </p:tavLst>
                                    </p:anim>
                                    <p:animEffect transition="in" filter="fade">
                                      <p:cBhvr>
                                        <p:cTn id="15" dur="500"/>
                                        <p:tgtEl>
                                          <p:spTgt spid="15"/>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p:cTn id="20" dur="500" fill="hold"/>
                                        <p:tgtEl>
                                          <p:spTgt spid="5"/>
                                        </p:tgtEl>
                                        <p:attrNameLst>
                                          <p:attrName>ppt_w</p:attrName>
                                        </p:attrNameLst>
                                      </p:cBhvr>
                                      <p:tavLst>
                                        <p:tav tm="0">
                                          <p:val>
                                            <p:fltVal val="0"/>
                                          </p:val>
                                        </p:tav>
                                        <p:tav tm="100000">
                                          <p:val>
                                            <p:strVal val="#ppt_w"/>
                                          </p:val>
                                        </p:tav>
                                      </p:tavLst>
                                    </p:anim>
                                    <p:anim calcmode="lin" valueType="num">
                                      <p:cBhvr>
                                        <p:cTn id="21" dur="500" fill="hold"/>
                                        <p:tgtEl>
                                          <p:spTgt spid="5"/>
                                        </p:tgtEl>
                                        <p:attrNameLst>
                                          <p:attrName>ppt_h</p:attrName>
                                        </p:attrNameLst>
                                      </p:cBhvr>
                                      <p:tavLst>
                                        <p:tav tm="0">
                                          <p:val>
                                            <p:fltVal val="0"/>
                                          </p:val>
                                        </p:tav>
                                        <p:tav tm="100000">
                                          <p:val>
                                            <p:strVal val="#ppt_h"/>
                                          </p:val>
                                        </p:tav>
                                      </p:tavLst>
                                    </p:anim>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Rectangle 17">
            <a:extLst>
              <a:ext uri="{FF2B5EF4-FFF2-40B4-BE49-F238E27FC236}">
                <a16:creationId xmlns:a16="http://schemas.microsoft.com/office/drawing/2014/main" id="{9F8240C3-AA7A-4675-B08A-687C8BF5D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9">
            <a:extLst>
              <a:ext uri="{FF2B5EF4-FFF2-40B4-BE49-F238E27FC236}">
                <a16:creationId xmlns:a16="http://schemas.microsoft.com/office/drawing/2014/main" id="{B98FE5FF-6839-4B2B-BA4F-78C87E8ED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17E82A2-6E5A-4DC5-921D-8ABC19E53E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XiaoYing_Video_1576581478583">
            <a:hlinkClick r:id="" action="ppaction://media"/>
            <a:extLst>
              <a:ext uri="{FF2B5EF4-FFF2-40B4-BE49-F238E27FC236}">
                <a16:creationId xmlns:a16="http://schemas.microsoft.com/office/drawing/2014/main" id="{51B58B9D-CCD5-4CA3-9A11-699805E26EE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330726" y="643466"/>
            <a:ext cx="3530546" cy="5571066"/>
          </a:xfrm>
          <a:prstGeom prst="rect">
            <a:avLst/>
          </a:prstGeom>
        </p:spPr>
      </p:pic>
      <p:sp>
        <p:nvSpPr>
          <p:cNvPr id="3" name="TextBox 2">
            <a:extLst>
              <a:ext uri="{FF2B5EF4-FFF2-40B4-BE49-F238E27FC236}">
                <a16:creationId xmlns:a16="http://schemas.microsoft.com/office/drawing/2014/main" id="{C50C452C-7820-4EC5-9FF8-40034B68FC07}"/>
              </a:ext>
            </a:extLst>
          </p:cNvPr>
          <p:cNvSpPr txBox="1"/>
          <p:nvPr/>
        </p:nvSpPr>
        <p:spPr>
          <a:xfrm>
            <a:off x="1086612" y="2292626"/>
            <a:ext cx="2634514" cy="1569660"/>
          </a:xfrm>
          <a:prstGeom prst="rect">
            <a:avLst/>
          </a:prstGeom>
          <a:noFill/>
        </p:spPr>
        <p:txBody>
          <a:bodyPr wrap="square" rtlCol="0">
            <a:spAutoFit/>
          </a:bodyPr>
          <a:lstStyle/>
          <a:p>
            <a:pPr algn="ctr"/>
            <a:r>
              <a:rPr lang="en-GB" sz="2400" dirty="0">
                <a:latin typeface="AR DARLING" panose="02000000000000000000" pitchFamily="2" charset="0"/>
              </a:rPr>
              <a:t>FUNCTION OF EMPLOYEE ID PASS IN MAY FAIR HOTEL</a:t>
            </a:r>
          </a:p>
        </p:txBody>
      </p:sp>
    </p:spTree>
    <p:extLst>
      <p:ext uri="{BB962C8B-B14F-4D97-AF65-F5344CB8AC3E}">
        <p14:creationId xmlns:p14="http://schemas.microsoft.com/office/powerpoint/2010/main" val="148272614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10606">
                <p:cTn id="16" fill="hold" display="0">
                  <p:stCondLst>
                    <p:cond delay="indefinite"/>
                  </p:stCondLst>
                </p:cTn>
                <p:tgtEl>
                  <p:spTgt spid="2"/>
                </p:tgtEl>
              </p:cMediaNode>
            </p:video>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10701-204D-41BE-949A-5C54B9A1E0C9}"/>
              </a:ext>
            </a:extLst>
          </p:cNvPr>
          <p:cNvSpPr>
            <a:spLocks noGrp="1"/>
          </p:cNvSpPr>
          <p:nvPr>
            <p:ph type="title"/>
          </p:nvPr>
        </p:nvSpPr>
        <p:spPr>
          <a:xfrm>
            <a:off x="7103802" y="123093"/>
            <a:ext cx="4915920" cy="1241474"/>
          </a:xfrm>
        </p:spPr>
        <p:txBody>
          <a:bodyPr vert="horz" lIns="91440" tIns="45720" rIns="91440" bIns="45720" rtlCol="0" anchor="t">
            <a:normAutofit fontScale="90000"/>
          </a:bodyPr>
          <a:lstStyle/>
          <a:p>
            <a:pPr algn="ctr">
              <a:lnSpc>
                <a:spcPct val="150000"/>
              </a:lnSpc>
            </a:pPr>
            <a:r>
              <a:rPr lang="en-US" sz="4000" dirty="0">
                <a:latin typeface="Bookman Old Style" panose="02050604050505020204" pitchFamily="18" charset="0"/>
              </a:rPr>
              <a:t>EMPLOYEE ID PASS</a:t>
            </a:r>
            <a:br>
              <a:rPr lang="en-US" sz="1400" dirty="0"/>
            </a:br>
            <a:r>
              <a:rPr lang="en-US" sz="1800" b="1" dirty="0">
                <a:latin typeface="Candara" panose="020E0502030303020204" pitchFamily="34" charset="0"/>
              </a:rPr>
              <a:t>CHALLENGES BEFORE INTRODUCING MODERN TECHNOLOGY</a:t>
            </a:r>
            <a:br>
              <a:rPr lang="en-US" sz="1400" b="1" dirty="0"/>
            </a:br>
            <a:br>
              <a:rPr lang="en-US" sz="1400" dirty="0"/>
            </a:br>
            <a:endParaRPr lang="en-US" sz="1400" dirty="0"/>
          </a:p>
        </p:txBody>
      </p:sp>
      <p:pic>
        <p:nvPicPr>
          <p:cNvPr id="5" name="Picture Placeholder 4">
            <a:extLst>
              <a:ext uri="{FF2B5EF4-FFF2-40B4-BE49-F238E27FC236}">
                <a16:creationId xmlns:a16="http://schemas.microsoft.com/office/drawing/2014/main" id="{5CAF5696-62A6-4EBE-AE7A-82F6580DFC50}"/>
              </a:ext>
            </a:extLst>
          </p:cNvPr>
          <p:cNvPicPr>
            <a:picLocks noGrp="1" noChangeAspect="1"/>
          </p:cNvPicPr>
          <p:nvPr>
            <p:ph type="pic" idx="1"/>
          </p:nvPr>
        </p:nvPicPr>
        <p:blipFill rotWithShape="1">
          <a:blip r:embed="rId2">
            <a:extLst>
              <a:ext uri="{BEBA8EAE-BF5A-486C-A8C5-ECC9F3942E4B}">
                <a14:imgProps xmlns:a14="http://schemas.microsoft.com/office/drawing/2010/main">
                  <a14:imgLayer r:embed="rId3">
                    <a14:imgEffect>
                      <a14:saturation sat="66000"/>
                    </a14:imgEffect>
                  </a14:imgLayer>
                </a14:imgProps>
              </a:ext>
            </a:extLst>
          </a:blip>
          <a:srcRect l="19545" t="9957" r="10473"/>
          <a:stretch/>
        </p:blipFill>
        <p:spPr>
          <a:xfrm>
            <a:off x="2321168" y="1167618"/>
            <a:ext cx="4506049" cy="4725235"/>
          </a:xfrm>
          <a:prstGeom prst="rect">
            <a:avLst/>
          </a:prstGeom>
        </p:spPr>
      </p:pic>
      <p:sp>
        <p:nvSpPr>
          <p:cNvPr id="4" name="Text Placeholder 3">
            <a:extLst>
              <a:ext uri="{FF2B5EF4-FFF2-40B4-BE49-F238E27FC236}">
                <a16:creationId xmlns:a16="http://schemas.microsoft.com/office/drawing/2014/main" id="{624ABC72-4447-4B7D-9BC2-5EF77103F6CD}"/>
              </a:ext>
            </a:extLst>
          </p:cNvPr>
          <p:cNvSpPr>
            <a:spLocks noGrp="1"/>
          </p:cNvSpPr>
          <p:nvPr>
            <p:ph type="body" sz="half" idx="2"/>
          </p:nvPr>
        </p:nvSpPr>
        <p:spPr>
          <a:xfrm>
            <a:off x="7404548" y="1739535"/>
            <a:ext cx="4314428" cy="4995372"/>
          </a:xfrm>
        </p:spPr>
        <p:txBody>
          <a:bodyPr vert="horz" lIns="91440" tIns="45720" rIns="91440" bIns="45720" rtlCol="0">
            <a:normAutofit fontScale="85000" lnSpcReduction="10000"/>
          </a:bodyPr>
          <a:lstStyle/>
          <a:p>
            <a:pPr marL="384053" indent="-384053" algn="ctr">
              <a:lnSpc>
                <a:spcPct val="94000"/>
              </a:lnSpc>
              <a:spcAft>
                <a:spcPts val="200"/>
              </a:spcAft>
            </a:pPr>
            <a:r>
              <a:rPr lang="en-US" sz="2000" u="sng" dirty="0">
                <a:latin typeface="Candara" panose="020E0502030303020204" pitchFamily="34" charset="0"/>
              </a:rPr>
              <a:t>Sign in and out manually </a:t>
            </a:r>
          </a:p>
          <a:p>
            <a:pPr marL="384053" indent="-384053" algn="ctr">
              <a:lnSpc>
                <a:spcPct val="160000"/>
              </a:lnSpc>
              <a:spcAft>
                <a:spcPts val="200"/>
              </a:spcAft>
            </a:pPr>
            <a:r>
              <a:rPr lang="en-US" sz="2000" b="1" dirty="0">
                <a:latin typeface="Candara" panose="020E0502030303020204" pitchFamily="34" charset="0"/>
              </a:rPr>
              <a:t>CHALLENGES OF EMPLOYEE ID PASS</a:t>
            </a:r>
          </a:p>
          <a:p>
            <a:pPr marL="384053" indent="-384053" algn="just">
              <a:lnSpc>
                <a:spcPct val="160000"/>
              </a:lnSpc>
              <a:spcAft>
                <a:spcPts val="200"/>
              </a:spcAft>
            </a:pPr>
            <a:r>
              <a:rPr lang="en-GB" sz="2000" dirty="0">
                <a:latin typeface="Candara" panose="020E0502030303020204" pitchFamily="34" charset="0"/>
              </a:rPr>
              <a:t>1.	Economic impact.</a:t>
            </a:r>
          </a:p>
          <a:p>
            <a:pPr marL="384053" indent="-384053" algn="just">
              <a:lnSpc>
                <a:spcPct val="160000"/>
              </a:lnSpc>
              <a:spcAft>
                <a:spcPts val="200"/>
              </a:spcAft>
            </a:pPr>
            <a:r>
              <a:rPr lang="en-GB" sz="2000" dirty="0">
                <a:latin typeface="Candara" panose="020E0502030303020204" pitchFamily="34" charset="0"/>
              </a:rPr>
              <a:t>2.	Choose the properly platform for the project.</a:t>
            </a:r>
          </a:p>
          <a:p>
            <a:pPr marL="384053" indent="-384053" algn="just">
              <a:lnSpc>
                <a:spcPct val="160000"/>
              </a:lnSpc>
              <a:spcAft>
                <a:spcPts val="200"/>
              </a:spcAft>
            </a:pPr>
            <a:r>
              <a:rPr lang="en-GB" sz="2000" dirty="0">
                <a:latin typeface="Candara" panose="020E0502030303020204" pitchFamily="34" charset="0"/>
              </a:rPr>
              <a:t>3.	Infrastructure.</a:t>
            </a:r>
          </a:p>
          <a:p>
            <a:pPr marL="384053" indent="-384053" algn="just">
              <a:lnSpc>
                <a:spcPct val="160000"/>
              </a:lnSpc>
              <a:spcAft>
                <a:spcPts val="200"/>
              </a:spcAft>
              <a:buAutoNum type="arabicPeriod" startAt="4"/>
            </a:pPr>
            <a:r>
              <a:rPr lang="en-GB" sz="2000" dirty="0">
                <a:latin typeface="Candara" panose="020E0502030303020204" pitchFamily="34" charset="0"/>
              </a:rPr>
              <a:t>Security.</a:t>
            </a:r>
          </a:p>
          <a:p>
            <a:pPr marL="342900" indent="-342900" algn="just">
              <a:lnSpc>
                <a:spcPct val="160000"/>
              </a:lnSpc>
              <a:spcAft>
                <a:spcPts val="200"/>
              </a:spcAft>
              <a:buAutoNum type="arabicPeriod" startAt="5"/>
            </a:pPr>
            <a:r>
              <a:rPr lang="en-GB" sz="2000" dirty="0">
                <a:latin typeface="Candara" panose="020E0502030303020204" pitchFamily="34" charset="0"/>
              </a:rPr>
              <a:t>What to do if an employee loose the card.</a:t>
            </a:r>
          </a:p>
          <a:p>
            <a:pPr marL="342900" indent="-342900" algn="just">
              <a:lnSpc>
                <a:spcPct val="160000"/>
              </a:lnSpc>
              <a:spcAft>
                <a:spcPts val="200"/>
              </a:spcAft>
              <a:buAutoNum type="arabicPeriod" startAt="6"/>
            </a:pPr>
            <a:r>
              <a:rPr lang="en-GB" sz="2000" dirty="0">
                <a:latin typeface="Candara" panose="020E0502030303020204" pitchFamily="34" charset="0"/>
              </a:rPr>
              <a:t>Train the staff.</a:t>
            </a:r>
          </a:p>
          <a:p>
            <a:pPr marL="342900" indent="-342900" algn="just">
              <a:lnSpc>
                <a:spcPct val="160000"/>
              </a:lnSpc>
              <a:spcAft>
                <a:spcPts val="200"/>
              </a:spcAft>
              <a:buAutoNum type="arabicPeriod" startAt="7"/>
            </a:pPr>
            <a:r>
              <a:rPr lang="en-GB" sz="2000" dirty="0">
                <a:latin typeface="Candara" panose="020E0502030303020204" pitchFamily="34" charset="0"/>
              </a:rPr>
              <a:t>Fraud.</a:t>
            </a:r>
          </a:p>
          <a:p>
            <a:pPr marL="342900" indent="-342900" algn="just">
              <a:lnSpc>
                <a:spcPct val="160000"/>
              </a:lnSpc>
              <a:spcAft>
                <a:spcPts val="200"/>
              </a:spcAft>
              <a:buAutoNum type="arabicPeriod" startAt="7"/>
            </a:pPr>
            <a:r>
              <a:rPr lang="en-GB" sz="2000" dirty="0">
                <a:latin typeface="Candara" panose="020E0502030303020204" pitchFamily="34" charset="0"/>
              </a:rPr>
              <a:t>Maintenance.</a:t>
            </a:r>
          </a:p>
          <a:p>
            <a:pPr algn="ctr">
              <a:lnSpc>
                <a:spcPct val="94000"/>
              </a:lnSpc>
              <a:spcAft>
                <a:spcPts val="200"/>
              </a:spcAft>
            </a:pPr>
            <a:endParaRPr lang="en-GB" sz="1800" b="1" dirty="0">
              <a:latin typeface="Candara" panose="020E0502030303020204" pitchFamily="34" charset="0"/>
            </a:endParaRPr>
          </a:p>
        </p:txBody>
      </p:sp>
    </p:spTree>
    <p:extLst>
      <p:ext uri="{BB962C8B-B14F-4D97-AF65-F5344CB8AC3E}">
        <p14:creationId xmlns:p14="http://schemas.microsoft.com/office/powerpoint/2010/main" val="1370370869"/>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heel(1)">
                                      <p:cBhvr>
                                        <p:cTn id="13" dur="20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 calcmode="lin" valueType="num">
                                      <p:cBhvr additive="base">
                                        <p:cTn id="18"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 calcmode="lin" valueType="num">
                                      <p:cBhvr additive="base">
                                        <p:cTn id="24"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4">
                                            <p:txEl>
                                              <p:pRg st="2" end="2"/>
                                            </p:txEl>
                                          </p:spTgt>
                                        </p:tgtEl>
                                        <p:attrNameLst>
                                          <p:attrName>style.visibility</p:attrName>
                                        </p:attrNameLst>
                                      </p:cBhvr>
                                      <p:to>
                                        <p:strVal val="visible"/>
                                      </p:to>
                                    </p:set>
                                    <p:anim calcmode="lin" valueType="num">
                                      <p:cBhvr additive="base">
                                        <p:cTn id="30"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4">
                                            <p:txEl>
                                              <p:pRg st="3" end="3"/>
                                            </p:txEl>
                                          </p:spTgt>
                                        </p:tgtEl>
                                        <p:attrNameLst>
                                          <p:attrName>style.visibility</p:attrName>
                                        </p:attrNameLst>
                                      </p:cBhvr>
                                      <p:to>
                                        <p:strVal val="visible"/>
                                      </p:to>
                                    </p:set>
                                    <p:anim calcmode="lin" valueType="num">
                                      <p:cBhvr additive="base">
                                        <p:cTn id="36"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 calcmode="lin" valueType="num">
                                      <p:cBhvr additive="base">
                                        <p:cTn id="42"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4">
                                            <p:txEl>
                                              <p:pRg st="5" end="5"/>
                                            </p:txEl>
                                          </p:spTgt>
                                        </p:tgtEl>
                                        <p:attrNameLst>
                                          <p:attrName>style.visibility</p:attrName>
                                        </p:attrNameLst>
                                      </p:cBhvr>
                                      <p:to>
                                        <p:strVal val="visible"/>
                                      </p:to>
                                    </p:set>
                                    <p:anim calcmode="lin" valueType="num">
                                      <p:cBhvr additive="base">
                                        <p:cTn id="48"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4">
                                            <p:txEl>
                                              <p:pRg st="6" end="6"/>
                                            </p:txEl>
                                          </p:spTgt>
                                        </p:tgtEl>
                                        <p:attrNameLst>
                                          <p:attrName>style.visibility</p:attrName>
                                        </p:attrNameLst>
                                      </p:cBhvr>
                                      <p:to>
                                        <p:strVal val="visible"/>
                                      </p:to>
                                    </p:set>
                                    <p:anim calcmode="lin" valueType="num">
                                      <p:cBhvr additive="base">
                                        <p:cTn id="54"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4">
                                            <p:txEl>
                                              <p:pRg st="7" end="7"/>
                                            </p:txEl>
                                          </p:spTgt>
                                        </p:tgtEl>
                                        <p:attrNameLst>
                                          <p:attrName>style.visibility</p:attrName>
                                        </p:attrNameLst>
                                      </p:cBhvr>
                                      <p:to>
                                        <p:strVal val="visible"/>
                                      </p:to>
                                    </p:set>
                                    <p:anim calcmode="lin" valueType="num">
                                      <p:cBhvr additive="base">
                                        <p:cTn id="60"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4">
                                            <p:txEl>
                                              <p:pRg st="8" end="8"/>
                                            </p:txEl>
                                          </p:spTgt>
                                        </p:tgtEl>
                                        <p:attrNameLst>
                                          <p:attrName>style.visibility</p:attrName>
                                        </p:attrNameLst>
                                      </p:cBhvr>
                                      <p:to>
                                        <p:strVal val="visible"/>
                                      </p:to>
                                    </p:set>
                                    <p:anim calcmode="lin" valueType="num">
                                      <p:cBhvr additive="base">
                                        <p:cTn id="66"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grpId="0" nodeType="clickEffect">
                                  <p:stCondLst>
                                    <p:cond delay="0"/>
                                  </p:stCondLst>
                                  <p:childTnLst>
                                    <p:set>
                                      <p:cBhvr>
                                        <p:cTn id="71" dur="1" fill="hold">
                                          <p:stCondLst>
                                            <p:cond delay="0"/>
                                          </p:stCondLst>
                                        </p:cTn>
                                        <p:tgtEl>
                                          <p:spTgt spid="4">
                                            <p:txEl>
                                              <p:pRg st="9" end="9"/>
                                            </p:txEl>
                                          </p:spTgt>
                                        </p:tgtEl>
                                        <p:attrNameLst>
                                          <p:attrName>style.visibility</p:attrName>
                                        </p:attrNameLst>
                                      </p:cBhvr>
                                      <p:to>
                                        <p:strVal val="visible"/>
                                      </p:to>
                                    </p:set>
                                    <p:anim calcmode="lin" valueType="num">
                                      <p:cBhvr additive="base">
                                        <p:cTn id="72"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73"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8" name="Rectangle 22">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9" name="Rectangle 24">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B10701-204D-41BE-949A-5C54B9A1E0C9}"/>
              </a:ext>
            </a:extLst>
          </p:cNvPr>
          <p:cNvSpPr>
            <a:spLocks noGrp="1"/>
          </p:cNvSpPr>
          <p:nvPr>
            <p:ph type="title"/>
          </p:nvPr>
        </p:nvSpPr>
        <p:spPr>
          <a:xfrm>
            <a:off x="7515389" y="216381"/>
            <a:ext cx="4621514" cy="1485900"/>
          </a:xfrm>
        </p:spPr>
        <p:txBody>
          <a:bodyPr vert="horz" lIns="91440" tIns="45720" rIns="91440" bIns="45720" rtlCol="0" anchor="t">
            <a:normAutofit fontScale="90000"/>
          </a:bodyPr>
          <a:lstStyle/>
          <a:p>
            <a:pPr algn="ctr" defTabSz="914400">
              <a:lnSpc>
                <a:spcPct val="150000"/>
              </a:lnSpc>
            </a:pPr>
            <a:r>
              <a:rPr lang="en-US" sz="4000" dirty="0">
                <a:latin typeface="Bookman Old Style" panose="02050604050505020204" pitchFamily="18" charset="0"/>
              </a:rPr>
              <a:t>EMPLOYEE ID PASS</a:t>
            </a:r>
            <a:br>
              <a:rPr lang="en-US" sz="4000" dirty="0">
                <a:latin typeface="Bookman Old Style" panose="02050604050505020204" pitchFamily="18" charset="0"/>
              </a:rPr>
            </a:br>
            <a:br>
              <a:rPr lang="en-US" sz="1800" dirty="0"/>
            </a:br>
            <a:r>
              <a:rPr lang="en-US" sz="1800" dirty="0">
                <a:latin typeface="Bookman Old Style" panose="02050604050505020204" pitchFamily="18" charset="0"/>
              </a:rPr>
              <a:t>INSIGHTS OF MODERN TECHNOLOGY INTRODUCED</a:t>
            </a:r>
            <a:br>
              <a:rPr lang="en-US" sz="1800" dirty="0"/>
            </a:br>
            <a:br>
              <a:rPr lang="en-US" sz="1800" dirty="0"/>
            </a:br>
            <a:endParaRPr lang="en-US" sz="1800" dirty="0"/>
          </a:p>
        </p:txBody>
      </p:sp>
      <p:sp>
        <p:nvSpPr>
          <p:cNvPr id="5" name="Text Placeholder 4">
            <a:extLst>
              <a:ext uri="{FF2B5EF4-FFF2-40B4-BE49-F238E27FC236}">
                <a16:creationId xmlns:a16="http://schemas.microsoft.com/office/drawing/2014/main" id="{0412019F-8103-4D20-A4A3-E2593AECA498}"/>
              </a:ext>
            </a:extLst>
          </p:cNvPr>
          <p:cNvSpPr>
            <a:spLocks noGrp="1"/>
          </p:cNvSpPr>
          <p:nvPr>
            <p:ph type="body" sz="half" idx="2"/>
          </p:nvPr>
        </p:nvSpPr>
        <p:spPr>
          <a:xfrm>
            <a:off x="7861756" y="3446119"/>
            <a:ext cx="4051281" cy="1100547"/>
          </a:xfrm>
        </p:spPr>
        <p:txBody>
          <a:bodyPr vert="horz" lIns="91440" tIns="45720" rIns="91440" bIns="45720" rtlCol="0">
            <a:normAutofit fontScale="92500" lnSpcReduction="20000"/>
          </a:bodyPr>
          <a:lstStyle/>
          <a:p>
            <a:pPr marL="285750" indent="-285750" defTabSz="914400">
              <a:lnSpc>
                <a:spcPct val="150000"/>
              </a:lnSpc>
              <a:spcAft>
                <a:spcPts val="200"/>
              </a:spcAft>
              <a:buFont typeface="Wingdings" panose="05000000000000000000" pitchFamily="2" charset="2"/>
              <a:buChar char="q"/>
            </a:pPr>
            <a:r>
              <a:rPr lang="en-US" sz="1700" dirty="0">
                <a:latin typeface="Candara" panose="020E0502030303020204" pitchFamily="34" charset="0"/>
              </a:rPr>
              <a:t>DEFINITION: a card giving identifying data about a person (Dictionary.com, 2019) </a:t>
            </a:r>
          </a:p>
          <a:p>
            <a:pPr marL="384048" indent="-384048" defTabSz="914400">
              <a:lnSpc>
                <a:spcPct val="150000"/>
              </a:lnSpc>
              <a:spcAft>
                <a:spcPts val="200"/>
              </a:spcAft>
              <a:buFont typeface="Franklin Gothic Book" panose="020B0503020102020204" pitchFamily="34" charset="0"/>
              <a:buChar char="q"/>
            </a:pPr>
            <a:endParaRPr lang="en-US" sz="1700" dirty="0">
              <a:latin typeface="Candara" panose="020E0502030303020204" pitchFamily="34" charset="0"/>
            </a:endParaRPr>
          </a:p>
          <a:p>
            <a:pPr marL="384048" indent="-384048" defTabSz="914400">
              <a:lnSpc>
                <a:spcPct val="94000"/>
              </a:lnSpc>
              <a:spcAft>
                <a:spcPts val="200"/>
              </a:spcAft>
              <a:buFont typeface="Franklin Gothic Book" panose="020B0503020102020204" pitchFamily="34" charset="0"/>
              <a:buChar char="q"/>
            </a:pPr>
            <a:endParaRPr lang="en-US" dirty="0"/>
          </a:p>
        </p:txBody>
      </p:sp>
      <p:sp>
        <p:nvSpPr>
          <p:cNvPr id="27" name="Rectangle 26">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AutoShape 2">
            <a:extLst>
              <a:ext uri="{FF2B5EF4-FFF2-40B4-BE49-F238E27FC236}">
                <a16:creationId xmlns:a16="http://schemas.microsoft.com/office/drawing/2014/main" id="{35D721B5-1DA6-4B53-9AFE-D5743FE8F5B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a:extLst>
              <a:ext uri="{FF2B5EF4-FFF2-40B4-BE49-F238E27FC236}">
                <a16:creationId xmlns:a16="http://schemas.microsoft.com/office/drawing/2014/main" id="{057ED980-9DE9-44E2-B651-CDC375E81CF6}"/>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6">
            <a:extLst>
              <a:ext uri="{FF2B5EF4-FFF2-40B4-BE49-F238E27FC236}">
                <a16:creationId xmlns:a16="http://schemas.microsoft.com/office/drawing/2014/main" id="{477033C3-96D1-4691-B609-4C97B0CBC34C}"/>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20" name="Table 20">
            <a:extLst>
              <a:ext uri="{FF2B5EF4-FFF2-40B4-BE49-F238E27FC236}">
                <a16:creationId xmlns:a16="http://schemas.microsoft.com/office/drawing/2014/main" id="{9A87BF86-046B-4A42-A2E5-A42D35275909}"/>
              </a:ext>
            </a:extLst>
          </p:cNvPr>
          <p:cNvGraphicFramePr>
            <a:graphicFrameLocks noGrp="1"/>
          </p:cNvGraphicFramePr>
          <p:nvPr>
            <p:extLst>
              <p:ext uri="{D42A27DB-BD31-4B8C-83A1-F6EECF244321}">
                <p14:modId xmlns:p14="http://schemas.microsoft.com/office/powerpoint/2010/main" val="3074464037"/>
              </p:ext>
            </p:extLst>
          </p:nvPr>
        </p:nvGraphicFramePr>
        <p:xfrm>
          <a:off x="124969" y="900331"/>
          <a:ext cx="7258692" cy="5805104"/>
        </p:xfrm>
        <a:graphic>
          <a:graphicData uri="http://schemas.openxmlformats.org/drawingml/2006/table">
            <a:tbl>
              <a:tblPr firstRow="1" bandRow="1">
                <a:tableStyleId>{5C22544A-7EE6-4342-B048-85BDC9FD1C3A}</a:tableStyleId>
              </a:tblPr>
              <a:tblGrid>
                <a:gridCol w="3629346">
                  <a:extLst>
                    <a:ext uri="{9D8B030D-6E8A-4147-A177-3AD203B41FA5}">
                      <a16:colId xmlns:a16="http://schemas.microsoft.com/office/drawing/2014/main" val="47101613"/>
                    </a:ext>
                  </a:extLst>
                </a:gridCol>
                <a:gridCol w="3629346">
                  <a:extLst>
                    <a:ext uri="{9D8B030D-6E8A-4147-A177-3AD203B41FA5}">
                      <a16:colId xmlns:a16="http://schemas.microsoft.com/office/drawing/2014/main" val="3676454435"/>
                    </a:ext>
                  </a:extLst>
                </a:gridCol>
              </a:tblGrid>
              <a:tr h="2902552">
                <a:tc>
                  <a:txBody>
                    <a:bodyPr/>
                    <a:lstStyle/>
                    <a:p>
                      <a:pPr marL="0" marR="0" lvl="0" indent="0" algn="l" defTabSz="914411" rtl="0" eaLnBrk="1" fontAlgn="auto" latinLnBrk="0" hangingPunct="1">
                        <a:lnSpc>
                          <a:spcPct val="100000"/>
                        </a:lnSpc>
                        <a:spcBef>
                          <a:spcPts val="0"/>
                        </a:spcBef>
                        <a:spcAft>
                          <a:spcPts val="0"/>
                        </a:spcAft>
                        <a:buClrTx/>
                        <a:buSzTx/>
                        <a:buFontTx/>
                        <a:buNone/>
                        <a:tabLst/>
                        <a:defRPr/>
                      </a:pPr>
                      <a:r>
                        <a:rPr lang="en-US" dirty="0">
                          <a:latin typeface="Candara" panose="020E0502030303020204" pitchFamily="34" charset="0"/>
                        </a:rPr>
                        <a:t>Barcodes</a:t>
                      </a:r>
                    </a:p>
                    <a:p>
                      <a:endParaRPr lang="en-GB" dirty="0"/>
                    </a:p>
                  </a:txBody>
                  <a:tcPr/>
                </a:tc>
                <a:tc>
                  <a:txBody>
                    <a:bodyPr/>
                    <a:lstStyle/>
                    <a:p>
                      <a:pPr marL="0" marR="0" lvl="0" indent="0" algn="l" defTabSz="914411" rtl="0" eaLnBrk="1" fontAlgn="auto" latinLnBrk="0" hangingPunct="1">
                        <a:lnSpc>
                          <a:spcPct val="100000"/>
                        </a:lnSpc>
                        <a:spcBef>
                          <a:spcPts val="0"/>
                        </a:spcBef>
                        <a:spcAft>
                          <a:spcPts val="0"/>
                        </a:spcAft>
                        <a:buClrTx/>
                        <a:buSzTx/>
                        <a:buFontTx/>
                        <a:buNone/>
                        <a:tabLst/>
                        <a:defRPr/>
                      </a:pPr>
                      <a:r>
                        <a:rPr lang="en-US" dirty="0">
                          <a:latin typeface="Candara" panose="020E0502030303020204" pitchFamily="34" charset="0"/>
                        </a:rPr>
                        <a:t>Magnetic Stripes</a:t>
                      </a:r>
                    </a:p>
                    <a:p>
                      <a:endParaRPr lang="en-GB" dirty="0"/>
                    </a:p>
                  </a:txBody>
                  <a:tcPr/>
                </a:tc>
                <a:extLst>
                  <a:ext uri="{0D108BD9-81ED-4DB2-BD59-A6C34878D82A}">
                    <a16:rowId xmlns:a16="http://schemas.microsoft.com/office/drawing/2014/main" val="3669521018"/>
                  </a:ext>
                </a:extLst>
              </a:tr>
              <a:tr h="2902552">
                <a:tc>
                  <a:txBody>
                    <a:bodyPr/>
                    <a:lstStyle/>
                    <a:p>
                      <a:pPr marL="0" marR="0" lvl="0" indent="0" algn="l" defTabSz="914411" rtl="0" eaLnBrk="1" fontAlgn="auto" latinLnBrk="0" hangingPunct="1">
                        <a:lnSpc>
                          <a:spcPct val="100000"/>
                        </a:lnSpc>
                        <a:spcBef>
                          <a:spcPts val="0"/>
                        </a:spcBef>
                        <a:spcAft>
                          <a:spcPts val="0"/>
                        </a:spcAft>
                        <a:buClrTx/>
                        <a:buSzTx/>
                        <a:buFontTx/>
                        <a:buNone/>
                        <a:tabLst/>
                        <a:defRPr/>
                      </a:pPr>
                      <a:r>
                        <a:rPr lang="en-US" dirty="0">
                          <a:latin typeface="Candara" panose="020E0502030303020204" pitchFamily="34" charset="0"/>
                        </a:rPr>
                        <a:t>Radio-frequency ID (RF Id)</a:t>
                      </a:r>
                    </a:p>
                    <a:p>
                      <a:endParaRPr lang="en-GB" dirty="0"/>
                    </a:p>
                  </a:txBody>
                  <a:tcPr/>
                </a:tc>
                <a:tc>
                  <a:txBody>
                    <a:bodyPr/>
                    <a:lstStyle/>
                    <a:p>
                      <a:pPr marL="0" marR="0" lvl="0" indent="0" algn="l" defTabSz="914411" rtl="0" eaLnBrk="1" fontAlgn="auto" latinLnBrk="0" hangingPunct="1">
                        <a:lnSpc>
                          <a:spcPct val="100000"/>
                        </a:lnSpc>
                        <a:spcBef>
                          <a:spcPts val="0"/>
                        </a:spcBef>
                        <a:spcAft>
                          <a:spcPts val="0"/>
                        </a:spcAft>
                        <a:buClrTx/>
                        <a:buSzTx/>
                        <a:buFontTx/>
                        <a:buNone/>
                        <a:tabLst/>
                        <a:defRPr/>
                      </a:pPr>
                      <a:r>
                        <a:rPr lang="en-US" dirty="0">
                          <a:latin typeface="Candara" panose="020E0502030303020204" pitchFamily="34" charset="0"/>
                        </a:rPr>
                        <a:t>Smart chip card.</a:t>
                      </a:r>
                    </a:p>
                    <a:p>
                      <a:endParaRPr lang="en-GB" dirty="0"/>
                    </a:p>
                  </a:txBody>
                  <a:tcPr/>
                </a:tc>
                <a:extLst>
                  <a:ext uri="{0D108BD9-81ED-4DB2-BD59-A6C34878D82A}">
                    <a16:rowId xmlns:a16="http://schemas.microsoft.com/office/drawing/2014/main" val="4057650675"/>
                  </a:ext>
                </a:extLst>
              </a:tr>
            </a:tbl>
          </a:graphicData>
        </a:graphic>
      </p:graphicFrame>
      <p:pic>
        <p:nvPicPr>
          <p:cNvPr id="31" name="Imagen 3">
            <a:extLst>
              <a:ext uri="{FF2B5EF4-FFF2-40B4-BE49-F238E27FC236}">
                <a16:creationId xmlns:a16="http://schemas.microsoft.com/office/drawing/2014/main" id="{BD961B28-A554-4C4A-88DE-8FE92E7305B3}"/>
              </a:ext>
            </a:extLst>
          </p:cNvPr>
          <p:cNvPicPr/>
          <p:nvPr/>
        </p:nvPicPr>
        <p:blipFill>
          <a:blip r:embed="rId2">
            <a:extLst>
              <a:ext uri="{28A0092B-C50C-407E-A947-70E740481C1C}">
                <a14:useLocalDpi xmlns:a14="http://schemas.microsoft.com/office/drawing/2010/main" val="0"/>
              </a:ext>
            </a:extLst>
          </a:blip>
          <a:stretch>
            <a:fillRect/>
          </a:stretch>
        </p:blipFill>
        <p:spPr>
          <a:xfrm>
            <a:off x="346367" y="1707864"/>
            <a:ext cx="3244378" cy="1568736"/>
          </a:xfrm>
          <a:prstGeom prst="rect">
            <a:avLst/>
          </a:prstGeom>
        </p:spPr>
      </p:pic>
      <p:pic>
        <p:nvPicPr>
          <p:cNvPr id="33" name="Imagen 4">
            <a:extLst>
              <a:ext uri="{FF2B5EF4-FFF2-40B4-BE49-F238E27FC236}">
                <a16:creationId xmlns:a16="http://schemas.microsoft.com/office/drawing/2014/main" id="{6EC9244F-D5C7-4678-BD3D-434F6DE770CC}"/>
              </a:ext>
            </a:extLst>
          </p:cNvPr>
          <p:cNvPicPr/>
          <p:nvPr/>
        </p:nvPicPr>
        <p:blipFill>
          <a:blip r:embed="rId3">
            <a:extLst>
              <a:ext uri="{28A0092B-C50C-407E-A947-70E740481C1C}">
                <a14:useLocalDpi xmlns:a14="http://schemas.microsoft.com/office/drawing/2010/main" val="0"/>
              </a:ext>
            </a:extLst>
          </a:blip>
          <a:stretch>
            <a:fillRect/>
          </a:stretch>
        </p:blipFill>
        <p:spPr>
          <a:xfrm>
            <a:off x="289623" y="4558069"/>
            <a:ext cx="3241748" cy="1568737"/>
          </a:xfrm>
          <a:prstGeom prst="rect">
            <a:avLst/>
          </a:prstGeom>
        </p:spPr>
      </p:pic>
      <p:pic>
        <p:nvPicPr>
          <p:cNvPr id="34" name="Imagen 5">
            <a:extLst>
              <a:ext uri="{FF2B5EF4-FFF2-40B4-BE49-F238E27FC236}">
                <a16:creationId xmlns:a16="http://schemas.microsoft.com/office/drawing/2014/main" id="{7D1E19CD-BCC5-406B-9449-B2865849DE50}"/>
              </a:ext>
            </a:extLst>
          </p:cNvPr>
          <p:cNvPicPr/>
          <p:nvPr/>
        </p:nvPicPr>
        <p:blipFill>
          <a:blip r:embed="rId4">
            <a:extLst>
              <a:ext uri="{28A0092B-C50C-407E-A947-70E740481C1C}">
                <a14:useLocalDpi xmlns:a14="http://schemas.microsoft.com/office/drawing/2010/main" val="0"/>
              </a:ext>
            </a:extLst>
          </a:blip>
          <a:stretch>
            <a:fillRect/>
          </a:stretch>
        </p:blipFill>
        <p:spPr>
          <a:xfrm>
            <a:off x="3988376" y="4546667"/>
            <a:ext cx="3145790" cy="1580139"/>
          </a:xfrm>
          <a:prstGeom prst="rect">
            <a:avLst/>
          </a:prstGeom>
        </p:spPr>
      </p:pic>
      <p:sp>
        <p:nvSpPr>
          <p:cNvPr id="35" name="TextBox 34">
            <a:extLst>
              <a:ext uri="{FF2B5EF4-FFF2-40B4-BE49-F238E27FC236}">
                <a16:creationId xmlns:a16="http://schemas.microsoft.com/office/drawing/2014/main" id="{829BE9B8-DC02-4A5F-867E-231063FF396C}"/>
              </a:ext>
            </a:extLst>
          </p:cNvPr>
          <p:cNvSpPr txBox="1"/>
          <p:nvPr/>
        </p:nvSpPr>
        <p:spPr>
          <a:xfrm>
            <a:off x="588414" y="187436"/>
            <a:ext cx="6206833" cy="738664"/>
          </a:xfrm>
          <a:prstGeom prst="rect">
            <a:avLst/>
          </a:prstGeom>
          <a:noFill/>
        </p:spPr>
        <p:txBody>
          <a:bodyPr wrap="square" rtlCol="0">
            <a:spAutoFit/>
          </a:bodyPr>
          <a:lstStyle/>
          <a:p>
            <a:pPr algn="ctr"/>
            <a:r>
              <a:rPr lang="en-US" sz="2400" b="1" dirty="0">
                <a:latin typeface="Candara" panose="020E0502030303020204" pitchFamily="34" charset="0"/>
              </a:rPr>
              <a:t>MODELS OF ID PASS </a:t>
            </a:r>
          </a:p>
          <a:p>
            <a:endParaRPr lang="en-GB" dirty="0"/>
          </a:p>
        </p:txBody>
      </p:sp>
      <p:pic>
        <p:nvPicPr>
          <p:cNvPr id="37" name="Picture 36">
            <a:extLst>
              <a:ext uri="{FF2B5EF4-FFF2-40B4-BE49-F238E27FC236}">
                <a16:creationId xmlns:a16="http://schemas.microsoft.com/office/drawing/2014/main" id="{EE955613-1ADD-4D64-A602-76C77F903831}"/>
              </a:ext>
            </a:extLst>
          </p:cNvPr>
          <p:cNvPicPr>
            <a:picLocks noChangeAspect="1"/>
          </p:cNvPicPr>
          <p:nvPr/>
        </p:nvPicPr>
        <p:blipFill>
          <a:blip r:embed="rId5"/>
          <a:stretch>
            <a:fillRect/>
          </a:stretch>
        </p:blipFill>
        <p:spPr>
          <a:xfrm>
            <a:off x="4100965" y="1702281"/>
            <a:ext cx="3033201" cy="1568735"/>
          </a:xfrm>
          <a:prstGeom prst="rect">
            <a:avLst/>
          </a:prstGeom>
        </p:spPr>
      </p:pic>
    </p:spTree>
    <p:extLst>
      <p:ext uri="{BB962C8B-B14F-4D97-AF65-F5344CB8AC3E}">
        <p14:creationId xmlns:p14="http://schemas.microsoft.com/office/powerpoint/2010/main" val="2997995979"/>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5"/>
                                        </p:tgtEl>
                                        <p:attrNameLst>
                                          <p:attrName>style.visibility</p:attrName>
                                        </p:attrNameLst>
                                      </p:cBhvr>
                                      <p:to>
                                        <p:strVal val="visible"/>
                                      </p:to>
                                    </p:set>
                                    <p:anim calcmode="lin" valueType="num">
                                      <p:cBhvr additive="base">
                                        <p:cTn id="19" dur="500" fill="hold"/>
                                        <p:tgtEl>
                                          <p:spTgt spid="35"/>
                                        </p:tgtEl>
                                        <p:attrNameLst>
                                          <p:attrName>ppt_x</p:attrName>
                                        </p:attrNameLst>
                                      </p:cBhvr>
                                      <p:tavLst>
                                        <p:tav tm="0">
                                          <p:val>
                                            <p:strVal val="#ppt_x"/>
                                          </p:val>
                                        </p:tav>
                                        <p:tav tm="100000">
                                          <p:val>
                                            <p:strVal val="#ppt_x"/>
                                          </p:val>
                                        </p:tav>
                                      </p:tavLst>
                                    </p:anim>
                                    <p:anim calcmode="lin" valueType="num">
                                      <p:cBhvr additive="base">
                                        <p:cTn id="20"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0"/>
                                        </p:tgtEl>
                                        <p:attrNameLst>
                                          <p:attrName>style.visibility</p:attrName>
                                        </p:attrNameLst>
                                      </p:cBhvr>
                                      <p:to>
                                        <p:strVal val="visible"/>
                                      </p:to>
                                    </p:set>
                                    <p:anim calcmode="lin" valueType="num">
                                      <p:cBhvr additive="base">
                                        <p:cTn id="25" dur="500" fill="hold"/>
                                        <p:tgtEl>
                                          <p:spTgt spid="20"/>
                                        </p:tgtEl>
                                        <p:attrNameLst>
                                          <p:attrName>ppt_x</p:attrName>
                                        </p:attrNameLst>
                                      </p:cBhvr>
                                      <p:tavLst>
                                        <p:tav tm="0">
                                          <p:val>
                                            <p:strVal val="#ppt_x"/>
                                          </p:val>
                                        </p:tav>
                                        <p:tav tm="100000">
                                          <p:val>
                                            <p:strVal val="#ppt_x"/>
                                          </p:val>
                                        </p:tav>
                                      </p:tavLst>
                                    </p:anim>
                                    <p:anim calcmode="lin" valueType="num">
                                      <p:cBhvr additive="base">
                                        <p:cTn id="26"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1"/>
                                        </p:tgtEl>
                                        <p:attrNameLst>
                                          <p:attrName>style.visibility</p:attrName>
                                        </p:attrNameLst>
                                      </p:cBhvr>
                                      <p:to>
                                        <p:strVal val="visible"/>
                                      </p:to>
                                    </p:set>
                                    <p:anim calcmode="lin" valueType="num">
                                      <p:cBhvr additive="base">
                                        <p:cTn id="31" dur="500" fill="hold"/>
                                        <p:tgtEl>
                                          <p:spTgt spid="31"/>
                                        </p:tgtEl>
                                        <p:attrNameLst>
                                          <p:attrName>ppt_x</p:attrName>
                                        </p:attrNameLst>
                                      </p:cBhvr>
                                      <p:tavLst>
                                        <p:tav tm="0">
                                          <p:val>
                                            <p:strVal val="#ppt_x"/>
                                          </p:val>
                                        </p:tav>
                                        <p:tav tm="100000">
                                          <p:val>
                                            <p:strVal val="#ppt_x"/>
                                          </p:val>
                                        </p:tav>
                                      </p:tavLst>
                                    </p:anim>
                                    <p:anim calcmode="lin" valueType="num">
                                      <p:cBhvr additive="base">
                                        <p:cTn id="32"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7"/>
                                        </p:tgtEl>
                                        <p:attrNameLst>
                                          <p:attrName>style.visibility</p:attrName>
                                        </p:attrNameLst>
                                      </p:cBhvr>
                                      <p:to>
                                        <p:strVal val="visible"/>
                                      </p:to>
                                    </p:set>
                                    <p:anim calcmode="lin" valueType="num">
                                      <p:cBhvr additive="base">
                                        <p:cTn id="37" dur="500" fill="hold"/>
                                        <p:tgtEl>
                                          <p:spTgt spid="37"/>
                                        </p:tgtEl>
                                        <p:attrNameLst>
                                          <p:attrName>ppt_x</p:attrName>
                                        </p:attrNameLst>
                                      </p:cBhvr>
                                      <p:tavLst>
                                        <p:tav tm="0">
                                          <p:val>
                                            <p:strVal val="#ppt_x"/>
                                          </p:val>
                                        </p:tav>
                                        <p:tav tm="100000">
                                          <p:val>
                                            <p:strVal val="#ppt_x"/>
                                          </p:val>
                                        </p:tav>
                                      </p:tavLst>
                                    </p:anim>
                                    <p:anim calcmode="lin" valueType="num">
                                      <p:cBhvr additive="base">
                                        <p:cTn id="38"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3"/>
                                        </p:tgtEl>
                                        <p:attrNameLst>
                                          <p:attrName>style.visibility</p:attrName>
                                        </p:attrNameLst>
                                      </p:cBhvr>
                                      <p:to>
                                        <p:strVal val="visible"/>
                                      </p:to>
                                    </p:set>
                                    <p:anim calcmode="lin" valueType="num">
                                      <p:cBhvr additive="base">
                                        <p:cTn id="43" dur="500" fill="hold"/>
                                        <p:tgtEl>
                                          <p:spTgt spid="33"/>
                                        </p:tgtEl>
                                        <p:attrNameLst>
                                          <p:attrName>ppt_x</p:attrName>
                                        </p:attrNameLst>
                                      </p:cBhvr>
                                      <p:tavLst>
                                        <p:tav tm="0">
                                          <p:val>
                                            <p:strVal val="#ppt_x"/>
                                          </p:val>
                                        </p:tav>
                                        <p:tav tm="100000">
                                          <p:val>
                                            <p:strVal val="#ppt_x"/>
                                          </p:val>
                                        </p:tav>
                                      </p:tavLst>
                                    </p:anim>
                                    <p:anim calcmode="lin" valueType="num">
                                      <p:cBhvr additive="base">
                                        <p:cTn id="44"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4"/>
                                        </p:tgtEl>
                                        <p:attrNameLst>
                                          <p:attrName>style.visibility</p:attrName>
                                        </p:attrNameLst>
                                      </p:cBhvr>
                                      <p:to>
                                        <p:strVal val="visible"/>
                                      </p:to>
                                    </p:set>
                                    <p:anim calcmode="lin" valueType="num">
                                      <p:cBhvr additive="base">
                                        <p:cTn id="49" dur="500" fill="hold"/>
                                        <p:tgtEl>
                                          <p:spTgt spid="34"/>
                                        </p:tgtEl>
                                        <p:attrNameLst>
                                          <p:attrName>ppt_x</p:attrName>
                                        </p:attrNameLst>
                                      </p:cBhvr>
                                      <p:tavLst>
                                        <p:tav tm="0">
                                          <p:val>
                                            <p:strVal val="#ppt_x"/>
                                          </p:val>
                                        </p:tav>
                                        <p:tav tm="100000">
                                          <p:val>
                                            <p:strVal val="#ppt_x"/>
                                          </p:val>
                                        </p:tav>
                                      </p:tavLst>
                                    </p:anim>
                                    <p:anim calcmode="lin" valueType="num">
                                      <p:cBhvr additive="base">
                                        <p:cTn id="50"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P spid="3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FF2656-981F-4B20-8676-C0548E9F59D3}"/>
              </a:ext>
            </a:extLst>
          </p:cNvPr>
          <p:cNvSpPr/>
          <p:nvPr/>
        </p:nvSpPr>
        <p:spPr>
          <a:xfrm>
            <a:off x="91440" y="254429"/>
            <a:ext cx="6096000" cy="400110"/>
          </a:xfrm>
          <a:prstGeom prst="rect">
            <a:avLst/>
          </a:prstGeom>
        </p:spPr>
        <p:txBody>
          <a:bodyPr>
            <a:spAutoFit/>
          </a:bodyPr>
          <a:lstStyle/>
          <a:p>
            <a:pPr algn="ctr"/>
            <a:r>
              <a:rPr lang="en-US" sz="2000" b="1" dirty="0">
                <a:latin typeface="Bookman Old Style" panose="02050604050505020204" pitchFamily="18" charset="0"/>
              </a:rPr>
              <a:t>CHARACTERISTICS</a:t>
            </a:r>
          </a:p>
        </p:txBody>
      </p:sp>
      <p:pic>
        <p:nvPicPr>
          <p:cNvPr id="3" name="Picture Placeholder 17">
            <a:extLst>
              <a:ext uri="{FF2B5EF4-FFF2-40B4-BE49-F238E27FC236}">
                <a16:creationId xmlns:a16="http://schemas.microsoft.com/office/drawing/2014/main" id="{1A9964C1-A687-4BB0-9D4A-B1DD9D0D2654}"/>
              </a:ext>
            </a:extLst>
          </p:cNvPr>
          <p:cNvPicPr>
            <a:picLocks noChangeAspect="1"/>
          </p:cNvPicPr>
          <p:nvPr/>
        </p:nvPicPr>
        <p:blipFill rotWithShape="1">
          <a:blip r:embed="rId2"/>
          <a:srcRect l="17680" t="9999" r="17363" b="11180"/>
          <a:stretch/>
        </p:blipFill>
        <p:spPr>
          <a:xfrm>
            <a:off x="1052732" y="808371"/>
            <a:ext cx="4173416" cy="5405511"/>
          </a:xfrm>
          <a:prstGeom prst="rect">
            <a:avLst/>
          </a:prstGeom>
        </p:spPr>
      </p:pic>
      <p:sp>
        <p:nvSpPr>
          <p:cNvPr id="8" name="TextBox 7">
            <a:extLst>
              <a:ext uri="{FF2B5EF4-FFF2-40B4-BE49-F238E27FC236}">
                <a16:creationId xmlns:a16="http://schemas.microsoft.com/office/drawing/2014/main" id="{F98AD327-2C1C-49C3-A0A6-EF82E5798078}"/>
              </a:ext>
            </a:extLst>
          </p:cNvPr>
          <p:cNvSpPr txBox="1"/>
          <p:nvPr/>
        </p:nvSpPr>
        <p:spPr>
          <a:xfrm>
            <a:off x="6292947" y="269707"/>
            <a:ext cx="4994031" cy="2123658"/>
          </a:xfrm>
          <a:prstGeom prst="rect">
            <a:avLst/>
          </a:prstGeom>
          <a:noFill/>
        </p:spPr>
        <p:txBody>
          <a:bodyPr wrap="square" rtlCol="0">
            <a:spAutoFit/>
          </a:bodyPr>
          <a:lstStyle/>
          <a:p>
            <a:pPr algn="ctr">
              <a:lnSpc>
                <a:spcPct val="150000"/>
              </a:lnSpc>
            </a:pPr>
            <a:r>
              <a:rPr lang="en-GB" sz="2000" b="1" dirty="0">
                <a:latin typeface="Bookman Old Style" panose="02050604050505020204" pitchFamily="18" charset="0"/>
              </a:rPr>
              <a:t>IMPORTANCE</a:t>
            </a:r>
          </a:p>
          <a:p>
            <a:pPr algn="ctr">
              <a:lnSpc>
                <a:spcPct val="150000"/>
              </a:lnSpc>
            </a:pPr>
            <a:r>
              <a:rPr lang="en-GB" sz="2000" b="1" dirty="0">
                <a:latin typeface="Bookman Old Style" panose="02050604050505020204" pitchFamily="18" charset="0"/>
              </a:rPr>
              <a:t> </a:t>
            </a:r>
            <a:r>
              <a:rPr lang="en-GB" dirty="0">
                <a:latin typeface="Candara" panose="020E0502030303020204" pitchFamily="34" charset="0"/>
              </a:rPr>
              <a:t>The Id cards  are important to be able to identify people. They protect and offer security for all staff in a workplace.</a:t>
            </a:r>
          </a:p>
          <a:p>
            <a:endParaRPr lang="en-GB" dirty="0"/>
          </a:p>
        </p:txBody>
      </p:sp>
      <p:graphicFrame>
        <p:nvGraphicFramePr>
          <p:cNvPr id="9" name="Table 9">
            <a:extLst>
              <a:ext uri="{FF2B5EF4-FFF2-40B4-BE49-F238E27FC236}">
                <a16:creationId xmlns:a16="http://schemas.microsoft.com/office/drawing/2014/main" id="{4356AD7A-D3D7-4318-A70C-73AC30622AFA}"/>
              </a:ext>
            </a:extLst>
          </p:cNvPr>
          <p:cNvGraphicFramePr>
            <a:graphicFrameLocks noGrp="1"/>
          </p:cNvGraphicFramePr>
          <p:nvPr>
            <p:extLst>
              <p:ext uri="{D42A27DB-BD31-4B8C-83A1-F6EECF244321}">
                <p14:modId xmlns:p14="http://schemas.microsoft.com/office/powerpoint/2010/main" val="3520823403"/>
              </p:ext>
            </p:extLst>
          </p:nvPr>
        </p:nvGraphicFramePr>
        <p:xfrm>
          <a:off x="5528603" y="2603501"/>
          <a:ext cx="6522720" cy="3706495"/>
        </p:xfrm>
        <a:graphic>
          <a:graphicData uri="http://schemas.openxmlformats.org/drawingml/2006/table">
            <a:tbl>
              <a:tblPr firstRow="1" bandRow="1">
                <a:tableStyleId>{69CF1AB2-1976-4502-BF36-3FF5EA218861}</a:tableStyleId>
              </a:tblPr>
              <a:tblGrid>
                <a:gridCol w="3261360">
                  <a:extLst>
                    <a:ext uri="{9D8B030D-6E8A-4147-A177-3AD203B41FA5}">
                      <a16:colId xmlns:a16="http://schemas.microsoft.com/office/drawing/2014/main" val="827787336"/>
                    </a:ext>
                  </a:extLst>
                </a:gridCol>
                <a:gridCol w="3261360">
                  <a:extLst>
                    <a:ext uri="{9D8B030D-6E8A-4147-A177-3AD203B41FA5}">
                      <a16:colId xmlns:a16="http://schemas.microsoft.com/office/drawing/2014/main" val="717351877"/>
                    </a:ext>
                  </a:extLst>
                </a:gridCol>
              </a:tblGrid>
              <a:tr h="360729">
                <a:tc>
                  <a:txBody>
                    <a:bodyPr/>
                    <a:lstStyle/>
                    <a:p>
                      <a:pPr algn="ctr"/>
                      <a:r>
                        <a:rPr lang="en-GB" dirty="0"/>
                        <a:t>ADVANTAGES</a:t>
                      </a:r>
                    </a:p>
                  </a:txBody>
                  <a:tcPr/>
                </a:tc>
                <a:tc>
                  <a:txBody>
                    <a:bodyPr/>
                    <a:lstStyle/>
                    <a:p>
                      <a:pPr algn="ctr"/>
                      <a:r>
                        <a:rPr lang="en-GB" dirty="0"/>
                        <a:t>DISADVANTAGES</a:t>
                      </a:r>
                    </a:p>
                  </a:txBody>
                  <a:tcPr/>
                </a:tc>
                <a:extLst>
                  <a:ext uri="{0D108BD9-81ED-4DB2-BD59-A6C34878D82A}">
                    <a16:rowId xmlns:a16="http://schemas.microsoft.com/office/drawing/2014/main" val="1629628352"/>
                  </a:ext>
                </a:extLst>
              </a:tr>
              <a:tr h="3249653">
                <a:tc>
                  <a:txBody>
                    <a:bodyPr/>
                    <a:lstStyle/>
                    <a:p>
                      <a:pPr marL="285750" indent="-285750">
                        <a:lnSpc>
                          <a:spcPct val="150000"/>
                        </a:lnSpc>
                        <a:buFont typeface="Arial" panose="020B0604020202020204" pitchFamily="34" charset="0"/>
                        <a:buChar char="•"/>
                      </a:pPr>
                      <a:r>
                        <a:rPr lang="en-GB" sz="1800" b="1" kern="1200" dirty="0">
                          <a:solidFill>
                            <a:schemeClr val="dk1"/>
                          </a:solidFill>
                          <a:effectLst/>
                          <a:latin typeface="Candara" panose="020E0502030303020204" pitchFamily="34" charset="0"/>
                          <a:ea typeface="+mn-ea"/>
                          <a:cs typeface="+mn-cs"/>
                        </a:rPr>
                        <a:t>Access to personal details</a:t>
                      </a:r>
                    </a:p>
                    <a:p>
                      <a:pPr marL="285750" indent="-285750">
                        <a:lnSpc>
                          <a:spcPct val="150000"/>
                        </a:lnSpc>
                        <a:buFont typeface="Arial" panose="020B0604020202020204" pitchFamily="34" charset="0"/>
                        <a:buChar char="•"/>
                      </a:pPr>
                      <a:r>
                        <a:rPr lang="en-GB" sz="1800" b="1" kern="1200" dirty="0">
                          <a:solidFill>
                            <a:schemeClr val="dk1"/>
                          </a:solidFill>
                          <a:effectLst/>
                          <a:latin typeface="Candara" panose="020E0502030303020204" pitchFamily="34" charset="0"/>
                          <a:ea typeface="+mn-ea"/>
                          <a:cs typeface="+mn-cs"/>
                        </a:rPr>
                        <a:t>Access and restrictions to the workplace.</a:t>
                      </a:r>
                    </a:p>
                    <a:p>
                      <a:pPr marL="285750" indent="-285750">
                        <a:lnSpc>
                          <a:spcPct val="150000"/>
                        </a:lnSpc>
                        <a:buFont typeface="Arial" panose="020B0604020202020204" pitchFamily="34" charset="0"/>
                        <a:buChar char="•"/>
                      </a:pPr>
                      <a:r>
                        <a:rPr lang="en-GB" sz="1800" b="1" kern="1200" dirty="0">
                          <a:solidFill>
                            <a:schemeClr val="dk1"/>
                          </a:solidFill>
                          <a:effectLst/>
                          <a:latin typeface="Candara" panose="020E0502030303020204" pitchFamily="34" charset="0"/>
                          <a:ea typeface="+mn-ea"/>
                          <a:cs typeface="+mn-cs"/>
                        </a:rPr>
                        <a:t>Check the time.</a:t>
                      </a:r>
                    </a:p>
                    <a:p>
                      <a:pPr marL="285750" indent="-285750">
                        <a:lnSpc>
                          <a:spcPct val="150000"/>
                        </a:lnSpc>
                        <a:buFont typeface="Arial" panose="020B0604020202020204" pitchFamily="34" charset="0"/>
                        <a:buChar char="•"/>
                      </a:pPr>
                      <a:r>
                        <a:rPr lang="en-GB" sz="1800" b="1" kern="1200" dirty="0">
                          <a:solidFill>
                            <a:schemeClr val="dk1"/>
                          </a:solidFill>
                          <a:effectLst/>
                          <a:latin typeface="Candara" panose="020E0502030303020204" pitchFamily="34" charset="0"/>
                          <a:ea typeface="+mn-ea"/>
                          <a:cs typeface="+mn-cs"/>
                        </a:rPr>
                        <a:t>Cash payments system.</a:t>
                      </a:r>
                    </a:p>
                    <a:p>
                      <a:pPr marL="285750" indent="-285750">
                        <a:lnSpc>
                          <a:spcPct val="150000"/>
                        </a:lnSpc>
                        <a:buFont typeface="Arial" panose="020B0604020202020204" pitchFamily="34" charset="0"/>
                        <a:buChar char="•"/>
                      </a:pPr>
                      <a:endParaRPr lang="en-GB" sz="1800" b="1" kern="1200" dirty="0">
                        <a:solidFill>
                          <a:schemeClr val="dk1"/>
                        </a:solidFill>
                        <a:effectLst/>
                        <a:latin typeface="Candara" panose="020E0502030303020204" pitchFamily="34" charset="0"/>
                        <a:ea typeface="+mn-ea"/>
                        <a:cs typeface="+mn-cs"/>
                      </a:endParaRPr>
                    </a:p>
                    <a:p>
                      <a:pPr marL="0" lvl="0" indent="0">
                        <a:lnSpc>
                          <a:spcPct val="150000"/>
                        </a:lnSpc>
                        <a:buFont typeface="Arial" panose="020B0604020202020204" pitchFamily="34" charset="0"/>
                        <a:buNone/>
                      </a:pPr>
                      <a:r>
                        <a:rPr lang="en-GB" sz="1800" b="1" kern="1200" dirty="0">
                          <a:solidFill>
                            <a:schemeClr val="dk1"/>
                          </a:solidFill>
                          <a:effectLst/>
                          <a:latin typeface="Candara" panose="020E0502030303020204" pitchFamily="34" charset="0"/>
                          <a:ea typeface="+mn-ea"/>
                          <a:cs typeface="+mn-cs"/>
                        </a:rPr>
                        <a:t>(</a:t>
                      </a:r>
                      <a:r>
                        <a:rPr lang="en-GB" sz="1800" b="1" kern="1200" dirty="0" err="1">
                          <a:solidFill>
                            <a:schemeClr val="dk1"/>
                          </a:solidFill>
                          <a:effectLst/>
                          <a:latin typeface="Candara" panose="020E0502030303020204" pitchFamily="34" charset="0"/>
                          <a:ea typeface="+mn-ea"/>
                          <a:cs typeface="+mn-cs"/>
                        </a:rPr>
                        <a:t>Ribbonworks</a:t>
                      </a:r>
                      <a:r>
                        <a:rPr lang="en-GB" sz="1800" b="1" kern="1200" dirty="0">
                          <a:solidFill>
                            <a:schemeClr val="dk1"/>
                          </a:solidFill>
                          <a:effectLst/>
                          <a:latin typeface="Candara" panose="020E0502030303020204" pitchFamily="34" charset="0"/>
                          <a:ea typeface="+mn-ea"/>
                          <a:cs typeface="+mn-cs"/>
                        </a:rPr>
                        <a:t> Lanyards, 2016)</a:t>
                      </a:r>
                    </a:p>
                  </a:txBody>
                  <a:tcPr/>
                </a:tc>
                <a:tc>
                  <a:txBody>
                    <a:bodyPr/>
                    <a:lstStyle/>
                    <a:p>
                      <a:pPr marL="285750" lvl="0" indent="-285750">
                        <a:lnSpc>
                          <a:spcPct val="150000"/>
                        </a:lnSpc>
                        <a:buFont typeface="Arial" panose="020B0604020202020204" pitchFamily="34" charset="0"/>
                        <a:buChar char="•"/>
                      </a:pPr>
                      <a:r>
                        <a:rPr lang="es-ES" sz="1800" b="1" u="none" kern="1200" dirty="0">
                          <a:solidFill>
                            <a:schemeClr val="dk1"/>
                          </a:solidFill>
                          <a:effectLst/>
                          <a:latin typeface="Candara" panose="020E0502030303020204" pitchFamily="34" charset="0"/>
                          <a:ea typeface="+mn-ea"/>
                          <a:cs typeface="+mn-cs"/>
                        </a:rPr>
                        <a:t>Can put </a:t>
                      </a:r>
                      <a:r>
                        <a:rPr lang="es-ES" sz="1800" b="1" u="none" kern="1200" dirty="0" err="1">
                          <a:solidFill>
                            <a:schemeClr val="dk1"/>
                          </a:solidFill>
                          <a:effectLst/>
                          <a:latin typeface="Candara" panose="020E0502030303020204" pitchFamily="34" charset="0"/>
                          <a:ea typeface="+mn-ea"/>
                          <a:cs typeface="+mn-cs"/>
                        </a:rPr>
                        <a:t>the</a:t>
                      </a:r>
                      <a:r>
                        <a:rPr lang="es-ES" sz="1800" b="1" u="none" kern="1200" dirty="0">
                          <a:solidFill>
                            <a:schemeClr val="dk1"/>
                          </a:solidFill>
                          <a:effectLst/>
                          <a:latin typeface="Candara" panose="020E0502030303020204" pitchFamily="34" charset="0"/>
                          <a:ea typeface="+mn-ea"/>
                          <a:cs typeface="+mn-cs"/>
                        </a:rPr>
                        <a:t> </a:t>
                      </a:r>
                      <a:r>
                        <a:rPr lang="es-ES" sz="1800" b="1" u="none" kern="1200" dirty="0" err="1">
                          <a:solidFill>
                            <a:schemeClr val="dk1"/>
                          </a:solidFill>
                          <a:effectLst/>
                          <a:latin typeface="Candara" panose="020E0502030303020204" pitchFamily="34" charset="0"/>
                          <a:ea typeface="+mn-ea"/>
                          <a:cs typeface="+mn-cs"/>
                        </a:rPr>
                        <a:t>company</a:t>
                      </a:r>
                      <a:r>
                        <a:rPr lang="es-ES" sz="1800" b="1" u="none" kern="1200" dirty="0">
                          <a:solidFill>
                            <a:schemeClr val="dk1"/>
                          </a:solidFill>
                          <a:effectLst/>
                          <a:latin typeface="Candara" panose="020E0502030303020204" pitchFamily="34" charset="0"/>
                          <a:ea typeface="+mn-ea"/>
                          <a:cs typeface="+mn-cs"/>
                        </a:rPr>
                        <a:t> at </a:t>
                      </a:r>
                      <a:r>
                        <a:rPr lang="es-ES" sz="1800" b="1" u="none" kern="1200" dirty="0" err="1">
                          <a:solidFill>
                            <a:schemeClr val="dk1"/>
                          </a:solidFill>
                          <a:effectLst/>
                          <a:latin typeface="Candara" panose="020E0502030303020204" pitchFamily="34" charset="0"/>
                          <a:ea typeface="+mn-ea"/>
                          <a:cs typeface="+mn-cs"/>
                        </a:rPr>
                        <a:t>risk</a:t>
                      </a:r>
                      <a:r>
                        <a:rPr lang="es-ES" sz="1800" b="1" u="none" kern="1200" dirty="0">
                          <a:solidFill>
                            <a:schemeClr val="dk1"/>
                          </a:solidFill>
                          <a:effectLst/>
                          <a:latin typeface="Candara" panose="020E0502030303020204" pitchFamily="34" charset="0"/>
                          <a:ea typeface="+mn-ea"/>
                          <a:cs typeface="+mn-cs"/>
                        </a:rPr>
                        <a:t>.</a:t>
                      </a:r>
                    </a:p>
                    <a:p>
                      <a:pPr marL="285750" lvl="0" indent="-285750">
                        <a:lnSpc>
                          <a:spcPct val="150000"/>
                        </a:lnSpc>
                        <a:buFont typeface="Arial" panose="020B0604020202020204" pitchFamily="34" charset="0"/>
                        <a:buChar char="•"/>
                      </a:pPr>
                      <a:r>
                        <a:rPr lang="es-ES" sz="1800" b="1" u="none" kern="1200" dirty="0" err="1">
                          <a:solidFill>
                            <a:schemeClr val="dk1"/>
                          </a:solidFill>
                          <a:effectLst/>
                          <a:latin typeface="Candara" panose="020E0502030303020204" pitchFamily="34" charset="0"/>
                          <a:ea typeface="+mn-ea"/>
                          <a:cs typeface="+mn-cs"/>
                        </a:rPr>
                        <a:t>Depends</a:t>
                      </a:r>
                      <a:r>
                        <a:rPr lang="es-ES" sz="1800" b="1" u="none" kern="1200" dirty="0">
                          <a:solidFill>
                            <a:schemeClr val="dk1"/>
                          </a:solidFill>
                          <a:effectLst/>
                          <a:latin typeface="Candara" panose="020E0502030303020204" pitchFamily="34" charset="0"/>
                          <a:ea typeface="+mn-ea"/>
                          <a:cs typeface="+mn-cs"/>
                        </a:rPr>
                        <a:t> </a:t>
                      </a:r>
                      <a:r>
                        <a:rPr lang="es-ES" sz="1800" b="1" u="none" kern="1200" dirty="0" err="1">
                          <a:solidFill>
                            <a:schemeClr val="dk1"/>
                          </a:solidFill>
                          <a:effectLst/>
                          <a:latin typeface="Candara" panose="020E0502030303020204" pitchFamily="34" charset="0"/>
                          <a:ea typeface="+mn-ea"/>
                          <a:cs typeface="+mn-cs"/>
                        </a:rPr>
                        <a:t>of</a:t>
                      </a:r>
                      <a:r>
                        <a:rPr lang="es-ES" sz="1800" b="1" u="none" kern="1200" dirty="0">
                          <a:solidFill>
                            <a:schemeClr val="dk1"/>
                          </a:solidFill>
                          <a:effectLst/>
                          <a:latin typeface="Candara" panose="020E0502030303020204" pitchFamily="34" charset="0"/>
                          <a:ea typeface="+mn-ea"/>
                          <a:cs typeface="+mn-cs"/>
                        </a:rPr>
                        <a:t> </a:t>
                      </a:r>
                      <a:r>
                        <a:rPr lang="es-ES" sz="1800" b="1" u="none" kern="1200" dirty="0" err="1">
                          <a:solidFill>
                            <a:schemeClr val="dk1"/>
                          </a:solidFill>
                          <a:effectLst/>
                          <a:latin typeface="Candara" panose="020E0502030303020204" pitchFamily="34" charset="0"/>
                          <a:ea typeface="+mn-ea"/>
                          <a:cs typeface="+mn-cs"/>
                        </a:rPr>
                        <a:t>electricity</a:t>
                      </a:r>
                      <a:r>
                        <a:rPr lang="es-ES" sz="1800" b="1" u="none" kern="1200" dirty="0">
                          <a:solidFill>
                            <a:schemeClr val="dk1"/>
                          </a:solidFill>
                          <a:effectLst/>
                          <a:latin typeface="Candara" panose="020E0502030303020204" pitchFamily="34" charset="0"/>
                          <a:ea typeface="+mn-ea"/>
                          <a:cs typeface="+mn-cs"/>
                        </a:rPr>
                        <a:t> </a:t>
                      </a:r>
                      <a:r>
                        <a:rPr lang="es-ES" sz="1800" b="1" u="none" kern="1200" dirty="0" err="1">
                          <a:solidFill>
                            <a:schemeClr val="dk1"/>
                          </a:solidFill>
                          <a:effectLst/>
                          <a:latin typeface="Candara" panose="020E0502030303020204" pitchFamily="34" charset="0"/>
                          <a:ea typeface="+mn-ea"/>
                          <a:cs typeface="+mn-cs"/>
                        </a:rPr>
                        <a:t>to</a:t>
                      </a:r>
                      <a:r>
                        <a:rPr lang="es-ES" sz="1800" b="1" u="none" kern="1200" dirty="0">
                          <a:solidFill>
                            <a:schemeClr val="dk1"/>
                          </a:solidFill>
                          <a:effectLst/>
                          <a:latin typeface="Candara" panose="020E0502030303020204" pitchFamily="34" charset="0"/>
                          <a:ea typeface="+mn-ea"/>
                          <a:cs typeface="+mn-cs"/>
                        </a:rPr>
                        <a:t> opérate.</a:t>
                      </a:r>
                      <a:endParaRPr lang="en-GB" b="1" u="none" dirty="0">
                        <a:effectLst/>
                        <a:latin typeface="Candara" panose="020E0502030303020204" pitchFamily="34" charset="0"/>
                      </a:endParaRPr>
                    </a:p>
                    <a:p>
                      <a:pPr marL="285750" lvl="0" indent="-285750">
                        <a:lnSpc>
                          <a:spcPct val="150000"/>
                        </a:lnSpc>
                        <a:buFont typeface="Arial" panose="020B0604020202020204" pitchFamily="34" charset="0"/>
                        <a:buChar char="•"/>
                      </a:pPr>
                      <a:r>
                        <a:rPr lang="es-ES" sz="1800" b="1" u="none" kern="1200" dirty="0">
                          <a:solidFill>
                            <a:schemeClr val="dk1"/>
                          </a:solidFill>
                          <a:effectLst/>
                          <a:latin typeface="Candara" panose="020E0502030303020204" pitchFamily="34" charset="0"/>
                          <a:ea typeface="+mn-ea"/>
                          <a:cs typeface="+mn-cs"/>
                        </a:rPr>
                        <a:t>Hacking.</a:t>
                      </a:r>
                    </a:p>
                    <a:p>
                      <a:pPr marL="285750" marR="0" lvl="0" indent="-285750" algn="l" defTabSz="914411"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s-ES" sz="1800" b="1" u="none" kern="1200" dirty="0" err="1">
                          <a:solidFill>
                            <a:schemeClr val="dk1"/>
                          </a:solidFill>
                          <a:effectLst/>
                          <a:latin typeface="Candara" panose="020E0502030303020204" pitchFamily="34" charset="0"/>
                          <a:ea typeface="+mn-ea"/>
                          <a:cs typeface="+mn-cs"/>
                        </a:rPr>
                        <a:t>The</a:t>
                      </a:r>
                      <a:r>
                        <a:rPr lang="es-ES" sz="1800" b="1" u="none" kern="1200" dirty="0">
                          <a:solidFill>
                            <a:schemeClr val="dk1"/>
                          </a:solidFill>
                          <a:effectLst/>
                          <a:latin typeface="Candara" panose="020E0502030303020204" pitchFamily="34" charset="0"/>
                          <a:ea typeface="+mn-ea"/>
                          <a:cs typeface="+mn-cs"/>
                        </a:rPr>
                        <a:t> Id </a:t>
                      </a:r>
                      <a:r>
                        <a:rPr lang="es-ES" sz="1800" b="1" u="none" kern="1200" dirty="0" err="1">
                          <a:solidFill>
                            <a:schemeClr val="dk1"/>
                          </a:solidFill>
                          <a:effectLst/>
                          <a:latin typeface="Candara" panose="020E0502030303020204" pitchFamily="34" charset="0"/>
                          <a:ea typeface="+mn-ea"/>
                          <a:cs typeface="+mn-cs"/>
                        </a:rPr>
                        <a:t>card</a:t>
                      </a:r>
                      <a:r>
                        <a:rPr lang="es-ES" sz="1800" b="1" u="none" kern="1200" dirty="0">
                          <a:solidFill>
                            <a:schemeClr val="dk1"/>
                          </a:solidFill>
                          <a:effectLst/>
                          <a:latin typeface="Candara" panose="020E0502030303020204" pitchFamily="34" charset="0"/>
                          <a:ea typeface="+mn-ea"/>
                          <a:cs typeface="+mn-cs"/>
                        </a:rPr>
                        <a:t> can be </a:t>
                      </a:r>
                      <a:r>
                        <a:rPr lang="es-ES" sz="1800" b="1" u="none" kern="1200" dirty="0" err="1">
                          <a:solidFill>
                            <a:schemeClr val="dk1"/>
                          </a:solidFill>
                          <a:effectLst/>
                          <a:latin typeface="Candara" panose="020E0502030303020204" pitchFamily="34" charset="0"/>
                          <a:ea typeface="+mn-ea"/>
                          <a:cs typeface="+mn-cs"/>
                        </a:rPr>
                        <a:t>easily</a:t>
                      </a:r>
                      <a:r>
                        <a:rPr lang="es-ES" sz="1800" b="1" u="none" kern="1200" dirty="0">
                          <a:solidFill>
                            <a:schemeClr val="dk1"/>
                          </a:solidFill>
                          <a:effectLst/>
                          <a:latin typeface="Candara" panose="020E0502030303020204" pitchFamily="34" charset="0"/>
                          <a:ea typeface="+mn-ea"/>
                          <a:cs typeface="+mn-cs"/>
                        </a:rPr>
                        <a:t> </a:t>
                      </a:r>
                      <a:r>
                        <a:rPr lang="es-ES" sz="1800" b="1" u="none" kern="1200" dirty="0" err="1">
                          <a:solidFill>
                            <a:schemeClr val="dk1"/>
                          </a:solidFill>
                          <a:effectLst/>
                          <a:latin typeface="Candara" panose="020E0502030303020204" pitchFamily="34" charset="0"/>
                          <a:ea typeface="+mn-ea"/>
                          <a:cs typeface="+mn-cs"/>
                        </a:rPr>
                        <a:t>lost</a:t>
                      </a:r>
                      <a:r>
                        <a:rPr lang="es-ES" sz="1800" b="1" u="none" kern="1200" dirty="0">
                          <a:solidFill>
                            <a:schemeClr val="dk1"/>
                          </a:solidFill>
                          <a:effectLst/>
                          <a:latin typeface="Candara" panose="020E0502030303020204" pitchFamily="34" charset="0"/>
                          <a:ea typeface="+mn-ea"/>
                          <a:cs typeface="+mn-cs"/>
                        </a:rPr>
                        <a:t> </a:t>
                      </a:r>
                      <a:r>
                        <a:rPr lang="es-ES" sz="1800" b="1" u="none" kern="1200" dirty="0" err="1">
                          <a:solidFill>
                            <a:schemeClr val="dk1"/>
                          </a:solidFill>
                          <a:effectLst/>
                          <a:latin typeface="Candara" panose="020E0502030303020204" pitchFamily="34" charset="0"/>
                          <a:ea typeface="+mn-ea"/>
                          <a:cs typeface="+mn-cs"/>
                        </a:rPr>
                        <a:t>or</a:t>
                      </a:r>
                      <a:r>
                        <a:rPr lang="es-ES" sz="1800" b="1" u="none" kern="1200" dirty="0">
                          <a:solidFill>
                            <a:schemeClr val="dk1"/>
                          </a:solidFill>
                          <a:effectLst/>
                          <a:latin typeface="Candara" panose="020E0502030303020204" pitchFamily="34" charset="0"/>
                          <a:ea typeface="+mn-ea"/>
                          <a:cs typeface="+mn-cs"/>
                        </a:rPr>
                        <a:t> </a:t>
                      </a:r>
                      <a:r>
                        <a:rPr lang="es-ES" sz="1800" b="1" u="none" kern="1200" dirty="0" err="1">
                          <a:solidFill>
                            <a:schemeClr val="dk1"/>
                          </a:solidFill>
                          <a:effectLst/>
                          <a:latin typeface="Candara" panose="020E0502030303020204" pitchFamily="34" charset="0"/>
                          <a:ea typeface="+mn-ea"/>
                          <a:cs typeface="+mn-cs"/>
                        </a:rPr>
                        <a:t>forgotten</a:t>
                      </a:r>
                      <a:r>
                        <a:rPr lang="es-ES" sz="1800" b="1" u="none" kern="1200" dirty="0">
                          <a:solidFill>
                            <a:schemeClr val="dk1"/>
                          </a:solidFill>
                          <a:effectLst/>
                          <a:latin typeface="Candara" panose="020E0502030303020204" pitchFamily="34" charset="0"/>
                          <a:ea typeface="+mn-ea"/>
                          <a:cs typeface="+mn-cs"/>
                        </a:rPr>
                        <a:t>.</a:t>
                      </a:r>
                      <a:endParaRPr lang="en-GB" sz="1800" b="1" u="none" kern="1200" dirty="0">
                        <a:solidFill>
                          <a:schemeClr val="dk1"/>
                        </a:solidFill>
                        <a:effectLst/>
                        <a:latin typeface="Candara" panose="020E0502030303020204" pitchFamily="34" charset="0"/>
                        <a:ea typeface="+mn-ea"/>
                        <a:cs typeface="+mn-cs"/>
                      </a:endParaRPr>
                    </a:p>
                    <a:p>
                      <a:pPr marL="0" marR="0" lvl="0" indent="0" algn="l" defTabSz="914411" rtl="0" eaLnBrk="1" fontAlgn="auto" latinLnBrk="0" hangingPunct="1">
                        <a:lnSpc>
                          <a:spcPct val="150000"/>
                        </a:lnSpc>
                        <a:spcBef>
                          <a:spcPts val="0"/>
                        </a:spcBef>
                        <a:spcAft>
                          <a:spcPts val="0"/>
                        </a:spcAft>
                        <a:buClrTx/>
                        <a:buSzTx/>
                        <a:buFontTx/>
                        <a:buNone/>
                        <a:tabLst/>
                        <a:defRPr/>
                      </a:pPr>
                      <a:r>
                        <a:rPr lang="es-EC" sz="1800" b="1" kern="1200" dirty="0">
                          <a:solidFill>
                            <a:schemeClr val="dk1"/>
                          </a:solidFill>
                          <a:effectLst/>
                          <a:latin typeface="Candara" panose="020E0502030303020204" pitchFamily="34" charset="0"/>
                          <a:ea typeface="+mn-ea"/>
                          <a:cs typeface="+mn-cs"/>
                        </a:rPr>
                        <a:t>(Seguin, 2011)</a:t>
                      </a:r>
                      <a:endParaRPr lang="en-GB" sz="1800" b="1" kern="1200" dirty="0">
                        <a:solidFill>
                          <a:schemeClr val="dk1"/>
                        </a:solidFill>
                        <a:effectLst/>
                        <a:latin typeface="Candara" panose="020E0502030303020204" pitchFamily="34" charset="0"/>
                        <a:ea typeface="+mn-ea"/>
                        <a:cs typeface="+mn-cs"/>
                      </a:endParaRPr>
                    </a:p>
                    <a:p>
                      <a:pPr lvl="0">
                        <a:lnSpc>
                          <a:spcPct val="150000"/>
                        </a:lnSpc>
                      </a:pPr>
                      <a:endParaRPr lang="en-GB" dirty="0">
                        <a:latin typeface="Candara" panose="020E0502030303020204" pitchFamily="34" charset="0"/>
                      </a:endParaRPr>
                    </a:p>
                  </a:txBody>
                  <a:tcPr/>
                </a:tc>
                <a:extLst>
                  <a:ext uri="{0D108BD9-81ED-4DB2-BD59-A6C34878D82A}">
                    <a16:rowId xmlns:a16="http://schemas.microsoft.com/office/drawing/2014/main" val="3989873616"/>
                  </a:ext>
                </a:extLst>
              </a:tr>
            </a:tbl>
          </a:graphicData>
        </a:graphic>
      </p:graphicFrame>
    </p:spTree>
    <p:extLst>
      <p:ext uri="{BB962C8B-B14F-4D97-AF65-F5344CB8AC3E}">
        <p14:creationId xmlns:p14="http://schemas.microsoft.com/office/powerpoint/2010/main" val="3810832192"/>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p:cTn id="15" dur="500" fill="hold"/>
                                        <p:tgtEl>
                                          <p:spTgt spid="3"/>
                                        </p:tgtEl>
                                        <p:attrNameLst>
                                          <p:attrName>ppt_w</p:attrName>
                                        </p:attrNameLst>
                                      </p:cBhvr>
                                      <p:tavLst>
                                        <p:tav tm="0">
                                          <p:val>
                                            <p:fltVal val="0"/>
                                          </p:val>
                                        </p:tav>
                                        <p:tav tm="100000">
                                          <p:val>
                                            <p:strVal val="#ppt_w"/>
                                          </p:val>
                                        </p:tav>
                                      </p:tavLst>
                                    </p:anim>
                                    <p:anim calcmode="lin" valueType="num">
                                      <p:cBhvr>
                                        <p:cTn id="16" dur="500" fill="hold"/>
                                        <p:tgtEl>
                                          <p:spTgt spid="3"/>
                                        </p:tgtEl>
                                        <p:attrNameLst>
                                          <p:attrName>ppt_h</p:attrName>
                                        </p:attrNameLst>
                                      </p:cBhvr>
                                      <p:tavLst>
                                        <p:tav tm="0">
                                          <p:val>
                                            <p:fltVal val="0"/>
                                          </p:val>
                                        </p:tav>
                                        <p:tav tm="100000">
                                          <p:val>
                                            <p:strVal val="#ppt_h"/>
                                          </p:val>
                                        </p:tav>
                                      </p:tavLst>
                                    </p:anim>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p:cTn id="22" dur="500" fill="hold"/>
                                        <p:tgtEl>
                                          <p:spTgt spid="8"/>
                                        </p:tgtEl>
                                        <p:attrNameLst>
                                          <p:attrName>ppt_w</p:attrName>
                                        </p:attrNameLst>
                                      </p:cBhvr>
                                      <p:tavLst>
                                        <p:tav tm="0">
                                          <p:val>
                                            <p:fltVal val="0"/>
                                          </p:val>
                                        </p:tav>
                                        <p:tav tm="100000">
                                          <p:val>
                                            <p:strVal val="#ppt_w"/>
                                          </p:val>
                                        </p:tav>
                                      </p:tavLst>
                                    </p:anim>
                                    <p:anim calcmode="lin" valueType="num">
                                      <p:cBhvr>
                                        <p:cTn id="23" dur="500" fill="hold"/>
                                        <p:tgtEl>
                                          <p:spTgt spid="8"/>
                                        </p:tgtEl>
                                        <p:attrNameLst>
                                          <p:attrName>ppt_h</p:attrName>
                                        </p:attrNameLst>
                                      </p:cBhvr>
                                      <p:tavLst>
                                        <p:tav tm="0">
                                          <p:val>
                                            <p:fltVal val="0"/>
                                          </p:val>
                                        </p:tav>
                                        <p:tav tm="100000">
                                          <p:val>
                                            <p:strVal val="#ppt_h"/>
                                          </p:val>
                                        </p:tav>
                                      </p:tavLst>
                                    </p:anim>
                                    <p:animEffect transition="in" filter="fade">
                                      <p:cBhvr>
                                        <p:cTn id="24" dur="5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additive="base">
                                        <p:cTn id="29" dur="500" fill="hold"/>
                                        <p:tgtEl>
                                          <p:spTgt spid="9"/>
                                        </p:tgtEl>
                                        <p:attrNameLst>
                                          <p:attrName>ppt_x</p:attrName>
                                        </p:attrNameLst>
                                      </p:cBhvr>
                                      <p:tavLst>
                                        <p:tav tm="0">
                                          <p:val>
                                            <p:strVal val="#ppt_x"/>
                                          </p:val>
                                        </p:tav>
                                        <p:tav tm="100000">
                                          <p:val>
                                            <p:strVal val="#ppt_x"/>
                                          </p:val>
                                        </p:tav>
                                      </p:tavLst>
                                    </p:anim>
                                    <p:anim calcmode="lin" valueType="num">
                                      <p:cBhvr additive="base">
                                        <p:cTn id="3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10701-204D-41BE-949A-5C54B9A1E0C9}"/>
              </a:ext>
            </a:extLst>
          </p:cNvPr>
          <p:cNvSpPr>
            <a:spLocks noGrp="1"/>
          </p:cNvSpPr>
          <p:nvPr>
            <p:ph type="title"/>
          </p:nvPr>
        </p:nvSpPr>
        <p:spPr>
          <a:xfrm>
            <a:off x="1371601" y="41799"/>
            <a:ext cx="9601200" cy="1485900"/>
          </a:xfrm>
        </p:spPr>
        <p:txBody>
          <a:bodyPr>
            <a:normAutofit/>
          </a:bodyPr>
          <a:lstStyle/>
          <a:p>
            <a:pPr algn="ctr"/>
            <a:r>
              <a:rPr lang="es-EC" sz="4000" dirty="0">
                <a:latin typeface="Bookman Old Style" panose="02050604050505020204" pitchFamily="18" charset="0"/>
              </a:rPr>
              <a:t>IMPACTS OF MODERN TECHNOLOGY</a:t>
            </a:r>
            <a:endParaRPr lang="en-GB" sz="4000" dirty="0">
              <a:latin typeface="Bookman Old Style" panose="02050604050505020204" pitchFamily="18" charset="0"/>
            </a:endParaRPr>
          </a:p>
        </p:txBody>
      </p:sp>
      <p:sp>
        <p:nvSpPr>
          <p:cNvPr id="3" name="Text Placeholder 2">
            <a:extLst>
              <a:ext uri="{FF2B5EF4-FFF2-40B4-BE49-F238E27FC236}">
                <a16:creationId xmlns:a16="http://schemas.microsoft.com/office/drawing/2014/main" id="{BF2AF93A-58B8-4AB4-9A3B-A00357C8A6C3}"/>
              </a:ext>
            </a:extLst>
          </p:cNvPr>
          <p:cNvSpPr>
            <a:spLocks noGrp="1"/>
          </p:cNvSpPr>
          <p:nvPr>
            <p:ph type="body" idx="1"/>
          </p:nvPr>
        </p:nvSpPr>
        <p:spPr>
          <a:xfrm>
            <a:off x="1371601" y="1110370"/>
            <a:ext cx="4443984" cy="823912"/>
          </a:xfrm>
        </p:spPr>
        <p:txBody>
          <a:bodyPr/>
          <a:lstStyle/>
          <a:p>
            <a:pPr algn="ctr"/>
            <a:r>
              <a:rPr lang="en-GB" sz="2800" dirty="0">
                <a:latin typeface="Bookman Old Style" panose="02050604050505020204" pitchFamily="18" charset="0"/>
              </a:rPr>
              <a:t>POSITIVE IMPACTS</a:t>
            </a:r>
          </a:p>
        </p:txBody>
      </p:sp>
      <p:sp>
        <p:nvSpPr>
          <p:cNvPr id="4" name="Content Placeholder 3">
            <a:extLst>
              <a:ext uri="{FF2B5EF4-FFF2-40B4-BE49-F238E27FC236}">
                <a16:creationId xmlns:a16="http://schemas.microsoft.com/office/drawing/2014/main" id="{D4F68388-8EAA-49DD-AC8B-C58524C9AFCD}"/>
              </a:ext>
            </a:extLst>
          </p:cNvPr>
          <p:cNvSpPr>
            <a:spLocks noGrp="1"/>
          </p:cNvSpPr>
          <p:nvPr>
            <p:ph sz="half" idx="2"/>
          </p:nvPr>
        </p:nvSpPr>
        <p:spPr>
          <a:xfrm>
            <a:off x="1371601" y="1934282"/>
            <a:ext cx="4443984" cy="1068571"/>
          </a:xfrm>
        </p:spPr>
        <p:txBody>
          <a:bodyPr>
            <a:normAutofit/>
          </a:bodyPr>
          <a:lstStyle/>
          <a:p>
            <a:r>
              <a:rPr lang="en-GB" sz="1800" dirty="0">
                <a:latin typeface="Candara" panose="020E0502030303020204" pitchFamily="34" charset="0"/>
              </a:rPr>
              <a:t>Streamline processes</a:t>
            </a:r>
          </a:p>
          <a:p>
            <a:r>
              <a:rPr lang="en-GB" sz="1800" dirty="0">
                <a:latin typeface="Candara" panose="020E0502030303020204" pitchFamily="34" charset="0"/>
              </a:rPr>
              <a:t>Increase efficiency</a:t>
            </a:r>
          </a:p>
        </p:txBody>
      </p:sp>
      <p:sp>
        <p:nvSpPr>
          <p:cNvPr id="5" name="Text Placeholder 4">
            <a:extLst>
              <a:ext uri="{FF2B5EF4-FFF2-40B4-BE49-F238E27FC236}">
                <a16:creationId xmlns:a16="http://schemas.microsoft.com/office/drawing/2014/main" id="{2612A31C-6CC9-4273-B469-70FEC806A5F6}"/>
              </a:ext>
            </a:extLst>
          </p:cNvPr>
          <p:cNvSpPr>
            <a:spLocks noGrp="1"/>
          </p:cNvSpPr>
          <p:nvPr>
            <p:ph type="body" sz="quarter" idx="3"/>
          </p:nvPr>
        </p:nvSpPr>
        <p:spPr>
          <a:xfrm>
            <a:off x="6525014" y="1110370"/>
            <a:ext cx="4443984" cy="823912"/>
          </a:xfrm>
        </p:spPr>
        <p:txBody>
          <a:bodyPr/>
          <a:lstStyle/>
          <a:p>
            <a:pPr algn="ctr"/>
            <a:r>
              <a:rPr lang="en-GB" sz="2800" dirty="0">
                <a:latin typeface="Bookman Old Style" panose="02050604050505020204" pitchFamily="18" charset="0"/>
              </a:rPr>
              <a:t>NEGATIVE IMPACTS</a:t>
            </a:r>
          </a:p>
        </p:txBody>
      </p:sp>
      <p:sp>
        <p:nvSpPr>
          <p:cNvPr id="6" name="Content Placeholder 5">
            <a:extLst>
              <a:ext uri="{FF2B5EF4-FFF2-40B4-BE49-F238E27FC236}">
                <a16:creationId xmlns:a16="http://schemas.microsoft.com/office/drawing/2014/main" id="{48577FFE-B94F-4F3A-B5A1-07241BA6072A}"/>
              </a:ext>
            </a:extLst>
          </p:cNvPr>
          <p:cNvSpPr>
            <a:spLocks noGrp="1"/>
          </p:cNvSpPr>
          <p:nvPr>
            <p:ph sz="quarter" idx="4"/>
          </p:nvPr>
        </p:nvSpPr>
        <p:spPr>
          <a:xfrm>
            <a:off x="6525014" y="1934282"/>
            <a:ext cx="4443984" cy="1068572"/>
          </a:xfrm>
        </p:spPr>
        <p:txBody>
          <a:bodyPr/>
          <a:lstStyle/>
          <a:p>
            <a:r>
              <a:rPr lang="en-GB" sz="1800" dirty="0">
                <a:latin typeface="Candara" panose="020E0502030303020204" pitchFamily="34" charset="0"/>
              </a:rPr>
              <a:t>More attention is required</a:t>
            </a:r>
          </a:p>
          <a:p>
            <a:r>
              <a:rPr lang="en-GB" sz="1800" dirty="0">
                <a:latin typeface="Candara" panose="020E0502030303020204" pitchFamily="34" charset="0"/>
              </a:rPr>
              <a:t>An investment is required</a:t>
            </a:r>
          </a:p>
          <a:p>
            <a:endParaRPr lang="en-GB" dirty="0"/>
          </a:p>
        </p:txBody>
      </p:sp>
      <p:pic>
        <p:nvPicPr>
          <p:cNvPr id="8" name="Picture 7">
            <a:extLst>
              <a:ext uri="{FF2B5EF4-FFF2-40B4-BE49-F238E27FC236}">
                <a16:creationId xmlns:a16="http://schemas.microsoft.com/office/drawing/2014/main" id="{6B538268-D70A-4C68-AB11-6114CFD250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14618" y="3356220"/>
            <a:ext cx="3762764" cy="27575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90335877"/>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 calcmode="lin" valueType="num">
                                      <p:cBhvr additive="base">
                                        <p:cTn id="20"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4">
                                            <p:txEl>
                                              <p:pRg st="1" end="1"/>
                                            </p:txEl>
                                          </p:spTgt>
                                        </p:tgtEl>
                                        <p:attrNameLst>
                                          <p:attrName>style.visibility</p:attrName>
                                        </p:attrNameLst>
                                      </p:cBhvr>
                                      <p:to>
                                        <p:strVal val="visible"/>
                                      </p:to>
                                    </p:set>
                                    <p:anim calcmode="lin" valueType="num">
                                      <p:cBhvr additive="base">
                                        <p:cTn id="26"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 calcmode="lin" valueType="num">
                                      <p:cBhvr>
                                        <p:cTn id="32"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33"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34" dur="500"/>
                                        <p:tgtEl>
                                          <p:spTgt spid="5">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anim calcmode="lin" valueType="num">
                                      <p:cBhvr additive="base">
                                        <p:cTn id="3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6">
                                            <p:txEl>
                                              <p:pRg st="1" end="1"/>
                                            </p:txEl>
                                          </p:spTgt>
                                        </p:tgtEl>
                                        <p:attrNameLst>
                                          <p:attrName>style.visibility</p:attrName>
                                        </p:attrNameLst>
                                      </p:cBhvr>
                                      <p:to>
                                        <p:strVal val="visible"/>
                                      </p:to>
                                    </p:set>
                                    <p:anim calcmode="lin" valueType="num">
                                      <p:cBhvr additive="base">
                                        <p:cTn id="45"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31" presetClass="entr" presetSubtype="0" fill="hold" nodeType="clickEffect">
                                  <p:stCondLst>
                                    <p:cond delay="0"/>
                                  </p:stCondLst>
                                  <p:childTnLst>
                                    <p:set>
                                      <p:cBhvr>
                                        <p:cTn id="50" dur="1" fill="hold">
                                          <p:stCondLst>
                                            <p:cond delay="0"/>
                                          </p:stCondLst>
                                        </p:cTn>
                                        <p:tgtEl>
                                          <p:spTgt spid="8"/>
                                        </p:tgtEl>
                                        <p:attrNameLst>
                                          <p:attrName>style.visibility</p:attrName>
                                        </p:attrNameLst>
                                      </p:cBhvr>
                                      <p:to>
                                        <p:strVal val="visible"/>
                                      </p:to>
                                    </p:set>
                                    <p:anim calcmode="lin" valueType="num">
                                      <p:cBhvr>
                                        <p:cTn id="51" dur="1000" fill="hold"/>
                                        <p:tgtEl>
                                          <p:spTgt spid="8"/>
                                        </p:tgtEl>
                                        <p:attrNameLst>
                                          <p:attrName>ppt_w</p:attrName>
                                        </p:attrNameLst>
                                      </p:cBhvr>
                                      <p:tavLst>
                                        <p:tav tm="0">
                                          <p:val>
                                            <p:fltVal val="0"/>
                                          </p:val>
                                        </p:tav>
                                        <p:tav tm="100000">
                                          <p:val>
                                            <p:strVal val="#ppt_w"/>
                                          </p:val>
                                        </p:tav>
                                      </p:tavLst>
                                    </p:anim>
                                    <p:anim calcmode="lin" valueType="num">
                                      <p:cBhvr>
                                        <p:cTn id="52" dur="1000" fill="hold"/>
                                        <p:tgtEl>
                                          <p:spTgt spid="8"/>
                                        </p:tgtEl>
                                        <p:attrNameLst>
                                          <p:attrName>ppt_h</p:attrName>
                                        </p:attrNameLst>
                                      </p:cBhvr>
                                      <p:tavLst>
                                        <p:tav tm="0">
                                          <p:val>
                                            <p:fltVal val="0"/>
                                          </p:val>
                                        </p:tav>
                                        <p:tav tm="100000">
                                          <p:val>
                                            <p:strVal val="#ppt_h"/>
                                          </p:val>
                                        </p:tav>
                                      </p:tavLst>
                                    </p:anim>
                                    <p:anim calcmode="lin" valueType="num">
                                      <p:cBhvr>
                                        <p:cTn id="53" dur="1000" fill="hold"/>
                                        <p:tgtEl>
                                          <p:spTgt spid="8"/>
                                        </p:tgtEl>
                                        <p:attrNameLst>
                                          <p:attrName>style.rotation</p:attrName>
                                        </p:attrNameLst>
                                      </p:cBhvr>
                                      <p:tavLst>
                                        <p:tav tm="0">
                                          <p:val>
                                            <p:fltVal val="90"/>
                                          </p:val>
                                        </p:tav>
                                        <p:tav tm="100000">
                                          <p:val>
                                            <p:fltVal val="0"/>
                                          </p:val>
                                        </p:tav>
                                      </p:tavLst>
                                    </p:anim>
                                    <p:animEffect transition="in" filter="fade">
                                      <p:cBhvr>
                                        <p:cTn id="54"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10701-204D-41BE-949A-5C54B9A1E0C9}"/>
              </a:ext>
            </a:extLst>
          </p:cNvPr>
          <p:cNvSpPr>
            <a:spLocks noGrp="1"/>
          </p:cNvSpPr>
          <p:nvPr>
            <p:ph type="title"/>
          </p:nvPr>
        </p:nvSpPr>
        <p:spPr>
          <a:xfrm>
            <a:off x="713959" y="357809"/>
            <a:ext cx="11319013" cy="649357"/>
          </a:xfrm>
        </p:spPr>
        <p:txBody>
          <a:bodyPr>
            <a:normAutofit/>
          </a:bodyPr>
          <a:lstStyle/>
          <a:p>
            <a:r>
              <a:rPr lang="en-GB" sz="4000" dirty="0">
                <a:latin typeface="Bookman Old Style" panose="02050604050505020204" pitchFamily="18" charset="0"/>
              </a:rPr>
              <a:t>LESSONS DRAWN FROM THE CASE STUDY</a:t>
            </a:r>
          </a:p>
        </p:txBody>
      </p:sp>
      <p:sp>
        <p:nvSpPr>
          <p:cNvPr id="3" name="TextBox 2">
            <a:extLst>
              <a:ext uri="{FF2B5EF4-FFF2-40B4-BE49-F238E27FC236}">
                <a16:creationId xmlns:a16="http://schemas.microsoft.com/office/drawing/2014/main" id="{B15E3A61-9B30-49DB-AFDA-0F62FB8AD279}"/>
              </a:ext>
            </a:extLst>
          </p:cNvPr>
          <p:cNvSpPr txBox="1"/>
          <p:nvPr/>
        </p:nvSpPr>
        <p:spPr>
          <a:xfrm>
            <a:off x="959953" y="1661388"/>
            <a:ext cx="10827026" cy="4385816"/>
          </a:xfrm>
          <a:prstGeom prst="rect">
            <a:avLst/>
          </a:prstGeom>
          <a:noFill/>
        </p:spPr>
        <p:txBody>
          <a:bodyPr wrap="square" rtlCol="0">
            <a:spAutoFit/>
          </a:bodyPr>
          <a:lstStyle/>
          <a:p>
            <a:pPr algn="just">
              <a:lnSpc>
                <a:spcPct val="150000"/>
              </a:lnSpc>
            </a:pPr>
            <a:r>
              <a:rPr lang="en-GB" dirty="0">
                <a:latin typeface="Candara" panose="020E0502030303020204" pitchFamily="34" charset="0"/>
              </a:rPr>
              <a:t>Differences between traditional and modern technology</a:t>
            </a:r>
          </a:p>
          <a:p>
            <a:pPr marL="285750" indent="-285750" algn="just">
              <a:lnSpc>
                <a:spcPct val="150000"/>
              </a:lnSpc>
              <a:buFont typeface="Arial" panose="020B0604020202020204" pitchFamily="34" charset="0"/>
              <a:buChar char="•"/>
            </a:pPr>
            <a:r>
              <a:rPr lang="en-GB" dirty="0">
                <a:latin typeface="Candara" panose="020E0502030303020204" pitchFamily="34" charset="0"/>
              </a:rPr>
              <a:t>Faster communication.</a:t>
            </a:r>
          </a:p>
          <a:p>
            <a:pPr marL="285750" indent="-285750" algn="just">
              <a:lnSpc>
                <a:spcPct val="150000"/>
              </a:lnSpc>
              <a:buFont typeface="Arial" panose="020B0604020202020204" pitchFamily="34" charset="0"/>
              <a:buChar char="•"/>
            </a:pPr>
            <a:r>
              <a:rPr lang="en-GB" dirty="0">
                <a:latin typeface="Candara" panose="020E0502030303020204" pitchFamily="34" charset="0"/>
              </a:rPr>
              <a:t>Advanced equipment.</a:t>
            </a:r>
          </a:p>
          <a:p>
            <a:pPr marL="285750" indent="-285750" algn="just">
              <a:lnSpc>
                <a:spcPct val="150000"/>
              </a:lnSpc>
              <a:buFont typeface="Arial" panose="020B0604020202020204" pitchFamily="34" charset="0"/>
              <a:buChar char="•"/>
            </a:pPr>
            <a:endParaRPr lang="en-GB" dirty="0">
              <a:latin typeface="Candara" panose="020E0502030303020204" pitchFamily="34" charset="0"/>
            </a:endParaRPr>
          </a:p>
          <a:p>
            <a:pPr algn="just">
              <a:lnSpc>
                <a:spcPct val="150000"/>
              </a:lnSpc>
            </a:pPr>
            <a:r>
              <a:rPr lang="en-GB" dirty="0">
                <a:latin typeface="Candara" panose="020E0502030303020204" pitchFamily="34" charset="0"/>
              </a:rPr>
              <a:t>Why modern technology is important for Mayfair Hotel?</a:t>
            </a:r>
          </a:p>
          <a:p>
            <a:pPr algn="just">
              <a:lnSpc>
                <a:spcPct val="150000"/>
              </a:lnSpc>
            </a:pPr>
            <a:endParaRPr lang="en-GB" dirty="0">
              <a:latin typeface="Candara" panose="020E0502030303020204" pitchFamily="34" charset="0"/>
            </a:endParaRPr>
          </a:p>
          <a:p>
            <a:pPr algn="just">
              <a:lnSpc>
                <a:spcPct val="150000"/>
              </a:lnSpc>
            </a:pPr>
            <a:r>
              <a:rPr lang="en-GB" dirty="0">
                <a:latin typeface="Candara" panose="020E0502030303020204" pitchFamily="34" charset="0"/>
              </a:rPr>
              <a:t>Consequences of not using modern technology in Mayfair Hotel</a:t>
            </a:r>
          </a:p>
          <a:p>
            <a:pPr marL="285750" indent="-285750" algn="just">
              <a:lnSpc>
                <a:spcPct val="150000"/>
              </a:lnSpc>
              <a:buFont typeface="Arial" panose="020B0604020202020204" pitchFamily="34" charset="0"/>
              <a:buChar char="•"/>
            </a:pPr>
            <a:r>
              <a:rPr lang="en-GB" dirty="0">
                <a:latin typeface="Candara" panose="020E0502030303020204" pitchFamily="34" charset="0"/>
              </a:rPr>
              <a:t>Failures.</a:t>
            </a:r>
          </a:p>
          <a:p>
            <a:pPr>
              <a:lnSpc>
                <a:spcPct val="150000"/>
              </a:lnSpc>
            </a:pPr>
            <a:endParaRPr lang="en-GB" dirty="0">
              <a:latin typeface="Candara" panose="020E0502030303020204" pitchFamily="34" charset="0"/>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5" name="Picture 4">
            <a:extLst>
              <a:ext uri="{FF2B5EF4-FFF2-40B4-BE49-F238E27FC236}">
                <a16:creationId xmlns:a16="http://schemas.microsoft.com/office/drawing/2014/main" id="{407580A2-B860-4129-998F-6D0EAAFD7A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27558">
            <a:off x="7622000" y="2416969"/>
            <a:ext cx="3996980" cy="2024062"/>
          </a:xfrm>
          <a:prstGeom prst="rect">
            <a:avLst/>
          </a:prstGeom>
          <a:ln>
            <a:noFill/>
          </a:ln>
          <a:effectLst>
            <a:softEdge rad="112500"/>
          </a:effectLst>
        </p:spPr>
      </p:pic>
    </p:spTree>
    <p:extLst>
      <p:ext uri="{BB962C8B-B14F-4D97-AF65-F5344CB8AC3E}">
        <p14:creationId xmlns:p14="http://schemas.microsoft.com/office/powerpoint/2010/main" val="3779659678"/>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 calcmode="lin" valueType="num">
                                      <p:cBhvr additive="base">
                                        <p:cTn id="2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 calcmode="lin" valueType="num">
                                      <p:cBhvr additive="base">
                                        <p:cTn id="3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additive="base">
                                        <p:cTn id="3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 calcmode="lin" valueType="num">
                                      <p:cBhvr additive="base">
                                        <p:cTn id="4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 calcmode="lin" valueType="num">
                                      <p:cBhvr additive="base">
                                        <p:cTn id="5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793B903-AB42-42A0-AE97-93D366679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A93D97C6-63EF-4CA6-B01D-25E2772DC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B10701-204D-41BE-949A-5C54B9A1E0C9}"/>
              </a:ext>
            </a:extLst>
          </p:cNvPr>
          <p:cNvSpPr>
            <a:spLocks noGrp="1"/>
          </p:cNvSpPr>
          <p:nvPr>
            <p:ph type="title"/>
          </p:nvPr>
        </p:nvSpPr>
        <p:spPr>
          <a:xfrm>
            <a:off x="5100824" y="685800"/>
            <a:ext cx="6176776" cy="1485900"/>
          </a:xfrm>
        </p:spPr>
        <p:txBody>
          <a:bodyPr vert="horz" lIns="91440" tIns="45720" rIns="91440" bIns="45720" rtlCol="0" anchor="t">
            <a:normAutofit/>
          </a:bodyPr>
          <a:lstStyle/>
          <a:p>
            <a:pPr defTabSz="914400"/>
            <a:r>
              <a:rPr lang="en-US"/>
              <a:t>CONCLUSION</a:t>
            </a:r>
          </a:p>
        </p:txBody>
      </p:sp>
      <p:sp>
        <p:nvSpPr>
          <p:cNvPr id="13" name="Rectangle 12">
            <a:extLst>
              <a:ext uri="{FF2B5EF4-FFF2-40B4-BE49-F238E27FC236}">
                <a16:creationId xmlns:a16="http://schemas.microsoft.com/office/drawing/2014/main" id="{5DA4A40B-EDCE-42FC-B189-AEFB4F82E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1A49B3AE-28F1-4B9C-8561-EBC39139929D}"/>
              </a:ext>
            </a:extLst>
          </p:cNvPr>
          <p:cNvSpPr txBox="1"/>
          <p:nvPr/>
        </p:nvSpPr>
        <p:spPr>
          <a:xfrm>
            <a:off x="5100824" y="2286000"/>
            <a:ext cx="6176776" cy="3581400"/>
          </a:xfrm>
          <a:prstGeom prst="rect">
            <a:avLst/>
          </a:prstGeom>
        </p:spPr>
        <p:txBody>
          <a:bodyPr vert="horz" lIns="91440" tIns="45720" rIns="91440" bIns="45720" rtlCol="0">
            <a:normAutofit/>
          </a:bodyPr>
          <a:lstStyle/>
          <a:p>
            <a:pPr marL="384048" indent="-384048" algn="just" defTabSz="914400">
              <a:lnSpc>
                <a:spcPct val="94000"/>
              </a:lnSpc>
              <a:spcAft>
                <a:spcPts val="200"/>
              </a:spcAft>
              <a:buFont typeface="Franklin Gothic Book" panose="020B0503020102020204" pitchFamily="34" charset="0"/>
            </a:pPr>
            <a:r>
              <a:rPr lang="en-US" dirty="0">
                <a:solidFill>
                  <a:schemeClr val="tx2"/>
                </a:solidFill>
              </a:rPr>
              <a:t>      The conclusion of this presentation is that the ID pass for employees have more advantages than disadvantages and help our workplace and life much easier. With the ID Pass we can ensure that we are able to be identify when is necessary.</a:t>
            </a:r>
          </a:p>
          <a:p>
            <a:pPr marL="384048" indent="-384048" defTabSz="914400">
              <a:lnSpc>
                <a:spcPct val="94000"/>
              </a:lnSpc>
              <a:spcAft>
                <a:spcPts val="200"/>
              </a:spcAft>
              <a:buFont typeface="Franklin Gothic Book" panose="020B0503020102020204" pitchFamily="34" charset="0"/>
            </a:pPr>
            <a:endParaRPr lang="en-US" dirty="0">
              <a:solidFill>
                <a:schemeClr val="tx2"/>
              </a:solidFill>
            </a:endParaRPr>
          </a:p>
        </p:txBody>
      </p:sp>
    </p:spTree>
    <p:extLst>
      <p:ext uri="{BB962C8B-B14F-4D97-AF65-F5344CB8AC3E}">
        <p14:creationId xmlns:p14="http://schemas.microsoft.com/office/powerpoint/2010/main" val="856433128"/>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793B903-AB42-42A0-AE97-93D366679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9A204626-2220-4678-A939-FD94EA7B53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B10701-204D-41BE-949A-5C54B9A1E0C9}"/>
              </a:ext>
            </a:extLst>
          </p:cNvPr>
          <p:cNvSpPr>
            <a:spLocks noGrp="1"/>
          </p:cNvSpPr>
          <p:nvPr>
            <p:ph type="title"/>
          </p:nvPr>
        </p:nvSpPr>
        <p:spPr>
          <a:xfrm>
            <a:off x="291258" y="0"/>
            <a:ext cx="5958837" cy="1485900"/>
          </a:xfrm>
        </p:spPr>
        <p:txBody>
          <a:bodyPr vert="horz" lIns="91440" tIns="45720" rIns="91440" bIns="45720" rtlCol="0" anchor="t">
            <a:normAutofit/>
          </a:bodyPr>
          <a:lstStyle/>
          <a:p>
            <a:pPr defTabSz="914400"/>
            <a:r>
              <a:rPr lang="en-US" dirty="0">
                <a:latin typeface="Bookman Old Style" panose="02050604050505020204" pitchFamily="18" charset="0"/>
              </a:rPr>
              <a:t>REFERENCES</a:t>
            </a:r>
          </a:p>
        </p:txBody>
      </p:sp>
      <p:sp>
        <p:nvSpPr>
          <p:cNvPr id="7" name="Rectangle 6">
            <a:extLst>
              <a:ext uri="{FF2B5EF4-FFF2-40B4-BE49-F238E27FC236}">
                <a16:creationId xmlns:a16="http://schemas.microsoft.com/office/drawing/2014/main" id="{A8143810-7A77-40A9-A48F-88874D2C438D}"/>
              </a:ext>
            </a:extLst>
          </p:cNvPr>
          <p:cNvSpPr/>
          <p:nvPr/>
        </p:nvSpPr>
        <p:spPr>
          <a:xfrm>
            <a:off x="291258" y="478972"/>
            <a:ext cx="5958837" cy="6494766"/>
          </a:xfrm>
          <a:prstGeom prst="rect">
            <a:avLst/>
          </a:prstGeom>
        </p:spPr>
        <p:txBody>
          <a:bodyPr vert="horz" lIns="91440" tIns="45720" rIns="91440" bIns="45720" rtlCol="0">
            <a:normAutofit/>
          </a:bodyPr>
          <a:lstStyle/>
          <a:p>
            <a:pPr marL="384048" indent="-384048" defTabSz="914400">
              <a:lnSpc>
                <a:spcPct val="94000"/>
              </a:lnSpc>
              <a:spcAft>
                <a:spcPts val="200"/>
              </a:spcAft>
              <a:buFont typeface="Franklin Gothic Book" panose="020B0503020102020204" pitchFamily="34" charset="0"/>
            </a:pPr>
            <a:endParaRPr lang="en-US" sz="1000" dirty="0">
              <a:solidFill>
                <a:schemeClr val="tx2"/>
              </a:solidFill>
            </a:endParaRP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Dictionary.com (2019) Dictionary.com. [Online] </a:t>
            </a: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Available at: https://www.dictionary.com/browse/identification-card</a:t>
            </a: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(Accessed 11 December 2019).</a:t>
            </a:r>
          </a:p>
          <a:p>
            <a:pPr marL="384048" indent="-384048" defTabSz="914400">
              <a:lnSpc>
                <a:spcPct val="94000"/>
              </a:lnSpc>
              <a:spcAft>
                <a:spcPts val="200"/>
              </a:spcAft>
              <a:buFont typeface="Franklin Gothic Book" panose="020B0503020102020204" pitchFamily="34" charset="0"/>
            </a:pPr>
            <a:endParaRPr lang="en-US" sz="1400" dirty="0">
              <a:solidFill>
                <a:schemeClr val="tx2"/>
              </a:solidFill>
              <a:latin typeface="Candara" panose="020E0502030303020204" pitchFamily="34" charset="0"/>
            </a:endParaRP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ITEDUP (2018) ITEDUP. [Online] </a:t>
            </a: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Available at: http://itedup.com/tecnologia-en-el-trabajo/</a:t>
            </a: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(Accessed 13 December 2019).</a:t>
            </a:r>
          </a:p>
          <a:p>
            <a:pPr marL="384048" indent="-384048" defTabSz="914400">
              <a:lnSpc>
                <a:spcPct val="94000"/>
              </a:lnSpc>
              <a:spcAft>
                <a:spcPts val="200"/>
              </a:spcAft>
              <a:buFont typeface="Franklin Gothic Book" panose="020B0503020102020204" pitchFamily="34" charset="0"/>
            </a:pPr>
            <a:endParaRPr lang="en-US" sz="1400" dirty="0">
              <a:solidFill>
                <a:schemeClr val="tx2"/>
              </a:solidFill>
              <a:latin typeface="Candara" panose="020E0502030303020204" pitchFamily="34" charset="0"/>
            </a:endParaRP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MAY FAIR HOTEL (n.d.) THE MAY FAIR. [Online] </a:t>
            </a: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Available at: https://www.themayfairhotel.co.uk/en/about.html</a:t>
            </a: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(Accessed 15 December 2019).</a:t>
            </a:r>
          </a:p>
          <a:p>
            <a:pPr marL="384048" indent="-384048" defTabSz="914400">
              <a:lnSpc>
                <a:spcPct val="94000"/>
              </a:lnSpc>
              <a:spcAft>
                <a:spcPts val="200"/>
              </a:spcAft>
              <a:buFont typeface="Franklin Gothic Book" panose="020B0503020102020204" pitchFamily="34" charset="0"/>
            </a:pPr>
            <a:endParaRPr lang="en-US" sz="1400" dirty="0">
              <a:solidFill>
                <a:schemeClr val="tx2"/>
              </a:solidFill>
              <a:latin typeface="Candara" panose="020E0502030303020204" pitchFamily="34" charset="0"/>
            </a:endParaRPr>
          </a:p>
          <a:p>
            <a:pPr marL="384048" indent="-384048" defTabSz="914400">
              <a:lnSpc>
                <a:spcPct val="94000"/>
              </a:lnSpc>
              <a:spcAft>
                <a:spcPts val="200"/>
              </a:spcAft>
              <a:buFont typeface="Franklin Gothic Book" panose="020B0503020102020204" pitchFamily="34" charset="0"/>
            </a:pPr>
            <a:r>
              <a:rPr lang="en-US" sz="1400" dirty="0" err="1">
                <a:solidFill>
                  <a:schemeClr val="tx2"/>
                </a:solidFill>
                <a:latin typeface="Candara" panose="020E0502030303020204" pitchFamily="34" charset="0"/>
              </a:rPr>
              <a:t>Nibletto</a:t>
            </a:r>
            <a:r>
              <a:rPr lang="en-US" sz="1400" dirty="0">
                <a:solidFill>
                  <a:schemeClr val="tx2"/>
                </a:solidFill>
                <a:latin typeface="Candara" panose="020E0502030303020204" pitchFamily="34" charset="0"/>
              </a:rPr>
              <a:t>, P. d. (2012) Channel Daily News. [Online] </a:t>
            </a: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Available at: https://channeldailynews.com/news/top-10-technology-challenges-businesses-face/7570</a:t>
            </a: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(Accessed 4 December 2019).</a:t>
            </a:r>
          </a:p>
          <a:p>
            <a:pPr marL="384048" indent="-384048" defTabSz="914400">
              <a:lnSpc>
                <a:spcPct val="94000"/>
              </a:lnSpc>
              <a:spcAft>
                <a:spcPts val="200"/>
              </a:spcAft>
              <a:buFont typeface="Franklin Gothic Book" panose="020B0503020102020204" pitchFamily="34" charset="0"/>
            </a:pPr>
            <a:endParaRPr lang="en-US" sz="1400" dirty="0">
              <a:solidFill>
                <a:schemeClr val="tx2"/>
              </a:solidFill>
              <a:latin typeface="Candara" panose="020E0502030303020204" pitchFamily="34" charset="0"/>
            </a:endParaRPr>
          </a:p>
          <a:p>
            <a:pPr marL="384048" indent="-384048" defTabSz="914400">
              <a:lnSpc>
                <a:spcPct val="94000"/>
              </a:lnSpc>
              <a:spcAft>
                <a:spcPts val="200"/>
              </a:spcAft>
              <a:buFont typeface="Franklin Gothic Book" panose="020B0503020102020204" pitchFamily="34" charset="0"/>
            </a:pPr>
            <a:r>
              <a:rPr lang="en-US" sz="1400" dirty="0" err="1">
                <a:solidFill>
                  <a:schemeClr val="tx2"/>
                </a:solidFill>
                <a:latin typeface="Candara" panose="020E0502030303020204" pitchFamily="34" charset="0"/>
              </a:rPr>
              <a:t>Ribbonworks</a:t>
            </a:r>
            <a:r>
              <a:rPr lang="en-US" sz="1400" dirty="0">
                <a:solidFill>
                  <a:schemeClr val="tx2"/>
                </a:solidFill>
                <a:latin typeface="Candara" panose="020E0502030303020204" pitchFamily="34" charset="0"/>
              </a:rPr>
              <a:t> Lanyards (2016) Medium. [Online] </a:t>
            </a: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Available at: https://medium.com/@ribbonworks/the-many-benefits-of-company-id-cards-7d563dad2548</a:t>
            </a: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(Accessed 11 December 2019).</a:t>
            </a:r>
          </a:p>
          <a:p>
            <a:pPr marL="384048" indent="-384048" defTabSz="914400">
              <a:lnSpc>
                <a:spcPct val="94000"/>
              </a:lnSpc>
              <a:spcAft>
                <a:spcPts val="200"/>
              </a:spcAft>
              <a:buFont typeface="Franklin Gothic Book" panose="020B0503020102020204" pitchFamily="34" charset="0"/>
            </a:pPr>
            <a:endParaRPr lang="en-US" sz="1400" dirty="0">
              <a:solidFill>
                <a:schemeClr val="tx2"/>
              </a:solidFill>
              <a:latin typeface="Candara" panose="020E0502030303020204" pitchFamily="34" charset="0"/>
            </a:endParaRP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Seguin, L. (2011) Articles Factory. [Online] </a:t>
            </a: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Available at: http://www.articlesfactory.com/articles/computers/assessing-the-advantages-and-disadvantages-of-id-badges.html</a:t>
            </a:r>
          </a:p>
          <a:p>
            <a:pPr marL="384048" indent="-384048" defTabSz="914400">
              <a:lnSpc>
                <a:spcPct val="94000"/>
              </a:lnSpc>
              <a:spcAft>
                <a:spcPts val="200"/>
              </a:spcAft>
              <a:buFont typeface="Franklin Gothic Book" panose="020B0503020102020204" pitchFamily="34" charset="0"/>
            </a:pPr>
            <a:r>
              <a:rPr lang="en-US" sz="1400" dirty="0">
                <a:solidFill>
                  <a:schemeClr val="tx2"/>
                </a:solidFill>
                <a:latin typeface="Candara" panose="020E0502030303020204" pitchFamily="34" charset="0"/>
              </a:rPr>
              <a:t>(Accessed 16 December 2019).</a:t>
            </a:r>
          </a:p>
          <a:p>
            <a:pPr marL="384048" indent="-384048" defTabSz="914400">
              <a:lnSpc>
                <a:spcPct val="94000"/>
              </a:lnSpc>
              <a:spcAft>
                <a:spcPts val="200"/>
              </a:spcAft>
              <a:buFont typeface="Franklin Gothic Book" panose="020B0503020102020204" pitchFamily="34" charset="0"/>
            </a:pPr>
            <a:endParaRPr lang="en-US" sz="1000" dirty="0">
              <a:solidFill>
                <a:schemeClr val="tx2"/>
              </a:solidFill>
            </a:endParaRPr>
          </a:p>
        </p:txBody>
      </p:sp>
      <p:sp>
        <p:nvSpPr>
          <p:cNvPr id="25" name="Rectangle 24">
            <a:extLst>
              <a:ext uri="{FF2B5EF4-FFF2-40B4-BE49-F238E27FC236}">
                <a16:creationId xmlns:a16="http://schemas.microsoft.com/office/drawing/2014/main" id="{EB97D8A6-1C5A-42B6-AE78-F3D0F9BDF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Graphic 10" descr="Open Book">
            <a:extLst>
              <a:ext uri="{FF2B5EF4-FFF2-40B4-BE49-F238E27FC236}">
                <a16:creationId xmlns:a16="http://schemas.microsoft.com/office/drawing/2014/main" id="{A3807941-5297-4C38-8B88-923B8400B61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52340" y="1778834"/>
            <a:ext cx="3299579" cy="3299579"/>
          </a:xfrm>
          <a:prstGeom prst="rect">
            <a:avLst/>
          </a:prstGeom>
        </p:spPr>
      </p:pic>
    </p:spTree>
    <p:extLst>
      <p:ext uri="{BB962C8B-B14F-4D97-AF65-F5344CB8AC3E}">
        <p14:creationId xmlns:p14="http://schemas.microsoft.com/office/powerpoint/2010/main" val="1659337882"/>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10701-204D-41BE-949A-5C54B9A1E0C9}"/>
              </a:ext>
            </a:extLst>
          </p:cNvPr>
          <p:cNvSpPr>
            <a:spLocks noGrp="1"/>
          </p:cNvSpPr>
          <p:nvPr>
            <p:ph type="title"/>
          </p:nvPr>
        </p:nvSpPr>
        <p:spPr>
          <a:xfrm>
            <a:off x="1295400" y="195470"/>
            <a:ext cx="9601200" cy="859607"/>
          </a:xfrm>
        </p:spPr>
        <p:txBody>
          <a:bodyPr>
            <a:normAutofit fontScale="90000"/>
          </a:bodyPr>
          <a:lstStyle/>
          <a:p>
            <a:r>
              <a:rPr lang="es-EC" dirty="0">
                <a:latin typeface="Bookman Old Style" panose="02050604050505020204" pitchFamily="18" charset="0"/>
              </a:rPr>
              <a:t>EMPLOYEE ID PASS</a:t>
            </a:r>
            <a:br>
              <a:rPr lang="es-EC" dirty="0"/>
            </a:br>
            <a:endParaRPr lang="en-GB" dirty="0"/>
          </a:p>
        </p:txBody>
      </p:sp>
      <p:sp>
        <p:nvSpPr>
          <p:cNvPr id="3" name="Rectangle 2">
            <a:extLst>
              <a:ext uri="{FF2B5EF4-FFF2-40B4-BE49-F238E27FC236}">
                <a16:creationId xmlns:a16="http://schemas.microsoft.com/office/drawing/2014/main" id="{9F941825-A3C1-43A6-BBB8-CFCA54FC23A8}"/>
              </a:ext>
            </a:extLst>
          </p:cNvPr>
          <p:cNvSpPr/>
          <p:nvPr/>
        </p:nvSpPr>
        <p:spPr>
          <a:xfrm>
            <a:off x="2408835" y="2967334"/>
            <a:ext cx="8704642" cy="1168568"/>
          </a:xfrm>
          <a:prstGeom prst="rect">
            <a:avLst/>
          </a:prstGeom>
          <a:noFill/>
        </p:spPr>
        <p:txBody>
          <a:bodyPr wrap="none" lIns="91440" tIns="45720" rIns="91440" bIns="45720">
            <a:prstTxWarp prst="textInflateBottom">
              <a:avLst/>
            </a:prstTxWarp>
            <a:spAutoFit/>
          </a:bodyPr>
          <a:lstStyle/>
          <a:p>
            <a:pPr algn="ctr"/>
            <a:r>
              <a:rPr lang="en-US" sz="5400" b="0" cap="none" spc="0" dirty="0">
                <a:ln w="0">
                  <a:solidFill>
                    <a:schemeClr val="accent6">
                      <a:lumMod val="75000"/>
                    </a:schemeClr>
                  </a:solidFill>
                </a:ln>
                <a:effectLst>
                  <a:reflection blurRad="6350" stA="53000" endA="300" endPos="35500" dir="5400000" sy="-90000" algn="bl" rotWithShape="0"/>
                </a:effectLst>
              </a:rPr>
              <a:t>QUESTIONS AND ANSWERS</a:t>
            </a:r>
          </a:p>
        </p:txBody>
      </p:sp>
    </p:spTree>
    <p:extLst>
      <p:ext uri="{BB962C8B-B14F-4D97-AF65-F5344CB8AC3E}">
        <p14:creationId xmlns:p14="http://schemas.microsoft.com/office/powerpoint/2010/main" val="3301845428"/>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fltVal val="0"/>
                                          </p:val>
                                        </p:tav>
                                        <p:tav tm="100000">
                                          <p:val>
                                            <p:strVal val="#ppt_w"/>
                                          </p:val>
                                        </p:tav>
                                      </p:tavLst>
                                    </p:anim>
                                    <p:anim calcmode="lin" valueType="num">
                                      <p:cBhvr>
                                        <p:cTn id="14" dur="1000" fill="hold"/>
                                        <p:tgtEl>
                                          <p:spTgt spid="3"/>
                                        </p:tgtEl>
                                        <p:attrNameLst>
                                          <p:attrName>ppt_h</p:attrName>
                                        </p:attrNameLst>
                                      </p:cBhvr>
                                      <p:tavLst>
                                        <p:tav tm="0">
                                          <p:val>
                                            <p:fltVal val="0"/>
                                          </p:val>
                                        </p:tav>
                                        <p:tav tm="100000">
                                          <p:val>
                                            <p:strVal val="#ppt_h"/>
                                          </p:val>
                                        </p:tav>
                                      </p:tavLst>
                                    </p:anim>
                                    <p:anim calcmode="lin" valueType="num">
                                      <p:cBhvr>
                                        <p:cTn id="15" dur="1000" fill="hold"/>
                                        <p:tgtEl>
                                          <p:spTgt spid="3"/>
                                        </p:tgtEl>
                                        <p:attrNameLst>
                                          <p:attrName>style.rotation</p:attrName>
                                        </p:attrNameLst>
                                      </p:cBhvr>
                                      <p:tavLst>
                                        <p:tav tm="0">
                                          <p:val>
                                            <p:fltVal val="90"/>
                                          </p:val>
                                        </p:tav>
                                        <p:tav tm="100000">
                                          <p:val>
                                            <p:flt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otalTime>6</TotalTime>
  <Words>646</Words>
  <Application>Microsoft Office PowerPoint</Application>
  <PresentationFormat>Widescreen</PresentationFormat>
  <Paragraphs>119</Paragraphs>
  <Slides>13</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 DARLING</vt:lpstr>
      <vt:lpstr>Arial</vt:lpstr>
      <vt:lpstr>Bookman Old Style</vt:lpstr>
      <vt:lpstr>Candara</vt:lpstr>
      <vt:lpstr>Franklin Gothic Book</vt:lpstr>
      <vt:lpstr>Wingdings</vt:lpstr>
      <vt:lpstr>Crop</vt:lpstr>
      <vt:lpstr>PowerPoint Presentation</vt:lpstr>
      <vt:lpstr>EMPLOYEE ID PASS</vt:lpstr>
      <vt:lpstr>EMPLOYEE ID PASS</vt:lpstr>
      <vt:lpstr>MAYFAIR HOTEL</vt:lpstr>
      <vt:lpstr>PowerPoint Presentation</vt:lpstr>
      <vt:lpstr>EMPLOYEE ID PASS CHALLENGES BEFORE INTRODUCING MODERN TECHNOLOGY  </vt:lpstr>
      <vt:lpstr>EMPLOYEE ID PASS  INSIGHTS OF MODERN TECHNOLOGY INTRODUCED  </vt:lpstr>
      <vt:lpstr>PowerPoint Presentation</vt:lpstr>
      <vt:lpstr>IMPACTS OF MODERN TECHNOLOGY</vt:lpstr>
      <vt:lpstr>LESSONS DRAWN FROM THE CASE STUDY</vt:lpstr>
      <vt:lpstr>CONCLUSION</vt:lpstr>
      <vt:lpstr>REFERENCES</vt:lpstr>
      <vt:lpstr>EMPLOYEE ID PASS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Angelica Casanova Ortiz</dc:creator>
  <cp:lastModifiedBy>Angelica Casanova Ortiz</cp:lastModifiedBy>
  <cp:revision>2</cp:revision>
  <dcterms:created xsi:type="dcterms:W3CDTF">2019-12-17T11:25:51Z</dcterms:created>
  <dcterms:modified xsi:type="dcterms:W3CDTF">2019-12-17T11:32:03Z</dcterms:modified>
</cp:coreProperties>
</file>