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7"/>
  </p:notesMasterIdLst>
  <p:sldIdLst>
    <p:sldId id="256" r:id="rId5"/>
    <p:sldId id="257" r:id="rId6"/>
    <p:sldId id="260" r:id="rId7"/>
    <p:sldId id="259" r:id="rId8"/>
    <p:sldId id="273" r:id="rId9"/>
    <p:sldId id="274" r:id="rId10"/>
    <p:sldId id="258" r:id="rId11"/>
    <p:sldId id="270" r:id="rId12"/>
    <p:sldId id="261" r:id="rId13"/>
    <p:sldId id="265" r:id="rId14"/>
    <p:sldId id="269" r:id="rId15"/>
    <p:sldId id="264" r:id="rId16"/>
    <p:sldId id="266" r:id="rId17"/>
    <p:sldId id="268" r:id="rId18"/>
    <p:sldId id="275" r:id="rId19"/>
    <p:sldId id="276" r:id="rId20"/>
    <p:sldId id="262" r:id="rId21"/>
    <p:sldId id="263" r:id="rId22"/>
    <p:sldId id="267" r:id="rId23"/>
    <p:sldId id="271" r:id="rId24"/>
    <p:sldId id="272" r:id="rId25"/>
    <p:sldId id="27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F9AAA82-F098-433A-A0B7-A628F3441312}">
          <p14:sldIdLst>
            <p14:sldId id="256"/>
            <p14:sldId id="257"/>
            <p14:sldId id="260"/>
            <p14:sldId id="259"/>
            <p14:sldId id="273"/>
            <p14:sldId id="274"/>
            <p14:sldId id="258"/>
            <p14:sldId id="270"/>
            <p14:sldId id="261"/>
            <p14:sldId id="265"/>
            <p14:sldId id="269"/>
            <p14:sldId id="264"/>
            <p14:sldId id="266"/>
            <p14:sldId id="268"/>
          </p14:sldIdLst>
        </p14:section>
        <p14:section name="Untitled Section" id="{3F38C500-12F6-4C00-A9D6-7434048A7E18}">
          <p14:sldIdLst>
            <p14:sldId id="275"/>
            <p14:sldId id="276"/>
            <p14:sldId id="262"/>
            <p14:sldId id="263"/>
            <p14:sldId id="267"/>
            <p14:sldId id="271"/>
            <p14:sldId id="272"/>
            <p14:sldId id="27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71" d="100"/>
          <a:sy n="71" d="100"/>
        </p:scale>
        <p:origin x="49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sna Nadeem (2545460)" userId="0df1595c-1a6a-48a5-aae3-bc85783b6b53" providerId="ADAL" clId="{BA6A4B6D-87A8-49A3-A6F9-62947B0F5C31}"/>
    <pc:docChg chg="undo custSel addSld delSld modSld addSection modSection">
      <pc:chgData name="Husna Nadeem (2545460)" userId="0df1595c-1a6a-48a5-aae3-bc85783b6b53" providerId="ADAL" clId="{BA6A4B6D-87A8-49A3-A6F9-62947B0F5C31}" dt="2026-07-13T06:35:51.462" v="1119"/>
      <pc:docMkLst>
        <pc:docMk/>
      </pc:docMkLst>
      <pc:sldChg chg="modSp">
        <pc:chgData name="Husna Nadeem (2545460)" userId="0df1595c-1a6a-48a5-aae3-bc85783b6b53" providerId="ADAL" clId="{BA6A4B6D-87A8-49A3-A6F9-62947B0F5C31}" dt="2026-07-13T06:33:34.336" v="1045" actId="20577"/>
        <pc:sldMkLst>
          <pc:docMk/>
          <pc:sldMk cId="3494665879" sldId="258"/>
        </pc:sldMkLst>
        <pc:spChg chg="mod">
          <ac:chgData name="Husna Nadeem (2545460)" userId="0df1595c-1a6a-48a5-aae3-bc85783b6b53" providerId="ADAL" clId="{BA6A4B6D-87A8-49A3-A6F9-62947B0F5C31}" dt="2026-07-13T06:33:27.722" v="1042" actId="20577"/>
          <ac:spMkLst>
            <pc:docMk/>
            <pc:sldMk cId="3494665879" sldId="258"/>
            <ac:spMk id="2" creationId="{D2E622BF-1F7A-4CA4-64A7-167F5CB6177E}"/>
          </ac:spMkLst>
        </pc:spChg>
        <pc:spChg chg="mod">
          <ac:chgData name="Husna Nadeem (2545460)" userId="0df1595c-1a6a-48a5-aae3-bc85783b6b53" providerId="ADAL" clId="{BA6A4B6D-87A8-49A3-A6F9-62947B0F5C31}" dt="2026-07-13T06:33:34.336" v="1045" actId="20577"/>
          <ac:spMkLst>
            <pc:docMk/>
            <pc:sldMk cId="3494665879" sldId="258"/>
            <ac:spMk id="4" creationId="{CEE9EDC7-6CA7-4F49-AE4D-50B1513D4711}"/>
          </ac:spMkLst>
        </pc:spChg>
      </pc:sldChg>
      <pc:sldChg chg="modSp mod modAnim">
        <pc:chgData name="Husna Nadeem (2545460)" userId="0df1595c-1a6a-48a5-aae3-bc85783b6b53" providerId="ADAL" clId="{BA6A4B6D-87A8-49A3-A6F9-62947B0F5C31}" dt="2026-07-13T06:33:01.945" v="1036" actId="20577"/>
        <pc:sldMkLst>
          <pc:docMk/>
          <pc:sldMk cId="1125672834" sldId="272"/>
        </pc:sldMkLst>
        <pc:spChg chg="mod">
          <ac:chgData name="Husna Nadeem (2545460)" userId="0df1595c-1a6a-48a5-aae3-bc85783b6b53" providerId="ADAL" clId="{BA6A4B6D-87A8-49A3-A6F9-62947B0F5C31}" dt="2026-07-13T06:29:59.370" v="962" actId="1076"/>
          <ac:spMkLst>
            <pc:docMk/>
            <pc:sldMk cId="1125672834" sldId="272"/>
            <ac:spMk id="2" creationId="{1FABDB7B-AC9C-44CD-A5CD-3A945671CEA7}"/>
          </ac:spMkLst>
        </pc:spChg>
        <pc:spChg chg="mod">
          <ac:chgData name="Husna Nadeem (2545460)" userId="0df1595c-1a6a-48a5-aae3-bc85783b6b53" providerId="ADAL" clId="{BA6A4B6D-87A8-49A3-A6F9-62947B0F5C31}" dt="2026-07-13T06:33:01.945" v="1036" actId="20577"/>
          <ac:spMkLst>
            <pc:docMk/>
            <pc:sldMk cId="1125672834" sldId="272"/>
            <ac:spMk id="3" creationId="{CDEFC58E-C18D-43D1-B544-2F215D874418}"/>
          </ac:spMkLst>
        </pc:spChg>
      </pc:sldChg>
      <pc:sldChg chg="new del">
        <pc:chgData name="Husna Nadeem (2545460)" userId="0df1595c-1a6a-48a5-aae3-bc85783b6b53" providerId="ADAL" clId="{BA6A4B6D-87A8-49A3-A6F9-62947B0F5C31}" dt="2026-07-13T05:52:45.029" v="3" actId="680"/>
        <pc:sldMkLst>
          <pc:docMk/>
          <pc:sldMk cId="3452554703" sldId="273"/>
        </pc:sldMkLst>
      </pc:sldChg>
      <pc:sldChg chg="modSp new mod">
        <pc:chgData name="Husna Nadeem (2545460)" userId="0df1595c-1a6a-48a5-aae3-bc85783b6b53" providerId="ADAL" clId="{BA6A4B6D-87A8-49A3-A6F9-62947B0F5C31}" dt="2026-07-13T06:00:04.437" v="142" actId="27636"/>
        <pc:sldMkLst>
          <pc:docMk/>
          <pc:sldMk cId="3643211440" sldId="273"/>
        </pc:sldMkLst>
        <pc:spChg chg="mod">
          <ac:chgData name="Husna Nadeem (2545460)" userId="0df1595c-1a6a-48a5-aae3-bc85783b6b53" providerId="ADAL" clId="{BA6A4B6D-87A8-49A3-A6F9-62947B0F5C31}" dt="2026-07-13T05:56:56.338" v="56" actId="1076"/>
          <ac:spMkLst>
            <pc:docMk/>
            <pc:sldMk cId="3643211440" sldId="273"/>
            <ac:spMk id="2" creationId="{C26245ED-4BA2-4CB6-9266-0F8EB4EE4CBC}"/>
          </ac:spMkLst>
        </pc:spChg>
        <pc:spChg chg="mod">
          <ac:chgData name="Husna Nadeem (2545460)" userId="0df1595c-1a6a-48a5-aae3-bc85783b6b53" providerId="ADAL" clId="{BA6A4B6D-87A8-49A3-A6F9-62947B0F5C31}" dt="2026-07-13T06:00:04.437" v="142" actId="27636"/>
          <ac:spMkLst>
            <pc:docMk/>
            <pc:sldMk cId="3643211440" sldId="273"/>
            <ac:spMk id="3" creationId="{8F973965-4CCA-4092-B173-3A5AAA40E03B}"/>
          </ac:spMkLst>
        </pc:spChg>
      </pc:sldChg>
      <pc:sldChg chg="new del">
        <pc:chgData name="Husna Nadeem (2545460)" userId="0df1595c-1a6a-48a5-aae3-bc85783b6b53" providerId="ADAL" clId="{BA6A4B6D-87A8-49A3-A6F9-62947B0F5C31}" dt="2026-07-13T05:52:42.381" v="2" actId="680"/>
        <pc:sldMkLst>
          <pc:docMk/>
          <pc:sldMk cId="1089755521" sldId="274"/>
        </pc:sldMkLst>
      </pc:sldChg>
      <pc:sldChg chg="addSp delSp modSp new mod">
        <pc:chgData name="Husna Nadeem (2545460)" userId="0df1595c-1a6a-48a5-aae3-bc85783b6b53" providerId="ADAL" clId="{BA6A4B6D-87A8-49A3-A6F9-62947B0F5C31}" dt="2026-07-13T06:06:31.159" v="294" actId="1076"/>
        <pc:sldMkLst>
          <pc:docMk/>
          <pc:sldMk cId="2303958979" sldId="274"/>
        </pc:sldMkLst>
        <pc:spChg chg="del">
          <ac:chgData name="Husna Nadeem (2545460)" userId="0df1595c-1a6a-48a5-aae3-bc85783b6b53" providerId="ADAL" clId="{BA6A4B6D-87A8-49A3-A6F9-62947B0F5C31}" dt="2026-07-13T06:03:46.184" v="230" actId="21"/>
          <ac:spMkLst>
            <pc:docMk/>
            <pc:sldMk cId="2303958979" sldId="274"/>
            <ac:spMk id="2" creationId="{EB32116E-B75D-46FC-8E01-E5338892F1AB}"/>
          </ac:spMkLst>
        </pc:spChg>
        <pc:spChg chg="del">
          <ac:chgData name="Husna Nadeem (2545460)" userId="0df1595c-1a6a-48a5-aae3-bc85783b6b53" providerId="ADAL" clId="{BA6A4B6D-87A8-49A3-A6F9-62947B0F5C31}" dt="2026-07-13T06:03:50.747" v="231" actId="21"/>
          <ac:spMkLst>
            <pc:docMk/>
            <pc:sldMk cId="2303958979" sldId="274"/>
            <ac:spMk id="3" creationId="{D0E4F703-BDE2-4B86-A6DC-157382EC45F9}"/>
          </ac:spMkLst>
        </pc:spChg>
        <pc:spChg chg="add mod">
          <ac:chgData name="Husna Nadeem (2545460)" userId="0df1595c-1a6a-48a5-aae3-bc85783b6b53" providerId="ADAL" clId="{BA6A4B6D-87A8-49A3-A6F9-62947B0F5C31}" dt="2026-07-13T06:06:22.799" v="293" actId="404"/>
          <ac:spMkLst>
            <pc:docMk/>
            <pc:sldMk cId="2303958979" sldId="274"/>
            <ac:spMk id="6" creationId="{D4A00A2E-BCF6-42A9-8B4B-6CDF0888226E}"/>
          </ac:spMkLst>
        </pc:spChg>
        <pc:graphicFrameChg chg="add mod modGraphic">
          <ac:chgData name="Husna Nadeem (2545460)" userId="0df1595c-1a6a-48a5-aae3-bc85783b6b53" providerId="ADAL" clId="{BA6A4B6D-87A8-49A3-A6F9-62947B0F5C31}" dt="2026-07-13T06:06:31.159" v="294" actId="1076"/>
          <ac:graphicFrameMkLst>
            <pc:docMk/>
            <pc:sldMk cId="2303958979" sldId="274"/>
            <ac:graphicFrameMk id="4" creationId="{31A5B0CD-7B7A-408E-9FE4-4CD53FAF2F16}"/>
          </ac:graphicFrameMkLst>
        </pc:graphicFrameChg>
      </pc:sldChg>
      <pc:sldChg chg="modSp new mod">
        <pc:chgData name="Husna Nadeem (2545460)" userId="0df1595c-1a6a-48a5-aae3-bc85783b6b53" providerId="ADAL" clId="{BA6A4B6D-87A8-49A3-A6F9-62947B0F5C31}" dt="2026-07-13T06:24:13.951" v="777" actId="27636"/>
        <pc:sldMkLst>
          <pc:docMk/>
          <pc:sldMk cId="3462533937" sldId="275"/>
        </pc:sldMkLst>
        <pc:spChg chg="mod">
          <ac:chgData name="Husna Nadeem (2545460)" userId="0df1595c-1a6a-48a5-aae3-bc85783b6b53" providerId="ADAL" clId="{BA6A4B6D-87A8-49A3-A6F9-62947B0F5C31}" dt="2026-07-13T06:17:25.957" v="601" actId="207"/>
          <ac:spMkLst>
            <pc:docMk/>
            <pc:sldMk cId="3462533937" sldId="275"/>
            <ac:spMk id="2" creationId="{4EE65405-C699-40BB-96E4-60BA8B0EF66A}"/>
          </ac:spMkLst>
        </pc:spChg>
        <pc:spChg chg="mod">
          <ac:chgData name="Husna Nadeem (2545460)" userId="0df1595c-1a6a-48a5-aae3-bc85783b6b53" providerId="ADAL" clId="{BA6A4B6D-87A8-49A3-A6F9-62947B0F5C31}" dt="2026-07-13T06:24:13.951" v="777" actId="27636"/>
          <ac:spMkLst>
            <pc:docMk/>
            <pc:sldMk cId="3462533937" sldId="275"/>
            <ac:spMk id="3" creationId="{79E75D63-28AE-426C-9754-5779CFBCE735}"/>
          </ac:spMkLst>
        </pc:spChg>
      </pc:sldChg>
      <pc:sldChg chg="addSp delSp modSp new mod">
        <pc:chgData name="Husna Nadeem (2545460)" userId="0df1595c-1a6a-48a5-aae3-bc85783b6b53" providerId="ADAL" clId="{BA6A4B6D-87A8-49A3-A6F9-62947B0F5C31}" dt="2026-07-13T06:23:40.815" v="764" actId="20577"/>
        <pc:sldMkLst>
          <pc:docMk/>
          <pc:sldMk cId="1689454682" sldId="276"/>
        </pc:sldMkLst>
        <pc:spChg chg="del">
          <ac:chgData name="Husna Nadeem (2545460)" userId="0df1595c-1a6a-48a5-aae3-bc85783b6b53" providerId="ADAL" clId="{BA6A4B6D-87A8-49A3-A6F9-62947B0F5C31}" dt="2026-07-13T06:17:44.638" v="604" actId="21"/>
          <ac:spMkLst>
            <pc:docMk/>
            <pc:sldMk cId="1689454682" sldId="276"/>
            <ac:spMk id="2" creationId="{6C1C2671-D242-4BFB-9493-F68F30CBA737}"/>
          </ac:spMkLst>
        </pc:spChg>
        <pc:spChg chg="del">
          <ac:chgData name="Husna Nadeem (2545460)" userId="0df1595c-1a6a-48a5-aae3-bc85783b6b53" providerId="ADAL" clId="{BA6A4B6D-87A8-49A3-A6F9-62947B0F5C31}" dt="2026-07-13T06:17:51.892" v="605" actId="21"/>
          <ac:spMkLst>
            <pc:docMk/>
            <pc:sldMk cId="1689454682" sldId="276"/>
            <ac:spMk id="3" creationId="{2645F2B6-EDE8-46DA-9755-3A27C765EA35}"/>
          </ac:spMkLst>
        </pc:spChg>
        <pc:spChg chg="add mod">
          <ac:chgData name="Husna Nadeem (2545460)" userId="0df1595c-1a6a-48a5-aae3-bc85783b6b53" providerId="ADAL" clId="{BA6A4B6D-87A8-49A3-A6F9-62947B0F5C31}" dt="2026-07-13T06:23:40.815" v="764" actId="20577"/>
          <ac:spMkLst>
            <pc:docMk/>
            <pc:sldMk cId="1689454682" sldId="276"/>
            <ac:spMk id="6" creationId="{84C60C64-65AF-459A-BAEE-7A75E1334AE8}"/>
          </ac:spMkLst>
        </pc:spChg>
        <pc:graphicFrameChg chg="add mod modGraphic">
          <ac:chgData name="Husna Nadeem (2545460)" userId="0df1595c-1a6a-48a5-aae3-bc85783b6b53" providerId="ADAL" clId="{BA6A4B6D-87A8-49A3-A6F9-62947B0F5C31}" dt="2026-07-13T06:23:20.720" v="752" actId="20577"/>
          <ac:graphicFrameMkLst>
            <pc:docMk/>
            <pc:sldMk cId="1689454682" sldId="276"/>
            <ac:graphicFrameMk id="4" creationId="{55822CDF-542B-4D97-9620-0DCB1C4097CA}"/>
          </ac:graphicFrameMkLst>
        </pc:graphicFrameChg>
      </pc:sldChg>
      <pc:sldChg chg="addSp delSp modSp new mod modAnim">
        <pc:chgData name="Husna Nadeem (2545460)" userId="0df1595c-1a6a-48a5-aae3-bc85783b6b53" providerId="ADAL" clId="{BA6A4B6D-87A8-49A3-A6F9-62947B0F5C31}" dt="2026-07-13T06:35:51.462" v="1119"/>
        <pc:sldMkLst>
          <pc:docMk/>
          <pc:sldMk cId="1775642549" sldId="277"/>
        </pc:sldMkLst>
        <pc:spChg chg="mod">
          <ac:chgData name="Husna Nadeem (2545460)" userId="0df1595c-1a6a-48a5-aae3-bc85783b6b53" providerId="ADAL" clId="{BA6A4B6D-87A8-49A3-A6F9-62947B0F5C31}" dt="2026-07-13T06:34:05.670" v="1073" actId="113"/>
          <ac:spMkLst>
            <pc:docMk/>
            <pc:sldMk cId="1775642549" sldId="277"/>
            <ac:spMk id="2" creationId="{A818CEBD-2266-40F0-9149-5448EBB6D14E}"/>
          </ac:spMkLst>
        </pc:spChg>
        <pc:spChg chg="mod">
          <ac:chgData name="Husna Nadeem (2545460)" userId="0df1595c-1a6a-48a5-aae3-bc85783b6b53" providerId="ADAL" clId="{BA6A4B6D-87A8-49A3-A6F9-62947B0F5C31}" dt="2026-07-13T06:35:48.383" v="1118" actId="688"/>
          <ac:spMkLst>
            <pc:docMk/>
            <pc:sldMk cId="1775642549" sldId="277"/>
            <ac:spMk id="3" creationId="{67CF1B52-48FB-4E0C-8219-CCB3F440B4C2}"/>
          </ac:spMkLst>
        </pc:spChg>
        <pc:spChg chg="add del mod">
          <ac:chgData name="Husna Nadeem (2545460)" userId="0df1595c-1a6a-48a5-aae3-bc85783b6b53" providerId="ADAL" clId="{BA6A4B6D-87A8-49A3-A6F9-62947B0F5C31}" dt="2026-07-13T06:35:18.948" v="1112"/>
          <ac:spMkLst>
            <pc:docMk/>
            <pc:sldMk cId="1775642549" sldId="277"/>
            <ac:spMk id="6" creationId="{5DE84583-0BBD-44AD-BE8D-B3488365DA15}"/>
          </ac:spMkLst>
        </pc:spChg>
        <pc:picChg chg="add mod">
          <ac:chgData name="Husna Nadeem (2545460)" userId="0df1595c-1a6a-48a5-aae3-bc85783b6b53" providerId="ADAL" clId="{BA6A4B6D-87A8-49A3-A6F9-62947B0F5C31}" dt="2026-07-13T06:35:07.820" v="1108" actId="1076"/>
          <ac:picMkLst>
            <pc:docMk/>
            <pc:sldMk cId="1775642549" sldId="277"/>
            <ac:picMk id="5" creationId="{3BF8C566-98E6-4E69-8A68-74E218F3DC73}"/>
          </ac:picMkLst>
        </pc:picChg>
        <pc:picChg chg="add mod">
          <ac:chgData name="Husna Nadeem (2545460)" userId="0df1595c-1a6a-48a5-aae3-bc85783b6b53" providerId="ADAL" clId="{BA6A4B6D-87A8-49A3-A6F9-62947B0F5C31}" dt="2026-07-13T06:35:43.786" v="1117" actId="1076"/>
          <ac:picMkLst>
            <pc:docMk/>
            <pc:sldMk cId="1775642549" sldId="277"/>
            <ac:picMk id="8" creationId="{85392BE4-1855-448A-B6EC-99503AC0F43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DBFC50-0B17-4604-BFFC-E6527C0C363A}" type="datetimeFigureOut">
              <a:rPr lang="en-GB" smtClean="0"/>
              <a:t>13/07/2026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C8CA7-C604-4699-8ED1-CD76799254F0}" type="slidenum">
              <a:rPr lang="en-GB" smtClean="0"/>
              <a:t>‹#›</a:t>
            </a:fld>
            <a:endParaRPr lang="en-GB"/>
          </a:p>
        </p:txBody>
      </p:sp>
    </p:spTree>
    <p:extLst>
      <p:ext uri="{BB962C8B-B14F-4D97-AF65-F5344CB8AC3E}">
        <p14:creationId xmlns:p14="http://schemas.microsoft.com/office/powerpoint/2010/main" val="5692775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85851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53938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11191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B712588-04B1-427B-82EE-E8DB90309F08}" type="datetimeFigureOut">
              <a:rPr lang="en-US" dirty="0"/>
              <a:t>7/13/2026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20532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78804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72765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49579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3518274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66416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71167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00178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527212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841027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176884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11456565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10129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7/13/2026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4603415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bmjopenquality.bmj.com/content/9/2/e000823.full"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protectme.blog/cyberself/secure-your-cloud-storage/" TargetMode="External"/><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www.flickr.com/photos/61423903@N06/7557181168" TargetMode="Externa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hyperlink" Target="https://blog.scielo.org/en/2019/04/30/potential-advantages-and-disadvantages-in-the-publication-of-reviews/"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learningindustry.com/best-practices-in-corporate-training-to-improve-employee-retention-and-performance"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shutterstock.com/search/culvert-icons-showing-good-bad?image_type=illustration"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picpedia.org/chalkboard/q/questions.html" TargetMode="External"/><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hyperlink" Target="https://pixabay.com/fr/illustrations/merci-note-merci-noter-message-1428147/" TargetMode="Externa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5786" y="-481455"/>
            <a:ext cx="11093924" cy="1533992"/>
          </a:xfrm>
        </p:spPr>
        <p:txBody>
          <a:bodyPr/>
          <a:lstStyle/>
          <a:p>
            <a:pPr algn="ctr"/>
            <a:r>
              <a:rPr lang="en-US" sz="3200" b="1" dirty="0">
                <a:solidFill>
                  <a:schemeClr val="accent1">
                    <a:lumMod val="75000"/>
                  </a:schemeClr>
                </a:solidFill>
                <a:latin typeface="Algerian" panose="04020705040A02060702" pitchFamily="82" charset="0"/>
                <a:ea typeface="Agency FB" panose="02000000000000000000" pitchFamily="2" charset="0"/>
              </a:rPr>
              <a:t>Digital Skills and Research Methods</a:t>
            </a:r>
          </a:p>
        </p:txBody>
      </p:sp>
      <p:sp>
        <p:nvSpPr>
          <p:cNvPr id="3" name="Subtitle 2"/>
          <p:cNvSpPr>
            <a:spLocks noGrp="1"/>
          </p:cNvSpPr>
          <p:nvPr>
            <p:ph type="subTitle" idx="1"/>
          </p:nvPr>
        </p:nvSpPr>
        <p:spPr>
          <a:xfrm>
            <a:off x="724115" y="1314143"/>
            <a:ext cx="8282193" cy="1423470"/>
          </a:xfrm>
        </p:spPr>
        <p:txBody>
          <a:bodyPr>
            <a:normAutofit lnSpcReduction="10000"/>
          </a:bodyPr>
          <a:lstStyle/>
          <a:p>
            <a:pPr algn="l">
              <a:spcBef>
                <a:spcPts val="0"/>
              </a:spcBef>
            </a:pPr>
            <a:r>
              <a:rPr lang="en-US" dirty="0"/>
              <a:t>LCHS-4007 </a:t>
            </a:r>
          </a:p>
          <a:p>
            <a:pPr algn="l">
              <a:spcBef>
                <a:spcPts val="0"/>
              </a:spcBef>
            </a:pPr>
            <a:r>
              <a:rPr lang="en-US" dirty="0"/>
              <a:t>CERT HE HEALTH AND SOCIAL CARE</a:t>
            </a:r>
          </a:p>
          <a:p>
            <a:pPr algn="l">
              <a:spcBef>
                <a:spcPts val="0"/>
              </a:spcBef>
            </a:pPr>
            <a:r>
              <a:rPr lang="en-US" dirty="0"/>
              <a:t>Lecturer : ~Koushik Modak </a:t>
            </a:r>
          </a:p>
          <a:p>
            <a:pPr algn="l">
              <a:spcBef>
                <a:spcPts val="0"/>
              </a:spcBef>
            </a:pPr>
            <a:r>
              <a:rPr lang="en-US" dirty="0"/>
              <a:t>Submission : Monday 13th July 2026</a:t>
            </a:r>
          </a:p>
          <a:p>
            <a:pPr algn="l">
              <a:spcBef>
                <a:spcPts val="0"/>
              </a:spcBef>
            </a:pPr>
            <a:r>
              <a:rPr lang="en-US" dirty="0"/>
              <a:t>June 2026 term 1 - Group 4 </a:t>
            </a:r>
          </a:p>
          <a:p>
            <a:pPr algn="l">
              <a:spcBef>
                <a:spcPts val="0"/>
              </a:spcBef>
            </a:pPr>
            <a:endParaRPr lang="en-US" dirty="0"/>
          </a:p>
        </p:txBody>
      </p:sp>
      <p:sp>
        <p:nvSpPr>
          <p:cNvPr id="5" name="TextBox 4">
            <a:extLst>
              <a:ext uri="{FF2B5EF4-FFF2-40B4-BE49-F238E27FC236}">
                <a16:creationId xmlns:a16="http://schemas.microsoft.com/office/drawing/2014/main" id="{2DD335E2-3DD0-91AA-FF61-C9968AD7EED4}"/>
              </a:ext>
            </a:extLst>
          </p:cNvPr>
          <p:cNvSpPr txBox="1"/>
          <p:nvPr/>
        </p:nvSpPr>
        <p:spPr>
          <a:xfrm>
            <a:off x="161364" y="5071091"/>
            <a:ext cx="5630792"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i="1" dirty="0"/>
              <a:t>Clara </a:t>
            </a:r>
            <a:r>
              <a:rPr lang="en-US" b="1" i="1" dirty="0" err="1"/>
              <a:t>Ribad</a:t>
            </a:r>
            <a:r>
              <a:rPr lang="en-US" b="1" i="1" dirty="0"/>
              <a:t> Angeles –2544841 task 1</a:t>
            </a:r>
          </a:p>
          <a:p>
            <a:r>
              <a:rPr lang="en-US" b="1" i="1" dirty="0"/>
              <a:t>Hassan </a:t>
            </a:r>
            <a:r>
              <a:rPr lang="en-US" b="1" i="1" dirty="0" err="1"/>
              <a:t>Hossany</a:t>
            </a:r>
            <a:r>
              <a:rPr lang="en-US" b="1" i="1" dirty="0"/>
              <a:t> –2545461 task 2</a:t>
            </a:r>
          </a:p>
          <a:p>
            <a:r>
              <a:rPr lang="en-US" b="1" i="1" dirty="0"/>
              <a:t>Minerva Castro Morelos –2545544 task 3</a:t>
            </a:r>
          </a:p>
          <a:p>
            <a:r>
              <a:rPr lang="en-US" b="1" i="1" dirty="0"/>
              <a:t>Maria Judith Parreno Pearce –2544826 task 4</a:t>
            </a:r>
          </a:p>
          <a:p>
            <a:r>
              <a:rPr lang="en-US" b="1" i="1" dirty="0"/>
              <a:t>Husna Nadeem –2545460 task 5</a:t>
            </a:r>
          </a:p>
          <a:p>
            <a:endParaRPr lang="en-US" dirty="0"/>
          </a:p>
          <a:p>
            <a:endParaRPr lang="en-US" dirty="0"/>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barn(inVertical)">
                                      <p:cBhvr>
                                        <p:cTn id="37" dur="500"/>
                                        <p:tgtEl>
                                          <p:spTgt spid="5">
                                            <p:txEl>
                                              <p:pRg st="0" end="0"/>
                                            </p:txEl>
                                          </p:spTgt>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5">
                                            <p:txEl>
                                              <p:pRg st="1" end="1"/>
                                            </p:txEl>
                                          </p:spTgt>
                                        </p:tgtEl>
                                        <p:attrNameLst>
                                          <p:attrName>style.visibility</p:attrName>
                                        </p:attrNameLst>
                                      </p:cBhvr>
                                      <p:to>
                                        <p:strVal val="visible"/>
                                      </p:to>
                                    </p:set>
                                    <p:animEffect transition="in" filter="barn(inVertical)">
                                      <p:cBhvr>
                                        <p:cTn id="40" dur="500"/>
                                        <p:tgtEl>
                                          <p:spTgt spid="5">
                                            <p:txEl>
                                              <p:pRg st="1" end="1"/>
                                            </p:txEl>
                                          </p:spTgt>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5">
                                            <p:txEl>
                                              <p:pRg st="2" end="2"/>
                                            </p:txEl>
                                          </p:spTgt>
                                        </p:tgtEl>
                                        <p:attrNameLst>
                                          <p:attrName>style.visibility</p:attrName>
                                        </p:attrNameLst>
                                      </p:cBhvr>
                                      <p:to>
                                        <p:strVal val="visible"/>
                                      </p:to>
                                    </p:set>
                                    <p:animEffect transition="in" filter="barn(inVertical)">
                                      <p:cBhvr>
                                        <p:cTn id="43" dur="500"/>
                                        <p:tgtEl>
                                          <p:spTgt spid="5">
                                            <p:txEl>
                                              <p:pRg st="2" end="2"/>
                                            </p:txEl>
                                          </p:spTgt>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5">
                                            <p:txEl>
                                              <p:pRg st="3" end="3"/>
                                            </p:txEl>
                                          </p:spTgt>
                                        </p:tgtEl>
                                        <p:attrNameLst>
                                          <p:attrName>style.visibility</p:attrName>
                                        </p:attrNameLst>
                                      </p:cBhvr>
                                      <p:to>
                                        <p:strVal val="visible"/>
                                      </p:to>
                                    </p:set>
                                    <p:animEffect transition="in" filter="barn(inVertical)">
                                      <p:cBhvr>
                                        <p:cTn id="46" dur="500"/>
                                        <p:tgtEl>
                                          <p:spTgt spid="5">
                                            <p:txEl>
                                              <p:pRg st="3" end="3"/>
                                            </p:txEl>
                                          </p:spTgt>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5">
                                            <p:txEl>
                                              <p:pRg st="4" end="4"/>
                                            </p:txEl>
                                          </p:spTgt>
                                        </p:tgtEl>
                                        <p:attrNameLst>
                                          <p:attrName>style.visibility</p:attrName>
                                        </p:attrNameLst>
                                      </p:cBhvr>
                                      <p:to>
                                        <p:strVal val="visible"/>
                                      </p:to>
                                    </p:set>
                                    <p:animEffect transition="in" filter="barn(inVertical)">
                                      <p:cBhvr>
                                        <p:cTn id="49"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48114C-4A5C-9550-D671-A69B64A8E53C}"/>
              </a:ext>
            </a:extLst>
          </p:cNvPr>
          <p:cNvSpPr>
            <a:spLocks noGrp="1"/>
          </p:cNvSpPr>
          <p:nvPr>
            <p:ph type="title"/>
          </p:nvPr>
        </p:nvSpPr>
        <p:spPr/>
        <p:txBody>
          <a:bodyPr/>
          <a:lstStyle/>
          <a:p>
            <a:r>
              <a:rPr lang="en-US" sz="4000" dirty="0">
                <a:latin typeface="Constantia"/>
              </a:rPr>
              <a:t>Acknowledgement of the use of AI</a:t>
            </a:r>
          </a:p>
        </p:txBody>
      </p:sp>
      <p:sp>
        <p:nvSpPr>
          <p:cNvPr id="3" name="Content Placeholder 2">
            <a:extLst>
              <a:ext uri="{FF2B5EF4-FFF2-40B4-BE49-F238E27FC236}">
                <a16:creationId xmlns:a16="http://schemas.microsoft.com/office/drawing/2014/main" id="{DF8185E9-9C23-2EC3-E21C-70EF971CDA1A}"/>
              </a:ext>
            </a:extLst>
          </p:cNvPr>
          <p:cNvSpPr>
            <a:spLocks noGrp="1"/>
          </p:cNvSpPr>
          <p:nvPr>
            <p:ph idx="1"/>
          </p:nvPr>
        </p:nvSpPr>
        <p:spPr>
          <a:xfrm>
            <a:off x="2420" y="2283960"/>
            <a:ext cx="10831868" cy="5796659"/>
          </a:xfrm>
        </p:spPr>
        <p:txBody>
          <a:bodyPr vert="horz" lIns="91440" tIns="45720" rIns="91440" bIns="45720" rtlCol="0" anchor="t">
            <a:normAutofit/>
          </a:bodyPr>
          <a:lstStyle/>
          <a:p>
            <a:r>
              <a:rPr lang="en-US" sz="2800" i="1" dirty="0">
                <a:solidFill>
                  <a:schemeClr val="accent2"/>
                </a:solidFill>
                <a:latin typeface="Calibri"/>
                <a:ea typeface="Calibri"/>
                <a:cs typeface="Calibri"/>
              </a:rPr>
              <a:t>'No generative AI tools were used in the preparation of this presentation.'</a:t>
            </a:r>
            <a:endParaRPr lang="en-US" sz="2800" dirty="0">
              <a:solidFill>
                <a:schemeClr val="accent2"/>
              </a:solidFill>
            </a:endParaRPr>
          </a:p>
        </p:txBody>
      </p:sp>
    </p:spTree>
    <p:extLst>
      <p:ext uri="{BB962C8B-B14F-4D97-AF65-F5344CB8AC3E}">
        <p14:creationId xmlns:p14="http://schemas.microsoft.com/office/powerpoint/2010/main" val="149962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5EDBA-EF7A-4A9D-8318-D102A5EC61F2}"/>
              </a:ext>
            </a:extLst>
          </p:cNvPr>
          <p:cNvSpPr>
            <a:spLocks noGrp="1"/>
          </p:cNvSpPr>
          <p:nvPr>
            <p:ph type="title"/>
          </p:nvPr>
        </p:nvSpPr>
        <p:spPr>
          <a:xfrm>
            <a:off x="9308189" y="1"/>
            <a:ext cx="3479964" cy="968188"/>
          </a:xfrm>
        </p:spPr>
        <p:txBody>
          <a:bodyPr>
            <a:normAutofit/>
          </a:bodyPr>
          <a:lstStyle/>
          <a:p>
            <a:r>
              <a:rPr lang="en-US" sz="4800" dirty="0">
                <a:latin typeface="Algerian"/>
              </a:rPr>
              <a:t> </a:t>
            </a:r>
          </a:p>
        </p:txBody>
      </p:sp>
      <p:graphicFrame>
        <p:nvGraphicFramePr>
          <p:cNvPr id="7" name="Content Placeholder 6">
            <a:extLst>
              <a:ext uri="{FF2B5EF4-FFF2-40B4-BE49-F238E27FC236}">
                <a16:creationId xmlns:a16="http://schemas.microsoft.com/office/drawing/2014/main" id="{DD9E1D23-EB2C-F097-046E-D807DBAC8A73}"/>
              </a:ext>
            </a:extLst>
          </p:cNvPr>
          <p:cNvGraphicFramePr>
            <a:graphicFrameLocks noGrp="1"/>
          </p:cNvGraphicFramePr>
          <p:nvPr>
            <p:ph idx="1"/>
            <p:extLst>
              <p:ext uri="{D42A27DB-BD31-4B8C-83A1-F6EECF244321}">
                <p14:modId xmlns:p14="http://schemas.microsoft.com/office/powerpoint/2010/main" val="535403080"/>
              </p:ext>
            </p:extLst>
          </p:nvPr>
        </p:nvGraphicFramePr>
        <p:xfrm>
          <a:off x="201706" y="672612"/>
          <a:ext cx="9251576" cy="4145416"/>
        </p:xfrm>
        <a:graphic>
          <a:graphicData uri="http://schemas.openxmlformats.org/drawingml/2006/table">
            <a:tbl>
              <a:tblPr firstRow="1" bandRow="1">
                <a:tableStyleId>{5C22544A-7EE6-4342-B048-85BDC9FD1C3A}</a:tableStyleId>
              </a:tblPr>
              <a:tblGrid>
                <a:gridCol w="5033742">
                  <a:extLst>
                    <a:ext uri="{9D8B030D-6E8A-4147-A177-3AD203B41FA5}">
                      <a16:colId xmlns:a16="http://schemas.microsoft.com/office/drawing/2014/main" val="3781659986"/>
                    </a:ext>
                  </a:extLst>
                </a:gridCol>
                <a:gridCol w="4217834">
                  <a:extLst>
                    <a:ext uri="{9D8B030D-6E8A-4147-A177-3AD203B41FA5}">
                      <a16:colId xmlns:a16="http://schemas.microsoft.com/office/drawing/2014/main" val="3925561357"/>
                    </a:ext>
                  </a:extLst>
                </a:gridCol>
              </a:tblGrid>
              <a:tr h="415307">
                <a:tc>
                  <a:txBody>
                    <a:bodyPr/>
                    <a:lstStyle/>
                    <a:p>
                      <a:r>
                        <a:rPr lang="en-US" sz="4800" dirty="0">
                          <a:solidFill>
                            <a:schemeClr val="bg1"/>
                          </a:solidFill>
                          <a:latin typeface="Algerian"/>
                        </a:rPr>
                        <a:t>Contents</a:t>
                      </a:r>
                      <a:endParaRPr lang="en-US" sz="4800" dirty="0"/>
                    </a:p>
                  </a:txBody>
                  <a:tcPr/>
                </a:tc>
                <a:tc>
                  <a:txBody>
                    <a:bodyPr/>
                    <a:lstStyle/>
                    <a:p>
                      <a:endParaRPr lang="en-US" dirty="0"/>
                    </a:p>
                  </a:txBody>
                  <a:tcPr/>
                </a:tc>
                <a:extLst>
                  <a:ext uri="{0D108BD9-81ED-4DB2-BD59-A6C34878D82A}">
                    <a16:rowId xmlns:a16="http://schemas.microsoft.com/office/drawing/2014/main" val="1783101199"/>
                  </a:ext>
                </a:extLst>
              </a:tr>
              <a:tr h="415307">
                <a:tc>
                  <a:txBody>
                    <a:bodyPr/>
                    <a:lstStyle/>
                    <a:p>
                      <a:r>
                        <a:rPr lang="en-US" dirty="0"/>
                        <a:t>Introduction – case study overview </a:t>
                      </a:r>
                    </a:p>
                  </a:txBody>
                  <a:tcPr/>
                </a:tc>
                <a:tc>
                  <a:txBody>
                    <a:bodyPr/>
                    <a:lstStyle/>
                    <a:p>
                      <a:r>
                        <a:rPr lang="en-US" dirty="0" err="1"/>
                        <a:t>Clara,Hassan</a:t>
                      </a:r>
                      <a:r>
                        <a:rPr lang="en-US" dirty="0"/>
                        <a:t>, Minerva, Maria, Husna  </a:t>
                      </a:r>
                    </a:p>
                  </a:txBody>
                  <a:tcPr/>
                </a:tc>
                <a:extLst>
                  <a:ext uri="{0D108BD9-81ED-4DB2-BD59-A6C34878D82A}">
                    <a16:rowId xmlns:a16="http://schemas.microsoft.com/office/drawing/2014/main" val="440535489"/>
                  </a:ext>
                </a:extLst>
              </a:tr>
              <a:tr h="415307">
                <a:tc>
                  <a:txBody>
                    <a:bodyPr/>
                    <a:lstStyle/>
                    <a:p>
                      <a:r>
                        <a:rPr lang="en-US" dirty="0"/>
                        <a:t>Task 1 Staff communication ~ teams </a:t>
                      </a:r>
                    </a:p>
                  </a:txBody>
                  <a:tcPr/>
                </a:tc>
                <a:tc>
                  <a:txBody>
                    <a:bodyPr/>
                    <a:lstStyle/>
                    <a:p>
                      <a:r>
                        <a:rPr lang="en-US" dirty="0"/>
                        <a:t>Clara </a:t>
                      </a:r>
                      <a:r>
                        <a:rPr lang="en-US" dirty="0" err="1"/>
                        <a:t>Ribad</a:t>
                      </a:r>
                      <a:r>
                        <a:rPr lang="en-US" dirty="0"/>
                        <a:t> Angeles</a:t>
                      </a:r>
                    </a:p>
                  </a:txBody>
                  <a:tcPr/>
                </a:tc>
                <a:extLst>
                  <a:ext uri="{0D108BD9-81ED-4DB2-BD59-A6C34878D82A}">
                    <a16:rowId xmlns:a16="http://schemas.microsoft.com/office/drawing/2014/main" val="810487274"/>
                  </a:ext>
                </a:extLst>
              </a:tr>
              <a:tr h="415307">
                <a:tc>
                  <a:txBody>
                    <a:bodyPr/>
                    <a:lstStyle/>
                    <a:p>
                      <a:r>
                        <a:rPr lang="en-US" dirty="0"/>
                        <a:t>Task 2 Secure file storage &amp; sharing ~ OneDrive </a:t>
                      </a:r>
                    </a:p>
                  </a:txBody>
                  <a:tcPr/>
                </a:tc>
                <a:tc>
                  <a:txBody>
                    <a:bodyPr/>
                    <a:lstStyle/>
                    <a:p>
                      <a:r>
                        <a:rPr lang="en-US" dirty="0"/>
                        <a:t>Hassan </a:t>
                      </a:r>
                      <a:r>
                        <a:rPr lang="en-US" dirty="0" err="1"/>
                        <a:t>Hossany</a:t>
                      </a:r>
                      <a:endParaRPr lang="en-US" dirty="0"/>
                    </a:p>
                  </a:txBody>
                  <a:tcPr/>
                </a:tc>
                <a:extLst>
                  <a:ext uri="{0D108BD9-81ED-4DB2-BD59-A6C34878D82A}">
                    <a16:rowId xmlns:a16="http://schemas.microsoft.com/office/drawing/2014/main" val="2388368995"/>
                  </a:ext>
                </a:extLst>
              </a:tr>
              <a:tr h="415307">
                <a:tc>
                  <a:txBody>
                    <a:bodyPr/>
                    <a:lstStyle/>
                    <a:p>
                      <a:r>
                        <a:rPr lang="en-US" dirty="0"/>
                        <a:t>Task 3 Care documentation ~ Word</a:t>
                      </a:r>
                    </a:p>
                  </a:txBody>
                  <a:tcPr/>
                </a:tc>
                <a:tc>
                  <a:txBody>
                    <a:bodyPr/>
                    <a:lstStyle/>
                    <a:p>
                      <a:r>
                        <a:rPr lang="en-US" dirty="0"/>
                        <a:t>Minerva </a:t>
                      </a:r>
                      <a:r>
                        <a:rPr lang="en-US" dirty="0" err="1"/>
                        <a:t>castro</a:t>
                      </a:r>
                      <a:r>
                        <a:rPr lang="en-US" dirty="0"/>
                        <a:t> Morelos</a:t>
                      </a:r>
                    </a:p>
                  </a:txBody>
                  <a:tcPr/>
                </a:tc>
                <a:extLst>
                  <a:ext uri="{0D108BD9-81ED-4DB2-BD59-A6C34878D82A}">
                    <a16:rowId xmlns:a16="http://schemas.microsoft.com/office/drawing/2014/main" val="1788424051"/>
                  </a:ext>
                </a:extLst>
              </a:tr>
              <a:tr h="415307">
                <a:tc>
                  <a:txBody>
                    <a:bodyPr/>
                    <a:lstStyle/>
                    <a:p>
                      <a:r>
                        <a:rPr lang="en-US" dirty="0"/>
                        <a:t>Task 4 Staff schedulling/</a:t>
                      </a:r>
                      <a:r>
                        <a:rPr lang="en-US" dirty="0" err="1"/>
                        <a:t>rotas</a:t>
                      </a:r>
                      <a:r>
                        <a:rPr lang="en-US" dirty="0"/>
                        <a:t> ~ Excel </a:t>
                      </a:r>
                    </a:p>
                  </a:txBody>
                  <a:tcPr/>
                </a:tc>
                <a:tc>
                  <a:txBody>
                    <a:bodyPr/>
                    <a:lstStyle/>
                    <a:p>
                      <a:r>
                        <a:rPr lang="en-US" dirty="0"/>
                        <a:t>Maria Judith </a:t>
                      </a:r>
                      <a:r>
                        <a:rPr lang="en-US" dirty="0" err="1"/>
                        <a:t>Parreno</a:t>
                      </a:r>
                      <a:r>
                        <a:rPr lang="en-US" dirty="0"/>
                        <a:t> Pearce</a:t>
                      </a:r>
                    </a:p>
                  </a:txBody>
                  <a:tcPr/>
                </a:tc>
                <a:extLst>
                  <a:ext uri="{0D108BD9-81ED-4DB2-BD59-A6C34878D82A}">
                    <a16:rowId xmlns:a16="http://schemas.microsoft.com/office/drawing/2014/main" val="2877610520"/>
                  </a:ext>
                </a:extLst>
              </a:tr>
              <a:tr h="415307">
                <a:tc>
                  <a:txBody>
                    <a:bodyPr/>
                    <a:lstStyle/>
                    <a:p>
                      <a:r>
                        <a:rPr lang="en-US" dirty="0"/>
                        <a:t>Task 5 Staff training ~ PowerPoint</a:t>
                      </a:r>
                    </a:p>
                  </a:txBody>
                  <a:tcPr/>
                </a:tc>
                <a:tc>
                  <a:txBody>
                    <a:bodyPr/>
                    <a:lstStyle/>
                    <a:p>
                      <a:r>
                        <a:rPr lang="en-US" dirty="0"/>
                        <a:t>Husna Nadeem</a:t>
                      </a:r>
                    </a:p>
                  </a:txBody>
                  <a:tcPr/>
                </a:tc>
                <a:extLst>
                  <a:ext uri="{0D108BD9-81ED-4DB2-BD59-A6C34878D82A}">
                    <a16:rowId xmlns:a16="http://schemas.microsoft.com/office/drawing/2014/main" val="432368024"/>
                  </a:ext>
                </a:extLst>
              </a:tr>
              <a:tr h="415307">
                <a:tc>
                  <a:txBody>
                    <a:bodyPr/>
                    <a:lstStyle/>
                    <a:p>
                      <a:pPr lvl="0">
                        <a:buNone/>
                      </a:pPr>
                      <a:r>
                        <a:rPr lang="en-US" dirty="0"/>
                        <a:t>Conclusion &amp; Recommendation</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Clara, Hassan, Minerva, Maria, Husna  </a:t>
                      </a:r>
                    </a:p>
                  </a:txBody>
                  <a:tcPr/>
                </a:tc>
                <a:extLst>
                  <a:ext uri="{0D108BD9-81ED-4DB2-BD59-A6C34878D82A}">
                    <a16:rowId xmlns:a16="http://schemas.microsoft.com/office/drawing/2014/main" val="1234656834"/>
                  </a:ext>
                </a:extLst>
              </a:tr>
              <a:tr h="415307">
                <a:tc>
                  <a:txBody>
                    <a:bodyPr/>
                    <a:lstStyle/>
                    <a:p>
                      <a:pPr lvl="0">
                        <a:buNone/>
                      </a:pPr>
                      <a:r>
                        <a:rPr lang="en-US" dirty="0"/>
                        <a:t>References</a:t>
                      </a:r>
                    </a:p>
                  </a:txBody>
                  <a:tcPr/>
                </a:tc>
                <a:tc>
                  <a:txBody>
                    <a:bodyPr/>
                    <a:lstStyle/>
                    <a:p>
                      <a:pPr lvl="0">
                        <a:buNone/>
                      </a:pPr>
                      <a:endParaRPr lang="en-US" dirty="0"/>
                    </a:p>
                  </a:txBody>
                  <a:tcPr/>
                </a:tc>
                <a:extLst>
                  <a:ext uri="{0D108BD9-81ED-4DB2-BD59-A6C34878D82A}">
                    <a16:rowId xmlns:a16="http://schemas.microsoft.com/office/drawing/2014/main" val="1906718636"/>
                  </a:ext>
                </a:extLst>
              </a:tr>
            </a:tbl>
          </a:graphicData>
        </a:graphic>
      </p:graphicFrame>
    </p:spTree>
    <p:extLst>
      <p:ext uri="{BB962C8B-B14F-4D97-AF65-F5344CB8AC3E}">
        <p14:creationId xmlns:p14="http://schemas.microsoft.com/office/powerpoint/2010/main" val="425200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7AA87-EE90-C57E-FE6D-27D304BEF0DB}"/>
              </a:ext>
            </a:extLst>
          </p:cNvPr>
          <p:cNvSpPr>
            <a:spLocks noGrp="1"/>
          </p:cNvSpPr>
          <p:nvPr>
            <p:ph type="title"/>
          </p:nvPr>
        </p:nvSpPr>
        <p:spPr/>
        <p:txBody>
          <a:bodyPr/>
          <a:lstStyle/>
          <a:p>
            <a:r>
              <a:rPr lang="en-GB" dirty="0"/>
              <a:t>Introduction: </a:t>
            </a:r>
            <a:r>
              <a:rPr lang="en-GB"/>
              <a:t>Riverdale</a:t>
            </a:r>
            <a:r>
              <a:rPr lang="en-GB" dirty="0"/>
              <a:t> Nursing Home</a:t>
            </a:r>
            <a:endParaRPr lang="en-US" dirty="0"/>
          </a:p>
        </p:txBody>
      </p:sp>
      <p:sp>
        <p:nvSpPr>
          <p:cNvPr id="3" name="Content Placeholder 2">
            <a:extLst>
              <a:ext uri="{FF2B5EF4-FFF2-40B4-BE49-F238E27FC236}">
                <a16:creationId xmlns:a16="http://schemas.microsoft.com/office/drawing/2014/main" id="{C58CFA7C-C99B-EF8E-432F-DE4BDA4645F8}"/>
              </a:ext>
            </a:extLst>
          </p:cNvPr>
          <p:cNvSpPr>
            <a:spLocks noGrp="1"/>
          </p:cNvSpPr>
          <p:nvPr>
            <p:ph idx="1"/>
          </p:nvPr>
        </p:nvSpPr>
        <p:spPr>
          <a:xfrm>
            <a:off x="695263" y="1488613"/>
            <a:ext cx="9000066" cy="4759787"/>
          </a:xfrm>
        </p:spPr>
        <p:txBody>
          <a:bodyPr vert="horz" lIns="91440" tIns="45720" rIns="91440" bIns="45720" rtlCol="0" anchor="t">
            <a:normAutofit/>
          </a:bodyPr>
          <a:lstStyle/>
          <a:p>
            <a:r>
              <a:rPr lang="en-GB" dirty="0"/>
              <a:t>Riverdale is a care home which mainly focuses on caring for older patients.</a:t>
            </a:r>
          </a:p>
          <a:p>
            <a:r>
              <a:rPr lang="en-GB" dirty="0"/>
              <a:t>They provide care all hours of the day for those who can’t care for themselves </a:t>
            </a:r>
          </a:p>
          <a:p>
            <a:r>
              <a:rPr lang="en-GB" dirty="0"/>
              <a:t>The on shift staff rotate between two different building during shifts</a:t>
            </a:r>
          </a:p>
          <a:p>
            <a:r>
              <a:rPr lang="en-GB" dirty="0"/>
              <a:t>At the moment Riverdale use Microsoft 365 however the staff aren’t very sure on what tools to use for the tasks that need to be done</a:t>
            </a:r>
          </a:p>
          <a:p>
            <a:r>
              <a:rPr lang="en-GB" dirty="0"/>
              <a:t>As a result of there is a lot of confusion ,messages end up getting missed out, the same work being done repeatedly which results in inefficient working. </a:t>
            </a:r>
          </a:p>
          <a:p>
            <a:r>
              <a:rPr lang="en-GB" dirty="0"/>
              <a:t>In order to make the work place more efficient and the communication better we will be matching the correct Microsoft tools to the correct tasks  </a:t>
            </a:r>
          </a:p>
        </p:txBody>
      </p:sp>
      <p:pic>
        <p:nvPicPr>
          <p:cNvPr id="7" name="Picture 6">
            <a:extLst>
              <a:ext uri="{FF2B5EF4-FFF2-40B4-BE49-F238E27FC236}">
                <a16:creationId xmlns:a16="http://schemas.microsoft.com/office/drawing/2014/main" id="{81977DA8-9236-4DA0-AB53-FEE3E36FBABF}"/>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92058" y="4927601"/>
            <a:ext cx="1740036" cy="1740036"/>
          </a:xfrm>
          <a:prstGeom prst="rect">
            <a:avLst/>
          </a:prstGeom>
        </p:spPr>
      </p:pic>
      <p:sp>
        <p:nvSpPr>
          <p:cNvPr id="9" name="Circle: Hollow 8">
            <a:extLst>
              <a:ext uri="{FF2B5EF4-FFF2-40B4-BE49-F238E27FC236}">
                <a16:creationId xmlns:a16="http://schemas.microsoft.com/office/drawing/2014/main" id="{0320D997-1826-4C5F-904F-3EB601BE092E}"/>
              </a:ext>
            </a:extLst>
          </p:cNvPr>
          <p:cNvSpPr/>
          <p:nvPr/>
        </p:nvSpPr>
        <p:spPr>
          <a:xfrm>
            <a:off x="1792058" y="4915619"/>
            <a:ext cx="1740036" cy="1764000"/>
          </a:xfrm>
          <a:prstGeom prst="donut">
            <a:avLst>
              <a:gd name="adj" fmla="val 1184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 </a:t>
            </a:r>
          </a:p>
        </p:txBody>
      </p:sp>
    </p:spTree>
    <p:extLst>
      <p:ext uri="{BB962C8B-B14F-4D97-AF65-F5344CB8AC3E}">
        <p14:creationId xmlns:p14="http://schemas.microsoft.com/office/powerpoint/2010/main" val="3553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245ED-4BA2-4CB6-9266-0F8EB4EE4CBC}"/>
              </a:ext>
            </a:extLst>
          </p:cNvPr>
          <p:cNvSpPr>
            <a:spLocks noGrp="1"/>
          </p:cNvSpPr>
          <p:nvPr>
            <p:ph type="title"/>
          </p:nvPr>
        </p:nvSpPr>
        <p:spPr>
          <a:xfrm>
            <a:off x="677334" y="47167"/>
            <a:ext cx="8596668" cy="1320800"/>
          </a:xfrm>
        </p:spPr>
        <p:txBody>
          <a:bodyPr/>
          <a:lstStyle/>
          <a:p>
            <a:r>
              <a:rPr lang="en-US" dirty="0"/>
              <a:t>Task 1 Staff communication ~ teams </a:t>
            </a:r>
            <a:br>
              <a:rPr lang="en-US" dirty="0"/>
            </a:br>
            <a:r>
              <a:rPr lang="en-US" sz="2000" dirty="0"/>
              <a:t>Clara</a:t>
            </a:r>
            <a:endParaRPr lang="en-GB" dirty="0"/>
          </a:p>
        </p:txBody>
      </p:sp>
      <p:sp>
        <p:nvSpPr>
          <p:cNvPr id="3" name="Content Placeholder 2">
            <a:extLst>
              <a:ext uri="{FF2B5EF4-FFF2-40B4-BE49-F238E27FC236}">
                <a16:creationId xmlns:a16="http://schemas.microsoft.com/office/drawing/2014/main" id="{8F973965-4CCA-4092-B173-3A5AAA40E03B}"/>
              </a:ext>
            </a:extLst>
          </p:cNvPr>
          <p:cNvSpPr>
            <a:spLocks noGrp="1"/>
          </p:cNvSpPr>
          <p:nvPr>
            <p:ph idx="1"/>
          </p:nvPr>
        </p:nvSpPr>
        <p:spPr>
          <a:xfrm>
            <a:off x="677334" y="1058684"/>
            <a:ext cx="9031442" cy="5328668"/>
          </a:xfrm>
        </p:spPr>
        <p:txBody>
          <a:bodyPr>
            <a:normAutofit fontScale="92500" lnSpcReduction="20000"/>
          </a:bodyPr>
          <a:lstStyle/>
          <a:p>
            <a:pPr marL="0" indent="0">
              <a:buNone/>
            </a:pPr>
            <a:r>
              <a:rPr lang="en-GB" dirty="0"/>
              <a:t>What does this task involve at Riverdale?</a:t>
            </a:r>
          </a:p>
          <a:p>
            <a:pPr marL="0" indent="0">
              <a:buNone/>
            </a:pPr>
            <a:r>
              <a:rPr lang="en-GB" dirty="0"/>
              <a:t>Staff communication at Riverdale is about making sure everyone knows important updates, changes to residents' care and work information. Good communication helps staff work together and provide safe care for residents.</a:t>
            </a:r>
          </a:p>
          <a:p>
            <a:pPr marL="0" indent="0">
              <a:buNone/>
            </a:pPr>
            <a:r>
              <a:rPr lang="en-GB" dirty="0"/>
              <a:t>Why is Microsoft Teams the most suitable tool?</a:t>
            </a:r>
          </a:p>
          <a:p>
            <a:pPr marL="0" indent="0">
              <a:buNone/>
            </a:pPr>
            <a:r>
              <a:rPr lang="en-GB" dirty="0"/>
              <a:t>Microsoft Teams is a good tool because staff can send messages, join meetings and share files all in one place. This makes it easier for everyone to stay updated, even if they work different shifts or in different buildings (Microsoft, 2024).</a:t>
            </a:r>
          </a:p>
          <a:p>
            <a:pPr marL="0" indent="0">
              <a:buNone/>
            </a:pPr>
            <a:r>
              <a:rPr lang="en-GB" dirty="0"/>
              <a:t>How does Microsoft Teams improve efficiency or communication at Riverdale?</a:t>
            </a:r>
          </a:p>
          <a:p>
            <a:pPr marL="0" indent="0">
              <a:buNone/>
            </a:pPr>
            <a:r>
              <a:rPr lang="en-GB" dirty="0"/>
              <a:t> Staff can use Chat to send quick updates instead of waiting for meetings ,Teams Meetings let staff have online meetings and training from different buildings, File Sharing lets staff upload and find care documents, rotas and policies in one place (Microsoft, 2024)</a:t>
            </a:r>
          </a:p>
          <a:p>
            <a:pPr marL="0" indent="0">
              <a:buNone/>
            </a:pPr>
            <a:r>
              <a:rPr lang="en-GB" dirty="0"/>
              <a:t>Benefits ~ Easy to keep everyone updated, Staff can work together even if they are in different </a:t>
            </a:r>
          </a:p>
          <a:p>
            <a:pPr marL="0" indent="0">
              <a:buNone/>
            </a:pPr>
            <a:r>
              <a:rPr lang="en-GB" dirty="0"/>
              <a:t>Buildings, Files and documents are easy to share.</a:t>
            </a:r>
          </a:p>
          <a:p>
            <a:pPr marL="0" indent="0">
              <a:buNone/>
            </a:pPr>
            <a:r>
              <a:rPr lang="en-GB" dirty="0"/>
              <a:t>Limitations</a:t>
            </a:r>
          </a:p>
          <a:p>
            <a:pPr marL="0" indent="0">
              <a:buNone/>
            </a:pPr>
            <a:r>
              <a:rPr lang="en-GB" dirty="0"/>
              <a:t>Needs a good internet connection, Some staff might need help learning how to use Teams, If Teams isn't working, it can slow down  communication.(</a:t>
            </a:r>
            <a:r>
              <a:rPr lang="en-GB" dirty="0" err="1"/>
              <a:t>KeerthikaMsft</a:t>
            </a:r>
            <a:r>
              <a:rPr lang="en-GB" dirty="0"/>
              <a:t>, 2026)</a:t>
            </a:r>
          </a:p>
        </p:txBody>
      </p:sp>
    </p:spTree>
    <p:extLst>
      <p:ext uri="{BB962C8B-B14F-4D97-AF65-F5344CB8AC3E}">
        <p14:creationId xmlns:p14="http://schemas.microsoft.com/office/powerpoint/2010/main" val="3643211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1A5B0CD-7B7A-408E-9FE4-4CD53FAF2F16}"/>
              </a:ext>
            </a:extLst>
          </p:cNvPr>
          <p:cNvGraphicFramePr>
            <a:graphicFrameLocks noGrp="1"/>
          </p:cNvGraphicFramePr>
          <p:nvPr>
            <p:extLst>
              <p:ext uri="{D42A27DB-BD31-4B8C-83A1-F6EECF244321}">
                <p14:modId xmlns:p14="http://schemas.microsoft.com/office/powerpoint/2010/main" val="1982125913"/>
              </p:ext>
            </p:extLst>
          </p:nvPr>
        </p:nvGraphicFramePr>
        <p:xfrm>
          <a:off x="902446" y="1856491"/>
          <a:ext cx="8819778" cy="3145018"/>
        </p:xfrm>
        <a:graphic>
          <a:graphicData uri="http://schemas.openxmlformats.org/drawingml/2006/table">
            <a:tbl>
              <a:tblPr firstRow="1" bandRow="1">
                <a:tableStyleId>{5C22544A-7EE6-4342-B048-85BDC9FD1C3A}</a:tableStyleId>
              </a:tblPr>
              <a:tblGrid>
                <a:gridCol w="4409889">
                  <a:extLst>
                    <a:ext uri="{9D8B030D-6E8A-4147-A177-3AD203B41FA5}">
                      <a16:colId xmlns:a16="http://schemas.microsoft.com/office/drawing/2014/main" val="2952918465"/>
                    </a:ext>
                  </a:extLst>
                </a:gridCol>
                <a:gridCol w="4409889">
                  <a:extLst>
                    <a:ext uri="{9D8B030D-6E8A-4147-A177-3AD203B41FA5}">
                      <a16:colId xmlns:a16="http://schemas.microsoft.com/office/drawing/2014/main" val="18459415"/>
                    </a:ext>
                  </a:extLst>
                </a:gridCol>
              </a:tblGrid>
              <a:tr h="584698">
                <a:tc>
                  <a:txBody>
                    <a:bodyPr/>
                    <a:lstStyle/>
                    <a:p>
                      <a:r>
                        <a:rPr lang="en-GB" dirty="0"/>
                        <a:t>Advantages </a:t>
                      </a:r>
                    </a:p>
                  </a:txBody>
                  <a:tcPr/>
                </a:tc>
                <a:tc>
                  <a:txBody>
                    <a:bodyPr/>
                    <a:lstStyle/>
                    <a:p>
                      <a:r>
                        <a:rPr lang="en-GB" dirty="0"/>
                        <a:t>limitations</a:t>
                      </a:r>
                    </a:p>
                  </a:txBody>
                  <a:tcPr/>
                </a:tc>
                <a:extLst>
                  <a:ext uri="{0D108BD9-81ED-4DB2-BD59-A6C34878D82A}">
                    <a16:rowId xmlns:a16="http://schemas.microsoft.com/office/drawing/2014/main" val="2385541493"/>
                  </a:ext>
                </a:extLst>
              </a:tr>
              <a:tr h="2376643">
                <a:tc>
                  <a:txBody>
                    <a:bodyPr/>
                    <a:lstStyle/>
                    <a:p>
                      <a:r>
                        <a:rPr lang="en-GB" dirty="0"/>
                        <a:t>• Easy to keep everyone updated.</a:t>
                      </a:r>
                    </a:p>
                    <a:p>
                      <a:r>
                        <a:rPr lang="en-GB" dirty="0"/>
                        <a:t>• Staff can work together even if they are in different </a:t>
                      </a:r>
                    </a:p>
                    <a:p>
                      <a:r>
                        <a:rPr lang="en-GB" dirty="0"/>
                        <a:t>buildings.</a:t>
                      </a:r>
                    </a:p>
                    <a:p>
                      <a:r>
                        <a:rPr lang="en-GB" dirty="0"/>
                        <a:t>• Files and documents are easy to share</a:t>
                      </a:r>
                    </a:p>
                  </a:txBody>
                  <a:tcPr/>
                </a:tc>
                <a:tc>
                  <a:txBody>
                    <a:bodyPr/>
                    <a:lstStyle/>
                    <a:p>
                      <a:r>
                        <a:rPr lang="en-GB" dirty="0"/>
                        <a:t>Needs a good internet connection.</a:t>
                      </a:r>
                    </a:p>
                    <a:p>
                      <a:r>
                        <a:rPr lang="en-GB" dirty="0"/>
                        <a:t>• Some staff might need help learning how to use </a:t>
                      </a:r>
                    </a:p>
                    <a:p>
                      <a:r>
                        <a:rPr lang="en-GB" dirty="0"/>
                        <a:t>Teams.</a:t>
                      </a:r>
                    </a:p>
                    <a:p>
                      <a:r>
                        <a:rPr lang="en-GB" dirty="0"/>
                        <a:t>• If Teams isn't working, it can slow down </a:t>
                      </a:r>
                    </a:p>
                    <a:p>
                      <a:r>
                        <a:rPr lang="en-GB" dirty="0"/>
                        <a:t>communication.</a:t>
                      </a:r>
                    </a:p>
                    <a:p>
                      <a:r>
                        <a:rPr lang="en-GB" dirty="0"/>
                        <a:t>(</a:t>
                      </a:r>
                      <a:r>
                        <a:rPr lang="en-GB" dirty="0" err="1"/>
                        <a:t>KeerthikaMsft</a:t>
                      </a:r>
                      <a:r>
                        <a:rPr lang="en-GB" dirty="0"/>
                        <a:t>, 2026)</a:t>
                      </a:r>
                    </a:p>
                    <a:p>
                      <a:endParaRPr lang="en-GB" dirty="0"/>
                    </a:p>
                  </a:txBody>
                  <a:tcPr/>
                </a:tc>
                <a:extLst>
                  <a:ext uri="{0D108BD9-81ED-4DB2-BD59-A6C34878D82A}">
                    <a16:rowId xmlns:a16="http://schemas.microsoft.com/office/drawing/2014/main" val="2541484586"/>
                  </a:ext>
                </a:extLst>
              </a:tr>
            </a:tbl>
          </a:graphicData>
        </a:graphic>
      </p:graphicFrame>
      <p:sp>
        <p:nvSpPr>
          <p:cNvPr id="6" name="TextBox 5">
            <a:extLst>
              <a:ext uri="{FF2B5EF4-FFF2-40B4-BE49-F238E27FC236}">
                <a16:creationId xmlns:a16="http://schemas.microsoft.com/office/drawing/2014/main" id="{D4A00A2E-BCF6-42A9-8B4B-6CDF0888226E}"/>
              </a:ext>
            </a:extLst>
          </p:cNvPr>
          <p:cNvSpPr txBox="1"/>
          <p:nvPr/>
        </p:nvSpPr>
        <p:spPr>
          <a:xfrm>
            <a:off x="1271493" y="165168"/>
            <a:ext cx="7785847" cy="1384995"/>
          </a:xfrm>
          <a:prstGeom prst="rect">
            <a:avLst/>
          </a:prstGeom>
          <a:noFill/>
        </p:spPr>
        <p:txBody>
          <a:bodyPr wrap="square" rtlCol="0">
            <a:spAutoFit/>
          </a:bodyPr>
          <a:lstStyle/>
          <a:p>
            <a:r>
              <a:rPr lang="en-US" sz="2800" dirty="0">
                <a:solidFill>
                  <a:schemeClr val="accent1">
                    <a:lumMod val="75000"/>
                  </a:schemeClr>
                </a:solidFill>
                <a:latin typeface="Arial" panose="020B0604020202020204" pitchFamily="34" charset="0"/>
                <a:ea typeface="Calibri" pitchFamily="34" charset="-122"/>
                <a:cs typeface="Arial" panose="020B0604020202020204" pitchFamily="34" charset="0"/>
              </a:rPr>
              <a:t>ADVANTAGES &amp; LIMITATIONS: MS TEAMS at Riverdale</a:t>
            </a:r>
          </a:p>
          <a:p>
            <a:r>
              <a:rPr lang="en-US" dirty="0" err="1">
                <a:solidFill>
                  <a:schemeClr val="accent1">
                    <a:lumMod val="75000"/>
                  </a:schemeClr>
                </a:solidFill>
                <a:latin typeface="Arial" panose="020B0604020202020204" pitchFamily="34" charset="0"/>
                <a:ea typeface="Calibri" pitchFamily="34" charset="-122"/>
                <a:cs typeface="Arial" panose="020B0604020202020204" pitchFamily="34" charset="0"/>
              </a:rPr>
              <a:t>clara</a:t>
            </a:r>
            <a:r>
              <a:rPr lang="en-US" dirty="0">
                <a:solidFill>
                  <a:schemeClr val="accent1">
                    <a:lumMod val="75000"/>
                  </a:schemeClr>
                </a:solidFill>
                <a:latin typeface="Arial" panose="020B0604020202020204" pitchFamily="34" charset="0"/>
                <a:ea typeface="Calibri" pitchFamily="34" charset="-122"/>
                <a:cs typeface="Arial" panose="020B0604020202020204" pitchFamily="34" charset="0"/>
              </a:rPr>
              <a:t> </a:t>
            </a:r>
            <a:r>
              <a:rPr lang="en-US" sz="2800" dirty="0">
                <a:solidFill>
                  <a:schemeClr val="accent1">
                    <a:lumMod val="75000"/>
                  </a:schemeClr>
                </a:solidFill>
                <a:latin typeface="Arial" panose="020B0604020202020204" pitchFamily="34" charset="0"/>
                <a:ea typeface="Calibri" pitchFamily="34" charset="-122"/>
                <a:cs typeface="Arial" panose="020B0604020202020204" pitchFamily="34" charset="0"/>
              </a:rPr>
              <a:t> </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3958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622BF-1F7A-4CA4-64A7-167F5CB6177E}"/>
              </a:ext>
            </a:extLst>
          </p:cNvPr>
          <p:cNvSpPr>
            <a:spLocks noGrp="1"/>
          </p:cNvSpPr>
          <p:nvPr>
            <p:ph type="title"/>
          </p:nvPr>
        </p:nvSpPr>
        <p:spPr>
          <a:xfrm>
            <a:off x="421840" y="0"/>
            <a:ext cx="8596668" cy="1320800"/>
          </a:xfrm>
        </p:spPr>
        <p:txBody>
          <a:bodyPr>
            <a:normAutofit fontScale="90000"/>
          </a:bodyPr>
          <a:lstStyle/>
          <a:p>
            <a:r>
              <a:rPr lang="en-US" sz="4400" dirty="0">
                <a:latin typeface="Algerian" panose="04020705040A02060702" pitchFamily="82" charset="0"/>
              </a:rPr>
              <a:t>secure file storage &amp; sharing</a:t>
            </a:r>
          </a:p>
        </p:txBody>
      </p:sp>
      <p:sp>
        <p:nvSpPr>
          <p:cNvPr id="3" name="Content Placeholder 2">
            <a:extLst>
              <a:ext uri="{FF2B5EF4-FFF2-40B4-BE49-F238E27FC236}">
                <a16:creationId xmlns:a16="http://schemas.microsoft.com/office/drawing/2014/main" id="{363EE904-80D3-7E5B-F951-74CFC341923A}"/>
              </a:ext>
            </a:extLst>
          </p:cNvPr>
          <p:cNvSpPr>
            <a:spLocks noGrp="1"/>
          </p:cNvSpPr>
          <p:nvPr>
            <p:ph idx="1"/>
          </p:nvPr>
        </p:nvSpPr>
        <p:spPr>
          <a:xfrm>
            <a:off x="264964" y="1043801"/>
            <a:ext cx="8910419" cy="5900271"/>
          </a:xfrm>
        </p:spPr>
        <p:txBody>
          <a:bodyPr>
            <a:normAutofit/>
          </a:bodyPr>
          <a:lstStyle/>
          <a:p>
            <a:r>
              <a:rPr lang="en-US" dirty="0"/>
              <a:t>Secure file and storage sharing in a nursing home entails securing medical records that have sensitive information. You must apply the correct security procedures according to the UK GDPR (general data protection regulations) to prevent risk and there are strict rules for sending data outside the UK. </a:t>
            </a:r>
          </a:p>
          <a:p>
            <a:r>
              <a:rPr lang="en-US" dirty="0"/>
              <a:t>Microsoft one drive is the most fitting tool for this task as it has </a:t>
            </a:r>
            <a:r>
              <a:rPr lang="en-GB" dirty="0"/>
              <a:t>existing </a:t>
            </a:r>
            <a:r>
              <a:rPr lang="en-GB" b="1" dirty="0"/>
              <a:t>security protocols, vulnerabilities, and hazards</a:t>
            </a:r>
            <a:r>
              <a:rPr lang="en-GB" dirty="0"/>
              <a:t> in e‑health ( use of </a:t>
            </a:r>
            <a:r>
              <a:rPr lang="en-GB" dirty="0" err="1"/>
              <a:t>techonology</a:t>
            </a:r>
            <a:r>
              <a:rPr lang="en-GB" dirty="0"/>
              <a:t> to relay information, manage health information and services) </a:t>
            </a:r>
          </a:p>
          <a:p>
            <a:endParaRPr lang="en-GB" dirty="0"/>
          </a:p>
          <a:p>
            <a:r>
              <a:rPr lang="en-GB" dirty="0"/>
              <a:t>OneDrive improves efficiency by providing a private space that includes multiple verification steps, encryption, and threat detection. Storing files you need with better safekeeping security.</a:t>
            </a:r>
          </a:p>
          <a:p>
            <a:r>
              <a:rPr lang="en-GB" dirty="0"/>
              <a:t>Some of the advantages are always having online app help support , access and viewing files from all devices with Microsoft, sharing file access, 15gb free storage and the cheapest upgrade plans.</a:t>
            </a:r>
          </a:p>
          <a:p>
            <a:endParaRPr lang="en-GB" dirty="0"/>
          </a:p>
          <a:p>
            <a:r>
              <a:rPr lang="en-GB" dirty="0"/>
              <a:t>Some of the limitations are privacy </a:t>
            </a:r>
            <a:r>
              <a:rPr lang="en-GB" dirty="0" err="1"/>
              <a:t>blindspots</a:t>
            </a:r>
            <a:r>
              <a:rPr lang="en-GB" dirty="0"/>
              <a:t>, limited background functionality, data vulnerability, technology breaking, always needing internet access.            </a:t>
            </a:r>
            <a:r>
              <a:rPr lang="en-GB" sz="1100" b="1" dirty="0">
                <a:highlight>
                  <a:srgbClr val="00FF00"/>
                </a:highlight>
              </a:rPr>
              <a:t>Olga </a:t>
            </a:r>
            <a:r>
              <a:rPr lang="en-GB" sz="1100" b="1" dirty="0" err="1">
                <a:highlight>
                  <a:srgbClr val="00FF00"/>
                </a:highlight>
              </a:rPr>
              <a:t>weis</a:t>
            </a:r>
            <a:r>
              <a:rPr lang="en-GB" sz="1100" b="1" dirty="0">
                <a:highlight>
                  <a:srgbClr val="00FF00"/>
                </a:highlight>
              </a:rPr>
              <a:t>, April 9</a:t>
            </a:r>
            <a:r>
              <a:rPr lang="en-GB" sz="1100" b="1" baseline="30000" dirty="0">
                <a:highlight>
                  <a:srgbClr val="00FF00"/>
                </a:highlight>
              </a:rPr>
              <a:t>th</a:t>
            </a:r>
            <a:r>
              <a:rPr lang="en-GB" sz="1100" b="1" dirty="0">
                <a:highlight>
                  <a:srgbClr val="00FF00"/>
                </a:highlight>
              </a:rPr>
              <a:t> 2025 on </a:t>
            </a:r>
            <a:r>
              <a:rPr lang="en-GB" sz="1100" b="1" dirty="0" err="1">
                <a:highlight>
                  <a:srgbClr val="00FF00"/>
                </a:highlight>
              </a:rPr>
              <a:t>cloudmounter</a:t>
            </a:r>
            <a:endParaRPr lang="en-GB" sz="1100" b="1" dirty="0">
              <a:highlight>
                <a:srgbClr val="00FF00"/>
              </a:highlight>
            </a:endParaRPr>
          </a:p>
          <a:p>
            <a:endParaRPr lang="en-GB" dirty="0"/>
          </a:p>
          <a:p>
            <a:pPr marL="0" indent="0">
              <a:buNone/>
            </a:pPr>
            <a:endParaRPr lang="en-US" dirty="0"/>
          </a:p>
          <a:p>
            <a:endParaRPr lang="en-US" dirty="0"/>
          </a:p>
        </p:txBody>
      </p:sp>
      <p:sp>
        <p:nvSpPr>
          <p:cNvPr id="4" name="TextBox 3">
            <a:extLst>
              <a:ext uri="{FF2B5EF4-FFF2-40B4-BE49-F238E27FC236}">
                <a16:creationId xmlns:a16="http://schemas.microsoft.com/office/drawing/2014/main" id="{CEE9EDC7-6CA7-4F49-AE4D-50B1513D4711}"/>
              </a:ext>
            </a:extLst>
          </p:cNvPr>
          <p:cNvSpPr txBox="1"/>
          <p:nvPr/>
        </p:nvSpPr>
        <p:spPr>
          <a:xfrm>
            <a:off x="421840" y="674469"/>
            <a:ext cx="6185647" cy="369332"/>
          </a:xfrm>
          <a:prstGeom prst="rect">
            <a:avLst/>
          </a:prstGeom>
          <a:noFill/>
        </p:spPr>
        <p:txBody>
          <a:bodyPr wrap="square" rtlCol="0">
            <a:spAutoFit/>
          </a:bodyPr>
          <a:lstStyle/>
          <a:p>
            <a:r>
              <a:rPr lang="en-GB" dirty="0">
                <a:solidFill>
                  <a:schemeClr val="tx1">
                    <a:lumMod val="50000"/>
                    <a:lumOff val="50000"/>
                  </a:schemeClr>
                </a:solidFill>
              </a:rPr>
              <a:t>MS </a:t>
            </a:r>
            <a:r>
              <a:rPr lang="en-GB" dirty="0" err="1">
                <a:solidFill>
                  <a:schemeClr val="tx1">
                    <a:lumMod val="50000"/>
                    <a:lumOff val="50000"/>
                  </a:schemeClr>
                </a:solidFill>
              </a:rPr>
              <a:t>Onedrive</a:t>
            </a:r>
            <a:r>
              <a:rPr lang="en-GB" dirty="0">
                <a:solidFill>
                  <a:schemeClr val="tx1">
                    <a:lumMod val="50000"/>
                    <a:lumOff val="50000"/>
                  </a:schemeClr>
                </a:solidFill>
              </a:rPr>
              <a:t> Hassan </a:t>
            </a:r>
            <a:r>
              <a:rPr lang="en-GB" dirty="0" err="1">
                <a:solidFill>
                  <a:schemeClr val="tx1">
                    <a:lumMod val="50000"/>
                    <a:lumOff val="50000"/>
                  </a:schemeClr>
                </a:solidFill>
              </a:rPr>
              <a:t>Hossany</a:t>
            </a:r>
            <a:r>
              <a:rPr lang="en-GB" dirty="0">
                <a:solidFill>
                  <a:schemeClr val="tx1">
                    <a:lumMod val="50000"/>
                    <a:lumOff val="50000"/>
                  </a:schemeClr>
                </a:solidFill>
              </a:rPr>
              <a:t> ~ 2545461 </a:t>
            </a:r>
            <a:r>
              <a:rPr lang="en-GB" dirty="0">
                <a:solidFill>
                  <a:schemeClr val="accent1">
                    <a:lumMod val="75000"/>
                  </a:schemeClr>
                </a:solidFill>
              </a:rPr>
              <a:t>Task 2</a:t>
            </a:r>
          </a:p>
        </p:txBody>
      </p:sp>
      <p:sp>
        <p:nvSpPr>
          <p:cNvPr id="6" name="Rectangle 2">
            <a:extLst>
              <a:ext uri="{FF2B5EF4-FFF2-40B4-BE49-F238E27FC236}">
                <a16:creationId xmlns:a16="http://schemas.microsoft.com/office/drawing/2014/main" id="{9CD9FB3D-0862-4E78-8F55-EAB7F0581125}"/>
              </a:ext>
            </a:extLst>
          </p:cNvPr>
          <p:cNvSpPr>
            <a:spLocks noChangeArrowheads="1"/>
          </p:cNvSpPr>
          <p:nvPr/>
        </p:nvSpPr>
        <p:spPr bwMode="auto">
          <a:xfrm>
            <a:off x="620924" y="3075056"/>
            <a:ext cx="988122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100" b="1" i="0" u="none" strike="noStrike" cap="none" normalizeH="0" baseline="0" dirty="0" err="1">
                <a:ln>
                  <a:noFill/>
                </a:ln>
                <a:solidFill>
                  <a:schemeClr val="tx1"/>
                </a:solidFill>
                <a:effectLst/>
                <a:highlight>
                  <a:srgbClr val="00FF00"/>
                </a:highlight>
                <a:latin typeface="Arial" panose="020B0604020202020204" pitchFamily="34" charset="0"/>
              </a:rPr>
              <a:t>X</a:t>
            </a:r>
            <a:r>
              <a:rPr kumimoji="0" lang="en-US" altLang="en-US" sz="1200" b="1" i="0" u="none" strike="noStrike" cap="none" normalizeH="0" baseline="0" dirty="0" err="1">
                <a:ln>
                  <a:noFill/>
                </a:ln>
                <a:solidFill>
                  <a:schemeClr val="tx1"/>
                </a:solidFill>
                <a:effectLst/>
                <a:highlight>
                  <a:srgbClr val="00FF00"/>
                </a:highlight>
                <a:latin typeface="Arial" panose="020B0604020202020204" pitchFamily="34" charset="0"/>
              </a:rPr>
              <a:t>iaohui</a:t>
            </a:r>
            <a:r>
              <a:rPr kumimoji="0" lang="en-US" altLang="en-US" sz="1200" b="1" i="0" u="none" strike="noStrike" cap="none" normalizeH="0" baseline="0" dirty="0">
                <a:ln>
                  <a:noFill/>
                </a:ln>
                <a:solidFill>
                  <a:schemeClr val="tx1"/>
                </a:solidFill>
                <a:effectLst/>
                <a:highlight>
                  <a:srgbClr val="00FF00"/>
                </a:highlight>
                <a:latin typeface="Arial" panose="020B0604020202020204" pitchFamily="34" charset="0"/>
              </a:rPr>
              <a:t> Tao</a:t>
            </a:r>
            <a:r>
              <a:rPr kumimoji="0" lang="en-US" altLang="en-US" sz="1200" b="0" i="0" u="none" strike="noStrike" cap="none" normalizeH="0" baseline="0" dirty="0">
                <a:ln>
                  <a:noFill/>
                </a:ln>
                <a:solidFill>
                  <a:schemeClr val="tx1"/>
                </a:solidFill>
                <a:effectLst/>
                <a:highlight>
                  <a:srgbClr val="00FF00"/>
                </a:highlight>
                <a:latin typeface="Arial" panose="020B0604020202020204" pitchFamily="34" charset="0"/>
              </a:rPr>
              <a:t> – University of Southern Queensland - </a:t>
            </a:r>
            <a:r>
              <a:rPr kumimoji="0" lang="en-US" altLang="en-US" sz="1200" b="1" i="0" u="none" strike="noStrike" cap="none" normalizeH="0" baseline="0" dirty="0" err="1">
                <a:ln>
                  <a:noFill/>
                </a:ln>
                <a:solidFill>
                  <a:schemeClr val="tx1"/>
                </a:solidFill>
                <a:effectLst/>
                <a:highlight>
                  <a:srgbClr val="00FF00"/>
                </a:highlight>
                <a:latin typeface="Arial" panose="020B0604020202020204" pitchFamily="34" charset="0"/>
              </a:rPr>
              <a:t>Zual</a:t>
            </a:r>
            <a:r>
              <a:rPr kumimoji="0" lang="en-US" altLang="en-US" sz="1200" b="1" i="0" u="none" strike="noStrike" cap="none" normalizeH="0" baseline="0" dirty="0">
                <a:ln>
                  <a:noFill/>
                </a:ln>
                <a:solidFill>
                  <a:schemeClr val="tx1"/>
                </a:solidFill>
                <a:effectLst/>
                <a:highlight>
                  <a:srgbClr val="00FF00"/>
                </a:highlight>
                <a:latin typeface="Arial" panose="020B0604020202020204" pitchFamily="34" charset="0"/>
              </a:rPr>
              <a:t> </a:t>
            </a:r>
            <a:r>
              <a:rPr kumimoji="0" lang="en-US" altLang="en-US" sz="1200" b="1" i="0" u="none" strike="noStrike" cap="none" normalizeH="0" baseline="0" dirty="0" err="1">
                <a:ln>
                  <a:noFill/>
                </a:ln>
                <a:solidFill>
                  <a:schemeClr val="tx1"/>
                </a:solidFill>
                <a:effectLst/>
                <a:highlight>
                  <a:srgbClr val="00FF00"/>
                </a:highlight>
                <a:latin typeface="Arial" panose="020B0604020202020204" pitchFamily="34" charset="0"/>
              </a:rPr>
              <a:t>Cangmah</a:t>
            </a:r>
            <a:r>
              <a:rPr kumimoji="0" lang="en-US" altLang="en-US" sz="1200" b="0" i="0" u="none" strike="noStrike" cap="none" normalizeH="0" baseline="0" dirty="0">
                <a:ln>
                  <a:noFill/>
                </a:ln>
                <a:solidFill>
                  <a:schemeClr val="tx1"/>
                </a:solidFill>
                <a:effectLst/>
                <a:highlight>
                  <a:srgbClr val="00FF00"/>
                </a:highlight>
                <a:latin typeface="Arial" panose="020B0604020202020204" pitchFamily="34" charset="0"/>
              </a:rPr>
              <a:t> – University of Southern Queensland</a:t>
            </a:r>
            <a:r>
              <a:rPr lang="en-US" altLang="en-US" sz="1200" dirty="0">
                <a:highlight>
                  <a:srgbClr val="00FF00"/>
                </a:highligh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tabLst/>
            </a:pPr>
            <a:r>
              <a:rPr kumimoji="0" lang="en-US" altLang="en-US" sz="1200" b="1" i="0" u="none" strike="noStrike" cap="none" normalizeH="0" baseline="0" dirty="0" err="1">
                <a:ln>
                  <a:noFill/>
                </a:ln>
                <a:solidFill>
                  <a:schemeClr val="tx1"/>
                </a:solidFill>
                <a:effectLst/>
                <a:highlight>
                  <a:srgbClr val="00FF00"/>
                </a:highlight>
                <a:latin typeface="Arial" panose="020B0604020202020204" pitchFamily="34" charset="0"/>
              </a:rPr>
              <a:t>Jianming</a:t>
            </a:r>
            <a:r>
              <a:rPr kumimoji="0" lang="en-US" altLang="en-US" sz="1200" b="1" i="0" u="none" strike="noStrike" cap="none" normalizeH="0" baseline="0" dirty="0">
                <a:ln>
                  <a:noFill/>
                </a:ln>
                <a:solidFill>
                  <a:schemeClr val="tx1"/>
                </a:solidFill>
                <a:effectLst/>
                <a:highlight>
                  <a:srgbClr val="00FF00"/>
                </a:highlight>
                <a:latin typeface="Arial" panose="020B0604020202020204" pitchFamily="34" charset="0"/>
              </a:rPr>
              <a:t> Yong</a:t>
            </a:r>
            <a:r>
              <a:rPr kumimoji="0" lang="en-US" altLang="en-US" sz="1200" b="0" i="0" u="none" strike="noStrike" cap="none" normalizeH="0" baseline="0" dirty="0">
                <a:ln>
                  <a:noFill/>
                </a:ln>
                <a:solidFill>
                  <a:schemeClr val="tx1"/>
                </a:solidFill>
                <a:effectLst/>
                <a:highlight>
                  <a:srgbClr val="00FF00"/>
                </a:highlight>
                <a:latin typeface="Arial" panose="020B0604020202020204" pitchFamily="34" charset="0"/>
              </a:rPr>
              <a:t> – University of Southern Queensland </a:t>
            </a:r>
            <a:r>
              <a:rPr kumimoji="0" lang="en-US" altLang="en-US" sz="1200" b="1" i="0" u="none" strike="noStrike" cap="none" normalizeH="0" baseline="0" dirty="0">
                <a:ln>
                  <a:noFill/>
                </a:ln>
                <a:solidFill>
                  <a:schemeClr val="tx1"/>
                </a:solidFill>
                <a:effectLst/>
                <a:highlight>
                  <a:srgbClr val="00FF00"/>
                </a:highlight>
                <a:latin typeface="Arial" panose="020B0604020202020204" pitchFamily="34" charset="0"/>
              </a:rPr>
              <a:t>(2026)</a:t>
            </a:r>
          </a:p>
        </p:txBody>
      </p:sp>
      <p:sp>
        <p:nvSpPr>
          <p:cNvPr id="10" name="TextBox 9">
            <a:extLst>
              <a:ext uri="{FF2B5EF4-FFF2-40B4-BE49-F238E27FC236}">
                <a16:creationId xmlns:a16="http://schemas.microsoft.com/office/drawing/2014/main" id="{5F1D04F5-D7F8-4718-8122-793E8567E0C9}"/>
              </a:ext>
            </a:extLst>
          </p:cNvPr>
          <p:cNvSpPr txBox="1"/>
          <p:nvPr/>
        </p:nvSpPr>
        <p:spPr>
          <a:xfrm>
            <a:off x="620924" y="5383312"/>
            <a:ext cx="7649018" cy="430887"/>
          </a:xfrm>
          <a:prstGeom prst="rect">
            <a:avLst/>
          </a:prstGeom>
          <a:noFill/>
        </p:spPr>
        <p:txBody>
          <a:bodyPr wrap="square" rtlCol="0">
            <a:spAutoFit/>
          </a:bodyPr>
          <a:lstStyle/>
          <a:p>
            <a:r>
              <a:rPr lang="en-GB" sz="1100" b="1" dirty="0">
                <a:highlight>
                  <a:srgbClr val="00FF00"/>
                </a:highlight>
              </a:rPr>
              <a:t>Performance Analysis of Personal Cloud Storage Services for Mobile Multimedia Health Record Management”</a:t>
            </a:r>
            <a:r>
              <a:rPr lang="en-GB" sz="1100" dirty="0">
                <a:highlight>
                  <a:srgbClr val="00FF00"/>
                </a:highlight>
              </a:rPr>
              <a:t> Published in </a:t>
            </a:r>
            <a:r>
              <a:rPr lang="en-GB" sz="1100" b="1" dirty="0">
                <a:highlight>
                  <a:srgbClr val="00FF00"/>
                </a:highlight>
              </a:rPr>
              <a:t>IEEE Access, Volume 6</a:t>
            </a:r>
            <a:r>
              <a:rPr lang="en-GB" sz="1100" dirty="0">
                <a:highlight>
                  <a:srgbClr val="00FF00"/>
                </a:highlight>
              </a:rPr>
              <a:t>, on </a:t>
            </a:r>
            <a:r>
              <a:rPr lang="en-GB" sz="1100" b="1" dirty="0">
                <a:highlight>
                  <a:srgbClr val="00FF00"/>
                </a:highlight>
              </a:rPr>
              <a:t>12 September 2018</a:t>
            </a:r>
            <a:endParaRPr lang="en-GB" sz="1100" dirty="0">
              <a:highlight>
                <a:srgbClr val="00FF00"/>
              </a:highlight>
            </a:endParaRPr>
          </a:p>
        </p:txBody>
      </p:sp>
      <p:pic>
        <p:nvPicPr>
          <p:cNvPr id="19" name="Picture 18">
            <a:extLst>
              <a:ext uri="{FF2B5EF4-FFF2-40B4-BE49-F238E27FC236}">
                <a16:creationId xmlns:a16="http://schemas.microsoft.com/office/drawing/2014/main" id="{BA8DDD2B-672B-4479-B097-6910009F0F0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917380" y="127659"/>
            <a:ext cx="2136074" cy="1424050"/>
          </a:xfrm>
          <a:prstGeom prst="rect">
            <a:avLst/>
          </a:prstGeom>
        </p:spPr>
      </p:pic>
      <p:pic>
        <p:nvPicPr>
          <p:cNvPr id="22" name="Picture 21">
            <a:extLst>
              <a:ext uri="{FF2B5EF4-FFF2-40B4-BE49-F238E27FC236}">
                <a16:creationId xmlns:a16="http://schemas.microsoft.com/office/drawing/2014/main" id="{10DE0D2E-3767-4017-A97F-419735929DD6}"/>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987752" y="5567976"/>
            <a:ext cx="2060622" cy="1159100"/>
          </a:xfrm>
          <a:prstGeom prst="rect">
            <a:avLst/>
          </a:prstGeom>
        </p:spPr>
      </p:pic>
    </p:spTree>
    <p:extLst>
      <p:ext uri="{BB962C8B-B14F-4D97-AF65-F5344CB8AC3E}">
        <p14:creationId xmlns:p14="http://schemas.microsoft.com/office/powerpoint/2010/main" val="349466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wipe(down)">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wipe(down)">
                                      <p:cBhvr>
                                        <p:cTn id="26" dur="5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wipe(down)">
                                      <p:cBhvr>
                                        <p:cTn id="31" dur="500"/>
                                        <p:tgtEl>
                                          <p:spTgt spid="6">
                                            <p:txEl>
                                              <p:pRg st="0" end="0"/>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animEffect transition="in" filter="wipe(down)">
                                      <p:cBhvr>
                                        <p:cTn id="34" dur="500"/>
                                        <p:tgtEl>
                                          <p:spTgt spid="6">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Effect transition="in" filter="wipe(down)">
                                      <p:cBhvr>
                                        <p:cTn id="39" dur="500"/>
                                        <p:tgtEl>
                                          <p:spTgt spid="3">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Effect transition="in" filter="wipe(down)">
                                      <p:cBhvr>
                                        <p:cTn id="44" dur="500"/>
                                        <p:tgtEl>
                                          <p:spTgt spid="3">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10">
                                            <p:txEl>
                                              <p:pRg st="0" end="0"/>
                                            </p:txEl>
                                          </p:spTgt>
                                        </p:tgtEl>
                                        <p:attrNameLst>
                                          <p:attrName>style.visibility</p:attrName>
                                        </p:attrNameLst>
                                      </p:cBhvr>
                                      <p:to>
                                        <p:strVal val="visible"/>
                                      </p:to>
                                    </p:set>
                                    <p:animEffect transition="in" filter="wipe(down)">
                                      <p:cBhvr>
                                        <p:cTn id="49" dur="500"/>
                                        <p:tgtEl>
                                          <p:spTgt spid="10">
                                            <p:txEl>
                                              <p:pRg st="0" end="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wipe(down)">
                                      <p:cBhvr>
                                        <p:cTn id="54" dur="500"/>
                                        <p:tgtEl>
                                          <p:spTgt spid="3">
                                            <p:txEl>
                                              <p:pRg st="6" end="6"/>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anim calcmode="lin" valueType="num">
                                      <p:cBhvr>
                                        <p:cTn id="60" dur="1000" fill="hold"/>
                                        <p:tgtEl>
                                          <p:spTgt spid="19"/>
                                        </p:tgtEl>
                                        <p:attrNameLst>
                                          <p:attrName>ppt_x</p:attrName>
                                        </p:attrNameLst>
                                      </p:cBhvr>
                                      <p:tavLst>
                                        <p:tav tm="0">
                                          <p:val>
                                            <p:strVal val="#ppt_x"/>
                                          </p:val>
                                        </p:tav>
                                        <p:tav tm="100000">
                                          <p:val>
                                            <p:strVal val="#ppt_x"/>
                                          </p:val>
                                        </p:tav>
                                      </p:tavLst>
                                    </p:anim>
                                    <p:anim calcmode="lin" valueType="num">
                                      <p:cBhvr>
                                        <p:cTn id="6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1000"/>
                                        <p:tgtEl>
                                          <p:spTgt spid="22"/>
                                        </p:tgtEl>
                                      </p:cBhvr>
                                    </p:animEffect>
                                    <p:anim calcmode="lin" valueType="num">
                                      <p:cBhvr>
                                        <p:cTn id="67" dur="1000" fill="hold"/>
                                        <p:tgtEl>
                                          <p:spTgt spid="22"/>
                                        </p:tgtEl>
                                        <p:attrNameLst>
                                          <p:attrName>ppt_x</p:attrName>
                                        </p:attrNameLst>
                                      </p:cBhvr>
                                      <p:tavLst>
                                        <p:tav tm="0">
                                          <p:val>
                                            <p:strVal val="#ppt_x"/>
                                          </p:val>
                                        </p:tav>
                                        <p:tav tm="100000">
                                          <p:val>
                                            <p:strVal val="#ppt_x"/>
                                          </p:val>
                                        </p:tav>
                                      </p:tavLst>
                                    </p:anim>
                                    <p:anim calcmode="lin" valueType="num">
                                      <p:cBhvr>
                                        <p:cTn id="6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AB4B536B-AD4D-42EB-AC2D-57F0E446EC3A}"/>
              </a:ext>
            </a:extLst>
          </p:cNvPr>
          <p:cNvGraphicFramePr>
            <a:graphicFrameLocks noGrp="1"/>
          </p:cNvGraphicFramePr>
          <p:nvPr>
            <p:extLst>
              <p:ext uri="{D42A27DB-BD31-4B8C-83A1-F6EECF244321}">
                <p14:modId xmlns:p14="http://schemas.microsoft.com/office/powerpoint/2010/main" val="2809021739"/>
              </p:ext>
            </p:extLst>
          </p:nvPr>
        </p:nvGraphicFramePr>
        <p:xfrm>
          <a:off x="1228164" y="1391259"/>
          <a:ext cx="8039848" cy="3515338"/>
        </p:xfrm>
        <a:graphic>
          <a:graphicData uri="http://schemas.openxmlformats.org/drawingml/2006/table">
            <a:tbl>
              <a:tblPr firstRow="1" bandRow="1">
                <a:tableStyleId>{5C22544A-7EE6-4342-B048-85BDC9FD1C3A}</a:tableStyleId>
              </a:tblPr>
              <a:tblGrid>
                <a:gridCol w="4019924">
                  <a:extLst>
                    <a:ext uri="{9D8B030D-6E8A-4147-A177-3AD203B41FA5}">
                      <a16:colId xmlns:a16="http://schemas.microsoft.com/office/drawing/2014/main" val="3915895234"/>
                    </a:ext>
                  </a:extLst>
                </a:gridCol>
                <a:gridCol w="4019924">
                  <a:extLst>
                    <a:ext uri="{9D8B030D-6E8A-4147-A177-3AD203B41FA5}">
                      <a16:colId xmlns:a16="http://schemas.microsoft.com/office/drawing/2014/main" val="2279276524"/>
                    </a:ext>
                  </a:extLst>
                </a:gridCol>
              </a:tblGrid>
              <a:tr h="612400">
                <a:tc>
                  <a:txBody>
                    <a:bodyPr/>
                    <a:lstStyle/>
                    <a:p>
                      <a:r>
                        <a:rPr lang="en-GB" sz="2400" dirty="0">
                          <a:latin typeface="Algerian" panose="04020705040A02060702" pitchFamily="82" charset="0"/>
                        </a:rPr>
                        <a:t>ADVANTAGES</a:t>
                      </a:r>
                      <a:endParaRPr lang="en-GB" dirty="0">
                        <a:latin typeface="Algerian" panose="04020705040A02060702" pitchFamily="82" charset="0"/>
                      </a:endParaRPr>
                    </a:p>
                  </a:txBody>
                  <a:tcPr/>
                </a:tc>
                <a:tc>
                  <a:txBody>
                    <a:bodyPr/>
                    <a:lstStyle/>
                    <a:p>
                      <a:r>
                        <a:rPr lang="en-GB" sz="2400" dirty="0">
                          <a:solidFill>
                            <a:schemeClr val="bg1"/>
                          </a:solidFill>
                          <a:latin typeface="Algerian" panose="04020705040A02060702" pitchFamily="82" charset="0"/>
                        </a:rPr>
                        <a:t>LIMITATIONS</a:t>
                      </a:r>
                      <a:endParaRPr lang="en-GB" dirty="0">
                        <a:solidFill>
                          <a:schemeClr val="bg1"/>
                        </a:solidFill>
                        <a:latin typeface="Algerian" panose="04020705040A02060702" pitchFamily="82" charset="0"/>
                      </a:endParaRPr>
                    </a:p>
                  </a:txBody>
                  <a:tcPr/>
                </a:tc>
                <a:extLst>
                  <a:ext uri="{0D108BD9-81ED-4DB2-BD59-A6C34878D82A}">
                    <a16:rowId xmlns:a16="http://schemas.microsoft.com/office/drawing/2014/main" val="2563489497"/>
                  </a:ext>
                </a:extLst>
              </a:tr>
              <a:tr h="2902938">
                <a:tc>
                  <a:txBody>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always having online app help support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access and viewing files from all devices with Microsoft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sharing file access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15gb free storage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cheapest upgrade plans.</a:t>
                      </a:r>
                    </a:p>
                    <a:p>
                      <a:pPr marL="285750" indent="-285750">
                        <a:buFont typeface="Arial" panose="020B0604020202020204" pitchFamily="34" charset="0"/>
                        <a:buChar char="•"/>
                      </a:pPr>
                      <a:endParaRPr lang="en-GB" dirty="0"/>
                    </a:p>
                  </a:txBody>
                  <a:tcPr/>
                </a:tc>
                <a:tc>
                  <a:txBody>
                    <a:bodyPr/>
                    <a:lstStyle/>
                    <a:p>
                      <a:pPr marL="285750" indent="-285750">
                        <a:buFont typeface="Arial" panose="020B0604020202020204" pitchFamily="34" charset="0"/>
                        <a:buChar char="•"/>
                      </a:pPr>
                      <a:r>
                        <a:rPr lang="en-GB" dirty="0"/>
                        <a:t>privacy blind spots</a:t>
                      </a:r>
                    </a:p>
                    <a:p>
                      <a:pPr marL="285750" indent="-285750">
                        <a:buFont typeface="Arial" panose="020B0604020202020204" pitchFamily="34" charset="0"/>
                        <a:buChar char="•"/>
                      </a:pPr>
                      <a:r>
                        <a:rPr lang="en-GB" dirty="0"/>
                        <a:t>limited background functionality</a:t>
                      </a:r>
                    </a:p>
                    <a:p>
                      <a:pPr marL="285750" indent="-285750">
                        <a:buFont typeface="Arial" panose="020B0604020202020204" pitchFamily="34" charset="0"/>
                        <a:buChar char="•"/>
                      </a:pPr>
                      <a:r>
                        <a:rPr lang="en-GB" dirty="0"/>
                        <a:t>data vulnerability</a:t>
                      </a:r>
                    </a:p>
                    <a:p>
                      <a:pPr marL="285750" indent="-285750">
                        <a:buFont typeface="Arial" panose="020B0604020202020204" pitchFamily="34" charset="0"/>
                        <a:buChar char="•"/>
                      </a:pPr>
                      <a:r>
                        <a:rPr lang="en-GB" dirty="0"/>
                        <a:t>technology breaking</a:t>
                      </a:r>
                    </a:p>
                    <a:p>
                      <a:pPr marL="285750" indent="-285750">
                        <a:buFont typeface="Arial" panose="020B0604020202020204" pitchFamily="34" charset="0"/>
                        <a:buChar char="•"/>
                      </a:pPr>
                      <a:r>
                        <a:rPr lang="en-GB" dirty="0"/>
                        <a:t>always needing internet access</a:t>
                      </a:r>
                    </a:p>
                  </a:txBody>
                  <a:tcPr/>
                </a:tc>
                <a:extLst>
                  <a:ext uri="{0D108BD9-81ED-4DB2-BD59-A6C34878D82A}">
                    <a16:rowId xmlns:a16="http://schemas.microsoft.com/office/drawing/2014/main" val="4245488680"/>
                  </a:ext>
                </a:extLst>
              </a:tr>
            </a:tbl>
          </a:graphicData>
        </a:graphic>
      </p:graphicFrame>
      <p:sp>
        <p:nvSpPr>
          <p:cNvPr id="8" name="TextBox 7">
            <a:extLst>
              <a:ext uri="{FF2B5EF4-FFF2-40B4-BE49-F238E27FC236}">
                <a16:creationId xmlns:a16="http://schemas.microsoft.com/office/drawing/2014/main" id="{A744523C-46B4-4E71-9A4D-527B3D599E2A}"/>
              </a:ext>
            </a:extLst>
          </p:cNvPr>
          <p:cNvSpPr txBox="1"/>
          <p:nvPr/>
        </p:nvSpPr>
        <p:spPr>
          <a:xfrm>
            <a:off x="1107141" y="0"/>
            <a:ext cx="8160871" cy="2831544"/>
          </a:xfrm>
          <a:prstGeom prst="rect">
            <a:avLst/>
          </a:prstGeom>
          <a:noFill/>
        </p:spPr>
        <p:txBody>
          <a:bodyPr wrap="square" rtlCol="0">
            <a:spAutoFit/>
          </a:bodyPr>
          <a:lstStyle/>
          <a:p>
            <a:pPr algn="ctr"/>
            <a:r>
              <a:rPr lang="en-US" sz="3600" dirty="0">
                <a:solidFill>
                  <a:schemeClr val="accent1">
                    <a:lumMod val="75000"/>
                  </a:schemeClr>
                </a:solidFill>
                <a:latin typeface="Algerian" panose="04020705040A02060702" pitchFamily="82" charset="0"/>
                <a:ea typeface="Calibri" pitchFamily="34" charset="-122"/>
                <a:cs typeface="Calibri" pitchFamily="34" charset="-120"/>
              </a:rPr>
              <a:t>ADVANTAGES &amp; Limitations: ONEDRIVE at Riverdale</a:t>
            </a:r>
          </a:p>
          <a:p>
            <a:pPr algn="ctr"/>
            <a:r>
              <a:rPr lang="en-GB" sz="1600" dirty="0" err="1">
                <a:solidFill>
                  <a:schemeClr val="tx1">
                    <a:lumMod val="50000"/>
                    <a:lumOff val="50000"/>
                  </a:schemeClr>
                </a:solidFill>
              </a:rPr>
              <a:t>Onedrive</a:t>
            </a:r>
            <a:r>
              <a:rPr lang="en-GB" sz="1600" dirty="0">
                <a:solidFill>
                  <a:schemeClr val="tx1">
                    <a:lumMod val="50000"/>
                    <a:lumOff val="50000"/>
                  </a:schemeClr>
                </a:solidFill>
              </a:rPr>
              <a:t> Hassan </a:t>
            </a:r>
            <a:r>
              <a:rPr lang="en-GB" sz="1600" dirty="0" err="1">
                <a:solidFill>
                  <a:schemeClr val="tx1">
                    <a:lumMod val="50000"/>
                    <a:lumOff val="50000"/>
                  </a:schemeClr>
                </a:solidFill>
              </a:rPr>
              <a:t>Hossany</a:t>
            </a:r>
            <a:r>
              <a:rPr lang="en-GB" sz="1600" dirty="0">
                <a:solidFill>
                  <a:schemeClr val="tx1">
                    <a:lumMod val="50000"/>
                    <a:lumOff val="50000"/>
                  </a:schemeClr>
                </a:solidFill>
              </a:rPr>
              <a:t> ~ 2545461 </a:t>
            </a:r>
            <a:r>
              <a:rPr lang="en-GB" sz="1600" dirty="0">
                <a:solidFill>
                  <a:schemeClr val="accent1">
                    <a:lumMod val="75000"/>
                  </a:schemeClr>
                </a:solidFill>
              </a:rPr>
              <a:t>Task 2</a:t>
            </a:r>
          </a:p>
          <a:p>
            <a:pPr algn="ctr"/>
            <a:endParaRPr lang="en-US" sz="3600" dirty="0">
              <a:solidFill>
                <a:schemeClr val="accent1">
                  <a:lumMod val="75000"/>
                </a:schemeClr>
              </a:solidFill>
              <a:latin typeface="Algerian" panose="04020705040A02060702" pitchFamily="82" charset="0"/>
              <a:ea typeface="Calibri" pitchFamily="34" charset="-122"/>
              <a:cs typeface="Calibri" pitchFamily="34" charset="-120"/>
            </a:endParaRPr>
          </a:p>
          <a:p>
            <a:pPr algn="ctr"/>
            <a:endParaRPr lang="en-US" sz="3600" dirty="0">
              <a:solidFill>
                <a:schemeClr val="accent1">
                  <a:lumMod val="75000"/>
                </a:schemeClr>
              </a:solidFill>
              <a:latin typeface="Algerian" panose="04020705040A02060702" pitchFamily="82" charset="0"/>
            </a:endParaRPr>
          </a:p>
          <a:p>
            <a:endParaRPr lang="en-GB" dirty="0"/>
          </a:p>
        </p:txBody>
      </p:sp>
      <p:pic>
        <p:nvPicPr>
          <p:cNvPr id="11" name="Picture 10">
            <a:extLst>
              <a:ext uri="{FF2B5EF4-FFF2-40B4-BE49-F238E27FC236}">
                <a16:creationId xmlns:a16="http://schemas.microsoft.com/office/drawing/2014/main" id="{DAAC3CA7-79BA-48B3-983F-08EE992A0CD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939241" y="4906597"/>
            <a:ext cx="2617694" cy="1704317"/>
          </a:xfrm>
          <a:prstGeom prst="rect">
            <a:avLst/>
          </a:prstGeom>
        </p:spPr>
      </p:pic>
    </p:spTree>
    <p:extLst>
      <p:ext uri="{BB962C8B-B14F-4D97-AF65-F5344CB8AC3E}">
        <p14:creationId xmlns:p14="http://schemas.microsoft.com/office/powerpoint/2010/main" val="4298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 calcmode="lin" valueType="num">
                                      <p:cBhvr>
                                        <p:cTn id="14"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8">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508F7-7034-B2BC-7059-9EEBEA147696}"/>
              </a:ext>
            </a:extLst>
          </p:cNvPr>
          <p:cNvSpPr>
            <a:spLocks noGrp="1"/>
          </p:cNvSpPr>
          <p:nvPr>
            <p:ph type="title"/>
          </p:nvPr>
        </p:nvSpPr>
        <p:spPr/>
        <p:txBody>
          <a:bodyPr>
            <a:normAutofit fontScale="90000"/>
          </a:bodyPr>
          <a:lstStyle/>
          <a:p>
            <a:r>
              <a:rPr lang="en-US" sz="3200" dirty="0"/>
              <a:t>Care documentation  Nursing care activities based on documentation</a:t>
            </a:r>
            <a:br>
              <a:rPr lang="en-US" sz="3200" dirty="0"/>
            </a:br>
            <a:r>
              <a:rPr lang="en-US" sz="3200" dirty="0"/>
              <a:t>task3</a:t>
            </a:r>
          </a:p>
        </p:txBody>
      </p:sp>
      <p:sp>
        <p:nvSpPr>
          <p:cNvPr id="3" name="Content Placeholder 2">
            <a:extLst>
              <a:ext uri="{FF2B5EF4-FFF2-40B4-BE49-F238E27FC236}">
                <a16:creationId xmlns:a16="http://schemas.microsoft.com/office/drawing/2014/main" id="{5E3F0A45-CFD2-9CCA-3888-E847E8F9A54A}"/>
              </a:ext>
            </a:extLst>
          </p:cNvPr>
          <p:cNvSpPr>
            <a:spLocks noGrp="1"/>
          </p:cNvSpPr>
          <p:nvPr>
            <p:ph idx="1"/>
          </p:nvPr>
        </p:nvSpPr>
        <p:spPr/>
        <p:txBody>
          <a:bodyPr/>
          <a:lstStyle/>
          <a:p>
            <a:pPr>
              <a:buFont typeface="Wingdings" panose="05000000000000000000" pitchFamily="2" charset="2"/>
              <a:buChar char="Ø"/>
            </a:pPr>
            <a:r>
              <a:rPr lang="en-US" dirty="0"/>
              <a:t>Introduction nurses engage in various activities from the time of patient’s to their needs.</a:t>
            </a:r>
          </a:p>
          <a:p>
            <a:pPr>
              <a:buFont typeface="Wingdings" panose="05000000000000000000" pitchFamily="2" charset="2"/>
              <a:buChar char="Ø"/>
            </a:pPr>
            <a:r>
              <a:rPr lang="en-US" dirty="0"/>
              <a:t>Each of the activities should be documented properly as authentic and crucial evidence</a:t>
            </a:r>
            <a:br>
              <a:rPr lang="en-US" dirty="0"/>
            </a:br>
            <a:endParaRPr lang="en-US" dirty="0"/>
          </a:p>
          <a:p>
            <a:r>
              <a:rPr lang="en-US" dirty="0"/>
              <a:t>Nurses are patient involved in many activities in hospital from patient admission through discharge </a:t>
            </a:r>
          </a:p>
          <a:p>
            <a:r>
              <a:rPr lang="en-US" dirty="0"/>
              <a:t>Which is divided into several shifts</a:t>
            </a:r>
          </a:p>
        </p:txBody>
      </p:sp>
    </p:spTree>
    <p:extLst>
      <p:ext uri="{BB962C8B-B14F-4D97-AF65-F5344CB8AC3E}">
        <p14:creationId xmlns:p14="http://schemas.microsoft.com/office/powerpoint/2010/main" val="34324448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AB454-545C-1599-0391-587FB20D88C4}"/>
              </a:ext>
            </a:extLst>
          </p:cNvPr>
          <p:cNvSpPr>
            <a:spLocks noGrp="1"/>
          </p:cNvSpPr>
          <p:nvPr>
            <p:ph type="title"/>
          </p:nvPr>
        </p:nvSpPr>
        <p:spPr/>
        <p:txBody>
          <a:bodyPr/>
          <a:lstStyle/>
          <a:p>
            <a:r>
              <a:rPr lang="en-GB" dirty="0"/>
              <a:t>The advantage of using Microsoft word in this context?</a:t>
            </a:r>
          </a:p>
        </p:txBody>
      </p:sp>
      <p:sp>
        <p:nvSpPr>
          <p:cNvPr id="3" name="Content Placeholder 2">
            <a:extLst>
              <a:ext uri="{FF2B5EF4-FFF2-40B4-BE49-F238E27FC236}">
                <a16:creationId xmlns:a16="http://schemas.microsoft.com/office/drawing/2014/main" id="{90139579-7379-E421-225E-326299FDD1FC}"/>
              </a:ext>
            </a:extLst>
          </p:cNvPr>
          <p:cNvSpPr>
            <a:spLocks noGrp="1"/>
          </p:cNvSpPr>
          <p:nvPr>
            <p:ph idx="1"/>
          </p:nvPr>
        </p:nvSpPr>
        <p:spPr/>
        <p:txBody>
          <a:bodyPr/>
          <a:lstStyle/>
          <a:p>
            <a:r>
              <a:rPr lang="en-GB" dirty="0"/>
              <a:t>Microsoft word is also said to be a word processing program in the form of functional  application software to facilitate writing  or  documents in various formats.</a:t>
            </a:r>
          </a:p>
          <a:p>
            <a:r>
              <a:rPr lang="en-GB" dirty="0"/>
              <a:t>(</a:t>
            </a:r>
            <a:r>
              <a:rPr lang="en-GB" dirty="0" err="1"/>
              <a:t>e.g.accessibility</a:t>
            </a:r>
            <a:r>
              <a:rPr lang="en-GB" dirty="0"/>
              <a:t> </a:t>
            </a:r>
            <a:r>
              <a:rPr lang="en-GB" dirty="0" err="1"/>
              <a:t>collaboration,cost</a:t>
            </a:r>
            <a:r>
              <a:rPr lang="en-GB" dirty="0"/>
              <a:t>),cite a </a:t>
            </a:r>
            <a:r>
              <a:rPr lang="en-GB" dirty="0" err="1"/>
              <a:t>source,Julia,A</a:t>
            </a:r>
            <a:r>
              <a:rPr lang="en-GB" dirty="0"/>
              <a:t>.(2024)”literature </a:t>
            </a:r>
            <a:r>
              <a:rPr lang="en-GB" dirty="0" err="1"/>
              <a:t>review,exploration</a:t>
            </a:r>
            <a:r>
              <a:rPr lang="en-GB" dirty="0"/>
              <a:t> of feature Microsoft </a:t>
            </a:r>
            <a:r>
              <a:rPr lang="en-GB" dirty="0" err="1"/>
              <a:t>word”international</a:t>
            </a:r>
            <a:r>
              <a:rPr lang="en-GB" dirty="0"/>
              <a:t> applied science,3(1)pp.</a:t>
            </a:r>
          </a:p>
        </p:txBody>
      </p:sp>
    </p:spTree>
    <p:extLst>
      <p:ext uri="{BB962C8B-B14F-4D97-AF65-F5344CB8AC3E}">
        <p14:creationId xmlns:p14="http://schemas.microsoft.com/office/powerpoint/2010/main" val="2465105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48CE4-F0E6-4515-A391-6CC8DEE0BAD3}"/>
              </a:ext>
            </a:extLst>
          </p:cNvPr>
          <p:cNvSpPr>
            <a:spLocks noGrp="1"/>
          </p:cNvSpPr>
          <p:nvPr>
            <p:ph type="title"/>
          </p:nvPr>
        </p:nvSpPr>
        <p:spPr/>
        <p:txBody>
          <a:bodyPr>
            <a:normAutofit/>
          </a:bodyPr>
          <a:lstStyle/>
          <a:p>
            <a:r>
              <a:rPr lang="en-GB" sz="4000" dirty="0">
                <a:latin typeface="Algerian" panose="04020705040A02060702" pitchFamily="82" charset="0"/>
              </a:rPr>
              <a:t>limitations</a:t>
            </a:r>
          </a:p>
        </p:txBody>
      </p:sp>
      <p:sp>
        <p:nvSpPr>
          <p:cNvPr id="3" name="Content Placeholder 2">
            <a:extLst>
              <a:ext uri="{FF2B5EF4-FFF2-40B4-BE49-F238E27FC236}">
                <a16:creationId xmlns:a16="http://schemas.microsoft.com/office/drawing/2014/main" id="{D34DE55B-DA29-4CB9-8AAB-D61889DCE022}"/>
              </a:ext>
            </a:extLst>
          </p:cNvPr>
          <p:cNvSpPr>
            <a:spLocks noGrp="1"/>
          </p:cNvSpPr>
          <p:nvPr>
            <p:ph idx="1"/>
          </p:nvPr>
        </p:nvSpPr>
        <p:spPr/>
        <p:txBody>
          <a:bodyPr/>
          <a:lstStyle/>
          <a:p>
            <a:pPr fontAlgn="base"/>
            <a:r>
              <a:rPr lang="en-US" sz="2400" dirty="0"/>
              <a:t>It was revealed that nursing activities in the delivery of nursing care were insufficient these activities according the standard of nursing activities​</a:t>
            </a:r>
          </a:p>
          <a:p>
            <a:pPr fontAlgn="base"/>
            <a:r>
              <a:rPr lang="en-US" sz="2400" dirty="0"/>
              <a:t>Included the assessments of functional status (20.8%),biological status</a:t>
            </a:r>
          </a:p>
          <a:p>
            <a:endParaRPr lang="en-GB" dirty="0"/>
          </a:p>
        </p:txBody>
      </p:sp>
    </p:spTree>
    <p:extLst>
      <p:ext uri="{BB962C8B-B14F-4D97-AF65-F5344CB8AC3E}">
        <p14:creationId xmlns:p14="http://schemas.microsoft.com/office/powerpoint/2010/main" val="771419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72ABE-D125-1374-C5CD-842EBB80FCB5}"/>
              </a:ext>
            </a:extLst>
          </p:cNvPr>
          <p:cNvSpPr>
            <a:spLocks noGrp="1"/>
          </p:cNvSpPr>
          <p:nvPr>
            <p:ph type="title"/>
          </p:nvPr>
        </p:nvSpPr>
        <p:spPr/>
        <p:txBody>
          <a:bodyPr/>
          <a:lstStyle/>
          <a:p>
            <a:r>
              <a:rPr lang="en-GB" dirty="0"/>
              <a:t>Microsoft word improve efficiency or communication at </a:t>
            </a:r>
            <a:r>
              <a:rPr lang="en-GB" dirty="0" err="1"/>
              <a:t>Rivedale</a:t>
            </a:r>
            <a:endParaRPr lang="en-GB" dirty="0"/>
          </a:p>
        </p:txBody>
      </p:sp>
      <p:sp>
        <p:nvSpPr>
          <p:cNvPr id="3" name="Content Placeholder 2">
            <a:extLst>
              <a:ext uri="{FF2B5EF4-FFF2-40B4-BE49-F238E27FC236}">
                <a16:creationId xmlns:a16="http://schemas.microsoft.com/office/drawing/2014/main" id="{F43A899B-8A91-72E1-176F-73ADCC7A2E9F}"/>
              </a:ext>
            </a:extLst>
          </p:cNvPr>
          <p:cNvSpPr>
            <a:spLocks noGrp="1"/>
          </p:cNvSpPr>
          <p:nvPr>
            <p:ph idx="1"/>
          </p:nvPr>
        </p:nvSpPr>
        <p:spPr/>
        <p:txBody>
          <a:bodyPr/>
          <a:lstStyle/>
          <a:p>
            <a:r>
              <a:rPr lang="en-GB" dirty="0"/>
              <a:t>One way in which Microsoft word can improve efficiency in through pre-set style and formats this</a:t>
            </a:r>
          </a:p>
          <a:p>
            <a:pPr marL="0" indent="0">
              <a:buNone/>
            </a:pPr>
            <a:r>
              <a:rPr lang="en-GB" dirty="0"/>
              <a:t> allows documents to appear presentable and professional despite being less time consuming</a:t>
            </a:r>
          </a:p>
          <a:p>
            <a:r>
              <a:rPr lang="en-GB" dirty="0"/>
              <a:t>Another feature improving both efficiency and communication is the smart look up this feature allows highlighted words to perform </a:t>
            </a:r>
            <a:r>
              <a:rPr lang="en-GB" dirty="0" err="1"/>
              <a:t>bing</a:t>
            </a:r>
            <a:r>
              <a:rPr lang="en-GB" dirty="0"/>
              <a:t> searches</a:t>
            </a:r>
          </a:p>
          <a:p>
            <a:r>
              <a:rPr lang="en-GB" dirty="0"/>
              <a:t>Documents required for communication within </a:t>
            </a:r>
            <a:r>
              <a:rPr lang="en-GB" dirty="0" err="1"/>
              <a:t>riverdale</a:t>
            </a:r>
            <a:r>
              <a:rPr lang="en-GB" dirty="0"/>
              <a:t> nursing home would be sent and received with full clarity as a result.</a:t>
            </a:r>
          </a:p>
        </p:txBody>
      </p:sp>
    </p:spTree>
    <p:extLst>
      <p:ext uri="{BB962C8B-B14F-4D97-AF65-F5344CB8AC3E}">
        <p14:creationId xmlns:p14="http://schemas.microsoft.com/office/powerpoint/2010/main" val="28444932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010CD-0B66-5A24-74C8-0811E8675189}"/>
              </a:ext>
            </a:extLst>
          </p:cNvPr>
          <p:cNvSpPr>
            <a:spLocks noGrp="1"/>
          </p:cNvSpPr>
          <p:nvPr>
            <p:ph type="title"/>
          </p:nvPr>
        </p:nvSpPr>
        <p:spPr/>
        <p:txBody>
          <a:bodyPr/>
          <a:lstStyle/>
          <a:p>
            <a:r>
              <a:rPr lang="en-GB" dirty="0"/>
              <a:t>The limitations of using Microsoft word</a:t>
            </a:r>
          </a:p>
        </p:txBody>
      </p:sp>
      <p:sp>
        <p:nvSpPr>
          <p:cNvPr id="3" name="Content Placeholder 2">
            <a:extLst>
              <a:ext uri="{FF2B5EF4-FFF2-40B4-BE49-F238E27FC236}">
                <a16:creationId xmlns:a16="http://schemas.microsoft.com/office/drawing/2014/main" id="{FEFE0C5A-C74F-395D-ABAC-94A8ED39FA0B}"/>
              </a:ext>
            </a:extLst>
          </p:cNvPr>
          <p:cNvSpPr>
            <a:spLocks noGrp="1"/>
          </p:cNvSpPr>
          <p:nvPr>
            <p:ph idx="1"/>
          </p:nvPr>
        </p:nvSpPr>
        <p:spPr/>
        <p:txBody>
          <a:bodyPr/>
          <a:lstStyle/>
          <a:p>
            <a:r>
              <a:rPr lang="en-GB" dirty="0"/>
              <a:t>Collaborative scientific authority is increasing being  supported by software tools traditionally, desktop-based authority tools had the most advanced editing features.</a:t>
            </a:r>
          </a:p>
          <a:p>
            <a:r>
              <a:rPr lang="en-GB"/>
              <a:t>Citations NASA ADS</a:t>
            </a:r>
            <a:endParaRPr lang="en-GB" dirty="0"/>
          </a:p>
        </p:txBody>
      </p:sp>
    </p:spTree>
    <p:extLst>
      <p:ext uri="{BB962C8B-B14F-4D97-AF65-F5344CB8AC3E}">
        <p14:creationId xmlns:p14="http://schemas.microsoft.com/office/powerpoint/2010/main" val="1596235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F68C90DE-5233-4020-B078-13208AC67233}"/>
              </a:ext>
            </a:extLst>
          </p:cNvPr>
          <p:cNvGraphicFramePr>
            <a:graphicFrameLocks noGrp="1"/>
          </p:cNvGraphicFramePr>
          <p:nvPr>
            <p:extLst>
              <p:ext uri="{D42A27DB-BD31-4B8C-83A1-F6EECF244321}">
                <p14:modId xmlns:p14="http://schemas.microsoft.com/office/powerpoint/2010/main" val="3267044713"/>
              </p:ext>
            </p:extLst>
          </p:nvPr>
        </p:nvGraphicFramePr>
        <p:xfrm>
          <a:off x="183232" y="726204"/>
          <a:ext cx="9512097" cy="4128183"/>
        </p:xfrm>
        <a:graphic>
          <a:graphicData uri="http://schemas.openxmlformats.org/drawingml/2006/table">
            <a:tbl>
              <a:tblPr firstRow="1" bandRow="1">
                <a:tableStyleId>{5C22544A-7EE6-4342-B048-85BDC9FD1C3A}</a:tableStyleId>
              </a:tblPr>
              <a:tblGrid>
                <a:gridCol w="4888073">
                  <a:extLst>
                    <a:ext uri="{9D8B030D-6E8A-4147-A177-3AD203B41FA5}">
                      <a16:colId xmlns:a16="http://schemas.microsoft.com/office/drawing/2014/main" val="3432236878"/>
                    </a:ext>
                  </a:extLst>
                </a:gridCol>
                <a:gridCol w="4624024">
                  <a:extLst>
                    <a:ext uri="{9D8B030D-6E8A-4147-A177-3AD203B41FA5}">
                      <a16:colId xmlns:a16="http://schemas.microsoft.com/office/drawing/2014/main" val="2336960652"/>
                    </a:ext>
                  </a:extLst>
                </a:gridCol>
              </a:tblGrid>
              <a:tr h="764067">
                <a:tc>
                  <a:txBody>
                    <a:bodyPr/>
                    <a:lstStyle/>
                    <a:p>
                      <a:r>
                        <a:rPr lang="en-GB" sz="3200" dirty="0">
                          <a:latin typeface="Algerian" panose="04020705040A02060702" pitchFamily="82" charset="0"/>
                        </a:rPr>
                        <a:t>benefits</a:t>
                      </a:r>
                    </a:p>
                  </a:txBody>
                  <a:tcPr/>
                </a:tc>
                <a:tc>
                  <a:txBody>
                    <a:bodyPr/>
                    <a:lstStyle/>
                    <a:p>
                      <a:r>
                        <a:rPr lang="en-GB" sz="3200" dirty="0">
                          <a:latin typeface="Algerian" panose="04020705040A02060702" pitchFamily="82" charset="0"/>
                        </a:rPr>
                        <a:t>limitations</a:t>
                      </a:r>
                      <a:endParaRPr lang="en-GB" sz="2800" dirty="0">
                        <a:latin typeface="Algerian" panose="04020705040A02060702" pitchFamily="82" charset="0"/>
                      </a:endParaRPr>
                    </a:p>
                  </a:txBody>
                  <a:tcPr/>
                </a:tc>
                <a:extLst>
                  <a:ext uri="{0D108BD9-81ED-4DB2-BD59-A6C34878D82A}">
                    <a16:rowId xmlns:a16="http://schemas.microsoft.com/office/drawing/2014/main" val="2611912352"/>
                  </a:ext>
                </a:extLst>
              </a:tr>
              <a:tr h="3364116">
                <a:tc>
                  <a:txBody>
                    <a:bodyPr/>
                    <a:lstStyle/>
                    <a:p>
                      <a:pPr marL="285750" indent="-285750" fontAlgn="base">
                        <a:buFont typeface="Arial" panose="020B0604020202020204" pitchFamily="34" charset="0"/>
                        <a:buChar char="•"/>
                      </a:pPr>
                      <a:r>
                        <a:rPr lang="en-US" dirty="0"/>
                        <a:t>The delivery of nursing care should involve </a:t>
                      </a:r>
                    </a:p>
                    <a:p>
                      <a:pPr marL="0" indent="0" fontAlgn="base">
                        <a:buFont typeface="Arial" panose="020B0604020202020204" pitchFamily="34" charset="0"/>
                        <a:buNone/>
                      </a:pPr>
                      <a:r>
                        <a:rPr lang="en-US" dirty="0"/>
                        <a:t>     the patient ​</a:t>
                      </a:r>
                    </a:p>
                    <a:p>
                      <a:pPr marL="285750" indent="-285750" fontAlgn="base">
                        <a:buFont typeface="Arial" panose="020B0604020202020204" pitchFamily="34" charset="0"/>
                        <a:buChar char="•"/>
                      </a:pPr>
                      <a:r>
                        <a:rPr lang="en-US" dirty="0"/>
                        <a:t>Patient care includes performing assessments​</a:t>
                      </a:r>
                    </a:p>
                    <a:p>
                      <a:pPr marL="285750" indent="-285750" fontAlgn="base">
                        <a:buFont typeface="Arial" panose="020B0604020202020204" pitchFamily="34" charset="0"/>
                        <a:buChar char="•"/>
                      </a:pPr>
                      <a:r>
                        <a:rPr lang="en-US" dirty="0"/>
                        <a:t>A nurse respectfully communicates</a:t>
                      </a:r>
                    </a:p>
                    <a:p>
                      <a:endParaRPr lang="en-GB" dirty="0"/>
                    </a:p>
                  </a:txBody>
                  <a:tcPr/>
                </a:tc>
                <a:tc>
                  <a:txBody>
                    <a:bodyPr/>
                    <a:lstStyle/>
                    <a:p>
                      <a:pPr marL="285750" indent="-285750" fontAlgn="base">
                        <a:buFont typeface="Arial" panose="020B0604020202020204" pitchFamily="34" charset="0"/>
                        <a:buChar char="•"/>
                      </a:pPr>
                      <a:r>
                        <a:rPr lang="en-US" sz="1800" dirty="0"/>
                        <a:t>It was revealed that nursing activities in the delivery of nursing care were insufficient these activities according the standard of nursing activities​</a:t>
                      </a:r>
                    </a:p>
                    <a:p>
                      <a:pPr marL="285750" indent="-285750" fontAlgn="base">
                        <a:buFont typeface="Arial" panose="020B0604020202020204" pitchFamily="34" charset="0"/>
                        <a:buChar char="•"/>
                      </a:pPr>
                      <a:r>
                        <a:rPr lang="en-US" sz="1800" dirty="0"/>
                        <a:t>Included the assessments of functional status (20.8%),biological status</a:t>
                      </a:r>
                    </a:p>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2044575668"/>
                  </a:ext>
                </a:extLst>
              </a:tr>
            </a:tbl>
          </a:graphicData>
        </a:graphic>
      </p:graphicFrame>
    </p:spTree>
    <p:extLst>
      <p:ext uri="{BB962C8B-B14F-4D97-AF65-F5344CB8AC3E}">
        <p14:creationId xmlns:p14="http://schemas.microsoft.com/office/powerpoint/2010/main" val="2775397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65405-C699-40BB-96E4-60BA8B0EF66A}"/>
              </a:ext>
            </a:extLst>
          </p:cNvPr>
          <p:cNvSpPr>
            <a:spLocks noGrp="1"/>
          </p:cNvSpPr>
          <p:nvPr>
            <p:ph type="title"/>
          </p:nvPr>
        </p:nvSpPr>
        <p:spPr/>
        <p:txBody>
          <a:bodyPr>
            <a:normAutofit fontScale="90000"/>
          </a:bodyPr>
          <a:lstStyle/>
          <a:p>
            <a:pPr fontAlgn="base"/>
            <a:r>
              <a:rPr lang="en-US" dirty="0"/>
              <a:t>Task 4 Staff </a:t>
            </a:r>
            <a:r>
              <a:rPr lang="en-US" dirty="0" err="1"/>
              <a:t>schedulling</a:t>
            </a:r>
            <a:r>
              <a:rPr lang="en-US" dirty="0"/>
              <a:t>/</a:t>
            </a:r>
            <a:r>
              <a:rPr lang="en-US" dirty="0" err="1"/>
              <a:t>rotas</a:t>
            </a:r>
            <a:r>
              <a:rPr lang="en-US" dirty="0"/>
              <a:t> ~ Excel</a:t>
            </a:r>
            <a:br>
              <a:rPr lang="en-US" dirty="0"/>
            </a:br>
            <a:r>
              <a:rPr lang="en-GB" sz="2200" dirty="0">
                <a:solidFill>
                  <a:schemeClr val="bg2">
                    <a:lumMod val="75000"/>
                  </a:schemeClr>
                </a:solidFill>
              </a:rPr>
              <a:t>Maria Judith </a:t>
            </a:r>
            <a:r>
              <a:rPr lang="en-GB" sz="2200" dirty="0" err="1">
                <a:solidFill>
                  <a:schemeClr val="bg2">
                    <a:lumMod val="75000"/>
                  </a:schemeClr>
                </a:solidFill>
              </a:rPr>
              <a:t>Parreno</a:t>
            </a:r>
            <a:r>
              <a:rPr lang="en-GB" sz="2200" dirty="0">
                <a:solidFill>
                  <a:schemeClr val="bg2">
                    <a:lumMod val="75000"/>
                  </a:schemeClr>
                </a:solidFill>
              </a:rPr>
              <a:t> Pearce</a:t>
            </a:r>
            <a:r>
              <a:rPr lang="en-US" sz="2200" dirty="0">
                <a:solidFill>
                  <a:schemeClr val="bg2">
                    <a:lumMod val="75000"/>
                  </a:schemeClr>
                </a:solidFill>
              </a:rPr>
              <a:t>​ </a:t>
            </a:r>
            <a:r>
              <a:rPr lang="en-GB" sz="2200" dirty="0">
                <a:solidFill>
                  <a:schemeClr val="bg2">
                    <a:lumMod val="75000"/>
                  </a:schemeClr>
                </a:solidFill>
              </a:rPr>
              <a:t>Student ID: 2544826</a:t>
            </a:r>
            <a:r>
              <a:rPr lang="en-US" dirty="0"/>
              <a:t>​</a:t>
            </a:r>
            <a:br>
              <a:rPr lang="en-US" dirty="0"/>
            </a:br>
            <a:br>
              <a:rPr lang="en-US" dirty="0"/>
            </a:br>
            <a:br>
              <a:rPr lang="en-US" dirty="0"/>
            </a:br>
            <a:br>
              <a:rPr lang="en-US" dirty="0"/>
            </a:br>
            <a:endParaRPr lang="en-GB" dirty="0"/>
          </a:p>
        </p:txBody>
      </p:sp>
      <p:sp>
        <p:nvSpPr>
          <p:cNvPr id="3" name="Content Placeholder 2">
            <a:extLst>
              <a:ext uri="{FF2B5EF4-FFF2-40B4-BE49-F238E27FC236}">
                <a16:creationId xmlns:a16="http://schemas.microsoft.com/office/drawing/2014/main" id="{79E75D63-28AE-426C-9754-5779CFBCE735}"/>
              </a:ext>
            </a:extLst>
          </p:cNvPr>
          <p:cNvSpPr>
            <a:spLocks noGrp="1"/>
          </p:cNvSpPr>
          <p:nvPr>
            <p:ph idx="1"/>
          </p:nvPr>
        </p:nvSpPr>
        <p:spPr>
          <a:xfrm>
            <a:off x="354604" y="1717213"/>
            <a:ext cx="8919398" cy="4172599"/>
          </a:xfrm>
        </p:spPr>
        <p:txBody>
          <a:bodyPr>
            <a:normAutofit fontScale="47500" lnSpcReduction="20000"/>
          </a:bodyPr>
          <a:lstStyle/>
          <a:p>
            <a:pPr marL="0" indent="0">
              <a:buNone/>
            </a:pPr>
            <a:r>
              <a:rPr lang="en-GB" sz="3300" b="1" dirty="0"/>
              <a:t>What Staff Scheduling Involves at Riverdale​</a:t>
            </a:r>
          </a:p>
          <a:p>
            <a:pPr marL="0" indent="0">
              <a:buNone/>
            </a:pPr>
            <a:r>
              <a:rPr lang="en-GB" sz="3300" b="1" dirty="0"/>
              <a:t>Multiple staff groups with different duties​ ,</a:t>
            </a:r>
            <a:r>
              <a:rPr lang="en-US" sz="3300" b="1" dirty="0"/>
              <a:t> Two-building, round-the-clock coverage, Two-building, round-the-clock coverage, Compliance and cover for absence.</a:t>
            </a:r>
          </a:p>
          <a:p>
            <a:pPr marL="0" indent="0">
              <a:buNone/>
            </a:pPr>
            <a:r>
              <a:rPr lang="en-GB" sz="3300" b="1" dirty="0"/>
              <a:t>Why Excel Fits This Task</a:t>
            </a:r>
            <a:r>
              <a:rPr lang="en-GB" sz="3300" dirty="0"/>
              <a:t>​? </a:t>
            </a:r>
          </a:p>
          <a:p>
            <a:pPr marL="0" indent="0">
              <a:buNone/>
            </a:pPr>
            <a:r>
              <a:rPr lang="en-GB" sz="3300" b="1" dirty="0"/>
              <a:t>Already licensed, no extra cost</a:t>
            </a:r>
            <a:r>
              <a:rPr lang="en-GB" sz="3300" dirty="0"/>
              <a:t>​,</a:t>
            </a:r>
            <a:r>
              <a:rPr lang="en-GB" sz="3300" b="1" dirty="0"/>
              <a:t> A grid built for shifts</a:t>
            </a:r>
            <a:r>
              <a:rPr lang="en-GB" sz="3300" dirty="0"/>
              <a:t>​, </a:t>
            </a:r>
            <a:r>
              <a:rPr lang="en-US" sz="3300" b="1" dirty="0"/>
              <a:t>Proportionate to Riverdale's scale , Familiar to existing staff</a:t>
            </a:r>
          </a:p>
          <a:p>
            <a:pPr marL="0" indent="0">
              <a:buNone/>
            </a:pPr>
            <a:r>
              <a:rPr lang="en-GB" sz="3300" b="1" dirty="0"/>
              <a:t>How Excel Improves Efficiency and Communication</a:t>
            </a:r>
            <a:r>
              <a:rPr lang="en-GB" sz="3300" dirty="0"/>
              <a:t>​?</a:t>
            </a:r>
          </a:p>
          <a:p>
            <a:pPr marL="0" indent="0">
              <a:buNone/>
            </a:pPr>
            <a:r>
              <a:rPr lang="en-US" sz="3300" b="1" dirty="0"/>
              <a:t>Shared cloud access</a:t>
            </a:r>
            <a:r>
              <a:rPr lang="en-US" sz="3300" dirty="0"/>
              <a:t>​, </a:t>
            </a:r>
            <a:r>
              <a:rPr lang="en-US" sz="3300" b="1" dirty="0"/>
              <a:t>Conditional formatting, Formulas and auto-checks</a:t>
            </a:r>
            <a:r>
              <a:rPr lang="en-US" sz="3300" dirty="0"/>
              <a:t>​, </a:t>
            </a:r>
            <a:r>
              <a:rPr lang="en-US" sz="3300" b="1" dirty="0"/>
              <a:t>Linked to Outlook/Teams</a:t>
            </a:r>
            <a:r>
              <a:rPr lang="en-US" sz="3300" dirty="0"/>
              <a:t>​.</a:t>
            </a:r>
          </a:p>
          <a:p>
            <a:pPr marL="0" indent="0">
              <a:buNone/>
            </a:pPr>
            <a:r>
              <a:rPr lang="en-GB" sz="3300" b="1" dirty="0"/>
              <a:t>Advantages of Using Excel for Rota Management</a:t>
            </a:r>
            <a:r>
              <a:rPr lang="en-GB" sz="3300" dirty="0"/>
              <a:t>​</a:t>
            </a:r>
            <a:r>
              <a:rPr lang="en-GB" sz="3300" b="1" dirty="0"/>
              <a:t> cost effective, flexible and customisable, low burden training, visual clarity, supports </a:t>
            </a:r>
            <a:r>
              <a:rPr lang="en-GB" sz="3300" b="1" dirty="0" err="1"/>
              <a:t>collaborations,proven</a:t>
            </a:r>
            <a:r>
              <a:rPr lang="en-GB" sz="3300" b="1" dirty="0"/>
              <a:t> in practice. </a:t>
            </a:r>
          </a:p>
          <a:p>
            <a:pPr marL="0" indent="0">
              <a:buNone/>
            </a:pPr>
            <a:r>
              <a:rPr lang="en-GB" sz="3300" b="1" dirty="0"/>
              <a:t>Limitations of using excel are </a:t>
            </a:r>
            <a:r>
              <a:rPr lang="en-US" sz="3300" b="1" dirty="0"/>
              <a:t>Prone to human error</a:t>
            </a:r>
            <a:r>
              <a:rPr lang="en-US" sz="3300" dirty="0"/>
              <a:t>​, </a:t>
            </a:r>
            <a:r>
              <a:rPr lang="en-US" sz="3300" b="1" dirty="0"/>
              <a:t>Version-control risk, No built-in compliance alerts, Limited scalability</a:t>
            </a:r>
            <a:r>
              <a:rPr lang="en-US" sz="3300" dirty="0"/>
              <a:t>​</a:t>
            </a:r>
            <a:endParaRPr lang="en-GB" sz="3300" b="1" dirty="0"/>
          </a:p>
          <a:p>
            <a:pPr marL="0" indent="0">
              <a:buNone/>
            </a:pPr>
            <a:endParaRPr lang="en-GB" b="1" dirty="0"/>
          </a:p>
        </p:txBody>
      </p:sp>
    </p:spTree>
    <p:extLst>
      <p:ext uri="{BB962C8B-B14F-4D97-AF65-F5344CB8AC3E}">
        <p14:creationId xmlns:p14="http://schemas.microsoft.com/office/powerpoint/2010/main" val="34625339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55822CDF-542B-4D97-9620-0DCB1C4097CA}"/>
              </a:ext>
            </a:extLst>
          </p:cNvPr>
          <p:cNvGraphicFramePr>
            <a:graphicFrameLocks noGrp="1"/>
          </p:cNvGraphicFramePr>
          <p:nvPr>
            <p:extLst>
              <p:ext uri="{D42A27DB-BD31-4B8C-83A1-F6EECF244321}">
                <p14:modId xmlns:p14="http://schemas.microsoft.com/office/powerpoint/2010/main" val="1272822464"/>
              </p:ext>
            </p:extLst>
          </p:nvPr>
        </p:nvGraphicFramePr>
        <p:xfrm>
          <a:off x="1077258" y="1445807"/>
          <a:ext cx="8128000" cy="3042025"/>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458343588"/>
                    </a:ext>
                  </a:extLst>
                </a:gridCol>
                <a:gridCol w="4064000">
                  <a:extLst>
                    <a:ext uri="{9D8B030D-6E8A-4147-A177-3AD203B41FA5}">
                      <a16:colId xmlns:a16="http://schemas.microsoft.com/office/drawing/2014/main" val="3300787095"/>
                    </a:ext>
                  </a:extLst>
                </a:gridCol>
              </a:tblGrid>
              <a:tr h="799852">
                <a:tc>
                  <a:txBody>
                    <a:bodyPr/>
                    <a:lstStyle/>
                    <a:p>
                      <a:r>
                        <a:rPr lang="en-GB" dirty="0"/>
                        <a:t>Advantages</a:t>
                      </a:r>
                    </a:p>
                  </a:txBody>
                  <a:tcPr/>
                </a:tc>
                <a:tc>
                  <a:txBody>
                    <a:bodyPr/>
                    <a:lstStyle/>
                    <a:p>
                      <a:r>
                        <a:rPr lang="en-GB" dirty="0"/>
                        <a:t>limitations</a:t>
                      </a:r>
                    </a:p>
                  </a:txBody>
                  <a:tcPr/>
                </a:tc>
                <a:extLst>
                  <a:ext uri="{0D108BD9-81ED-4DB2-BD59-A6C34878D82A}">
                    <a16:rowId xmlns:a16="http://schemas.microsoft.com/office/drawing/2014/main" val="2864822980"/>
                  </a:ext>
                </a:extLst>
              </a:tr>
              <a:tr h="2242173">
                <a:tc>
                  <a:txBody>
                    <a:bodyPr/>
                    <a:lstStyle/>
                    <a:p>
                      <a:pPr marL="285750" indent="-285750">
                        <a:buFont typeface="Arial" panose="020B0604020202020204" pitchFamily="34" charset="0"/>
                        <a:buChar char="•"/>
                      </a:pPr>
                      <a:r>
                        <a:rPr lang="en-GB" b="1" dirty="0"/>
                        <a:t>Management</a:t>
                      </a:r>
                      <a:r>
                        <a:rPr lang="en-GB" dirty="0"/>
                        <a:t>​</a:t>
                      </a:r>
                      <a:r>
                        <a:rPr lang="en-GB" b="1" dirty="0"/>
                        <a:t> cost effective</a:t>
                      </a:r>
                    </a:p>
                    <a:p>
                      <a:pPr marL="285750" indent="-285750">
                        <a:buFont typeface="Arial" panose="020B0604020202020204" pitchFamily="34" charset="0"/>
                        <a:buChar char="•"/>
                      </a:pPr>
                      <a:r>
                        <a:rPr lang="en-GB" b="1" dirty="0"/>
                        <a:t>flexible and customisable </a:t>
                      </a:r>
                    </a:p>
                    <a:p>
                      <a:pPr marL="285750" indent="-285750">
                        <a:buFont typeface="Arial" panose="020B0604020202020204" pitchFamily="34" charset="0"/>
                        <a:buChar char="•"/>
                      </a:pPr>
                      <a:r>
                        <a:rPr lang="en-GB" b="1" dirty="0"/>
                        <a:t>low burden training, </a:t>
                      </a:r>
                    </a:p>
                    <a:p>
                      <a:pPr marL="285750" indent="-285750">
                        <a:buFont typeface="Arial" panose="020B0604020202020204" pitchFamily="34" charset="0"/>
                        <a:buChar char="•"/>
                      </a:pPr>
                      <a:r>
                        <a:rPr lang="en-GB" b="1" dirty="0"/>
                        <a:t>visual clarity</a:t>
                      </a:r>
                    </a:p>
                    <a:p>
                      <a:pPr marL="285750" indent="-285750">
                        <a:buFont typeface="Arial" panose="020B0604020202020204" pitchFamily="34" charset="0"/>
                        <a:buChar char="•"/>
                      </a:pPr>
                      <a:r>
                        <a:rPr lang="en-GB" b="1" dirty="0"/>
                        <a:t>supports collaborations</a:t>
                      </a:r>
                    </a:p>
                    <a:p>
                      <a:pPr marL="285750" indent="-285750">
                        <a:buFont typeface="Arial" panose="020B0604020202020204" pitchFamily="34" charset="0"/>
                        <a:buChar char="•"/>
                      </a:pPr>
                      <a:r>
                        <a:rPr lang="en-GB" b="1" dirty="0"/>
                        <a:t>proven in practice</a:t>
                      </a:r>
                      <a:endParaRPr lang="en-GB" dirty="0"/>
                    </a:p>
                  </a:txBody>
                  <a:tcPr/>
                </a:tc>
                <a:tc>
                  <a:txBody>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t>Prone to human error</a:t>
                      </a:r>
                      <a:r>
                        <a:rPr lang="en-US" dirty="0"/>
                        <a:t>​</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t>Version-control risk</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t> No built-in compliance alerts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t> Limited scalability</a:t>
                      </a:r>
                      <a:r>
                        <a:rPr lang="en-US" dirty="0"/>
                        <a:t>​</a:t>
                      </a:r>
                      <a:endParaRPr lang="en-GB" b="1" dirty="0"/>
                    </a:p>
                    <a:p>
                      <a:endParaRPr lang="en-GB" dirty="0"/>
                    </a:p>
                  </a:txBody>
                  <a:tcPr/>
                </a:tc>
                <a:extLst>
                  <a:ext uri="{0D108BD9-81ED-4DB2-BD59-A6C34878D82A}">
                    <a16:rowId xmlns:a16="http://schemas.microsoft.com/office/drawing/2014/main" val="878850406"/>
                  </a:ext>
                </a:extLst>
              </a:tr>
            </a:tbl>
          </a:graphicData>
        </a:graphic>
      </p:graphicFrame>
      <p:sp>
        <p:nvSpPr>
          <p:cNvPr id="6" name="TextBox 5">
            <a:extLst>
              <a:ext uri="{FF2B5EF4-FFF2-40B4-BE49-F238E27FC236}">
                <a16:creationId xmlns:a16="http://schemas.microsoft.com/office/drawing/2014/main" id="{84C60C64-65AF-459A-BAEE-7A75E1334AE8}"/>
              </a:ext>
            </a:extLst>
          </p:cNvPr>
          <p:cNvSpPr txBox="1"/>
          <p:nvPr/>
        </p:nvSpPr>
        <p:spPr>
          <a:xfrm>
            <a:off x="1196789" y="604193"/>
            <a:ext cx="7073153" cy="738664"/>
          </a:xfrm>
          <a:prstGeom prst="rect">
            <a:avLst/>
          </a:prstGeom>
          <a:noFill/>
        </p:spPr>
        <p:txBody>
          <a:bodyPr wrap="square" rtlCol="0">
            <a:spAutoFit/>
          </a:bodyPr>
          <a:lstStyle/>
          <a:p>
            <a:r>
              <a:rPr lang="en-US" sz="2400" dirty="0">
                <a:solidFill>
                  <a:schemeClr val="accent1">
                    <a:lumMod val="75000"/>
                  </a:schemeClr>
                </a:solidFill>
                <a:latin typeface="Arial" panose="020B0604020202020204" pitchFamily="34" charset="0"/>
                <a:ea typeface="Calibri" pitchFamily="34" charset="-122"/>
                <a:cs typeface="Arial" panose="020B0604020202020204" pitchFamily="34" charset="0"/>
              </a:rPr>
              <a:t>Advantages &amp; Limitations: MS excel at Riverdale</a:t>
            </a:r>
          </a:p>
          <a:p>
            <a:r>
              <a:rPr lang="en-US" dirty="0">
                <a:solidFill>
                  <a:schemeClr val="accent1">
                    <a:lumMod val="75000"/>
                  </a:schemeClr>
                </a:solidFill>
                <a:latin typeface="Arial" panose="020B0604020202020204" pitchFamily="34" charset="0"/>
                <a:ea typeface="Calibri" pitchFamily="34" charset="-122"/>
                <a:cs typeface="Arial" panose="020B0604020202020204" pitchFamily="34" charset="0"/>
              </a:rPr>
              <a:t>maria</a:t>
            </a:r>
          </a:p>
        </p:txBody>
      </p:sp>
    </p:spTree>
    <p:extLst>
      <p:ext uri="{BB962C8B-B14F-4D97-AF65-F5344CB8AC3E}">
        <p14:creationId xmlns:p14="http://schemas.microsoft.com/office/powerpoint/2010/main" val="1689454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2199E-99EF-8167-05E5-0E7D780362AC}"/>
              </a:ext>
            </a:extLst>
          </p:cNvPr>
          <p:cNvSpPr>
            <a:spLocks noGrp="1"/>
          </p:cNvSpPr>
          <p:nvPr>
            <p:ph type="title"/>
          </p:nvPr>
        </p:nvSpPr>
        <p:spPr>
          <a:xfrm>
            <a:off x="677334" y="-89361"/>
            <a:ext cx="8426325" cy="1286907"/>
          </a:xfrm>
        </p:spPr>
        <p:txBody>
          <a:bodyPr>
            <a:normAutofit/>
          </a:bodyPr>
          <a:lstStyle/>
          <a:p>
            <a:r>
              <a:rPr lang="en-US" sz="4800" dirty="0">
                <a:latin typeface="Algerian" panose="04020705040A02060702" pitchFamily="82" charset="0"/>
              </a:rPr>
              <a:t>Staff training</a:t>
            </a:r>
          </a:p>
        </p:txBody>
      </p:sp>
      <p:sp>
        <p:nvSpPr>
          <p:cNvPr id="3" name="Content Placeholder 2">
            <a:extLst>
              <a:ext uri="{FF2B5EF4-FFF2-40B4-BE49-F238E27FC236}">
                <a16:creationId xmlns:a16="http://schemas.microsoft.com/office/drawing/2014/main" id="{B6961DA2-4F37-C805-7FB4-01CC0758FB31}"/>
              </a:ext>
            </a:extLst>
          </p:cNvPr>
          <p:cNvSpPr>
            <a:spLocks noGrp="1"/>
          </p:cNvSpPr>
          <p:nvPr>
            <p:ph idx="1"/>
          </p:nvPr>
        </p:nvSpPr>
        <p:spPr>
          <a:xfrm>
            <a:off x="677334" y="1488614"/>
            <a:ext cx="8596668" cy="4670140"/>
          </a:xfrm>
        </p:spPr>
        <p:txBody>
          <a:bodyPr>
            <a:normAutofit fontScale="92500" lnSpcReduction="10000"/>
          </a:bodyPr>
          <a:lstStyle/>
          <a:p>
            <a:r>
              <a:rPr lang="en-US" dirty="0"/>
              <a:t>Staff training involves making sure that all staff are trained to deal with any issues in the workplace, ensuring a safe space for all patients, first aid, food hygiene </a:t>
            </a:r>
            <a:r>
              <a:rPr lang="en-US" dirty="0" err="1"/>
              <a:t>etc</a:t>
            </a:r>
            <a:endParaRPr lang="en-US" dirty="0"/>
          </a:p>
          <a:p>
            <a:r>
              <a:rPr lang="en-US" dirty="0"/>
              <a:t>Microsoft PowerPoint is the most suitable tool for this task as it ensures that all the information is clear and simple. Also it ensure that this can be presented live and staff can always come back to learn at their own pace. ( source: </a:t>
            </a:r>
            <a:r>
              <a:rPr lang="it-IT" b="1" dirty="0"/>
              <a:t>Li‑Mei Chen</a:t>
            </a:r>
            <a:r>
              <a:rPr lang="it-IT" dirty="0"/>
              <a:t> and </a:t>
            </a:r>
            <a:r>
              <a:rPr lang="it-IT" b="1" dirty="0"/>
              <a:t>Megumi Inoue</a:t>
            </a:r>
            <a:r>
              <a:rPr lang="it-IT" dirty="0"/>
              <a:t> </a:t>
            </a:r>
            <a:r>
              <a:rPr lang="en-GB" dirty="0"/>
              <a:t>Published on 27 April 2026)</a:t>
            </a:r>
            <a:endParaRPr lang="en-US" dirty="0"/>
          </a:p>
          <a:p>
            <a:r>
              <a:rPr lang="en-US" dirty="0"/>
              <a:t>Microsoft PowerPoint improves efficiency and communication as it saves time, relays information clearly,  you can use it for a range of things like graphs and charts. </a:t>
            </a:r>
          </a:p>
          <a:p>
            <a:r>
              <a:rPr lang="en-US" dirty="0"/>
              <a:t>Some advantages of this tool are saves time, lowers costs, easily accessible, holds information longer than paperwork, easier to understand, simplifies staff training. As well as improved patient engagement , streamlined admin tasks, seamless data collection and integration, enhanced resource management, security and compliance. ( source; Jessica Sheridan, head of marketing, pragmatiq.co.uk)</a:t>
            </a:r>
          </a:p>
          <a:p>
            <a:r>
              <a:rPr lang="en-US" dirty="0"/>
              <a:t>Some of the limitations are limiting learners understanding as they may only read key points,  needs compatible hardware, data </a:t>
            </a:r>
            <a:r>
              <a:rPr lang="en-US" dirty="0" err="1"/>
              <a:t>riskas</a:t>
            </a:r>
            <a:r>
              <a:rPr lang="en-US" dirty="0"/>
              <a:t> too much information being passed on too quickly, equipment failure , distracting. ( source; tell.colvee.org)</a:t>
            </a:r>
          </a:p>
        </p:txBody>
      </p:sp>
      <p:sp>
        <p:nvSpPr>
          <p:cNvPr id="6" name="TextBox 5">
            <a:extLst>
              <a:ext uri="{FF2B5EF4-FFF2-40B4-BE49-F238E27FC236}">
                <a16:creationId xmlns:a16="http://schemas.microsoft.com/office/drawing/2014/main" id="{8217DF78-59A5-4D1D-80D5-D05916D83DD6}"/>
              </a:ext>
            </a:extLst>
          </p:cNvPr>
          <p:cNvSpPr txBox="1"/>
          <p:nvPr/>
        </p:nvSpPr>
        <p:spPr>
          <a:xfrm rot="10800000" flipV="1">
            <a:off x="677334" y="699247"/>
            <a:ext cx="6584078" cy="646331"/>
          </a:xfrm>
          <a:prstGeom prst="rect">
            <a:avLst/>
          </a:prstGeom>
          <a:noFill/>
        </p:spPr>
        <p:txBody>
          <a:bodyPr wrap="square" rtlCol="0">
            <a:spAutoFit/>
          </a:bodyPr>
          <a:lstStyle/>
          <a:p>
            <a:r>
              <a:rPr lang="en-GB" dirty="0">
                <a:solidFill>
                  <a:schemeClr val="tx1">
                    <a:lumMod val="50000"/>
                    <a:lumOff val="50000"/>
                  </a:schemeClr>
                </a:solidFill>
              </a:rPr>
              <a:t>Microsoft PowerPoint  Husna Nadeem ~ 2545460</a:t>
            </a:r>
          </a:p>
          <a:p>
            <a:r>
              <a:rPr lang="en-GB" dirty="0">
                <a:solidFill>
                  <a:schemeClr val="tx1">
                    <a:lumMod val="50000"/>
                    <a:lumOff val="50000"/>
                  </a:schemeClr>
                </a:solidFill>
              </a:rPr>
              <a:t>Task 5</a:t>
            </a:r>
          </a:p>
        </p:txBody>
      </p:sp>
      <p:pic>
        <p:nvPicPr>
          <p:cNvPr id="8" name="Picture 7">
            <a:extLst>
              <a:ext uri="{FF2B5EF4-FFF2-40B4-BE49-F238E27FC236}">
                <a16:creationId xmlns:a16="http://schemas.microsoft.com/office/drawing/2014/main" id="{5CE93921-4DF4-4A80-B79E-493AFE591F0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991165" y="378884"/>
            <a:ext cx="1978212" cy="1109729"/>
          </a:xfrm>
          <a:prstGeom prst="rect">
            <a:avLst/>
          </a:prstGeom>
        </p:spPr>
      </p:pic>
    </p:spTree>
    <p:extLst>
      <p:ext uri="{BB962C8B-B14F-4D97-AF65-F5344CB8AC3E}">
        <p14:creationId xmlns:p14="http://schemas.microsoft.com/office/powerpoint/2010/main" val="141652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circle(in)">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circle(in)">
                                      <p:cBhvr>
                                        <p:cTn id="24" dur="2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circle(in)">
                                      <p:cBhvr>
                                        <p:cTn id="29" dur="20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circle(in)">
                                      <p:cBhvr>
                                        <p:cTn id="34" dur="2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circle(in)">
                                      <p:cBhvr>
                                        <p:cTn id="39" dur="2000"/>
                                        <p:tgtEl>
                                          <p:spTgt spid="3">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ED64EC83-E37B-40F8-8333-77E4C2F9C4A6}"/>
              </a:ext>
            </a:extLst>
          </p:cNvPr>
          <p:cNvGraphicFramePr>
            <a:graphicFrameLocks noGrp="1"/>
          </p:cNvGraphicFramePr>
          <p:nvPr>
            <p:extLst>
              <p:ext uri="{D42A27DB-BD31-4B8C-83A1-F6EECF244321}">
                <p14:modId xmlns:p14="http://schemas.microsoft.com/office/powerpoint/2010/main" val="3289693471"/>
              </p:ext>
            </p:extLst>
          </p:nvPr>
        </p:nvGraphicFramePr>
        <p:xfrm>
          <a:off x="458692" y="1469216"/>
          <a:ext cx="8618072" cy="4860863"/>
        </p:xfrm>
        <a:graphic>
          <a:graphicData uri="http://schemas.openxmlformats.org/drawingml/2006/table">
            <a:tbl>
              <a:tblPr firstRow="1" bandRow="1">
                <a:tableStyleId>{5C22544A-7EE6-4342-B048-85BDC9FD1C3A}</a:tableStyleId>
              </a:tblPr>
              <a:tblGrid>
                <a:gridCol w="4309036">
                  <a:extLst>
                    <a:ext uri="{9D8B030D-6E8A-4147-A177-3AD203B41FA5}">
                      <a16:colId xmlns:a16="http://schemas.microsoft.com/office/drawing/2014/main" val="3517022891"/>
                    </a:ext>
                  </a:extLst>
                </a:gridCol>
                <a:gridCol w="4309036">
                  <a:extLst>
                    <a:ext uri="{9D8B030D-6E8A-4147-A177-3AD203B41FA5}">
                      <a16:colId xmlns:a16="http://schemas.microsoft.com/office/drawing/2014/main" val="3735288902"/>
                    </a:ext>
                  </a:extLst>
                </a:gridCol>
              </a:tblGrid>
              <a:tr h="1074991">
                <a:tc>
                  <a:txBody>
                    <a:bodyPr/>
                    <a:lstStyle/>
                    <a:p>
                      <a:r>
                        <a:rPr lang="en-GB" dirty="0">
                          <a:latin typeface="Algerian" panose="04020705040A02060702" pitchFamily="82" charset="0"/>
                        </a:rPr>
                        <a:t>advantages</a:t>
                      </a:r>
                    </a:p>
                  </a:txBody>
                  <a:tcPr/>
                </a:tc>
                <a:tc>
                  <a:txBody>
                    <a:bodyPr/>
                    <a:lstStyle/>
                    <a:p>
                      <a:r>
                        <a:rPr lang="en-GB" dirty="0">
                          <a:latin typeface="Algerian" panose="04020705040A02060702" pitchFamily="82" charset="0"/>
                        </a:rPr>
                        <a:t>limitations</a:t>
                      </a:r>
                    </a:p>
                  </a:txBody>
                  <a:tcPr/>
                </a:tc>
                <a:extLst>
                  <a:ext uri="{0D108BD9-81ED-4DB2-BD59-A6C34878D82A}">
                    <a16:rowId xmlns:a16="http://schemas.microsoft.com/office/drawing/2014/main" val="1498415003"/>
                  </a:ext>
                </a:extLst>
              </a:tr>
              <a:tr h="3785872">
                <a:tc>
                  <a:txBody>
                    <a:bodyPr/>
                    <a:lstStyle/>
                    <a:p>
                      <a:pPr marL="285750" indent="-285750">
                        <a:buFont typeface="Arial" panose="020B0604020202020204" pitchFamily="34" charset="0"/>
                        <a:buChar char="•"/>
                      </a:pPr>
                      <a:r>
                        <a:rPr lang="en-US" dirty="0"/>
                        <a:t>saves time</a:t>
                      </a:r>
                    </a:p>
                    <a:p>
                      <a:pPr marL="285750" indent="-285750">
                        <a:buFont typeface="Arial" panose="020B0604020202020204" pitchFamily="34" charset="0"/>
                        <a:buChar char="•"/>
                      </a:pPr>
                      <a:r>
                        <a:rPr lang="en-US" dirty="0"/>
                        <a:t>lowers costs</a:t>
                      </a:r>
                    </a:p>
                    <a:p>
                      <a:pPr marL="285750" indent="-285750">
                        <a:buFont typeface="Arial" panose="020B0604020202020204" pitchFamily="34" charset="0"/>
                        <a:buChar char="•"/>
                      </a:pPr>
                      <a:r>
                        <a:rPr lang="en-US" dirty="0"/>
                        <a:t>easily accessible</a:t>
                      </a:r>
                    </a:p>
                    <a:p>
                      <a:pPr marL="285750" indent="-285750">
                        <a:buFont typeface="Arial" panose="020B0604020202020204" pitchFamily="34" charset="0"/>
                        <a:buChar char="•"/>
                      </a:pPr>
                      <a:r>
                        <a:rPr lang="en-US" dirty="0"/>
                        <a:t>holds information longer than paperwork</a:t>
                      </a:r>
                    </a:p>
                    <a:p>
                      <a:pPr marL="285750" indent="-285750">
                        <a:buFont typeface="Arial" panose="020B0604020202020204" pitchFamily="34" charset="0"/>
                        <a:buChar char="•"/>
                      </a:pPr>
                      <a:r>
                        <a:rPr lang="en-US" dirty="0"/>
                        <a:t>easier to understand </a:t>
                      </a:r>
                    </a:p>
                    <a:p>
                      <a:pPr marL="285750" indent="-285750">
                        <a:buFont typeface="Arial" panose="020B0604020202020204" pitchFamily="34" charset="0"/>
                        <a:buChar char="•"/>
                      </a:pPr>
                      <a:r>
                        <a:rPr lang="en-US" dirty="0"/>
                        <a:t>simplifies staff training </a:t>
                      </a:r>
                    </a:p>
                    <a:p>
                      <a:pPr marL="285750" indent="-285750">
                        <a:buFont typeface="Arial" panose="020B0604020202020204" pitchFamily="34" charset="0"/>
                        <a:buChar char="•"/>
                      </a:pPr>
                      <a:r>
                        <a:rPr lang="en-US" dirty="0"/>
                        <a:t>improved patient engagement</a:t>
                      </a:r>
                    </a:p>
                    <a:p>
                      <a:pPr marL="285750" indent="-285750">
                        <a:buFont typeface="Arial" panose="020B0604020202020204" pitchFamily="34" charset="0"/>
                        <a:buChar char="•"/>
                      </a:pPr>
                      <a:r>
                        <a:rPr lang="en-US" dirty="0"/>
                        <a:t>seamless data collection and integration</a:t>
                      </a:r>
                    </a:p>
                    <a:p>
                      <a:pPr marL="285750" indent="-285750">
                        <a:buFont typeface="Arial" panose="020B0604020202020204" pitchFamily="34" charset="0"/>
                        <a:buChar char="•"/>
                      </a:pPr>
                      <a:r>
                        <a:rPr lang="en-US" dirty="0"/>
                        <a:t>enhanced resource management security and compliance</a:t>
                      </a:r>
                    </a:p>
                  </a:txBody>
                  <a:tcPr/>
                </a:tc>
                <a:tc>
                  <a:txBody>
                    <a:bodyPr/>
                    <a:lstStyle/>
                    <a:p>
                      <a:pPr marL="285750" indent="-285750">
                        <a:buFont typeface="Arial" panose="020B0604020202020204" pitchFamily="34" charset="0"/>
                        <a:buChar char="•"/>
                      </a:pPr>
                      <a:r>
                        <a:rPr lang="en-US" dirty="0"/>
                        <a:t>limiting learners understanding (as they may only read key points)</a:t>
                      </a:r>
                    </a:p>
                    <a:p>
                      <a:pPr marL="285750" indent="-285750">
                        <a:buFont typeface="Arial" panose="020B0604020202020204" pitchFamily="34" charset="0"/>
                        <a:buChar char="•"/>
                      </a:pPr>
                      <a:r>
                        <a:rPr lang="en-US" dirty="0"/>
                        <a:t>needs compatible hardware</a:t>
                      </a:r>
                    </a:p>
                    <a:p>
                      <a:pPr marL="285750" indent="-285750">
                        <a:buFont typeface="Arial" panose="020B0604020202020204" pitchFamily="34" charset="0"/>
                        <a:buChar char="•"/>
                      </a:pPr>
                      <a:r>
                        <a:rPr lang="en-US" dirty="0"/>
                        <a:t>danger too much information being passed on too quickly</a:t>
                      </a:r>
                    </a:p>
                    <a:p>
                      <a:pPr marL="285750" indent="-285750">
                        <a:buFont typeface="Arial" panose="020B0604020202020204" pitchFamily="34" charset="0"/>
                        <a:buChar char="•"/>
                      </a:pPr>
                      <a:r>
                        <a:rPr lang="en-US" dirty="0"/>
                        <a:t>equipment failure </a:t>
                      </a:r>
                    </a:p>
                    <a:p>
                      <a:pPr marL="285750" indent="-285750">
                        <a:buFont typeface="Arial" panose="020B0604020202020204" pitchFamily="34" charset="0"/>
                        <a:buChar char="•"/>
                      </a:pPr>
                      <a:r>
                        <a:rPr lang="en-US" dirty="0"/>
                        <a:t>distracting</a:t>
                      </a:r>
                      <a:endParaRPr lang="en-GB" dirty="0"/>
                    </a:p>
                  </a:txBody>
                  <a:tcPr/>
                </a:tc>
                <a:extLst>
                  <a:ext uri="{0D108BD9-81ED-4DB2-BD59-A6C34878D82A}">
                    <a16:rowId xmlns:a16="http://schemas.microsoft.com/office/drawing/2014/main" val="1815212195"/>
                  </a:ext>
                </a:extLst>
              </a:tr>
            </a:tbl>
          </a:graphicData>
        </a:graphic>
      </p:graphicFrame>
      <p:sp>
        <p:nvSpPr>
          <p:cNvPr id="6" name="TextBox 5">
            <a:extLst>
              <a:ext uri="{FF2B5EF4-FFF2-40B4-BE49-F238E27FC236}">
                <a16:creationId xmlns:a16="http://schemas.microsoft.com/office/drawing/2014/main" id="{B6858DB8-9BAD-4543-85FA-3FEBA41C0515}"/>
              </a:ext>
            </a:extLst>
          </p:cNvPr>
          <p:cNvSpPr txBox="1"/>
          <p:nvPr/>
        </p:nvSpPr>
        <p:spPr>
          <a:xfrm>
            <a:off x="458693" y="0"/>
            <a:ext cx="8618071" cy="2400657"/>
          </a:xfrm>
          <a:prstGeom prst="rect">
            <a:avLst/>
          </a:prstGeom>
          <a:noFill/>
        </p:spPr>
        <p:txBody>
          <a:bodyPr wrap="square" rtlCol="0">
            <a:spAutoFit/>
          </a:bodyPr>
          <a:lstStyle/>
          <a:p>
            <a:r>
              <a:rPr lang="en-US" sz="3200" dirty="0">
                <a:solidFill>
                  <a:schemeClr val="accent1">
                    <a:lumMod val="75000"/>
                  </a:schemeClr>
                </a:solidFill>
                <a:latin typeface="Algerian" panose="04020705040A02060702" pitchFamily="82" charset="0"/>
                <a:ea typeface="Calibri" pitchFamily="34" charset="-122"/>
                <a:cs typeface="Calibri" pitchFamily="34" charset="-120"/>
              </a:rPr>
              <a:t>advantages &amp; Limitations: MS PowerPoint at Riverdale</a:t>
            </a:r>
          </a:p>
          <a:p>
            <a:r>
              <a:rPr lang="en-GB" dirty="0">
                <a:solidFill>
                  <a:schemeClr val="tx1">
                    <a:lumMod val="50000"/>
                    <a:lumOff val="50000"/>
                  </a:schemeClr>
                </a:solidFill>
              </a:rPr>
              <a:t>Microsoft PowerPoint  Husna Nadeem ~ 2545460 Task 5</a:t>
            </a:r>
          </a:p>
          <a:p>
            <a:endParaRPr lang="en-US" sz="3200" dirty="0">
              <a:solidFill>
                <a:schemeClr val="accent1">
                  <a:lumMod val="75000"/>
                </a:schemeClr>
              </a:solidFill>
              <a:latin typeface="Algerian" panose="04020705040A02060702" pitchFamily="82" charset="0"/>
            </a:endParaRPr>
          </a:p>
          <a:p>
            <a:endParaRPr lang="en-US" dirty="0"/>
          </a:p>
          <a:p>
            <a:endParaRPr lang="en-GB" dirty="0"/>
          </a:p>
        </p:txBody>
      </p:sp>
      <p:pic>
        <p:nvPicPr>
          <p:cNvPr id="8" name="Picture 7">
            <a:extLst>
              <a:ext uri="{FF2B5EF4-FFF2-40B4-BE49-F238E27FC236}">
                <a16:creationId xmlns:a16="http://schemas.microsoft.com/office/drawing/2014/main" id="{6E831323-77BE-4135-9011-B4D90154033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142445" y="166714"/>
            <a:ext cx="1919568" cy="2067227"/>
          </a:xfrm>
          <a:prstGeom prst="rect">
            <a:avLst/>
          </a:prstGeom>
        </p:spPr>
      </p:pic>
    </p:spTree>
    <p:extLst>
      <p:ext uri="{BB962C8B-B14F-4D97-AF65-F5344CB8AC3E}">
        <p14:creationId xmlns:p14="http://schemas.microsoft.com/office/powerpoint/2010/main" val="34297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E6B17-4644-941B-FB45-02CB5478584E}"/>
              </a:ext>
            </a:extLst>
          </p:cNvPr>
          <p:cNvSpPr>
            <a:spLocks noGrp="1"/>
          </p:cNvSpPr>
          <p:nvPr>
            <p:ph type="title"/>
          </p:nvPr>
        </p:nvSpPr>
        <p:spPr>
          <a:xfrm>
            <a:off x="394946" y="-40341"/>
            <a:ext cx="9098678" cy="1320800"/>
          </a:xfrm>
        </p:spPr>
        <p:txBody>
          <a:bodyPr>
            <a:noAutofit/>
          </a:bodyPr>
          <a:lstStyle/>
          <a:p>
            <a:r>
              <a:rPr lang="en-US" sz="3200" dirty="0">
                <a:solidFill>
                  <a:schemeClr val="accent1">
                    <a:lumMod val="75000"/>
                  </a:schemeClr>
                </a:solidFill>
                <a:latin typeface="Algerian" panose="04020705040A02060702" pitchFamily="82" charset="0"/>
                <a:ea typeface="Calibri" pitchFamily="34" charset="-122"/>
                <a:cs typeface="Calibri" pitchFamily="34" charset="-120"/>
              </a:rPr>
              <a:t>Summary: Benefits &amp; Limitations of Recommended Tools</a:t>
            </a:r>
            <a:br>
              <a:rPr lang="en-US" sz="4000" dirty="0">
                <a:solidFill>
                  <a:schemeClr val="accent1">
                    <a:lumMod val="75000"/>
                  </a:schemeClr>
                </a:solidFill>
              </a:rPr>
            </a:br>
            <a:endParaRPr lang="en-GB" sz="4000" dirty="0">
              <a:solidFill>
                <a:schemeClr val="accent1">
                  <a:lumMod val="75000"/>
                </a:schemeClr>
              </a:solidFill>
            </a:endParaRPr>
          </a:p>
        </p:txBody>
      </p:sp>
      <p:graphicFrame>
        <p:nvGraphicFramePr>
          <p:cNvPr id="6" name="Table 6">
            <a:extLst>
              <a:ext uri="{FF2B5EF4-FFF2-40B4-BE49-F238E27FC236}">
                <a16:creationId xmlns:a16="http://schemas.microsoft.com/office/drawing/2014/main" id="{8434FC5E-188A-4AC0-BC63-AEB25597668D}"/>
              </a:ext>
            </a:extLst>
          </p:cNvPr>
          <p:cNvGraphicFramePr>
            <a:graphicFrameLocks noGrp="1"/>
          </p:cNvGraphicFramePr>
          <p:nvPr>
            <p:ph idx="1"/>
            <p:extLst>
              <p:ext uri="{D42A27DB-BD31-4B8C-83A1-F6EECF244321}">
                <p14:modId xmlns:p14="http://schemas.microsoft.com/office/powerpoint/2010/main" val="1977273166"/>
              </p:ext>
            </p:extLst>
          </p:nvPr>
        </p:nvGraphicFramePr>
        <p:xfrm>
          <a:off x="515969" y="938077"/>
          <a:ext cx="8453219" cy="5882640"/>
        </p:xfrm>
        <a:graphic>
          <a:graphicData uri="http://schemas.openxmlformats.org/drawingml/2006/table">
            <a:tbl>
              <a:tblPr firstRow="1" bandRow="1">
                <a:tableStyleId>{5C22544A-7EE6-4342-B048-85BDC9FD1C3A}</a:tableStyleId>
              </a:tblPr>
              <a:tblGrid>
                <a:gridCol w="1868114">
                  <a:extLst>
                    <a:ext uri="{9D8B030D-6E8A-4147-A177-3AD203B41FA5}">
                      <a16:colId xmlns:a16="http://schemas.microsoft.com/office/drawing/2014/main" val="4195703427"/>
                    </a:ext>
                  </a:extLst>
                </a:gridCol>
                <a:gridCol w="1667421">
                  <a:extLst>
                    <a:ext uri="{9D8B030D-6E8A-4147-A177-3AD203B41FA5}">
                      <a16:colId xmlns:a16="http://schemas.microsoft.com/office/drawing/2014/main" val="2402929396"/>
                    </a:ext>
                  </a:extLst>
                </a:gridCol>
                <a:gridCol w="3263696">
                  <a:extLst>
                    <a:ext uri="{9D8B030D-6E8A-4147-A177-3AD203B41FA5}">
                      <a16:colId xmlns:a16="http://schemas.microsoft.com/office/drawing/2014/main" val="4007547164"/>
                    </a:ext>
                  </a:extLst>
                </a:gridCol>
                <a:gridCol w="1653988">
                  <a:extLst>
                    <a:ext uri="{9D8B030D-6E8A-4147-A177-3AD203B41FA5}">
                      <a16:colId xmlns:a16="http://schemas.microsoft.com/office/drawing/2014/main" val="531172514"/>
                    </a:ext>
                  </a:extLst>
                </a:gridCol>
              </a:tblGrid>
              <a:tr h="612361">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1" dirty="0">
                          <a:solidFill>
                            <a:srgbClr val="FFFFFF"/>
                          </a:solidFill>
                          <a:latin typeface="Calibri" pitchFamily="34" charset="0"/>
                          <a:ea typeface="Calibri" pitchFamily="34" charset="-122"/>
                          <a:cs typeface="Calibri" pitchFamily="34" charset="-120"/>
                        </a:rPr>
                        <a:t>Workplace Task</a:t>
                      </a:r>
                      <a:endParaRPr lang="en-US" sz="1800" dirty="0">
                        <a:latin typeface="Calibri" charset="0"/>
                        <a:ea typeface="Calibri" charset="0"/>
                        <a:cs typeface="Calibri" charset="0"/>
                      </a:endParaRPr>
                    </a:p>
                    <a:p>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1" dirty="0">
                          <a:solidFill>
                            <a:srgbClr val="FFFFFF"/>
                          </a:solidFill>
                          <a:latin typeface="Calibri" pitchFamily="34" charset="0"/>
                          <a:ea typeface="Calibri" pitchFamily="34" charset="-122"/>
                          <a:cs typeface="Calibri" pitchFamily="34" charset="-120"/>
                        </a:rPr>
                        <a:t>MS 365 Tool</a:t>
                      </a:r>
                      <a:endParaRPr lang="en-US" sz="1800" dirty="0">
                        <a:latin typeface="Calibri" charset="0"/>
                        <a:ea typeface="Calibri" charset="0"/>
                        <a:cs typeface="Calibri" charset="0"/>
                      </a:endParaRPr>
                    </a:p>
                    <a:p>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1" dirty="0">
                          <a:solidFill>
                            <a:srgbClr val="FFFFFF"/>
                          </a:solidFill>
                          <a:latin typeface="Calibri" pitchFamily="34" charset="0"/>
                          <a:ea typeface="Calibri" pitchFamily="34" charset="-122"/>
                          <a:cs typeface="Calibri" pitchFamily="34" charset="-120"/>
                        </a:rPr>
                        <a:t>Key Benefit</a:t>
                      </a:r>
                      <a:endParaRPr lang="en-US" sz="1800" dirty="0">
                        <a:latin typeface="Calibri" charset="0"/>
                        <a:ea typeface="Calibri" charset="0"/>
                        <a:cs typeface="Calibri" charset="0"/>
                      </a:endParaRPr>
                    </a:p>
                    <a:p>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b="1" dirty="0">
                          <a:solidFill>
                            <a:srgbClr val="FFFFFF"/>
                          </a:solidFill>
                          <a:latin typeface="Calibri" pitchFamily="34" charset="0"/>
                          <a:ea typeface="Calibri" pitchFamily="34" charset="-122"/>
                          <a:cs typeface="Calibri" pitchFamily="34" charset="-120"/>
                        </a:rPr>
                        <a:t>Key Limitation</a:t>
                      </a:r>
                      <a:endParaRPr lang="en-US" sz="1800" dirty="0">
                        <a:latin typeface="Calibri" charset="0"/>
                        <a:ea typeface="Calibri" charset="0"/>
                        <a:cs typeface="Calibri" charset="0"/>
                      </a:endParaRPr>
                    </a:p>
                    <a:p>
                      <a:endParaRPr lang="en-GB" dirty="0"/>
                    </a:p>
                  </a:txBody>
                  <a:tcPr/>
                </a:tc>
                <a:extLst>
                  <a:ext uri="{0D108BD9-81ED-4DB2-BD59-A6C34878D82A}">
                    <a16:rowId xmlns:a16="http://schemas.microsoft.com/office/drawing/2014/main" val="1648894123"/>
                  </a:ext>
                </a:extLst>
              </a:tr>
              <a:tr h="46670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dirty="0">
                          <a:solidFill>
                            <a:srgbClr val="1A1A1A"/>
                          </a:solidFill>
                          <a:latin typeface="Calibri" pitchFamily="34" charset="0"/>
                          <a:ea typeface="Calibri" pitchFamily="34" charset="-122"/>
                          <a:cs typeface="Calibri" pitchFamily="34" charset="-120"/>
                        </a:rPr>
                        <a:t>Staff Communication</a:t>
                      </a:r>
                      <a:endParaRPr lang="en-US" sz="1800" dirty="0">
                        <a:latin typeface="Calibri" charset="0"/>
                        <a:ea typeface="Calibri" charset="0"/>
                        <a:cs typeface="Calibri" charset="0"/>
                      </a:endParaRPr>
                    </a:p>
                    <a:p>
                      <a:endParaRPr lang="en-GB" dirty="0"/>
                    </a:p>
                  </a:txBody>
                  <a:tcPr/>
                </a:tc>
                <a:tc>
                  <a:txBody>
                    <a:bodyPr/>
                    <a:lstStyle/>
                    <a:p>
                      <a:r>
                        <a:rPr lang="en-GB" dirty="0"/>
                        <a:t>Teams</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98611637"/>
                  </a:ext>
                </a:extLst>
              </a:tr>
              <a:tr h="141426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dirty="0">
                          <a:solidFill>
                            <a:srgbClr val="1A1A1A"/>
                          </a:solidFill>
                          <a:latin typeface="Calibri" pitchFamily="34" charset="0"/>
                          <a:ea typeface="Calibri" pitchFamily="34" charset="-122"/>
                          <a:cs typeface="Calibri" pitchFamily="34" charset="-120"/>
                        </a:rPr>
                        <a:t>File Storage &amp; Sharing</a:t>
                      </a:r>
                      <a:endParaRPr lang="en-US" sz="1800" dirty="0">
                        <a:latin typeface="Calibri" charset="0"/>
                        <a:ea typeface="Calibri" charset="0"/>
                        <a:cs typeface="Calibri" charset="0"/>
                      </a:endParaRPr>
                    </a:p>
                    <a:p>
                      <a:endParaRPr lang="en-GB" dirty="0"/>
                    </a:p>
                  </a:txBody>
                  <a:tcPr/>
                </a:tc>
                <a:tc>
                  <a:txBody>
                    <a:bodyPr/>
                    <a:lstStyle/>
                    <a:p>
                      <a:r>
                        <a:rPr lang="en-GB" dirty="0"/>
                        <a:t>OneDrive</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sharing file access </a:t>
                      </a:r>
                      <a:r>
                        <a:rPr lang="en-GB" sz="1100" dirty="0"/>
                        <a:t>(source: Published in </a:t>
                      </a:r>
                      <a:r>
                        <a:rPr lang="en-GB" sz="1100" b="1" dirty="0"/>
                        <a:t>IEEE Access, Volume 6</a:t>
                      </a:r>
                      <a:r>
                        <a:rPr lang="en-GB" sz="1100" dirty="0"/>
                        <a:t>, on </a:t>
                      </a:r>
                      <a:r>
                        <a:rPr lang="en-GB" sz="1100" b="1" dirty="0"/>
                        <a:t>12 September 2018)</a:t>
                      </a:r>
                      <a:endParaRPr lang="en-GB" sz="110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100" dirty="0"/>
                    </a:p>
                    <a:p>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data vulnerability </a:t>
                      </a:r>
                      <a:r>
                        <a:rPr lang="en-GB" sz="1100" dirty="0"/>
                        <a:t>(</a:t>
                      </a:r>
                      <a:r>
                        <a:rPr lang="en-GB" sz="1100" b="1" dirty="0"/>
                        <a:t>Olga </a:t>
                      </a:r>
                      <a:r>
                        <a:rPr lang="en-GB" sz="1100" b="1" dirty="0" err="1"/>
                        <a:t>weis</a:t>
                      </a:r>
                      <a:r>
                        <a:rPr lang="en-GB" sz="1100" b="1" dirty="0"/>
                        <a:t>, April 9</a:t>
                      </a:r>
                      <a:r>
                        <a:rPr lang="en-GB" sz="1100" b="1" baseline="30000" dirty="0"/>
                        <a:t>th</a:t>
                      </a:r>
                      <a:r>
                        <a:rPr lang="en-GB" sz="1100" b="1" dirty="0"/>
                        <a:t> 2025 on </a:t>
                      </a:r>
                      <a:r>
                        <a:rPr lang="en-GB" sz="1100" b="1" dirty="0" err="1"/>
                        <a:t>cloudmounter</a:t>
                      </a:r>
                      <a:r>
                        <a:rPr lang="en-GB" sz="1100" b="1" dirty="0"/>
                        <a:t>)</a:t>
                      </a:r>
                      <a:endParaRPr lang="en-GB" sz="1100" dirty="0"/>
                    </a:p>
                    <a:p>
                      <a:endParaRPr lang="en-GB" dirty="0"/>
                    </a:p>
                  </a:txBody>
                  <a:tcPr/>
                </a:tc>
                <a:extLst>
                  <a:ext uri="{0D108BD9-81ED-4DB2-BD59-A6C34878D82A}">
                    <a16:rowId xmlns:a16="http://schemas.microsoft.com/office/drawing/2014/main" val="2971358309"/>
                  </a:ext>
                </a:extLst>
              </a:tr>
              <a:tr h="62896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dirty="0">
                          <a:solidFill>
                            <a:srgbClr val="1A1A1A"/>
                          </a:solidFill>
                          <a:latin typeface="Calibri" pitchFamily="34" charset="0"/>
                          <a:ea typeface="Calibri" pitchFamily="34" charset="-122"/>
                          <a:cs typeface="Calibri" pitchFamily="34" charset="-120"/>
                        </a:rPr>
                        <a:t>Care Documentation</a:t>
                      </a:r>
                      <a:endParaRPr lang="en-US" sz="1800" dirty="0">
                        <a:latin typeface="Calibri" charset="0"/>
                        <a:ea typeface="Calibri" charset="0"/>
                        <a:cs typeface="Calibri" charset="0"/>
                      </a:endParaRPr>
                    </a:p>
                    <a:p>
                      <a:endParaRPr lang="en-GB" dirty="0"/>
                    </a:p>
                  </a:txBody>
                  <a:tcPr/>
                </a:tc>
                <a:tc>
                  <a:txBody>
                    <a:bodyPr/>
                    <a:lstStyle/>
                    <a:p>
                      <a:r>
                        <a:rPr lang="en-GB" dirty="0"/>
                        <a:t>Word</a:t>
                      </a:r>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3650576889"/>
                  </a:ext>
                </a:extLst>
              </a:tr>
              <a:tr h="87480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dirty="0">
                          <a:solidFill>
                            <a:srgbClr val="1A1A1A"/>
                          </a:solidFill>
                          <a:latin typeface="Calibri" pitchFamily="34" charset="0"/>
                          <a:ea typeface="Calibri" pitchFamily="34" charset="-122"/>
                          <a:cs typeface="Calibri" pitchFamily="34" charset="-120"/>
                        </a:rPr>
                        <a:t>Staff Scheduling / </a:t>
                      </a:r>
                      <a:r>
                        <a:rPr lang="en-US" sz="1800" dirty="0" err="1">
                          <a:solidFill>
                            <a:srgbClr val="1A1A1A"/>
                          </a:solidFill>
                          <a:latin typeface="Calibri" pitchFamily="34" charset="0"/>
                          <a:ea typeface="Calibri" pitchFamily="34" charset="-122"/>
                          <a:cs typeface="Calibri" pitchFamily="34" charset="-120"/>
                        </a:rPr>
                        <a:t>Rotas</a:t>
                      </a:r>
                      <a:endParaRPr lang="en-US" sz="1800" dirty="0">
                        <a:latin typeface="Calibri" charset="0"/>
                        <a:ea typeface="Calibri" charset="0"/>
                        <a:cs typeface="Calibri" charset="0"/>
                      </a:endParaRPr>
                    </a:p>
                    <a:p>
                      <a:endParaRPr lang="en-GB" dirty="0"/>
                    </a:p>
                  </a:txBody>
                  <a:tcPr/>
                </a:tc>
                <a:tc>
                  <a:txBody>
                    <a:bodyPr/>
                    <a:lstStyle/>
                    <a:p>
                      <a:r>
                        <a:rPr lang="en-GB" dirty="0"/>
                        <a:t>Excel</a:t>
                      </a:r>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676705562"/>
                  </a:ext>
                </a:extLst>
              </a:tr>
              <a:tr h="826711">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dirty="0">
                          <a:solidFill>
                            <a:srgbClr val="1A1A1A"/>
                          </a:solidFill>
                          <a:latin typeface="Calibri" pitchFamily="34" charset="0"/>
                          <a:ea typeface="Calibri" pitchFamily="34" charset="-122"/>
                          <a:cs typeface="Calibri" pitchFamily="34" charset="-120"/>
                        </a:rPr>
                        <a:t>Staff Training</a:t>
                      </a:r>
                      <a:endParaRPr lang="en-US" sz="1800" dirty="0">
                        <a:latin typeface="Calibri" charset="0"/>
                        <a:ea typeface="Calibri" charset="0"/>
                        <a:cs typeface="Calibri" charset="0"/>
                      </a:endParaRPr>
                    </a:p>
                    <a:p>
                      <a:endParaRPr lang="en-GB" dirty="0"/>
                    </a:p>
                  </a:txBody>
                  <a:tcPr/>
                </a:tc>
                <a:tc>
                  <a:txBody>
                    <a:bodyPr/>
                    <a:lstStyle/>
                    <a:p>
                      <a:r>
                        <a:rPr lang="en-GB" dirty="0" err="1"/>
                        <a:t>Powerpoint</a:t>
                      </a:r>
                      <a:endParaRPr lang="en-GB" dirty="0"/>
                    </a:p>
                  </a:txBody>
                  <a:tcPr/>
                </a:tc>
                <a:tc>
                  <a:txBody>
                    <a:bodyPr/>
                    <a:lstStyle/>
                    <a:p>
                      <a:r>
                        <a:rPr lang="en-GB" dirty="0"/>
                        <a:t>Lower costs </a:t>
                      </a:r>
                      <a:r>
                        <a:rPr lang="en-GB" sz="1200" dirty="0"/>
                        <a:t>(</a:t>
                      </a:r>
                      <a:r>
                        <a:rPr lang="en-US" sz="1200" dirty="0"/>
                        <a:t>source; Jessica Sheridan, head of marketing, pragmatiq.co.uk)</a:t>
                      </a:r>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equipment failure </a:t>
                      </a:r>
                      <a:r>
                        <a:rPr lang="en-US" sz="1100" dirty="0"/>
                        <a:t>( source; tell.colvee.org)</a:t>
                      </a:r>
                    </a:p>
                    <a:p>
                      <a:endParaRPr lang="en-GB" dirty="0"/>
                    </a:p>
                  </a:txBody>
                  <a:tcPr/>
                </a:tc>
                <a:extLst>
                  <a:ext uri="{0D108BD9-81ED-4DB2-BD59-A6C34878D82A}">
                    <a16:rowId xmlns:a16="http://schemas.microsoft.com/office/drawing/2014/main" val="3244203018"/>
                  </a:ext>
                </a:extLst>
              </a:tr>
            </a:tbl>
          </a:graphicData>
        </a:graphic>
      </p:graphicFrame>
    </p:spTree>
    <p:extLst>
      <p:ext uri="{BB962C8B-B14F-4D97-AF65-F5344CB8AC3E}">
        <p14:creationId xmlns:p14="http://schemas.microsoft.com/office/powerpoint/2010/main" val="4111284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ACBA4-8E81-47EA-A5C4-51340F153851}"/>
              </a:ext>
            </a:extLst>
          </p:cNvPr>
          <p:cNvSpPr>
            <a:spLocks noGrp="1"/>
          </p:cNvSpPr>
          <p:nvPr>
            <p:ph type="title"/>
          </p:nvPr>
        </p:nvSpPr>
        <p:spPr>
          <a:xfrm>
            <a:off x="489075" y="0"/>
            <a:ext cx="8596668" cy="1320800"/>
          </a:xfrm>
        </p:spPr>
        <p:txBody>
          <a:bodyPr>
            <a:normAutofit/>
          </a:bodyPr>
          <a:lstStyle/>
          <a:p>
            <a:pPr algn="ctr"/>
            <a:r>
              <a:rPr lang="en-GB" sz="4800" dirty="0">
                <a:latin typeface="Algerian" panose="04020705040A02060702" pitchFamily="82" charset="0"/>
              </a:rPr>
              <a:t>conclusion</a:t>
            </a:r>
          </a:p>
        </p:txBody>
      </p:sp>
      <p:sp>
        <p:nvSpPr>
          <p:cNvPr id="3" name="Content Placeholder 2">
            <a:extLst>
              <a:ext uri="{FF2B5EF4-FFF2-40B4-BE49-F238E27FC236}">
                <a16:creationId xmlns:a16="http://schemas.microsoft.com/office/drawing/2014/main" id="{070BF974-F622-4D7E-ACBB-EC4DB7638DAE}"/>
              </a:ext>
            </a:extLst>
          </p:cNvPr>
          <p:cNvSpPr>
            <a:spLocks noGrp="1"/>
          </p:cNvSpPr>
          <p:nvPr>
            <p:ph idx="1"/>
          </p:nvPr>
        </p:nvSpPr>
        <p:spPr>
          <a:xfrm>
            <a:off x="596652" y="950731"/>
            <a:ext cx="8829736" cy="5355940"/>
          </a:xfrm>
        </p:spPr>
        <p:txBody>
          <a:bodyPr>
            <a:normAutofit lnSpcReduction="10000"/>
          </a:bodyPr>
          <a:lstStyle/>
          <a:p>
            <a:r>
              <a:rPr lang="en-GB" dirty="0"/>
              <a:t>Our tool recommendations mean that there are positive and negatives for all tools and that Riverdale should use specific tools for each task. </a:t>
            </a:r>
          </a:p>
          <a:p>
            <a:r>
              <a:rPr lang="en-GB" dirty="0"/>
              <a:t>teams improves the communication for Riverdale as it means that all staff members can join meetings from anywhere so that everyone has the necessary information needed. OneDrive improves file sharing and making sure that information is accessible from all devices. Word improves efficiency by storing data that is needed and is protected from third party websites. Excel helps keep things in order and helps improve communication by making sure the information is relayed correctly. PowerPoint improves communication as well as helping visual/interactive leaners understand better as well as holding the information to be revisited if necessary. </a:t>
            </a:r>
          </a:p>
          <a:p>
            <a:r>
              <a:rPr lang="en-GB" dirty="0"/>
              <a:t>Although these tools are good there are a few downsides to them such as high internet costs, devices breaking, files being deleted by mistake, high costing devices etc. </a:t>
            </a:r>
          </a:p>
          <a:p>
            <a:r>
              <a:rPr lang="en-GB" dirty="0"/>
              <a:t>Our key recommendation would be to the management at Riverdale nursing home would be to use tools that can be c by multiple staff at the same time such as PowerPoint, word and even using Microsoft teams group chats to keep information private and so that all information be clear. </a:t>
            </a:r>
          </a:p>
        </p:txBody>
      </p:sp>
    </p:spTree>
    <p:extLst>
      <p:ext uri="{BB962C8B-B14F-4D97-AF65-F5344CB8AC3E}">
        <p14:creationId xmlns:p14="http://schemas.microsoft.com/office/powerpoint/2010/main" val="2997421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BDB7B-AC9C-44CD-A5CD-3A945671CEA7}"/>
              </a:ext>
            </a:extLst>
          </p:cNvPr>
          <p:cNvSpPr>
            <a:spLocks noGrp="1"/>
          </p:cNvSpPr>
          <p:nvPr>
            <p:ph type="title"/>
          </p:nvPr>
        </p:nvSpPr>
        <p:spPr>
          <a:xfrm>
            <a:off x="3088342" y="0"/>
            <a:ext cx="8596668" cy="1320800"/>
          </a:xfrm>
        </p:spPr>
        <p:txBody>
          <a:bodyPr>
            <a:normAutofit/>
          </a:bodyPr>
          <a:lstStyle/>
          <a:p>
            <a:r>
              <a:rPr lang="en-GB" dirty="0">
                <a:latin typeface="Algerian" panose="04020705040A02060702" pitchFamily="82" charset="0"/>
              </a:rPr>
              <a:t>references</a:t>
            </a:r>
            <a:endParaRPr lang="en-GB" sz="2400" dirty="0">
              <a:latin typeface="Algerian" panose="04020705040A02060702" pitchFamily="82" charset="0"/>
            </a:endParaRPr>
          </a:p>
        </p:txBody>
      </p:sp>
      <p:sp>
        <p:nvSpPr>
          <p:cNvPr id="3" name="Content Placeholder 2">
            <a:extLst>
              <a:ext uri="{FF2B5EF4-FFF2-40B4-BE49-F238E27FC236}">
                <a16:creationId xmlns:a16="http://schemas.microsoft.com/office/drawing/2014/main" id="{CDEFC58E-C18D-43D1-B544-2F215D874418}"/>
              </a:ext>
            </a:extLst>
          </p:cNvPr>
          <p:cNvSpPr>
            <a:spLocks noGrp="1"/>
          </p:cNvSpPr>
          <p:nvPr>
            <p:ph idx="1"/>
          </p:nvPr>
        </p:nvSpPr>
        <p:spPr>
          <a:xfrm>
            <a:off x="148429" y="539376"/>
            <a:ext cx="11348807" cy="6660305"/>
          </a:xfrm>
        </p:spPr>
        <p:txBody>
          <a:bodyPr>
            <a:normAutofit fontScale="92500" lnSpcReduction="10000"/>
          </a:bodyPr>
          <a:lstStyle/>
          <a:p>
            <a:pPr marL="0" indent="0">
              <a:buNone/>
            </a:pPr>
            <a:r>
              <a:rPr lang="en-US" altLang="en-US" sz="1400" dirty="0">
                <a:solidFill>
                  <a:schemeClr val="tx1"/>
                </a:solidFill>
                <a:highlight>
                  <a:srgbClr val="FFFF00"/>
                </a:highlight>
                <a:latin typeface="Bahnschrift Light SemiCondensed" panose="020B0502040204020203" pitchFamily="34" charset="0"/>
              </a:rPr>
              <a:t>Clara </a:t>
            </a:r>
            <a:r>
              <a:rPr lang="en-US" altLang="en-US" sz="1400" dirty="0" err="1">
                <a:solidFill>
                  <a:schemeClr val="tx1"/>
                </a:solidFill>
                <a:highlight>
                  <a:srgbClr val="FFFF00"/>
                </a:highlight>
                <a:latin typeface="Bahnschrift Light SemiCondensed" panose="020B0502040204020203" pitchFamily="34" charset="0"/>
              </a:rPr>
              <a:t>ribaad</a:t>
            </a:r>
            <a:r>
              <a:rPr lang="en-US" altLang="en-US" sz="1400" dirty="0">
                <a:solidFill>
                  <a:schemeClr val="tx1"/>
                </a:solidFill>
                <a:highlight>
                  <a:srgbClr val="FFFF00"/>
                </a:highlight>
                <a:latin typeface="Bahnschrift Light SemiCondensed" panose="020B0502040204020203" pitchFamily="34" charset="0"/>
              </a:rPr>
              <a:t> </a:t>
            </a:r>
            <a:r>
              <a:rPr lang="en-US" altLang="en-US" sz="1400" dirty="0" err="1">
                <a:solidFill>
                  <a:schemeClr val="tx1"/>
                </a:solidFill>
                <a:highlight>
                  <a:srgbClr val="FFFF00"/>
                </a:highlight>
                <a:latin typeface="Bahnschrift Light SemiCondensed" panose="020B0502040204020203" pitchFamily="34" charset="0"/>
              </a:rPr>
              <a:t>angeles</a:t>
            </a:r>
            <a:r>
              <a:rPr lang="en-US" altLang="en-US" sz="1400" dirty="0">
                <a:solidFill>
                  <a:schemeClr val="tx1"/>
                </a:solidFill>
                <a:highlight>
                  <a:srgbClr val="FFFF00"/>
                </a:highlight>
                <a:latin typeface="Bahnschrift Light SemiCondensed" panose="020B0502040204020203" pitchFamily="34" charset="0"/>
              </a:rPr>
              <a:t> task1 </a:t>
            </a:r>
          </a:p>
          <a:p>
            <a:pPr marL="0" indent="0">
              <a:buNone/>
            </a:pPr>
            <a:r>
              <a:rPr lang="en-US" altLang="en-US" sz="1200" dirty="0">
                <a:solidFill>
                  <a:schemeClr val="tx1"/>
                </a:solidFill>
                <a:latin typeface="Bahnschrift Light SemiCondensed" panose="020B0502040204020203" pitchFamily="34" charset="0"/>
              </a:rPr>
              <a:t>Microsoft (2024). Microsoft Teams service description - Service Descriptions. </a:t>
            </a:r>
          </a:p>
          <a:p>
            <a:pPr marL="0" indent="0">
              <a:buNone/>
            </a:pPr>
            <a:r>
              <a:rPr lang="en-US" altLang="en-US" sz="1200" dirty="0">
                <a:solidFill>
                  <a:schemeClr val="tx1"/>
                </a:solidFill>
                <a:latin typeface="Bahnschrift Light SemiCondensed" panose="020B0502040204020203" pitchFamily="34" charset="0"/>
              </a:rPr>
              <a:t>[online] Learn.microsoft.com. Available at: https://learn.microsoft.com/</a:t>
            </a:r>
            <a:r>
              <a:rPr lang="en-US" altLang="en-US" sz="1200" dirty="0" err="1">
                <a:solidFill>
                  <a:schemeClr val="tx1"/>
                </a:solidFill>
                <a:latin typeface="Bahnschrift Light SemiCondensed" panose="020B0502040204020203" pitchFamily="34" charset="0"/>
              </a:rPr>
              <a:t>enus</a:t>
            </a:r>
            <a:r>
              <a:rPr lang="en-US" altLang="en-US" sz="1200" dirty="0">
                <a:solidFill>
                  <a:schemeClr val="tx1"/>
                </a:solidFill>
                <a:latin typeface="Bahnschrift Light SemiCondensed" panose="020B0502040204020203" pitchFamily="34" charset="0"/>
              </a:rPr>
              <a:t>/office365/</a:t>
            </a:r>
            <a:r>
              <a:rPr lang="en-US" altLang="en-US" sz="1200" dirty="0" err="1">
                <a:solidFill>
                  <a:schemeClr val="tx1"/>
                </a:solidFill>
                <a:latin typeface="Bahnschrift Light SemiCondensed" panose="020B0502040204020203" pitchFamily="34" charset="0"/>
              </a:rPr>
              <a:t>servicedescriptions</a:t>
            </a:r>
            <a:r>
              <a:rPr lang="en-US" altLang="en-US" sz="1200" dirty="0">
                <a:solidFill>
                  <a:schemeClr val="tx1"/>
                </a:solidFill>
                <a:latin typeface="Bahnschrift Light SemiCondensed" panose="020B0502040204020203" pitchFamily="34" charset="0"/>
              </a:rPr>
              <a:t>/teams-service-description [Accessed 13 </a:t>
            </a:r>
          </a:p>
          <a:p>
            <a:pPr marL="0" indent="0">
              <a:buNone/>
            </a:pPr>
            <a:r>
              <a:rPr lang="en-US" altLang="en-US" sz="1200" dirty="0">
                <a:solidFill>
                  <a:schemeClr val="tx1"/>
                </a:solidFill>
                <a:latin typeface="Bahnschrift Light SemiCondensed" panose="020B0502040204020203" pitchFamily="34" charset="0"/>
              </a:rPr>
              <a:t>July 2026].  </a:t>
            </a:r>
            <a:r>
              <a:rPr lang="en-US" altLang="en-US" sz="1200" dirty="0" err="1">
                <a:solidFill>
                  <a:schemeClr val="tx1"/>
                </a:solidFill>
                <a:latin typeface="Bahnschrift Light SemiCondensed" panose="020B0502040204020203" pitchFamily="34" charset="0"/>
              </a:rPr>
              <a:t>KeerthikaMsft</a:t>
            </a:r>
            <a:r>
              <a:rPr lang="en-US" altLang="en-US" sz="1200" dirty="0">
                <a:solidFill>
                  <a:schemeClr val="tx1"/>
                </a:solidFill>
                <a:latin typeface="Bahnschrift Light SemiCondensed" panose="020B0502040204020203" pitchFamily="34" charset="0"/>
              </a:rPr>
              <a:t> (2026). What is Microsoft Teams? | Microsoft Support. [online]  Microsoft.com. Available at: https://support.microsoft.com/</a:t>
            </a:r>
            <a:r>
              <a:rPr lang="en-US" altLang="en-US" sz="1200" dirty="0" err="1">
                <a:solidFill>
                  <a:schemeClr val="tx1"/>
                </a:solidFill>
                <a:latin typeface="Bahnschrift Light SemiCondensed" panose="020B0502040204020203" pitchFamily="34" charset="0"/>
              </a:rPr>
              <a:t>enus</a:t>
            </a:r>
            <a:r>
              <a:rPr lang="en-US" altLang="en-US" sz="1200" dirty="0">
                <a:solidFill>
                  <a:schemeClr val="tx1"/>
                </a:solidFill>
                <a:latin typeface="Bahnschrift Light SemiCondensed" panose="020B0502040204020203" pitchFamily="34" charset="0"/>
              </a:rPr>
              <a:t>/teams/platform/what-is-</a:t>
            </a:r>
            <a:r>
              <a:rPr lang="en-US" altLang="en-US" sz="1200" dirty="0" err="1">
                <a:solidFill>
                  <a:schemeClr val="tx1"/>
                </a:solidFill>
                <a:latin typeface="Bahnschrift Light SemiCondensed" panose="020B0502040204020203" pitchFamily="34" charset="0"/>
              </a:rPr>
              <a:t>microsoft</a:t>
            </a:r>
            <a:r>
              <a:rPr lang="en-US" altLang="en-US" sz="1200" dirty="0">
                <a:solidFill>
                  <a:schemeClr val="tx1"/>
                </a:solidFill>
                <a:latin typeface="Bahnschrift Light SemiCondensed" panose="020B0502040204020203" pitchFamily="34" charset="0"/>
              </a:rPr>
              <a:t>-teams [Accessed 13 July 2026</a:t>
            </a:r>
          </a:p>
          <a:p>
            <a:pPr marL="0" indent="0">
              <a:buNone/>
            </a:pPr>
            <a:r>
              <a:rPr lang="en-US" altLang="en-US" sz="1400" dirty="0">
                <a:solidFill>
                  <a:schemeClr val="tx1"/>
                </a:solidFill>
                <a:highlight>
                  <a:srgbClr val="FFFF00"/>
                </a:highlight>
                <a:latin typeface="Bahnschrift Light SemiCondensed" panose="020B0502040204020203" pitchFamily="34" charset="0"/>
              </a:rPr>
              <a:t>Hassan </a:t>
            </a:r>
            <a:r>
              <a:rPr lang="en-US" altLang="en-US" sz="1400" dirty="0" err="1">
                <a:solidFill>
                  <a:schemeClr val="tx1"/>
                </a:solidFill>
                <a:highlight>
                  <a:srgbClr val="FFFF00"/>
                </a:highlight>
                <a:latin typeface="Bahnschrift Light SemiCondensed" panose="020B0502040204020203" pitchFamily="34" charset="0"/>
              </a:rPr>
              <a:t>Hossany</a:t>
            </a:r>
            <a:r>
              <a:rPr lang="en-US" altLang="en-US" sz="1400" dirty="0">
                <a:solidFill>
                  <a:schemeClr val="tx1"/>
                </a:solidFill>
                <a:highlight>
                  <a:srgbClr val="FFFF00"/>
                </a:highlight>
                <a:latin typeface="Bahnschrift Light SemiCondensed" panose="020B0502040204020203" pitchFamily="34" charset="0"/>
              </a:rPr>
              <a:t>  Task2 </a:t>
            </a:r>
          </a:p>
          <a:p>
            <a:r>
              <a:rPr lang="en-US" altLang="en-US" dirty="0">
                <a:solidFill>
                  <a:schemeClr val="tx1"/>
                </a:solidFill>
                <a:latin typeface="Bahnschrift Light SemiCondensed" panose="020B0502040204020203" pitchFamily="34" charset="0"/>
              </a:rPr>
              <a:t> </a:t>
            </a:r>
            <a:r>
              <a:rPr lang="en-GB" sz="1200" dirty="0">
                <a:latin typeface="Bahnschrift Light SemiCondensed" panose="020B0502040204020203" pitchFamily="34" charset="0"/>
              </a:rPr>
              <a:t>Website {google scholar} </a:t>
            </a:r>
            <a:r>
              <a:rPr lang="en-US" altLang="en-US" sz="1200" dirty="0">
                <a:solidFill>
                  <a:schemeClr val="tx1"/>
                </a:solidFill>
                <a:latin typeface="Bahnschrift Light SemiCondensed" panose="020B0502040204020203" pitchFamily="34" charset="0"/>
              </a:rPr>
              <a:t>(</a:t>
            </a:r>
            <a:r>
              <a:rPr lang="en-US" altLang="en-US" sz="1200" dirty="0" err="1">
                <a:solidFill>
                  <a:schemeClr val="tx1"/>
                </a:solidFill>
                <a:latin typeface="Bahnschrift Light SemiCondensed" panose="020B0502040204020203" pitchFamily="34" charset="0"/>
              </a:rPr>
              <a:t>Zual</a:t>
            </a:r>
            <a:r>
              <a:rPr lang="en-US" altLang="en-US" sz="1200" dirty="0">
                <a:solidFill>
                  <a:schemeClr val="tx1"/>
                </a:solidFill>
                <a:latin typeface="Bahnschrift Light SemiCondensed" panose="020B0502040204020203" pitchFamily="34" charset="0"/>
              </a:rPr>
              <a:t> </a:t>
            </a:r>
            <a:r>
              <a:rPr lang="en-US" altLang="en-US" sz="1200" dirty="0" err="1">
                <a:solidFill>
                  <a:schemeClr val="tx1"/>
                </a:solidFill>
                <a:latin typeface="Bahnschrift Light SemiCondensed" panose="020B0502040204020203" pitchFamily="34" charset="0"/>
              </a:rPr>
              <a:t>Cangmah</a:t>
            </a:r>
            <a:r>
              <a:rPr lang="en-US" altLang="en-US" sz="1200" dirty="0">
                <a:solidFill>
                  <a:schemeClr val="tx1"/>
                </a:solidFill>
                <a:latin typeface="Bahnschrift Light SemiCondensed" panose="020B0502040204020203" pitchFamily="34" charset="0"/>
              </a:rPr>
              <a:t> – University of Southern Queensland 2026) </a:t>
            </a:r>
            <a:r>
              <a:rPr lang="en-US" altLang="en-US" sz="1100" dirty="0">
                <a:solidFill>
                  <a:schemeClr val="tx1"/>
                </a:solidFill>
                <a:latin typeface="Bahnschrift Light SemiCondensed" panose="020B0502040204020203" pitchFamily="34" charset="0"/>
              </a:rPr>
              <a:t>(</a:t>
            </a:r>
            <a:r>
              <a:rPr lang="en-US" altLang="en-US" sz="1100" dirty="0" err="1">
                <a:solidFill>
                  <a:schemeClr val="tx1"/>
                </a:solidFill>
                <a:latin typeface="Bahnschrift Light SemiCondensed" panose="020B0502040204020203" pitchFamily="34" charset="0"/>
              </a:rPr>
              <a:t>X</a:t>
            </a:r>
            <a:r>
              <a:rPr lang="en-US" altLang="en-US" sz="1200" dirty="0" err="1">
                <a:solidFill>
                  <a:schemeClr val="tx1"/>
                </a:solidFill>
                <a:latin typeface="Bahnschrift Light SemiCondensed" panose="020B0502040204020203" pitchFamily="34" charset="0"/>
              </a:rPr>
              <a:t>iaohui</a:t>
            </a:r>
            <a:r>
              <a:rPr lang="en-US" altLang="en-US" sz="1200" dirty="0">
                <a:solidFill>
                  <a:schemeClr val="tx1"/>
                </a:solidFill>
                <a:latin typeface="Bahnschrift Light SemiCondensed" panose="020B0502040204020203" pitchFamily="34" charset="0"/>
              </a:rPr>
              <a:t> Tao – University of Southern Queensland 2026) (</a:t>
            </a:r>
            <a:r>
              <a:rPr lang="en-US" altLang="en-US" sz="1200" dirty="0" err="1">
                <a:solidFill>
                  <a:schemeClr val="tx1"/>
                </a:solidFill>
                <a:latin typeface="Bahnschrift Light SemiCondensed" panose="020B0502040204020203" pitchFamily="34" charset="0"/>
              </a:rPr>
              <a:t>Jianming</a:t>
            </a:r>
            <a:r>
              <a:rPr lang="en-US" altLang="en-US" sz="1200" dirty="0">
                <a:solidFill>
                  <a:schemeClr val="tx1"/>
                </a:solidFill>
                <a:latin typeface="Bahnschrift Light SemiCondensed" panose="020B0502040204020203" pitchFamily="34" charset="0"/>
              </a:rPr>
              <a:t> Yong – University of Southern Queensland 2026)   </a:t>
            </a:r>
            <a:r>
              <a:rPr lang="en-GB" sz="1200" dirty="0">
                <a:latin typeface="Bahnschrift Light SemiCondensed" panose="020B0502040204020203" pitchFamily="34" charset="0"/>
              </a:rPr>
              <a:t>(Performance Analysis of Personal Cloud Storage Services for Mobile Multimedia Health Record Management” Published in IEEE Access, Volume 6, on 12 September 2018) (Olga </a:t>
            </a:r>
            <a:r>
              <a:rPr lang="en-GB" sz="1200" dirty="0" err="1">
                <a:latin typeface="Bahnschrift Light SemiCondensed" panose="020B0502040204020203" pitchFamily="34" charset="0"/>
              </a:rPr>
              <a:t>weis</a:t>
            </a:r>
            <a:r>
              <a:rPr lang="en-GB" sz="1200" dirty="0">
                <a:latin typeface="Bahnschrift Light SemiCondensed" panose="020B0502040204020203" pitchFamily="34" charset="0"/>
              </a:rPr>
              <a:t>, April 9</a:t>
            </a:r>
            <a:r>
              <a:rPr lang="en-GB" sz="1200" baseline="30000" dirty="0">
                <a:latin typeface="Bahnschrift Light SemiCondensed" panose="020B0502040204020203" pitchFamily="34" charset="0"/>
              </a:rPr>
              <a:t>th</a:t>
            </a:r>
            <a:r>
              <a:rPr lang="en-GB" sz="1200" dirty="0">
                <a:latin typeface="Bahnschrift Light SemiCondensed" panose="020B0502040204020203" pitchFamily="34" charset="0"/>
              </a:rPr>
              <a:t> 2025 on </a:t>
            </a:r>
            <a:r>
              <a:rPr lang="en-GB" sz="1200" dirty="0" err="1">
                <a:latin typeface="Bahnschrift Light SemiCondensed" panose="020B0502040204020203" pitchFamily="34" charset="0"/>
              </a:rPr>
              <a:t>cloudmounter</a:t>
            </a:r>
            <a:r>
              <a:rPr lang="en-GB" sz="1200" dirty="0">
                <a:latin typeface="Bahnschrift Light SemiCondensed" panose="020B0502040204020203" pitchFamily="34" charset="0"/>
              </a:rPr>
              <a:t>)</a:t>
            </a:r>
          </a:p>
          <a:p>
            <a:pPr marL="0" indent="0">
              <a:buNone/>
            </a:pPr>
            <a:r>
              <a:rPr lang="en-US" sz="1400" dirty="0">
                <a:highlight>
                  <a:srgbClr val="FFFF00"/>
                </a:highlight>
                <a:latin typeface="Bahnschrift Light SemiCondensed" panose="020B0502040204020203" pitchFamily="34" charset="0"/>
              </a:rPr>
              <a:t>Minerva Morelos Task 3</a:t>
            </a:r>
          </a:p>
          <a:p>
            <a:pPr marL="0" indent="0" fontAlgn="base">
              <a:buNone/>
            </a:pPr>
            <a:r>
              <a:rPr lang="en-GB" sz="1400" dirty="0">
                <a:latin typeface="Bahnschrift Light SemiCondensed" panose="020B0502040204020203" pitchFamily="34" charset="0"/>
              </a:rPr>
              <a:t>BOOK Mira </a:t>
            </a:r>
            <a:r>
              <a:rPr lang="en-GB" sz="1400" dirty="0" err="1">
                <a:latin typeface="Bahnschrift Light SemiCondensed" panose="020B0502040204020203" pitchFamily="34" charset="0"/>
              </a:rPr>
              <a:t>Amirajanti,Archir</a:t>
            </a:r>
            <a:r>
              <a:rPr lang="en-GB" sz="1400" dirty="0">
                <a:latin typeface="Bahnschrift Light SemiCondensed" panose="020B0502040204020203" pitchFamily="34" charset="0"/>
              </a:rPr>
              <a:t> </a:t>
            </a:r>
            <a:r>
              <a:rPr lang="en-GB" sz="1400" dirty="0" err="1">
                <a:latin typeface="Bahnschrift Light SemiCondensed" panose="020B0502040204020203" pitchFamily="34" charset="0"/>
              </a:rPr>
              <a:t>Yani</a:t>
            </a:r>
            <a:r>
              <a:rPr lang="en-GB" sz="1400" dirty="0">
                <a:latin typeface="Bahnschrift Light SemiCondensed" panose="020B0502040204020203" pitchFamily="34" charset="0"/>
              </a:rPr>
              <a:t> S. Hamid and </a:t>
            </a:r>
            <a:r>
              <a:rPr lang="en-GB" sz="1400" dirty="0" err="1">
                <a:latin typeface="Bahnschrift Light SemiCondensed" panose="020B0502040204020203" pitchFamily="34" charset="0"/>
              </a:rPr>
              <a:t>Rr.Tutik</a:t>
            </a:r>
            <a:r>
              <a:rPr lang="en-GB" sz="1400" dirty="0">
                <a:latin typeface="Bahnschrift Light SemiCondensed" panose="020B0502040204020203" pitchFamily="34" charset="0"/>
              </a:rPr>
              <a:t> Sri </a:t>
            </a:r>
            <a:r>
              <a:rPr lang="en-GB" sz="1400" dirty="0" err="1">
                <a:latin typeface="Bahnschrift Light SemiCondensed" panose="020B0502040204020203" pitchFamily="34" charset="0"/>
              </a:rPr>
              <a:t>Hariyati</a:t>
            </a:r>
            <a:r>
              <a:rPr lang="en-GB" sz="1400" dirty="0">
                <a:latin typeface="Bahnschrift Light SemiCondensed" panose="020B0502040204020203" pitchFamily="34" charset="0"/>
              </a:rPr>
              <a:t> Nursing care activities based on documentation From the 6th Biennial nursing conference</a:t>
            </a:r>
          </a:p>
          <a:p>
            <a:pPr marL="0" indent="0" fontAlgn="base">
              <a:buNone/>
            </a:pPr>
            <a:r>
              <a:rPr lang="en-GB" sz="1400" dirty="0">
                <a:latin typeface="Bahnschrift Light SemiCondensed" panose="020B0502040204020203" pitchFamily="34" charset="0"/>
              </a:rPr>
              <a:t>Depok </a:t>
            </a:r>
            <a:r>
              <a:rPr lang="en-GB" sz="1400" dirty="0" err="1">
                <a:latin typeface="Bahnschrift Light SemiCondensed" panose="020B0502040204020203" pitchFamily="34" charset="0"/>
              </a:rPr>
              <a:t>indonesia</a:t>
            </a:r>
            <a:r>
              <a:rPr lang="en-GB" sz="1400" dirty="0">
                <a:latin typeface="Bahnschrift Light SemiCondensed" panose="020B0502040204020203" pitchFamily="34" charset="0"/>
              </a:rPr>
              <a:t> 2-4 October 2017 Journal ArticleAsmiranti,M.,</a:t>
            </a:r>
            <a:r>
              <a:rPr lang="en-GB" sz="1400" dirty="0" err="1">
                <a:latin typeface="Bahnschrift Light SemiCondensed" panose="020B0502040204020203" pitchFamily="34" charset="0"/>
              </a:rPr>
              <a:t>Hamid,A.Y.S</a:t>
            </a:r>
            <a:r>
              <a:rPr lang="en-GB" sz="1400" dirty="0">
                <a:latin typeface="Bahnschrift Light SemiCondensed" panose="020B0502040204020203" pitchFamily="34" charset="0"/>
              </a:rPr>
              <a:t> &amp; </a:t>
            </a:r>
            <a:r>
              <a:rPr lang="en-GB" sz="1400" dirty="0" err="1">
                <a:latin typeface="Bahnschrift Light SemiCondensed" panose="020B0502040204020203" pitchFamily="34" charset="0"/>
              </a:rPr>
              <a:t>Hariyati,R.T.S</a:t>
            </a:r>
            <a:r>
              <a:rPr lang="en-GB" sz="1400" dirty="0">
                <a:latin typeface="Bahnschrift Light SemiCondensed" panose="020B0502040204020203" pitchFamily="34" charset="0"/>
              </a:rPr>
              <a:t> Nursing Care activities based on documentation BMC nurse(</a:t>
            </a:r>
            <a:r>
              <a:rPr lang="en-GB" sz="1400" dirty="0" err="1">
                <a:latin typeface="Bahnschrift Light SemiCondensed" panose="020B0502040204020203" pitchFamily="34" charset="0"/>
              </a:rPr>
              <a:t>suppl</a:t>
            </a:r>
            <a:r>
              <a:rPr lang="en-GB" sz="1400" dirty="0">
                <a:latin typeface="Bahnschrift Light SemiCondensed" panose="020B0502040204020203" pitchFamily="34" charset="0"/>
              </a:rPr>
              <a:t>,),32(2019).</a:t>
            </a:r>
          </a:p>
          <a:p>
            <a:pPr marL="0" indent="0" fontAlgn="base">
              <a:buNone/>
            </a:pPr>
            <a:r>
              <a:rPr lang="en-GB" sz="1400" dirty="0">
                <a:latin typeface="Bahnschrift Light SemiCondensed" panose="020B0502040204020203" pitchFamily="34" charset="0"/>
              </a:rPr>
              <a:t>[https://do1.org[10.1186]s02912019-0352-0]https://do1.org[10.1186]s02912019-0352-0</a:t>
            </a:r>
          </a:p>
          <a:p>
            <a:pPr marL="0" indent="0" fontAlgn="base">
              <a:buNone/>
            </a:pPr>
            <a:r>
              <a:rPr lang="en-GB" sz="1400" dirty="0">
                <a:latin typeface="Bahnschrift Light SemiCondensed" panose="020B0502040204020203" pitchFamily="34" charset="0"/>
              </a:rPr>
              <a:t>Website Biao cher.in cybersecurity Ying </a:t>
            </a:r>
            <a:r>
              <a:rPr lang="en-GB" sz="1400" dirty="0" err="1">
                <a:latin typeface="Bahnschrift Light SemiCondensed" panose="020B0502040204020203" pitchFamily="34" charset="0"/>
              </a:rPr>
              <a:t>Gao,Jiafeng</a:t>
            </a:r>
            <a:r>
              <a:rPr lang="en-GB" sz="1400" dirty="0">
                <a:latin typeface="Bahnschrift Light SemiCondensed" panose="020B0502040204020203" pitchFamily="34" charset="0"/>
              </a:rPr>
              <a:t> Zhao </a:t>
            </a:r>
            <a:r>
              <a:rPr lang="en-GB" sz="1400" dirty="0" err="1">
                <a:latin typeface="Bahnschrift Light SemiCondensed" panose="020B0502040204020203" pitchFamily="34" charset="0"/>
              </a:rPr>
              <a:t>Bmc</a:t>
            </a:r>
            <a:r>
              <a:rPr lang="en-GB" sz="1400" dirty="0">
                <a:latin typeface="Bahnschrift Light SemiCondensed" panose="020B0502040204020203" pitchFamily="34" charset="0"/>
              </a:rPr>
              <a:t> Nursing Springer Nature link 24 April 2026.</a:t>
            </a:r>
          </a:p>
          <a:p>
            <a:br>
              <a:rPr lang="en-GB" sz="1400" dirty="0">
                <a:latin typeface="Bahnschrift Light SemiCondensed" panose="020B0502040204020203" pitchFamily="34" charset="0"/>
              </a:rPr>
            </a:br>
            <a:endParaRPr lang="en-US" sz="1400" dirty="0">
              <a:latin typeface="Bahnschrift Light SemiCondensed" panose="020B0502040204020203" pitchFamily="34" charset="0"/>
            </a:endParaRPr>
          </a:p>
          <a:p>
            <a:pPr marL="0" indent="0">
              <a:buNone/>
            </a:pPr>
            <a:r>
              <a:rPr lang="en-US" sz="1400" dirty="0">
                <a:highlight>
                  <a:srgbClr val="FFFF00"/>
                </a:highlight>
                <a:latin typeface="Bahnschrift Light SemiCondensed" panose="020B0502040204020203" pitchFamily="34" charset="0"/>
              </a:rPr>
              <a:t>Maria Judith </a:t>
            </a:r>
            <a:r>
              <a:rPr lang="en-US" sz="1400" dirty="0" err="1">
                <a:highlight>
                  <a:srgbClr val="FFFF00"/>
                </a:highlight>
                <a:latin typeface="Bahnschrift Light SemiCondensed" panose="020B0502040204020203" pitchFamily="34" charset="0"/>
              </a:rPr>
              <a:t>Parreno</a:t>
            </a:r>
            <a:r>
              <a:rPr lang="en-US" sz="1400" dirty="0">
                <a:highlight>
                  <a:srgbClr val="FFFF00"/>
                </a:highlight>
                <a:latin typeface="Bahnschrift Light SemiCondensed" panose="020B0502040204020203" pitchFamily="34" charset="0"/>
              </a:rPr>
              <a:t> Task 4</a:t>
            </a:r>
          </a:p>
          <a:p>
            <a:pPr marL="0" indent="0">
              <a:buNone/>
            </a:pPr>
            <a:r>
              <a:rPr lang="en-GB" sz="1100" i="1" dirty="0" err="1">
                <a:latin typeface="Bahnschrift Light SemiCondensed" panose="020B0502040204020203" pitchFamily="34" charset="0"/>
              </a:rPr>
              <a:t>traszkiewicz</a:t>
            </a:r>
            <a:r>
              <a:rPr lang="en-GB" sz="1100" i="1" dirty="0">
                <a:latin typeface="Bahnschrift Light SemiCondensed" panose="020B0502040204020203" pitchFamily="34" charset="0"/>
              </a:rPr>
              <a:t>, D. (2025) 'Redesigning a General Surgery Foundation Doctor rota to improve shift equity, staffing levels, doctors' pay, and patient care', Future </a:t>
            </a:r>
            <a:r>
              <a:rPr lang="en-GB" sz="1100" i="1" dirty="0" err="1">
                <a:latin typeface="Bahnschrift Light SemiCondensed" panose="020B0502040204020203" pitchFamily="34" charset="0"/>
              </a:rPr>
              <a:t>HealthcareJournal</a:t>
            </a:r>
            <a:r>
              <a:rPr lang="en-GB" sz="1100" i="1" dirty="0">
                <a:latin typeface="Bahnschrift Light SemiCondensed" panose="020B0502040204020203" pitchFamily="34" charset="0"/>
              </a:rPr>
              <a:t>. </a:t>
            </a:r>
            <a:r>
              <a:rPr lang="en-GB" sz="1100" i="1" dirty="0" err="1">
                <a:latin typeface="Bahnschrift Light SemiCondensed" panose="020B0502040204020203" pitchFamily="34" charset="0"/>
              </a:rPr>
              <a:t>doi</a:t>
            </a:r>
            <a:r>
              <a:rPr lang="en-GB" sz="1100" i="1" dirty="0">
                <a:latin typeface="Bahnschrift Light SemiCondensed" panose="020B0502040204020203" pitchFamily="34" charset="0"/>
              </a:rPr>
              <a:t>: 10.1016/j.fhj.2025.100253.</a:t>
            </a:r>
            <a:r>
              <a:rPr lang="en-GB" sz="1100" dirty="0">
                <a:latin typeface="Bahnschrift Light SemiCondensed" panose="020B0502040204020203" pitchFamily="34" charset="0"/>
              </a:rPr>
              <a:t>​</a:t>
            </a:r>
            <a:r>
              <a:rPr lang="en-GB" sz="1100" i="1" dirty="0">
                <a:latin typeface="Bahnschrift Light SemiCondensed" panose="020B0502040204020203" pitchFamily="34" charset="0"/>
              </a:rPr>
              <a:t>O'Connell, M., Barry, J., Hartigan, I., </a:t>
            </a:r>
            <a:r>
              <a:rPr lang="en-GB" sz="1100" i="1" dirty="0" err="1">
                <a:latin typeface="Bahnschrift Light SemiCondensed" panose="020B0502040204020203" pitchFamily="34" charset="0"/>
              </a:rPr>
              <a:t>Cornally</a:t>
            </a:r>
            <a:r>
              <a:rPr lang="en-GB" sz="1100" i="1" dirty="0">
                <a:latin typeface="Bahnschrift Light SemiCondensed" panose="020B0502040204020203" pitchFamily="34" charset="0"/>
              </a:rPr>
              <a:t>, N. and Saab, M. (2024) 'The impact of electronic and self-rostering systems on healthcare organisations and </a:t>
            </a:r>
            <a:r>
              <a:rPr lang="en-GB" sz="1100" i="1" dirty="0" err="1">
                <a:latin typeface="Bahnschrift Light SemiCondensed" panose="020B0502040204020203" pitchFamily="34" charset="0"/>
              </a:rPr>
              <a:t>healthcareworkers</a:t>
            </a:r>
            <a:r>
              <a:rPr lang="en-GB" sz="1100" i="1" dirty="0">
                <a:latin typeface="Bahnschrift Light SemiCondensed" panose="020B0502040204020203" pitchFamily="34" charset="0"/>
              </a:rPr>
              <a:t>: a mixed-method systematic review', Journal of Clinical Nursing, 33(7). </a:t>
            </a:r>
            <a:r>
              <a:rPr lang="en-GB" sz="1100" i="1" dirty="0" err="1">
                <a:latin typeface="Bahnschrift Light SemiCondensed" panose="020B0502040204020203" pitchFamily="34" charset="0"/>
              </a:rPr>
              <a:t>doi</a:t>
            </a:r>
            <a:r>
              <a:rPr lang="en-GB" sz="1100" i="1" dirty="0">
                <a:latin typeface="Bahnschrift Light SemiCondensed" panose="020B0502040204020203" pitchFamily="34" charset="0"/>
              </a:rPr>
              <a:t>: 10.1111/jocn.17114.</a:t>
            </a:r>
            <a:r>
              <a:rPr lang="en-GB" sz="1100" dirty="0">
                <a:latin typeface="Bahnschrift Light SemiCondensed" panose="020B0502040204020203" pitchFamily="34" charset="0"/>
              </a:rPr>
              <a:t>​</a:t>
            </a:r>
            <a:r>
              <a:rPr lang="en-US" sz="1100" i="1" dirty="0">
                <a:latin typeface="Bahnschrift Light SemiCondensed" panose="020B0502040204020203" pitchFamily="34" charset="0"/>
              </a:rPr>
              <a:t>Panko, R.R. (2016) What we don't know about spreadsheet errors today: the facts, why we don't believe them, and what we need to do. arXiv:1602.02601. Available </a:t>
            </a:r>
            <a:r>
              <a:rPr lang="en-US" sz="1100" i="1" dirty="0" err="1">
                <a:latin typeface="Bahnschrift Light SemiCondensed" panose="020B0502040204020203" pitchFamily="34" charset="0"/>
              </a:rPr>
              <a:t>at:https</a:t>
            </a:r>
            <a:r>
              <a:rPr lang="en-US" sz="1100" i="1" dirty="0">
                <a:latin typeface="Bahnschrift Light SemiCondensed" panose="020B0502040204020203" pitchFamily="34" charset="0"/>
              </a:rPr>
              <a:t>://arxiv.org/abs/1602.02601 (Accessed: 9 July 2026). </a:t>
            </a:r>
            <a:r>
              <a:rPr lang="en-US" sz="1100" i="1" dirty="0" err="1">
                <a:latin typeface="Bahnschrift Light SemiCondensed" panose="020B0502040204020203" pitchFamily="34" charset="0"/>
              </a:rPr>
              <a:t>Rosener</a:t>
            </a:r>
            <a:r>
              <a:rPr lang="en-US" sz="1100" i="1" dirty="0">
                <a:latin typeface="Bahnschrift Light SemiCondensed" panose="020B0502040204020203" pitchFamily="34" charset="0"/>
              </a:rPr>
              <a:t>, W.J. (2024) 'Comparative analysis of Google Sheets and Microsoft Excel: a discussion case in spreadsheet software', Journal of Cases on Information Technology,26(1), pp. 1–21. </a:t>
            </a:r>
            <a:r>
              <a:rPr lang="en-US" sz="1100" i="1" dirty="0" err="1">
                <a:latin typeface="Bahnschrift Light SemiCondensed" panose="020B0502040204020203" pitchFamily="34" charset="0"/>
              </a:rPr>
              <a:t>doi</a:t>
            </a:r>
            <a:r>
              <a:rPr lang="en-US" sz="1100" i="1" dirty="0">
                <a:latin typeface="Bahnschrift Light SemiCondensed" panose="020B0502040204020203" pitchFamily="34" charset="0"/>
              </a:rPr>
              <a:t>: 10.4018/JCIT.351672. Whitfield, G., </a:t>
            </a:r>
            <a:r>
              <a:rPr lang="en-US" sz="1100" i="1" dirty="0" err="1">
                <a:latin typeface="Bahnschrift Light SemiCondensed" panose="020B0502040204020203" pitchFamily="34" charset="0"/>
              </a:rPr>
              <a:t>Kispeter</a:t>
            </a:r>
            <a:r>
              <a:rPr lang="en-US" sz="1100" i="1" dirty="0">
                <a:latin typeface="Bahnschrift Light SemiCondensed" panose="020B0502040204020203" pitchFamily="34" charset="0"/>
              </a:rPr>
              <a:t>, E., Hamblin, K. and Burns, D. (2025) 'How the care workforce navigates the digital ‘skills gap’: problems and opportunities from policy to </a:t>
            </a:r>
            <a:r>
              <a:rPr lang="en-US" sz="1100" i="1" dirty="0" err="1">
                <a:latin typeface="Bahnschrift Light SemiCondensed" panose="020B0502040204020203" pitchFamily="34" charset="0"/>
              </a:rPr>
              <a:t>practice',Frontiers</a:t>
            </a:r>
            <a:r>
              <a:rPr lang="en-US" sz="1100" i="1" dirty="0">
                <a:latin typeface="Bahnschrift Light SemiCondensed" panose="020B0502040204020203" pitchFamily="34" charset="0"/>
              </a:rPr>
              <a:t> in Sociology, 10:1552672. </a:t>
            </a:r>
            <a:r>
              <a:rPr lang="en-US" sz="1100" i="1" dirty="0" err="1">
                <a:latin typeface="Bahnschrift Light SemiCondensed" panose="020B0502040204020203" pitchFamily="34" charset="0"/>
              </a:rPr>
              <a:t>doi</a:t>
            </a:r>
            <a:r>
              <a:rPr lang="en-US" sz="1100" i="1" dirty="0">
                <a:latin typeface="Bahnschrift Light SemiCondensed" panose="020B0502040204020203" pitchFamily="34" charset="0"/>
              </a:rPr>
              <a:t>: 10.3389/fsoc.2025.1552672</a:t>
            </a:r>
            <a:r>
              <a:rPr lang="en-US" sz="1200" i="1" dirty="0">
                <a:latin typeface="Bahnschrift Light SemiCondensed" panose="020B0502040204020203" pitchFamily="34" charset="0"/>
              </a:rPr>
              <a:t>.</a:t>
            </a:r>
            <a:endParaRPr lang="en-US" sz="1200" dirty="0">
              <a:latin typeface="Bahnschrift Light SemiCondensed" panose="020B0502040204020203" pitchFamily="34" charset="0"/>
            </a:endParaRPr>
          </a:p>
          <a:p>
            <a:pPr marL="0" indent="0">
              <a:buNone/>
            </a:pPr>
            <a:r>
              <a:rPr lang="en-US" sz="1400" dirty="0">
                <a:highlight>
                  <a:srgbClr val="FFFF00"/>
                </a:highlight>
                <a:latin typeface="Bahnschrift Light SemiCondensed" panose="020B0502040204020203" pitchFamily="34" charset="0"/>
              </a:rPr>
              <a:t>Husna Nadeem Task 5</a:t>
            </a:r>
          </a:p>
          <a:p>
            <a:r>
              <a:rPr lang="en-US" sz="1200" dirty="0">
                <a:latin typeface="Bahnschrift Light SemiCondensed" panose="020B0502040204020203" pitchFamily="34" charset="0"/>
              </a:rPr>
              <a:t>( source; Jessica Sheridan, head of marketing, pragmatiq.co.uk)</a:t>
            </a:r>
          </a:p>
          <a:p>
            <a:pPr marL="0" indent="0">
              <a:buNone/>
            </a:pPr>
            <a:r>
              <a:rPr lang="it-IT" sz="1200" b="1" dirty="0">
                <a:latin typeface="Bahnschrift Light SemiCondensed" panose="020B0502040204020203" pitchFamily="34" charset="0"/>
              </a:rPr>
              <a:t>(Li‑Mei Chen</a:t>
            </a:r>
            <a:r>
              <a:rPr lang="it-IT" sz="1200" dirty="0">
                <a:latin typeface="Bahnschrift Light SemiCondensed" panose="020B0502040204020203" pitchFamily="34" charset="0"/>
              </a:rPr>
              <a:t>, </a:t>
            </a:r>
            <a:r>
              <a:rPr lang="it-IT" sz="1200" b="1" dirty="0">
                <a:latin typeface="Bahnschrift Light SemiCondensed" panose="020B0502040204020203" pitchFamily="34" charset="0"/>
              </a:rPr>
              <a:t>Megumi Inoue</a:t>
            </a:r>
            <a:r>
              <a:rPr lang="it-IT" sz="1200" dirty="0">
                <a:latin typeface="Bahnschrift Light SemiCondensed" panose="020B0502040204020203" pitchFamily="34" charset="0"/>
              </a:rPr>
              <a:t> </a:t>
            </a:r>
            <a:r>
              <a:rPr lang="en-GB" sz="1200" dirty="0">
                <a:latin typeface="Bahnschrift Light SemiCondensed" panose="020B0502040204020203" pitchFamily="34" charset="0"/>
              </a:rPr>
              <a:t>Published on 27 April 2026) </a:t>
            </a:r>
            <a:r>
              <a:rPr lang="en-US" sz="1200" dirty="0">
                <a:latin typeface="Bahnschrift Light SemiCondensed" panose="020B0502040204020203" pitchFamily="34" charset="0"/>
              </a:rPr>
              <a:t>( source; tell.colvee.org)</a:t>
            </a:r>
            <a:r>
              <a:rPr lang="it-IT" sz="1200" b="1" dirty="0">
                <a:latin typeface="Bahnschrift Light SemiCondensed" panose="020B0502040204020203" pitchFamily="34" charset="0"/>
              </a:rPr>
              <a:t> </a:t>
            </a:r>
            <a:endParaRPr lang="en-US" sz="1200" dirty="0">
              <a:latin typeface="Bahnschrift Light SemiCondensed" panose="020B0502040204020203" pitchFamily="34" charset="0"/>
            </a:endParaRPr>
          </a:p>
          <a:p>
            <a:endParaRPr lang="en-US" sz="1200" dirty="0">
              <a:latin typeface="Bahnschrift Light SemiCondensed" panose="020B0502040204020203" pitchFamily="34" charset="0"/>
            </a:endParaRPr>
          </a:p>
          <a:p>
            <a:endParaRPr lang="en-GB" sz="1200" b="1" dirty="0">
              <a:highlight>
                <a:srgbClr val="00FF00"/>
              </a:highlight>
              <a:latin typeface="Bahnschrift Light SemiCondensed" panose="020B0502040204020203" pitchFamily="34" charset="0"/>
            </a:endParaRPr>
          </a:p>
          <a:p>
            <a:endParaRPr lang="en-GB" sz="1200" b="1" dirty="0">
              <a:highlight>
                <a:srgbClr val="00FF00"/>
              </a:highlight>
              <a:latin typeface="Bahnschrift Light SemiCondensed" panose="020B0502040204020203" pitchFamily="34" charset="0"/>
            </a:endParaRPr>
          </a:p>
          <a:p>
            <a:endParaRPr lang="en-GB" sz="1200" dirty="0">
              <a:highlight>
                <a:srgbClr val="00FF00"/>
              </a:highlight>
              <a:latin typeface="Bahnschrift Light SemiCondensed" panose="020B0502040204020203" pitchFamily="34" charset="0"/>
            </a:endParaRPr>
          </a:p>
          <a:p>
            <a:pPr marL="0" indent="0">
              <a:buNone/>
            </a:pPr>
            <a:endParaRPr lang="en-US" altLang="en-US" sz="1200" dirty="0">
              <a:solidFill>
                <a:schemeClr val="tx1"/>
              </a:solidFill>
              <a:highlight>
                <a:srgbClr val="00FF00"/>
              </a:highlight>
              <a:latin typeface="Bahnschrift Light SemiCondensed" panose="020B0502040204020203" pitchFamily="34" charset="0"/>
            </a:endParaRPr>
          </a:p>
          <a:p>
            <a:pPr marL="0" indent="0">
              <a:buNone/>
            </a:pPr>
            <a:endParaRPr lang="en-US" altLang="en-US" sz="1200" dirty="0">
              <a:solidFill>
                <a:schemeClr val="tx1"/>
              </a:solidFill>
              <a:highlight>
                <a:srgbClr val="00FF00"/>
              </a:highlight>
              <a:latin typeface="Bahnschrift Light SemiCondensed" panose="020B0502040204020203" pitchFamily="34" charset="0"/>
            </a:endParaRPr>
          </a:p>
          <a:p>
            <a:pPr marL="0" indent="0">
              <a:buNone/>
            </a:pPr>
            <a:endParaRPr lang="en-GB" i="1" dirty="0"/>
          </a:p>
        </p:txBody>
      </p:sp>
    </p:spTree>
    <p:extLst>
      <p:ext uri="{BB962C8B-B14F-4D97-AF65-F5344CB8AC3E}">
        <p14:creationId xmlns:p14="http://schemas.microsoft.com/office/powerpoint/2010/main" val="112567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fade">
                                      <p:cBhvr>
                                        <p:cTn id="63" dur="1000"/>
                                        <p:tgtEl>
                                          <p:spTgt spid="3">
                                            <p:txEl>
                                              <p:pRg st="7" end="7"/>
                                            </p:txEl>
                                          </p:spTgt>
                                        </p:tgtEl>
                                      </p:cBhvr>
                                    </p:animEffect>
                                    <p:anim calcmode="lin" valueType="num">
                                      <p:cBhvr>
                                        <p:cTn id="6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8" end="8"/>
                                            </p:txEl>
                                          </p:spTgt>
                                        </p:tgtEl>
                                        <p:attrNameLst>
                                          <p:attrName>style.visibility</p:attrName>
                                        </p:attrNameLst>
                                      </p:cBhvr>
                                      <p:to>
                                        <p:strVal val="visible"/>
                                      </p:to>
                                    </p:set>
                                    <p:animEffect transition="in" filter="fade">
                                      <p:cBhvr>
                                        <p:cTn id="70" dur="1000"/>
                                        <p:tgtEl>
                                          <p:spTgt spid="3">
                                            <p:txEl>
                                              <p:pRg st="8" end="8"/>
                                            </p:txEl>
                                          </p:spTgt>
                                        </p:tgtEl>
                                      </p:cBhvr>
                                    </p:animEffect>
                                    <p:anim calcmode="lin" valueType="num">
                                      <p:cBhvr>
                                        <p:cTn id="71"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
                                            <p:txEl>
                                              <p:pRg st="9" end="9"/>
                                            </p:txEl>
                                          </p:spTgt>
                                        </p:tgtEl>
                                        <p:attrNameLst>
                                          <p:attrName>style.visibility</p:attrName>
                                        </p:attrNameLst>
                                      </p:cBhvr>
                                      <p:to>
                                        <p:strVal val="visible"/>
                                      </p:to>
                                    </p:set>
                                    <p:animEffect transition="in" filter="fade">
                                      <p:cBhvr>
                                        <p:cTn id="77" dur="1000"/>
                                        <p:tgtEl>
                                          <p:spTgt spid="3">
                                            <p:txEl>
                                              <p:pRg st="9" end="9"/>
                                            </p:txEl>
                                          </p:spTgt>
                                        </p:tgtEl>
                                      </p:cBhvr>
                                    </p:animEffect>
                                    <p:anim calcmode="lin" valueType="num">
                                      <p:cBhvr>
                                        <p:cTn id="7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3">
                                            <p:txEl>
                                              <p:pRg st="10" end="10"/>
                                            </p:txEl>
                                          </p:spTgt>
                                        </p:tgtEl>
                                        <p:attrNameLst>
                                          <p:attrName>style.visibility</p:attrName>
                                        </p:attrNameLst>
                                      </p:cBhvr>
                                      <p:to>
                                        <p:strVal val="visible"/>
                                      </p:to>
                                    </p:set>
                                    <p:animEffect transition="in" filter="fade">
                                      <p:cBhvr>
                                        <p:cTn id="84" dur="1000"/>
                                        <p:tgtEl>
                                          <p:spTgt spid="3">
                                            <p:txEl>
                                              <p:pRg st="10" end="10"/>
                                            </p:txEl>
                                          </p:spTgt>
                                        </p:tgtEl>
                                      </p:cBhvr>
                                    </p:animEffect>
                                    <p:anim calcmode="lin" valueType="num">
                                      <p:cBhvr>
                                        <p:cTn id="8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3">
                                            <p:txEl>
                                              <p:pRg st="11" end="11"/>
                                            </p:txEl>
                                          </p:spTgt>
                                        </p:tgtEl>
                                        <p:attrNameLst>
                                          <p:attrName>style.visibility</p:attrName>
                                        </p:attrNameLst>
                                      </p:cBhvr>
                                      <p:to>
                                        <p:strVal val="visible"/>
                                      </p:to>
                                    </p:set>
                                    <p:animEffect transition="in" filter="fade">
                                      <p:cBhvr>
                                        <p:cTn id="91" dur="1000"/>
                                        <p:tgtEl>
                                          <p:spTgt spid="3">
                                            <p:txEl>
                                              <p:pRg st="11" end="11"/>
                                            </p:txEl>
                                          </p:spTgt>
                                        </p:tgtEl>
                                      </p:cBhvr>
                                    </p:animEffect>
                                    <p:anim calcmode="lin" valueType="num">
                                      <p:cBhvr>
                                        <p:cTn id="92"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93"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3">
                                            <p:txEl>
                                              <p:pRg st="12" end="12"/>
                                            </p:txEl>
                                          </p:spTgt>
                                        </p:tgtEl>
                                        <p:attrNameLst>
                                          <p:attrName>style.visibility</p:attrName>
                                        </p:attrNameLst>
                                      </p:cBhvr>
                                      <p:to>
                                        <p:strVal val="visible"/>
                                      </p:to>
                                    </p:set>
                                    <p:animEffect transition="in" filter="fade">
                                      <p:cBhvr>
                                        <p:cTn id="98" dur="1000"/>
                                        <p:tgtEl>
                                          <p:spTgt spid="3">
                                            <p:txEl>
                                              <p:pRg st="12" end="12"/>
                                            </p:txEl>
                                          </p:spTgt>
                                        </p:tgtEl>
                                      </p:cBhvr>
                                    </p:animEffect>
                                    <p:anim calcmode="lin" valueType="num">
                                      <p:cBhvr>
                                        <p:cTn id="99"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100"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3">
                                            <p:txEl>
                                              <p:pRg st="13" end="13"/>
                                            </p:txEl>
                                          </p:spTgt>
                                        </p:tgtEl>
                                        <p:attrNameLst>
                                          <p:attrName>style.visibility</p:attrName>
                                        </p:attrNameLst>
                                      </p:cBhvr>
                                      <p:to>
                                        <p:strVal val="visible"/>
                                      </p:to>
                                    </p:set>
                                    <p:animEffect transition="in" filter="fade">
                                      <p:cBhvr>
                                        <p:cTn id="105" dur="1000"/>
                                        <p:tgtEl>
                                          <p:spTgt spid="3">
                                            <p:txEl>
                                              <p:pRg st="13" end="13"/>
                                            </p:txEl>
                                          </p:spTgt>
                                        </p:tgtEl>
                                      </p:cBhvr>
                                    </p:animEffect>
                                    <p:anim calcmode="lin" valueType="num">
                                      <p:cBhvr>
                                        <p:cTn id="106"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107"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3">
                                            <p:txEl>
                                              <p:pRg st="14" end="14"/>
                                            </p:txEl>
                                          </p:spTgt>
                                        </p:tgtEl>
                                        <p:attrNameLst>
                                          <p:attrName>style.visibility</p:attrName>
                                        </p:attrNameLst>
                                      </p:cBhvr>
                                      <p:to>
                                        <p:strVal val="visible"/>
                                      </p:to>
                                    </p:set>
                                    <p:animEffect transition="in" filter="fade">
                                      <p:cBhvr>
                                        <p:cTn id="112" dur="1000"/>
                                        <p:tgtEl>
                                          <p:spTgt spid="3">
                                            <p:txEl>
                                              <p:pRg st="14" end="14"/>
                                            </p:txEl>
                                          </p:spTgt>
                                        </p:tgtEl>
                                      </p:cBhvr>
                                    </p:animEffect>
                                    <p:anim calcmode="lin" valueType="num">
                                      <p:cBhvr>
                                        <p:cTn id="113"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114" dur="1000" fill="hold"/>
                                        <p:tgtEl>
                                          <p:spTgt spid="3">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grpId="0" nodeType="clickEffect">
                                  <p:stCondLst>
                                    <p:cond delay="0"/>
                                  </p:stCondLst>
                                  <p:childTnLst>
                                    <p:set>
                                      <p:cBhvr>
                                        <p:cTn id="118" dur="1" fill="hold">
                                          <p:stCondLst>
                                            <p:cond delay="0"/>
                                          </p:stCondLst>
                                        </p:cTn>
                                        <p:tgtEl>
                                          <p:spTgt spid="3">
                                            <p:txEl>
                                              <p:pRg st="15" end="15"/>
                                            </p:txEl>
                                          </p:spTgt>
                                        </p:tgtEl>
                                        <p:attrNameLst>
                                          <p:attrName>style.visibility</p:attrName>
                                        </p:attrNameLst>
                                      </p:cBhvr>
                                      <p:to>
                                        <p:strVal val="visible"/>
                                      </p:to>
                                    </p:set>
                                    <p:animEffect transition="in" filter="fade">
                                      <p:cBhvr>
                                        <p:cTn id="119" dur="1000"/>
                                        <p:tgtEl>
                                          <p:spTgt spid="3">
                                            <p:txEl>
                                              <p:pRg st="15" end="15"/>
                                            </p:txEl>
                                          </p:spTgt>
                                        </p:tgtEl>
                                      </p:cBhvr>
                                    </p:animEffect>
                                    <p:anim calcmode="lin" valueType="num">
                                      <p:cBhvr>
                                        <p:cTn id="120"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121"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grpId="0" nodeType="clickEffect">
                                  <p:stCondLst>
                                    <p:cond delay="0"/>
                                  </p:stCondLst>
                                  <p:childTnLst>
                                    <p:set>
                                      <p:cBhvr>
                                        <p:cTn id="125" dur="1" fill="hold">
                                          <p:stCondLst>
                                            <p:cond delay="0"/>
                                          </p:stCondLst>
                                        </p:cTn>
                                        <p:tgtEl>
                                          <p:spTgt spid="3">
                                            <p:txEl>
                                              <p:pRg st="16" end="16"/>
                                            </p:txEl>
                                          </p:spTgt>
                                        </p:tgtEl>
                                        <p:attrNameLst>
                                          <p:attrName>style.visibility</p:attrName>
                                        </p:attrNameLst>
                                      </p:cBhvr>
                                      <p:to>
                                        <p:strVal val="visible"/>
                                      </p:to>
                                    </p:set>
                                    <p:animEffect transition="in" filter="fade">
                                      <p:cBhvr>
                                        <p:cTn id="126" dur="1000"/>
                                        <p:tgtEl>
                                          <p:spTgt spid="3">
                                            <p:txEl>
                                              <p:pRg st="16" end="16"/>
                                            </p:txEl>
                                          </p:spTgt>
                                        </p:tgtEl>
                                      </p:cBhvr>
                                    </p:animEffect>
                                    <p:anim calcmode="lin" valueType="num">
                                      <p:cBhvr>
                                        <p:cTn id="127"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128" dur="1000" fill="hold"/>
                                        <p:tgtEl>
                                          <p:spTgt spid="3">
                                            <p:txEl>
                                              <p:pRg st="16" end="1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8CEBD-2266-40F0-9149-5448EBB6D14E}"/>
              </a:ext>
            </a:extLst>
          </p:cNvPr>
          <p:cNvSpPr>
            <a:spLocks noGrp="1"/>
          </p:cNvSpPr>
          <p:nvPr>
            <p:ph type="title"/>
          </p:nvPr>
        </p:nvSpPr>
        <p:spPr/>
        <p:txBody>
          <a:bodyPr>
            <a:normAutofit/>
          </a:bodyPr>
          <a:lstStyle/>
          <a:p>
            <a:r>
              <a:rPr lang="en-GB" sz="4000" b="1" dirty="0">
                <a:latin typeface="MV Boli" panose="02000500030200090000" pitchFamily="2" charset="0"/>
                <a:cs typeface="MV Boli" panose="02000500030200090000" pitchFamily="2" charset="0"/>
              </a:rPr>
              <a:t>THANK YOU FOR LISTENING </a:t>
            </a:r>
          </a:p>
        </p:txBody>
      </p:sp>
      <p:sp>
        <p:nvSpPr>
          <p:cNvPr id="3" name="Content Placeholder 2">
            <a:extLst>
              <a:ext uri="{FF2B5EF4-FFF2-40B4-BE49-F238E27FC236}">
                <a16:creationId xmlns:a16="http://schemas.microsoft.com/office/drawing/2014/main" id="{67CF1B52-48FB-4E0C-8219-CCB3F440B4C2}"/>
              </a:ext>
            </a:extLst>
          </p:cNvPr>
          <p:cNvSpPr>
            <a:spLocks noGrp="1"/>
          </p:cNvSpPr>
          <p:nvPr>
            <p:ph idx="1"/>
          </p:nvPr>
        </p:nvSpPr>
        <p:spPr>
          <a:xfrm>
            <a:off x="1098037" y="4408355"/>
            <a:ext cx="8596668" cy="3906909"/>
          </a:xfrm>
        </p:spPr>
        <p:txBody>
          <a:bodyPr>
            <a:normAutofit/>
          </a:bodyPr>
          <a:lstStyle/>
          <a:p>
            <a:pPr marL="0" indent="0">
              <a:buNone/>
            </a:pPr>
            <a:r>
              <a:rPr lang="en-GB" sz="4000" dirty="0"/>
              <a:t>ANY QUESTIONS?</a:t>
            </a:r>
          </a:p>
        </p:txBody>
      </p:sp>
      <p:pic>
        <p:nvPicPr>
          <p:cNvPr id="5" name="Picture 4">
            <a:extLst>
              <a:ext uri="{FF2B5EF4-FFF2-40B4-BE49-F238E27FC236}">
                <a16:creationId xmlns:a16="http://schemas.microsoft.com/office/drawing/2014/main" id="{3BF8C566-98E6-4E69-8A68-74E218F3DC7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650028" y="1517081"/>
            <a:ext cx="3623974" cy="2382763"/>
          </a:xfrm>
          <a:prstGeom prst="rect">
            <a:avLst/>
          </a:prstGeom>
        </p:spPr>
      </p:pic>
      <p:pic>
        <p:nvPicPr>
          <p:cNvPr id="8" name="Picture 7">
            <a:extLst>
              <a:ext uri="{FF2B5EF4-FFF2-40B4-BE49-F238E27FC236}">
                <a16:creationId xmlns:a16="http://schemas.microsoft.com/office/drawing/2014/main" id="{85392BE4-1855-448A-B6EC-99503AC0F43C}"/>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19821863">
            <a:off x="11803" y="947832"/>
            <a:ext cx="2646759" cy="2743200"/>
          </a:xfrm>
          <a:prstGeom prst="rect">
            <a:avLst/>
          </a:prstGeom>
        </p:spPr>
      </p:pic>
    </p:spTree>
    <p:extLst>
      <p:ext uri="{BB962C8B-B14F-4D97-AF65-F5344CB8AC3E}">
        <p14:creationId xmlns:p14="http://schemas.microsoft.com/office/powerpoint/2010/main" val="1775642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F6E6C86B2D00F49AB3631A391BDADB7" ma:contentTypeVersion="5" ma:contentTypeDescription="Create a new document." ma:contentTypeScope="" ma:versionID="5bfcd524bf85bfe6bac06f9636678cc9">
  <xsd:schema xmlns:xsd="http://www.w3.org/2001/XMLSchema" xmlns:xs="http://www.w3.org/2001/XMLSchema" xmlns:p="http://schemas.microsoft.com/office/2006/metadata/properties" xmlns:ns3="aafb7553-958b-441d-83f7-8e872890c6f5" targetNamespace="http://schemas.microsoft.com/office/2006/metadata/properties" ma:root="true" ma:fieldsID="22d917ae7ca2508fa14dde52196283d6" ns3:_="">
    <xsd:import namespace="aafb7553-958b-441d-83f7-8e872890c6f5"/>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fb7553-958b-441d-83f7-8e872890c6f5"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aafb7553-958b-441d-83f7-8e872890c6f5" xsi:nil="true"/>
  </documentManagement>
</p:properties>
</file>

<file path=customXml/itemProps1.xml><?xml version="1.0" encoding="utf-8"?>
<ds:datastoreItem xmlns:ds="http://schemas.openxmlformats.org/officeDocument/2006/customXml" ds:itemID="{72DF4A4C-36D5-45CE-A9C1-5DD5AD4A633F}">
  <ds:schemaRefs>
    <ds:schemaRef ds:uri="http://schemas.microsoft.com/sharepoint/v3/contenttype/forms"/>
  </ds:schemaRefs>
</ds:datastoreItem>
</file>

<file path=customXml/itemProps2.xml><?xml version="1.0" encoding="utf-8"?>
<ds:datastoreItem xmlns:ds="http://schemas.openxmlformats.org/officeDocument/2006/customXml" ds:itemID="{8EF2D0C0-0065-4064-A1B9-9426191A3D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fb7553-958b-441d-83f7-8e872890c6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F7D15DB-438C-4C52-A19B-8427A083E882}">
  <ds:schemaRef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http://purl.org/dc/terms/"/>
    <ds:schemaRef ds:uri="aafb7553-958b-441d-83f7-8e872890c6f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3118</TotalTime>
  <Words>2669</Words>
  <Application>Microsoft Office PowerPoint</Application>
  <PresentationFormat>Widescreen</PresentationFormat>
  <Paragraphs>217</Paragraphs>
  <Slides>22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Algerian</vt:lpstr>
      <vt:lpstr>Arial</vt:lpstr>
      <vt:lpstr>Bahnschrift Light SemiCondensed</vt:lpstr>
      <vt:lpstr>Calibri</vt:lpstr>
      <vt:lpstr>Constantia</vt:lpstr>
      <vt:lpstr>MV Boli</vt:lpstr>
      <vt:lpstr>Trebuchet MS</vt:lpstr>
      <vt:lpstr>Wingdings</vt:lpstr>
      <vt:lpstr>Wingdings 3</vt:lpstr>
      <vt:lpstr>Facet</vt:lpstr>
      <vt:lpstr>Digital Skills and Research Methods</vt:lpstr>
      <vt:lpstr>Acknowledgement of the use of AI</vt:lpstr>
      <vt:lpstr> </vt:lpstr>
      <vt:lpstr>Introduction: Riverdale Nursing Home</vt:lpstr>
      <vt:lpstr>Task 1 Staff communication ~ teams  Clara</vt:lpstr>
      <vt:lpstr>PowerPoint Presentation</vt:lpstr>
      <vt:lpstr>secure file storage &amp; sharing</vt:lpstr>
      <vt:lpstr>PowerPoint Presentation</vt:lpstr>
      <vt:lpstr>Care documentation  Nursing care activities based on documentation task3</vt:lpstr>
      <vt:lpstr>The advantage of using Microsoft word in this context?</vt:lpstr>
      <vt:lpstr>limitations</vt:lpstr>
      <vt:lpstr>Microsoft word improve efficiency or communication at Rivedale</vt:lpstr>
      <vt:lpstr>The limitations of using Microsoft word</vt:lpstr>
      <vt:lpstr>PowerPoint Presentation</vt:lpstr>
      <vt:lpstr>Task 4 Staff schedulling/rotas ~ Excel Maria Judith Parreno Pearce​ Student ID: 2544826​    </vt:lpstr>
      <vt:lpstr>PowerPoint Presentation</vt:lpstr>
      <vt:lpstr>Staff training</vt:lpstr>
      <vt:lpstr>PowerPoint Presentation</vt:lpstr>
      <vt:lpstr>Summary: Benefits &amp; Limitations of Recommended Tools </vt:lpstr>
      <vt:lpstr>conclusion</vt:lpstr>
      <vt:lpstr>references</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dc:title>
  <dc:creator>HP</dc:creator>
  <cp:lastModifiedBy>Husna Nadeem (2545460)</cp:lastModifiedBy>
  <cp:revision>234</cp:revision>
  <dcterms:created xsi:type="dcterms:W3CDTF">2026-07-03T10:46:38Z</dcterms:created>
  <dcterms:modified xsi:type="dcterms:W3CDTF">2026-07-13T06:39:29Z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0x0101009F6E6C86B2D00F49AB3631A391BDADB7</vt:lpwstr>
  </property>
</Properties>
</file>