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317" r:id="rId3"/>
    <p:sldId id="318" r:id="rId4"/>
    <p:sldId id="319" r:id="rId5"/>
    <p:sldId id="320" r:id="rId6"/>
    <p:sldId id="321" r:id="rId7"/>
    <p:sldId id="261" r:id="rId8"/>
    <p:sldId id="316" r:id="rId9"/>
    <p:sldId id="302" r:id="rId10"/>
    <p:sldId id="306" r:id="rId11"/>
    <p:sldId id="304" r:id="rId12"/>
    <p:sldId id="262" r:id="rId13"/>
    <p:sldId id="266" r:id="rId14"/>
    <p:sldId id="268" r:id="rId15"/>
    <p:sldId id="285" r:id="rId16"/>
    <p:sldId id="301" r:id="rId17"/>
    <p:sldId id="312" r:id="rId18"/>
    <p:sldId id="31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73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604740-C4EE-4A60-9C35-0AAF48864D39}"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ED497A64-751B-4D13-B1D0-73CDD96DDC28}">
      <dgm:prSet phldrT="[Text]"/>
      <dgm:spPr/>
      <dgm:t>
        <a:bodyPr/>
        <a:lstStyle/>
        <a:p>
          <a:r>
            <a:rPr lang="en-GB" dirty="0"/>
            <a:t>Social ethical stances</a:t>
          </a:r>
          <a:endParaRPr lang="en-US" dirty="0"/>
        </a:p>
      </dgm:t>
    </dgm:pt>
    <dgm:pt modelId="{E56F53BD-454F-4D7B-BAF0-0FEEE781B3E6}" type="parTrans" cxnId="{BD5956C8-4847-46C1-A9EF-E791FFDDD509}">
      <dgm:prSet/>
      <dgm:spPr/>
      <dgm:t>
        <a:bodyPr/>
        <a:lstStyle/>
        <a:p>
          <a:endParaRPr lang="en-US"/>
        </a:p>
      </dgm:t>
    </dgm:pt>
    <dgm:pt modelId="{1C89403F-6724-4CE0-AAC5-1CF01F534613}" type="sibTrans" cxnId="{BD5956C8-4847-46C1-A9EF-E791FFDDD509}">
      <dgm:prSet/>
      <dgm:spPr/>
      <dgm:t>
        <a:bodyPr/>
        <a:lstStyle/>
        <a:p>
          <a:endParaRPr lang="en-US"/>
        </a:p>
      </dgm:t>
    </dgm:pt>
    <dgm:pt modelId="{F7470974-DA04-43D9-8E72-025D973FEB41}">
      <dgm:prSet phldrT="[Text]"/>
      <dgm:spPr/>
      <dgm:t>
        <a:bodyPr/>
        <a:lstStyle/>
        <a:p>
          <a:r>
            <a:rPr lang="en-GB" dirty="0" err="1"/>
            <a:t>Nonconsequentialism</a:t>
          </a:r>
          <a:endParaRPr lang="en-US" dirty="0"/>
        </a:p>
      </dgm:t>
    </dgm:pt>
    <dgm:pt modelId="{09C1D3C1-86F6-4839-BCDC-EDF5309DD375}" type="parTrans" cxnId="{C60A1B32-5EF1-4385-A27E-949011A248D3}">
      <dgm:prSet/>
      <dgm:spPr/>
      <dgm:t>
        <a:bodyPr/>
        <a:lstStyle/>
        <a:p>
          <a:endParaRPr lang="en-US"/>
        </a:p>
      </dgm:t>
    </dgm:pt>
    <dgm:pt modelId="{7080A345-D6D2-401A-A808-F0A7D7826051}" type="sibTrans" cxnId="{C60A1B32-5EF1-4385-A27E-949011A248D3}">
      <dgm:prSet/>
      <dgm:spPr/>
      <dgm:t>
        <a:bodyPr/>
        <a:lstStyle/>
        <a:p>
          <a:endParaRPr lang="en-US"/>
        </a:p>
      </dgm:t>
    </dgm:pt>
    <dgm:pt modelId="{3E406DD3-7A92-41FE-ACCF-1D8A23268DA7}">
      <dgm:prSet phldrT="[Text]"/>
      <dgm:spPr/>
      <dgm:t>
        <a:bodyPr/>
        <a:lstStyle/>
        <a:p>
          <a:r>
            <a:rPr lang="en-GB" dirty="0"/>
            <a:t>Consequentialism</a:t>
          </a:r>
          <a:endParaRPr lang="en-US" dirty="0"/>
        </a:p>
      </dgm:t>
    </dgm:pt>
    <dgm:pt modelId="{6A265094-AA10-41C8-8252-580C1C11F8A2}" type="parTrans" cxnId="{2D86C0AA-D224-4105-8CF1-75C38640F151}">
      <dgm:prSet/>
      <dgm:spPr/>
      <dgm:t>
        <a:bodyPr/>
        <a:lstStyle/>
        <a:p>
          <a:endParaRPr lang="en-US"/>
        </a:p>
      </dgm:t>
    </dgm:pt>
    <dgm:pt modelId="{EF421F5B-2A22-4238-882D-E3914DD765CA}" type="sibTrans" cxnId="{2D86C0AA-D224-4105-8CF1-75C38640F151}">
      <dgm:prSet/>
      <dgm:spPr/>
      <dgm:t>
        <a:bodyPr/>
        <a:lstStyle/>
        <a:p>
          <a:endParaRPr lang="en-US"/>
        </a:p>
      </dgm:t>
    </dgm:pt>
    <dgm:pt modelId="{6A6995B1-D29F-4E61-A013-FA22477F0013}" type="pres">
      <dgm:prSet presAssocID="{28604740-C4EE-4A60-9C35-0AAF48864D39}" presName="hierChild1" presStyleCnt="0">
        <dgm:presLayoutVars>
          <dgm:orgChart val="1"/>
          <dgm:chPref val="1"/>
          <dgm:dir/>
          <dgm:animOne val="branch"/>
          <dgm:animLvl val="lvl"/>
          <dgm:resizeHandles/>
        </dgm:presLayoutVars>
      </dgm:prSet>
      <dgm:spPr/>
    </dgm:pt>
    <dgm:pt modelId="{0DF22084-A397-4A87-85D0-191C9BFDC950}" type="pres">
      <dgm:prSet presAssocID="{ED497A64-751B-4D13-B1D0-73CDD96DDC28}" presName="hierRoot1" presStyleCnt="0">
        <dgm:presLayoutVars>
          <dgm:hierBranch val="init"/>
        </dgm:presLayoutVars>
      </dgm:prSet>
      <dgm:spPr/>
    </dgm:pt>
    <dgm:pt modelId="{730C475E-10D7-497E-8ECD-8E15C80D36EC}" type="pres">
      <dgm:prSet presAssocID="{ED497A64-751B-4D13-B1D0-73CDD96DDC28}" presName="rootComposite1" presStyleCnt="0"/>
      <dgm:spPr/>
    </dgm:pt>
    <dgm:pt modelId="{081C7B64-E420-4C01-929F-C9A12E9C95BB}" type="pres">
      <dgm:prSet presAssocID="{ED497A64-751B-4D13-B1D0-73CDD96DDC28}" presName="rootText1" presStyleLbl="node0" presStyleIdx="0" presStyleCnt="1">
        <dgm:presLayoutVars>
          <dgm:chPref val="3"/>
        </dgm:presLayoutVars>
      </dgm:prSet>
      <dgm:spPr/>
    </dgm:pt>
    <dgm:pt modelId="{B7C357D3-DC44-44C2-994E-F4006C3AC637}" type="pres">
      <dgm:prSet presAssocID="{ED497A64-751B-4D13-B1D0-73CDD96DDC28}" presName="rootConnector1" presStyleLbl="node1" presStyleIdx="0" presStyleCnt="0"/>
      <dgm:spPr/>
    </dgm:pt>
    <dgm:pt modelId="{F0327B8A-B1C6-4E3C-B3FA-A307AB53C29E}" type="pres">
      <dgm:prSet presAssocID="{ED497A64-751B-4D13-B1D0-73CDD96DDC28}" presName="hierChild2" presStyleCnt="0"/>
      <dgm:spPr/>
    </dgm:pt>
    <dgm:pt modelId="{3BC78379-0F63-4137-A341-DE4EC249493D}" type="pres">
      <dgm:prSet presAssocID="{09C1D3C1-86F6-4839-BCDC-EDF5309DD375}" presName="Name37" presStyleLbl="parChTrans1D2" presStyleIdx="0" presStyleCnt="2"/>
      <dgm:spPr/>
    </dgm:pt>
    <dgm:pt modelId="{505EE823-5A9F-4DD4-9379-94DDA81CF166}" type="pres">
      <dgm:prSet presAssocID="{F7470974-DA04-43D9-8E72-025D973FEB41}" presName="hierRoot2" presStyleCnt="0">
        <dgm:presLayoutVars>
          <dgm:hierBranch val="init"/>
        </dgm:presLayoutVars>
      </dgm:prSet>
      <dgm:spPr/>
    </dgm:pt>
    <dgm:pt modelId="{7B0C0F0E-AA60-459D-9ACF-0EAF62754073}" type="pres">
      <dgm:prSet presAssocID="{F7470974-DA04-43D9-8E72-025D973FEB41}" presName="rootComposite" presStyleCnt="0"/>
      <dgm:spPr/>
    </dgm:pt>
    <dgm:pt modelId="{D09B54EA-5806-4359-950C-09D7AB333747}" type="pres">
      <dgm:prSet presAssocID="{F7470974-DA04-43D9-8E72-025D973FEB41}" presName="rootText" presStyleLbl="node2" presStyleIdx="0" presStyleCnt="2">
        <dgm:presLayoutVars>
          <dgm:chPref val="3"/>
        </dgm:presLayoutVars>
      </dgm:prSet>
      <dgm:spPr/>
    </dgm:pt>
    <dgm:pt modelId="{A8321DF3-96AD-4195-AC2D-1E5C7833D027}" type="pres">
      <dgm:prSet presAssocID="{F7470974-DA04-43D9-8E72-025D973FEB41}" presName="rootConnector" presStyleLbl="node2" presStyleIdx="0" presStyleCnt="2"/>
      <dgm:spPr/>
    </dgm:pt>
    <dgm:pt modelId="{E72C810E-D7E1-408F-A333-C229C36AE3DF}" type="pres">
      <dgm:prSet presAssocID="{F7470974-DA04-43D9-8E72-025D973FEB41}" presName="hierChild4" presStyleCnt="0"/>
      <dgm:spPr/>
    </dgm:pt>
    <dgm:pt modelId="{5ADFE6DD-798B-4578-8948-F52DF1C55F11}" type="pres">
      <dgm:prSet presAssocID="{F7470974-DA04-43D9-8E72-025D973FEB41}" presName="hierChild5" presStyleCnt="0"/>
      <dgm:spPr/>
    </dgm:pt>
    <dgm:pt modelId="{1557032A-414C-498A-BFD0-CCBA1942EAFC}" type="pres">
      <dgm:prSet presAssocID="{6A265094-AA10-41C8-8252-580C1C11F8A2}" presName="Name37" presStyleLbl="parChTrans1D2" presStyleIdx="1" presStyleCnt="2"/>
      <dgm:spPr/>
    </dgm:pt>
    <dgm:pt modelId="{46BA4EAA-2AF7-40CE-9158-B4FDBD17CF7B}" type="pres">
      <dgm:prSet presAssocID="{3E406DD3-7A92-41FE-ACCF-1D8A23268DA7}" presName="hierRoot2" presStyleCnt="0">
        <dgm:presLayoutVars>
          <dgm:hierBranch val="init"/>
        </dgm:presLayoutVars>
      </dgm:prSet>
      <dgm:spPr/>
    </dgm:pt>
    <dgm:pt modelId="{081CA34A-7B01-475F-B794-1191E304136C}" type="pres">
      <dgm:prSet presAssocID="{3E406DD3-7A92-41FE-ACCF-1D8A23268DA7}" presName="rootComposite" presStyleCnt="0"/>
      <dgm:spPr/>
    </dgm:pt>
    <dgm:pt modelId="{D0F3F316-D241-495F-A621-4B3FA9966AB0}" type="pres">
      <dgm:prSet presAssocID="{3E406DD3-7A92-41FE-ACCF-1D8A23268DA7}" presName="rootText" presStyleLbl="node2" presStyleIdx="1" presStyleCnt="2">
        <dgm:presLayoutVars>
          <dgm:chPref val="3"/>
        </dgm:presLayoutVars>
      </dgm:prSet>
      <dgm:spPr/>
    </dgm:pt>
    <dgm:pt modelId="{B2C7A186-3307-449C-A5E0-4D48238B64A0}" type="pres">
      <dgm:prSet presAssocID="{3E406DD3-7A92-41FE-ACCF-1D8A23268DA7}" presName="rootConnector" presStyleLbl="node2" presStyleIdx="1" presStyleCnt="2"/>
      <dgm:spPr/>
    </dgm:pt>
    <dgm:pt modelId="{28C238B2-D5FC-4A5D-A20F-CDB1B2E5385D}" type="pres">
      <dgm:prSet presAssocID="{3E406DD3-7A92-41FE-ACCF-1D8A23268DA7}" presName="hierChild4" presStyleCnt="0"/>
      <dgm:spPr/>
    </dgm:pt>
    <dgm:pt modelId="{B0A62963-CF3F-40E8-9C87-99941DE54E15}" type="pres">
      <dgm:prSet presAssocID="{3E406DD3-7A92-41FE-ACCF-1D8A23268DA7}" presName="hierChild5" presStyleCnt="0"/>
      <dgm:spPr/>
    </dgm:pt>
    <dgm:pt modelId="{234B7ABC-7CBB-4CC2-8188-6A82D2F046F7}" type="pres">
      <dgm:prSet presAssocID="{ED497A64-751B-4D13-B1D0-73CDD96DDC28}" presName="hierChild3" presStyleCnt="0"/>
      <dgm:spPr/>
    </dgm:pt>
  </dgm:ptLst>
  <dgm:cxnLst>
    <dgm:cxn modelId="{C8EB3307-3FFE-493A-BEA1-91003022F5F1}" type="presOf" srcId="{6A265094-AA10-41C8-8252-580C1C11F8A2}" destId="{1557032A-414C-498A-BFD0-CCBA1942EAFC}" srcOrd="0" destOrd="0" presId="urn:microsoft.com/office/officeart/2005/8/layout/orgChart1"/>
    <dgm:cxn modelId="{B5C3C212-E29F-4DA0-8F9C-54CBEFC64F5D}" type="presOf" srcId="{3E406DD3-7A92-41FE-ACCF-1D8A23268DA7}" destId="{B2C7A186-3307-449C-A5E0-4D48238B64A0}" srcOrd="1" destOrd="0" presId="urn:microsoft.com/office/officeart/2005/8/layout/orgChart1"/>
    <dgm:cxn modelId="{11D5852E-7CBD-4796-993F-EA4CC2E5AFFE}" type="presOf" srcId="{09C1D3C1-86F6-4839-BCDC-EDF5309DD375}" destId="{3BC78379-0F63-4137-A341-DE4EC249493D}" srcOrd="0" destOrd="0" presId="urn:microsoft.com/office/officeart/2005/8/layout/orgChart1"/>
    <dgm:cxn modelId="{C60A1B32-5EF1-4385-A27E-949011A248D3}" srcId="{ED497A64-751B-4D13-B1D0-73CDD96DDC28}" destId="{F7470974-DA04-43D9-8E72-025D973FEB41}" srcOrd="0" destOrd="0" parTransId="{09C1D3C1-86F6-4839-BCDC-EDF5309DD375}" sibTransId="{7080A345-D6D2-401A-A808-F0A7D7826051}"/>
    <dgm:cxn modelId="{0FD43B38-FCD3-48BA-B417-AFE95C9113B3}" type="presOf" srcId="{28604740-C4EE-4A60-9C35-0AAF48864D39}" destId="{6A6995B1-D29F-4E61-A013-FA22477F0013}" srcOrd="0" destOrd="0" presId="urn:microsoft.com/office/officeart/2005/8/layout/orgChart1"/>
    <dgm:cxn modelId="{2D09DD60-AF29-43CD-BE27-A97D1D0E5362}" type="presOf" srcId="{ED497A64-751B-4D13-B1D0-73CDD96DDC28}" destId="{081C7B64-E420-4C01-929F-C9A12E9C95BB}" srcOrd="0" destOrd="0" presId="urn:microsoft.com/office/officeart/2005/8/layout/orgChart1"/>
    <dgm:cxn modelId="{A97B02AA-E523-47B3-8804-9DA73085DE0F}" type="presOf" srcId="{ED497A64-751B-4D13-B1D0-73CDD96DDC28}" destId="{B7C357D3-DC44-44C2-994E-F4006C3AC637}" srcOrd="1" destOrd="0" presId="urn:microsoft.com/office/officeart/2005/8/layout/orgChart1"/>
    <dgm:cxn modelId="{2D86C0AA-D224-4105-8CF1-75C38640F151}" srcId="{ED497A64-751B-4D13-B1D0-73CDD96DDC28}" destId="{3E406DD3-7A92-41FE-ACCF-1D8A23268DA7}" srcOrd="1" destOrd="0" parTransId="{6A265094-AA10-41C8-8252-580C1C11F8A2}" sibTransId="{EF421F5B-2A22-4238-882D-E3914DD765CA}"/>
    <dgm:cxn modelId="{919729BA-F8D8-4E49-AE1F-A0D3EEC5571A}" type="presOf" srcId="{3E406DD3-7A92-41FE-ACCF-1D8A23268DA7}" destId="{D0F3F316-D241-495F-A621-4B3FA9966AB0}" srcOrd="0" destOrd="0" presId="urn:microsoft.com/office/officeart/2005/8/layout/orgChart1"/>
    <dgm:cxn modelId="{BD5956C8-4847-46C1-A9EF-E791FFDDD509}" srcId="{28604740-C4EE-4A60-9C35-0AAF48864D39}" destId="{ED497A64-751B-4D13-B1D0-73CDD96DDC28}" srcOrd="0" destOrd="0" parTransId="{E56F53BD-454F-4D7B-BAF0-0FEEE781B3E6}" sibTransId="{1C89403F-6724-4CE0-AAC5-1CF01F534613}"/>
    <dgm:cxn modelId="{235BF6C9-7536-4787-8ED1-08D8105FA857}" type="presOf" srcId="{F7470974-DA04-43D9-8E72-025D973FEB41}" destId="{A8321DF3-96AD-4195-AC2D-1E5C7833D027}" srcOrd="1" destOrd="0" presId="urn:microsoft.com/office/officeart/2005/8/layout/orgChart1"/>
    <dgm:cxn modelId="{18F5E7F4-F164-4A6C-8465-04A108309BE4}" type="presOf" srcId="{F7470974-DA04-43D9-8E72-025D973FEB41}" destId="{D09B54EA-5806-4359-950C-09D7AB333747}" srcOrd="0" destOrd="0" presId="urn:microsoft.com/office/officeart/2005/8/layout/orgChart1"/>
    <dgm:cxn modelId="{81814EBD-F60C-4F2F-A658-B95354DB0306}" type="presParOf" srcId="{6A6995B1-D29F-4E61-A013-FA22477F0013}" destId="{0DF22084-A397-4A87-85D0-191C9BFDC950}" srcOrd="0" destOrd="0" presId="urn:microsoft.com/office/officeart/2005/8/layout/orgChart1"/>
    <dgm:cxn modelId="{22E1A1A6-7EA3-43CC-9620-2566D70D0BF9}" type="presParOf" srcId="{0DF22084-A397-4A87-85D0-191C9BFDC950}" destId="{730C475E-10D7-497E-8ECD-8E15C80D36EC}" srcOrd="0" destOrd="0" presId="urn:microsoft.com/office/officeart/2005/8/layout/orgChart1"/>
    <dgm:cxn modelId="{66C60A0B-FD50-4577-B046-65FE0FA49DAA}" type="presParOf" srcId="{730C475E-10D7-497E-8ECD-8E15C80D36EC}" destId="{081C7B64-E420-4C01-929F-C9A12E9C95BB}" srcOrd="0" destOrd="0" presId="urn:microsoft.com/office/officeart/2005/8/layout/orgChart1"/>
    <dgm:cxn modelId="{70AE7122-57AB-4928-8BD3-329B44A25C7B}" type="presParOf" srcId="{730C475E-10D7-497E-8ECD-8E15C80D36EC}" destId="{B7C357D3-DC44-44C2-994E-F4006C3AC637}" srcOrd="1" destOrd="0" presId="urn:microsoft.com/office/officeart/2005/8/layout/orgChart1"/>
    <dgm:cxn modelId="{95043859-5C22-4DC0-ACC3-3618B1592354}" type="presParOf" srcId="{0DF22084-A397-4A87-85D0-191C9BFDC950}" destId="{F0327B8A-B1C6-4E3C-B3FA-A307AB53C29E}" srcOrd="1" destOrd="0" presId="urn:microsoft.com/office/officeart/2005/8/layout/orgChart1"/>
    <dgm:cxn modelId="{5E59E653-FCB0-44A9-9AD6-2612C4748DAD}" type="presParOf" srcId="{F0327B8A-B1C6-4E3C-B3FA-A307AB53C29E}" destId="{3BC78379-0F63-4137-A341-DE4EC249493D}" srcOrd="0" destOrd="0" presId="urn:microsoft.com/office/officeart/2005/8/layout/orgChart1"/>
    <dgm:cxn modelId="{CB791DAF-0554-4F50-9C37-0570099077D4}" type="presParOf" srcId="{F0327B8A-B1C6-4E3C-B3FA-A307AB53C29E}" destId="{505EE823-5A9F-4DD4-9379-94DDA81CF166}" srcOrd="1" destOrd="0" presId="urn:microsoft.com/office/officeart/2005/8/layout/orgChart1"/>
    <dgm:cxn modelId="{C8BF9749-A69D-4471-BA8C-B6FD399B78D6}" type="presParOf" srcId="{505EE823-5A9F-4DD4-9379-94DDA81CF166}" destId="{7B0C0F0E-AA60-459D-9ACF-0EAF62754073}" srcOrd="0" destOrd="0" presId="urn:microsoft.com/office/officeart/2005/8/layout/orgChart1"/>
    <dgm:cxn modelId="{008834EF-72B1-4AC3-B785-21F2DFCEBADF}" type="presParOf" srcId="{7B0C0F0E-AA60-459D-9ACF-0EAF62754073}" destId="{D09B54EA-5806-4359-950C-09D7AB333747}" srcOrd="0" destOrd="0" presId="urn:microsoft.com/office/officeart/2005/8/layout/orgChart1"/>
    <dgm:cxn modelId="{701C49DC-F24B-4A42-902E-BAFDDDCB3F38}" type="presParOf" srcId="{7B0C0F0E-AA60-459D-9ACF-0EAF62754073}" destId="{A8321DF3-96AD-4195-AC2D-1E5C7833D027}" srcOrd="1" destOrd="0" presId="urn:microsoft.com/office/officeart/2005/8/layout/orgChart1"/>
    <dgm:cxn modelId="{CBB734C7-2CB9-41BF-8FBA-1DA9936EC60D}" type="presParOf" srcId="{505EE823-5A9F-4DD4-9379-94DDA81CF166}" destId="{E72C810E-D7E1-408F-A333-C229C36AE3DF}" srcOrd="1" destOrd="0" presId="urn:microsoft.com/office/officeart/2005/8/layout/orgChart1"/>
    <dgm:cxn modelId="{673B0258-8D2B-4BAE-9908-B75BAA9407A7}" type="presParOf" srcId="{505EE823-5A9F-4DD4-9379-94DDA81CF166}" destId="{5ADFE6DD-798B-4578-8948-F52DF1C55F11}" srcOrd="2" destOrd="0" presId="urn:microsoft.com/office/officeart/2005/8/layout/orgChart1"/>
    <dgm:cxn modelId="{0144FB9A-29B4-46D7-86CE-F858B6F458E8}" type="presParOf" srcId="{F0327B8A-B1C6-4E3C-B3FA-A307AB53C29E}" destId="{1557032A-414C-498A-BFD0-CCBA1942EAFC}" srcOrd="2" destOrd="0" presId="urn:microsoft.com/office/officeart/2005/8/layout/orgChart1"/>
    <dgm:cxn modelId="{57E16745-9A43-41F9-9CBB-73B80EA375B4}" type="presParOf" srcId="{F0327B8A-B1C6-4E3C-B3FA-A307AB53C29E}" destId="{46BA4EAA-2AF7-40CE-9158-B4FDBD17CF7B}" srcOrd="3" destOrd="0" presId="urn:microsoft.com/office/officeart/2005/8/layout/orgChart1"/>
    <dgm:cxn modelId="{DE186CBB-923A-4A6E-83BD-B950311EDBC5}" type="presParOf" srcId="{46BA4EAA-2AF7-40CE-9158-B4FDBD17CF7B}" destId="{081CA34A-7B01-475F-B794-1191E304136C}" srcOrd="0" destOrd="0" presId="urn:microsoft.com/office/officeart/2005/8/layout/orgChart1"/>
    <dgm:cxn modelId="{04ADB97C-8953-4135-AF95-ECDFF826E523}" type="presParOf" srcId="{081CA34A-7B01-475F-B794-1191E304136C}" destId="{D0F3F316-D241-495F-A621-4B3FA9966AB0}" srcOrd="0" destOrd="0" presId="urn:microsoft.com/office/officeart/2005/8/layout/orgChart1"/>
    <dgm:cxn modelId="{10AB2AD9-1B45-419F-BF0B-E63D5BC4214B}" type="presParOf" srcId="{081CA34A-7B01-475F-B794-1191E304136C}" destId="{B2C7A186-3307-449C-A5E0-4D48238B64A0}" srcOrd="1" destOrd="0" presId="urn:microsoft.com/office/officeart/2005/8/layout/orgChart1"/>
    <dgm:cxn modelId="{4DBFED9A-406A-4F79-A0DA-B709A59750FC}" type="presParOf" srcId="{46BA4EAA-2AF7-40CE-9158-B4FDBD17CF7B}" destId="{28C238B2-D5FC-4A5D-A20F-CDB1B2E5385D}" srcOrd="1" destOrd="0" presId="urn:microsoft.com/office/officeart/2005/8/layout/orgChart1"/>
    <dgm:cxn modelId="{2BD4FE42-02C0-4C2D-A417-E2EAE6EB2B3A}" type="presParOf" srcId="{46BA4EAA-2AF7-40CE-9158-B4FDBD17CF7B}" destId="{B0A62963-CF3F-40E8-9C87-99941DE54E15}" srcOrd="2" destOrd="0" presId="urn:microsoft.com/office/officeart/2005/8/layout/orgChart1"/>
    <dgm:cxn modelId="{C6D61423-D363-45D9-BB43-01CEC71372B1}" type="presParOf" srcId="{0DF22084-A397-4A87-85D0-191C9BFDC950}" destId="{234B7ABC-7CBB-4CC2-8188-6A82D2F046F7}"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57032A-414C-498A-BFD0-CCBA1942EAFC}">
      <dsp:nvSpPr>
        <dsp:cNvPr id="0" name=""/>
        <dsp:cNvSpPr/>
      </dsp:nvSpPr>
      <dsp:spPr>
        <a:xfrm>
          <a:off x="4064000" y="2323347"/>
          <a:ext cx="2224013" cy="771971"/>
        </a:xfrm>
        <a:custGeom>
          <a:avLst/>
          <a:gdLst/>
          <a:ahLst/>
          <a:cxnLst/>
          <a:rect l="0" t="0" r="0" b="0"/>
          <a:pathLst>
            <a:path>
              <a:moveTo>
                <a:pt x="0" y="0"/>
              </a:moveTo>
              <a:lnTo>
                <a:pt x="0" y="385985"/>
              </a:lnTo>
              <a:lnTo>
                <a:pt x="2224013" y="385985"/>
              </a:lnTo>
              <a:lnTo>
                <a:pt x="2224013" y="77197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BC78379-0F63-4137-A341-DE4EC249493D}">
      <dsp:nvSpPr>
        <dsp:cNvPr id="0" name=""/>
        <dsp:cNvSpPr/>
      </dsp:nvSpPr>
      <dsp:spPr>
        <a:xfrm>
          <a:off x="1839986" y="2323347"/>
          <a:ext cx="2224013" cy="771971"/>
        </a:xfrm>
        <a:custGeom>
          <a:avLst/>
          <a:gdLst/>
          <a:ahLst/>
          <a:cxnLst/>
          <a:rect l="0" t="0" r="0" b="0"/>
          <a:pathLst>
            <a:path>
              <a:moveTo>
                <a:pt x="2224013" y="0"/>
              </a:moveTo>
              <a:lnTo>
                <a:pt x="2224013" y="385985"/>
              </a:lnTo>
              <a:lnTo>
                <a:pt x="0" y="385985"/>
              </a:lnTo>
              <a:lnTo>
                <a:pt x="0" y="77197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81C7B64-E420-4C01-929F-C9A12E9C95BB}">
      <dsp:nvSpPr>
        <dsp:cNvPr id="0" name=""/>
        <dsp:cNvSpPr/>
      </dsp:nvSpPr>
      <dsp:spPr>
        <a:xfrm>
          <a:off x="2225972" y="485320"/>
          <a:ext cx="3676054" cy="183802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Social ethical stances</a:t>
          </a:r>
          <a:endParaRPr lang="en-US" sz="3100" kern="1200" dirty="0"/>
        </a:p>
      </dsp:txBody>
      <dsp:txXfrm>
        <a:off x="2225972" y="485320"/>
        <a:ext cx="3676054" cy="1838027"/>
      </dsp:txXfrm>
    </dsp:sp>
    <dsp:sp modelId="{D09B54EA-5806-4359-950C-09D7AB333747}">
      <dsp:nvSpPr>
        <dsp:cNvPr id="0" name=""/>
        <dsp:cNvSpPr/>
      </dsp:nvSpPr>
      <dsp:spPr>
        <a:xfrm>
          <a:off x="1959" y="3095319"/>
          <a:ext cx="3676054" cy="183802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err="1"/>
            <a:t>Nonconsequentialism</a:t>
          </a:r>
          <a:endParaRPr lang="en-US" sz="3100" kern="1200" dirty="0"/>
        </a:p>
      </dsp:txBody>
      <dsp:txXfrm>
        <a:off x="1959" y="3095319"/>
        <a:ext cx="3676054" cy="1838027"/>
      </dsp:txXfrm>
    </dsp:sp>
    <dsp:sp modelId="{D0F3F316-D241-495F-A621-4B3FA9966AB0}">
      <dsp:nvSpPr>
        <dsp:cNvPr id="0" name=""/>
        <dsp:cNvSpPr/>
      </dsp:nvSpPr>
      <dsp:spPr>
        <a:xfrm>
          <a:off x="4449985" y="3095319"/>
          <a:ext cx="3676054" cy="183802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Consequentialism</a:t>
          </a:r>
          <a:endParaRPr lang="en-US" sz="3100" kern="1200" dirty="0"/>
        </a:p>
      </dsp:txBody>
      <dsp:txXfrm>
        <a:off x="4449985" y="3095319"/>
        <a:ext cx="3676054" cy="1838027"/>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7041B6-9B4F-45C4-B6CA-F19424277711}" type="datetimeFigureOut">
              <a:rPr lang="en-US" smtClean="0"/>
              <a:t>2/24/2020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E7143B-4333-442C-BFA6-B59156E626E1}" type="slidenum">
              <a:rPr lang="en-US" smtClean="0"/>
              <a:t>‹#›</a:t>
            </a:fld>
            <a:endParaRPr lang="en-US"/>
          </a:p>
        </p:txBody>
      </p:sp>
    </p:spTree>
    <p:extLst>
      <p:ext uri="{BB962C8B-B14F-4D97-AF65-F5344CB8AC3E}">
        <p14:creationId xmlns:p14="http://schemas.microsoft.com/office/powerpoint/2010/main" val="4101333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F19ECAA-226F-4527-9F52-A2936533946E}" type="slidenum">
              <a:rPr lang="en-GB"/>
              <a:pPr/>
              <a:t>9</a:t>
            </a:fld>
            <a:endParaRPr lang="en-GB"/>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7345775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B803CF6-F407-4F26-A5CF-B4537927D7BB}" type="datetimeFigureOut">
              <a:rPr lang="en-US" smtClean="0"/>
              <a:t>2/24/2020</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823C3712-49F6-4C2A-9BBA-608696817399}" type="slidenum">
              <a:rPr lang="en-US" smtClean="0"/>
              <a:t>‹#›</a:t>
            </a:fld>
            <a:endParaRPr lang="en-US"/>
          </a:p>
        </p:txBody>
      </p:sp>
    </p:spTree>
    <p:extLst>
      <p:ext uri="{BB962C8B-B14F-4D97-AF65-F5344CB8AC3E}">
        <p14:creationId xmlns:p14="http://schemas.microsoft.com/office/powerpoint/2010/main" val="1923054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803CF6-F407-4F26-A5CF-B4537927D7BB}" type="datetimeFigureOut">
              <a:rPr lang="en-US" smtClean="0"/>
              <a:t>2/24/2020</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823C3712-49F6-4C2A-9BBA-608696817399}" type="slidenum">
              <a:rPr lang="en-US" smtClean="0"/>
              <a:t>‹#›</a:t>
            </a:fld>
            <a:endParaRPr lang="en-US"/>
          </a:p>
        </p:txBody>
      </p:sp>
    </p:spTree>
    <p:extLst>
      <p:ext uri="{BB962C8B-B14F-4D97-AF65-F5344CB8AC3E}">
        <p14:creationId xmlns:p14="http://schemas.microsoft.com/office/powerpoint/2010/main" val="460237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803CF6-F407-4F26-A5CF-B4537927D7BB}" type="datetimeFigureOut">
              <a:rPr lang="en-US" smtClean="0"/>
              <a:t>2/24/2020</a:t>
            </a:fld>
            <a:endParaRPr lang="en-US"/>
          </a:p>
        </p:txBody>
      </p:sp>
      <p:sp>
        <p:nvSpPr>
          <p:cNvPr id="6" name="Slide Number Placeholder 5"/>
          <p:cNvSpPr>
            <a:spLocks noGrp="1"/>
          </p:cNvSpPr>
          <p:nvPr>
            <p:ph type="sldNum" sz="quarter" idx="12"/>
          </p:nvPr>
        </p:nvSpPr>
        <p:spPr/>
        <p:txBody>
          <a:bodyPr/>
          <a:lstStyle/>
          <a:p>
            <a:fld id="{823C3712-49F6-4C2A-9BBA-608696817399}" type="slidenum">
              <a:rPr lang="en-US" smtClean="0"/>
              <a:t>‹#›</a:t>
            </a:fld>
            <a:endParaRPr lang="en-US"/>
          </a:p>
        </p:txBody>
      </p:sp>
    </p:spTree>
    <p:extLst>
      <p:ext uri="{BB962C8B-B14F-4D97-AF65-F5344CB8AC3E}">
        <p14:creationId xmlns:p14="http://schemas.microsoft.com/office/powerpoint/2010/main" val="234770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B803CF6-F407-4F26-A5CF-B4537927D7BB}" type="datetimeFigureOut">
              <a:rPr lang="en-US" smtClean="0"/>
              <a:t>2/24/2020</a:t>
            </a:fld>
            <a:endParaRPr lang="en-US"/>
          </a:p>
        </p:txBody>
      </p:sp>
      <p:sp>
        <p:nvSpPr>
          <p:cNvPr id="7" name="Slide Number Placeholder 6"/>
          <p:cNvSpPr>
            <a:spLocks noGrp="1"/>
          </p:cNvSpPr>
          <p:nvPr>
            <p:ph type="sldNum" sz="quarter" idx="12"/>
          </p:nvPr>
        </p:nvSpPr>
        <p:spPr/>
        <p:txBody>
          <a:bodyPr/>
          <a:lstStyle/>
          <a:p>
            <a:fld id="{823C3712-49F6-4C2A-9BBA-608696817399}" type="slidenum">
              <a:rPr lang="en-US" smtClean="0"/>
              <a:t>‹#›</a:t>
            </a:fld>
            <a:endParaRPr lang="en-US"/>
          </a:p>
        </p:txBody>
      </p:sp>
    </p:spTree>
    <p:extLst>
      <p:ext uri="{BB962C8B-B14F-4D97-AF65-F5344CB8AC3E}">
        <p14:creationId xmlns:p14="http://schemas.microsoft.com/office/powerpoint/2010/main" val="2199471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B803CF6-F407-4F26-A5CF-B4537927D7BB}" type="datetimeFigureOut">
              <a:rPr lang="en-US" smtClean="0"/>
              <a:t>2/24/2020</a:t>
            </a:fld>
            <a:endParaRPr lang="en-US"/>
          </a:p>
        </p:txBody>
      </p:sp>
      <p:sp>
        <p:nvSpPr>
          <p:cNvPr id="9" name="Slide Number Placeholder 8"/>
          <p:cNvSpPr>
            <a:spLocks noGrp="1"/>
          </p:cNvSpPr>
          <p:nvPr>
            <p:ph type="sldNum" sz="quarter" idx="12"/>
          </p:nvPr>
        </p:nvSpPr>
        <p:spPr/>
        <p:txBody>
          <a:bodyPr/>
          <a:lstStyle/>
          <a:p>
            <a:fld id="{823C3712-49F6-4C2A-9BBA-608696817399}" type="slidenum">
              <a:rPr lang="en-US" smtClean="0"/>
              <a:t>‹#›</a:t>
            </a:fld>
            <a:endParaRPr lang="en-US"/>
          </a:p>
        </p:txBody>
      </p:sp>
    </p:spTree>
    <p:extLst>
      <p:ext uri="{BB962C8B-B14F-4D97-AF65-F5344CB8AC3E}">
        <p14:creationId xmlns:p14="http://schemas.microsoft.com/office/powerpoint/2010/main" val="1115085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B803CF6-F407-4F26-A5CF-B4537927D7BB}" type="datetimeFigureOut">
              <a:rPr lang="en-US" smtClean="0"/>
              <a:t>2/24/2020</a:t>
            </a:fld>
            <a:endParaRPr lang="en-US"/>
          </a:p>
        </p:txBody>
      </p:sp>
      <p:sp>
        <p:nvSpPr>
          <p:cNvPr id="5" name="Slide Number Placeholder 4"/>
          <p:cNvSpPr>
            <a:spLocks noGrp="1"/>
          </p:cNvSpPr>
          <p:nvPr>
            <p:ph type="sldNum" sz="quarter" idx="12"/>
          </p:nvPr>
        </p:nvSpPr>
        <p:spPr/>
        <p:txBody>
          <a:bodyPr/>
          <a:lstStyle/>
          <a:p>
            <a:fld id="{823C3712-49F6-4C2A-9BBA-608696817399}" type="slidenum">
              <a:rPr lang="en-US" smtClean="0"/>
              <a:t>‹#›</a:t>
            </a:fld>
            <a:endParaRPr lang="en-US"/>
          </a:p>
        </p:txBody>
      </p:sp>
    </p:spTree>
    <p:extLst>
      <p:ext uri="{BB962C8B-B14F-4D97-AF65-F5344CB8AC3E}">
        <p14:creationId xmlns:p14="http://schemas.microsoft.com/office/powerpoint/2010/main" val="739715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803CF6-F407-4F26-A5CF-B4537927D7BB}" type="datetimeFigureOut">
              <a:rPr lang="en-US" smtClean="0"/>
              <a:t>2/24/2020</a:t>
            </a:fld>
            <a:endParaRPr lang="en-US"/>
          </a:p>
        </p:txBody>
      </p:sp>
      <p:sp>
        <p:nvSpPr>
          <p:cNvPr id="4" name="Slide Number Placeholder 3"/>
          <p:cNvSpPr>
            <a:spLocks noGrp="1"/>
          </p:cNvSpPr>
          <p:nvPr>
            <p:ph type="sldNum" sz="quarter" idx="12"/>
          </p:nvPr>
        </p:nvSpPr>
        <p:spPr/>
        <p:txBody>
          <a:bodyPr/>
          <a:lstStyle/>
          <a:p>
            <a:fld id="{823C3712-49F6-4C2A-9BBA-608696817399}" type="slidenum">
              <a:rPr lang="en-US" smtClean="0"/>
              <a:t>‹#›</a:t>
            </a:fld>
            <a:endParaRPr lang="en-US"/>
          </a:p>
        </p:txBody>
      </p:sp>
    </p:spTree>
    <p:extLst>
      <p:ext uri="{BB962C8B-B14F-4D97-AF65-F5344CB8AC3E}">
        <p14:creationId xmlns:p14="http://schemas.microsoft.com/office/powerpoint/2010/main" val="2995106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803CF6-F407-4F26-A5CF-B4537927D7BB}" type="datetimeFigureOut">
              <a:rPr lang="en-US" smtClean="0"/>
              <a:t>2/24/2020</a:t>
            </a:fld>
            <a:endParaRPr lang="en-US"/>
          </a:p>
        </p:txBody>
      </p:sp>
      <p:sp>
        <p:nvSpPr>
          <p:cNvPr id="7" name="Slide Number Placeholder 6"/>
          <p:cNvSpPr>
            <a:spLocks noGrp="1"/>
          </p:cNvSpPr>
          <p:nvPr>
            <p:ph type="sldNum" sz="quarter" idx="12"/>
          </p:nvPr>
        </p:nvSpPr>
        <p:spPr/>
        <p:txBody>
          <a:bodyPr/>
          <a:lstStyle/>
          <a:p>
            <a:fld id="{823C3712-49F6-4C2A-9BBA-608696817399}" type="slidenum">
              <a:rPr lang="en-US" smtClean="0"/>
              <a:t>‹#›</a:t>
            </a:fld>
            <a:endParaRPr lang="en-US"/>
          </a:p>
        </p:txBody>
      </p:sp>
    </p:spTree>
    <p:extLst>
      <p:ext uri="{BB962C8B-B14F-4D97-AF65-F5344CB8AC3E}">
        <p14:creationId xmlns:p14="http://schemas.microsoft.com/office/powerpoint/2010/main" val="4154262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803CF6-F407-4F26-A5CF-B4537927D7BB}" type="datetimeFigureOut">
              <a:rPr lang="en-US" smtClean="0"/>
              <a:t>2/24/2020</a:t>
            </a:fld>
            <a:endParaRPr lang="en-US"/>
          </a:p>
        </p:txBody>
      </p:sp>
      <p:sp>
        <p:nvSpPr>
          <p:cNvPr id="7" name="Slide Number Placeholder 6"/>
          <p:cNvSpPr>
            <a:spLocks noGrp="1"/>
          </p:cNvSpPr>
          <p:nvPr>
            <p:ph type="sldNum" sz="quarter" idx="12"/>
          </p:nvPr>
        </p:nvSpPr>
        <p:spPr/>
        <p:txBody>
          <a:bodyPr/>
          <a:lstStyle/>
          <a:p>
            <a:fld id="{823C3712-49F6-4C2A-9BBA-608696817399}" type="slidenum">
              <a:rPr lang="en-US" smtClean="0"/>
              <a:t>‹#›</a:t>
            </a:fld>
            <a:endParaRPr lang="en-US"/>
          </a:p>
        </p:txBody>
      </p:sp>
    </p:spTree>
    <p:extLst>
      <p:ext uri="{BB962C8B-B14F-4D97-AF65-F5344CB8AC3E}">
        <p14:creationId xmlns:p14="http://schemas.microsoft.com/office/powerpoint/2010/main" val="3848573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803CF6-F407-4F26-A5CF-B4537927D7BB}" type="datetimeFigureOut">
              <a:rPr lang="en-US" smtClean="0"/>
              <a:t>2/24/2020</a:t>
            </a:fld>
            <a:endParaRPr lang="en-US"/>
          </a:p>
        </p:txBody>
      </p:sp>
      <p:sp>
        <p:nvSpPr>
          <p:cNvPr id="6" name="Slide Number Placeholder 5"/>
          <p:cNvSpPr>
            <a:spLocks noGrp="1"/>
          </p:cNvSpPr>
          <p:nvPr>
            <p:ph type="sldNum" sz="quarter" idx="12"/>
          </p:nvPr>
        </p:nvSpPr>
        <p:spPr/>
        <p:txBody>
          <a:bodyPr/>
          <a:lstStyle/>
          <a:p>
            <a:fld id="{823C3712-49F6-4C2A-9BBA-608696817399}" type="slidenum">
              <a:rPr lang="en-US" smtClean="0"/>
              <a:t>‹#›</a:t>
            </a:fld>
            <a:endParaRPr lang="en-US"/>
          </a:p>
        </p:txBody>
      </p:sp>
    </p:spTree>
    <p:extLst>
      <p:ext uri="{BB962C8B-B14F-4D97-AF65-F5344CB8AC3E}">
        <p14:creationId xmlns:p14="http://schemas.microsoft.com/office/powerpoint/2010/main" val="2419855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803CF6-F407-4F26-A5CF-B4537927D7BB}" type="datetimeFigureOut">
              <a:rPr lang="en-US" smtClean="0"/>
              <a:t>2/24/2020</a:t>
            </a:fld>
            <a:endParaRPr lang="en-US"/>
          </a:p>
        </p:txBody>
      </p:sp>
      <p:sp>
        <p:nvSpPr>
          <p:cNvPr id="6" name="Slide Number Placeholder 5"/>
          <p:cNvSpPr>
            <a:spLocks noGrp="1"/>
          </p:cNvSpPr>
          <p:nvPr>
            <p:ph type="sldNum" sz="quarter" idx="12"/>
          </p:nvPr>
        </p:nvSpPr>
        <p:spPr/>
        <p:txBody>
          <a:bodyPr/>
          <a:lstStyle/>
          <a:p>
            <a:fld id="{823C3712-49F6-4C2A-9BBA-608696817399}" type="slidenum">
              <a:rPr lang="en-US" smtClean="0"/>
              <a:t>‹#›</a:t>
            </a:fld>
            <a:endParaRPr lang="en-US"/>
          </a:p>
        </p:txBody>
      </p:sp>
    </p:spTree>
    <p:extLst>
      <p:ext uri="{BB962C8B-B14F-4D97-AF65-F5344CB8AC3E}">
        <p14:creationId xmlns:p14="http://schemas.microsoft.com/office/powerpoint/2010/main" val="2338705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B803CF6-F407-4F26-A5CF-B4537927D7BB}" type="datetimeFigureOut">
              <a:rPr lang="en-US" smtClean="0"/>
              <a:t>2/24/2020</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23C3712-49F6-4C2A-9BBA-608696817399}" type="slidenum">
              <a:rPr lang="en-US" smtClean="0"/>
              <a:t>‹#›</a:t>
            </a:fld>
            <a:endParaRPr lang="en-US"/>
          </a:p>
        </p:txBody>
      </p:sp>
    </p:spTree>
    <p:extLst>
      <p:ext uri="{BB962C8B-B14F-4D97-AF65-F5344CB8AC3E}">
        <p14:creationId xmlns:p14="http://schemas.microsoft.com/office/powerpoint/2010/main" val="39549690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F4807-1B68-4D7A-99C0-1871C376B018}"/>
              </a:ext>
            </a:extLst>
          </p:cNvPr>
          <p:cNvSpPr>
            <a:spLocks noGrp="1"/>
          </p:cNvSpPr>
          <p:nvPr>
            <p:ph type="ctrTitle"/>
          </p:nvPr>
        </p:nvSpPr>
        <p:spPr/>
        <p:txBody>
          <a:bodyPr/>
          <a:lstStyle/>
          <a:p>
            <a:r>
              <a:rPr lang="en-GB" dirty="0"/>
              <a:t>Ethics</a:t>
            </a:r>
            <a:endParaRPr lang="en-US" dirty="0"/>
          </a:p>
        </p:txBody>
      </p:sp>
      <p:sp>
        <p:nvSpPr>
          <p:cNvPr id="3" name="Subtitle 2">
            <a:extLst>
              <a:ext uri="{FF2B5EF4-FFF2-40B4-BE49-F238E27FC236}">
                <a16:creationId xmlns:a16="http://schemas.microsoft.com/office/drawing/2014/main" id="{107BCD33-9DB2-4194-B6D7-E386052D4202}"/>
              </a:ext>
            </a:extLst>
          </p:cNvPr>
          <p:cNvSpPr>
            <a:spLocks noGrp="1"/>
          </p:cNvSpPr>
          <p:nvPr>
            <p:ph type="subTitle" idx="1"/>
          </p:nvPr>
        </p:nvSpPr>
        <p:spPr/>
        <p:txBody>
          <a:bodyPr/>
          <a:lstStyle/>
          <a:p>
            <a:r>
              <a:rPr lang="en-GB" dirty="0">
                <a:solidFill>
                  <a:schemeClr val="tx1"/>
                </a:solidFill>
              </a:rPr>
              <a:t>Societal &amp; Business </a:t>
            </a:r>
            <a:r>
              <a:rPr lang="en-GB" dirty="0" err="1">
                <a:solidFill>
                  <a:schemeClr val="tx1"/>
                </a:solidFill>
              </a:rPr>
              <a:t>perspecives</a:t>
            </a:r>
            <a:endParaRPr lang="en-US" dirty="0">
              <a:solidFill>
                <a:schemeClr val="tx1"/>
              </a:solidFill>
            </a:endParaRPr>
          </a:p>
        </p:txBody>
      </p:sp>
    </p:spTree>
    <p:extLst>
      <p:ext uri="{BB962C8B-B14F-4D97-AF65-F5344CB8AC3E}">
        <p14:creationId xmlns:p14="http://schemas.microsoft.com/office/powerpoint/2010/main" val="14402369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7907412-3C0D-4935-8159-0EFEF47D738C}"/>
              </a:ext>
            </a:extLst>
          </p:cNvPr>
          <p:cNvSpPr txBox="1"/>
          <p:nvPr/>
        </p:nvSpPr>
        <p:spPr>
          <a:xfrm>
            <a:off x="1378634" y="998806"/>
            <a:ext cx="9988061" cy="1569660"/>
          </a:xfrm>
          <a:prstGeom prst="rect">
            <a:avLst/>
          </a:prstGeom>
          <a:noFill/>
        </p:spPr>
        <p:txBody>
          <a:bodyPr wrap="square" rtlCol="0">
            <a:spAutoFit/>
          </a:bodyPr>
          <a:lstStyle/>
          <a:p>
            <a:r>
              <a:rPr lang="en-GB" sz="9600" dirty="0"/>
              <a:t>Question…</a:t>
            </a:r>
            <a:endParaRPr lang="en-US" sz="9600" dirty="0"/>
          </a:p>
        </p:txBody>
      </p:sp>
    </p:spTree>
    <p:extLst>
      <p:ext uri="{BB962C8B-B14F-4D97-AF65-F5344CB8AC3E}">
        <p14:creationId xmlns:p14="http://schemas.microsoft.com/office/powerpoint/2010/main" val="874189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75A0440D-236A-454A-A402-091705773B1F}"/>
              </a:ext>
            </a:extLst>
          </p:cNvPr>
          <p:cNvGraphicFramePr/>
          <p:nvPr>
            <p:extLst>
              <p:ext uri="{D42A27DB-BD31-4B8C-83A1-F6EECF244321}">
                <p14:modId xmlns:p14="http://schemas.microsoft.com/office/powerpoint/2010/main" val="1404503899"/>
              </p:ext>
            </p:extLst>
          </p:nvPr>
        </p:nvGraphicFramePr>
        <p:xfrm>
          <a:off x="2032000" y="241365"/>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5404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B5CA99-E751-4FD4-9584-C4EE15C58412}"/>
              </a:ext>
            </a:extLst>
          </p:cNvPr>
          <p:cNvSpPr txBox="1"/>
          <p:nvPr/>
        </p:nvSpPr>
        <p:spPr>
          <a:xfrm>
            <a:off x="1758462" y="1097280"/>
            <a:ext cx="7373257" cy="1938992"/>
          </a:xfrm>
          <a:prstGeom prst="rect">
            <a:avLst/>
          </a:prstGeom>
          <a:noFill/>
        </p:spPr>
        <p:txBody>
          <a:bodyPr wrap="square" rtlCol="0">
            <a:spAutoFit/>
          </a:bodyPr>
          <a:lstStyle/>
          <a:p>
            <a:r>
              <a:rPr lang="en-GB" sz="2000" b="1" dirty="0" err="1"/>
              <a:t>Nonconsequentialism</a:t>
            </a:r>
            <a:r>
              <a:rPr lang="en-GB" sz="2000" b="1" dirty="0"/>
              <a:t> ()</a:t>
            </a:r>
            <a:r>
              <a:rPr lang="en-GB" sz="2000" dirty="0"/>
              <a:t> - is a type of normative ethical theory that denies that the rightness or wrongness of our conduct is determined </a:t>
            </a:r>
            <a:r>
              <a:rPr lang="en-GB" sz="2000" i="1" dirty="0"/>
              <a:t>solely</a:t>
            </a:r>
            <a:r>
              <a:rPr lang="en-GB" sz="2000" dirty="0"/>
              <a:t> by the goodness or badness of the consequences of our acts</a:t>
            </a:r>
          </a:p>
          <a:p>
            <a:endParaRPr lang="en-GB" sz="2000" dirty="0"/>
          </a:p>
          <a:p>
            <a:r>
              <a:rPr lang="en-GB" sz="2000" dirty="0"/>
              <a:t>Key author – Immanuel Kant</a:t>
            </a:r>
            <a:endParaRPr lang="en-US" sz="2000" dirty="0"/>
          </a:p>
        </p:txBody>
      </p:sp>
      <p:sp>
        <p:nvSpPr>
          <p:cNvPr id="3" name="TextBox 2">
            <a:extLst>
              <a:ext uri="{FF2B5EF4-FFF2-40B4-BE49-F238E27FC236}">
                <a16:creationId xmlns:a16="http://schemas.microsoft.com/office/drawing/2014/main" id="{487B6C03-9CB2-44C3-80B3-A5D75AAF5474}"/>
              </a:ext>
            </a:extLst>
          </p:cNvPr>
          <p:cNvSpPr txBox="1"/>
          <p:nvPr/>
        </p:nvSpPr>
        <p:spPr>
          <a:xfrm>
            <a:off x="1758461" y="3145081"/>
            <a:ext cx="8721970" cy="2246769"/>
          </a:xfrm>
          <a:prstGeom prst="rect">
            <a:avLst/>
          </a:prstGeom>
          <a:noFill/>
        </p:spPr>
        <p:txBody>
          <a:bodyPr wrap="square" rtlCol="0">
            <a:spAutoFit/>
          </a:bodyPr>
          <a:lstStyle/>
          <a:p>
            <a:r>
              <a:rPr lang="en-GB" sz="2000" b="1" dirty="0"/>
              <a:t>Consequentialism (Utilitarianism)</a:t>
            </a:r>
            <a:r>
              <a:rPr lang="en-GB" sz="2000" dirty="0"/>
              <a:t> –Whether an act is right or wrong depends only on the results of that act. The more good consequences an act produces, the better or more right that act It gives us this guidance when faced with a moral dilemma: A person should choose the action that maximises good consequences</a:t>
            </a:r>
          </a:p>
          <a:p>
            <a:endParaRPr lang="en-GB" sz="2000" dirty="0"/>
          </a:p>
          <a:p>
            <a:r>
              <a:rPr lang="en-GB" sz="2000" dirty="0"/>
              <a:t>Key author – Jeremy Bentham</a:t>
            </a:r>
            <a:endParaRPr lang="en-US" sz="2000" dirty="0"/>
          </a:p>
        </p:txBody>
      </p:sp>
    </p:spTree>
    <p:extLst>
      <p:ext uri="{BB962C8B-B14F-4D97-AF65-F5344CB8AC3E}">
        <p14:creationId xmlns:p14="http://schemas.microsoft.com/office/powerpoint/2010/main" val="486327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2CCE97-246A-4117-8012-978E08EF5A7D}"/>
              </a:ext>
            </a:extLst>
          </p:cNvPr>
          <p:cNvSpPr txBox="1"/>
          <p:nvPr/>
        </p:nvSpPr>
        <p:spPr>
          <a:xfrm>
            <a:off x="1163726" y="2042945"/>
            <a:ext cx="9864547" cy="2677656"/>
          </a:xfrm>
          <a:prstGeom prst="rect">
            <a:avLst/>
          </a:prstGeom>
          <a:noFill/>
        </p:spPr>
        <p:txBody>
          <a:bodyPr wrap="square" rtlCol="0">
            <a:spAutoFit/>
          </a:bodyPr>
          <a:lstStyle/>
          <a:p>
            <a:r>
              <a:rPr lang="en-GB" sz="2400" dirty="0"/>
              <a:t>A consequentialist would say that killing X is justified because it would result in only 1 person dying, rather than 10 people dying</a:t>
            </a:r>
          </a:p>
          <a:p>
            <a:endParaRPr lang="en-GB" sz="2400" dirty="0"/>
          </a:p>
          <a:p>
            <a:r>
              <a:rPr lang="en-GB" sz="2400" dirty="0"/>
              <a:t>A non-consequentialist would say </a:t>
            </a:r>
            <a:r>
              <a:rPr lang="en-GB" sz="2400" i="1" dirty="0"/>
              <a:t>it is inherently wrong to murder people</a:t>
            </a:r>
            <a:r>
              <a:rPr lang="en-GB" sz="2400" dirty="0"/>
              <a:t> and refuse to kill X, even though not killing X leads to the death of 9 more people than killing X</a:t>
            </a:r>
          </a:p>
          <a:p>
            <a:endParaRPr lang="en-US" sz="2400" dirty="0"/>
          </a:p>
        </p:txBody>
      </p:sp>
      <p:sp>
        <p:nvSpPr>
          <p:cNvPr id="3" name="TextBox 2">
            <a:extLst>
              <a:ext uri="{FF2B5EF4-FFF2-40B4-BE49-F238E27FC236}">
                <a16:creationId xmlns:a16="http://schemas.microsoft.com/office/drawing/2014/main" id="{082F9AF6-4786-44F6-A5A5-295548CA5D40}"/>
              </a:ext>
            </a:extLst>
          </p:cNvPr>
          <p:cNvSpPr txBox="1"/>
          <p:nvPr/>
        </p:nvSpPr>
        <p:spPr>
          <a:xfrm>
            <a:off x="1163726" y="422031"/>
            <a:ext cx="4665060" cy="1569660"/>
          </a:xfrm>
          <a:prstGeom prst="rect">
            <a:avLst/>
          </a:prstGeom>
          <a:noFill/>
        </p:spPr>
        <p:txBody>
          <a:bodyPr wrap="none" rtlCol="0">
            <a:spAutoFit/>
          </a:bodyPr>
          <a:lstStyle/>
          <a:p>
            <a:r>
              <a:rPr lang="en-GB" sz="9600" dirty="0"/>
              <a:t>ANSWER</a:t>
            </a:r>
            <a:endParaRPr lang="en-US" sz="9600" dirty="0"/>
          </a:p>
        </p:txBody>
      </p:sp>
    </p:spTree>
    <p:extLst>
      <p:ext uri="{BB962C8B-B14F-4D97-AF65-F5344CB8AC3E}">
        <p14:creationId xmlns:p14="http://schemas.microsoft.com/office/powerpoint/2010/main" val="4137452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0ADCA3-534E-4FB3-843A-D67F69E10F76}"/>
              </a:ext>
            </a:extLst>
          </p:cNvPr>
          <p:cNvSpPr txBox="1"/>
          <p:nvPr/>
        </p:nvSpPr>
        <p:spPr>
          <a:xfrm>
            <a:off x="2124221" y="1547446"/>
            <a:ext cx="7526216" cy="2123658"/>
          </a:xfrm>
          <a:prstGeom prst="rect">
            <a:avLst/>
          </a:prstGeom>
          <a:noFill/>
        </p:spPr>
        <p:txBody>
          <a:bodyPr wrap="square" rtlCol="0">
            <a:spAutoFit/>
          </a:bodyPr>
          <a:lstStyle/>
          <a:p>
            <a:r>
              <a:rPr lang="en-GB" sz="6600" dirty="0"/>
              <a:t>The switch to Business Ethics…</a:t>
            </a:r>
            <a:endParaRPr lang="en-US" sz="6600" dirty="0"/>
          </a:p>
        </p:txBody>
      </p:sp>
    </p:spTree>
    <p:extLst>
      <p:ext uri="{BB962C8B-B14F-4D97-AF65-F5344CB8AC3E}">
        <p14:creationId xmlns:p14="http://schemas.microsoft.com/office/powerpoint/2010/main" val="2359843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915E720-019E-49D6-996F-ECFE2656BE0A}" type="slidenum">
              <a:rPr lang="en-GB"/>
              <a:pPr/>
              <a:t>7</a:t>
            </a:fld>
            <a:endParaRPr lang="en-GB"/>
          </a:p>
        </p:txBody>
      </p:sp>
      <p:sp>
        <p:nvSpPr>
          <p:cNvPr id="7170" name="Rectangle 2"/>
          <p:cNvSpPr>
            <a:spLocks noGrp="1" noChangeArrowheads="1"/>
          </p:cNvSpPr>
          <p:nvPr>
            <p:ph type="title"/>
          </p:nvPr>
        </p:nvSpPr>
        <p:spPr/>
        <p:txBody>
          <a:bodyPr/>
          <a:lstStyle/>
          <a:p>
            <a:r>
              <a:rPr lang="en-US"/>
              <a:t>Business Ethics: What Does It Really Mean?</a:t>
            </a:r>
          </a:p>
        </p:txBody>
      </p:sp>
      <p:sp>
        <p:nvSpPr>
          <p:cNvPr id="7171" name="Rectangle 3"/>
          <p:cNvSpPr>
            <a:spLocks noGrp="1" noChangeArrowheads="1"/>
          </p:cNvSpPr>
          <p:nvPr>
            <p:ph type="body" idx="1"/>
          </p:nvPr>
        </p:nvSpPr>
        <p:spPr/>
        <p:txBody>
          <a:bodyPr/>
          <a:lstStyle/>
          <a:p>
            <a:r>
              <a:rPr lang="en-GB" b="1">
                <a:solidFill>
                  <a:schemeClr val="accent1"/>
                </a:solidFill>
              </a:rPr>
              <a:t>What do we mean by Ethics?</a:t>
            </a:r>
          </a:p>
          <a:p>
            <a:r>
              <a:rPr lang="en-GB" b="1">
                <a:solidFill>
                  <a:schemeClr val="accent1"/>
                </a:solidFill>
              </a:rPr>
              <a:t>That company is unethical – what does this mean?</a:t>
            </a:r>
            <a:endParaRPr lang="en-US" b="1">
              <a:solidFill>
                <a:schemeClr val="accent1"/>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2000"/>
                                        <p:tgtEl>
                                          <p:spTgt spid="717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171">
                                            <p:txEl>
                                              <p:pRg st="0" end="0"/>
                                            </p:txEl>
                                          </p:spTgt>
                                        </p:tgtEl>
                                        <p:attrNameLst>
                                          <p:attrName>style.visibility</p:attrName>
                                        </p:attrNameLst>
                                      </p:cBhvr>
                                      <p:to>
                                        <p:strVal val="visible"/>
                                      </p:to>
                                    </p:set>
                                    <p:animEffect transition="in" filter="fade">
                                      <p:cBhvr>
                                        <p:cTn id="12" dur="2000"/>
                                        <p:tgtEl>
                                          <p:spTgt spid="717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171">
                                            <p:txEl>
                                              <p:pRg st="1" end="1"/>
                                            </p:txEl>
                                          </p:spTgt>
                                        </p:tgtEl>
                                        <p:attrNameLst>
                                          <p:attrName>style.visibility</p:attrName>
                                        </p:attrNameLst>
                                      </p:cBhvr>
                                      <p:to>
                                        <p:strVal val="visible"/>
                                      </p:to>
                                    </p:set>
                                    <p:animEffect transition="in" filter="fade">
                                      <p:cBhvr>
                                        <p:cTn id="17" dur="2000"/>
                                        <p:tgtEl>
                                          <p:spTgt spid="717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080B541-3DDF-4532-B0E1-819995605633}" type="slidenum">
              <a:rPr lang="en-GB"/>
              <a:pPr/>
              <a:t>8</a:t>
            </a:fld>
            <a:endParaRPr lang="en-GB"/>
          </a:p>
        </p:txBody>
      </p:sp>
      <p:sp>
        <p:nvSpPr>
          <p:cNvPr id="89090" name="Rectangle 2"/>
          <p:cNvSpPr>
            <a:spLocks noGrp="1" noChangeArrowheads="1"/>
          </p:cNvSpPr>
          <p:nvPr>
            <p:ph type="title"/>
          </p:nvPr>
        </p:nvSpPr>
        <p:spPr/>
        <p:txBody>
          <a:bodyPr/>
          <a:lstStyle/>
          <a:p>
            <a:r>
              <a:rPr lang="en-US"/>
              <a:t>Business Ethics: What Does It Really Mean?</a:t>
            </a:r>
          </a:p>
        </p:txBody>
      </p:sp>
      <p:sp>
        <p:nvSpPr>
          <p:cNvPr id="89091" name="Rectangle 3"/>
          <p:cNvSpPr>
            <a:spLocks noGrp="1" noChangeArrowheads="1"/>
          </p:cNvSpPr>
          <p:nvPr>
            <p:ph type="body" idx="1"/>
          </p:nvPr>
        </p:nvSpPr>
        <p:spPr/>
        <p:txBody>
          <a:bodyPr/>
          <a:lstStyle/>
          <a:p>
            <a:pPr>
              <a:lnSpc>
                <a:spcPct val="90000"/>
              </a:lnSpc>
            </a:pPr>
            <a:r>
              <a:rPr lang="en-US" b="1" dirty="0"/>
              <a:t>Ethics</a:t>
            </a:r>
            <a:r>
              <a:rPr lang="en-US" dirty="0"/>
              <a:t> involves a discipline that examines good or bad practices within the context of a moral duty</a:t>
            </a:r>
          </a:p>
          <a:p>
            <a:pPr>
              <a:lnSpc>
                <a:spcPct val="90000"/>
              </a:lnSpc>
            </a:pPr>
            <a:r>
              <a:rPr lang="en-US" b="1" dirty="0"/>
              <a:t>Moral conduct</a:t>
            </a:r>
            <a:r>
              <a:rPr lang="en-US" dirty="0"/>
              <a:t> is </a:t>
            </a:r>
            <a:r>
              <a:rPr lang="en-US" dirty="0" err="1"/>
              <a:t>behaviour</a:t>
            </a:r>
            <a:r>
              <a:rPr lang="en-US" dirty="0"/>
              <a:t> that is right or wrong</a:t>
            </a:r>
          </a:p>
          <a:p>
            <a:pPr>
              <a:lnSpc>
                <a:spcPct val="90000"/>
              </a:lnSpc>
            </a:pPr>
            <a:r>
              <a:rPr lang="en-US" b="1" dirty="0"/>
              <a:t>Business ethics</a:t>
            </a:r>
            <a:r>
              <a:rPr lang="en-US" dirty="0"/>
              <a:t> include practices and behaviors that are good or bad</a:t>
            </a:r>
            <a:endParaRPr lang="en-US" b="1"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iterate type="lt">
                                    <p:tmAbs val="75"/>
                                  </p:iterate>
                                  <p:childTnLst>
                                    <p:set>
                                      <p:cBhvr>
                                        <p:cTn id="6" dur="1" fill="hold">
                                          <p:stCondLst>
                                            <p:cond delay="74"/>
                                          </p:stCondLst>
                                        </p:cTn>
                                        <p:tgtEl>
                                          <p:spTgt spid="890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909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909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890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0" grpId="0" autoUpdateAnimBg="0"/>
      <p:bldP spid="89091"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AFF91E3-8618-4D22-A016-F606EB2852DD}" type="slidenum">
              <a:rPr lang="en-GB"/>
              <a:pPr/>
              <a:t>9</a:t>
            </a:fld>
            <a:endParaRPr lang="en-GB"/>
          </a:p>
        </p:txBody>
      </p:sp>
      <p:sp>
        <p:nvSpPr>
          <p:cNvPr id="52226" name="Rectangle 2"/>
          <p:cNvSpPr>
            <a:spLocks noGrp="1" noChangeArrowheads="1"/>
          </p:cNvSpPr>
          <p:nvPr>
            <p:ph type="title"/>
          </p:nvPr>
        </p:nvSpPr>
        <p:spPr/>
        <p:txBody>
          <a:bodyPr/>
          <a:lstStyle/>
          <a:p>
            <a:r>
              <a:rPr lang="en-US"/>
              <a:t>What are business ethics?</a:t>
            </a:r>
          </a:p>
        </p:txBody>
      </p:sp>
      <p:sp>
        <p:nvSpPr>
          <p:cNvPr id="52227" name="Rectangle 3"/>
          <p:cNvSpPr>
            <a:spLocks noGrp="1" noChangeArrowheads="1"/>
          </p:cNvSpPr>
          <p:nvPr>
            <p:ph type="body" idx="1"/>
          </p:nvPr>
        </p:nvSpPr>
        <p:spPr/>
        <p:txBody>
          <a:bodyPr/>
          <a:lstStyle/>
          <a:p>
            <a:r>
              <a:rPr lang="en-US" b="1" i="1" dirty="0"/>
              <a:t>Business ethics</a:t>
            </a:r>
            <a:r>
              <a:rPr lang="en-US" dirty="0"/>
              <a:t> provide standards or guidelines for the conduct and decision making of employees and managers.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iterate type="lt">
                                    <p:tmAbs val="75"/>
                                  </p:iterate>
                                  <p:childTnLst>
                                    <p:set>
                                      <p:cBhvr>
                                        <p:cTn id="6" dur="1" fill="hold">
                                          <p:stCondLst>
                                            <p:cond delay="74"/>
                                          </p:stCondLst>
                                        </p:cTn>
                                        <p:tgtEl>
                                          <p:spTgt spid="522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5222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autoUpdateAnimBg="0"/>
      <p:bldP spid="52227"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EC2626A-0D61-479F-B816-4581F572392D}" type="slidenum">
              <a:rPr lang="en-GB"/>
              <a:pPr/>
              <a:t>10</a:t>
            </a:fld>
            <a:endParaRPr lang="en-GB"/>
          </a:p>
        </p:txBody>
      </p:sp>
      <p:sp>
        <p:nvSpPr>
          <p:cNvPr id="78850" name="Rectangle 2"/>
          <p:cNvSpPr>
            <a:spLocks noGrp="1" noChangeArrowheads="1"/>
          </p:cNvSpPr>
          <p:nvPr>
            <p:ph type="title"/>
          </p:nvPr>
        </p:nvSpPr>
        <p:spPr/>
        <p:txBody>
          <a:bodyPr/>
          <a:lstStyle/>
          <a:p>
            <a:r>
              <a:rPr lang="en-US"/>
              <a:t>What are business ethics? </a:t>
            </a:r>
            <a:r>
              <a:rPr lang="en-US" sz="2000"/>
              <a:t>(continued)</a:t>
            </a:r>
            <a:endParaRPr lang="en-US"/>
          </a:p>
        </p:txBody>
      </p:sp>
      <p:sp>
        <p:nvSpPr>
          <p:cNvPr id="78851" name="Rectangle 3"/>
          <p:cNvSpPr>
            <a:spLocks noGrp="1" noChangeArrowheads="1"/>
          </p:cNvSpPr>
          <p:nvPr>
            <p:ph type="body" idx="1"/>
          </p:nvPr>
        </p:nvSpPr>
        <p:spPr/>
        <p:txBody>
          <a:bodyPr/>
          <a:lstStyle/>
          <a:p>
            <a:pPr>
              <a:lnSpc>
                <a:spcPct val="90000"/>
              </a:lnSpc>
              <a:buFont typeface="Wingdings" pitchFamily="2" charset="2"/>
              <a:buNone/>
            </a:pPr>
            <a:r>
              <a:rPr lang="en-US"/>
              <a:t>In the absence of a code of ethics,</a:t>
            </a:r>
          </a:p>
          <a:p>
            <a:pPr>
              <a:lnSpc>
                <a:spcPct val="90000"/>
              </a:lnSpc>
            </a:pPr>
            <a:r>
              <a:rPr lang="en-US"/>
              <a:t>There is usually a lack of consensus about appropriate ethical behavior; and</a:t>
            </a:r>
          </a:p>
          <a:p>
            <a:pPr>
              <a:lnSpc>
                <a:spcPct val="90000"/>
              </a:lnSpc>
            </a:pPr>
            <a:r>
              <a:rPr lang="en-US"/>
              <a:t>Different people use different ethical criteria to determine whether a practice or behaviour is ethical or unethical.</a:t>
            </a:r>
          </a:p>
          <a:p>
            <a:pPr>
              <a:lnSpc>
                <a:spcPct val="90000"/>
              </a:lnSpc>
              <a:buFont typeface="Wingdings" pitchFamily="2" charset="2"/>
              <a:buNone/>
            </a:pPr>
            <a:r>
              <a:rPr lang="en-US"/>
              <a:t>Business ethics are </a:t>
            </a:r>
            <a:r>
              <a:rPr lang="en-US" i="1"/>
              <a:t>not</a:t>
            </a:r>
            <a:r>
              <a:rPr lang="en-US"/>
              <a:t> the same things as laws.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Effect transition="in" filter="fade">
                                      <p:cBhvr>
                                        <p:cTn id="7" dur="1000"/>
                                        <p:tgtEl>
                                          <p:spTgt spid="78851">
                                            <p:txEl>
                                              <p:pRg st="0" end="0"/>
                                            </p:txEl>
                                          </p:spTgt>
                                        </p:tgtEl>
                                      </p:cBhvr>
                                    </p:animEffect>
                                    <p:anim calcmode="lin" valueType="num">
                                      <p:cBhvr>
                                        <p:cTn id="8" dur="1000" fill="hold"/>
                                        <p:tgtEl>
                                          <p:spTgt spid="7885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885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8851">
                                            <p:txEl>
                                              <p:pRg st="1" end="1"/>
                                            </p:txEl>
                                          </p:spTgt>
                                        </p:tgtEl>
                                        <p:attrNameLst>
                                          <p:attrName>style.visibility</p:attrName>
                                        </p:attrNameLst>
                                      </p:cBhvr>
                                      <p:to>
                                        <p:strVal val="visible"/>
                                      </p:to>
                                    </p:set>
                                    <p:animEffect transition="in" filter="fade">
                                      <p:cBhvr>
                                        <p:cTn id="14" dur="1000"/>
                                        <p:tgtEl>
                                          <p:spTgt spid="78851">
                                            <p:txEl>
                                              <p:pRg st="1" end="1"/>
                                            </p:txEl>
                                          </p:spTgt>
                                        </p:tgtEl>
                                      </p:cBhvr>
                                    </p:animEffect>
                                    <p:anim calcmode="lin" valueType="num">
                                      <p:cBhvr>
                                        <p:cTn id="15" dur="1000" fill="hold"/>
                                        <p:tgtEl>
                                          <p:spTgt spid="7885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885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8851">
                                            <p:txEl>
                                              <p:pRg st="2" end="2"/>
                                            </p:txEl>
                                          </p:spTgt>
                                        </p:tgtEl>
                                        <p:attrNameLst>
                                          <p:attrName>style.visibility</p:attrName>
                                        </p:attrNameLst>
                                      </p:cBhvr>
                                      <p:to>
                                        <p:strVal val="visible"/>
                                      </p:to>
                                    </p:set>
                                    <p:animEffect transition="in" filter="fade">
                                      <p:cBhvr>
                                        <p:cTn id="21" dur="1000"/>
                                        <p:tgtEl>
                                          <p:spTgt spid="78851">
                                            <p:txEl>
                                              <p:pRg st="2" end="2"/>
                                            </p:txEl>
                                          </p:spTgt>
                                        </p:tgtEl>
                                      </p:cBhvr>
                                    </p:animEffect>
                                    <p:anim calcmode="lin" valueType="num">
                                      <p:cBhvr>
                                        <p:cTn id="22" dur="1000" fill="hold"/>
                                        <p:tgtEl>
                                          <p:spTgt spid="7885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885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8851">
                                            <p:txEl>
                                              <p:pRg st="3" end="3"/>
                                            </p:txEl>
                                          </p:spTgt>
                                        </p:tgtEl>
                                        <p:attrNameLst>
                                          <p:attrName>style.visibility</p:attrName>
                                        </p:attrNameLst>
                                      </p:cBhvr>
                                      <p:to>
                                        <p:strVal val="visible"/>
                                      </p:to>
                                    </p:set>
                                    <p:animEffect transition="in" filter="fade">
                                      <p:cBhvr>
                                        <p:cTn id="28" dur="1000"/>
                                        <p:tgtEl>
                                          <p:spTgt spid="78851">
                                            <p:txEl>
                                              <p:pRg st="3" end="3"/>
                                            </p:txEl>
                                          </p:spTgt>
                                        </p:tgtEl>
                                      </p:cBhvr>
                                    </p:animEffect>
                                    <p:anim calcmode="lin" valueType="num">
                                      <p:cBhvr>
                                        <p:cTn id="29" dur="1000" fill="hold"/>
                                        <p:tgtEl>
                                          <p:spTgt spid="78851">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8851">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27FE822-EDD3-4AE6-9259-BF22461C030E}" type="slidenum">
              <a:rPr lang="en-GB"/>
              <a:pPr/>
              <a:t>11</a:t>
            </a:fld>
            <a:endParaRPr lang="en-GB"/>
          </a:p>
        </p:txBody>
      </p:sp>
      <p:sp>
        <p:nvSpPr>
          <p:cNvPr id="54274" name="Rectangle 2"/>
          <p:cNvSpPr>
            <a:spLocks noGrp="1" noChangeArrowheads="1"/>
          </p:cNvSpPr>
          <p:nvPr>
            <p:ph type="title"/>
          </p:nvPr>
        </p:nvSpPr>
        <p:spPr/>
        <p:txBody>
          <a:bodyPr/>
          <a:lstStyle/>
          <a:p>
            <a:r>
              <a:rPr lang="en-US"/>
              <a:t>What are business ethics? </a:t>
            </a:r>
            <a:r>
              <a:rPr lang="en-US" sz="2000"/>
              <a:t>(continued)</a:t>
            </a:r>
          </a:p>
        </p:txBody>
      </p:sp>
      <p:sp>
        <p:nvSpPr>
          <p:cNvPr id="54275" name="Rectangle 3"/>
          <p:cNvSpPr>
            <a:spLocks noGrp="1" noChangeArrowheads="1"/>
          </p:cNvSpPr>
          <p:nvPr>
            <p:ph type="body" idx="1"/>
          </p:nvPr>
        </p:nvSpPr>
        <p:spPr/>
        <p:txBody>
          <a:bodyPr/>
          <a:lstStyle/>
          <a:p>
            <a:pPr marL="609600" indent="-609600">
              <a:buNone/>
            </a:pPr>
            <a:r>
              <a:rPr lang="en-US" dirty="0"/>
              <a:t>People operate under different ethical value systems depending on their:</a:t>
            </a:r>
          </a:p>
          <a:p>
            <a:pPr marL="609600" indent="-609600">
              <a:buFont typeface="Wingdings" pitchFamily="2" charset="2"/>
              <a:buAutoNum type="arabicPeriod"/>
            </a:pPr>
            <a:r>
              <a:rPr lang="en-US" dirty="0"/>
              <a:t>Personal experiences- Culture of organization/s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animEffect transition="in" filter="fade">
                                      <p:cBhvr>
                                        <p:cTn id="7" dur="1000"/>
                                        <p:tgtEl>
                                          <p:spTgt spid="54275">
                                            <p:txEl>
                                              <p:pRg st="0" end="0"/>
                                            </p:txEl>
                                          </p:spTgt>
                                        </p:tgtEl>
                                      </p:cBhvr>
                                    </p:animEffect>
                                    <p:anim calcmode="lin" valueType="num">
                                      <p:cBhvr>
                                        <p:cTn id="8" dur="1000" fill="hold"/>
                                        <p:tgtEl>
                                          <p:spTgt spid="542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427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4275">
                                            <p:txEl>
                                              <p:pRg st="1" end="1"/>
                                            </p:txEl>
                                          </p:spTgt>
                                        </p:tgtEl>
                                        <p:attrNameLst>
                                          <p:attrName>style.visibility</p:attrName>
                                        </p:attrNameLst>
                                      </p:cBhvr>
                                      <p:to>
                                        <p:strVal val="visible"/>
                                      </p:to>
                                    </p:set>
                                    <p:animEffect transition="in" filter="fade">
                                      <p:cBhvr>
                                        <p:cTn id="14" dur="1000"/>
                                        <p:tgtEl>
                                          <p:spTgt spid="54275">
                                            <p:txEl>
                                              <p:pRg st="1" end="1"/>
                                            </p:txEl>
                                          </p:spTgt>
                                        </p:tgtEl>
                                      </p:cBhvr>
                                    </p:animEffect>
                                    <p:anim calcmode="lin" valueType="num">
                                      <p:cBhvr>
                                        <p:cTn id="15" dur="1000" fill="hold"/>
                                        <p:tgtEl>
                                          <p:spTgt spid="5427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427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B9C3F2-40A7-4397-9EFC-04B20FF79D59}" type="slidenum">
              <a:rPr lang="en-GB"/>
              <a:pPr/>
              <a:t>12</a:t>
            </a:fld>
            <a:endParaRPr lang="en-GB"/>
          </a:p>
        </p:txBody>
      </p:sp>
      <p:sp>
        <p:nvSpPr>
          <p:cNvPr id="8194" name="Rectangle 2"/>
          <p:cNvSpPr>
            <a:spLocks noGrp="1" noChangeArrowheads="1"/>
          </p:cNvSpPr>
          <p:nvPr>
            <p:ph type="title"/>
          </p:nvPr>
        </p:nvSpPr>
        <p:spPr/>
        <p:txBody>
          <a:bodyPr/>
          <a:lstStyle/>
          <a:p>
            <a:r>
              <a:rPr lang="en-US"/>
              <a:t>Business Ethics: What Does It Really Mean?</a:t>
            </a:r>
          </a:p>
        </p:txBody>
      </p:sp>
      <p:sp>
        <p:nvSpPr>
          <p:cNvPr id="8195" name="Rectangle 3"/>
          <p:cNvSpPr>
            <a:spLocks noGrp="1" noChangeArrowheads="1"/>
          </p:cNvSpPr>
          <p:nvPr>
            <p:ph type="body" idx="1"/>
          </p:nvPr>
        </p:nvSpPr>
        <p:spPr/>
        <p:txBody>
          <a:bodyPr/>
          <a:lstStyle/>
          <a:p>
            <a:pPr algn="ctr">
              <a:buFont typeface="Wingdings" pitchFamily="2" charset="2"/>
              <a:buNone/>
            </a:pPr>
            <a:r>
              <a:rPr lang="en-US" sz="2400" b="1" dirty="0"/>
              <a:t>Two Key Branches of Ethics</a:t>
            </a:r>
          </a:p>
          <a:p>
            <a:r>
              <a:rPr lang="en-US" sz="2400" b="1" dirty="0"/>
              <a:t>Descriptive ethics</a:t>
            </a:r>
            <a:r>
              <a:rPr lang="en-US" sz="2400" dirty="0"/>
              <a:t> involves describing, characterizing and studying morality</a:t>
            </a:r>
          </a:p>
          <a:p>
            <a:pPr>
              <a:buFont typeface="Wingdings" pitchFamily="2" charset="2"/>
              <a:buNone/>
            </a:pPr>
            <a:r>
              <a:rPr lang="en-US" sz="2400" dirty="0"/>
              <a:t>what is the CRM policy of the organization? Does it operate in an ‘ethical’ environment.</a:t>
            </a:r>
          </a:p>
          <a:p>
            <a:r>
              <a:rPr lang="en-US" sz="2400" b="1" dirty="0"/>
              <a:t>Normative ethics</a:t>
            </a:r>
            <a:r>
              <a:rPr lang="en-US" sz="2400" dirty="0"/>
              <a:t> involves supplying and justifying moral systems</a:t>
            </a:r>
          </a:p>
          <a:p>
            <a:pPr>
              <a:buFont typeface="Wingdings" pitchFamily="2" charset="2"/>
              <a:buNone/>
            </a:pPr>
            <a:r>
              <a:rPr lang="en-US" sz="2400" dirty="0"/>
              <a:t>what  it should be- How does the organization justify/display/communicate it’s ethical values, beliefs- through policies, mission /value statements.</a:t>
            </a:r>
          </a:p>
          <a:p>
            <a:pPr lvl="1">
              <a:buFont typeface="Wingdings" pitchFamily="2" charset="2"/>
              <a:buNone/>
            </a:pPr>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195">
                                            <p:txEl>
                                              <p:pRg st="1" end="1"/>
                                            </p:txEl>
                                          </p:spTgt>
                                        </p:tgtEl>
                                        <p:attrNameLst>
                                          <p:attrName>style.visibility</p:attrName>
                                        </p:attrNameLst>
                                      </p:cBhvr>
                                      <p:to>
                                        <p:strVal val="visible"/>
                                      </p:to>
                                    </p:set>
                                    <p:animEffect transition="in" filter="fade">
                                      <p:cBhvr>
                                        <p:cTn id="14" dur="1000"/>
                                        <p:tgtEl>
                                          <p:spTgt spid="8195">
                                            <p:txEl>
                                              <p:pRg st="1" end="1"/>
                                            </p:txEl>
                                          </p:spTgt>
                                        </p:tgtEl>
                                      </p:cBhvr>
                                    </p:animEffect>
                                    <p:anim calcmode="lin" valueType="num">
                                      <p:cBhvr>
                                        <p:cTn id="15" dur="1000" fill="hold"/>
                                        <p:tgtEl>
                                          <p:spTgt spid="819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19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195">
                                            <p:txEl>
                                              <p:pRg st="2" end="2"/>
                                            </p:txEl>
                                          </p:spTgt>
                                        </p:tgtEl>
                                        <p:attrNameLst>
                                          <p:attrName>style.visibility</p:attrName>
                                        </p:attrNameLst>
                                      </p:cBhvr>
                                      <p:to>
                                        <p:strVal val="visible"/>
                                      </p:to>
                                    </p:set>
                                    <p:animEffect transition="in" filter="fade">
                                      <p:cBhvr>
                                        <p:cTn id="21" dur="1000"/>
                                        <p:tgtEl>
                                          <p:spTgt spid="8195">
                                            <p:txEl>
                                              <p:pRg st="2" end="2"/>
                                            </p:txEl>
                                          </p:spTgt>
                                        </p:tgtEl>
                                      </p:cBhvr>
                                    </p:animEffect>
                                    <p:anim calcmode="lin" valueType="num">
                                      <p:cBhvr>
                                        <p:cTn id="22" dur="1000" fill="hold"/>
                                        <p:tgtEl>
                                          <p:spTgt spid="819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819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195">
                                            <p:txEl>
                                              <p:pRg st="3" end="3"/>
                                            </p:txEl>
                                          </p:spTgt>
                                        </p:tgtEl>
                                        <p:attrNameLst>
                                          <p:attrName>style.visibility</p:attrName>
                                        </p:attrNameLst>
                                      </p:cBhvr>
                                      <p:to>
                                        <p:strVal val="visible"/>
                                      </p:to>
                                    </p:set>
                                    <p:animEffect transition="in" filter="fade">
                                      <p:cBhvr>
                                        <p:cTn id="28" dur="1000"/>
                                        <p:tgtEl>
                                          <p:spTgt spid="8195">
                                            <p:txEl>
                                              <p:pRg st="3" end="3"/>
                                            </p:txEl>
                                          </p:spTgt>
                                        </p:tgtEl>
                                      </p:cBhvr>
                                    </p:animEffect>
                                    <p:anim calcmode="lin" valueType="num">
                                      <p:cBhvr>
                                        <p:cTn id="29" dur="1000" fill="hold"/>
                                        <p:tgtEl>
                                          <p:spTgt spid="819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819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195">
                                            <p:txEl>
                                              <p:pRg st="4" end="4"/>
                                            </p:txEl>
                                          </p:spTgt>
                                        </p:tgtEl>
                                        <p:attrNameLst>
                                          <p:attrName>style.visibility</p:attrName>
                                        </p:attrNameLst>
                                      </p:cBhvr>
                                      <p:to>
                                        <p:strVal val="visible"/>
                                      </p:to>
                                    </p:set>
                                    <p:animEffect transition="in" filter="fade">
                                      <p:cBhvr>
                                        <p:cTn id="35" dur="1000"/>
                                        <p:tgtEl>
                                          <p:spTgt spid="8195">
                                            <p:txEl>
                                              <p:pRg st="4" end="4"/>
                                            </p:txEl>
                                          </p:spTgt>
                                        </p:tgtEl>
                                      </p:cBhvr>
                                    </p:animEffect>
                                    <p:anim calcmode="lin" valueType="num">
                                      <p:cBhvr>
                                        <p:cTn id="36" dur="1000" fill="hold"/>
                                        <p:tgtEl>
                                          <p:spTgt spid="819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819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ooter Placeholder 3"/>
          <p:cNvSpPr>
            <a:spLocks noGrp="1"/>
          </p:cNvSpPr>
          <p:nvPr>
            <p:ph type="ftr" sz="quarter" idx="11"/>
          </p:nvPr>
        </p:nvSpPr>
        <p:spPr bwMode="auto">
          <a:xfrm>
            <a:off x="3657600" y="6243638"/>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defPPr>
              <a:defRPr lang="en-GB"/>
            </a:defPPr>
            <a:lvl1pPr algn="ctr" rtl="0" eaLnBrk="1" fontAlgn="base" hangingPunct="1">
              <a:spcBef>
                <a:spcPct val="0"/>
              </a:spcBef>
              <a:spcAft>
                <a:spcPct val="0"/>
              </a:spcAft>
              <a:defRPr sz="1400" kern="1200">
                <a:solidFill>
                  <a:schemeClr val="tx1"/>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charset="0"/>
                <a:ea typeface="+mn-ea"/>
                <a:cs typeface="+mn-cs"/>
              </a:defRPr>
            </a:lvl2pPr>
            <a:lvl3pPr marL="914400" algn="l" rtl="0" eaLnBrk="0" fontAlgn="base" hangingPunct="0">
              <a:spcBef>
                <a:spcPct val="0"/>
              </a:spcBef>
              <a:spcAft>
                <a:spcPct val="0"/>
              </a:spcAft>
              <a:defRPr kern="1200">
                <a:solidFill>
                  <a:schemeClr val="tx1"/>
                </a:solidFill>
                <a:latin typeface="Arial" charset="0"/>
                <a:ea typeface="+mn-ea"/>
                <a:cs typeface="+mn-cs"/>
              </a:defRPr>
            </a:lvl3pPr>
            <a:lvl4pPr marL="1371600" algn="l" rtl="0" eaLnBrk="0" fontAlgn="base" hangingPunct="0">
              <a:spcBef>
                <a:spcPct val="0"/>
              </a:spcBef>
              <a:spcAft>
                <a:spcPct val="0"/>
              </a:spcAft>
              <a:defRPr kern="1200">
                <a:solidFill>
                  <a:schemeClr val="tx1"/>
                </a:solidFill>
                <a:latin typeface="Arial" charset="0"/>
                <a:ea typeface="+mn-ea"/>
                <a:cs typeface="+mn-cs"/>
              </a:defRPr>
            </a:lvl4pPr>
            <a:lvl5pPr marL="1828800" algn="l" rtl="0" eaLnBrk="0" fontAlgn="base" hangingPunct="0">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a:t>Strategy School</a:t>
            </a:r>
            <a:endParaRPr lang="en-GB" dirty="0"/>
          </a:p>
        </p:txBody>
      </p:sp>
      <p:sp>
        <p:nvSpPr>
          <p:cNvPr id="13" name="Slide Number Placeholder 4"/>
          <p:cNvSpPr>
            <a:spLocks noGrp="1"/>
          </p:cNvSpPr>
          <p:nvPr>
            <p:ph type="sldNum" sz="quarter" idx="12"/>
          </p:nvPr>
        </p:nvSpPr>
        <p:spPr/>
        <p:txBody>
          <a:bodyPr/>
          <a:lstStyle/>
          <a:p>
            <a:fld id="{971E287D-896A-4342-8F97-9D4D85561297}" type="slidenum">
              <a:rPr lang="en-GB"/>
              <a:pPr/>
              <a:t>13</a:t>
            </a:fld>
            <a:endParaRPr lang="en-GB"/>
          </a:p>
        </p:txBody>
      </p:sp>
      <p:sp>
        <p:nvSpPr>
          <p:cNvPr id="12290" name="Rectangle 2"/>
          <p:cNvSpPr>
            <a:spLocks noGrp="1" noChangeArrowheads="1"/>
          </p:cNvSpPr>
          <p:nvPr>
            <p:ph type="title"/>
          </p:nvPr>
        </p:nvSpPr>
        <p:spPr/>
        <p:txBody>
          <a:bodyPr/>
          <a:lstStyle/>
          <a:p>
            <a:r>
              <a:rPr lang="en-US"/>
              <a:t>Making Ethical Judgments</a:t>
            </a:r>
          </a:p>
        </p:txBody>
      </p:sp>
      <p:sp>
        <p:nvSpPr>
          <p:cNvPr id="12291" name="Rectangle 3"/>
          <p:cNvSpPr>
            <a:spLocks noChangeArrowheads="1"/>
          </p:cNvSpPr>
          <p:nvPr/>
        </p:nvSpPr>
        <p:spPr bwMode="auto">
          <a:xfrm>
            <a:off x="2133601" y="228601"/>
            <a:ext cx="4264025" cy="520655"/>
          </a:xfrm>
          <a:prstGeom prst="rect">
            <a:avLst/>
          </a:prstGeom>
          <a:noFill/>
          <a:ln w="12700">
            <a:noFill/>
            <a:miter lim="800000"/>
            <a:headEnd/>
            <a:tailEnd/>
          </a:ln>
          <a:effectLst/>
        </p:spPr>
        <p:txBody>
          <a:bodyPr lIns="90488" tIns="44450" rIns="90488" bIns="44450">
            <a:spAutoFit/>
          </a:bodyPr>
          <a:lstStyle/>
          <a:p>
            <a:pPr>
              <a:spcBef>
                <a:spcPct val="50000"/>
              </a:spcBef>
            </a:pPr>
            <a:br>
              <a:rPr lang="en-US" sz="1400" b="1"/>
            </a:br>
            <a:endParaRPr lang="en-US" sz="1400" b="1"/>
          </a:p>
        </p:txBody>
      </p:sp>
      <p:sp>
        <p:nvSpPr>
          <p:cNvPr id="12292" name="Text Box 4"/>
          <p:cNvSpPr txBox="1">
            <a:spLocks noChangeArrowheads="1"/>
          </p:cNvSpPr>
          <p:nvPr/>
        </p:nvSpPr>
        <p:spPr bwMode="auto">
          <a:xfrm>
            <a:off x="3048000" y="1905000"/>
            <a:ext cx="1905000" cy="1371600"/>
          </a:xfrm>
          <a:prstGeom prst="rect">
            <a:avLst/>
          </a:prstGeom>
          <a:solidFill>
            <a:srgbClr val="FFFFCC"/>
          </a:solidFill>
          <a:ln w="12700">
            <a:solidFill>
              <a:srgbClr val="000000"/>
            </a:solidFill>
            <a:miter lim="800000"/>
            <a:headEnd/>
            <a:tailEnd/>
          </a:ln>
          <a:effectLst/>
        </p:spPr>
        <p:txBody>
          <a:bodyPr anchor="ctr" anchorCtr="1"/>
          <a:lstStyle/>
          <a:p>
            <a:pPr>
              <a:spcBef>
                <a:spcPct val="50000"/>
              </a:spcBef>
            </a:pPr>
            <a:r>
              <a:rPr lang="en-US">
                <a:solidFill>
                  <a:schemeClr val="folHlink"/>
                </a:solidFill>
                <a:latin typeface="Times New Roman" charset="0"/>
              </a:rPr>
              <a:t>Behavior or act that has been committed</a:t>
            </a:r>
          </a:p>
        </p:txBody>
      </p:sp>
      <p:sp>
        <p:nvSpPr>
          <p:cNvPr id="12293" name="Text Box 5"/>
          <p:cNvSpPr txBox="1">
            <a:spLocks noChangeArrowheads="1"/>
          </p:cNvSpPr>
          <p:nvPr/>
        </p:nvSpPr>
        <p:spPr bwMode="auto">
          <a:xfrm>
            <a:off x="7239000" y="1905000"/>
            <a:ext cx="1905000" cy="1371600"/>
          </a:xfrm>
          <a:prstGeom prst="rect">
            <a:avLst/>
          </a:prstGeom>
          <a:solidFill>
            <a:srgbClr val="FFFFCC"/>
          </a:solidFill>
          <a:ln w="12700">
            <a:solidFill>
              <a:srgbClr val="000000"/>
            </a:solidFill>
            <a:miter lim="800000"/>
            <a:headEnd/>
            <a:tailEnd/>
          </a:ln>
          <a:effectLst/>
        </p:spPr>
        <p:txBody>
          <a:bodyPr anchor="ctr" anchorCtr="1"/>
          <a:lstStyle/>
          <a:p>
            <a:pPr>
              <a:spcBef>
                <a:spcPct val="50000"/>
              </a:spcBef>
            </a:pPr>
            <a:r>
              <a:rPr lang="en-US">
                <a:solidFill>
                  <a:schemeClr val="folHlink"/>
                </a:solidFill>
                <a:latin typeface="Times New Roman" charset="0"/>
              </a:rPr>
              <a:t>Prevailing norms of acceptability</a:t>
            </a:r>
          </a:p>
        </p:txBody>
      </p:sp>
      <p:sp>
        <p:nvSpPr>
          <p:cNvPr id="12294" name="Text Box 6"/>
          <p:cNvSpPr txBox="1">
            <a:spLocks noChangeArrowheads="1"/>
          </p:cNvSpPr>
          <p:nvPr/>
        </p:nvSpPr>
        <p:spPr bwMode="auto">
          <a:xfrm>
            <a:off x="5181600" y="4114800"/>
            <a:ext cx="1905000" cy="1371600"/>
          </a:xfrm>
          <a:prstGeom prst="rect">
            <a:avLst/>
          </a:prstGeom>
          <a:solidFill>
            <a:srgbClr val="FFFFCC"/>
          </a:solidFill>
          <a:ln w="12700">
            <a:solidFill>
              <a:srgbClr val="000000"/>
            </a:solidFill>
            <a:miter lim="800000"/>
            <a:headEnd/>
            <a:tailEnd/>
          </a:ln>
          <a:effectLst/>
        </p:spPr>
        <p:txBody>
          <a:bodyPr anchor="ctr" anchorCtr="1"/>
          <a:lstStyle/>
          <a:p>
            <a:pPr>
              <a:spcBef>
                <a:spcPct val="50000"/>
              </a:spcBef>
            </a:pPr>
            <a:r>
              <a:rPr lang="en-US">
                <a:solidFill>
                  <a:schemeClr val="folHlink"/>
                </a:solidFill>
                <a:latin typeface="Times New Roman" charset="0"/>
              </a:rPr>
              <a:t>Value judgments and perceptions of the observer</a:t>
            </a:r>
          </a:p>
        </p:txBody>
      </p:sp>
      <p:cxnSp>
        <p:nvCxnSpPr>
          <p:cNvPr id="12295" name="AutoShape 7"/>
          <p:cNvCxnSpPr>
            <a:cxnSpLocks noChangeShapeType="1"/>
            <a:stCxn id="12294" idx="1"/>
            <a:endCxn id="12292" idx="2"/>
          </p:cNvCxnSpPr>
          <p:nvPr/>
        </p:nvCxnSpPr>
        <p:spPr bwMode="auto">
          <a:xfrm rot="10800000">
            <a:off x="4000500" y="3276600"/>
            <a:ext cx="1181100" cy="1524000"/>
          </a:xfrm>
          <a:prstGeom prst="bentConnector2">
            <a:avLst/>
          </a:prstGeom>
          <a:noFill/>
          <a:ln w="12700">
            <a:solidFill>
              <a:schemeClr val="tx1"/>
            </a:solidFill>
            <a:miter lim="800000"/>
            <a:headEnd/>
            <a:tailEnd type="triangle" w="med" len="med"/>
          </a:ln>
          <a:effectLst/>
        </p:spPr>
      </p:cxnSp>
      <p:cxnSp>
        <p:nvCxnSpPr>
          <p:cNvPr id="12296" name="AutoShape 8"/>
          <p:cNvCxnSpPr>
            <a:cxnSpLocks noChangeShapeType="1"/>
            <a:stCxn id="12294" idx="3"/>
            <a:endCxn id="12293" idx="2"/>
          </p:cNvCxnSpPr>
          <p:nvPr/>
        </p:nvCxnSpPr>
        <p:spPr bwMode="auto">
          <a:xfrm flipV="1">
            <a:off x="7086600" y="3276600"/>
            <a:ext cx="1104900" cy="1524000"/>
          </a:xfrm>
          <a:prstGeom prst="bentConnector2">
            <a:avLst/>
          </a:prstGeom>
          <a:noFill/>
          <a:ln w="12700">
            <a:solidFill>
              <a:schemeClr val="tx1"/>
            </a:solidFill>
            <a:miter lim="800000"/>
            <a:headEnd/>
            <a:tailEnd type="triangle" w="med" len="med"/>
          </a:ln>
          <a:effectLst/>
        </p:spPr>
      </p:cxnSp>
      <p:sp>
        <p:nvSpPr>
          <p:cNvPr id="12297" name="Text Box 9"/>
          <p:cNvSpPr txBox="1">
            <a:spLocks noChangeArrowheads="1"/>
          </p:cNvSpPr>
          <p:nvPr/>
        </p:nvSpPr>
        <p:spPr bwMode="auto">
          <a:xfrm>
            <a:off x="5257800" y="2133601"/>
            <a:ext cx="1676400" cy="366713"/>
          </a:xfrm>
          <a:prstGeom prst="rect">
            <a:avLst/>
          </a:prstGeom>
          <a:noFill/>
          <a:ln w="12700">
            <a:noFill/>
            <a:miter lim="800000"/>
            <a:headEnd/>
            <a:tailEnd/>
          </a:ln>
          <a:effectLst/>
        </p:spPr>
        <p:txBody>
          <a:bodyPr>
            <a:spAutoFit/>
          </a:bodyPr>
          <a:lstStyle/>
          <a:p>
            <a:pPr>
              <a:spcBef>
                <a:spcPct val="50000"/>
              </a:spcBef>
            </a:pPr>
            <a:r>
              <a:rPr lang="en-US">
                <a:latin typeface="Times New Roman" charset="0"/>
              </a:rPr>
              <a:t>compared with</a:t>
            </a:r>
          </a:p>
        </p:txBody>
      </p:sp>
      <p:cxnSp>
        <p:nvCxnSpPr>
          <p:cNvPr id="12298" name="AutoShape 10"/>
          <p:cNvCxnSpPr>
            <a:cxnSpLocks noChangeShapeType="1"/>
          </p:cNvCxnSpPr>
          <p:nvPr/>
        </p:nvCxnSpPr>
        <p:spPr bwMode="auto">
          <a:xfrm>
            <a:off x="4953000" y="2590800"/>
            <a:ext cx="2286000" cy="0"/>
          </a:xfrm>
          <a:prstGeom prst="straightConnector1">
            <a:avLst/>
          </a:prstGeom>
          <a:noFill/>
          <a:ln w="12700">
            <a:solidFill>
              <a:schemeClr val="tx1"/>
            </a:solidFill>
            <a:round/>
            <a:headEnd type="triangle" w="med" len="med"/>
            <a:tailEnd type="triangle" w="med" len="med"/>
          </a:ln>
          <a:effectLst/>
        </p:spPr>
      </p:cxn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5000" fill="hold"/>
                                        <p:tgtEl>
                                          <p:spTgt spid="12292"/>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grpId="0" nodeType="clickEffect">
                                  <p:stCondLst>
                                    <p:cond delay="0"/>
                                  </p:stCondLst>
                                  <p:childTnLst>
                                    <p:animScale>
                                      <p:cBhvr>
                                        <p:cTn id="10" dur="5000" fill="hold"/>
                                        <p:tgtEl>
                                          <p:spTgt spid="12293"/>
                                        </p:tgtEl>
                                      </p:cBhvr>
                                      <p:by x="150000" y="150000"/>
                                    </p:animScale>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grpId="0" nodeType="clickEffect">
                                  <p:stCondLst>
                                    <p:cond delay="0"/>
                                  </p:stCondLst>
                                  <p:childTnLst>
                                    <p:animScale>
                                      <p:cBhvr>
                                        <p:cTn id="14" dur="5000" fill="hold"/>
                                        <p:tgtEl>
                                          <p:spTgt spid="1229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2" grpId="0" animBg="1"/>
      <p:bldP spid="12293" grpId="0" animBg="1"/>
      <p:bldP spid="12294" grpId="0" animBg="1"/>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028D5AD-846A-427C-862E-A3F42DB41887}" type="slidenum">
              <a:rPr lang="en-GB"/>
              <a:pPr/>
              <a:t>14</a:t>
            </a:fld>
            <a:endParaRPr lang="en-GB"/>
          </a:p>
        </p:txBody>
      </p:sp>
      <p:sp>
        <p:nvSpPr>
          <p:cNvPr id="14338" name="Rectangle 2"/>
          <p:cNvSpPr>
            <a:spLocks noGrp="1" noChangeArrowheads="1"/>
          </p:cNvSpPr>
          <p:nvPr>
            <p:ph type="title"/>
          </p:nvPr>
        </p:nvSpPr>
        <p:spPr/>
        <p:txBody>
          <a:bodyPr/>
          <a:lstStyle/>
          <a:p>
            <a:r>
              <a:rPr lang="en-US"/>
              <a:t>Four Important Ethical Questions</a:t>
            </a:r>
          </a:p>
        </p:txBody>
      </p:sp>
      <p:sp>
        <p:nvSpPr>
          <p:cNvPr id="14339" name="Rectangle 3"/>
          <p:cNvSpPr>
            <a:spLocks noGrp="1" noChangeArrowheads="1"/>
          </p:cNvSpPr>
          <p:nvPr>
            <p:ph type="body" idx="1"/>
          </p:nvPr>
        </p:nvSpPr>
        <p:spPr/>
        <p:txBody>
          <a:bodyPr/>
          <a:lstStyle/>
          <a:p>
            <a:r>
              <a:rPr lang="en-US" sz="2000" dirty="0"/>
              <a:t>What is- the current ‘ethical’ policy /behavior of the organization/stakeholders</a:t>
            </a:r>
          </a:p>
          <a:p>
            <a:r>
              <a:rPr lang="en-US" sz="2000" dirty="0"/>
              <a:t>What ought it to be- Examples of organization ‘best practice’</a:t>
            </a:r>
          </a:p>
          <a:p>
            <a:r>
              <a:rPr lang="en-US" sz="2000" dirty="0"/>
              <a:t>How do we get from what it is to what  it ought to be- collect data/information, </a:t>
            </a:r>
            <a:r>
              <a:rPr lang="en-US" sz="2000" dirty="0" err="1"/>
              <a:t>analyse</a:t>
            </a:r>
            <a:r>
              <a:rPr lang="en-US" sz="2000" dirty="0"/>
              <a:t>, implement change to meet customers </a:t>
            </a:r>
            <a:r>
              <a:rPr lang="en-US" sz="2000" dirty="0" err="1"/>
              <a:t>etc</a:t>
            </a:r>
            <a:r>
              <a:rPr lang="en-US" sz="2000" dirty="0"/>
              <a:t> needs, points of view.</a:t>
            </a:r>
          </a:p>
          <a:p>
            <a:r>
              <a:rPr lang="en-US" sz="2000" dirty="0"/>
              <a:t>What is our motivation for acting ethically- Values of organization embedded into CRM system, Competitors operate ‘ethical’ policies- competitive advantage, stakeholders demand this, use ‘ethical’ values as a USP.</a:t>
            </a:r>
          </a:p>
          <a:p>
            <a:endParaRPr lang="en-US" sz="200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iterate type="lt">
                                    <p:tmAbs val="75"/>
                                  </p:iterate>
                                  <p:childTnLst>
                                    <p:set>
                                      <p:cBhvr>
                                        <p:cTn id="6" dur="1" fill="hold">
                                          <p:stCondLst>
                                            <p:cond delay="74"/>
                                          </p:stCondLst>
                                        </p:cTn>
                                        <p:tgtEl>
                                          <p:spTgt spid="1433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43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433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433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143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autoUpdateAnimBg="0"/>
      <p:bldP spid="14339"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0D114FB-AD69-431A-B005-14C9E07BC003}" type="slidenum">
              <a:rPr lang="en-GB"/>
              <a:pPr/>
              <a:t>15</a:t>
            </a:fld>
            <a:endParaRPr lang="en-GB"/>
          </a:p>
        </p:txBody>
      </p:sp>
      <p:sp>
        <p:nvSpPr>
          <p:cNvPr id="31746" name="Rectangle 2"/>
          <p:cNvSpPr>
            <a:spLocks noGrp="1" noChangeArrowheads="1"/>
          </p:cNvSpPr>
          <p:nvPr>
            <p:ph type="title"/>
          </p:nvPr>
        </p:nvSpPr>
        <p:spPr/>
        <p:txBody>
          <a:bodyPr/>
          <a:lstStyle/>
          <a:p>
            <a:pPr>
              <a:lnSpc>
                <a:spcPct val="90000"/>
              </a:lnSpc>
            </a:pPr>
            <a:r>
              <a:rPr lang="en-US" sz="3200"/>
              <a:t>Management skills needed to make ethical decisions and deal with concerns of stakeholders:</a:t>
            </a:r>
          </a:p>
        </p:txBody>
      </p:sp>
      <p:sp>
        <p:nvSpPr>
          <p:cNvPr id="31747" name="Rectangle 3"/>
          <p:cNvSpPr>
            <a:spLocks noGrp="1" noChangeArrowheads="1"/>
          </p:cNvSpPr>
          <p:nvPr>
            <p:ph type="body" idx="1"/>
          </p:nvPr>
        </p:nvSpPr>
        <p:spPr/>
        <p:txBody>
          <a:bodyPr/>
          <a:lstStyle/>
          <a:p>
            <a:r>
              <a:rPr lang="en-US" sz="2000" b="1" dirty="0"/>
              <a:t>Ethical decision-making skills</a:t>
            </a:r>
          </a:p>
          <a:p>
            <a:pPr>
              <a:buClr>
                <a:schemeClr val="accent1"/>
              </a:buClr>
            </a:pPr>
            <a:r>
              <a:rPr lang="en-US" sz="2000" dirty="0"/>
              <a:t>The Ability to see beyond own self-interest.</a:t>
            </a:r>
          </a:p>
          <a:p>
            <a:pPr>
              <a:buClr>
                <a:schemeClr val="accent1"/>
              </a:buClr>
            </a:pPr>
            <a:r>
              <a:rPr lang="en-US" sz="2000" dirty="0"/>
              <a:t>Move towards balancing profitability with acting in an ‘ethical’ capacity </a:t>
            </a:r>
            <a:r>
              <a:rPr lang="en-US" sz="2000" dirty="0" err="1"/>
              <a:t>eg</a:t>
            </a:r>
            <a:r>
              <a:rPr lang="en-US" sz="2000" dirty="0"/>
              <a:t> sourcing materials from </a:t>
            </a:r>
            <a:r>
              <a:rPr lang="en-US" sz="2000" dirty="0" err="1"/>
              <a:t>organisations</a:t>
            </a:r>
            <a:r>
              <a:rPr lang="en-US" sz="2000" dirty="0"/>
              <a:t> that pay fair wages, no child </a:t>
            </a:r>
            <a:r>
              <a:rPr lang="en-US" sz="2000" dirty="0" err="1"/>
              <a:t>labour</a:t>
            </a:r>
            <a:r>
              <a:rPr lang="en-US" sz="2000" dirty="0"/>
              <a:t> etc.</a:t>
            </a:r>
          </a:p>
          <a:p>
            <a:pPr>
              <a:buClr>
                <a:schemeClr val="accent1"/>
              </a:buClr>
            </a:pPr>
            <a:r>
              <a:rPr lang="en-US" sz="2000" dirty="0"/>
              <a:t>Incorporate ethical decision making into all aspects of business not just ‘front facing’- part of culture, policies and work practices.</a:t>
            </a:r>
          </a:p>
          <a:p>
            <a:pPr>
              <a:buFont typeface="Wingdings" pitchFamily="2" charset="2"/>
              <a:buNone/>
            </a:pPr>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Effect transition="in" filter="fade">
                                      <p:cBhvr>
                                        <p:cTn id="7" dur="1000"/>
                                        <p:tgtEl>
                                          <p:spTgt spid="31747">
                                            <p:txEl>
                                              <p:pRg st="0" end="0"/>
                                            </p:txEl>
                                          </p:spTgt>
                                        </p:tgtEl>
                                      </p:cBhvr>
                                    </p:animEffect>
                                    <p:anim calcmode="lin" valueType="num">
                                      <p:cBhvr>
                                        <p:cTn id="8" dur="1000" fill="hold"/>
                                        <p:tgtEl>
                                          <p:spTgt spid="3174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174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1747">
                                            <p:txEl>
                                              <p:pRg st="1" end="1"/>
                                            </p:txEl>
                                          </p:spTgt>
                                        </p:tgtEl>
                                        <p:attrNameLst>
                                          <p:attrName>style.visibility</p:attrName>
                                        </p:attrNameLst>
                                      </p:cBhvr>
                                      <p:to>
                                        <p:strVal val="visible"/>
                                      </p:to>
                                    </p:set>
                                    <p:animEffect transition="in" filter="fade">
                                      <p:cBhvr>
                                        <p:cTn id="14" dur="1000"/>
                                        <p:tgtEl>
                                          <p:spTgt spid="31747">
                                            <p:txEl>
                                              <p:pRg st="1" end="1"/>
                                            </p:txEl>
                                          </p:spTgt>
                                        </p:tgtEl>
                                      </p:cBhvr>
                                    </p:animEffect>
                                    <p:anim calcmode="lin" valueType="num">
                                      <p:cBhvr>
                                        <p:cTn id="15" dur="1000" fill="hold"/>
                                        <p:tgtEl>
                                          <p:spTgt spid="3174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174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1747">
                                            <p:txEl>
                                              <p:pRg st="2" end="2"/>
                                            </p:txEl>
                                          </p:spTgt>
                                        </p:tgtEl>
                                        <p:attrNameLst>
                                          <p:attrName>style.visibility</p:attrName>
                                        </p:attrNameLst>
                                      </p:cBhvr>
                                      <p:to>
                                        <p:strVal val="visible"/>
                                      </p:to>
                                    </p:set>
                                    <p:animEffect transition="in" filter="fade">
                                      <p:cBhvr>
                                        <p:cTn id="21" dur="1000"/>
                                        <p:tgtEl>
                                          <p:spTgt spid="31747">
                                            <p:txEl>
                                              <p:pRg st="2" end="2"/>
                                            </p:txEl>
                                          </p:spTgt>
                                        </p:tgtEl>
                                      </p:cBhvr>
                                    </p:animEffect>
                                    <p:anim calcmode="lin" valueType="num">
                                      <p:cBhvr>
                                        <p:cTn id="22" dur="1000" fill="hold"/>
                                        <p:tgtEl>
                                          <p:spTgt spid="3174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174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1747">
                                            <p:txEl>
                                              <p:pRg st="3" end="3"/>
                                            </p:txEl>
                                          </p:spTgt>
                                        </p:tgtEl>
                                        <p:attrNameLst>
                                          <p:attrName>style.visibility</p:attrName>
                                        </p:attrNameLst>
                                      </p:cBhvr>
                                      <p:to>
                                        <p:strVal val="visible"/>
                                      </p:to>
                                    </p:set>
                                    <p:animEffect transition="in" filter="fade">
                                      <p:cBhvr>
                                        <p:cTn id="28" dur="1000"/>
                                        <p:tgtEl>
                                          <p:spTgt spid="31747">
                                            <p:txEl>
                                              <p:pRg st="3" end="3"/>
                                            </p:txEl>
                                          </p:spTgt>
                                        </p:tgtEl>
                                      </p:cBhvr>
                                    </p:animEffect>
                                    <p:anim calcmode="lin" valueType="num">
                                      <p:cBhvr>
                                        <p:cTn id="29" dur="1000" fill="hold"/>
                                        <p:tgtEl>
                                          <p:spTgt spid="3174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174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88356DE-79EE-4FD2-B2D3-8C746E8C40B0}" type="slidenum">
              <a:rPr lang="en-GB"/>
              <a:pPr/>
              <a:t>16</a:t>
            </a:fld>
            <a:endParaRPr lang="en-GB"/>
          </a:p>
        </p:txBody>
      </p:sp>
      <p:sp>
        <p:nvSpPr>
          <p:cNvPr id="51202" name="Rectangle 2"/>
          <p:cNvSpPr>
            <a:spLocks noGrp="1" noChangeArrowheads="1"/>
          </p:cNvSpPr>
          <p:nvPr>
            <p:ph type="title"/>
          </p:nvPr>
        </p:nvSpPr>
        <p:spPr/>
        <p:txBody>
          <a:bodyPr/>
          <a:lstStyle/>
          <a:p>
            <a:pPr>
              <a:lnSpc>
                <a:spcPct val="90000"/>
              </a:lnSpc>
            </a:pPr>
            <a:r>
              <a:rPr lang="en-US" sz="3200"/>
              <a:t>Applications of Management Perspectives:</a:t>
            </a:r>
            <a:br>
              <a:rPr lang="en-US" sz="3200"/>
            </a:br>
            <a:r>
              <a:rPr lang="en-US" sz="2800" i="1"/>
              <a:t>For Individuals</a:t>
            </a:r>
            <a:endParaRPr lang="en-US" sz="3200"/>
          </a:p>
        </p:txBody>
      </p:sp>
      <p:sp>
        <p:nvSpPr>
          <p:cNvPr id="51203" name="Rectangle 3"/>
          <p:cNvSpPr>
            <a:spLocks noGrp="1" noChangeArrowheads="1"/>
          </p:cNvSpPr>
          <p:nvPr>
            <p:ph type="body" idx="1"/>
          </p:nvPr>
        </p:nvSpPr>
        <p:spPr/>
        <p:txBody>
          <a:bodyPr/>
          <a:lstStyle/>
          <a:p>
            <a:r>
              <a:rPr lang="en-US" b="1"/>
              <a:t>Front-page ethical test.</a:t>
            </a:r>
          </a:p>
          <a:p>
            <a:pPr>
              <a:buClr>
                <a:schemeClr val="accent1"/>
              </a:buClr>
            </a:pPr>
            <a:r>
              <a:rPr lang="en-US"/>
              <a:t>How would I feel if my decision became a headline in a local newspaper?</a:t>
            </a:r>
          </a:p>
          <a:p>
            <a:pPr>
              <a:buClr>
                <a:schemeClr val="accent1"/>
              </a:buClr>
            </a:pPr>
            <a:r>
              <a:rPr lang="en-US"/>
              <a:t>Would I feel comfortable describing my actions or decision to a customer or stockholder?</a:t>
            </a:r>
          </a:p>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animEffect transition="in" filter="fade">
                                      <p:cBhvr>
                                        <p:cTn id="7" dur="1000"/>
                                        <p:tgtEl>
                                          <p:spTgt spid="51203">
                                            <p:txEl>
                                              <p:pRg st="0" end="0"/>
                                            </p:txEl>
                                          </p:spTgt>
                                        </p:tgtEl>
                                      </p:cBhvr>
                                    </p:animEffect>
                                    <p:anim calcmode="lin" valueType="num">
                                      <p:cBhvr>
                                        <p:cTn id="8" dur="1000" fill="hold"/>
                                        <p:tgtEl>
                                          <p:spTgt spid="5120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120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1203">
                                            <p:txEl>
                                              <p:pRg st="1" end="1"/>
                                            </p:txEl>
                                          </p:spTgt>
                                        </p:tgtEl>
                                        <p:attrNameLst>
                                          <p:attrName>style.visibility</p:attrName>
                                        </p:attrNameLst>
                                      </p:cBhvr>
                                      <p:to>
                                        <p:strVal val="visible"/>
                                      </p:to>
                                    </p:set>
                                    <p:animEffect transition="in" filter="fade">
                                      <p:cBhvr>
                                        <p:cTn id="14" dur="1000"/>
                                        <p:tgtEl>
                                          <p:spTgt spid="51203">
                                            <p:txEl>
                                              <p:pRg st="1" end="1"/>
                                            </p:txEl>
                                          </p:spTgt>
                                        </p:tgtEl>
                                      </p:cBhvr>
                                    </p:animEffect>
                                    <p:anim calcmode="lin" valueType="num">
                                      <p:cBhvr>
                                        <p:cTn id="15" dur="1000" fill="hold"/>
                                        <p:tgtEl>
                                          <p:spTgt spid="5120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120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1203">
                                            <p:txEl>
                                              <p:pRg st="2" end="2"/>
                                            </p:txEl>
                                          </p:spTgt>
                                        </p:tgtEl>
                                        <p:attrNameLst>
                                          <p:attrName>style.visibility</p:attrName>
                                        </p:attrNameLst>
                                      </p:cBhvr>
                                      <p:to>
                                        <p:strVal val="visible"/>
                                      </p:to>
                                    </p:set>
                                    <p:animEffect transition="in" filter="fade">
                                      <p:cBhvr>
                                        <p:cTn id="21" dur="1000"/>
                                        <p:tgtEl>
                                          <p:spTgt spid="51203">
                                            <p:txEl>
                                              <p:pRg st="2" end="2"/>
                                            </p:txEl>
                                          </p:spTgt>
                                        </p:tgtEl>
                                      </p:cBhvr>
                                    </p:animEffect>
                                    <p:anim calcmode="lin" valueType="num">
                                      <p:cBhvr>
                                        <p:cTn id="22" dur="1000" fill="hold"/>
                                        <p:tgtEl>
                                          <p:spTgt spid="5120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120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2AFC863-A912-460E-9ABF-C4B563915697}" type="slidenum">
              <a:rPr lang="en-GB"/>
              <a:pPr/>
              <a:t>17</a:t>
            </a:fld>
            <a:endParaRPr lang="en-GB"/>
          </a:p>
        </p:txBody>
      </p:sp>
      <p:sp>
        <p:nvSpPr>
          <p:cNvPr id="84994" name="Rectangle 2"/>
          <p:cNvSpPr>
            <a:spLocks noGrp="1" noChangeArrowheads="1"/>
          </p:cNvSpPr>
          <p:nvPr>
            <p:ph type="title"/>
          </p:nvPr>
        </p:nvSpPr>
        <p:spPr/>
        <p:txBody>
          <a:bodyPr/>
          <a:lstStyle/>
          <a:p>
            <a:pPr>
              <a:lnSpc>
                <a:spcPct val="90000"/>
              </a:lnSpc>
            </a:pPr>
            <a:r>
              <a:rPr lang="en-US" sz="3200"/>
              <a:t>Applications of Management Perspectives:</a:t>
            </a:r>
            <a:br>
              <a:rPr lang="en-US" sz="3200"/>
            </a:br>
            <a:r>
              <a:rPr lang="en-US" sz="2800" i="1"/>
              <a:t>For Individuals</a:t>
            </a:r>
            <a:endParaRPr lang="en-US" sz="3200"/>
          </a:p>
        </p:txBody>
      </p:sp>
      <p:sp>
        <p:nvSpPr>
          <p:cNvPr id="84995" name="Rectangle 3"/>
          <p:cNvSpPr>
            <a:spLocks noGrp="1" noChangeArrowheads="1"/>
          </p:cNvSpPr>
          <p:nvPr>
            <p:ph type="body" idx="1"/>
          </p:nvPr>
        </p:nvSpPr>
        <p:spPr/>
        <p:txBody>
          <a:bodyPr/>
          <a:lstStyle/>
          <a:p>
            <a:r>
              <a:rPr lang="en-US" b="1"/>
              <a:t>Golden rule ethical test.</a:t>
            </a:r>
          </a:p>
          <a:p>
            <a:pPr>
              <a:buClr>
                <a:schemeClr val="accent1"/>
              </a:buClr>
            </a:pPr>
            <a:r>
              <a:rPr lang="en-US"/>
              <a:t>Would I be willing to be treated in the same manner?</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4995">
                                            <p:txEl>
                                              <p:pRg st="0" end="0"/>
                                            </p:txEl>
                                          </p:spTgt>
                                        </p:tgtEl>
                                        <p:attrNameLst>
                                          <p:attrName>style.visibility</p:attrName>
                                        </p:attrNameLst>
                                      </p:cBhvr>
                                      <p:to>
                                        <p:strVal val="visible"/>
                                      </p:to>
                                    </p:set>
                                    <p:animEffect transition="in" filter="fade">
                                      <p:cBhvr>
                                        <p:cTn id="7" dur="1000"/>
                                        <p:tgtEl>
                                          <p:spTgt spid="84995">
                                            <p:txEl>
                                              <p:pRg st="0" end="0"/>
                                            </p:txEl>
                                          </p:spTgt>
                                        </p:tgtEl>
                                      </p:cBhvr>
                                    </p:animEffect>
                                    <p:anim calcmode="lin" valueType="num">
                                      <p:cBhvr>
                                        <p:cTn id="8" dur="1000" fill="hold"/>
                                        <p:tgtEl>
                                          <p:spTgt spid="849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49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4995">
                                            <p:txEl>
                                              <p:pRg st="1" end="1"/>
                                            </p:txEl>
                                          </p:spTgt>
                                        </p:tgtEl>
                                        <p:attrNameLst>
                                          <p:attrName>style.visibility</p:attrName>
                                        </p:attrNameLst>
                                      </p:cBhvr>
                                      <p:to>
                                        <p:strVal val="visible"/>
                                      </p:to>
                                    </p:set>
                                    <p:animEffect transition="in" filter="fade">
                                      <p:cBhvr>
                                        <p:cTn id="14" dur="1000"/>
                                        <p:tgtEl>
                                          <p:spTgt spid="84995">
                                            <p:txEl>
                                              <p:pRg st="1" end="1"/>
                                            </p:txEl>
                                          </p:spTgt>
                                        </p:tgtEl>
                                      </p:cBhvr>
                                    </p:animEffect>
                                    <p:anim calcmode="lin" valueType="num">
                                      <p:cBhvr>
                                        <p:cTn id="15" dur="1000" fill="hold"/>
                                        <p:tgtEl>
                                          <p:spTgt spid="8499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499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5"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0AB6BA-FA6C-4EC5-956A-226A14B8440D}" type="slidenum">
              <a:rPr lang="en-GB"/>
              <a:pPr/>
              <a:t>18</a:t>
            </a:fld>
            <a:endParaRPr lang="en-GB"/>
          </a:p>
        </p:txBody>
      </p:sp>
      <p:sp>
        <p:nvSpPr>
          <p:cNvPr id="87042" name="Rectangle 2"/>
          <p:cNvSpPr>
            <a:spLocks noGrp="1" noChangeArrowheads="1"/>
          </p:cNvSpPr>
          <p:nvPr>
            <p:ph type="title"/>
          </p:nvPr>
        </p:nvSpPr>
        <p:spPr/>
        <p:txBody>
          <a:bodyPr/>
          <a:lstStyle/>
          <a:p>
            <a:pPr>
              <a:lnSpc>
                <a:spcPct val="90000"/>
              </a:lnSpc>
            </a:pPr>
            <a:r>
              <a:rPr lang="en-US" sz="3600"/>
              <a:t>Recent Examples</a:t>
            </a:r>
          </a:p>
        </p:txBody>
      </p:sp>
      <p:sp>
        <p:nvSpPr>
          <p:cNvPr id="87043" name="Rectangle 3"/>
          <p:cNvSpPr>
            <a:spLocks noGrp="1" noChangeArrowheads="1"/>
          </p:cNvSpPr>
          <p:nvPr>
            <p:ph type="body" idx="1"/>
          </p:nvPr>
        </p:nvSpPr>
        <p:spPr/>
        <p:txBody>
          <a:bodyPr/>
          <a:lstStyle/>
          <a:p>
            <a:r>
              <a:rPr lang="en-US" dirty="0"/>
              <a:t>BHS- Sold for £1</a:t>
            </a:r>
          </a:p>
          <a:p>
            <a:r>
              <a:rPr lang="en-US" dirty="0"/>
              <a:t>Manchester City Football</a:t>
            </a:r>
          </a:p>
          <a:p>
            <a:r>
              <a:rPr lang="en-US"/>
              <a:t>Primark</a:t>
            </a:r>
          </a:p>
          <a:p>
            <a:endParaRPr lang="en-US" dirty="0"/>
          </a:p>
          <a:p>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7043">
                                            <p:txEl>
                                              <p:pRg st="0" end="0"/>
                                            </p:txEl>
                                          </p:spTgt>
                                        </p:tgtEl>
                                        <p:attrNameLst>
                                          <p:attrName>style.visibility</p:attrName>
                                        </p:attrNameLst>
                                      </p:cBhvr>
                                      <p:to>
                                        <p:strVal val="visible"/>
                                      </p:to>
                                    </p:set>
                                    <p:animEffect transition="in" filter="fade">
                                      <p:cBhvr>
                                        <p:cTn id="7" dur="1000"/>
                                        <p:tgtEl>
                                          <p:spTgt spid="87043">
                                            <p:txEl>
                                              <p:pRg st="0" end="0"/>
                                            </p:txEl>
                                          </p:spTgt>
                                        </p:tgtEl>
                                      </p:cBhvr>
                                    </p:animEffect>
                                    <p:anim calcmode="lin" valueType="num">
                                      <p:cBhvr>
                                        <p:cTn id="8" dur="1000" fill="hold"/>
                                        <p:tgtEl>
                                          <p:spTgt spid="8704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704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7043">
                                            <p:txEl>
                                              <p:pRg st="1" end="1"/>
                                            </p:txEl>
                                          </p:spTgt>
                                        </p:tgtEl>
                                        <p:attrNameLst>
                                          <p:attrName>style.visibility</p:attrName>
                                        </p:attrNameLst>
                                      </p:cBhvr>
                                      <p:to>
                                        <p:strVal val="visible"/>
                                      </p:to>
                                    </p:set>
                                    <p:animEffect transition="in" filter="fade">
                                      <p:cBhvr>
                                        <p:cTn id="14" dur="1000"/>
                                        <p:tgtEl>
                                          <p:spTgt spid="87043">
                                            <p:txEl>
                                              <p:pRg st="1" end="1"/>
                                            </p:txEl>
                                          </p:spTgt>
                                        </p:tgtEl>
                                      </p:cBhvr>
                                    </p:animEffect>
                                    <p:anim calcmode="lin" valueType="num">
                                      <p:cBhvr>
                                        <p:cTn id="15" dur="1000" fill="hold"/>
                                        <p:tgtEl>
                                          <p:spTgt spid="8704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704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7043">
                                            <p:txEl>
                                              <p:pRg st="2" end="2"/>
                                            </p:txEl>
                                          </p:spTgt>
                                        </p:tgtEl>
                                        <p:attrNameLst>
                                          <p:attrName>style.visibility</p:attrName>
                                        </p:attrNameLst>
                                      </p:cBhvr>
                                      <p:to>
                                        <p:strVal val="visible"/>
                                      </p:to>
                                    </p:set>
                                    <p:animEffect transition="in" filter="fade">
                                      <p:cBhvr>
                                        <p:cTn id="21" dur="1000"/>
                                        <p:tgtEl>
                                          <p:spTgt spid="87043">
                                            <p:txEl>
                                              <p:pRg st="2" end="2"/>
                                            </p:txEl>
                                          </p:spTgt>
                                        </p:tgtEl>
                                      </p:cBhvr>
                                    </p:animEffect>
                                    <p:anim calcmode="lin" valueType="num">
                                      <p:cBhvr>
                                        <p:cTn id="22" dur="1000" fill="hold"/>
                                        <p:tgtEl>
                                          <p:spTgt spid="8704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8704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3" grpId="0" build="p"/>
    </p:bldLst>
  </p:timing>
</p:sld>
</file>

<file path=ppt/theme/theme1.xml><?xml version="1.0" encoding="utf-8"?>
<a:theme xmlns:a="http://schemas.openxmlformats.org/drawingml/2006/main" name="UWTSD blan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bland" id="{135447CB-2D08-4404-888B-FCC35EA8CACF}" vid="{7BFA745D-46BE-40A3-95FF-56A570CC7D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bland</Template>
  <TotalTime>52</TotalTime>
  <Words>726</Words>
  <Application>Microsoft Office PowerPoint</Application>
  <PresentationFormat>Widescreen</PresentationFormat>
  <Paragraphs>81</Paragraphs>
  <Slides>18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Myriad Pro</vt:lpstr>
      <vt:lpstr>Times New Roman</vt:lpstr>
      <vt:lpstr>Wingdings</vt:lpstr>
      <vt:lpstr>UWTSD bland</vt:lpstr>
      <vt:lpstr>Ethics</vt:lpstr>
      <vt:lpstr>PowerPoint Presentation</vt:lpstr>
      <vt:lpstr>PowerPoint Presentation</vt:lpstr>
      <vt:lpstr>PowerPoint Presentation</vt:lpstr>
      <vt:lpstr>PowerPoint Presentation</vt:lpstr>
      <vt:lpstr>PowerPoint Presentation</vt:lpstr>
      <vt:lpstr>Business Ethics: What Does It Really Mean?</vt:lpstr>
      <vt:lpstr>Business Ethics: What Does It Really Mean?</vt:lpstr>
      <vt:lpstr>What are business ethics?</vt:lpstr>
      <vt:lpstr>What are business ethics? (continued)</vt:lpstr>
      <vt:lpstr>What are business ethics? (continued)</vt:lpstr>
      <vt:lpstr>Business Ethics: What Does It Really Mean?</vt:lpstr>
      <vt:lpstr>Making Ethical Judgments</vt:lpstr>
      <vt:lpstr>Four Important Ethical Questions</vt:lpstr>
      <vt:lpstr>Management skills needed to make ethical decisions and deal with concerns of stakeholders:</vt:lpstr>
      <vt:lpstr>Applications of Management Perspectives: For Individuals</vt:lpstr>
      <vt:lpstr>Applications of Management Perspectives: For Individuals</vt:lpstr>
      <vt:lpstr>Recent Examples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dc:title>
  <dc:creator>Christian Felices</dc:creator>
  <cp:lastModifiedBy>Christian Felices</cp:lastModifiedBy>
  <cp:revision>5</cp:revision>
  <dcterms:created xsi:type="dcterms:W3CDTF">2020-02-24T12:19:45Z</dcterms:created>
  <dcterms:modified xsi:type="dcterms:W3CDTF">2020-02-24T13:11:59Z</dcterms:modified>
</cp:coreProperties>
</file>