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6" r:id="rId3"/>
    <p:sldId id="263" r:id="rId4"/>
    <p:sldId id="259" r:id="rId5"/>
    <p:sldId id="260" r:id="rId6"/>
    <p:sldId id="261" r:id="rId7"/>
    <p:sldId id="262" r:id="rId8"/>
    <p:sldId id="264" r:id="rId9"/>
    <p:sldId id="265" r:id="rId10"/>
    <p:sldId id="267"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95" d="100"/>
          <a:sy n="95" d="100"/>
        </p:scale>
        <p:origin x="1194"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23CEDA-9AF3-4C98-BADF-A94E4A100EFA}"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FE4C0C-3230-424F-A8F7-F47FDD5F2ED3}" type="slidenum">
              <a:rPr lang="en-GB" smtClean="0"/>
              <a:t>‹#›</a:t>
            </a:fld>
            <a:endParaRPr lang="en-GB"/>
          </a:p>
        </p:txBody>
      </p:sp>
    </p:spTree>
    <p:extLst>
      <p:ext uri="{BB962C8B-B14F-4D97-AF65-F5344CB8AC3E}">
        <p14:creationId xmlns:p14="http://schemas.microsoft.com/office/powerpoint/2010/main" val="1987026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23CEDA-9AF3-4C98-BADF-A94E4A100EFA}"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FE4C0C-3230-424F-A8F7-F47FDD5F2ED3}" type="slidenum">
              <a:rPr lang="en-GB" smtClean="0"/>
              <a:t>‹#›</a:t>
            </a:fld>
            <a:endParaRPr lang="en-GB"/>
          </a:p>
        </p:txBody>
      </p:sp>
    </p:spTree>
    <p:extLst>
      <p:ext uri="{BB962C8B-B14F-4D97-AF65-F5344CB8AC3E}">
        <p14:creationId xmlns:p14="http://schemas.microsoft.com/office/powerpoint/2010/main" val="1658900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23CEDA-9AF3-4C98-BADF-A94E4A100EFA}"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FE4C0C-3230-424F-A8F7-F47FDD5F2ED3}" type="slidenum">
              <a:rPr lang="en-GB" smtClean="0"/>
              <a:t>‹#›</a:t>
            </a:fld>
            <a:endParaRPr lang="en-GB"/>
          </a:p>
        </p:txBody>
      </p:sp>
    </p:spTree>
    <p:extLst>
      <p:ext uri="{BB962C8B-B14F-4D97-AF65-F5344CB8AC3E}">
        <p14:creationId xmlns:p14="http://schemas.microsoft.com/office/powerpoint/2010/main" val="1235255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23CEDA-9AF3-4C98-BADF-A94E4A100EFA}" type="datetimeFigureOut">
              <a:rPr lang="en-GB" smtClean="0"/>
              <a:t>12/01/2025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FE4C0C-3230-424F-A8F7-F47FDD5F2ED3}" type="slidenum">
              <a:rPr lang="en-GB" smtClean="0"/>
              <a:t>‹#›</a:t>
            </a:fld>
            <a:endParaRPr lang="en-GB"/>
          </a:p>
        </p:txBody>
      </p:sp>
    </p:spTree>
    <p:extLst>
      <p:ext uri="{BB962C8B-B14F-4D97-AF65-F5344CB8AC3E}">
        <p14:creationId xmlns:p14="http://schemas.microsoft.com/office/powerpoint/2010/main" val="1787302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23CEDA-9AF3-4C98-BADF-A94E4A100EFA}" type="datetimeFigureOut">
              <a:rPr lang="en-GB" smtClean="0"/>
              <a:t>12/01/2025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FE4C0C-3230-424F-A8F7-F47FDD5F2ED3}" type="slidenum">
              <a:rPr lang="en-GB" smtClean="0"/>
              <a:t>‹#›</a:t>
            </a:fld>
            <a:endParaRPr lang="en-GB"/>
          </a:p>
        </p:txBody>
      </p:sp>
    </p:spTree>
    <p:extLst>
      <p:ext uri="{BB962C8B-B14F-4D97-AF65-F5344CB8AC3E}">
        <p14:creationId xmlns:p14="http://schemas.microsoft.com/office/powerpoint/2010/main" val="1719930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23CEDA-9AF3-4C98-BADF-A94E4A100EFA}" type="datetimeFigureOut">
              <a:rPr lang="en-GB" smtClean="0"/>
              <a:t>12/01/2025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FE4C0C-3230-424F-A8F7-F47FDD5F2ED3}" type="slidenum">
              <a:rPr lang="en-GB" smtClean="0"/>
              <a:t>‹#›</a:t>
            </a:fld>
            <a:endParaRPr lang="en-GB"/>
          </a:p>
        </p:txBody>
      </p:sp>
    </p:spTree>
    <p:extLst>
      <p:ext uri="{BB962C8B-B14F-4D97-AF65-F5344CB8AC3E}">
        <p14:creationId xmlns:p14="http://schemas.microsoft.com/office/powerpoint/2010/main" val="479207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23CEDA-9AF3-4C98-BADF-A94E4A100EFA}" type="datetimeFigureOut">
              <a:rPr lang="en-GB" smtClean="0"/>
              <a:t>12/01/2025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FE4C0C-3230-424F-A8F7-F47FDD5F2ED3}" type="slidenum">
              <a:rPr lang="en-GB" smtClean="0"/>
              <a:t>‹#›</a:t>
            </a:fld>
            <a:endParaRPr lang="en-GB"/>
          </a:p>
        </p:txBody>
      </p:sp>
    </p:spTree>
    <p:extLst>
      <p:ext uri="{BB962C8B-B14F-4D97-AF65-F5344CB8AC3E}">
        <p14:creationId xmlns:p14="http://schemas.microsoft.com/office/powerpoint/2010/main" val="1644166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423CEDA-9AF3-4C98-BADF-A94E4A100EFA}" type="datetimeFigureOut">
              <a:rPr lang="en-GB" smtClean="0"/>
              <a:t>12/01/2025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FE4C0C-3230-424F-A8F7-F47FDD5F2ED3}" type="slidenum">
              <a:rPr lang="en-GB" smtClean="0"/>
              <a:t>‹#›</a:t>
            </a:fld>
            <a:endParaRPr lang="en-GB"/>
          </a:p>
        </p:txBody>
      </p:sp>
    </p:spTree>
    <p:extLst>
      <p:ext uri="{BB962C8B-B14F-4D97-AF65-F5344CB8AC3E}">
        <p14:creationId xmlns:p14="http://schemas.microsoft.com/office/powerpoint/2010/main" val="30296381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23CEDA-9AF3-4C98-BADF-A94E4A100EFA}" type="datetimeFigureOut">
              <a:rPr lang="en-GB" smtClean="0"/>
              <a:t>12/01/2025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FE4C0C-3230-424F-A8F7-F47FDD5F2ED3}" type="slidenum">
              <a:rPr lang="en-GB" smtClean="0"/>
              <a:t>‹#›</a:t>
            </a:fld>
            <a:endParaRPr lang="en-GB"/>
          </a:p>
        </p:txBody>
      </p:sp>
    </p:spTree>
    <p:extLst>
      <p:ext uri="{BB962C8B-B14F-4D97-AF65-F5344CB8AC3E}">
        <p14:creationId xmlns:p14="http://schemas.microsoft.com/office/powerpoint/2010/main" val="2840533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23CEDA-9AF3-4C98-BADF-A94E4A100EFA}"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FE4C0C-3230-424F-A8F7-F47FDD5F2ED3}" type="slidenum">
              <a:rPr lang="en-GB" smtClean="0"/>
              <a:t>‹#›</a:t>
            </a:fld>
            <a:endParaRPr lang="en-GB"/>
          </a:p>
        </p:txBody>
      </p:sp>
    </p:spTree>
    <p:extLst>
      <p:ext uri="{BB962C8B-B14F-4D97-AF65-F5344CB8AC3E}">
        <p14:creationId xmlns:p14="http://schemas.microsoft.com/office/powerpoint/2010/main" val="2432980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23CEDA-9AF3-4C98-BADF-A94E4A100EFA}"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FE4C0C-3230-424F-A8F7-F47FDD5F2ED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827862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23CEDA-9AF3-4C98-BADF-A94E4A100EFA}"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FE4C0C-3230-424F-A8F7-F47FDD5F2ED3}" type="slidenum">
              <a:rPr lang="en-GB" smtClean="0"/>
              <a:t>‹#›</a:t>
            </a:fld>
            <a:endParaRPr lang="en-GB"/>
          </a:p>
        </p:txBody>
      </p:sp>
    </p:spTree>
    <p:extLst>
      <p:ext uri="{BB962C8B-B14F-4D97-AF65-F5344CB8AC3E}">
        <p14:creationId xmlns:p14="http://schemas.microsoft.com/office/powerpoint/2010/main" val="16218188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23CEDA-9AF3-4C98-BADF-A94E4A100EFA}"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FE4C0C-3230-424F-A8F7-F47FDD5F2ED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620745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23CEDA-9AF3-4C98-BADF-A94E4A100EFA}"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FE4C0C-3230-424F-A8F7-F47FDD5F2ED3}" type="slidenum">
              <a:rPr lang="en-GB" smtClean="0"/>
              <a:t>‹#›</a:t>
            </a:fld>
            <a:endParaRPr lang="en-GB"/>
          </a:p>
        </p:txBody>
      </p:sp>
    </p:spTree>
    <p:extLst>
      <p:ext uri="{BB962C8B-B14F-4D97-AF65-F5344CB8AC3E}">
        <p14:creationId xmlns:p14="http://schemas.microsoft.com/office/powerpoint/2010/main" val="26680734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23CEDA-9AF3-4C98-BADF-A94E4A100EFA}"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FE4C0C-3230-424F-A8F7-F47FDD5F2ED3}" type="slidenum">
              <a:rPr lang="en-GB" smtClean="0"/>
              <a:t>‹#›</a:t>
            </a:fld>
            <a:endParaRPr lang="en-GB"/>
          </a:p>
        </p:txBody>
      </p:sp>
    </p:spTree>
    <p:extLst>
      <p:ext uri="{BB962C8B-B14F-4D97-AF65-F5344CB8AC3E}">
        <p14:creationId xmlns:p14="http://schemas.microsoft.com/office/powerpoint/2010/main" val="3451662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23CEDA-9AF3-4C98-BADF-A94E4A100EFA}" type="datetimeFigureOut">
              <a:rPr lang="en-GB" smtClean="0"/>
              <a:t>12/01/2025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FE4C0C-3230-424F-A8F7-F47FDD5F2ED3}" type="slidenum">
              <a:rPr lang="en-GB" smtClean="0"/>
              <a:t>‹#›</a:t>
            </a:fld>
            <a:endParaRPr lang="en-GB"/>
          </a:p>
        </p:txBody>
      </p:sp>
    </p:spTree>
    <p:extLst>
      <p:ext uri="{BB962C8B-B14F-4D97-AF65-F5344CB8AC3E}">
        <p14:creationId xmlns:p14="http://schemas.microsoft.com/office/powerpoint/2010/main" val="3400884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423CEDA-9AF3-4C98-BADF-A94E4A100EFA}" type="datetimeFigureOut">
              <a:rPr lang="en-GB" smtClean="0"/>
              <a:t>12/01/2025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AFE4C0C-3230-424F-A8F7-F47FDD5F2ED3}" type="slidenum">
              <a:rPr lang="en-GB" smtClean="0"/>
              <a:t>‹#›</a:t>
            </a:fld>
            <a:endParaRPr lang="en-GB"/>
          </a:p>
        </p:txBody>
      </p:sp>
    </p:spTree>
    <p:extLst>
      <p:ext uri="{BB962C8B-B14F-4D97-AF65-F5344CB8AC3E}">
        <p14:creationId xmlns:p14="http://schemas.microsoft.com/office/powerpoint/2010/main" val="27673004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hyperlink" Target="https://allwavingflags.blogspot.com/2018/05/flag-of-wales.html" TargetMode="External"/><Relationship Id="rId2" Type="http://schemas.openxmlformats.org/officeDocument/2006/relationships/image" Target="../media/image4.gif"/><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hyperlink" Target="https://www.s4c.cymru/en/dysgu-cymraeg/" TargetMode="Externa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hyperlink" Target="https://allwavingflags.blogspot.com/2018/05/flag-of-wales.htm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allwavingflags.blogspot.com/2018/05/flag-of-wales.html" TargetMode="External"/><Relationship Id="rId2" Type="http://schemas.openxmlformats.org/officeDocument/2006/relationships/image" Target="../media/image4.gif"/><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hyperlink" Target="https://allwavingflags.blogspot.com/2018/05/flag-of-wales.html" TargetMode="External"/><Relationship Id="rId2" Type="http://schemas.openxmlformats.org/officeDocument/2006/relationships/image" Target="../media/image4.gif"/><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hyperlink" Target="https://www.s4c.cymru/en/dysgu-cymraeg/" TargetMode="External"/><Relationship Id="rId4" Type="http://schemas.openxmlformats.org/officeDocument/2006/relationships/hyperlink" Target="https://hwb.gov.wales/resources/s4c-streaming-channel"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allwavingflags.blogspot.com/2018/05/flag-of-wales.html" TargetMode="External"/><Relationship Id="rId2" Type="http://schemas.openxmlformats.org/officeDocument/2006/relationships/image" Target="../media/image4.gif"/><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hyperlink" Target="https://allwavingflags.blogspot.com/2018/05/flag-of-wales.html" TargetMode="External"/><Relationship Id="rId2" Type="http://schemas.openxmlformats.org/officeDocument/2006/relationships/image" Target="../media/image4.gif"/><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hyperlink" Target="https://allwavingflags.blogspot.com/2018/05/flag-of-wales.html" TargetMode="External"/><Relationship Id="rId2" Type="http://schemas.openxmlformats.org/officeDocument/2006/relationships/image" Target="../media/image4.gif"/><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hyperlink" Target="https://allwavingflags.blogspot.com/2018/05/flag-of-wales.html" TargetMode="External"/><Relationship Id="rId2" Type="http://schemas.openxmlformats.org/officeDocument/2006/relationships/image" Target="../media/image4.gif"/><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hyperlink" Target="https://hwb.gov.wales/api/storage/8e68e2f5-851f-43b8-af24-9eb38cf62482/developing-the%20curriculum-cymreig.pdf" TargetMode="External"/><Relationship Id="rId2" Type="http://schemas.openxmlformats.org/officeDocument/2006/relationships/hyperlink" Target="https://adroddiad.s4c.cymru/wp-content/uploads/2024/07/S4C_Report-and-Accounts-2023-24_English.pdf" TargetMode="Externa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fun-play.co.uk/product/map-of-wales-playground-markin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publications.parliament.uk/pa/cm201012/cmselect/cmwelaf/614/61404.htm" TargetMode="External"/><Relationship Id="rId7" Type="http://schemas.openxmlformats.org/officeDocument/2006/relationships/hyperlink" Target="https://allwavingflags.blogspot.com/2018/05/flag-of-wales.html" TargetMode="External"/><Relationship Id="rId2" Type="http://schemas.openxmlformats.org/officeDocument/2006/relationships/hyperlink" Target="https://bbc.fandom.com/wiki/S4C" TargetMode="External"/><Relationship Id="rId1" Type="http://schemas.openxmlformats.org/officeDocument/2006/relationships/slideLayout" Target="../slideLayouts/slideLayout2.xml"/><Relationship Id="rId6" Type="http://schemas.openxmlformats.org/officeDocument/2006/relationships/image" Target="../media/image4.gif"/><Relationship Id="rId5" Type="http://schemas.openxmlformats.org/officeDocument/2006/relationships/hyperlink" Target="https://assets.publishing.service.gov.uk/media/5abbcdaf40f0b67d64e21b9e/Building_an_S4C_for_the_Future_English_Accessible.pdf" TargetMode="External"/><Relationship Id="rId4" Type="http://schemas.openxmlformats.org/officeDocument/2006/relationships/hyperlink" Target="https://upload.wikimedia.org/wikipedia/commons/thumb/a/a9/Flag_of_Wales_(1959%E2%80%93present).svg/1200px-Flag_of_Wales_(1959%E2%80%93present).svg.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477B6-A19E-FC87-4F61-B98804DA3E42}"/>
              </a:ext>
            </a:extLst>
          </p:cNvPr>
          <p:cNvSpPr>
            <a:spLocks noGrp="1"/>
          </p:cNvSpPr>
          <p:nvPr>
            <p:ph type="ctrTitle"/>
          </p:nvPr>
        </p:nvSpPr>
        <p:spPr>
          <a:xfrm>
            <a:off x="1507067" y="2253673"/>
            <a:ext cx="7766936" cy="1797163"/>
          </a:xfrm>
        </p:spPr>
        <p:txBody>
          <a:bodyPr>
            <a:normAutofit/>
          </a:bodyPr>
          <a:lstStyle/>
          <a:p>
            <a:pPr algn="ctr"/>
            <a:r>
              <a:rPr lang="en-GB" sz="1800" dirty="0">
                <a:latin typeface="Arial" panose="020B0604020202020204" pitchFamily="34" charset="0"/>
                <a:cs typeface="Arial" panose="020B0604020202020204" pitchFamily="34" charset="0"/>
              </a:rPr>
              <a:t>Critically explore an historical event/development that has significantly impacted on the role of the Welsh Language in Education</a:t>
            </a:r>
          </a:p>
        </p:txBody>
      </p:sp>
      <p:sp>
        <p:nvSpPr>
          <p:cNvPr id="3" name="Subtitle 2">
            <a:extLst>
              <a:ext uri="{FF2B5EF4-FFF2-40B4-BE49-F238E27FC236}">
                <a16:creationId xmlns:a16="http://schemas.microsoft.com/office/drawing/2014/main" id="{A357A750-8C2B-D28C-96AD-908D53943D90}"/>
              </a:ext>
            </a:extLst>
          </p:cNvPr>
          <p:cNvSpPr>
            <a:spLocks noGrp="1"/>
          </p:cNvSpPr>
          <p:nvPr>
            <p:ph type="subTitle" idx="1"/>
          </p:nvPr>
        </p:nvSpPr>
        <p:spPr/>
        <p:txBody>
          <a:bodyPr/>
          <a:lstStyle/>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Presented by Stef Blakemore</a:t>
            </a:r>
          </a:p>
        </p:txBody>
      </p:sp>
      <p:pic>
        <p:nvPicPr>
          <p:cNvPr id="7" name="Picture 6">
            <a:extLst>
              <a:ext uri="{FF2B5EF4-FFF2-40B4-BE49-F238E27FC236}">
                <a16:creationId xmlns:a16="http://schemas.microsoft.com/office/drawing/2014/main" id="{E5ACABA5-C5FD-2971-37E4-3C067C412290}"/>
              </a:ext>
            </a:extLst>
          </p:cNvPr>
          <p:cNvPicPr>
            <a:picLocks noChangeAspect="1"/>
          </p:cNvPicPr>
          <p:nvPr/>
        </p:nvPicPr>
        <p:blipFill>
          <a:blip r:embed="rId2"/>
          <a:stretch>
            <a:fillRect/>
          </a:stretch>
        </p:blipFill>
        <p:spPr>
          <a:xfrm>
            <a:off x="8148375" y="2418121"/>
            <a:ext cx="4481565" cy="4481565"/>
          </a:xfrm>
          <a:prstGeom prst="rect">
            <a:avLst/>
          </a:prstGeom>
        </p:spPr>
      </p:pic>
      <p:pic>
        <p:nvPicPr>
          <p:cNvPr id="8" name="Picture 7">
            <a:extLst>
              <a:ext uri="{FF2B5EF4-FFF2-40B4-BE49-F238E27FC236}">
                <a16:creationId xmlns:a16="http://schemas.microsoft.com/office/drawing/2014/main" id="{4F31A88D-EDDB-F55E-887C-B6DD1ABDB926}"/>
              </a:ext>
            </a:extLst>
          </p:cNvPr>
          <p:cNvPicPr>
            <a:picLocks noChangeAspect="1"/>
          </p:cNvPicPr>
          <p:nvPr/>
        </p:nvPicPr>
        <p:blipFill>
          <a:blip r:embed="rId3"/>
          <a:stretch>
            <a:fillRect/>
          </a:stretch>
        </p:blipFill>
        <p:spPr>
          <a:xfrm>
            <a:off x="10389157" y="126617"/>
            <a:ext cx="1621677" cy="1359526"/>
          </a:xfrm>
          <a:prstGeom prst="rect">
            <a:avLst/>
          </a:prstGeom>
        </p:spPr>
      </p:pic>
      <p:pic>
        <p:nvPicPr>
          <p:cNvPr id="9" name="Picture 8">
            <a:extLst>
              <a:ext uri="{FF2B5EF4-FFF2-40B4-BE49-F238E27FC236}">
                <a16:creationId xmlns:a16="http://schemas.microsoft.com/office/drawing/2014/main" id="{C0BE1067-DB0F-6976-B345-163A595910B2}"/>
              </a:ext>
            </a:extLst>
          </p:cNvPr>
          <p:cNvPicPr>
            <a:picLocks noChangeAspect="1"/>
          </p:cNvPicPr>
          <p:nvPr/>
        </p:nvPicPr>
        <p:blipFill>
          <a:blip r:embed="rId4"/>
          <a:stretch>
            <a:fillRect/>
          </a:stretch>
        </p:blipFill>
        <p:spPr>
          <a:xfrm>
            <a:off x="186752" y="5028013"/>
            <a:ext cx="2731245" cy="1639966"/>
          </a:xfrm>
          <a:prstGeom prst="rect">
            <a:avLst/>
          </a:prstGeom>
        </p:spPr>
      </p:pic>
    </p:spTree>
    <p:extLst>
      <p:ext uri="{BB962C8B-B14F-4D97-AF65-F5344CB8AC3E}">
        <p14:creationId xmlns:p14="http://schemas.microsoft.com/office/powerpoint/2010/main" val="26338184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F9258-96F5-1B47-81FB-71AFBD773043}"/>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70C7EB53-4207-6ADC-21DF-7ACB2E1B1181}"/>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The Welsh Language has been through many difficult times due to historical and political factors. The last fifty years have seen, it could be argued significant progression in the Welsh language being protected and campaigners achieving success with their campaigns.</a:t>
            </a:r>
          </a:p>
          <a:p>
            <a:r>
              <a:rPr lang="en-GB" dirty="0">
                <a:latin typeface="Arial" panose="020B0604020202020204" pitchFamily="34" charset="0"/>
                <a:cs typeface="Arial" panose="020B0604020202020204" pitchFamily="34" charset="0"/>
              </a:rPr>
              <a:t>The S4C was established in 1982 – this was a ground-breaking event for Wales. Many had campaigned for years to establish a Welsh Language television channel.</a:t>
            </a:r>
          </a:p>
          <a:p>
            <a:r>
              <a:rPr lang="en-GB" dirty="0">
                <a:latin typeface="Arial" panose="020B0604020202020204" pitchFamily="34" charset="0"/>
                <a:cs typeface="Arial" panose="020B0604020202020204" pitchFamily="34" charset="0"/>
              </a:rPr>
              <a:t>‘S4C plays a major role in promoting the Welsh language through a medium which reaches children and young people in particular and in many cases complementing bi-lingual education in schools—seen as crucial to preserving Welsh as a living language’. (Welsh Affairs Committee, 2011)</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4" name="Content Placeholder 4" descr="A red dragon on a green and white background">
            <a:extLst>
              <a:ext uri="{FF2B5EF4-FFF2-40B4-BE49-F238E27FC236}">
                <a16:creationId xmlns:a16="http://schemas.microsoft.com/office/drawing/2014/main" id="{412DF2E1-87C7-476D-5B87-9C3D1F5AD32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53089" y="5011134"/>
            <a:ext cx="2727590" cy="1636554"/>
          </a:xfrm>
          <a:prstGeom prst="rect">
            <a:avLst/>
          </a:prstGeom>
        </p:spPr>
      </p:pic>
      <p:pic>
        <p:nvPicPr>
          <p:cNvPr id="6" name="Picture 5" descr="A blue and black logo&#10;&#10;Description automatically generated">
            <a:extLst>
              <a:ext uri="{FF2B5EF4-FFF2-40B4-BE49-F238E27FC236}">
                <a16:creationId xmlns:a16="http://schemas.microsoft.com/office/drawing/2014/main" id="{0D3B0273-325A-6CEA-1929-53A96771F8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62603" y="210312"/>
            <a:ext cx="1618076" cy="1365252"/>
          </a:xfrm>
          <a:prstGeom prst="rect">
            <a:avLst/>
          </a:prstGeom>
        </p:spPr>
      </p:pic>
    </p:spTree>
    <p:extLst>
      <p:ext uri="{BB962C8B-B14F-4D97-AF65-F5344CB8AC3E}">
        <p14:creationId xmlns:p14="http://schemas.microsoft.com/office/powerpoint/2010/main" val="1059668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BF44F-2A26-5473-8C17-FAF797D5F04B}"/>
              </a:ext>
            </a:extLst>
          </p:cNvPr>
          <p:cNvSpPr>
            <a:spLocks noGrp="1"/>
          </p:cNvSpPr>
          <p:nvPr>
            <p:ph type="title"/>
          </p:nvPr>
        </p:nvSpPr>
        <p:spPr/>
        <p:txBody>
          <a:bodyPr/>
          <a:lstStyle/>
          <a:p>
            <a:r>
              <a:rPr lang="en-GB" dirty="0"/>
              <a:t>S4C</a:t>
            </a:r>
          </a:p>
        </p:txBody>
      </p:sp>
      <p:sp>
        <p:nvSpPr>
          <p:cNvPr id="3" name="Content Placeholder 2">
            <a:extLst>
              <a:ext uri="{FF2B5EF4-FFF2-40B4-BE49-F238E27FC236}">
                <a16:creationId xmlns:a16="http://schemas.microsoft.com/office/drawing/2014/main" id="{D319F32F-AF54-DDD2-7676-F406E5832F52}"/>
              </a:ext>
            </a:extLst>
          </p:cNvPr>
          <p:cNvSpPr>
            <a:spLocks noGrp="1"/>
          </p:cNvSpPr>
          <p:nvPr>
            <p:ph idx="1"/>
          </p:nvPr>
        </p:nvSpPr>
        <p:spPr/>
        <p:txBody>
          <a:bodyPr/>
          <a:lstStyle/>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err="1">
                <a:hlinkClick r:id="rId2"/>
              </a:rPr>
              <a:t>Dysgu</a:t>
            </a:r>
            <a:r>
              <a:rPr lang="en-GB" dirty="0">
                <a:hlinkClick r:id="rId2"/>
              </a:rPr>
              <a:t> Cymraeg | S4C</a:t>
            </a:r>
            <a:endParaRPr lang="en-GB" dirty="0"/>
          </a:p>
          <a:p>
            <a:endParaRPr lang="en-GB" dirty="0"/>
          </a:p>
        </p:txBody>
      </p:sp>
      <p:pic>
        <p:nvPicPr>
          <p:cNvPr id="4" name="Content Placeholder 4" descr="A red dragon on a green and white background">
            <a:extLst>
              <a:ext uri="{FF2B5EF4-FFF2-40B4-BE49-F238E27FC236}">
                <a16:creationId xmlns:a16="http://schemas.microsoft.com/office/drawing/2014/main" id="{75CA0AEB-947E-F1C8-9BC1-0F6FC8D3828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98225" y="4791678"/>
            <a:ext cx="3032390" cy="1819434"/>
          </a:xfrm>
          <a:prstGeom prst="rect">
            <a:avLst/>
          </a:prstGeom>
        </p:spPr>
      </p:pic>
      <p:pic>
        <p:nvPicPr>
          <p:cNvPr id="5" name="Picture 4">
            <a:extLst>
              <a:ext uri="{FF2B5EF4-FFF2-40B4-BE49-F238E27FC236}">
                <a16:creationId xmlns:a16="http://schemas.microsoft.com/office/drawing/2014/main" id="{6DDE3AA9-26DF-8EB5-ACCE-CD10AEC9BD61}"/>
              </a:ext>
            </a:extLst>
          </p:cNvPr>
          <p:cNvPicPr>
            <a:picLocks noChangeAspect="1"/>
          </p:cNvPicPr>
          <p:nvPr/>
        </p:nvPicPr>
        <p:blipFill>
          <a:blip r:embed="rId5"/>
          <a:stretch>
            <a:fillRect/>
          </a:stretch>
        </p:blipFill>
        <p:spPr>
          <a:xfrm>
            <a:off x="10408938" y="126617"/>
            <a:ext cx="1621677" cy="1359526"/>
          </a:xfrm>
          <a:prstGeom prst="rect">
            <a:avLst/>
          </a:prstGeom>
        </p:spPr>
      </p:pic>
    </p:spTree>
    <p:extLst>
      <p:ext uri="{BB962C8B-B14F-4D97-AF65-F5344CB8AC3E}">
        <p14:creationId xmlns:p14="http://schemas.microsoft.com/office/powerpoint/2010/main" val="3536212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CBBB2-0BB6-40CB-1B1A-56702E1E4726}"/>
              </a:ext>
            </a:extLst>
          </p:cNvPr>
          <p:cNvSpPr>
            <a:spLocks noGrp="1"/>
          </p:cNvSpPr>
          <p:nvPr>
            <p:ph type="title"/>
          </p:nvPr>
        </p:nvSpPr>
        <p:spPr/>
        <p:txBody>
          <a:bodyPr/>
          <a:lstStyle/>
          <a:p>
            <a:r>
              <a:rPr lang="en-GB" dirty="0"/>
              <a:t>What impact has S4C had?</a:t>
            </a:r>
            <a:br>
              <a:rPr lang="en-GB" dirty="0"/>
            </a:br>
            <a:r>
              <a:rPr lang="en-GB" dirty="0"/>
              <a:t>Promotion of the Welsh Language</a:t>
            </a:r>
          </a:p>
        </p:txBody>
      </p:sp>
      <p:sp>
        <p:nvSpPr>
          <p:cNvPr id="3" name="Content Placeholder 2">
            <a:extLst>
              <a:ext uri="{FF2B5EF4-FFF2-40B4-BE49-F238E27FC236}">
                <a16:creationId xmlns:a16="http://schemas.microsoft.com/office/drawing/2014/main" id="{4783F103-92FE-D5A4-7478-EEC019EF6ACB}"/>
              </a:ext>
            </a:extLst>
          </p:cNvPr>
          <p:cNvSpPr>
            <a:spLocks noGrp="1"/>
          </p:cNvSpPr>
          <p:nvPr>
            <p:ph idx="1"/>
          </p:nvPr>
        </p:nvSpPr>
        <p:spPr/>
        <p:txBody>
          <a:bodyPr/>
          <a:lstStyle/>
          <a:p>
            <a:pPr marL="0" indent="0">
              <a:buNone/>
            </a:pPr>
            <a:r>
              <a:rPr lang="en-GB" dirty="0"/>
              <a:t>S4C continue to challenge and move forwards government policy</a:t>
            </a:r>
          </a:p>
          <a:p>
            <a:pPr marL="0" indent="0">
              <a:buNone/>
            </a:pPr>
            <a:endParaRPr lang="en-GB" dirty="0"/>
          </a:p>
          <a:p>
            <a:pPr marL="0" indent="0">
              <a:buNone/>
            </a:pPr>
            <a:r>
              <a:rPr lang="en-GB" dirty="0"/>
              <a:t>Education</a:t>
            </a:r>
          </a:p>
          <a:p>
            <a:pPr marL="0" indent="0">
              <a:buNone/>
            </a:pPr>
            <a:endParaRPr lang="en-GB" dirty="0"/>
          </a:p>
          <a:p>
            <a:pPr marL="0" indent="0">
              <a:buNone/>
            </a:pPr>
            <a:r>
              <a:rPr lang="en-GB" dirty="0"/>
              <a:t>Community programs</a:t>
            </a:r>
          </a:p>
          <a:p>
            <a:pPr marL="0" indent="0">
              <a:buNone/>
            </a:pPr>
            <a:endParaRPr lang="en-GB" dirty="0"/>
          </a:p>
          <a:p>
            <a:pPr marL="0" indent="0">
              <a:buNone/>
            </a:pPr>
            <a:r>
              <a:rPr lang="en-GB" dirty="0"/>
              <a:t>Broadcasting and independence</a:t>
            </a:r>
          </a:p>
          <a:p>
            <a:pPr marL="0" indent="0">
              <a:buNone/>
            </a:pPr>
            <a:endParaRPr lang="en-GB" dirty="0"/>
          </a:p>
          <a:p>
            <a:pPr marL="0" indent="0">
              <a:buNone/>
            </a:pPr>
            <a:r>
              <a:rPr lang="en-GB" dirty="0"/>
              <a:t>Moving forwards by expanding their digital platforms</a:t>
            </a:r>
          </a:p>
        </p:txBody>
      </p:sp>
      <p:pic>
        <p:nvPicPr>
          <p:cNvPr id="4" name="Content Placeholder 4" descr="A red dragon on a green and white background">
            <a:extLst>
              <a:ext uri="{FF2B5EF4-FFF2-40B4-BE49-F238E27FC236}">
                <a16:creationId xmlns:a16="http://schemas.microsoft.com/office/drawing/2014/main" id="{EEA9B2F6-A3D5-A81E-AE85-2A2374E7B53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8225" y="4791678"/>
            <a:ext cx="3032390" cy="1819434"/>
          </a:xfrm>
          <a:prstGeom prst="rect">
            <a:avLst/>
          </a:prstGeom>
        </p:spPr>
      </p:pic>
      <p:pic>
        <p:nvPicPr>
          <p:cNvPr id="5" name="Picture 4">
            <a:extLst>
              <a:ext uri="{FF2B5EF4-FFF2-40B4-BE49-F238E27FC236}">
                <a16:creationId xmlns:a16="http://schemas.microsoft.com/office/drawing/2014/main" id="{3C954458-7599-33FF-2F7A-8CD5A27D1D92}"/>
              </a:ext>
            </a:extLst>
          </p:cNvPr>
          <p:cNvPicPr>
            <a:picLocks noChangeAspect="1"/>
          </p:cNvPicPr>
          <p:nvPr/>
        </p:nvPicPr>
        <p:blipFill>
          <a:blip r:embed="rId4"/>
          <a:stretch>
            <a:fillRect/>
          </a:stretch>
        </p:blipFill>
        <p:spPr>
          <a:xfrm>
            <a:off x="10345298" y="86424"/>
            <a:ext cx="1621677" cy="1359526"/>
          </a:xfrm>
          <a:prstGeom prst="rect">
            <a:avLst/>
          </a:prstGeom>
        </p:spPr>
      </p:pic>
    </p:spTree>
    <p:extLst>
      <p:ext uri="{BB962C8B-B14F-4D97-AF65-F5344CB8AC3E}">
        <p14:creationId xmlns:p14="http://schemas.microsoft.com/office/powerpoint/2010/main" val="1488134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EDE16-908D-DE36-9050-E72B5AC8ADA7}"/>
              </a:ext>
            </a:extLst>
          </p:cNvPr>
          <p:cNvSpPr>
            <a:spLocks noGrp="1"/>
          </p:cNvSpPr>
          <p:nvPr>
            <p:ph type="title"/>
          </p:nvPr>
        </p:nvSpPr>
        <p:spPr/>
        <p:txBody>
          <a:bodyPr/>
          <a:lstStyle/>
          <a:p>
            <a:r>
              <a:rPr lang="en-GB" dirty="0"/>
              <a:t>What impact has S4C had?</a:t>
            </a:r>
            <a:br>
              <a:rPr lang="en-GB" dirty="0"/>
            </a:br>
            <a:r>
              <a:rPr lang="en-GB" dirty="0"/>
              <a:t>Educational Content</a:t>
            </a:r>
          </a:p>
        </p:txBody>
      </p:sp>
      <p:pic>
        <p:nvPicPr>
          <p:cNvPr id="5" name="Content Placeholder 4" descr="A red dragon on a green and white background">
            <a:extLst>
              <a:ext uri="{FF2B5EF4-FFF2-40B4-BE49-F238E27FC236}">
                <a16:creationId xmlns:a16="http://schemas.microsoft.com/office/drawing/2014/main" id="{56211CE4-B612-0177-61C7-CB54205F293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8225" y="4791678"/>
            <a:ext cx="3032390" cy="1819434"/>
          </a:xfrm>
        </p:spPr>
      </p:pic>
      <p:sp>
        <p:nvSpPr>
          <p:cNvPr id="7" name="TextBox 6">
            <a:extLst>
              <a:ext uri="{FF2B5EF4-FFF2-40B4-BE49-F238E27FC236}">
                <a16:creationId xmlns:a16="http://schemas.microsoft.com/office/drawing/2014/main" id="{AECED219-54F2-09A9-9103-8DA0FBBE19A3}"/>
              </a:ext>
            </a:extLst>
          </p:cNvPr>
          <p:cNvSpPr txBox="1"/>
          <p:nvPr/>
        </p:nvSpPr>
        <p:spPr>
          <a:xfrm>
            <a:off x="677334" y="2175418"/>
            <a:ext cx="8208048" cy="4247317"/>
          </a:xfrm>
          <a:prstGeom prst="rect">
            <a:avLst/>
          </a:prstGeom>
          <a:noFill/>
        </p:spPr>
        <p:txBody>
          <a:bodyPr wrap="square" rtlCol="0">
            <a:spAutoFit/>
          </a:bodyPr>
          <a:lstStyle/>
          <a:p>
            <a:r>
              <a:rPr lang="en-GB" dirty="0"/>
              <a:t>Welsh learners can access content to help them learn the language more effectively and efficiency on digital platforms for example Ap Cyw </a:t>
            </a:r>
            <a:r>
              <a:rPr lang="en-GB" dirty="0" err="1"/>
              <a:t>Tiwb</a:t>
            </a:r>
            <a:r>
              <a:rPr lang="en-GB" dirty="0"/>
              <a:t> and Ap </a:t>
            </a:r>
            <a:r>
              <a:rPr lang="en-GB" dirty="0" err="1"/>
              <a:t>Byd</a:t>
            </a:r>
            <a:r>
              <a:rPr lang="en-GB" dirty="0"/>
              <a:t> Cyw</a:t>
            </a:r>
          </a:p>
          <a:p>
            <a:endParaRPr lang="en-GB" dirty="0"/>
          </a:p>
          <a:p>
            <a:r>
              <a:rPr lang="en-GB" dirty="0"/>
              <a:t>Foundation Phase Programme – Cyw</a:t>
            </a:r>
          </a:p>
          <a:p>
            <a:endParaRPr lang="en-GB" dirty="0"/>
          </a:p>
          <a:p>
            <a:r>
              <a:rPr lang="en-GB" dirty="0"/>
              <a:t>‘We will develop our publishing strategy on YouTube during the year to extend the reach of our content for 16-44 year old audiences. By partnering with Little Dot, we will refine the curation and commissioning for this </a:t>
            </a:r>
          </a:p>
          <a:p>
            <a:r>
              <a:rPr lang="en-GB" dirty="0"/>
              <a:t>platform which is likely to continue to grow in popularity </a:t>
            </a:r>
          </a:p>
          <a:p>
            <a:r>
              <a:rPr lang="en-GB" dirty="0"/>
              <a:t>and importance’.(</a:t>
            </a:r>
            <a:r>
              <a:rPr lang="en-GB" dirty="0" err="1"/>
              <a:t>Bebb</a:t>
            </a:r>
            <a:r>
              <a:rPr lang="en-GB" dirty="0"/>
              <a:t>, Wiliam and S4C, 2024)</a:t>
            </a:r>
          </a:p>
          <a:p>
            <a:endParaRPr lang="en-GB" dirty="0"/>
          </a:p>
          <a:p>
            <a:r>
              <a:rPr lang="en-GB" dirty="0">
                <a:hlinkClick r:id="rId4"/>
              </a:rPr>
              <a:t>https://hwb.gov.wales/resources/s4c-streaming-channel</a:t>
            </a:r>
            <a:r>
              <a:rPr lang="en-GB" dirty="0"/>
              <a:t>  </a:t>
            </a:r>
          </a:p>
          <a:p>
            <a:endParaRPr lang="en-GB" dirty="0"/>
          </a:p>
          <a:p>
            <a:r>
              <a:rPr lang="en-GB" dirty="0" err="1">
                <a:hlinkClick r:id="rId5"/>
              </a:rPr>
              <a:t>Dysgu</a:t>
            </a:r>
            <a:r>
              <a:rPr lang="en-GB" dirty="0">
                <a:hlinkClick r:id="rId5"/>
              </a:rPr>
              <a:t> Cymraeg | S4C</a:t>
            </a:r>
            <a:r>
              <a:rPr lang="en-GB" dirty="0"/>
              <a:t> </a:t>
            </a:r>
          </a:p>
        </p:txBody>
      </p:sp>
      <p:pic>
        <p:nvPicPr>
          <p:cNvPr id="8" name="Picture 7">
            <a:extLst>
              <a:ext uri="{FF2B5EF4-FFF2-40B4-BE49-F238E27FC236}">
                <a16:creationId xmlns:a16="http://schemas.microsoft.com/office/drawing/2014/main" id="{DC8E66AA-E702-D5DF-459F-C5394DA6C23B}"/>
              </a:ext>
            </a:extLst>
          </p:cNvPr>
          <p:cNvPicPr>
            <a:picLocks noChangeAspect="1"/>
          </p:cNvPicPr>
          <p:nvPr/>
        </p:nvPicPr>
        <p:blipFill>
          <a:blip r:embed="rId6"/>
          <a:stretch>
            <a:fillRect/>
          </a:stretch>
        </p:blipFill>
        <p:spPr>
          <a:xfrm>
            <a:off x="10408938" y="126618"/>
            <a:ext cx="1621677" cy="1359526"/>
          </a:xfrm>
          <a:prstGeom prst="rect">
            <a:avLst/>
          </a:prstGeom>
        </p:spPr>
      </p:pic>
    </p:spTree>
    <p:extLst>
      <p:ext uri="{BB962C8B-B14F-4D97-AF65-F5344CB8AC3E}">
        <p14:creationId xmlns:p14="http://schemas.microsoft.com/office/powerpoint/2010/main" val="203588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D4648-2FAA-01D1-5156-6E000C482446}"/>
              </a:ext>
            </a:extLst>
          </p:cNvPr>
          <p:cNvSpPr>
            <a:spLocks noGrp="1"/>
          </p:cNvSpPr>
          <p:nvPr>
            <p:ph type="title"/>
          </p:nvPr>
        </p:nvSpPr>
        <p:spPr/>
        <p:txBody>
          <a:bodyPr/>
          <a:lstStyle/>
          <a:p>
            <a:r>
              <a:rPr lang="en-GB" dirty="0"/>
              <a:t>What impact has S4C had?</a:t>
            </a:r>
            <a:br>
              <a:rPr lang="en-GB" dirty="0"/>
            </a:br>
            <a:r>
              <a:rPr lang="en-GB" dirty="0"/>
              <a:t>Cultural Awareness</a:t>
            </a:r>
          </a:p>
        </p:txBody>
      </p:sp>
      <p:sp>
        <p:nvSpPr>
          <p:cNvPr id="3" name="Content Placeholder 2">
            <a:extLst>
              <a:ext uri="{FF2B5EF4-FFF2-40B4-BE49-F238E27FC236}">
                <a16:creationId xmlns:a16="http://schemas.microsoft.com/office/drawing/2014/main" id="{07DAE5BF-08D8-63FC-917C-7AF7BE603A30}"/>
              </a:ext>
            </a:extLst>
          </p:cNvPr>
          <p:cNvSpPr>
            <a:spLocks noGrp="1"/>
          </p:cNvSpPr>
          <p:nvPr>
            <p:ph idx="1"/>
          </p:nvPr>
        </p:nvSpPr>
        <p:spPr/>
        <p:txBody>
          <a:bodyPr/>
          <a:lstStyle/>
          <a:p>
            <a:pPr marL="0" indent="0">
              <a:buNone/>
            </a:pPr>
            <a:r>
              <a:rPr lang="en-GB" dirty="0"/>
              <a:t>‘The Welsh Government’s strategy ‘Cymraeg 2050: A million Welsh speakers emphasises the importance of S4C in that regard and, undoubtedly, S4C has a prominent role to play in leading the way across the three main themes of the Cymraeg 2050 strategy, namely: to increase the number of Welsh speakers, increase the use of the Welsh language and create favourable conditions to ensure the prosperity of the Welsh language’. (</a:t>
            </a:r>
            <a:r>
              <a:rPr lang="en-GB" dirty="0" err="1"/>
              <a:t>Bebb</a:t>
            </a:r>
            <a:r>
              <a:rPr lang="en-GB" dirty="0"/>
              <a:t>, Wiliam and S4C, 2024)</a:t>
            </a:r>
          </a:p>
          <a:p>
            <a:pPr marL="0" indent="0">
              <a:buNone/>
            </a:pPr>
            <a:endParaRPr lang="en-GB" dirty="0"/>
          </a:p>
          <a:p>
            <a:pPr>
              <a:buFont typeface="Arial" panose="020B0604020202020204" pitchFamily="34" charset="0"/>
              <a:buChar char="•"/>
            </a:pPr>
            <a:r>
              <a:rPr lang="en-GB" dirty="0"/>
              <a:t>95% of S4C viewers agree or strongly agree that S4C plays an important part in keeping Welsh as a relevant and modern language.</a:t>
            </a:r>
          </a:p>
          <a:p>
            <a:pPr>
              <a:buFont typeface="Arial" panose="020B0604020202020204" pitchFamily="34" charset="0"/>
              <a:buChar char="•"/>
            </a:pPr>
            <a:r>
              <a:rPr lang="en-GB" dirty="0"/>
              <a:t>94% of S4C viewers agree or strongly agree that S4C plays important part in the development of Welsh identity and culture.</a:t>
            </a:r>
          </a:p>
        </p:txBody>
      </p:sp>
      <p:pic>
        <p:nvPicPr>
          <p:cNvPr id="4" name="Content Placeholder 4" descr="A red dragon on a green and white background">
            <a:extLst>
              <a:ext uri="{FF2B5EF4-FFF2-40B4-BE49-F238E27FC236}">
                <a16:creationId xmlns:a16="http://schemas.microsoft.com/office/drawing/2014/main" id="{B96C2FE2-D098-DA1B-E445-B99F893DD29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8225" y="4791678"/>
            <a:ext cx="3032390" cy="1819434"/>
          </a:xfrm>
          <a:prstGeom prst="rect">
            <a:avLst/>
          </a:prstGeom>
        </p:spPr>
      </p:pic>
      <p:pic>
        <p:nvPicPr>
          <p:cNvPr id="5" name="Picture 4">
            <a:extLst>
              <a:ext uri="{FF2B5EF4-FFF2-40B4-BE49-F238E27FC236}">
                <a16:creationId xmlns:a16="http://schemas.microsoft.com/office/drawing/2014/main" id="{39B48C57-D7D9-E92B-127D-3B6E32BCB61C}"/>
              </a:ext>
            </a:extLst>
          </p:cNvPr>
          <p:cNvPicPr>
            <a:picLocks noChangeAspect="1"/>
          </p:cNvPicPr>
          <p:nvPr/>
        </p:nvPicPr>
        <p:blipFill>
          <a:blip r:embed="rId4"/>
          <a:stretch>
            <a:fillRect/>
          </a:stretch>
        </p:blipFill>
        <p:spPr>
          <a:xfrm>
            <a:off x="10408938" y="96472"/>
            <a:ext cx="1621677" cy="1359526"/>
          </a:xfrm>
          <a:prstGeom prst="rect">
            <a:avLst/>
          </a:prstGeom>
        </p:spPr>
      </p:pic>
    </p:spTree>
    <p:extLst>
      <p:ext uri="{BB962C8B-B14F-4D97-AF65-F5344CB8AC3E}">
        <p14:creationId xmlns:p14="http://schemas.microsoft.com/office/powerpoint/2010/main" val="4751261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DE23D-A9C9-BA4F-DF1F-E7CA06EA7C39}"/>
              </a:ext>
            </a:extLst>
          </p:cNvPr>
          <p:cNvSpPr>
            <a:spLocks noGrp="1"/>
          </p:cNvSpPr>
          <p:nvPr>
            <p:ph type="title"/>
          </p:nvPr>
        </p:nvSpPr>
        <p:spPr/>
        <p:txBody>
          <a:bodyPr/>
          <a:lstStyle/>
          <a:p>
            <a:r>
              <a:rPr lang="en-GB" dirty="0"/>
              <a:t>What impact has S4C had?</a:t>
            </a:r>
            <a:br>
              <a:rPr lang="en-GB" dirty="0"/>
            </a:br>
            <a:r>
              <a:rPr lang="en-GB" dirty="0"/>
              <a:t>Supporting the Curriculum</a:t>
            </a:r>
          </a:p>
        </p:txBody>
      </p:sp>
      <p:sp>
        <p:nvSpPr>
          <p:cNvPr id="3" name="Content Placeholder 2">
            <a:extLst>
              <a:ext uri="{FF2B5EF4-FFF2-40B4-BE49-F238E27FC236}">
                <a16:creationId xmlns:a16="http://schemas.microsoft.com/office/drawing/2014/main" id="{C9EF06D1-2566-6315-641C-61093207F2EE}"/>
              </a:ext>
            </a:extLst>
          </p:cNvPr>
          <p:cNvSpPr>
            <a:spLocks noGrp="1"/>
          </p:cNvSpPr>
          <p:nvPr>
            <p:ph idx="1"/>
          </p:nvPr>
        </p:nvSpPr>
        <p:spPr/>
        <p:txBody>
          <a:bodyPr>
            <a:normAutofit fontScale="92500" lnSpcReduction="10000"/>
          </a:bodyPr>
          <a:lstStyle/>
          <a:p>
            <a:pPr marL="0" indent="0">
              <a:buNone/>
            </a:pPr>
            <a:r>
              <a:rPr lang="en-GB" dirty="0"/>
              <a:t>S4C is committed to supporting the government’s target of 1 million Welsh speakers by 2050 and continues to develop and partner with educational organisations to support the Curriculum </a:t>
            </a:r>
            <a:r>
              <a:rPr lang="en-GB" dirty="0" err="1"/>
              <a:t>Cymrieg</a:t>
            </a:r>
            <a:r>
              <a:rPr lang="en-GB" dirty="0"/>
              <a:t>.  </a:t>
            </a:r>
          </a:p>
          <a:p>
            <a:pPr marL="0" indent="0">
              <a:buNone/>
            </a:pPr>
            <a:endParaRPr lang="en-GB" dirty="0"/>
          </a:p>
          <a:p>
            <a:pPr marL="0" indent="0">
              <a:buNone/>
            </a:pPr>
            <a:r>
              <a:rPr lang="en-GB" dirty="0"/>
              <a:t>‘Curriculum </a:t>
            </a:r>
            <a:r>
              <a:rPr lang="en-GB" dirty="0" err="1"/>
              <a:t>Cymrieg</a:t>
            </a:r>
            <a:r>
              <a:rPr lang="en-GB" dirty="0"/>
              <a:t> can be used as a unifying principle, fostering a sense of belonging for all pupils and increasing their understanding of the country in which they live’.(Welsh Government, 2003)</a:t>
            </a:r>
          </a:p>
          <a:p>
            <a:pPr marL="0" indent="0">
              <a:buNone/>
            </a:pPr>
            <a:endParaRPr lang="en-GB" dirty="0"/>
          </a:p>
          <a:p>
            <a:pPr marL="0" indent="0">
              <a:buNone/>
            </a:pPr>
            <a:r>
              <a:rPr lang="en-GB" dirty="0"/>
              <a:t>Language programmes are mainly focused on Foundation Phase and Adult learners.</a:t>
            </a:r>
          </a:p>
          <a:p>
            <a:pPr marL="0" indent="0">
              <a:buNone/>
            </a:pPr>
            <a:endParaRPr lang="en-GB" dirty="0"/>
          </a:p>
          <a:p>
            <a:pPr marL="0" indent="0">
              <a:buNone/>
            </a:pPr>
            <a:r>
              <a:rPr lang="en-GB" dirty="0"/>
              <a:t>New Welsh Curriculum introduced in 2022 with a focus on what it is to be ‘Welsh’ and how we can improve and understand our language.</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Content Placeholder 4" descr="A red dragon on a green and white background">
            <a:extLst>
              <a:ext uri="{FF2B5EF4-FFF2-40B4-BE49-F238E27FC236}">
                <a16:creationId xmlns:a16="http://schemas.microsoft.com/office/drawing/2014/main" id="{D64A399C-4C3F-523D-D5B7-C2D3C24A7E6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8225" y="4791678"/>
            <a:ext cx="3032390" cy="1819434"/>
          </a:xfrm>
          <a:prstGeom prst="rect">
            <a:avLst/>
          </a:prstGeom>
        </p:spPr>
      </p:pic>
      <p:pic>
        <p:nvPicPr>
          <p:cNvPr id="5" name="Picture 4">
            <a:extLst>
              <a:ext uri="{FF2B5EF4-FFF2-40B4-BE49-F238E27FC236}">
                <a16:creationId xmlns:a16="http://schemas.microsoft.com/office/drawing/2014/main" id="{D0C94471-5F64-3D4B-0359-D02AE60ADFA6}"/>
              </a:ext>
            </a:extLst>
          </p:cNvPr>
          <p:cNvPicPr>
            <a:picLocks noChangeAspect="1"/>
          </p:cNvPicPr>
          <p:nvPr/>
        </p:nvPicPr>
        <p:blipFill>
          <a:blip r:embed="rId4"/>
          <a:stretch>
            <a:fillRect/>
          </a:stretch>
        </p:blipFill>
        <p:spPr>
          <a:xfrm>
            <a:off x="10408938" y="126617"/>
            <a:ext cx="1621677" cy="1359526"/>
          </a:xfrm>
          <a:prstGeom prst="rect">
            <a:avLst/>
          </a:prstGeom>
        </p:spPr>
      </p:pic>
    </p:spTree>
    <p:extLst>
      <p:ext uri="{BB962C8B-B14F-4D97-AF65-F5344CB8AC3E}">
        <p14:creationId xmlns:p14="http://schemas.microsoft.com/office/powerpoint/2010/main" val="1662993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4CAF6-6164-E31F-7B64-2C2AD048A732}"/>
              </a:ext>
            </a:extLst>
          </p:cNvPr>
          <p:cNvSpPr>
            <a:spLocks noGrp="1"/>
          </p:cNvSpPr>
          <p:nvPr>
            <p:ph type="title"/>
          </p:nvPr>
        </p:nvSpPr>
        <p:spPr/>
        <p:txBody>
          <a:bodyPr/>
          <a:lstStyle/>
          <a:p>
            <a:r>
              <a:rPr lang="en-GB" dirty="0"/>
              <a:t>What impact has S4C had?</a:t>
            </a:r>
            <a:br>
              <a:rPr lang="en-GB" dirty="0"/>
            </a:br>
            <a:r>
              <a:rPr lang="en-GB" dirty="0"/>
              <a:t>Developing Talent</a:t>
            </a:r>
          </a:p>
        </p:txBody>
      </p:sp>
      <p:sp>
        <p:nvSpPr>
          <p:cNvPr id="3" name="Content Placeholder 2">
            <a:extLst>
              <a:ext uri="{FF2B5EF4-FFF2-40B4-BE49-F238E27FC236}">
                <a16:creationId xmlns:a16="http://schemas.microsoft.com/office/drawing/2014/main" id="{5097E35D-EC74-63D7-5E53-5137D89B56E4}"/>
              </a:ext>
            </a:extLst>
          </p:cNvPr>
          <p:cNvSpPr>
            <a:spLocks noGrp="1"/>
          </p:cNvSpPr>
          <p:nvPr>
            <p:ph idx="1"/>
          </p:nvPr>
        </p:nvSpPr>
        <p:spPr/>
        <p:txBody>
          <a:bodyPr/>
          <a:lstStyle/>
          <a:p>
            <a:pPr marL="0" indent="0">
              <a:buNone/>
            </a:pPr>
            <a:r>
              <a:rPr lang="en-GB" dirty="0"/>
              <a:t>Training Programs</a:t>
            </a:r>
          </a:p>
          <a:p>
            <a:pPr marL="0" indent="0">
              <a:buNone/>
            </a:pPr>
            <a:endParaRPr lang="en-GB" dirty="0"/>
          </a:p>
          <a:p>
            <a:pPr marL="0" indent="0">
              <a:buNone/>
            </a:pPr>
            <a:r>
              <a:rPr lang="en-GB" dirty="0"/>
              <a:t>Developing links with educational settings and universities</a:t>
            </a:r>
          </a:p>
          <a:p>
            <a:pPr marL="0" indent="0">
              <a:buNone/>
            </a:pPr>
            <a:endParaRPr lang="en-GB" dirty="0"/>
          </a:p>
          <a:p>
            <a:pPr marL="0" indent="0">
              <a:buNone/>
            </a:pPr>
            <a:r>
              <a:rPr lang="en-GB" dirty="0"/>
              <a:t>Internships/Apprenticeships</a:t>
            </a:r>
          </a:p>
          <a:p>
            <a:pPr marL="0" indent="0">
              <a:buNone/>
            </a:pPr>
            <a:endParaRPr lang="en-GB" dirty="0"/>
          </a:p>
          <a:p>
            <a:pPr marL="0" indent="0">
              <a:buNone/>
            </a:pPr>
            <a:r>
              <a:rPr lang="en-GB" dirty="0"/>
              <a:t>Preserving its Independence</a:t>
            </a:r>
          </a:p>
          <a:p>
            <a:pPr marL="0" indent="0">
              <a:buNone/>
            </a:pPr>
            <a:endParaRPr lang="en-GB" dirty="0"/>
          </a:p>
          <a:p>
            <a:pPr marL="0" indent="0">
              <a:buNone/>
            </a:pPr>
            <a:r>
              <a:rPr lang="en-GB" dirty="0"/>
              <a:t>Competitions</a:t>
            </a:r>
          </a:p>
        </p:txBody>
      </p:sp>
      <p:pic>
        <p:nvPicPr>
          <p:cNvPr id="4" name="Content Placeholder 4" descr="A red dragon on a green and white background">
            <a:extLst>
              <a:ext uri="{FF2B5EF4-FFF2-40B4-BE49-F238E27FC236}">
                <a16:creationId xmlns:a16="http://schemas.microsoft.com/office/drawing/2014/main" id="{65D0B58A-0894-9293-374E-6FB13612795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8225" y="4791678"/>
            <a:ext cx="3032390" cy="1819434"/>
          </a:xfrm>
          <a:prstGeom prst="rect">
            <a:avLst/>
          </a:prstGeom>
        </p:spPr>
      </p:pic>
      <p:pic>
        <p:nvPicPr>
          <p:cNvPr id="5" name="Picture 4">
            <a:extLst>
              <a:ext uri="{FF2B5EF4-FFF2-40B4-BE49-F238E27FC236}">
                <a16:creationId xmlns:a16="http://schemas.microsoft.com/office/drawing/2014/main" id="{600871B3-ACB3-3C03-85E2-1A73DAC44E4A}"/>
              </a:ext>
            </a:extLst>
          </p:cNvPr>
          <p:cNvPicPr>
            <a:picLocks noChangeAspect="1"/>
          </p:cNvPicPr>
          <p:nvPr/>
        </p:nvPicPr>
        <p:blipFill>
          <a:blip r:embed="rId4"/>
          <a:stretch>
            <a:fillRect/>
          </a:stretch>
        </p:blipFill>
        <p:spPr>
          <a:xfrm>
            <a:off x="10408938" y="136665"/>
            <a:ext cx="1621677" cy="1359526"/>
          </a:xfrm>
          <a:prstGeom prst="rect">
            <a:avLst/>
          </a:prstGeom>
        </p:spPr>
      </p:pic>
    </p:spTree>
    <p:extLst>
      <p:ext uri="{BB962C8B-B14F-4D97-AF65-F5344CB8AC3E}">
        <p14:creationId xmlns:p14="http://schemas.microsoft.com/office/powerpoint/2010/main" val="17426594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3C3AF-D4E0-8698-F5FB-CD9ACB86D357}"/>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Conclusion – What do we need to do now?</a:t>
            </a:r>
          </a:p>
        </p:txBody>
      </p:sp>
      <p:sp>
        <p:nvSpPr>
          <p:cNvPr id="3" name="Content Placeholder 2">
            <a:extLst>
              <a:ext uri="{FF2B5EF4-FFF2-40B4-BE49-F238E27FC236}">
                <a16:creationId xmlns:a16="http://schemas.microsoft.com/office/drawing/2014/main" id="{23596955-236E-BB41-F3A1-63352417DF80}"/>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S4C has been successful in part by promoting the Welsh Language and continues to deliver a wide range of programmes on its platform.</a:t>
            </a:r>
          </a:p>
          <a:p>
            <a:r>
              <a:rPr lang="en-GB" dirty="0">
                <a:latin typeface="Arial" panose="020B0604020202020204" pitchFamily="34" charset="0"/>
                <a:cs typeface="Arial" panose="020B0604020202020204" pitchFamily="34" charset="0"/>
              </a:rPr>
              <a:t>More resources for Key Stage 2 pupils in education settings.</a:t>
            </a:r>
          </a:p>
          <a:p>
            <a:r>
              <a:rPr lang="en-GB" dirty="0">
                <a:latin typeface="Arial" panose="020B0604020202020204" pitchFamily="34" charset="0"/>
                <a:cs typeface="Arial" panose="020B0604020202020204" pitchFamily="34" charset="0"/>
              </a:rPr>
              <a:t>Increase in awareness of the channel and what it has to offer to bigger audiences.</a:t>
            </a:r>
          </a:p>
          <a:p>
            <a:r>
              <a:rPr lang="en-GB" dirty="0">
                <a:latin typeface="Arial" panose="020B0604020202020204" pitchFamily="34" charset="0"/>
                <a:cs typeface="Arial" panose="020B0604020202020204" pitchFamily="34" charset="0"/>
              </a:rPr>
              <a:t>More links to education settings for example digital platforms.</a:t>
            </a:r>
          </a:p>
          <a:p>
            <a:r>
              <a:rPr lang="en-GB" dirty="0">
                <a:latin typeface="Arial" panose="020B0604020202020204" pitchFamily="34" charset="0"/>
                <a:cs typeface="Arial" panose="020B0604020202020204" pitchFamily="34" charset="0"/>
              </a:rPr>
              <a:t>Continuing to Fund the channel and its programmes.</a:t>
            </a:r>
          </a:p>
          <a:p>
            <a:pPr marL="0" indent="0">
              <a:buNone/>
            </a:pPr>
            <a:r>
              <a:rPr lang="en-GB" dirty="0">
                <a:latin typeface="Arial" panose="020B0604020202020204" pitchFamily="34" charset="0"/>
                <a:cs typeface="Arial" panose="020B0604020202020204" pitchFamily="34" charset="0"/>
              </a:rPr>
              <a:t>“Without a doubt, S4C is one of the essential cornerstones of our culture in Wales. Since its establishment in 1982, its value in terms of strengthening our identity and culture, as well as promoting the Welsh language has undoubtedly been valuable and far-reaching.”</a:t>
            </a:r>
          </a:p>
        </p:txBody>
      </p:sp>
      <p:pic>
        <p:nvPicPr>
          <p:cNvPr id="4" name="Content Placeholder 4" descr="A red dragon on a green and white background">
            <a:extLst>
              <a:ext uri="{FF2B5EF4-FFF2-40B4-BE49-F238E27FC236}">
                <a16:creationId xmlns:a16="http://schemas.microsoft.com/office/drawing/2014/main" id="{F457FA59-3746-C69F-A68B-99B85A305A8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24763" y="4927600"/>
            <a:ext cx="2805852" cy="1683511"/>
          </a:xfrm>
          <a:prstGeom prst="rect">
            <a:avLst/>
          </a:prstGeom>
        </p:spPr>
      </p:pic>
      <p:pic>
        <p:nvPicPr>
          <p:cNvPr id="5" name="Picture 4">
            <a:extLst>
              <a:ext uri="{FF2B5EF4-FFF2-40B4-BE49-F238E27FC236}">
                <a16:creationId xmlns:a16="http://schemas.microsoft.com/office/drawing/2014/main" id="{7EC9519A-361B-4097-548C-350137FA56D1}"/>
              </a:ext>
            </a:extLst>
          </p:cNvPr>
          <p:cNvPicPr>
            <a:picLocks noChangeAspect="1"/>
          </p:cNvPicPr>
          <p:nvPr/>
        </p:nvPicPr>
        <p:blipFill>
          <a:blip r:embed="rId4"/>
          <a:stretch>
            <a:fillRect/>
          </a:stretch>
        </p:blipFill>
        <p:spPr>
          <a:xfrm>
            <a:off x="10408938" y="146714"/>
            <a:ext cx="1621677" cy="1359526"/>
          </a:xfrm>
          <a:prstGeom prst="rect">
            <a:avLst/>
          </a:prstGeom>
        </p:spPr>
      </p:pic>
    </p:spTree>
    <p:extLst>
      <p:ext uri="{BB962C8B-B14F-4D97-AF65-F5344CB8AC3E}">
        <p14:creationId xmlns:p14="http://schemas.microsoft.com/office/powerpoint/2010/main" val="33343803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2F01D-A0C3-82BA-88CB-1ED11AA5ADF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26119CC5-758D-2EFB-548E-70A2324CB814}"/>
              </a:ext>
            </a:extLst>
          </p:cNvPr>
          <p:cNvSpPr>
            <a:spLocks noGrp="1"/>
          </p:cNvSpPr>
          <p:nvPr>
            <p:ph idx="1"/>
          </p:nvPr>
        </p:nvSpPr>
        <p:spPr>
          <a:xfrm>
            <a:off x="677334" y="1469774"/>
            <a:ext cx="8596668" cy="3880773"/>
          </a:xfrm>
        </p:spPr>
        <p:txBody>
          <a:bodyPr/>
          <a:lstStyle/>
          <a:p>
            <a:pPr marL="0" indent="0">
              <a:buNone/>
            </a:pPr>
            <a:r>
              <a:rPr lang="en-GB" dirty="0" err="1"/>
              <a:t>Bebb</a:t>
            </a:r>
            <a:r>
              <a:rPr lang="en-GB" dirty="0"/>
              <a:t>, G., Wiliam, S., and S4C (2024) ANNUAL REPORT AND ACCOUNTS 2023—2024. </a:t>
            </a:r>
            <a:r>
              <a:rPr lang="en-GB" dirty="0">
                <a:hlinkClick r:id="rId2"/>
              </a:rPr>
              <a:t>https://adroddiad.s4c.cymru/wp-content/uploads/2024/07/S4C_Report-and-Accounts-2023-24_English.pdf</a:t>
            </a:r>
            <a:r>
              <a:rPr lang="en-GB" dirty="0"/>
              <a:t>. (Accessed: January 12, 2025)</a:t>
            </a:r>
          </a:p>
          <a:p>
            <a:pPr marL="0" indent="0">
              <a:buNone/>
            </a:pPr>
            <a:r>
              <a:rPr lang="en-GB" dirty="0"/>
              <a:t>Qualifications, Curriculum and Assessment Authority for Wales (2003) Developing the curriculum </a:t>
            </a:r>
            <a:r>
              <a:rPr lang="en-GB" dirty="0" err="1"/>
              <a:t>Cymreig</a:t>
            </a:r>
            <a:r>
              <a:rPr lang="en-GB" dirty="0"/>
              <a:t>. book. Qualifications, Curriculum and Assessment Authority for Wales. </a:t>
            </a:r>
            <a:r>
              <a:rPr lang="en-GB" dirty="0">
                <a:hlinkClick r:id="rId3"/>
              </a:rPr>
              <a:t>https://hwb.gov.wales/api/storage/8e68e2f5-851f-43b8-af24-9eb38cf62482/developing-the curriculum-cymreig.pdf</a:t>
            </a:r>
            <a:r>
              <a:rPr lang="en-GB" dirty="0"/>
              <a:t>.  (Accessed 12 January 2025)  </a:t>
            </a:r>
          </a:p>
          <a:p>
            <a:pPr marL="0" indent="0">
              <a:buNone/>
            </a:pPr>
            <a:r>
              <a:rPr lang="en-GB" dirty="0"/>
              <a:t>Map of Wales, 2025. </a:t>
            </a:r>
            <a:r>
              <a:rPr lang="en-GB" dirty="0">
                <a:hlinkClick r:id="rId4"/>
              </a:rPr>
              <a:t>https://fun-play.co.uk/product/map-of-wales-playground-marking/</a:t>
            </a:r>
            <a:r>
              <a:rPr lang="en-GB" dirty="0"/>
              <a:t>. (Accessed: January 12, 2025)</a:t>
            </a:r>
          </a:p>
          <a:p>
            <a:pPr marL="0" indent="0">
              <a:buNone/>
            </a:pPr>
            <a:endParaRPr lang="en-GB" dirty="0"/>
          </a:p>
        </p:txBody>
      </p:sp>
      <p:pic>
        <p:nvPicPr>
          <p:cNvPr id="4" name="Picture 3">
            <a:extLst>
              <a:ext uri="{FF2B5EF4-FFF2-40B4-BE49-F238E27FC236}">
                <a16:creationId xmlns:a16="http://schemas.microsoft.com/office/drawing/2014/main" id="{EF81DB4C-B063-83DC-A7B0-DB5BE0E62D71}"/>
              </a:ext>
            </a:extLst>
          </p:cNvPr>
          <p:cNvPicPr>
            <a:picLocks noChangeAspect="1"/>
          </p:cNvPicPr>
          <p:nvPr/>
        </p:nvPicPr>
        <p:blipFill>
          <a:blip r:embed="rId5"/>
          <a:stretch>
            <a:fillRect/>
          </a:stretch>
        </p:blipFill>
        <p:spPr>
          <a:xfrm>
            <a:off x="9274002" y="4927601"/>
            <a:ext cx="2781405" cy="1822862"/>
          </a:xfrm>
          <a:prstGeom prst="rect">
            <a:avLst/>
          </a:prstGeom>
        </p:spPr>
      </p:pic>
    </p:spTree>
    <p:extLst>
      <p:ext uri="{BB962C8B-B14F-4D97-AF65-F5344CB8AC3E}">
        <p14:creationId xmlns:p14="http://schemas.microsoft.com/office/powerpoint/2010/main" val="89798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483C3-88D4-3B98-27DC-2DEF8D9BFAE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5E79C788-D251-48AE-7084-EAA8F2BB2C20}"/>
              </a:ext>
            </a:extLst>
          </p:cNvPr>
          <p:cNvSpPr>
            <a:spLocks noGrp="1"/>
          </p:cNvSpPr>
          <p:nvPr>
            <p:ph idx="1"/>
          </p:nvPr>
        </p:nvSpPr>
        <p:spPr>
          <a:xfrm>
            <a:off x="677334" y="1339273"/>
            <a:ext cx="8596668" cy="4702089"/>
          </a:xfrm>
        </p:spPr>
        <p:txBody>
          <a:bodyPr>
            <a:normAutofit fontScale="92500" lnSpcReduction="20000"/>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S4C Logo, Wales, 1982.</a:t>
            </a:r>
          </a:p>
          <a:p>
            <a:pPr marL="0" indent="0">
              <a:buNone/>
            </a:pPr>
            <a:r>
              <a:rPr lang="en-GB" dirty="0">
                <a:latin typeface="Arial" panose="020B0604020202020204" pitchFamily="34" charset="0"/>
                <a:cs typeface="Arial" panose="020B0604020202020204" pitchFamily="34" charset="0"/>
                <a:hlinkClick r:id="rId2"/>
              </a:rPr>
              <a:t>https://bbc.fandom.com/wiki/S4C</a:t>
            </a:r>
            <a:r>
              <a:rPr lang="en-GB" dirty="0">
                <a:latin typeface="Arial" panose="020B0604020202020204" pitchFamily="34" charset="0"/>
                <a:cs typeface="Arial" panose="020B0604020202020204" pitchFamily="34" charset="0"/>
              </a:rPr>
              <a:t>. (Accessed: January 12, 2025).</a:t>
            </a:r>
          </a:p>
          <a:p>
            <a:pPr marL="0" indent="0">
              <a:buNone/>
            </a:pP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The importance of S4C to Wales, Welsh Select Committee (2011). </a:t>
            </a:r>
            <a:r>
              <a:rPr lang="en-GB" dirty="0">
                <a:latin typeface="Arial" panose="020B0604020202020204" pitchFamily="34" charset="0"/>
                <a:cs typeface="Arial" panose="020B0604020202020204" pitchFamily="34" charset="0"/>
                <a:hlinkClick r:id="rId3"/>
              </a:rPr>
              <a:t>https://publications.parliament.uk/pa/cm201012/cmselect/cmwelaf/614/61404.htm</a:t>
            </a:r>
            <a:r>
              <a:rPr lang="en-GB" dirty="0">
                <a:latin typeface="Arial" panose="020B0604020202020204" pitchFamily="34" charset="0"/>
                <a:cs typeface="Arial" panose="020B0604020202020204" pitchFamily="34" charset="0"/>
              </a:rPr>
              <a:t>  (Accessed: January 12, 2025).</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Welsh Flag, Wales. </a:t>
            </a:r>
            <a:r>
              <a:rPr lang="en-GB" dirty="0">
                <a:latin typeface="Arial" panose="020B0604020202020204" pitchFamily="34" charset="0"/>
                <a:cs typeface="Arial" panose="020B0604020202020204" pitchFamily="34" charset="0"/>
                <a:hlinkClick r:id="rId4"/>
              </a:rPr>
              <a:t>Wikimedia Ehttps://upload.wikimedia.org/wikipedia/commons/thumb/a/a9/Flag_of_Wales_(1959%E2%80%93present).svg/1200px-Flag_of_Wales_(1959%E2%80%93present).svg.pngrror</a:t>
            </a:r>
            <a:r>
              <a:rPr lang="en-GB" dirty="0">
                <a:latin typeface="Arial" panose="020B0604020202020204" pitchFamily="34" charset="0"/>
                <a:cs typeface="Arial" panose="020B0604020202020204" pitchFamily="34" charset="0"/>
              </a:rPr>
              <a:t>. Accessed: January 12, 2025).</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Williams, E.O. and Secretary of State for Digital, Culture, Media and Sport (2017) Building an S4C for the future. </a:t>
            </a:r>
            <a:r>
              <a:rPr lang="en-GB" dirty="0">
                <a:latin typeface="Arial" panose="020B0604020202020204" pitchFamily="34" charset="0"/>
                <a:cs typeface="Arial" panose="020B0604020202020204" pitchFamily="34" charset="0"/>
                <a:hlinkClick r:id="rId5"/>
              </a:rPr>
              <a:t>https://assets.publishing.service.gov.uk/media/5abbcdaf40f0b67d64e21b9e/Building_an_S4C_for_the_Future_English_Accessible.pdf</a:t>
            </a:r>
            <a:r>
              <a:rPr lang="en-GB" dirty="0">
                <a:latin typeface="Arial" panose="020B0604020202020204" pitchFamily="34" charset="0"/>
                <a:cs typeface="Arial" panose="020B0604020202020204" pitchFamily="34" charset="0"/>
              </a:rPr>
              <a:t>. (Accessed: January 12, 2025).</a:t>
            </a:r>
          </a:p>
          <a:p>
            <a:pPr marL="0" indent="0">
              <a:buNone/>
            </a:pPr>
            <a:endParaRPr lang="en-GB" dirty="0"/>
          </a:p>
          <a:p>
            <a:pPr marL="0" indent="0">
              <a:buNone/>
            </a:pPr>
            <a:endParaRPr lang="en-GB" dirty="0"/>
          </a:p>
        </p:txBody>
      </p:sp>
      <p:pic>
        <p:nvPicPr>
          <p:cNvPr id="4" name="Content Placeholder 4" descr="A red dragon on a green and white background">
            <a:extLst>
              <a:ext uri="{FF2B5EF4-FFF2-40B4-BE49-F238E27FC236}">
                <a16:creationId xmlns:a16="http://schemas.microsoft.com/office/drawing/2014/main" id="{660054E0-85B8-E11F-4B0E-ACE641ADF55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998225" y="4791678"/>
            <a:ext cx="3032390" cy="1819434"/>
          </a:xfrm>
          <a:prstGeom prst="rect">
            <a:avLst/>
          </a:prstGeom>
        </p:spPr>
      </p:pic>
    </p:spTree>
    <p:extLst>
      <p:ext uri="{BB962C8B-B14F-4D97-AF65-F5344CB8AC3E}">
        <p14:creationId xmlns:p14="http://schemas.microsoft.com/office/powerpoint/2010/main" val="71665244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414</TotalTime>
  <Words>1041</Words>
  <Application>Microsoft Office PowerPoint</Application>
  <PresentationFormat>Widescreen</PresentationFormat>
  <Paragraphs>81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Trebuchet MS</vt:lpstr>
      <vt:lpstr>Wingdings 3</vt:lpstr>
      <vt:lpstr>Facet</vt:lpstr>
      <vt:lpstr>Critically explore an historical event/development that has significantly impacted on the role of the Welsh Language in Education</vt:lpstr>
      <vt:lpstr>Introduction</vt:lpstr>
      <vt:lpstr>S4C</vt:lpstr>
      <vt:lpstr>What impact has S4C had? Promotion of the Welsh Language</vt:lpstr>
      <vt:lpstr>What impact has S4C had? Educational Content</vt:lpstr>
      <vt:lpstr>What impact has S4C had? Cultural Awareness</vt:lpstr>
      <vt:lpstr>What impact has S4C had? Supporting the Curriculum</vt:lpstr>
      <vt:lpstr>What impact has S4C had? Developing Talent</vt:lpstr>
      <vt:lpstr>Conclusion – What do we need to do now?</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Stef Munday</dc:creator>
  <cp:lastModifiedBy>Stef Munday</cp:lastModifiedBy>
  <cp:revision>1</cp:revision>
  <dcterms:created xsi:type="dcterms:W3CDTF">2025-01-12T17:00:17Z</dcterms:created>
  <dcterms:modified xsi:type="dcterms:W3CDTF">2025-01-12T23:54:34Z</dcterms:modified>
</cp:coreProperties>
</file>