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8" d="100"/>
          <a:sy n="108" d="100"/>
        </p:scale>
        <p:origin x="678"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C607877-E50F-4324-BF37-1291BFD1828A}" type="doc">
      <dgm:prSet loTypeId="urn:microsoft.com/office/officeart/2005/8/layout/chart3" loCatId="cycle" qsTypeId="urn:microsoft.com/office/officeart/2005/8/quickstyle/simple1" qsCatId="simple" csTypeId="urn:microsoft.com/office/officeart/2005/8/colors/colorful3" csCatId="colorful" phldr="1"/>
      <dgm:spPr/>
      <dgm:t>
        <a:bodyPr/>
        <a:lstStyle/>
        <a:p>
          <a:endParaRPr lang="en-US"/>
        </a:p>
      </dgm:t>
    </dgm:pt>
    <dgm:pt modelId="{84A8AA3F-4EFC-409A-B770-0AAE531FF93D}">
      <dgm:prSet phldrT="[Text]"/>
      <dgm:spPr/>
      <dgm:t>
        <a:bodyPr/>
        <a:lstStyle/>
        <a:p>
          <a:r>
            <a:rPr lang="en-US" dirty="0">
              <a:solidFill>
                <a:schemeClr val="tx1"/>
              </a:solidFill>
            </a:rPr>
            <a:t>Conservatism / Embeddedness</a:t>
          </a:r>
        </a:p>
      </dgm:t>
    </dgm:pt>
    <dgm:pt modelId="{A30BE5AC-F2C0-4200-A6FF-78CBC4058F50}" type="parTrans" cxnId="{DC0C8A9C-9FED-4F1A-A84F-78BA3E02B040}">
      <dgm:prSet/>
      <dgm:spPr/>
      <dgm:t>
        <a:bodyPr/>
        <a:lstStyle/>
        <a:p>
          <a:endParaRPr lang="en-US"/>
        </a:p>
      </dgm:t>
    </dgm:pt>
    <dgm:pt modelId="{82E4EE28-AEC4-4176-A438-402D4715487B}" type="sibTrans" cxnId="{DC0C8A9C-9FED-4F1A-A84F-78BA3E02B040}">
      <dgm:prSet/>
      <dgm:spPr/>
      <dgm:t>
        <a:bodyPr/>
        <a:lstStyle/>
        <a:p>
          <a:endParaRPr lang="en-US"/>
        </a:p>
      </dgm:t>
    </dgm:pt>
    <dgm:pt modelId="{BE839102-4F44-416E-8315-C012C5DEAB93}">
      <dgm:prSet phldrT="[Text]"/>
      <dgm:spPr/>
      <dgm:t>
        <a:bodyPr/>
        <a:lstStyle/>
        <a:p>
          <a:r>
            <a:rPr lang="en-US" dirty="0">
              <a:solidFill>
                <a:schemeClr val="tx1"/>
              </a:solidFill>
            </a:rPr>
            <a:t>Intellectual autonomy</a:t>
          </a:r>
        </a:p>
      </dgm:t>
    </dgm:pt>
    <dgm:pt modelId="{1E8C80DF-668F-447C-B6E2-61B0FE092D21}" type="parTrans" cxnId="{E8C1100D-AC81-4B90-A74A-DD8E7E041D74}">
      <dgm:prSet/>
      <dgm:spPr/>
      <dgm:t>
        <a:bodyPr/>
        <a:lstStyle/>
        <a:p>
          <a:endParaRPr lang="en-US"/>
        </a:p>
      </dgm:t>
    </dgm:pt>
    <dgm:pt modelId="{F24A6F5D-4F11-4BDE-BADA-8C707DEBCDA0}" type="sibTrans" cxnId="{E8C1100D-AC81-4B90-A74A-DD8E7E041D74}">
      <dgm:prSet/>
      <dgm:spPr/>
      <dgm:t>
        <a:bodyPr/>
        <a:lstStyle/>
        <a:p>
          <a:endParaRPr lang="en-US"/>
        </a:p>
      </dgm:t>
    </dgm:pt>
    <dgm:pt modelId="{31AE2BBD-CF3B-49EF-87E2-0BFAF70FB4E1}">
      <dgm:prSet phldrT="[Text]"/>
      <dgm:spPr/>
      <dgm:t>
        <a:bodyPr/>
        <a:lstStyle/>
        <a:p>
          <a:r>
            <a:rPr lang="en-US" dirty="0">
              <a:solidFill>
                <a:schemeClr val="tx1"/>
              </a:solidFill>
            </a:rPr>
            <a:t>Affective autonomy</a:t>
          </a:r>
        </a:p>
      </dgm:t>
    </dgm:pt>
    <dgm:pt modelId="{0888E857-E039-4BAF-9446-754DFF82D147}" type="parTrans" cxnId="{27D10E67-2B8A-49AA-B0A8-80A51FCBA93E}">
      <dgm:prSet/>
      <dgm:spPr/>
      <dgm:t>
        <a:bodyPr/>
        <a:lstStyle/>
        <a:p>
          <a:endParaRPr lang="en-US"/>
        </a:p>
      </dgm:t>
    </dgm:pt>
    <dgm:pt modelId="{45A59420-D441-49BE-8C96-7C4DDD7626F7}" type="sibTrans" cxnId="{27D10E67-2B8A-49AA-B0A8-80A51FCBA93E}">
      <dgm:prSet/>
      <dgm:spPr/>
      <dgm:t>
        <a:bodyPr/>
        <a:lstStyle/>
        <a:p>
          <a:endParaRPr lang="en-US"/>
        </a:p>
      </dgm:t>
    </dgm:pt>
    <dgm:pt modelId="{FD55EF26-E7DB-4578-ABF9-2131B361D284}">
      <dgm:prSet/>
      <dgm:spPr/>
      <dgm:t>
        <a:bodyPr/>
        <a:lstStyle/>
        <a:p>
          <a:r>
            <a:rPr lang="en-US" dirty="0">
              <a:solidFill>
                <a:schemeClr val="tx1"/>
              </a:solidFill>
            </a:rPr>
            <a:t>Hierarchy</a:t>
          </a:r>
        </a:p>
      </dgm:t>
    </dgm:pt>
    <dgm:pt modelId="{3EB9A824-3ED1-4AA1-B862-6BC6513EFB71}" type="parTrans" cxnId="{C13A7855-F0B4-478F-9B68-1F5505DD094F}">
      <dgm:prSet/>
      <dgm:spPr/>
      <dgm:t>
        <a:bodyPr/>
        <a:lstStyle/>
        <a:p>
          <a:endParaRPr lang="en-US"/>
        </a:p>
      </dgm:t>
    </dgm:pt>
    <dgm:pt modelId="{50AC6F60-A695-45E1-9378-5FEDB9100990}" type="sibTrans" cxnId="{C13A7855-F0B4-478F-9B68-1F5505DD094F}">
      <dgm:prSet/>
      <dgm:spPr/>
      <dgm:t>
        <a:bodyPr/>
        <a:lstStyle/>
        <a:p>
          <a:endParaRPr lang="en-US"/>
        </a:p>
      </dgm:t>
    </dgm:pt>
    <dgm:pt modelId="{99090ECB-4439-462C-9C23-28741613D2B6}">
      <dgm:prSet/>
      <dgm:spPr/>
      <dgm:t>
        <a:bodyPr/>
        <a:lstStyle/>
        <a:p>
          <a:r>
            <a:rPr lang="en-US" dirty="0">
              <a:solidFill>
                <a:schemeClr val="tx1"/>
              </a:solidFill>
            </a:rPr>
            <a:t>Mastery</a:t>
          </a:r>
        </a:p>
      </dgm:t>
    </dgm:pt>
    <dgm:pt modelId="{D5B23632-315A-49B4-937C-89F3DA89625B}" type="parTrans" cxnId="{97ADA999-6567-4CBB-AE8E-3376C7CD8916}">
      <dgm:prSet/>
      <dgm:spPr/>
      <dgm:t>
        <a:bodyPr/>
        <a:lstStyle/>
        <a:p>
          <a:endParaRPr lang="en-US"/>
        </a:p>
      </dgm:t>
    </dgm:pt>
    <dgm:pt modelId="{29EDF1ED-67B4-427C-8F42-D744409D3000}" type="sibTrans" cxnId="{97ADA999-6567-4CBB-AE8E-3376C7CD8916}">
      <dgm:prSet/>
      <dgm:spPr/>
      <dgm:t>
        <a:bodyPr/>
        <a:lstStyle/>
        <a:p>
          <a:endParaRPr lang="en-US"/>
        </a:p>
      </dgm:t>
    </dgm:pt>
    <dgm:pt modelId="{6E9EC539-C085-4AF1-8292-FA8A1BEC22EA}">
      <dgm:prSet/>
      <dgm:spPr/>
      <dgm:t>
        <a:bodyPr/>
        <a:lstStyle/>
        <a:p>
          <a:r>
            <a:rPr lang="en-US" dirty="0">
              <a:solidFill>
                <a:schemeClr val="tx1"/>
              </a:solidFill>
            </a:rPr>
            <a:t>Harmony</a:t>
          </a:r>
        </a:p>
      </dgm:t>
    </dgm:pt>
    <dgm:pt modelId="{6BC529C6-7121-4C61-A78C-E70A88288388}" type="parTrans" cxnId="{A2B35608-7CF0-4524-8632-524C7402A4E9}">
      <dgm:prSet/>
      <dgm:spPr/>
      <dgm:t>
        <a:bodyPr/>
        <a:lstStyle/>
        <a:p>
          <a:endParaRPr lang="en-US"/>
        </a:p>
      </dgm:t>
    </dgm:pt>
    <dgm:pt modelId="{727C95B6-71CC-4748-9AEA-6980778EA811}" type="sibTrans" cxnId="{A2B35608-7CF0-4524-8632-524C7402A4E9}">
      <dgm:prSet/>
      <dgm:spPr/>
      <dgm:t>
        <a:bodyPr/>
        <a:lstStyle/>
        <a:p>
          <a:endParaRPr lang="en-US"/>
        </a:p>
      </dgm:t>
    </dgm:pt>
    <dgm:pt modelId="{934BDD77-7B0D-4B15-B97F-79D11288765D}">
      <dgm:prSet/>
      <dgm:spPr/>
      <dgm:t>
        <a:bodyPr/>
        <a:lstStyle/>
        <a:p>
          <a:r>
            <a:rPr lang="en-US" dirty="0">
              <a:solidFill>
                <a:schemeClr val="tx1"/>
              </a:solidFill>
            </a:rPr>
            <a:t>Egalitarian commitment </a:t>
          </a:r>
        </a:p>
      </dgm:t>
    </dgm:pt>
    <dgm:pt modelId="{3E959754-1E04-42C8-A6F6-B7CBCBAD7300}" type="parTrans" cxnId="{37A8B2E3-D013-4809-9DF0-B62A5C423291}">
      <dgm:prSet/>
      <dgm:spPr/>
      <dgm:t>
        <a:bodyPr/>
        <a:lstStyle/>
        <a:p>
          <a:endParaRPr lang="en-US"/>
        </a:p>
      </dgm:t>
    </dgm:pt>
    <dgm:pt modelId="{F9EE09CE-14CF-4466-8399-58D180E16E20}" type="sibTrans" cxnId="{37A8B2E3-D013-4809-9DF0-B62A5C423291}">
      <dgm:prSet/>
      <dgm:spPr/>
      <dgm:t>
        <a:bodyPr/>
        <a:lstStyle/>
        <a:p>
          <a:endParaRPr lang="en-US"/>
        </a:p>
      </dgm:t>
    </dgm:pt>
    <dgm:pt modelId="{28A50D2F-D204-49D4-97E1-9439CD575A81}" type="pres">
      <dgm:prSet presAssocID="{DC607877-E50F-4324-BF37-1291BFD1828A}" presName="compositeShape" presStyleCnt="0">
        <dgm:presLayoutVars>
          <dgm:chMax val="7"/>
          <dgm:dir/>
          <dgm:resizeHandles val="exact"/>
        </dgm:presLayoutVars>
      </dgm:prSet>
      <dgm:spPr/>
    </dgm:pt>
    <dgm:pt modelId="{2E1B0EB2-6978-4066-B4F5-1D21BB194EB8}" type="pres">
      <dgm:prSet presAssocID="{DC607877-E50F-4324-BF37-1291BFD1828A}" presName="wedge1" presStyleLbl="node1" presStyleIdx="0" presStyleCnt="7"/>
      <dgm:spPr/>
    </dgm:pt>
    <dgm:pt modelId="{FBFF6902-EDA9-4598-A46D-BCA25BFB89DE}" type="pres">
      <dgm:prSet presAssocID="{DC607877-E50F-4324-BF37-1291BFD1828A}" presName="wedge1Tx" presStyleLbl="node1" presStyleIdx="0" presStyleCnt="7">
        <dgm:presLayoutVars>
          <dgm:chMax val="0"/>
          <dgm:chPref val="0"/>
          <dgm:bulletEnabled val="1"/>
        </dgm:presLayoutVars>
      </dgm:prSet>
      <dgm:spPr/>
    </dgm:pt>
    <dgm:pt modelId="{50FDE0F7-64F4-42E2-B186-C0F35BFBBB24}" type="pres">
      <dgm:prSet presAssocID="{DC607877-E50F-4324-BF37-1291BFD1828A}" presName="wedge2" presStyleLbl="node1" presStyleIdx="1" presStyleCnt="7"/>
      <dgm:spPr/>
    </dgm:pt>
    <dgm:pt modelId="{8EE848B9-B2A0-4085-8D99-5FC60B509393}" type="pres">
      <dgm:prSet presAssocID="{DC607877-E50F-4324-BF37-1291BFD1828A}" presName="wedge2Tx" presStyleLbl="node1" presStyleIdx="1" presStyleCnt="7">
        <dgm:presLayoutVars>
          <dgm:chMax val="0"/>
          <dgm:chPref val="0"/>
          <dgm:bulletEnabled val="1"/>
        </dgm:presLayoutVars>
      </dgm:prSet>
      <dgm:spPr/>
    </dgm:pt>
    <dgm:pt modelId="{79A0D585-A222-44FF-AD20-8CD985669E68}" type="pres">
      <dgm:prSet presAssocID="{DC607877-E50F-4324-BF37-1291BFD1828A}" presName="wedge3" presStyleLbl="node1" presStyleIdx="2" presStyleCnt="7"/>
      <dgm:spPr/>
    </dgm:pt>
    <dgm:pt modelId="{5F9FF1AD-7FA3-462F-A44B-50BA8C27AC3B}" type="pres">
      <dgm:prSet presAssocID="{DC607877-E50F-4324-BF37-1291BFD1828A}" presName="wedge3Tx" presStyleLbl="node1" presStyleIdx="2" presStyleCnt="7">
        <dgm:presLayoutVars>
          <dgm:chMax val="0"/>
          <dgm:chPref val="0"/>
          <dgm:bulletEnabled val="1"/>
        </dgm:presLayoutVars>
      </dgm:prSet>
      <dgm:spPr/>
    </dgm:pt>
    <dgm:pt modelId="{84EF1D3E-13A4-4E5E-9B9E-D9505E64B704}" type="pres">
      <dgm:prSet presAssocID="{DC607877-E50F-4324-BF37-1291BFD1828A}" presName="wedge4" presStyleLbl="node1" presStyleIdx="3" presStyleCnt="7"/>
      <dgm:spPr/>
    </dgm:pt>
    <dgm:pt modelId="{E8620837-6160-4D23-94B0-B7F24C71111F}" type="pres">
      <dgm:prSet presAssocID="{DC607877-E50F-4324-BF37-1291BFD1828A}" presName="wedge4Tx" presStyleLbl="node1" presStyleIdx="3" presStyleCnt="7">
        <dgm:presLayoutVars>
          <dgm:chMax val="0"/>
          <dgm:chPref val="0"/>
          <dgm:bulletEnabled val="1"/>
        </dgm:presLayoutVars>
      </dgm:prSet>
      <dgm:spPr/>
    </dgm:pt>
    <dgm:pt modelId="{D718DB1F-58DB-4C25-84FD-D338596FD62B}" type="pres">
      <dgm:prSet presAssocID="{DC607877-E50F-4324-BF37-1291BFD1828A}" presName="wedge5" presStyleLbl="node1" presStyleIdx="4" presStyleCnt="7"/>
      <dgm:spPr/>
    </dgm:pt>
    <dgm:pt modelId="{F688222A-88F3-44DA-8115-E88C0CB8D5B1}" type="pres">
      <dgm:prSet presAssocID="{DC607877-E50F-4324-BF37-1291BFD1828A}" presName="wedge5Tx" presStyleLbl="node1" presStyleIdx="4" presStyleCnt="7">
        <dgm:presLayoutVars>
          <dgm:chMax val="0"/>
          <dgm:chPref val="0"/>
          <dgm:bulletEnabled val="1"/>
        </dgm:presLayoutVars>
      </dgm:prSet>
      <dgm:spPr/>
    </dgm:pt>
    <dgm:pt modelId="{FE8EBC16-78B4-4AA0-AF21-77573CCFEF3B}" type="pres">
      <dgm:prSet presAssocID="{DC607877-E50F-4324-BF37-1291BFD1828A}" presName="wedge6" presStyleLbl="node1" presStyleIdx="5" presStyleCnt="7"/>
      <dgm:spPr/>
    </dgm:pt>
    <dgm:pt modelId="{2D8AF9F7-2C73-48FC-AFDA-ABC5AD45A396}" type="pres">
      <dgm:prSet presAssocID="{DC607877-E50F-4324-BF37-1291BFD1828A}" presName="wedge6Tx" presStyleLbl="node1" presStyleIdx="5" presStyleCnt="7">
        <dgm:presLayoutVars>
          <dgm:chMax val="0"/>
          <dgm:chPref val="0"/>
          <dgm:bulletEnabled val="1"/>
        </dgm:presLayoutVars>
      </dgm:prSet>
      <dgm:spPr/>
    </dgm:pt>
    <dgm:pt modelId="{91059C15-F4BE-452A-AB8D-EE7679BB9484}" type="pres">
      <dgm:prSet presAssocID="{DC607877-E50F-4324-BF37-1291BFD1828A}" presName="wedge7" presStyleLbl="node1" presStyleIdx="6" presStyleCnt="7"/>
      <dgm:spPr/>
    </dgm:pt>
    <dgm:pt modelId="{482F97FB-BC46-43AF-AF63-F4E149068D0A}" type="pres">
      <dgm:prSet presAssocID="{DC607877-E50F-4324-BF37-1291BFD1828A}" presName="wedge7Tx" presStyleLbl="node1" presStyleIdx="6" presStyleCnt="7">
        <dgm:presLayoutVars>
          <dgm:chMax val="0"/>
          <dgm:chPref val="0"/>
          <dgm:bulletEnabled val="1"/>
        </dgm:presLayoutVars>
      </dgm:prSet>
      <dgm:spPr/>
    </dgm:pt>
  </dgm:ptLst>
  <dgm:cxnLst>
    <dgm:cxn modelId="{1599F602-82C7-4F93-8365-E01BB3BAFBDF}" type="presOf" srcId="{6E9EC539-C085-4AF1-8292-FA8A1BEC22EA}" destId="{2D8AF9F7-2C73-48FC-AFDA-ABC5AD45A396}" srcOrd="1" destOrd="0" presId="urn:microsoft.com/office/officeart/2005/8/layout/chart3"/>
    <dgm:cxn modelId="{A2B35608-7CF0-4524-8632-524C7402A4E9}" srcId="{DC607877-E50F-4324-BF37-1291BFD1828A}" destId="{6E9EC539-C085-4AF1-8292-FA8A1BEC22EA}" srcOrd="5" destOrd="0" parTransId="{6BC529C6-7121-4C61-A78C-E70A88288388}" sibTransId="{727C95B6-71CC-4748-9AEA-6980778EA811}"/>
    <dgm:cxn modelId="{C969A30A-1893-46EB-955E-A07E6E270203}" type="presOf" srcId="{BE839102-4F44-416E-8315-C012C5DEAB93}" destId="{50FDE0F7-64F4-42E2-B186-C0F35BFBBB24}" srcOrd="0" destOrd="0" presId="urn:microsoft.com/office/officeart/2005/8/layout/chart3"/>
    <dgm:cxn modelId="{E8C1100D-AC81-4B90-A74A-DD8E7E041D74}" srcId="{DC607877-E50F-4324-BF37-1291BFD1828A}" destId="{BE839102-4F44-416E-8315-C012C5DEAB93}" srcOrd="1" destOrd="0" parTransId="{1E8C80DF-668F-447C-B6E2-61B0FE092D21}" sibTransId="{F24A6F5D-4F11-4BDE-BADA-8C707DEBCDA0}"/>
    <dgm:cxn modelId="{CE165215-1296-4D8F-B69A-9284656CD058}" type="presOf" srcId="{DC607877-E50F-4324-BF37-1291BFD1828A}" destId="{28A50D2F-D204-49D4-97E1-9439CD575A81}" srcOrd="0" destOrd="0" presId="urn:microsoft.com/office/officeart/2005/8/layout/chart3"/>
    <dgm:cxn modelId="{4B03C519-2956-4F74-B2A1-D764B5B95F5F}" type="presOf" srcId="{934BDD77-7B0D-4B15-B97F-79D11288765D}" destId="{91059C15-F4BE-452A-AB8D-EE7679BB9484}" srcOrd="0" destOrd="0" presId="urn:microsoft.com/office/officeart/2005/8/layout/chart3"/>
    <dgm:cxn modelId="{2B0BB722-92A2-4C7E-A99F-7A6DE6F1A308}" type="presOf" srcId="{FD55EF26-E7DB-4578-ABF9-2131B361D284}" destId="{84EF1D3E-13A4-4E5E-9B9E-D9505E64B704}" srcOrd="0" destOrd="0" presId="urn:microsoft.com/office/officeart/2005/8/layout/chart3"/>
    <dgm:cxn modelId="{27D10E67-2B8A-49AA-B0A8-80A51FCBA93E}" srcId="{DC607877-E50F-4324-BF37-1291BFD1828A}" destId="{31AE2BBD-CF3B-49EF-87E2-0BFAF70FB4E1}" srcOrd="2" destOrd="0" parTransId="{0888E857-E039-4BAF-9446-754DFF82D147}" sibTransId="{45A59420-D441-49BE-8C96-7C4DDD7626F7}"/>
    <dgm:cxn modelId="{4245616B-F34B-4C00-BC1D-C46BB75C99A6}" type="presOf" srcId="{31AE2BBD-CF3B-49EF-87E2-0BFAF70FB4E1}" destId="{5F9FF1AD-7FA3-462F-A44B-50BA8C27AC3B}" srcOrd="1" destOrd="0" presId="urn:microsoft.com/office/officeart/2005/8/layout/chart3"/>
    <dgm:cxn modelId="{5638616E-ED18-4521-B1EE-8B24AF166BBF}" type="presOf" srcId="{84A8AA3F-4EFC-409A-B770-0AAE531FF93D}" destId="{FBFF6902-EDA9-4598-A46D-BCA25BFB89DE}" srcOrd="1" destOrd="0" presId="urn:microsoft.com/office/officeart/2005/8/layout/chart3"/>
    <dgm:cxn modelId="{C13A7855-F0B4-478F-9B68-1F5505DD094F}" srcId="{DC607877-E50F-4324-BF37-1291BFD1828A}" destId="{FD55EF26-E7DB-4578-ABF9-2131B361D284}" srcOrd="3" destOrd="0" parTransId="{3EB9A824-3ED1-4AA1-B862-6BC6513EFB71}" sibTransId="{50AC6F60-A695-45E1-9378-5FEDB9100990}"/>
    <dgm:cxn modelId="{80D79189-EA88-453A-9674-748BC4942A23}" type="presOf" srcId="{934BDD77-7B0D-4B15-B97F-79D11288765D}" destId="{482F97FB-BC46-43AF-AF63-F4E149068D0A}" srcOrd="1" destOrd="0" presId="urn:microsoft.com/office/officeart/2005/8/layout/chart3"/>
    <dgm:cxn modelId="{DA0B8F8D-8EE4-455E-802A-575DCAEEFA13}" type="presOf" srcId="{31AE2BBD-CF3B-49EF-87E2-0BFAF70FB4E1}" destId="{79A0D585-A222-44FF-AD20-8CD985669E68}" srcOrd="0" destOrd="0" presId="urn:microsoft.com/office/officeart/2005/8/layout/chart3"/>
    <dgm:cxn modelId="{97ADA999-6567-4CBB-AE8E-3376C7CD8916}" srcId="{DC607877-E50F-4324-BF37-1291BFD1828A}" destId="{99090ECB-4439-462C-9C23-28741613D2B6}" srcOrd="4" destOrd="0" parTransId="{D5B23632-315A-49B4-937C-89F3DA89625B}" sibTransId="{29EDF1ED-67B4-427C-8F42-D744409D3000}"/>
    <dgm:cxn modelId="{DC0C8A9C-9FED-4F1A-A84F-78BA3E02B040}" srcId="{DC607877-E50F-4324-BF37-1291BFD1828A}" destId="{84A8AA3F-4EFC-409A-B770-0AAE531FF93D}" srcOrd="0" destOrd="0" parTransId="{A30BE5AC-F2C0-4200-A6FF-78CBC4058F50}" sibTransId="{82E4EE28-AEC4-4176-A438-402D4715487B}"/>
    <dgm:cxn modelId="{808F84A7-A2D5-4C1B-9EE3-FB847994A811}" type="presOf" srcId="{FD55EF26-E7DB-4578-ABF9-2131B361D284}" destId="{E8620837-6160-4D23-94B0-B7F24C71111F}" srcOrd="1" destOrd="0" presId="urn:microsoft.com/office/officeart/2005/8/layout/chart3"/>
    <dgm:cxn modelId="{8C22D0B7-6854-45CC-AC09-DA2F6AA3EEBB}" type="presOf" srcId="{BE839102-4F44-416E-8315-C012C5DEAB93}" destId="{8EE848B9-B2A0-4085-8D99-5FC60B509393}" srcOrd="1" destOrd="0" presId="urn:microsoft.com/office/officeart/2005/8/layout/chart3"/>
    <dgm:cxn modelId="{52D82FC4-9AF9-4489-9062-66D04E6126B4}" type="presOf" srcId="{84A8AA3F-4EFC-409A-B770-0AAE531FF93D}" destId="{2E1B0EB2-6978-4066-B4F5-1D21BB194EB8}" srcOrd="0" destOrd="0" presId="urn:microsoft.com/office/officeart/2005/8/layout/chart3"/>
    <dgm:cxn modelId="{3F983CCB-2A4E-47CC-A93A-32CC14A6B011}" type="presOf" srcId="{6E9EC539-C085-4AF1-8292-FA8A1BEC22EA}" destId="{FE8EBC16-78B4-4AA0-AF21-77573CCFEF3B}" srcOrd="0" destOrd="0" presId="urn:microsoft.com/office/officeart/2005/8/layout/chart3"/>
    <dgm:cxn modelId="{37A8B2E3-D013-4809-9DF0-B62A5C423291}" srcId="{DC607877-E50F-4324-BF37-1291BFD1828A}" destId="{934BDD77-7B0D-4B15-B97F-79D11288765D}" srcOrd="6" destOrd="0" parTransId="{3E959754-1E04-42C8-A6F6-B7CBCBAD7300}" sibTransId="{F9EE09CE-14CF-4466-8399-58D180E16E20}"/>
    <dgm:cxn modelId="{FAE4A4EB-6F84-435C-A6B2-AD8B7973FA38}" type="presOf" srcId="{99090ECB-4439-462C-9C23-28741613D2B6}" destId="{D718DB1F-58DB-4C25-84FD-D338596FD62B}" srcOrd="0" destOrd="0" presId="urn:microsoft.com/office/officeart/2005/8/layout/chart3"/>
    <dgm:cxn modelId="{1CF1F6F2-B3D1-474E-8420-FC777987A10E}" type="presOf" srcId="{99090ECB-4439-462C-9C23-28741613D2B6}" destId="{F688222A-88F3-44DA-8115-E88C0CB8D5B1}" srcOrd="1" destOrd="0" presId="urn:microsoft.com/office/officeart/2005/8/layout/chart3"/>
    <dgm:cxn modelId="{7683ED11-E457-4279-B4B4-3B35E6F3FE25}" type="presParOf" srcId="{28A50D2F-D204-49D4-97E1-9439CD575A81}" destId="{2E1B0EB2-6978-4066-B4F5-1D21BB194EB8}" srcOrd="0" destOrd="0" presId="urn:microsoft.com/office/officeart/2005/8/layout/chart3"/>
    <dgm:cxn modelId="{81AB5C9E-E541-453C-86FD-D96E8E474C34}" type="presParOf" srcId="{28A50D2F-D204-49D4-97E1-9439CD575A81}" destId="{FBFF6902-EDA9-4598-A46D-BCA25BFB89DE}" srcOrd="1" destOrd="0" presId="urn:microsoft.com/office/officeart/2005/8/layout/chart3"/>
    <dgm:cxn modelId="{42A67B52-CF74-4E3B-BF44-372981B373E3}" type="presParOf" srcId="{28A50D2F-D204-49D4-97E1-9439CD575A81}" destId="{50FDE0F7-64F4-42E2-B186-C0F35BFBBB24}" srcOrd="2" destOrd="0" presId="urn:microsoft.com/office/officeart/2005/8/layout/chart3"/>
    <dgm:cxn modelId="{910BAB25-26AF-4EAE-8612-4D36076E9AAE}" type="presParOf" srcId="{28A50D2F-D204-49D4-97E1-9439CD575A81}" destId="{8EE848B9-B2A0-4085-8D99-5FC60B509393}" srcOrd="3" destOrd="0" presId="urn:microsoft.com/office/officeart/2005/8/layout/chart3"/>
    <dgm:cxn modelId="{D0A0D69F-3095-48BF-B40B-0C1E1B6281AB}" type="presParOf" srcId="{28A50D2F-D204-49D4-97E1-9439CD575A81}" destId="{79A0D585-A222-44FF-AD20-8CD985669E68}" srcOrd="4" destOrd="0" presId="urn:microsoft.com/office/officeart/2005/8/layout/chart3"/>
    <dgm:cxn modelId="{8AFA6F34-7E36-483D-A4B6-4CD878671372}" type="presParOf" srcId="{28A50D2F-D204-49D4-97E1-9439CD575A81}" destId="{5F9FF1AD-7FA3-462F-A44B-50BA8C27AC3B}" srcOrd="5" destOrd="0" presId="urn:microsoft.com/office/officeart/2005/8/layout/chart3"/>
    <dgm:cxn modelId="{8CDBAA67-DC86-4E1B-855F-277E1AA5DB4B}" type="presParOf" srcId="{28A50D2F-D204-49D4-97E1-9439CD575A81}" destId="{84EF1D3E-13A4-4E5E-9B9E-D9505E64B704}" srcOrd="6" destOrd="0" presId="urn:microsoft.com/office/officeart/2005/8/layout/chart3"/>
    <dgm:cxn modelId="{8E3CDFFD-D2B4-4FC1-80FC-D6527CC54758}" type="presParOf" srcId="{28A50D2F-D204-49D4-97E1-9439CD575A81}" destId="{E8620837-6160-4D23-94B0-B7F24C71111F}" srcOrd="7" destOrd="0" presId="urn:microsoft.com/office/officeart/2005/8/layout/chart3"/>
    <dgm:cxn modelId="{B686B729-A2B5-4FF8-B41B-831D4C29B0A7}" type="presParOf" srcId="{28A50D2F-D204-49D4-97E1-9439CD575A81}" destId="{D718DB1F-58DB-4C25-84FD-D338596FD62B}" srcOrd="8" destOrd="0" presId="urn:microsoft.com/office/officeart/2005/8/layout/chart3"/>
    <dgm:cxn modelId="{012FBD13-E419-4D45-B564-DE8B65B71780}" type="presParOf" srcId="{28A50D2F-D204-49D4-97E1-9439CD575A81}" destId="{F688222A-88F3-44DA-8115-E88C0CB8D5B1}" srcOrd="9" destOrd="0" presId="urn:microsoft.com/office/officeart/2005/8/layout/chart3"/>
    <dgm:cxn modelId="{E68238B8-C36D-41A6-A896-6D3088CC90C8}" type="presParOf" srcId="{28A50D2F-D204-49D4-97E1-9439CD575A81}" destId="{FE8EBC16-78B4-4AA0-AF21-77573CCFEF3B}" srcOrd="10" destOrd="0" presId="urn:microsoft.com/office/officeart/2005/8/layout/chart3"/>
    <dgm:cxn modelId="{8DC55B81-8740-4B88-B996-4DE6CE9CD3C9}" type="presParOf" srcId="{28A50D2F-D204-49D4-97E1-9439CD575A81}" destId="{2D8AF9F7-2C73-48FC-AFDA-ABC5AD45A396}" srcOrd="11" destOrd="0" presId="urn:microsoft.com/office/officeart/2005/8/layout/chart3"/>
    <dgm:cxn modelId="{3DFED9AB-82AC-42F0-BABD-0502E67CC72F}" type="presParOf" srcId="{28A50D2F-D204-49D4-97E1-9439CD575A81}" destId="{91059C15-F4BE-452A-AB8D-EE7679BB9484}" srcOrd="12" destOrd="0" presId="urn:microsoft.com/office/officeart/2005/8/layout/chart3"/>
    <dgm:cxn modelId="{D73229A8-D8D0-42EE-B871-33CB54D109B7}" type="presParOf" srcId="{28A50D2F-D204-49D4-97E1-9439CD575A81}" destId="{482F97FB-BC46-43AF-AF63-F4E149068D0A}" srcOrd="13" destOrd="0" presId="urn:microsoft.com/office/officeart/2005/8/layout/char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1B0EB2-6978-4066-B4F5-1D21BB194EB8}">
      <dsp:nvSpPr>
        <dsp:cNvPr id="0" name=""/>
        <dsp:cNvSpPr/>
      </dsp:nvSpPr>
      <dsp:spPr>
        <a:xfrm>
          <a:off x="1708238" y="306394"/>
          <a:ext cx="4476017" cy="4476017"/>
        </a:xfrm>
        <a:prstGeom prst="pie">
          <a:avLst>
            <a:gd name="adj1" fmla="val 16200000"/>
            <a:gd name="adj2" fmla="val 19285716"/>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kern="1200" dirty="0">
              <a:solidFill>
                <a:schemeClr val="tx1"/>
              </a:solidFill>
            </a:rPr>
            <a:t>Conservatism / Embeddedness</a:t>
          </a:r>
        </a:p>
      </dsp:txBody>
      <dsp:txXfrm>
        <a:off x="3990474" y="732681"/>
        <a:ext cx="1225576" cy="772645"/>
      </dsp:txXfrm>
    </dsp:sp>
    <dsp:sp modelId="{50FDE0F7-64F4-42E2-B186-C0F35BFBBB24}">
      <dsp:nvSpPr>
        <dsp:cNvPr id="0" name=""/>
        <dsp:cNvSpPr/>
      </dsp:nvSpPr>
      <dsp:spPr>
        <a:xfrm>
          <a:off x="1592608" y="546180"/>
          <a:ext cx="4476017" cy="4476017"/>
        </a:xfrm>
        <a:prstGeom prst="pie">
          <a:avLst>
            <a:gd name="adj1" fmla="val 19285716"/>
            <a:gd name="adj2" fmla="val 771428"/>
          </a:avLst>
        </a:prstGeom>
        <a:solidFill>
          <a:schemeClr val="accent3">
            <a:hueOff val="1875044"/>
            <a:satOff val="-2813"/>
            <a:lumOff val="-45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kern="1200" dirty="0">
              <a:solidFill>
                <a:schemeClr val="tx1"/>
              </a:solidFill>
            </a:rPr>
            <a:t>Intellectual autonomy</a:t>
          </a:r>
        </a:p>
      </dsp:txBody>
      <dsp:txXfrm>
        <a:off x="4656548" y="2144758"/>
        <a:ext cx="1300176" cy="825931"/>
      </dsp:txXfrm>
    </dsp:sp>
    <dsp:sp modelId="{79A0D585-A222-44FF-AD20-8CD985669E68}">
      <dsp:nvSpPr>
        <dsp:cNvPr id="0" name=""/>
        <dsp:cNvSpPr/>
      </dsp:nvSpPr>
      <dsp:spPr>
        <a:xfrm>
          <a:off x="1592608" y="546180"/>
          <a:ext cx="4476017" cy="4476017"/>
        </a:xfrm>
        <a:prstGeom prst="pie">
          <a:avLst>
            <a:gd name="adj1" fmla="val 771428"/>
            <a:gd name="adj2" fmla="val 3857143"/>
          </a:avLst>
        </a:prstGeom>
        <a:solidFill>
          <a:schemeClr val="accent3">
            <a:hueOff val="3750088"/>
            <a:satOff val="-5627"/>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kern="1200" dirty="0">
              <a:solidFill>
                <a:schemeClr val="tx1"/>
              </a:solidFill>
            </a:rPr>
            <a:t>Affective autonomy</a:t>
          </a:r>
        </a:p>
      </dsp:txBody>
      <dsp:txXfrm>
        <a:off x="4470047" y="3210476"/>
        <a:ext cx="1172290" cy="852574"/>
      </dsp:txXfrm>
    </dsp:sp>
    <dsp:sp modelId="{84EF1D3E-13A4-4E5E-9B9E-D9505E64B704}">
      <dsp:nvSpPr>
        <dsp:cNvPr id="0" name=""/>
        <dsp:cNvSpPr/>
      </dsp:nvSpPr>
      <dsp:spPr>
        <a:xfrm>
          <a:off x="1592608" y="546180"/>
          <a:ext cx="4476017" cy="4476017"/>
        </a:xfrm>
        <a:prstGeom prst="pie">
          <a:avLst>
            <a:gd name="adj1" fmla="val 3857226"/>
            <a:gd name="adj2" fmla="val 6942858"/>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kern="1200" dirty="0">
              <a:solidFill>
                <a:schemeClr val="tx1"/>
              </a:solidFill>
            </a:rPr>
            <a:t>Hierarchy</a:t>
          </a:r>
        </a:p>
      </dsp:txBody>
      <dsp:txXfrm>
        <a:off x="3231150" y="4063051"/>
        <a:ext cx="1198933" cy="852574"/>
      </dsp:txXfrm>
    </dsp:sp>
    <dsp:sp modelId="{D718DB1F-58DB-4C25-84FD-D338596FD62B}">
      <dsp:nvSpPr>
        <dsp:cNvPr id="0" name=""/>
        <dsp:cNvSpPr/>
      </dsp:nvSpPr>
      <dsp:spPr>
        <a:xfrm>
          <a:off x="1592608" y="546180"/>
          <a:ext cx="4476017" cy="4476017"/>
        </a:xfrm>
        <a:prstGeom prst="pie">
          <a:avLst>
            <a:gd name="adj1" fmla="val 6942858"/>
            <a:gd name="adj2" fmla="val 10028574"/>
          </a:avLst>
        </a:prstGeom>
        <a:solidFill>
          <a:schemeClr val="accent3">
            <a:hueOff val="7500176"/>
            <a:satOff val="-11253"/>
            <a:lumOff val="-183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kern="1200" dirty="0">
              <a:solidFill>
                <a:schemeClr val="tx1"/>
              </a:solidFill>
            </a:rPr>
            <a:t>Mastery</a:t>
          </a:r>
        </a:p>
      </dsp:txBody>
      <dsp:txXfrm>
        <a:off x="2018895" y="3210476"/>
        <a:ext cx="1172290" cy="852574"/>
      </dsp:txXfrm>
    </dsp:sp>
    <dsp:sp modelId="{FE8EBC16-78B4-4AA0-AF21-77573CCFEF3B}">
      <dsp:nvSpPr>
        <dsp:cNvPr id="0" name=""/>
        <dsp:cNvSpPr/>
      </dsp:nvSpPr>
      <dsp:spPr>
        <a:xfrm>
          <a:off x="1592608" y="546180"/>
          <a:ext cx="4476017" cy="4476017"/>
        </a:xfrm>
        <a:prstGeom prst="pie">
          <a:avLst>
            <a:gd name="adj1" fmla="val 10028574"/>
            <a:gd name="adj2" fmla="val 13114284"/>
          </a:avLst>
        </a:prstGeom>
        <a:solidFill>
          <a:schemeClr val="accent3">
            <a:hueOff val="9375220"/>
            <a:satOff val="-14067"/>
            <a:lumOff val="-228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kern="1200" dirty="0">
              <a:solidFill>
                <a:schemeClr val="tx1"/>
              </a:solidFill>
            </a:rPr>
            <a:t>Harmony</a:t>
          </a:r>
        </a:p>
      </dsp:txBody>
      <dsp:txXfrm>
        <a:off x="1704508" y="2144758"/>
        <a:ext cx="1300176" cy="825931"/>
      </dsp:txXfrm>
    </dsp:sp>
    <dsp:sp modelId="{91059C15-F4BE-452A-AB8D-EE7679BB9484}">
      <dsp:nvSpPr>
        <dsp:cNvPr id="0" name=""/>
        <dsp:cNvSpPr/>
      </dsp:nvSpPr>
      <dsp:spPr>
        <a:xfrm>
          <a:off x="1592608" y="546180"/>
          <a:ext cx="4476017" cy="4476017"/>
        </a:xfrm>
        <a:prstGeom prst="pie">
          <a:avLst>
            <a:gd name="adj1" fmla="val 13114284"/>
            <a:gd name="adj2" fmla="val 16200000"/>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kern="1200" dirty="0">
              <a:solidFill>
                <a:schemeClr val="tx1"/>
              </a:solidFill>
            </a:rPr>
            <a:t>Egalitarian commitment </a:t>
          </a:r>
        </a:p>
      </dsp:txBody>
      <dsp:txXfrm>
        <a:off x="2562411" y="972468"/>
        <a:ext cx="1225576" cy="772645"/>
      </dsp:txXfrm>
    </dsp:sp>
  </dsp:spTree>
</dsp:drawing>
</file>

<file path=ppt/diagrams/layout1.xml><?xml version="1.0" encoding="utf-8"?>
<dgm:layoutDef xmlns:dgm="http://schemas.openxmlformats.org/drawingml/2006/diagram" xmlns:a="http://schemas.openxmlformats.org/drawingml/2006/main" uniqueId="urn:microsoft.com/office/officeart/2005/8/layout/chart3">
  <dgm:title val=""/>
  <dgm:desc val=""/>
  <dgm:catLst>
    <dgm:cat type="relationship" pri="27000"/>
    <dgm:cat type="cycle" pri="8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ompositeShape">
    <dgm:varLst>
      <dgm:chMax val="7"/>
      <dgm:dir/>
      <dgm:resizeHandles val="exact"/>
    </dgm:varLst>
    <dgm:alg type="composite">
      <dgm:param type="horzAlign" val="ctr"/>
      <dgm:param type="vertAlign" val="mid"/>
      <dgm:param type="ar" val="1"/>
    </dgm:alg>
    <dgm:presOf/>
    <dgm:shape xmlns:r="http://schemas.openxmlformats.org/officeDocument/2006/relationships" r:blip="">
      <dgm:adjLst/>
    </dgm:shape>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wedge1Tx" refType="w" fact="0.205"/>
          <dgm:constr type="t" for="ch" forName="wedge1Tx" refType="h" fact="0.205"/>
          <dgm:constr type="w" for="ch" forName="wedge1Tx" refType="w" fact="0.59"/>
          <dgm:constr type="h" for="ch" forName="wedge1Tx" refType="h" fact="0.59"/>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wedge1Tx" refType="w" fact="0.52"/>
          <dgm:constr type="t" for="ch" forName="wedge1Tx" refType="h" fact="0.205"/>
          <dgm:constr type="w" for="ch" forName="wedge1Tx" refType="w" fact="0.295"/>
          <dgm:constr type="h" for="ch" forName="wedge1Tx" refType="h" fact="0.59"/>
          <dgm:constr type="l" for="ch" forName="wedge2" refType="w" fact="0.08"/>
          <dgm:constr type="t" for="ch" forName="wedge2" refType="w" fact="0.08"/>
          <dgm:constr type="w" for="ch" forName="wedge2" refType="w" fact="0.84"/>
          <dgm:constr type="h" for="ch" forName="wedge2" refType="h" fact="0.84"/>
          <dgm:constr type="l" for="ch" forName="wedge2Tx" refType="w" fact="0.2"/>
          <dgm:constr type="t" for="ch" forName="wedge2Tx" refType="h" fact="0.205"/>
          <dgm:constr type="w" for="ch" forName="wedge2Tx" refType="w" fact="0.295"/>
          <dgm:constr type="h" for="ch" forName="wedge2Tx" refType="h" fact="0.59"/>
          <dgm:constr type="primFontSz" for="ch" ptType="node" op="equ"/>
        </dgm:constrLst>
      </dgm:if>
      <dgm:if name="Name3" axis="ch" ptType="node" func="cnt" op="equ" val="3">
        <dgm:choose name="Name4">
          <dgm:if name="Name5" func="var" arg="dir" op="equ" val="norm">
            <dgm:constrLst>
              <dgm:constr type="l" for="ch" forName="wedge1" refType="w" fact="0.1233"/>
              <dgm:constr type="t" for="ch" forName="wedge1" refType="w" fact="0.055"/>
              <dgm:constr type="w" for="ch" forName="wedge1" refType="w" fact="0.84"/>
              <dgm:constr type="h" for="ch" forName="wedge1" refType="h" fact="0.84"/>
              <dgm:constr type="l" for="ch" forName="wedge1Tx" refType="w" fact="0.58"/>
              <dgm:constr type="t" for="ch" forName="wedge1Tx" refType="h" fact="0.21"/>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8"/>
              <dgm:constr type="t" for="ch" forName="wedge3" refType="w" fact="0.08"/>
              <dgm:constr type="w" for="ch" forName="wedge3" refType="w" fact="0.84"/>
              <dgm:constr type="h" for="ch" forName="wedge3" refType="h" fact="0.84"/>
              <dgm:constr type="l" for="ch" forName="wedge3Tx" refType="w" fact="0.17"/>
              <dgm:constr type="t" for="ch" forName="wedge3Tx" refType="h" fact="0.245"/>
              <dgm:constr type="w" for="ch" forName="wedge3Tx" refType="w" fact="0.285"/>
              <dgm:constr type="h" for="ch" forName="wedge3Tx" refType="h" fact="0.28"/>
              <dgm:constr type="primFontSz" for="ch" ptType="node" op="equ"/>
            </dgm:constrLst>
          </dgm:if>
          <dgm:else name="Name6">
            <dgm:constrLst>
              <dgm:constr type="l" for="ch" forName="wedge1" refType="w" fact="0.08"/>
              <dgm:constr type="t" for="ch" forName="wedge1" refType="w" fact="0.08"/>
              <dgm:constr type="w" for="ch" forName="wedge1" refType="w" fact="0.84"/>
              <dgm:constr type="h" for="ch" forName="wedge1" refType="h" fact="0.84"/>
              <dgm:constr type="l" for="ch" forName="wedge1Tx" refType="w" fact="0.545"/>
              <dgm:constr type="t" for="ch" forName="wedge1Tx" refType="h" fact="0.245"/>
              <dgm:constr type="w" for="ch" forName="wedge1Tx" refType="w" fact="0.285"/>
              <dgm:constr type="h" for="ch" forName="wedge1Tx" refType="h" fact="0.28"/>
              <dgm:constr type="l" for="ch" forName="wedge2" refType="w" fact="0.08"/>
              <dgm:constr type="t" for="ch" forName="wedge2" refType="w" fact="0.08"/>
              <dgm:constr type="w" for="ch" forName="wedge2" refType="w" fact="0.84"/>
              <dgm:constr type="h" for="ch" forName="wedge2" refType="h" fact="0.84"/>
              <dgm:constr type="l" for="ch" forName="wedge2Tx" refType="w" fact="0.31"/>
              <dgm:constr type="t" for="ch" forName="wedge2Tx" refType="h" fact="0.61"/>
              <dgm:constr type="w" for="ch" forName="wedge2Tx" refType="w" fact="0.38"/>
              <dgm:constr type="h" for="ch" forName="wedge2Tx" refType="h" fact="0.26"/>
              <dgm:constr type="l" for="ch" forName="wedge3" refType="w" fact="0.0367"/>
              <dgm:constr type="t" for="ch" forName="wedge3" refType="w" fact="0.055"/>
              <dgm:constr type="w" for="ch" forName="wedge3" refType="w" fact="0.84"/>
              <dgm:constr type="h" for="ch" forName="wedge3" refType="h" fact="0.84"/>
              <dgm:constr type="l" for="ch" forName="wedge3Tx" refType="w" fact="0.14"/>
              <dgm:constr type="t" for="ch" forName="wedge3Tx" refType="h" fact="0.21"/>
              <dgm:constr type="w" for="ch" forName="wedge3Tx" refType="w" fact="0.285"/>
              <dgm:constr type="h" for="ch" forName="wedge3Tx" refType="h" fact="0.28"/>
              <dgm:constr type="primFontSz" for="ch" ptType="node" op="equ"/>
            </dgm:constrLst>
          </dgm:else>
        </dgm:choose>
      </dgm:if>
      <dgm:if name="Name7" axis="ch" ptType="node" func="cnt" op="equ" val="4">
        <dgm:choose name="Name8">
          <dgm:if name="Name9" func="var" arg="dir" op="equ" val="norm">
            <dgm:constrLst>
              <dgm:constr type="l" for="ch" forName="wedge1" refType="w" fact="0.1154"/>
              <dgm:constr type="t" for="ch" forName="wedge1" refType="w" fact="0.0446"/>
              <dgm:constr type="w" for="ch" forName="wedge1" refType="w" fact="0.84"/>
              <dgm:constr type="h" for="ch" forName="wedge1" refType="h" fact="0.84"/>
              <dgm:constr type="l" for="ch" forName="wedge1Tx" refType="w" fact="0.545"/>
              <dgm:constr type="t" for="ch" forName="wedge1Tx" refType="h" fact="0.2"/>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8"/>
              <dgm:constr type="t" for="ch" forName="wedge4" refType="h" fact="0.08"/>
              <dgm:constr type="w" for="ch" forName="wedge4" refType="w" fact="0.84"/>
              <dgm:constr type="h" for="ch" forName="wedge4" refType="h" fact="0.84"/>
              <dgm:constr type="l" for="ch" forName="wedge4Tx" refType="w" fact="0.175"/>
              <dgm:constr type="t" for="ch" forName="wedge4Tx" refType="h" fact="0.235"/>
              <dgm:constr type="w" for="ch" forName="wedge4Tx" refType="w" fact="0.31"/>
              <dgm:constr type="h" for="ch" forName="wedge4Tx" refType="h" fact="0.25"/>
              <dgm:constr type="primFontSz" for="ch" ptType="node" op="equ"/>
            </dgm:constrLst>
          </dgm:if>
          <dgm:else name="Name10">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5"/>
              <dgm:constr type="t" for="ch" forName="wedge1Tx" refType="h" fact="0.235"/>
              <dgm:constr type="w" for="ch" forName="wedge1Tx" refType="w" fact="0.31"/>
              <dgm:constr type="h" for="ch" forName="wedge1Tx" refType="h" fact="0.25"/>
              <dgm:constr type="l" for="ch" forName="wedge2" refType="w" fact="0.08"/>
              <dgm:constr type="t" for="ch" forName="wedge2" refType="w" fact="0.08"/>
              <dgm:constr type="w" for="ch" forName="wedge2" refType="w" fact="0.84"/>
              <dgm:constr type="h" for="ch" forName="wedge2" refType="h" fact="0.84"/>
              <dgm:constr type="l" for="ch" forName="wedge2Tx" refType="w" fact="0.515"/>
              <dgm:constr type="t" for="ch" forName="wedge2Tx" refType="h" fact="0.515"/>
              <dgm:constr type="w" for="ch" forName="wedge2Tx" refType="w" fact="0.31"/>
              <dgm:constr type="h" for="ch" forName="wedge2Tx" refType="h" fact="0.25"/>
              <dgm:constr type="l" for="ch" forName="wedge3" refType="w" fact="0.08"/>
              <dgm:constr type="t" for="ch" forName="wedge3" refType="w" fact="0.08"/>
              <dgm:constr type="w" for="ch" forName="wedge3" refType="w" fact="0.84"/>
              <dgm:constr type="h" for="ch" forName="wedge3" refType="h" fact="0.84"/>
              <dgm:constr type="l" for="ch" forName="wedge3Tx" refType="w" fact="0.175"/>
              <dgm:constr type="t" for="ch" forName="wedge3Tx" refType="h" fact="0.515"/>
              <dgm:constr type="w" for="ch" forName="wedge3Tx" refType="w" fact="0.31"/>
              <dgm:constr type="h" for="ch" forName="wedge3Tx" refType="h" fact="0.25"/>
              <dgm:constr type="l" for="ch" forName="wedge4" refType="w" fact="0.0446"/>
              <dgm:constr type="t" for="ch" forName="wedge4" refType="h" fact="0.0446"/>
              <dgm:constr type="w" for="ch" forName="wedge4" refType="w" fact="0.84"/>
              <dgm:constr type="h" for="ch" forName="wedge4" refType="h" fact="0.84"/>
              <dgm:constr type="l" for="ch" forName="wedge4Tx" refType="w" fact="0.145"/>
              <dgm:constr type="t" for="ch" forName="wedge4Tx" refType="h" fact="0.2"/>
              <dgm:constr type="w" for="ch" forName="wedge4Tx" refType="w" fact="0.31"/>
              <dgm:constr type="h" for="ch" forName="wedge4Tx" refType="h" fact="0.25"/>
              <dgm:constr type="primFontSz" for="ch" ptType="node" op="equ"/>
            </dgm:constrLst>
          </dgm:else>
        </dgm:choose>
      </dgm:if>
      <dgm:if name="Name11" axis="ch" ptType="node" func="cnt" op="equ" val="5">
        <dgm:choose name="Name12">
          <dgm:if name="Name13" func="var" arg="dir" op="equ" val="norm">
            <dgm:constrLst>
              <dgm:constr type="l" for="ch" forName="wedge1" refType="w" fact="0.1094"/>
              <dgm:constr type="t" for="ch" forName="wedge1" refType="w" fact="0.0395"/>
              <dgm:constr type="w" for="ch" forName="wedge1" refType="w" fact="0.84"/>
              <dgm:constr type="h" for="ch" forName="wedge1" refType="h" fact="0.84"/>
              <dgm:constr type="l" for="ch" forName="wedge1Tx" refType="w" fact="0.54"/>
              <dgm:constr type="t" for="ch" forName="wedge1Tx" refType="h" fact="0.165"/>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8"/>
              <dgm:constr type="t" for="ch" forName="wedge5" refType="h" fact="0.08"/>
              <dgm:constr type="w" for="ch" forName="wedge5" refType="w" fact="0.84"/>
              <dgm:constr type="h" for="ch" forName="wedge5" refType="h" fact="0.84"/>
              <dgm:constr type="l" for="ch" forName="wedge5Tx" refType="w" fact="0.2025"/>
              <dgm:constr type="t" for="ch" forName="wedge5Tx" refType="h" fact="0.208"/>
              <dgm:constr type="w" for="ch" forName="wedge5Tx" refType="w" fact="0.285"/>
              <dgm:constr type="h" for="ch" forName="wedge5Tx" refType="h" fact="0.195"/>
              <dgm:constr type="primFontSz" for="ch" ptType="node" op="equ"/>
            </dgm:constrLst>
          </dgm:if>
          <dgm:else name="Name14">
            <dgm:constrLst>
              <dgm:constr type="l" for="ch" forName="wedge1" refType="w" fact="0.08"/>
              <dgm:constr type="t" for="ch" forName="wedge1" refType="w" fact="0.08"/>
              <dgm:constr type="w" for="ch" forName="wedge1" refType="w" fact="0.84"/>
              <dgm:constr type="h" for="ch" forName="wedge1" refType="h" fact="0.84"/>
              <dgm:constr type="l" for="ch" forName="wedge1Tx" refType="w" fact="0.51"/>
              <dgm:constr type="t" for="ch" forName="wedge1Tx" refType="h" fact="0.208"/>
              <dgm:constr type="w" for="ch" forName="wedge1Tx" refType="w" fact="0.285"/>
              <dgm:constr type="h" for="ch" forName="wedge1Tx" refType="h" fact="0.195"/>
              <dgm:constr type="l" for="ch" forName="wedge2" refType="w" fact="0.08"/>
              <dgm:constr type="t" for="ch" forName="wedge2" refType="w" fact="0.08"/>
              <dgm:constr type="w" for="ch" forName="wedge2" refType="w" fact="0.84"/>
              <dgm:constr type="h" for="ch" forName="wedge2" refType="h" fact="0.84"/>
              <dgm:constr type="l" for="ch" forName="wedge2Tx" refType="w" fact="0.629"/>
              <dgm:constr type="t" for="ch" forName="wedge2Tx" refType="h" fact="0.46"/>
              <dgm:constr type="w" for="ch" forName="wedge2Tx" refType="w" fact="0.25"/>
              <dgm:constr type="h" for="ch" forName="wedge2Tx" refType="h" fact="0.211"/>
              <dgm:constr type="l" for="ch" forName="wedge3" refType="w" fact="0.08"/>
              <dgm:constr type="t" for="ch" forName="wedge3" refType="w" fact="0.08"/>
              <dgm:constr type="w" for="ch" forName="wedge3" refType="w" fact="0.84"/>
              <dgm:constr type="h" for="ch" forName="wedge3" refType="h" fact="0.84"/>
              <dgm:constr type="l" for="ch" forName="wedge3Tx" refType="w" fact="0.35"/>
              <dgm:constr type="t" for="ch" forName="wedge3Tx" refType="h" fact="0.71"/>
              <dgm:constr type="w" for="ch" forName="wedge3Tx" refType="w" fact="0.3"/>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12"/>
              <dgm:constr type="t" for="ch" forName="wedge4Tx" refType="h" fact="0.46"/>
              <dgm:constr type="w" for="ch" forName="wedge4Tx" refType="w" fact="0.25"/>
              <dgm:constr type="h" for="ch" forName="wedge4Tx" refType="h" fact="0.211"/>
              <dgm:constr type="l" for="ch" forName="wedge5" refType="w" fact="0.0506"/>
              <dgm:constr type="t" for="ch" forName="wedge5" refType="h" fact="0.0395"/>
              <dgm:constr type="w" for="ch" forName="wedge5" refType="w" fact="0.84"/>
              <dgm:constr type="h" for="ch" forName="wedge5" refType="h" fact="0.84"/>
              <dgm:constr type="l" for="ch" forName="wedge5Tx" refType="w" fact="0.18"/>
              <dgm:constr type="t" for="ch" forName="wedge5Tx" refType="h" fact="0.165"/>
              <dgm:constr type="w" for="ch" forName="wedge5Tx" refType="w" fact="0.285"/>
              <dgm:constr type="h" for="ch" forName="wedge5Tx" refType="h" fact="0.195"/>
              <dgm:constr type="primFontSz" for="ch" ptType="node" op="equ"/>
            </dgm:constrLst>
          </dgm:else>
        </dgm:choose>
      </dgm:if>
      <dgm:if name="Name15" axis="ch" ptType="node" func="cnt" op="equ" val="6">
        <dgm:choose name="Name16">
          <dgm:if name="Name17" func="var" arg="dir" op="equ" val="norm">
            <dgm:constrLst>
              <dgm:constr type="l" for="ch" forName="wedge1" refType="w" fact="0.105"/>
              <dgm:constr type="t" for="ch" forName="wedge1" refType="w" fact="0.0367"/>
              <dgm:constr type="w" for="ch" forName="wedge1" refType="w" fact="0.84"/>
              <dgm:constr type="h" for="ch" forName="wedge1" refType="h" fact="0.84"/>
              <dgm:constr type="l" for="ch" forName="wedge1Tx" refType="w" fact="0.534"/>
              <dgm:constr type="t" for="ch" forName="wedge1Tx" refType="h" fact="0.126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8"/>
              <dgm:constr type="t" for="ch" forName="wedge6" refType="h" fact="0.08"/>
              <dgm:constr type="w" for="ch" forName="wedge6" refType="w" fact="0.84"/>
              <dgm:constr type="h" for="ch" forName="wedge6" refType="h" fact="0.84"/>
              <dgm:constr type="l" for="ch" forName="wedge6Tx" refType="w" fact="0.246"/>
              <dgm:constr type="t" for="ch" forName="wedge6Tx" refType="h" fact="0.17"/>
              <dgm:constr type="w" for="ch" forName="wedge6Tx" refType="w" fact="0.245"/>
              <dgm:constr type="h" for="ch" forName="wedge6Tx" refType="h" fact="0.18"/>
              <dgm:constr type="primFontSz" for="ch" ptType="node" op="equ"/>
            </dgm:constrLst>
          </dgm:if>
          <dgm:else name="Name18">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9"/>
              <dgm:constr type="t" for="ch" forName="wedge1Tx" refType="h" fact="0.17"/>
              <dgm:constr type="w" for="ch" forName="wedge1Tx" refType="w" fact="0.245"/>
              <dgm:constr type="h" for="ch" forName="wedge1Tx" refType="h" fact="0.18"/>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415"/>
              <dgm:constr type="w" for="ch" forName="wedge2Tx" refType="w" fact="0.254"/>
              <dgm:constr type="h" for="ch" forName="wedge2Tx" refType="h" fact="0.17"/>
              <dgm:constr type="l" for="ch" forName="wedge3" refType="w" fact="0.08"/>
              <dgm:constr type="t" for="ch" forName="wedge3" refType="w" fact="0.08"/>
              <dgm:constr type="w" for="ch" forName="wedge3" refType="w" fact="0.84"/>
              <dgm:constr type="h" for="ch" forName="wedge3" refType="h" fact="0.84"/>
              <dgm:constr type="l" for="ch" forName="wedge3Tx" refType="w" fact="0.509"/>
              <dgm:constr type="t" for="ch" forName="wedge3Tx" refType="h" fact="0.65"/>
              <dgm:constr type="w" for="ch" forName="wedge3Tx" refType="w" fact="0.245"/>
              <dgm:constr type="h" for="ch" forName="wedge3Tx" refType="h" fact="0.18"/>
              <dgm:constr type="l" for="ch" forName="wedge4" refType="w" fact="0.08"/>
              <dgm:constr type="t" for="ch" forName="wedge4" refType="h" fact="0.08"/>
              <dgm:constr type="w" for="ch" forName="wedge4" refType="w" fact="0.84"/>
              <dgm:constr type="h" for="ch" forName="wedge4" refType="h" fact="0.84"/>
              <dgm:constr type="l" for="ch" forName="wedge4Tx" refType="w" fact="0.246"/>
              <dgm:constr type="t" for="ch" forName="wedge4Tx" refType="h" fact="0.65"/>
              <dgm:constr type="w" for="ch" forName="wedge4Tx" refType="w" fact="0.245"/>
              <dgm:constr type="h" for="ch" forName="wedge4Tx" refType="h" fact="0.18"/>
              <dgm:constr type="l" for="ch" forName="wedge5" refType="w" fact="0.08"/>
              <dgm:constr type="t" for="ch" forName="wedge5" refType="h" fact="0.08"/>
              <dgm:constr type="w" for="ch" forName="wedge5" refType="w" fact="0.84"/>
              <dgm:constr type="h" for="ch" forName="wedge5" refType="h" fact="0.84"/>
              <dgm:constr type="l" for="ch" forName="wedge5Tx" refType="w" fact="0.093"/>
              <dgm:constr type="t" for="ch" forName="wedge5Tx" refType="h" fact="0.415"/>
              <dgm:constr type="w" for="ch" forName="wedge5Tx" refType="w" fact="0.254"/>
              <dgm:constr type="h" for="ch" forName="wedge5Tx" refType="h" fact="0.17"/>
              <dgm:constr type="l" for="ch" forName="wedge6" refType="w" fact="0.055"/>
              <dgm:constr type="t" for="ch" forName="wedge6" refType="h" fact="0.0367"/>
              <dgm:constr type="w" for="ch" forName="wedge6" refType="w" fact="0.84"/>
              <dgm:constr type="h" for="ch" forName="wedge6" refType="h" fact="0.84"/>
              <dgm:constr type="l" for="ch" forName="wedge6Tx" refType="w" fact="0.221"/>
              <dgm:constr type="t" for="ch" forName="wedge6Tx" refType="h" fact="0.1267"/>
              <dgm:constr type="w" for="ch" forName="wedge6Tx" refType="w" fact="0.245"/>
              <dgm:constr type="h" for="ch" forName="wedge6Tx" refType="h" fact="0.18"/>
              <dgm:constr type="primFontSz" for="ch" ptType="node" op="equ"/>
            </dgm:constrLst>
          </dgm:else>
        </dgm:choose>
      </dgm:if>
      <dgm:else name="Name19">
        <dgm:choose name="Name20">
          <dgm:if name="Name21" func="var" arg="dir" op="equ" val="norm">
            <dgm:constrLst>
              <dgm:constr type="l" for="ch" forName="wedge1" refType="w" fact="0.1017"/>
              <dgm:constr type="t" for="ch" forName="wedge1" refType="w" fact="0.035"/>
              <dgm:constr type="w" for="ch" forName="wedge1" refType="w" fact="0.84"/>
              <dgm:constr type="h" for="ch" forName="wedge1" refType="h" fact="0.84"/>
              <dgm:constr type="l" for="ch" forName="wedge1Tx" refType="w" fact="0.53"/>
              <dgm:constr type="t" for="ch" forName="wedge1Tx" refType="h" fact="0.115"/>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8"/>
              <dgm:constr type="t" for="ch" forName="wedge7" refType="h" fact="0.08"/>
              <dgm:constr type="w" for="ch" forName="wedge7" refType="w" fact="0.84"/>
              <dgm:constr type="h" for="ch" forName="wedge7" refType="h" fact="0.84"/>
              <dgm:constr type="l" for="ch" forName="wedge7Tx" refType="w" fact="0.262"/>
              <dgm:constr type="t" for="ch" forName="wedge7Tx" refType="h" fact="0.16"/>
              <dgm:constr type="w" for="ch" forName="wedge7Tx" refType="w" fact="0.23"/>
              <dgm:constr type="h" for="ch" forName="wedge7Tx" refType="h" fact="0.145"/>
              <dgm:constr type="primFontSz" for="ch" ptType="node" op="equ"/>
            </dgm:constrLst>
          </dgm:if>
          <dgm:else name="Name22">
            <dgm:constrLst>
              <dgm:constr type="l" for="ch" forName="wedge1" refType="w" fact="0.08"/>
              <dgm:constr type="t" for="ch" forName="wedge1" refType="w" fact="0.08"/>
              <dgm:constr type="w" for="ch" forName="wedge1" refType="w" fact="0.84"/>
              <dgm:constr type="h" for="ch" forName="wedge1" refType="h" fact="0.84"/>
              <dgm:constr type="l" for="ch" forName="wedge1Tx" refType="w" fact="0.508"/>
              <dgm:constr type="t" for="ch" forName="wedge1Tx" refType="h" fact="0.16"/>
              <dgm:constr type="w" for="ch" forName="wedge1Tx" refType="w" fact="0.23"/>
              <dgm:constr type="h" for="ch" forName="wedge1Tx" refType="h" fact="0.145"/>
              <dgm:constr type="l" for="ch" forName="wedge2" refType="w" fact="0.08"/>
              <dgm:constr type="t" for="ch" forName="wedge2" refType="w" fact="0.08"/>
              <dgm:constr type="w" for="ch" forName="wedge2" refType="w" fact="0.84"/>
              <dgm:constr type="h" for="ch" forName="wedge2" refType="h" fact="0.84"/>
              <dgm:constr type="l" for="ch" forName="wedge2Tx" refType="w" fact="0.655"/>
              <dgm:constr type="t" for="ch" forName="wedge2Tx" refType="h" fact="0.38"/>
              <dgm:constr type="w" for="ch" forName="wedge2Tx" refType="w" fact="0.244"/>
              <dgm:constr type="h" for="ch" forName="wedge2Tx" refType="h" fact="0.155"/>
              <dgm:constr type="l" for="ch" forName="wedge3" refType="w" fact="0.08"/>
              <dgm:constr type="t" for="ch" forName="wedge3" refType="w" fact="0.08"/>
              <dgm:constr type="w" for="ch" forName="wedge3" refType="w" fact="0.84"/>
              <dgm:constr type="h" for="ch" forName="wedge3" refType="h" fact="0.84"/>
              <dgm:constr type="l" for="ch" forName="wedge3Tx" refType="w" fact="0.62"/>
              <dgm:constr type="t" for="ch" forName="wedge3Tx" refType="h" fact="0.58"/>
              <dgm:constr type="w" for="ch" forName="wedge3Tx" refType="w" fact="0.22"/>
              <dgm:constr type="h" for="ch" forName="wedge3Tx" refType="h" fact="0.16"/>
              <dgm:constr type="l" for="ch" forName="wedge4" refType="w" fact="0.08"/>
              <dgm:constr type="t" for="ch" forName="wedge4" refType="h" fact="0.08"/>
              <dgm:constr type="w" for="ch" forName="wedge4" refType="w" fact="0.84"/>
              <dgm:constr type="h" for="ch" forName="wedge4" refType="h" fact="0.84"/>
              <dgm:constr type="l" for="ch" forName="wedge4Tx" refType="w" fact="0.3875"/>
              <dgm:constr type="t" for="ch" forName="wedge4Tx" refType="h" fact="0.74"/>
              <dgm:constr type="w" for="ch" forName="wedge4Tx" refType="w" fact="0.225"/>
              <dgm:constr type="h" for="ch" forName="wedge4Tx" refType="h" fact="0.16"/>
              <dgm:constr type="l" for="ch" forName="wedge5" refType="w" fact="0.08"/>
              <dgm:constr type="t" for="ch" forName="wedge5" refType="h" fact="0.08"/>
              <dgm:constr type="w" for="ch" forName="wedge5" refType="w" fact="0.84"/>
              <dgm:constr type="h" for="ch" forName="wedge5" refType="h" fact="0.84"/>
              <dgm:constr type="l" for="ch" forName="wedge5Tx" refType="w" fact="0.16"/>
              <dgm:constr type="t" for="ch" forName="wedge5Tx" refType="h" fact="0.58"/>
              <dgm:constr type="w" for="ch" forName="wedge5Tx" refType="w" fact="0.22"/>
              <dgm:constr type="h" for="ch" forName="wedge5Tx" refType="h" fact="0.16"/>
              <dgm:constr type="l" for="ch" forName="wedge6" refType="w" fact="0.08"/>
              <dgm:constr type="t" for="ch" forName="wedge6" refType="h" fact="0.08"/>
              <dgm:constr type="w" for="ch" forName="wedge6" refType="w" fact="0.84"/>
              <dgm:constr type="h" for="ch" forName="wedge6" refType="h" fact="0.84"/>
              <dgm:constr type="l" for="ch" forName="wedge6Tx" refType="w" fact="0.101"/>
              <dgm:constr type="t" for="ch" forName="wedge6Tx" refType="h" fact="0.38"/>
              <dgm:constr type="w" for="ch" forName="wedge6Tx" refType="w" fact="0.244"/>
              <dgm:constr type="h" for="ch" forName="wedge6Tx" refType="h" fact="0.155"/>
              <dgm:constr type="l" for="ch" forName="wedge7" refType="w" fact="0.0583"/>
              <dgm:constr type="t" for="ch" forName="wedge7" refType="h" fact="0.035"/>
              <dgm:constr type="w" for="ch" forName="wedge7" refType="w" fact="0.84"/>
              <dgm:constr type="h" for="ch" forName="wedge7" refType="h" fact="0.84"/>
              <dgm:constr type="l" for="ch" forName="wedge7Tx" refType="w" fact="0.2403"/>
              <dgm:constr type="t" for="ch" forName="wedge7Tx" refType="h" fact="0.115"/>
              <dgm:constr type="w" for="ch" forName="wedge7Tx" refType="w" fact="0.23"/>
              <dgm:constr type="h" for="ch" forName="wedge7Tx" refType="h" fact="0.145"/>
              <dgm:constr type="primFontSz" for="ch" ptType="node" op="equ"/>
            </dgm:constrLst>
          </dgm:else>
        </dgm:choose>
      </dgm:else>
    </dgm:choose>
    <dgm:ruleLst/>
    <dgm:choose name="Name23">
      <dgm:if name="Name24" axis="ch" ptType="node" func="cnt" op="gte" val="1">
        <dgm:layoutNode name="wedge1">
          <dgm:alg type="sp"/>
          <dgm:choose name="Name25">
            <dgm:if name="Name26" axis="ch" ptType="node" func="cnt" op="equ" val="1">
              <dgm:shape xmlns:r="http://schemas.openxmlformats.org/officeDocument/2006/relationships" type="ellipse" r:blip="">
                <dgm:adjLst/>
              </dgm:shape>
            </dgm:if>
            <dgm:if name="Name27" axis="ch" ptType="node" func="cnt" op="equ" val="2">
              <dgm:shape xmlns:r="http://schemas.openxmlformats.org/officeDocument/2006/relationships" type="pie" r:blip="">
                <dgm:adjLst>
                  <dgm:adj idx="1" val="270"/>
                  <dgm:adj idx="2" val="90"/>
                </dgm:adjLst>
              </dgm:shape>
            </dgm:if>
            <dgm:if name="Name28" axis="ch" ptType="node" func="cnt" op="equ" val="3">
              <dgm:shape xmlns:r="http://schemas.openxmlformats.org/officeDocument/2006/relationships" type="pie" r:blip="">
                <dgm:adjLst>
                  <dgm:adj idx="1" val="270"/>
                  <dgm:adj idx="2" val="30"/>
                </dgm:adjLst>
              </dgm:shape>
            </dgm:if>
            <dgm:if name="Name29" axis="ch" ptType="node" func="cnt" op="equ" val="4">
              <dgm:shape xmlns:r="http://schemas.openxmlformats.org/officeDocument/2006/relationships" type="pie" r:blip="">
                <dgm:adjLst>
                  <dgm:adj idx="1" val="270"/>
                  <dgm:adj idx="2" val="0"/>
                </dgm:adjLst>
              </dgm:shape>
            </dgm:if>
            <dgm:if name="Name30" axis="ch" ptType="node" func="cnt" op="equ" val="5">
              <dgm:shape xmlns:r="http://schemas.openxmlformats.org/officeDocument/2006/relationships" type="pie" r:blip="">
                <dgm:adjLst>
                  <dgm:adj idx="1" val="270"/>
                  <dgm:adj idx="2" val="342"/>
                </dgm:adjLst>
              </dgm:shape>
            </dgm:if>
            <dgm:if name="Name31" axis="ch" ptType="node" func="cnt" op="equ" val="6">
              <dgm:shape xmlns:r="http://schemas.openxmlformats.org/officeDocument/2006/relationships" type="pie" r:blip="">
                <dgm:adjLst>
                  <dgm:adj idx="1" val="270"/>
                  <dgm:adj idx="2" val="330"/>
                </dgm:adjLst>
              </dgm:shape>
            </dgm:if>
            <dgm:else name="Name32">
              <dgm:shape xmlns:r="http://schemas.openxmlformats.org/officeDocument/2006/relationships" type="pie" r:blip="">
                <dgm:adjLst>
                  <dgm:adj idx="1" val="270"/>
                  <dgm:adj idx="2" val="321.4286"/>
                </dgm:adjLst>
              </dgm:shape>
            </dgm:else>
          </dgm:choose>
          <dgm:choose name="Name33">
            <dgm:if name="Name34" func="var" arg="dir" op="equ" val="norm">
              <dgm:presOf axis="ch desOrSelf" ptType="node node" st="1 1" cnt="1 0"/>
            </dgm:if>
            <dgm:else name="Name35">
              <dgm:choose name="Name36">
                <dgm:if name="Name37" axis="ch" ptType="node" func="cnt" op="equ" val="1">
                  <dgm:presOf axis="ch desOrSelf" ptType="node node" st="1 1" cnt="1 0"/>
                </dgm:if>
                <dgm:if name="Name38" axis="ch" ptType="node" func="cnt" op="equ" val="2">
                  <dgm:presOf axis="ch desOrSelf" ptType="node node" st="2 1" cnt="1 0"/>
                </dgm:if>
                <dgm:if name="Name39" axis="ch" ptType="node" func="cnt" op="equ" val="3">
                  <dgm:presOf axis="ch desOrSelf" ptType="node node" st="3 1" cnt="1 0"/>
                </dgm:if>
                <dgm:if name="Name40" axis="ch" ptType="node" func="cnt" op="equ" val="4">
                  <dgm:presOf axis="ch desOrSelf" ptType="node node" st="4 1" cnt="1 0"/>
                </dgm:if>
                <dgm:if name="Name41" axis="ch" ptType="node" func="cnt" op="equ" val="5">
                  <dgm:presOf axis="ch desOrSelf" ptType="node node" st="5 1" cnt="1 0"/>
                </dgm:if>
                <dgm:if name="Name42" axis="ch" ptType="node" func="cnt" op="equ" val="6">
                  <dgm:presOf axis="ch desOrSelf" ptType="node node" st="6 1" cnt="1 0"/>
                </dgm:if>
                <dgm:else name="Name43">
                  <dgm:presOf axis="ch desOrSelf" ptType="node node" st="7 1" cnt="1 0"/>
                </dgm:else>
              </dgm:choose>
            </dgm:else>
          </dgm:choose>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44">
            <dgm:if name="Name45" func="var" arg="dir" op="equ" val="norm">
              <dgm:presOf axis="ch desOrSelf" ptType="node node" st="1 1" cnt="1 0"/>
            </dgm:if>
            <dgm:else name="Name46">
              <dgm:choose name="Name47">
                <dgm:if name="Name48" axis="ch" ptType="node" func="cnt" op="equ" val="1">
                  <dgm:presOf axis="ch desOrSelf" ptType="node node" st="1 1" cnt="1 0"/>
                </dgm:if>
                <dgm:if name="Name49" axis="ch" ptType="node" func="cnt" op="equ" val="2">
                  <dgm:presOf axis="ch desOrSelf" ptType="node node" st="2 1" cnt="1 0"/>
                </dgm:if>
                <dgm:if name="Name50" axis="ch" ptType="node" func="cnt" op="equ" val="3">
                  <dgm:presOf axis="ch desOrSelf" ptType="node node" st="3 1" cnt="1 0"/>
                </dgm:if>
                <dgm:if name="Name51" axis="ch" ptType="node" func="cnt" op="equ" val="4">
                  <dgm:presOf axis="ch desOrSelf" ptType="node node" st="4 1" cnt="1 0"/>
                </dgm:if>
                <dgm:if name="Name52" axis="ch" ptType="node" func="cnt" op="equ" val="5">
                  <dgm:presOf axis="ch desOrSelf" ptType="node node" st="5 1" cnt="1 0"/>
                </dgm:if>
                <dgm:if name="Name53" axis="ch" ptType="node" func="cnt" op="equ" val="6">
                  <dgm:presOf axis="ch desOrSelf" ptType="node node" st="6 1" cnt="1 0"/>
                </dgm:if>
                <dgm:else name="Name54">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55"/>
    </dgm:choose>
    <dgm:choose name="Name56">
      <dgm:if name="Name57" axis="ch" ptType="node" func="cnt" op="gte" val="2">
        <dgm:layoutNode name="wedge2">
          <dgm:alg type="sp"/>
          <dgm:choose name="Name58">
            <dgm:if name="Name59" axis="ch" ptType="node" func="cnt" op="equ" val="2">
              <dgm:shape xmlns:r="http://schemas.openxmlformats.org/officeDocument/2006/relationships" type="pie" r:blip="">
                <dgm:adjLst>
                  <dgm:adj idx="1" val="90"/>
                  <dgm:adj idx="2" val="270"/>
                </dgm:adjLst>
              </dgm:shape>
            </dgm:if>
            <dgm:if name="Name60" axis="ch" ptType="node" func="cnt" op="equ" val="3">
              <dgm:shape xmlns:r="http://schemas.openxmlformats.org/officeDocument/2006/relationships" type="pie" r:blip="">
                <dgm:adjLst>
                  <dgm:adj idx="1" val="30"/>
                  <dgm:adj idx="2" val="150"/>
                </dgm:adjLst>
              </dgm:shape>
            </dgm:if>
            <dgm:if name="Name61" axis="ch" ptType="node" func="cnt" op="equ" val="4">
              <dgm:shape xmlns:r="http://schemas.openxmlformats.org/officeDocument/2006/relationships" type="pie" r:blip="">
                <dgm:adjLst>
                  <dgm:adj idx="1" val="0"/>
                  <dgm:adj idx="2" val="90"/>
                </dgm:adjLst>
              </dgm:shape>
            </dgm:if>
            <dgm:if name="Name62" axis="ch" ptType="node" func="cnt" op="equ" val="5">
              <dgm:shape xmlns:r="http://schemas.openxmlformats.org/officeDocument/2006/relationships" type="pie" r:blip="">
                <dgm:adjLst>
                  <dgm:adj idx="1" val="342"/>
                  <dgm:adj idx="2" val="54"/>
                </dgm:adjLst>
              </dgm:shape>
            </dgm:if>
            <dgm:if name="Name63" axis="ch" ptType="node" func="cnt" op="equ" val="6">
              <dgm:shape xmlns:r="http://schemas.openxmlformats.org/officeDocument/2006/relationships" type="pie" r:blip="">
                <dgm:adjLst>
                  <dgm:adj idx="1" val="330"/>
                  <dgm:adj idx="2" val="30"/>
                </dgm:adjLst>
              </dgm:shape>
            </dgm:if>
            <dgm:else name="Name64">
              <dgm:shape xmlns:r="http://schemas.openxmlformats.org/officeDocument/2006/relationships" type="pie" r:blip="">
                <dgm:adjLst>
                  <dgm:adj idx="1" val="321.4286"/>
                  <dgm:adj idx="2" val="12.85714"/>
                </dgm:adjLst>
              </dgm:shape>
            </dgm:else>
          </dgm:choose>
          <dgm:choose name="Name65">
            <dgm:if name="Name66" func="var" arg="dir" op="equ" val="norm">
              <dgm:presOf axis="ch desOrSelf" ptType="node node" st="2 1" cnt="1 0"/>
            </dgm:if>
            <dgm:else name="Name67">
              <dgm:choose name="Name68">
                <dgm:if name="Name69" axis="ch" ptType="node" func="cnt" op="equ" val="2">
                  <dgm:presOf axis="ch desOrSelf" ptType="node node" st="1 1" cnt="1 0"/>
                </dgm:if>
                <dgm:if name="Name70" axis="ch" ptType="node" func="cnt" op="equ" val="3">
                  <dgm:presOf axis="ch desOrSelf" ptType="node node" st="2 1" cnt="1 0"/>
                </dgm:if>
                <dgm:if name="Name71" axis="ch" ptType="node" func="cnt" op="equ" val="4">
                  <dgm:presOf axis="ch desOrSelf" ptType="node node" st="3 1" cnt="1 0"/>
                </dgm:if>
                <dgm:if name="Name72" axis="ch" ptType="node" func="cnt" op="equ" val="5">
                  <dgm:presOf axis="ch desOrSelf" ptType="node node" st="4 1" cnt="1 0"/>
                </dgm:if>
                <dgm:if name="Name73" axis="ch" ptType="node" func="cnt" op="equ" val="6">
                  <dgm:presOf axis="ch desOrSelf" ptType="node node" st="5 1" cnt="1 0"/>
                </dgm:if>
                <dgm:else name="Name74">
                  <dgm:presOf axis="ch desOrSelf" ptType="node node" st="6 1" cnt="1 0"/>
                </dgm:else>
              </dgm:choose>
            </dgm:else>
          </dgm:choose>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75">
            <dgm:if name="Name76" func="var" arg="dir" op="equ" val="norm">
              <dgm:presOf axis="ch desOrSelf" ptType="node node" st="2 1" cnt="1 0"/>
            </dgm:if>
            <dgm:else name="Name77">
              <dgm:choose name="Name78">
                <dgm:if name="Name79" axis="ch" ptType="node" func="cnt" op="equ" val="2">
                  <dgm:presOf axis="ch desOrSelf" ptType="node node" st="1 1" cnt="1 0"/>
                </dgm:if>
                <dgm:if name="Name80" axis="ch" ptType="node" func="cnt" op="equ" val="3">
                  <dgm:presOf axis="ch desOrSelf" ptType="node node" st="2 1" cnt="1 0"/>
                </dgm:if>
                <dgm:if name="Name81" axis="ch" ptType="node" func="cnt" op="equ" val="4">
                  <dgm:presOf axis="ch desOrSelf" ptType="node node" st="3 1" cnt="1 0"/>
                </dgm:if>
                <dgm:if name="Name82" axis="ch" ptType="node" func="cnt" op="equ" val="5">
                  <dgm:presOf axis="ch desOrSelf" ptType="node node" st="4 1" cnt="1 0"/>
                </dgm:if>
                <dgm:if name="Name83" axis="ch" ptType="node" func="cnt" op="equ" val="6">
                  <dgm:presOf axis="ch desOrSelf" ptType="node node" st="5 1" cnt="1 0"/>
                </dgm:if>
                <dgm:else name="Name84">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85"/>
    </dgm:choose>
    <dgm:choose name="Name86">
      <dgm:if name="Name87" axis="ch" ptType="node" func="cnt" op="gte" val="3">
        <dgm:layoutNode name="wedge3">
          <dgm:alg type="sp"/>
          <dgm:choose name="Name88">
            <dgm:if name="Name89" axis="ch" ptType="node" func="cnt" op="equ" val="3">
              <dgm:shape xmlns:r="http://schemas.openxmlformats.org/officeDocument/2006/relationships" type="pie" r:blip="">
                <dgm:adjLst>
                  <dgm:adj idx="1" val="150"/>
                  <dgm:adj idx="2" val="270"/>
                </dgm:adjLst>
              </dgm:shape>
            </dgm:if>
            <dgm:if name="Name90" axis="ch" ptType="node" func="cnt" op="equ" val="4">
              <dgm:shape xmlns:r="http://schemas.openxmlformats.org/officeDocument/2006/relationships" type="pie" r:blip="">
                <dgm:adjLst>
                  <dgm:adj idx="1" val="90"/>
                  <dgm:adj idx="2" val="180"/>
                </dgm:adjLst>
              </dgm:shape>
            </dgm:if>
            <dgm:if name="Name91" axis="ch" ptType="node" func="cnt" op="equ" val="5">
              <dgm:shape xmlns:r="http://schemas.openxmlformats.org/officeDocument/2006/relationships" type="pie" r:blip="">
                <dgm:adjLst>
                  <dgm:adj idx="1" val="54"/>
                  <dgm:adj idx="2" val="126"/>
                </dgm:adjLst>
              </dgm:shape>
            </dgm:if>
            <dgm:if name="Name92" axis="ch" ptType="node" func="cnt" op="equ" val="6">
              <dgm:shape xmlns:r="http://schemas.openxmlformats.org/officeDocument/2006/relationships" type="pie" r:blip="">
                <dgm:adjLst>
                  <dgm:adj idx="1" val="30"/>
                  <dgm:adj idx="2" val="90"/>
                </dgm:adjLst>
              </dgm:shape>
            </dgm:if>
            <dgm:else name="Name93">
              <dgm:shape xmlns:r="http://schemas.openxmlformats.org/officeDocument/2006/relationships" type="pie" r:blip="">
                <dgm:adjLst>
                  <dgm:adj idx="1" val="12.85714"/>
                  <dgm:adj idx="2" val="64.28571"/>
                </dgm:adjLst>
              </dgm:shape>
            </dgm:else>
          </dgm:choose>
          <dgm:choose name="Name94">
            <dgm:if name="Name95" func="var" arg="dir" op="equ" val="norm">
              <dgm:presOf axis="ch desOrSelf" ptType="node node" st="3 1" cnt="1 0"/>
            </dgm:if>
            <dgm:else name="Name96">
              <dgm:choose name="Name97">
                <dgm:if name="Name98" axis="ch" ptType="node" func="cnt" op="equ" val="3">
                  <dgm:presOf axis="ch desOrSelf" ptType="node node" st="1 1" cnt="1 0"/>
                </dgm:if>
                <dgm:if name="Name99" axis="ch" ptType="node" func="cnt" op="equ" val="4">
                  <dgm:presOf axis="ch desOrSelf" ptType="node node" st="2 1" cnt="1 0"/>
                </dgm:if>
                <dgm:if name="Name100" axis="ch" ptType="node" func="cnt" op="equ" val="5">
                  <dgm:presOf axis="ch desOrSelf" ptType="node node" st="3 1" cnt="1 0"/>
                </dgm:if>
                <dgm:if name="Name101" axis="ch" ptType="node" func="cnt" op="equ" val="6">
                  <dgm:presOf axis="ch desOrSelf" ptType="node node" st="4 1" cnt="1 0"/>
                </dgm:if>
                <dgm:else name="Name102">
                  <dgm:presOf axis="ch desOrSelf" ptType="node node" st="5 1" cnt="1 0"/>
                </dgm:else>
              </dgm:choose>
            </dgm:else>
          </dgm:choose>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103">
            <dgm:if name="Name104" func="var" arg="dir" op="equ" val="norm">
              <dgm:presOf axis="ch desOrSelf" ptType="node node" st="3 1" cnt="1 0"/>
            </dgm:if>
            <dgm:else name="Name105">
              <dgm:choose name="Name106">
                <dgm:if name="Name107" axis="ch" ptType="node" func="cnt" op="equ" val="3">
                  <dgm:presOf axis="ch desOrSelf" ptType="node node" st="1 1" cnt="1 0"/>
                </dgm:if>
                <dgm:if name="Name108" axis="ch" ptType="node" func="cnt" op="equ" val="4">
                  <dgm:presOf axis="ch desOrSelf" ptType="node node" st="2 1" cnt="1 0"/>
                </dgm:if>
                <dgm:if name="Name109" axis="ch" ptType="node" func="cnt" op="equ" val="5">
                  <dgm:presOf axis="ch desOrSelf" ptType="node node" st="3 1" cnt="1 0"/>
                </dgm:if>
                <dgm:if name="Name110" axis="ch" ptType="node" func="cnt" op="equ" val="6">
                  <dgm:presOf axis="ch desOrSelf" ptType="node node" st="4 1" cnt="1 0"/>
                </dgm:if>
                <dgm:else name="Name111">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12"/>
    </dgm:choose>
    <dgm:choose name="Name113">
      <dgm:if name="Name114" axis="ch" ptType="node" func="cnt" op="gte" val="4">
        <dgm:layoutNode name="wedge4">
          <dgm:alg type="sp"/>
          <dgm:choose name="Name115">
            <dgm:if name="Name116" axis="ch" ptType="node" func="cnt" op="equ" val="4">
              <dgm:shape xmlns:r="http://schemas.openxmlformats.org/officeDocument/2006/relationships" type="pie" r:blip="">
                <dgm:adjLst>
                  <dgm:adj idx="1" val="180"/>
                  <dgm:adj idx="2" val="270"/>
                </dgm:adjLst>
              </dgm:shape>
            </dgm:if>
            <dgm:if name="Name117" axis="ch" ptType="node" func="cnt" op="equ" val="5">
              <dgm:shape xmlns:r="http://schemas.openxmlformats.org/officeDocument/2006/relationships" type="pie" r:blip="">
                <dgm:adjLst>
                  <dgm:adj idx="1" val="126"/>
                  <dgm:adj idx="2" val="198"/>
                </dgm:adjLst>
              </dgm:shape>
            </dgm:if>
            <dgm:if name="Name118" axis="ch" ptType="node" func="cnt" op="equ" val="6">
              <dgm:shape xmlns:r="http://schemas.openxmlformats.org/officeDocument/2006/relationships" type="pie" r:blip="">
                <dgm:adjLst>
                  <dgm:adj idx="1" val="90"/>
                  <dgm:adj idx="2" val="150"/>
                </dgm:adjLst>
              </dgm:shape>
            </dgm:if>
            <dgm:else name="Name119">
              <dgm:shape xmlns:r="http://schemas.openxmlformats.org/officeDocument/2006/relationships" type="pie" r:blip="">
                <dgm:adjLst>
                  <dgm:adj idx="1" val="64.2871"/>
                  <dgm:adj idx="2" val="115.7143"/>
                </dgm:adjLst>
              </dgm:shape>
            </dgm:else>
          </dgm:choose>
          <dgm:choose name="Name120">
            <dgm:if name="Name121" func="var" arg="dir" op="equ" val="norm">
              <dgm:presOf axis="ch desOrSelf" ptType="node node" st="4 1" cnt="1 0"/>
            </dgm:if>
            <dgm:else name="Name122">
              <dgm:choose name="Name123">
                <dgm:if name="Name124" axis="ch" ptType="node" func="cnt" op="equ" val="4">
                  <dgm:presOf axis="ch desOrSelf" ptType="node node" st="1 1" cnt="1 0"/>
                </dgm:if>
                <dgm:if name="Name125" axis="ch" ptType="node" func="cnt" op="equ" val="5">
                  <dgm:presOf axis="ch desOrSelf" ptType="node node" st="2 1" cnt="1 0"/>
                </dgm:if>
                <dgm:if name="Name126" axis="ch" ptType="node" func="cnt" op="equ" val="6">
                  <dgm:presOf axis="ch desOrSelf" ptType="node node" st="3 1" cnt="1 0"/>
                </dgm:if>
                <dgm:else name="Name127">
                  <dgm:presOf axis="ch desOrSelf" ptType="node node" st="4 1" cnt="1 0"/>
                </dgm:else>
              </dgm:choose>
            </dgm:else>
          </dgm:choose>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28">
            <dgm:if name="Name129" func="var" arg="dir" op="equ" val="norm">
              <dgm:presOf axis="ch desOrSelf" ptType="node node" st="4 1" cnt="1 0"/>
            </dgm:if>
            <dgm:else name="Name130">
              <dgm:choose name="Name131">
                <dgm:if name="Name132" axis="ch" ptType="node" func="cnt" op="equ" val="4">
                  <dgm:presOf axis="ch desOrSelf" ptType="node node" st="1 1" cnt="1 0"/>
                </dgm:if>
                <dgm:if name="Name133" axis="ch" ptType="node" func="cnt" op="equ" val="5">
                  <dgm:presOf axis="ch desOrSelf" ptType="node node" st="2 1" cnt="1 0"/>
                </dgm:if>
                <dgm:if name="Name134" axis="ch" ptType="node" func="cnt" op="equ" val="6">
                  <dgm:presOf axis="ch desOrSelf" ptType="node node" st="3 1" cnt="1 0"/>
                </dgm:if>
                <dgm:else name="Name135">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36"/>
    </dgm:choose>
    <dgm:choose name="Name137">
      <dgm:if name="Name138" axis="ch" ptType="node" func="cnt" op="gte" val="5">
        <dgm:layoutNode name="wedge5">
          <dgm:alg type="sp"/>
          <dgm:choose name="Name139">
            <dgm:if name="Name140" axis="ch" ptType="node" func="cnt" op="equ" val="5">
              <dgm:shape xmlns:r="http://schemas.openxmlformats.org/officeDocument/2006/relationships" type="pie" r:blip="">
                <dgm:adjLst>
                  <dgm:adj idx="1" val="198"/>
                  <dgm:adj idx="2" val="270"/>
                </dgm:adjLst>
              </dgm:shape>
            </dgm:if>
            <dgm:if name="Name141" axis="ch" ptType="node" func="cnt" op="equ" val="6">
              <dgm:shape xmlns:r="http://schemas.openxmlformats.org/officeDocument/2006/relationships" type="pie" r:blip="">
                <dgm:adjLst>
                  <dgm:adj idx="1" val="150"/>
                  <dgm:adj idx="2" val="210"/>
                </dgm:adjLst>
              </dgm:shape>
            </dgm:if>
            <dgm:else name="Name142">
              <dgm:shape xmlns:r="http://schemas.openxmlformats.org/officeDocument/2006/relationships" type="pie" r:blip="">
                <dgm:adjLst>
                  <dgm:adj idx="1" val="115.7143"/>
                  <dgm:adj idx="2" val="167.1429"/>
                </dgm:adjLst>
              </dgm:shape>
            </dgm:else>
          </dgm:choose>
          <dgm:choose name="Name143">
            <dgm:if name="Name144" func="var" arg="dir" op="equ" val="norm">
              <dgm:presOf axis="ch desOrSelf" ptType="node node" st="5 1" cnt="1 0"/>
            </dgm:if>
            <dgm:else name="Name145">
              <dgm:choose name="Name146">
                <dgm:if name="Name147" axis="ch" ptType="node" func="cnt" op="equ" val="5">
                  <dgm:presOf axis="ch desOrSelf" ptType="node node" st="1 1" cnt="1 0"/>
                </dgm:if>
                <dgm:if name="Name148" axis="ch" ptType="node" func="cnt" op="equ" val="6">
                  <dgm:presOf axis="ch desOrSelf" ptType="node node" st="2 1" cnt="1 0"/>
                </dgm:if>
                <dgm:else name="Name149">
                  <dgm:presOf axis="ch desOrSelf" ptType="node node" st="3 1" cnt="1 0"/>
                </dgm:else>
              </dgm:choose>
            </dgm:else>
          </dgm:choose>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50">
            <dgm:if name="Name151" func="var" arg="dir" op="equ" val="norm">
              <dgm:presOf axis="ch desOrSelf" ptType="node node" st="5 1" cnt="1 0"/>
            </dgm:if>
            <dgm:else name="Name152">
              <dgm:choose name="Name153">
                <dgm:if name="Name154" axis="ch" ptType="node" func="cnt" op="equ" val="5">
                  <dgm:presOf axis="ch desOrSelf" ptType="node node" st="1 1" cnt="1 0"/>
                </dgm:if>
                <dgm:if name="Name155" axis="ch" ptType="node" func="cnt" op="equ" val="6">
                  <dgm:presOf axis="ch desOrSelf" ptType="node node" st="2 1" cnt="1 0"/>
                </dgm:if>
                <dgm:else name="Name156">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57"/>
    </dgm:choose>
    <dgm:choose name="Name158">
      <dgm:if name="Name159" axis="ch" ptType="node" func="cnt" op="gte" val="6">
        <dgm:layoutNode name="wedge6">
          <dgm:alg type="sp"/>
          <dgm:choose name="Name160">
            <dgm:if name="Name161" axis="ch" ptType="node" func="cnt" op="equ" val="6">
              <dgm:shape xmlns:r="http://schemas.openxmlformats.org/officeDocument/2006/relationships" type="pie" r:blip="">
                <dgm:adjLst>
                  <dgm:adj idx="1" val="210"/>
                  <dgm:adj idx="2" val="270"/>
                </dgm:adjLst>
              </dgm:shape>
            </dgm:if>
            <dgm:else name="Name162">
              <dgm:shape xmlns:r="http://schemas.openxmlformats.org/officeDocument/2006/relationships" type="pie" r:blip="">
                <dgm:adjLst>
                  <dgm:adj idx="1" val="167.1429"/>
                  <dgm:adj idx="2" val="218.5714"/>
                </dgm:adjLst>
              </dgm:shape>
            </dgm:else>
          </dgm:choose>
          <dgm:choose name="Name163">
            <dgm:if name="Name164" func="var" arg="dir" op="equ" val="norm">
              <dgm:presOf axis="ch desOrSelf" ptType="node node" st="6 1" cnt="1 0"/>
            </dgm:if>
            <dgm:else name="Name165">
              <dgm:choose name="Name166">
                <dgm:if name="Name167" axis="ch" ptType="node" func="cnt" op="equ" val="6">
                  <dgm:presOf axis="ch desOrSelf" ptType="node node" st="1 1" cnt="1 0"/>
                </dgm:if>
                <dgm:else name="Name168">
                  <dgm:presOf axis="ch desOrSelf" ptType="node node" st="2 1" cnt="1 0"/>
                </dgm:else>
              </dgm:choose>
            </dgm:else>
          </dgm:choose>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69">
            <dgm:if name="Name170" func="var" arg="dir" op="equ" val="norm">
              <dgm:presOf axis="ch desOrSelf" ptType="node node" st="6 1" cnt="1 0"/>
            </dgm:if>
            <dgm:else name="Name171">
              <dgm:choose name="Name172">
                <dgm:if name="Name173" axis="ch" ptType="node" func="cnt" op="equ" val="6">
                  <dgm:presOf axis="ch desOrSelf" ptType="node node" st="1 1" cnt="1 0"/>
                </dgm:if>
                <dgm:else name="Name174">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75"/>
    </dgm:choose>
    <dgm:choose name="Name176">
      <dgm:if name="Name177" axis="ch" ptType="node" func="cnt" op="gte" val="7">
        <dgm:layoutNode name="wedge7">
          <dgm:alg type="sp"/>
          <dgm:shape xmlns:r="http://schemas.openxmlformats.org/officeDocument/2006/relationships" type="pie" r:blip="">
            <dgm:adjLst>
              <dgm:adj idx="1" val="218.5714"/>
              <dgm:adj idx="2" val="270"/>
            </dgm:adjLst>
          </dgm:shape>
          <dgm:choose name="Name178">
            <dgm:if name="Name179" func="var" arg="dir" op="equ" val="norm">
              <dgm:presOf axis="ch desOrSelf" ptType="node node" st="7 1" cnt="1 0"/>
            </dgm:if>
            <dgm:else name="Name180">
              <dgm:presOf axis="ch desOrSelf" ptType="node node" st="1 1" cnt="1 0"/>
            </dgm:else>
          </dgm:choose>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81">
            <dgm:if name="Name182" func="var" arg="dir" op="equ" val="norm">
              <dgm:presOf axis="ch desOrSelf" ptType="node node" st="7 1" cnt="1 0"/>
            </dgm:if>
            <dgm:else name="Name183">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84"/>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F3602B8-A389-4EE8-B3B9-12953C623B9F}" type="datetimeFigureOut">
              <a:rPr lang="en-GB" smtClean="0"/>
              <a:t>01/11/2022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FC6752F-DF38-48EF-964B-8582FB7C469B}" type="slidenum">
              <a:rPr lang="en-GB" smtClean="0"/>
              <a:t>‹#›</a:t>
            </a:fld>
            <a:endParaRPr lang="en-GB"/>
          </a:p>
        </p:txBody>
      </p:sp>
    </p:spTree>
    <p:extLst>
      <p:ext uri="{BB962C8B-B14F-4D97-AF65-F5344CB8AC3E}">
        <p14:creationId xmlns:p14="http://schemas.microsoft.com/office/powerpoint/2010/main" val="36033406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241F13A-777F-4705-8AF5-A8F9A402CCCB}" type="datetimeFigureOut">
              <a:rPr lang="en-GB" smtClean="0"/>
              <a:t>01/11/2022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37101623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41F13A-777F-4705-8AF5-A8F9A402CCCB}" type="datetimeFigureOut">
              <a:rPr lang="en-GB" smtClean="0"/>
              <a:t>01/11/2022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20307672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241F13A-777F-4705-8AF5-A8F9A402CCCB}" type="datetimeFigureOut">
              <a:rPr lang="en-GB" smtClean="0"/>
              <a:t>01/11/2022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3174772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241F13A-777F-4705-8AF5-A8F9A402CCCB}" type="datetimeFigureOut">
              <a:rPr lang="en-GB" smtClean="0"/>
              <a:t>01/11/2022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16122696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241F13A-777F-4705-8AF5-A8F9A402CCCB}" type="datetimeFigureOut">
              <a:rPr lang="en-GB" smtClean="0"/>
              <a:t>01/11/2022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2741349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241F13A-777F-4705-8AF5-A8F9A402CCCB}" type="datetimeFigureOut">
              <a:rPr lang="en-GB" smtClean="0"/>
              <a:t>01/11/2022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25503293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241F13A-777F-4705-8AF5-A8F9A402CCCB}" type="datetimeFigureOut">
              <a:rPr lang="en-GB" smtClean="0"/>
              <a:t>01/11/2022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25837108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241F13A-777F-4705-8AF5-A8F9A402CCCB}" type="datetimeFigureOut">
              <a:rPr lang="en-GB" smtClean="0"/>
              <a:t>01/11/2022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31987132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241F13A-777F-4705-8AF5-A8F9A402CCCB}" type="datetimeFigureOut">
              <a:rPr lang="en-GB" smtClean="0"/>
              <a:t>01/11/2022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19104128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41F13A-777F-4705-8AF5-A8F9A402CCCB}" type="datetimeFigureOut">
              <a:rPr lang="en-GB" smtClean="0"/>
              <a:t>01/11/2022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34132823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241F13A-777F-4705-8AF5-A8F9A402CCCB}" type="datetimeFigureOut">
              <a:rPr lang="en-GB" smtClean="0"/>
              <a:t>01/11/2022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E7A57B-A53D-4DD9-89B2-BC9E914060C7}" type="slidenum">
              <a:rPr lang="en-GB" smtClean="0"/>
              <a:t>‹#›</a:t>
            </a:fld>
            <a:endParaRPr lang="en-GB"/>
          </a:p>
        </p:txBody>
      </p:sp>
    </p:spTree>
    <p:extLst>
      <p:ext uri="{BB962C8B-B14F-4D97-AF65-F5344CB8AC3E}">
        <p14:creationId xmlns:p14="http://schemas.microsoft.com/office/powerpoint/2010/main" val="39173068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GB" noProof="0" dirty="0"/>
              <a:t>Click to edit Master text styles</a:t>
            </a:r>
          </a:p>
          <a:p>
            <a:pPr lvl="1"/>
            <a:r>
              <a:rPr lang="en-GB" noProof="0" dirty="0"/>
              <a:t>Second level</a:t>
            </a:r>
          </a:p>
          <a:p>
            <a:pPr lvl="2"/>
            <a:r>
              <a:rPr lang="en-GB" noProof="0" dirty="0"/>
              <a:t>Third level</a:t>
            </a:r>
          </a:p>
          <a:p>
            <a:pPr lvl="3"/>
            <a:r>
              <a:rPr lang="en-GB" noProof="0" dirty="0"/>
              <a:t>Fourth level</a:t>
            </a:r>
          </a:p>
          <a:p>
            <a:pPr lvl="4"/>
            <a:r>
              <a:rPr lang="en-GB" noProof="0" dirty="0"/>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241F13A-777F-4705-8AF5-A8F9A402CCCB}" type="datetimeFigureOut">
              <a:rPr lang="en-GB" smtClean="0"/>
              <a:t>01/11/2022</a:t>
            </a:fld>
            <a:endParaRPr lang="en-GB"/>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E7A57B-A53D-4DD9-89B2-BC9E914060C7}" type="slidenum">
              <a:rPr lang="en-GB" smtClean="0"/>
              <a:t>‹#›</a:t>
            </a:fld>
            <a:endParaRPr lang="en-GB"/>
          </a:p>
        </p:txBody>
      </p:sp>
      <p:pic>
        <p:nvPicPr>
          <p:cNvPr id="7" name="Picture 6"/>
          <p:cNvPicPr>
            <a:picLocks noChangeAspect="1"/>
          </p:cNvPicPr>
          <p:nvPr/>
        </p:nvPicPr>
        <p:blipFill>
          <a:blip r:embed="rId13" cstate="email">
            <a:clrChange>
              <a:clrFrom>
                <a:srgbClr val="FFFFFF"/>
              </a:clrFrom>
              <a:clrTo>
                <a:srgbClr val="FFFFFF">
                  <a:alpha val="0"/>
                </a:srgbClr>
              </a:clrTo>
            </a:clrChange>
            <a:extLst>
              <a:ext uri="{28A0092B-C50C-407E-A947-70E740481C1C}">
                <a14:useLocalDpi xmlns:a14="http://schemas.microsoft.com/office/drawing/2010/main"/>
              </a:ext>
            </a:extLst>
          </a:blip>
          <a:stretch>
            <a:fillRect/>
          </a:stretch>
        </p:blipFill>
        <p:spPr>
          <a:xfrm>
            <a:off x="719404" y="6108239"/>
            <a:ext cx="2295161" cy="586130"/>
          </a:xfrm>
          <a:prstGeom prst="rect">
            <a:avLst/>
          </a:prstGeom>
        </p:spPr>
      </p:pic>
    </p:spTree>
    <p:extLst>
      <p:ext uri="{BB962C8B-B14F-4D97-AF65-F5344CB8AC3E}">
        <p14:creationId xmlns:p14="http://schemas.microsoft.com/office/powerpoint/2010/main" val="14151027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mailto:ken.dicks@uwtsd.ac.uk" TargetMode="Externa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oxfordre.com/communication/view/10.1093/acrefore/9780190228613.001.0001/acrefore-9780190228613-e-58" TargetMode="External"/><Relationship Id="rId2" Type="http://schemas.openxmlformats.org/officeDocument/2006/relationships/hyperlink" Target="https://www.rysec.org/10-basics-of-ethical-communication/" TargetMode="Externa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hyperlink" Target="https://www.researchgate.net/publication/236078646_Gesture's_role_in_creating_and_learning_language" TargetMode="External"/><Relationship Id="rId2" Type="http://schemas.openxmlformats.org/officeDocument/2006/relationships/hyperlink" Target="http://www.iupui.edu/~anthkb/ethnocen.htm" TargetMode="External"/><Relationship Id="rId1" Type="http://schemas.openxmlformats.org/officeDocument/2006/relationships/slideLayout" Target="../slideLayouts/slideLayout2.xml"/><Relationship Id="rId5" Type="http://schemas.openxmlformats.org/officeDocument/2006/relationships/hyperlink" Target="https://www.ncbi.nlm.nih.gov/pmc/articles/PMC3383614/" TargetMode="External"/><Relationship Id="rId4" Type="http://schemas.openxmlformats.org/officeDocument/2006/relationships/hyperlink" Target="https://search.ebscohost.com/login.aspx?direct=true&amp;db=eue&amp;AN=132815572&amp;site=ehost-live" TargetMode="External"/></Relationships>
</file>

<file path=ppt/slides/_rels/slide25.xml.rels><?xml version="1.0" encoding="UTF-8" standalone="yes"?>
<Relationships xmlns="http://schemas.openxmlformats.org/package/2006/relationships"><Relationship Id="rId3" Type="http://schemas.openxmlformats.org/officeDocument/2006/relationships/hyperlink" Target="https://ghr.nlm.nih.gov/condition/williams-syndrome#resources" TargetMode="External"/><Relationship Id="rId2" Type="http://schemas.openxmlformats.org/officeDocument/2006/relationships/hyperlink" Target="https://search.ebscohost.com/login.aspx?direct=true&amp;db=bth&amp;AN=4423136&amp;site=ehost-live"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23592" y="4797152"/>
            <a:ext cx="9073008" cy="936104"/>
          </a:xfrm>
        </p:spPr>
        <p:txBody>
          <a:bodyPr>
            <a:noAutofit/>
          </a:bodyPr>
          <a:lstStyle/>
          <a:p>
            <a:pPr algn="l"/>
            <a:r>
              <a:rPr lang="en-US" sz="2800" b="1" dirty="0"/>
              <a:t>HPGC7002 </a:t>
            </a:r>
            <a:r>
              <a:rPr lang="en-GB" sz="2800" b="1" dirty="0"/>
              <a:t>Empowerment &amp; Leadership</a:t>
            </a:r>
            <a:br>
              <a:rPr lang="en-GB" sz="2800" b="1" dirty="0"/>
            </a:br>
            <a:r>
              <a:rPr lang="en-US" sz="2800" b="1" dirty="0"/>
              <a:t>Theme 3: Schwartz and Communication Ethics</a:t>
            </a:r>
          </a:p>
        </p:txBody>
      </p:sp>
      <p:sp>
        <p:nvSpPr>
          <p:cNvPr id="9" name="Rectangle 8"/>
          <p:cNvSpPr/>
          <p:nvPr/>
        </p:nvSpPr>
        <p:spPr>
          <a:xfrm>
            <a:off x="5247510" y="419330"/>
            <a:ext cx="3137137" cy="206092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7008082" y="2599569"/>
            <a:ext cx="3384376" cy="1988524"/>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5320680" y="3046353"/>
            <a:ext cx="1495398" cy="1512168"/>
          </a:xfrm>
          <a:prstGeom prst="rect">
            <a:avLst/>
          </a:prstGeom>
          <a:solidFill>
            <a:schemeClr val="tx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4583832" y="6035361"/>
            <a:ext cx="5832648" cy="400110"/>
          </a:xfrm>
          <a:prstGeom prst="rect">
            <a:avLst/>
          </a:prstGeom>
          <a:noFill/>
        </p:spPr>
        <p:txBody>
          <a:bodyPr wrap="square" rtlCol="0">
            <a:spAutoFit/>
          </a:bodyPr>
          <a:lstStyle/>
          <a:p>
            <a:r>
              <a:rPr lang="en-GB" sz="2000" b="1" dirty="0"/>
              <a:t>Ken Dicks </a:t>
            </a:r>
            <a:r>
              <a:rPr lang="en-GB" sz="2000" b="1" dirty="0">
                <a:hlinkClick r:id="rId2"/>
              </a:rPr>
              <a:t>ken.dicks@uwtsd.ac.uk</a:t>
            </a:r>
            <a:r>
              <a:rPr lang="en-GB" sz="2000" b="1" dirty="0"/>
              <a:t> </a:t>
            </a:r>
          </a:p>
        </p:txBody>
      </p:sp>
      <p:sp>
        <p:nvSpPr>
          <p:cNvPr id="12" name="Rectangle 11"/>
          <p:cNvSpPr/>
          <p:nvPr/>
        </p:nvSpPr>
        <p:spPr>
          <a:xfrm>
            <a:off x="1991544" y="3068960"/>
            <a:ext cx="2016225" cy="1512168"/>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GB"/>
          </a:p>
        </p:txBody>
      </p:sp>
      <p:sp>
        <p:nvSpPr>
          <p:cNvPr id="14" name="Rectangle 13"/>
          <p:cNvSpPr/>
          <p:nvPr/>
        </p:nvSpPr>
        <p:spPr>
          <a:xfrm>
            <a:off x="8505027" y="419330"/>
            <a:ext cx="1887432" cy="1584176"/>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1991543" y="404664"/>
            <a:ext cx="1559036" cy="25075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3678942" y="2599570"/>
            <a:ext cx="3137137" cy="312623"/>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GB"/>
          </a:p>
        </p:txBody>
      </p:sp>
      <p:sp>
        <p:nvSpPr>
          <p:cNvPr id="18" name="Rectangle 17"/>
          <p:cNvSpPr/>
          <p:nvPr/>
        </p:nvSpPr>
        <p:spPr>
          <a:xfrm>
            <a:off x="3765434" y="426578"/>
            <a:ext cx="1269533" cy="1418246"/>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8A9421A1-4FED-B5B7-7C76-FE0CB0EDB067}"/>
              </a:ext>
            </a:extLst>
          </p:cNvPr>
          <p:cNvPicPr>
            <a:picLocks noChangeAspect="1"/>
          </p:cNvPicPr>
          <p:nvPr/>
        </p:nvPicPr>
        <p:blipFill>
          <a:blip r:embed="rId3"/>
          <a:stretch>
            <a:fillRect/>
          </a:stretch>
        </p:blipFill>
        <p:spPr>
          <a:xfrm>
            <a:off x="5308691" y="529413"/>
            <a:ext cx="3014772" cy="1820922"/>
          </a:xfrm>
          <a:prstGeom prst="rect">
            <a:avLst/>
          </a:prstGeom>
        </p:spPr>
      </p:pic>
      <p:pic>
        <p:nvPicPr>
          <p:cNvPr id="10" name="Picture 9">
            <a:extLst>
              <a:ext uri="{FF2B5EF4-FFF2-40B4-BE49-F238E27FC236}">
                <a16:creationId xmlns:a16="http://schemas.microsoft.com/office/drawing/2014/main" id="{D430E17B-CF65-7881-01FB-A36850B26977}"/>
              </a:ext>
            </a:extLst>
          </p:cNvPr>
          <p:cNvPicPr>
            <a:picLocks noChangeAspect="1"/>
          </p:cNvPicPr>
          <p:nvPr/>
        </p:nvPicPr>
        <p:blipFill>
          <a:blip r:embed="rId4"/>
          <a:stretch>
            <a:fillRect/>
          </a:stretch>
        </p:blipFill>
        <p:spPr>
          <a:xfrm>
            <a:off x="7104112" y="2734434"/>
            <a:ext cx="3224352" cy="1655748"/>
          </a:xfrm>
          <a:prstGeom prst="rect">
            <a:avLst/>
          </a:prstGeom>
        </p:spPr>
      </p:pic>
      <p:pic>
        <p:nvPicPr>
          <p:cNvPr id="11" name="Picture 10">
            <a:extLst>
              <a:ext uri="{FF2B5EF4-FFF2-40B4-BE49-F238E27FC236}">
                <a16:creationId xmlns:a16="http://schemas.microsoft.com/office/drawing/2014/main" id="{EBA53E6F-6191-4378-E02F-96375E45AF2B}"/>
              </a:ext>
            </a:extLst>
          </p:cNvPr>
          <p:cNvPicPr>
            <a:picLocks noChangeAspect="1"/>
          </p:cNvPicPr>
          <p:nvPr/>
        </p:nvPicPr>
        <p:blipFill>
          <a:blip r:embed="rId5"/>
          <a:stretch>
            <a:fillRect/>
          </a:stretch>
        </p:blipFill>
        <p:spPr>
          <a:xfrm>
            <a:off x="2063552" y="3165360"/>
            <a:ext cx="1884812" cy="1319368"/>
          </a:xfrm>
          <a:prstGeom prst="rect">
            <a:avLst/>
          </a:prstGeom>
        </p:spPr>
      </p:pic>
      <p:sp>
        <p:nvSpPr>
          <p:cNvPr id="19" name="Rectangle 18">
            <a:extLst>
              <a:ext uri="{FF2B5EF4-FFF2-40B4-BE49-F238E27FC236}">
                <a16:creationId xmlns:a16="http://schemas.microsoft.com/office/drawing/2014/main" id="{F6A5D3B4-949A-3893-160B-512D1D68793E}"/>
              </a:ext>
            </a:extLst>
          </p:cNvPr>
          <p:cNvSpPr/>
          <p:nvPr/>
        </p:nvSpPr>
        <p:spPr>
          <a:xfrm>
            <a:off x="3765434" y="2003507"/>
            <a:ext cx="1269533" cy="439295"/>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GB"/>
          </a:p>
        </p:txBody>
      </p:sp>
      <p:sp>
        <p:nvSpPr>
          <p:cNvPr id="20" name="Rectangle 19">
            <a:extLst>
              <a:ext uri="{FF2B5EF4-FFF2-40B4-BE49-F238E27FC236}">
                <a16:creationId xmlns:a16="http://schemas.microsoft.com/office/drawing/2014/main" id="{40636770-E856-EF4E-5805-4A6F746567DB}"/>
              </a:ext>
            </a:extLst>
          </p:cNvPr>
          <p:cNvSpPr/>
          <p:nvPr/>
        </p:nvSpPr>
        <p:spPr>
          <a:xfrm>
            <a:off x="4151784" y="3068960"/>
            <a:ext cx="976892" cy="1512168"/>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GB"/>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CD428266-42F6-4FFF-938C-F22829DF884B}"/>
              </a:ext>
            </a:extLst>
          </p:cNvPr>
          <p:cNvSpPr>
            <a:spLocks noGrp="1"/>
          </p:cNvSpPr>
          <p:nvPr>
            <p:ph type="title"/>
          </p:nvPr>
        </p:nvSpPr>
        <p:spPr>
          <a:xfrm>
            <a:off x="2351585" y="44624"/>
            <a:ext cx="7024687" cy="648072"/>
          </a:xfrm>
        </p:spPr>
        <p:txBody>
          <a:bodyPr>
            <a:normAutofit fontScale="90000"/>
          </a:bodyPr>
          <a:lstStyle/>
          <a:p>
            <a:pPr eaLnBrk="1" hangingPunct="1"/>
            <a:r>
              <a:rPr lang="en-AU" altLang="en-US" b="1" dirty="0"/>
              <a:t>Value orientations</a:t>
            </a:r>
          </a:p>
        </p:txBody>
      </p:sp>
      <p:sp>
        <p:nvSpPr>
          <p:cNvPr id="29699" name="Rectangle 3">
            <a:extLst>
              <a:ext uri="{FF2B5EF4-FFF2-40B4-BE49-F238E27FC236}">
                <a16:creationId xmlns:a16="http://schemas.microsoft.com/office/drawing/2014/main" id="{FD2F2AE9-AF6F-43F3-BBFD-130F084FF382}"/>
              </a:ext>
            </a:extLst>
          </p:cNvPr>
          <p:cNvSpPr>
            <a:spLocks noGrp="1"/>
          </p:cNvSpPr>
          <p:nvPr>
            <p:ph idx="1"/>
          </p:nvPr>
        </p:nvSpPr>
        <p:spPr>
          <a:xfrm>
            <a:off x="1958346" y="2238841"/>
            <a:ext cx="8207375" cy="1872208"/>
          </a:xfrm>
        </p:spPr>
        <p:txBody>
          <a:bodyPr>
            <a:noAutofit/>
          </a:bodyPr>
          <a:lstStyle/>
          <a:p>
            <a:pPr eaLnBrk="1" hangingPunct="1"/>
            <a:r>
              <a:rPr lang="en-AU" altLang="en-US" sz="2400" dirty="0"/>
              <a:t>Values are concepts that have ultimate significance and are of long-term importance (e.g. equality of all human beings). When people from different cultures come together to communicate, their messages are guided by and reflect their fundamental value orientations. </a:t>
            </a:r>
          </a:p>
        </p:txBody>
      </p:sp>
      <p:sp>
        <p:nvSpPr>
          <p:cNvPr id="3" name="TextBox 2"/>
          <p:cNvSpPr txBox="1"/>
          <p:nvPr/>
        </p:nvSpPr>
        <p:spPr>
          <a:xfrm>
            <a:off x="1991544" y="4365105"/>
            <a:ext cx="9865096" cy="830997"/>
          </a:xfrm>
          <a:prstGeom prst="rect">
            <a:avLst/>
          </a:prstGeom>
          <a:noFill/>
        </p:spPr>
        <p:txBody>
          <a:bodyPr wrap="square" rtlCol="0">
            <a:spAutoFit/>
          </a:bodyPr>
          <a:lstStyle/>
          <a:p>
            <a:pPr marL="285750" indent="-285750">
              <a:buFont typeface="Arial" panose="020B0604020202020204" pitchFamily="34" charset="0"/>
              <a:buChar char="•"/>
            </a:pPr>
            <a:r>
              <a:rPr lang="en-AU" altLang="en-US" sz="2400" dirty="0"/>
              <a:t>Value orientations are the means society uses to solve the universal problems of everyday life (i.e. the things it considers to be important</a:t>
            </a:r>
          </a:p>
        </p:txBody>
      </p:sp>
      <p:sp>
        <p:nvSpPr>
          <p:cNvPr id="4" name="TextBox 3"/>
          <p:cNvSpPr txBox="1"/>
          <p:nvPr/>
        </p:nvSpPr>
        <p:spPr>
          <a:xfrm>
            <a:off x="1991544" y="692697"/>
            <a:ext cx="8568952" cy="830997"/>
          </a:xfrm>
          <a:prstGeom prst="rect">
            <a:avLst/>
          </a:prstGeom>
          <a:noFill/>
        </p:spPr>
        <p:txBody>
          <a:bodyPr wrap="square" rtlCol="0">
            <a:spAutoFit/>
          </a:bodyPr>
          <a:lstStyle/>
          <a:p>
            <a:pPr marL="285750" indent="-285750">
              <a:buFont typeface="Arial" panose="020B0604020202020204" pitchFamily="34" charset="0"/>
              <a:buChar char="•"/>
            </a:pPr>
            <a:r>
              <a:rPr lang="en-GB" sz="2400" dirty="0"/>
              <a:t>This topic will involve a discussion of personal and cultural values.</a:t>
            </a:r>
          </a:p>
        </p:txBody>
      </p:sp>
      <p:sp>
        <p:nvSpPr>
          <p:cNvPr id="7" name="TextBox 6"/>
          <p:cNvSpPr txBox="1"/>
          <p:nvPr/>
        </p:nvSpPr>
        <p:spPr>
          <a:xfrm>
            <a:off x="1991544" y="1556793"/>
            <a:ext cx="5976664" cy="461665"/>
          </a:xfrm>
          <a:prstGeom prst="rect">
            <a:avLst/>
          </a:prstGeom>
          <a:noFill/>
        </p:spPr>
        <p:txBody>
          <a:bodyPr wrap="square" rtlCol="0">
            <a:spAutoFit/>
          </a:bodyPr>
          <a:lstStyle/>
          <a:p>
            <a:pPr marL="285750" indent="-285750">
              <a:buFont typeface="Arial" panose="020B0604020202020204" pitchFamily="34" charset="0"/>
              <a:buChar char="•"/>
            </a:pPr>
            <a:r>
              <a:rPr lang="en-GB" sz="2400" dirty="0"/>
              <a:t>What do you understand the term to mean?</a:t>
            </a:r>
          </a:p>
        </p:txBody>
      </p:sp>
      <p:sp>
        <p:nvSpPr>
          <p:cNvPr id="9" name="TextBox 8"/>
          <p:cNvSpPr txBox="1"/>
          <p:nvPr/>
        </p:nvSpPr>
        <p:spPr>
          <a:xfrm>
            <a:off x="1991544" y="5190292"/>
            <a:ext cx="7272808" cy="830997"/>
          </a:xfrm>
          <a:prstGeom prst="rect">
            <a:avLst/>
          </a:prstGeom>
          <a:noFill/>
        </p:spPr>
        <p:txBody>
          <a:bodyPr wrap="square" rtlCol="0">
            <a:spAutoFit/>
          </a:bodyPr>
          <a:lstStyle/>
          <a:p>
            <a:pPr marL="285750" indent="-285750">
              <a:buFont typeface="Arial" panose="020B0604020202020204" pitchFamily="34" charset="0"/>
              <a:buChar char="•"/>
            </a:pPr>
            <a:r>
              <a:rPr lang="en-AU" altLang="en-US" sz="2400" dirty="0"/>
              <a:t>However, having different value orientations can cause problems for communication.</a:t>
            </a:r>
          </a:p>
        </p:txBody>
      </p:sp>
    </p:spTree>
    <p:extLst>
      <p:ext uri="{BB962C8B-B14F-4D97-AF65-F5344CB8AC3E}">
        <p14:creationId xmlns:p14="http://schemas.microsoft.com/office/powerpoint/2010/main" val="3510731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9699">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build="p"/>
      <p:bldP spid="3" grpId="0"/>
      <p:bldP spid="4" grpId="0"/>
      <p:bldP spid="7" grpId="0"/>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832330BA-2732-4A53-87B4-925F057571D0}"/>
              </a:ext>
            </a:extLst>
          </p:cNvPr>
          <p:cNvSpPr>
            <a:spLocks noGrp="1"/>
          </p:cNvSpPr>
          <p:nvPr>
            <p:ph type="title"/>
          </p:nvPr>
        </p:nvSpPr>
        <p:spPr>
          <a:xfrm>
            <a:off x="2423593" y="188640"/>
            <a:ext cx="7024687" cy="720626"/>
          </a:xfrm>
        </p:spPr>
        <p:txBody>
          <a:bodyPr>
            <a:normAutofit fontScale="90000"/>
          </a:bodyPr>
          <a:lstStyle/>
          <a:p>
            <a:pPr eaLnBrk="1" hangingPunct="1"/>
            <a:r>
              <a:rPr lang="en-AU" altLang="en-US" b="1" dirty="0"/>
              <a:t>Schwartz’s cultural value theory</a:t>
            </a:r>
          </a:p>
        </p:txBody>
      </p:sp>
      <p:sp>
        <p:nvSpPr>
          <p:cNvPr id="3" name="TextBox 2"/>
          <p:cNvSpPr txBox="1"/>
          <p:nvPr/>
        </p:nvSpPr>
        <p:spPr>
          <a:xfrm>
            <a:off x="1919536" y="1124745"/>
            <a:ext cx="8064896" cy="830997"/>
          </a:xfrm>
          <a:prstGeom prst="rect">
            <a:avLst/>
          </a:prstGeom>
          <a:noFill/>
        </p:spPr>
        <p:txBody>
          <a:bodyPr wrap="square" rtlCol="0">
            <a:spAutoFit/>
          </a:bodyPr>
          <a:lstStyle/>
          <a:p>
            <a:pPr marL="285750" indent="-285750">
              <a:buFont typeface="Arial" panose="020B0604020202020204" pitchFamily="34" charset="0"/>
              <a:buChar char="•"/>
            </a:pPr>
            <a:r>
              <a:rPr lang="en-GB" sz="2400" dirty="0"/>
              <a:t>Shalom Schwartz, a US born (1940) Jewish sociologist and social psychologist</a:t>
            </a:r>
          </a:p>
        </p:txBody>
      </p:sp>
      <p:sp>
        <p:nvSpPr>
          <p:cNvPr id="6" name="TextBox 5"/>
          <p:cNvSpPr txBox="1"/>
          <p:nvPr/>
        </p:nvSpPr>
        <p:spPr>
          <a:xfrm>
            <a:off x="1903487" y="2348881"/>
            <a:ext cx="8064896" cy="830997"/>
          </a:xfrm>
          <a:prstGeom prst="rect">
            <a:avLst/>
          </a:prstGeom>
          <a:noFill/>
        </p:spPr>
        <p:txBody>
          <a:bodyPr wrap="square" rtlCol="0">
            <a:spAutoFit/>
          </a:bodyPr>
          <a:lstStyle/>
          <a:p>
            <a:pPr marL="285750" indent="-285750">
              <a:buFont typeface="Arial" panose="020B0604020202020204" pitchFamily="34" charset="0"/>
              <a:buChar char="•"/>
            </a:pPr>
            <a:r>
              <a:rPr lang="en-GB" sz="2400" dirty="0"/>
              <a:t>Developed his theories in the 1970’s and 1980’s by building on Hofstede’s theories of values.</a:t>
            </a:r>
          </a:p>
        </p:txBody>
      </p:sp>
      <p:sp>
        <p:nvSpPr>
          <p:cNvPr id="7" name="TextBox 6"/>
          <p:cNvSpPr txBox="1"/>
          <p:nvPr/>
        </p:nvSpPr>
        <p:spPr>
          <a:xfrm>
            <a:off x="1919536" y="3573017"/>
            <a:ext cx="8064896" cy="830997"/>
          </a:xfrm>
          <a:prstGeom prst="rect">
            <a:avLst/>
          </a:prstGeom>
          <a:noFill/>
        </p:spPr>
        <p:txBody>
          <a:bodyPr wrap="square" rtlCol="0">
            <a:spAutoFit/>
          </a:bodyPr>
          <a:lstStyle/>
          <a:p>
            <a:pPr marL="285750" indent="-285750">
              <a:buFont typeface="Arial" panose="020B0604020202020204" pitchFamily="34" charset="0"/>
              <a:buChar char="•"/>
            </a:pPr>
            <a:r>
              <a:rPr lang="en-GB" sz="2400" dirty="0"/>
              <a:t>One key development by Schwartz is the focus on ‘pro-social’ behaviour and altruism.</a:t>
            </a:r>
          </a:p>
        </p:txBody>
      </p:sp>
      <p:sp>
        <p:nvSpPr>
          <p:cNvPr id="8" name="TextBox 7"/>
          <p:cNvSpPr txBox="1"/>
          <p:nvPr/>
        </p:nvSpPr>
        <p:spPr>
          <a:xfrm>
            <a:off x="1932221" y="4509121"/>
            <a:ext cx="8064896" cy="461665"/>
          </a:xfrm>
          <a:prstGeom prst="rect">
            <a:avLst/>
          </a:prstGeom>
          <a:noFill/>
        </p:spPr>
        <p:txBody>
          <a:bodyPr wrap="square" rtlCol="0">
            <a:spAutoFit/>
          </a:bodyPr>
          <a:lstStyle/>
          <a:p>
            <a:pPr marL="285750" indent="-285750">
              <a:buFont typeface="Arial" panose="020B0604020202020204" pitchFamily="34" charset="0"/>
              <a:buChar char="•"/>
            </a:pPr>
            <a:r>
              <a:rPr lang="en-GB" sz="2400" dirty="0"/>
              <a:t>What do you understand these two terms to mean?</a:t>
            </a:r>
          </a:p>
        </p:txBody>
      </p:sp>
    </p:spTree>
    <p:extLst>
      <p:ext uri="{BB962C8B-B14F-4D97-AF65-F5344CB8AC3E}">
        <p14:creationId xmlns:p14="http://schemas.microsoft.com/office/powerpoint/2010/main" val="1348005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7"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75520" y="188641"/>
            <a:ext cx="5400600" cy="461665"/>
          </a:xfrm>
          <a:prstGeom prst="rect">
            <a:avLst/>
          </a:prstGeom>
          <a:noFill/>
        </p:spPr>
        <p:txBody>
          <a:bodyPr wrap="square" rtlCol="0">
            <a:spAutoFit/>
          </a:bodyPr>
          <a:lstStyle/>
          <a:p>
            <a:r>
              <a:rPr lang="en-GB" sz="2400" b="1" dirty="0"/>
              <a:t>Pro-social behaviour</a:t>
            </a:r>
          </a:p>
        </p:txBody>
      </p:sp>
      <p:sp>
        <p:nvSpPr>
          <p:cNvPr id="5" name="TextBox 4"/>
          <p:cNvSpPr txBox="1"/>
          <p:nvPr/>
        </p:nvSpPr>
        <p:spPr>
          <a:xfrm>
            <a:off x="2063552" y="666757"/>
            <a:ext cx="8136904" cy="4616648"/>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2400" dirty="0"/>
              <a:t>Pro-social behaviour is defined as actions that benefit other people or society as a whole (</a:t>
            </a:r>
            <a:r>
              <a:rPr lang="en-GB" sz="2400" dirty="0" err="1"/>
              <a:t>Twenge</a:t>
            </a:r>
            <a:r>
              <a:rPr lang="en-GB" sz="2400" dirty="0"/>
              <a:t>, </a:t>
            </a:r>
            <a:r>
              <a:rPr lang="en-GB" sz="2400" dirty="0" err="1"/>
              <a:t>Ciarocco</a:t>
            </a:r>
            <a:r>
              <a:rPr lang="en-GB" sz="2400" dirty="0"/>
              <a:t>, </a:t>
            </a:r>
            <a:r>
              <a:rPr lang="en-GB" sz="2400" dirty="0" err="1"/>
              <a:t>Baumeister</a:t>
            </a:r>
            <a:r>
              <a:rPr lang="en-GB" sz="2400" dirty="0"/>
              <a:t>, &amp; Bartels, 2007, p. 895). </a:t>
            </a:r>
          </a:p>
          <a:p>
            <a:pPr marL="285750" indent="-285750">
              <a:spcBef>
                <a:spcPts val="600"/>
              </a:spcBef>
              <a:spcAft>
                <a:spcPts val="600"/>
              </a:spcAft>
              <a:buFont typeface="Arial" panose="020B0604020202020204" pitchFamily="34" charset="0"/>
              <a:buChar char="•"/>
            </a:pPr>
            <a:r>
              <a:rPr lang="en-GB" sz="2400" dirty="0"/>
              <a:t>It refers to "voluntary actions that are intended to help or benefits another individual or group of individuals" (Eisenberg and </a:t>
            </a:r>
            <a:r>
              <a:rPr lang="en-GB" sz="2400" dirty="0" err="1"/>
              <a:t>Mussen</a:t>
            </a:r>
            <a:r>
              <a:rPr lang="en-GB" sz="2400" dirty="0"/>
              <a:t>, 1989, p. 56). </a:t>
            </a:r>
          </a:p>
          <a:p>
            <a:pPr marL="285750" indent="-285750">
              <a:spcBef>
                <a:spcPts val="600"/>
              </a:spcBef>
              <a:spcAft>
                <a:spcPts val="600"/>
              </a:spcAft>
              <a:buFont typeface="Arial" panose="020B0604020202020204" pitchFamily="34" charset="0"/>
              <a:buChar char="•"/>
            </a:pPr>
            <a:r>
              <a:rPr lang="en-GB" sz="2400" dirty="0"/>
              <a:t>While the recipient is benefited by one’s prosocial actions, these actions may also be costly to the doer (</a:t>
            </a:r>
            <a:r>
              <a:rPr lang="en-GB" sz="2400" dirty="0" err="1"/>
              <a:t>Benabou</a:t>
            </a:r>
            <a:r>
              <a:rPr lang="en-GB" sz="2400" dirty="0"/>
              <a:t>, 2005, p. 1). </a:t>
            </a:r>
          </a:p>
          <a:p>
            <a:pPr marL="285750" indent="-285750">
              <a:spcBef>
                <a:spcPts val="600"/>
              </a:spcBef>
              <a:spcAft>
                <a:spcPts val="600"/>
              </a:spcAft>
              <a:buFont typeface="Arial" panose="020B0604020202020204" pitchFamily="34" charset="0"/>
              <a:buChar char="•"/>
            </a:pPr>
            <a:r>
              <a:rPr lang="en-GB" sz="2400" dirty="0"/>
              <a:t>Intension to act pro-socially may lead one to help others at the cost of his own self (Simpson, 2008, p. 37)</a:t>
            </a:r>
          </a:p>
        </p:txBody>
      </p:sp>
      <p:sp>
        <p:nvSpPr>
          <p:cNvPr id="6" name="TextBox 5"/>
          <p:cNvSpPr txBox="1"/>
          <p:nvPr/>
        </p:nvSpPr>
        <p:spPr>
          <a:xfrm>
            <a:off x="7896200" y="5294698"/>
            <a:ext cx="2448272" cy="369332"/>
          </a:xfrm>
          <a:prstGeom prst="rect">
            <a:avLst/>
          </a:prstGeom>
          <a:noFill/>
        </p:spPr>
        <p:txBody>
          <a:bodyPr wrap="square" rtlCol="0">
            <a:spAutoFit/>
          </a:bodyPr>
          <a:lstStyle/>
          <a:p>
            <a:r>
              <a:rPr lang="en-GB" sz="1800" b="1" dirty="0"/>
              <a:t>All cited in </a:t>
            </a:r>
            <a:r>
              <a:rPr lang="en-GB" sz="1800" b="1" dirty="0" err="1"/>
              <a:t>Kar</a:t>
            </a:r>
            <a:r>
              <a:rPr lang="en-GB" sz="1800" b="1" dirty="0"/>
              <a:t>, S (2018)</a:t>
            </a:r>
          </a:p>
        </p:txBody>
      </p:sp>
      <p:sp>
        <p:nvSpPr>
          <p:cNvPr id="7" name="TextBox 6"/>
          <p:cNvSpPr txBox="1"/>
          <p:nvPr/>
        </p:nvSpPr>
        <p:spPr>
          <a:xfrm>
            <a:off x="4187788" y="5877273"/>
            <a:ext cx="5976664" cy="830997"/>
          </a:xfrm>
          <a:prstGeom prst="rect">
            <a:avLst/>
          </a:prstGeom>
          <a:noFill/>
        </p:spPr>
        <p:txBody>
          <a:bodyPr wrap="square" rtlCol="0">
            <a:spAutoFit/>
          </a:bodyPr>
          <a:lstStyle/>
          <a:p>
            <a:r>
              <a:rPr lang="en-GB" sz="2400" dirty="0"/>
              <a:t>N.B It is seen as the opposite of anti-social behaviour</a:t>
            </a:r>
          </a:p>
        </p:txBody>
      </p:sp>
    </p:spTree>
    <p:extLst>
      <p:ext uri="{BB962C8B-B14F-4D97-AF65-F5344CB8AC3E}">
        <p14:creationId xmlns:p14="http://schemas.microsoft.com/office/powerpoint/2010/main" val="378177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75520" y="404665"/>
            <a:ext cx="5400600" cy="461665"/>
          </a:xfrm>
          <a:prstGeom prst="rect">
            <a:avLst/>
          </a:prstGeom>
          <a:noFill/>
        </p:spPr>
        <p:txBody>
          <a:bodyPr wrap="square" rtlCol="0">
            <a:spAutoFit/>
          </a:bodyPr>
          <a:lstStyle/>
          <a:p>
            <a:r>
              <a:rPr lang="en-GB" sz="2400" b="1" dirty="0"/>
              <a:t>Altruism</a:t>
            </a:r>
          </a:p>
        </p:txBody>
      </p:sp>
      <p:sp>
        <p:nvSpPr>
          <p:cNvPr id="5" name="TextBox 4"/>
          <p:cNvSpPr txBox="1"/>
          <p:nvPr/>
        </p:nvSpPr>
        <p:spPr>
          <a:xfrm>
            <a:off x="1919536" y="980728"/>
            <a:ext cx="8136904" cy="4832092"/>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2400" dirty="0"/>
              <a:t>term introduced by </a:t>
            </a:r>
            <a:r>
              <a:rPr lang="en-GB" sz="2400" dirty="0" err="1"/>
              <a:t>Auguste</a:t>
            </a:r>
            <a:r>
              <a:rPr lang="en-GB" sz="2400" dirty="0"/>
              <a:t> Comte (19</a:t>
            </a:r>
            <a:r>
              <a:rPr lang="en-GB" sz="2400" baseline="30000" dirty="0"/>
              <a:t>th</a:t>
            </a:r>
            <a:r>
              <a:rPr lang="en-GB" sz="2400" dirty="0"/>
              <a:t> century philosopher) </a:t>
            </a:r>
          </a:p>
          <a:p>
            <a:pPr marL="285750" indent="-285750">
              <a:spcBef>
                <a:spcPts val="600"/>
              </a:spcBef>
              <a:spcAft>
                <a:spcPts val="600"/>
              </a:spcAft>
              <a:buFont typeface="Arial" panose="020B0604020202020204" pitchFamily="34" charset="0"/>
              <a:buChar char="•"/>
            </a:pPr>
            <a:r>
              <a:rPr lang="en-GB" sz="2400" dirty="0"/>
              <a:t>It refers to “behaviour that takes account of the interests of others, usually treated as in opposition to egoism, selfishness, and individualism”. (Scott, 2014)</a:t>
            </a:r>
          </a:p>
          <a:p>
            <a:pPr marL="285750" indent="-285750">
              <a:spcBef>
                <a:spcPts val="600"/>
              </a:spcBef>
              <a:spcAft>
                <a:spcPts val="600"/>
              </a:spcAft>
              <a:buFont typeface="Arial" panose="020B0604020202020204" pitchFamily="34" charset="0"/>
              <a:buChar char="•"/>
            </a:pPr>
            <a:r>
              <a:rPr lang="en-GB" sz="2400" dirty="0"/>
              <a:t>“Studies have focused on blood donation; acts of bravery in wars and other conflicts; spontaneous acts of helping strangers in public situations compared to help offered to family and friends; the willingness of citizens to tax themselves for the benefit of others; participation in voluntary non-profit organizations; and giving money to charities”.</a:t>
            </a:r>
          </a:p>
        </p:txBody>
      </p:sp>
      <p:sp>
        <p:nvSpPr>
          <p:cNvPr id="6" name="TextBox 5"/>
          <p:cNvSpPr txBox="1"/>
          <p:nvPr/>
        </p:nvSpPr>
        <p:spPr>
          <a:xfrm>
            <a:off x="7824192" y="5805264"/>
            <a:ext cx="2448272" cy="369332"/>
          </a:xfrm>
          <a:prstGeom prst="rect">
            <a:avLst/>
          </a:prstGeom>
          <a:noFill/>
        </p:spPr>
        <p:txBody>
          <a:bodyPr wrap="square" rtlCol="0">
            <a:spAutoFit/>
          </a:bodyPr>
          <a:lstStyle/>
          <a:p>
            <a:r>
              <a:rPr lang="en-GB" sz="1800" b="1" dirty="0"/>
              <a:t>Scott, J. (2014)</a:t>
            </a:r>
          </a:p>
        </p:txBody>
      </p:sp>
    </p:spTree>
    <p:extLst>
      <p:ext uri="{BB962C8B-B14F-4D97-AF65-F5344CB8AC3E}">
        <p14:creationId xmlns:p14="http://schemas.microsoft.com/office/powerpoint/2010/main" val="973383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75520" y="404665"/>
            <a:ext cx="5400600" cy="461665"/>
          </a:xfrm>
          <a:prstGeom prst="rect">
            <a:avLst/>
          </a:prstGeom>
          <a:noFill/>
        </p:spPr>
        <p:txBody>
          <a:bodyPr wrap="square" rtlCol="0">
            <a:spAutoFit/>
          </a:bodyPr>
          <a:lstStyle/>
          <a:p>
            <a:r>
              <a:rPr lang="en-GB" sz="2400" b="1" dirty="0"/>
              <a:t>Altruism</a:t>
            </a:r>
          </a:p>
        </p:txBody>
      </p:sp>
      <p:sp>
        <p:nvSpPr>
          <p:cNvPr id="5" name="TextBox 4"/>
          <p:cNvSpPr txBox="1"/>
          <p:nvPr/>
        </p:nvSpPr>
        <p:spPr>
          <a:xfrm>
            <a:off x="1919536" y="980728"/>
            <a:ext cx="8136904" cy="4616648"/>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en-GB" sz="2400" dirty="0"/>
              <a:t>People who do voluntary work generally give altruistic reasons for becoming involved in such activities (such as a desire to help others). </a:t>
            </a:r>
          </a:p>
          <a:p>
            <a:pPr marL="285750" indent="-285750">
              <a:spcBef>
                <a:spcPts val="600"/>
              </a:spcBef>
              <a:spcAft>
                <a:spcPts val="600"/>
              </a:spcAft>
              <a:buFont typeface="Arial" panose="020B0604020202020204" pitchFamily="34" charset="0"/>
              <a:buChar char="•"/>
            </a:pPr>
            <a:r>
              <a:rPr lang="en-GB" sz="2400" dirty="0"/>
              <a:t>But self-oriented reasons are often simultaneously present, such as the desire to gain work experience, enjoyment of social contacts, and an interest in the particular activity in question. </a:t>
            </a:r>
          </a:p>
          <a:p>
            <a:pPr marL="285750" indent="-285750">
              <a:spcBef>
                <a:spcPts val="600"/>
              </a:spcBef>
              <a:spcAft>
                <a:spcPts val="600"/>
              </a:spcAft>
              <a:buFont typeface="Arial" panose="020B0604020202020204" pitchFamily="34" charset="0"/>
              <a:buChar char="•"/>
            </a:pPr>
            <a:r>
              <a:rPr lang="en-GB" sz="2400" dirty="0"/>
              <a:t>For some people, involvement in charity work confers the prestige, power in the community, and self-fulfilment that others obtain from employment.</a:t>
            </a:r>
          </a:p>
          <a:p>
            <a:pPr marL="285750" indent="-285750">
              <a:spcBef>
                <a:spcPts val="600"/>
              </a:spcBef>
              <a:spcAft>
                <a:spcPts val="600"/>
              </a:spcAft>
              <a:buFont typeface="Arial" panose="020B0604020202020204" pitchFamily="34" charset="0"/>
              <a:buChar char="•"/>
            </a:pPr>
            <a:r>
              <a:rPr lang="en-GB" sz="2400" dirty="0"/>
              <a:t>The same applies to Companies altruistic actions</a:t>
            </a:r>
          </a:p>
        </p:txBody>
      </p:sp>
      <p:sp>
        <p:nvSpPr>
          <p:cNvPr id="6" name="TextBox 5"/>
          <p:cNvSpPr txBox="1"/>
          <p:nvPr/>
        </p:nvSpPr>
        <p:spPr>
          <a:xfrm>
            <a:off x="7824192" y="5805264"/>
            <a:ext cx="2448272" cy="369332"/>
          </a:xfrm>
          <a:prstGeom prst="rect">
            <a:avLst/>
          </a:prstGeom>
          <a:noFill/>
        </p:spPr>
        <p:txBody>
          <a:bodyPr wrap="square" rtlCol="0">
            <a:spAutoFit/>
          </a:bodyPr>
          <a:lstStyle/>
          <a:p>
            <a:r>
              <a:rPr lang="en-GB" sz="1800" b="1" dirty="0"/>
              <a:t>Scott, J. (2014)</a:t>
            </a:r>
          </a:p>
        </p:txBody>
      </p:sp>
    </p:spTree>
    <p:extLst>
      <p:ext uri="{BB962C8B-B14F-4D97-AF65-F5344CB8AC3E}">
        <p14:creationId xmlns:p14="http://schemas.microsoft.com/office/powerpoint/2010/main" val="8654121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832330BA-2732-4A53-87B4-925F057571D0}"/>
              </a:ext>
            </a:extLst>
          </p:cNvPr>
          <p:cNvSpPr>
            <a:spLocks noGrp="1"/>
          </p:cNvSpPr>
          <p:nvPr>
            <p:ph type="title"/>
          </p:nvPr>
        </p:nvSpPr>
        <p:spPr>
          <a:xfrm>
            <a:off x="2423593" y="188640"/>
            <a:ext cx="7024687" cy="720626"/>
          </a:xfrm>
        </p:spPr>
        <p:txBody>
          <a:bodyPr>
            <a:normAutofit fontScale="90000"/>
          </a:bodyPr>
          <a:lstStyle/>
          <a:p>
            <a:pPr eaLnBrk="1" hangingPunct="1"/>
            <a:r>
              <a:rPr lang="en-AU" altLang="en-US" b="1" dirty="0"/>
              <a:t>Schwartz’s cultural value theory</a:t>
            </a:r>
          </a:p>
        </p:txBody>
      </p:sp>
      <p:sp>
        <p:nvSpPr>
          <p:cNvPr id="30723" name="Rectangle 3">
            <a:extLst>
              <a:ext uri="{FF2B5EF4-FFF2-40B4-BE49-F238E27FC236}">
                <a16:creationId xmlns:a16="http://schemas.microsoft.com/office/drawing/2014/main" id="{B42AD7CC-3422-4257-B1D6-ADA31F011366}"/>
              </a:ext>
            </a:extLst>
          </p:cNvPr>
          <p:cNvSpPr>
            <a:spLocks noGrp="1"/>
          </p:cNvSpPr>
          <p:nvPr>
            <p:ph idx="1"/>
          </p:nvPr>
        </p:nvSpPr>
        <p:spPr>
          <a:xfrm>
            <a:off x="1703512" y="1016732"/>
            <a:ext cx="8784976" cy="792088"/>
          </a:xfrm>
        </p:spPr>
        <p:txBody>
          <a:bodyPr>
            <a:normAutofit lnSpcReduction="10000"/>
          </a:bodyPr>
          <a:lstStyle/>
          <a:p>
            <a:pPr eaLnBrk="1" hangingPunct="1"/>
            <a:r>
              <a:rPr lang="en-AU" altLang="en-US" sz="2400" dirty="0"/>
              <a:t>Schwartz argued that there are seven types of values on which </a:t>
            </a:r>
            <a:r>
              <a:rPr lang="en-AU" altLang="en-US" sz="2400" u="sng" dirty="0"/>
              <a:t>cultures can be compared</a:t>
            </a:r>
            <a:r>
              <a:rPr lang="en-AU" altLang="en-US" sz="2400" dirty="0"/>
              <a:t>:</a:t>
            </a:r>
          </a:p>
        </p:txBody>
      </p:sp>
      <p:graphicFrame>
        <p:nvGraphicFramePr>
          <p:cNvPr id="3" name="Diagram 2"/>
          <p:cNvGraphicFramePr/>
          <p:nvPr/>
        </p:nvGraphicFramePr>
        <p:xfrm>
          <a:off x="1991544" y="1412776"/>
          <a:ext cx="7776864" cy="53285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extBox 1"/>
          <p:cNvSpPr txBox="1"/>
          <p:nvPr/>
        </p:nvSpPr>
        <p:spPr>
          <a:xfrm>
            <a:off x="7392144" y="6309320"/>
            <a:ext cx="2736304" cy="369332"/>
          </a:xfrm>
          <a:prstGeom prst="rect">
            <a:avLst/>
          </a:prstGeom>
          <a:noFill/>
        </p:spPr>
        <p:txBody>
          <a:bodyPr wrap="square" rtlCol="0">
            <a:spAutoFit/>
          </a:bodyPr>
          <a:lstStyle/>
          <a:p>
            <a:r>
              <a:rPr lang="en-GB" sz="1800" dirty="0"/>
              <a:t>Based on (Schwartz, 1999)</a:t>
            </a:r>
          </a:p>
        </p:txBody>
      </p:sp>
    </p:spTree>
    <p:extLst>
      <p:ext uri="{BB962C8B-B14F-4D97-AF65-F5344CB8AC3E}">
        <p14:creationId xmlns:p14="http://schemas.microsoft.com/office/powerpoint/2010/main" val="31669211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7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graphicEl>
                                              <a:dgm id="{2E1B0EB2-6978-4066-B4F5-1D21BB194EB8}"/>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graphicEl>
                                              <a:dgm id="{50FDE0F7-64F4-42E2-B186-C0F35BFBBB24}"/>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graphicEl>
                                              <a:dgm id="{79A0D585-A222-44FF-AD20-8CD985669E68}"/>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graphicEl>
                                              <a:dgm id="{84EF1D3E-13A4-4E5E-9B9E-D9505E64B704}"/>
                                            </p:graphic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graphicEl>
                                              <a:dgm id="{D718DB1F-58DB-4C25-84FD-D338596FD62B}"/>
                                            </p:graphic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graphicEl>
                                              <a:dgm id="{FE8EBC16-78B4-4AA0-AF21-77573CCFEF3B}"/>
                                            </p:graphic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graphicEl>
                                              <a:dgm id="{91059C15-F4BE-452A-AB8D-EE7679BB9484}"/>
                                            </p:graphic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uild="p"/>
      <p:bldGraphic spid="3" grpId="0">
        <p:bldSub>
          <a:bldDgm bld="one"/>
        </p:bldSub>
      </p:bldGraphic>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832330BA-2732-4A53-87B4-925F057571D0}"/>
              </a:ext>
            </a:extLst>
          </p:cNvPr>
          <p:cNvSpPr>
            <a:spLocks noGrp="1"/>
          </p:cNvSpPr>
          <p:nvPr>
            <p:ph type="title"/>
          </p:nvPr>
        </p:nvSpPr>
        <p:spPr>
          <a:xfrm>
            <a:off x="2423593" y="188640"/>
            <a:ext cx="7024687" cy="720626"/>
          </a:xfrm>
        </p:spPr>
        <p:txBody>
          <a:bodyPr>
            <a:normAutofit fontScale="90000"/>
          </a:bodyPr>
          <a:lstStyle/>
          <a:p>
            <a:pPr eaLnBrk="1" hangingPunct="1"/>
            <a:r>
              <a:rPr lang="en-AU" altLang="en-US" b="1" dirty="0"/>
              <a:t>Schwartz’s cultural value theory</a:t>
            </a:r>
          </a:p>
        </p:txBody>
      </p:sp>
      <p:sp>
        <p:nvSpPr>
          <p:cNvPr id="30723" name="Rectangle 3">
            <a:extLst>
              <a:ext uri="{FF2B5EF4-FFF2-40B4-BE49-F238E27FC236}">
                <a16:creationId xmlns:a16="http://schemas.microsoft.com/office/drawing/2014/main" id="{B42AD7CC-3422-4257-B1D6-ADA31F011366}"/>
              </a:ext>
            </a:extLst>
          </p:cNvPr>
          <p:cNvSpPr>
            <a:spLocks noGrp="1"/>
          </p:cNvSpPr>
          <p:nvPr>
            <p:ph idx="1"/>
          </p:nvPr>
        </p:nvSpPr>
        <p:spPr>
          <a:xfrm>
            <a:off x="1703512" y="1052736"/>
            <a:ext cx="8784976" cy="860320"/>
          </a:xfrm>
        </p:spPr>
        <p:txBody>
          <a:bodyPr>
            <a:normAutofit/>
          </a:bodyPr>
          <a:lstStyle/>
          <a:p>
            <a:pPr eaLnBrk="1" hangingPunct="1"/>
            <a:r>
              <a:rPr lang="en-AU" altLang="en-US" sz="2400" dirty="0"/>
              <a:t>He argues that </a:t>
            </a:r>
            <a:r>
              <a:rPr lang="en-AU" altLang="en-US" sz="2400" u="sng" dirty="0"/>
              <a:t>every culture </a:t>
            </a:r>
            <a:r>
              <a:rPr lang="en-AU" altLang="en-US" sz="2400" dirty="0"/>
              <a:t>displays these values to a greater or lesser extent:</a:t>
            </a:r>
          </a:p>
        </p:txBody>
      </p:sp>
      <p:sp>
        <p:nvSpPr>
          <p:cNvPr id="2" name="TextBox 1"/>
          <p:cNvSpPr txBox="1"/>
          <p:nvPr/>
        </p:nvSpPr>
        <p:spPr>
          <a:xfrm>
            <a:off x="2135560" y="1988841"/>
            <a:ext cx="4752528" cy="461665"/>
          </a:xfrm>
          <a:prstGeom prst="rect">
            <a:avLst/>
          </a:prstGeom>
          <a:noFill/>
        </p:spPr>
        <p:txBody>
          <a:bodyPr wrap="square" rtlCol="0">
            <a:spAutoFit/>
          </a:bodyPr>
          <a:lstStyle/>
          <a:p>
            <a:pPr marL="342900" indent="-342900">
              <a:buFont typeface="Arial" panose="020B0604020202020204" pitchFamily="34" charset="0"/>
              <a:buChar char="•"/>
            </a:pPr>
            <a:r>
              <a:rPr lang="en-GB" sz="2400" dirty="0"/>
              <a:t>Conservatism / embeddedness</a:t>
            </a:r>
          </a:p>
        </p:txBody>
      </p:sp>
      <p:sp>
        <p:nvSpPr>
          <p:cNvPr id="3" name="TextBox 2"/>
          <p:cNvSpPr txBox="1"/>
          <p:nvPr/>
        </p:nvSpPr>
        <p:spPr>
          <a:xfrm>
            <a:off x="2567608" y="2450506"/>
            <a:ext cx="7632848" cy="461665"/>
          </a:xfrm>
          <a:prstGeom prst="rect">
            <a:avLst/>
          </a:prstGeom>
          <a:noFill/>
        </p:spPr>
        <p:txBody>
          <a:bodyPr wrap="square" rtlCol="0">
            <a:spAutoFit/>
          </a:bodyPr>
          <a:lstStyle/>
          <a:p>
            <a:pPr marL="285750" indent="-285750">
              <a:buFont typeface="Wingdings" panose="05000000000000000000" pitchFamily="2" charset="2"/>
              <a:buChar char="Ø"/>
            </a:pPr>
            <a:r>
              <a:rPr lang="en-GB" sz="2400" dirty="0"/>
              <a:t>Relates to social order, respect for tradition, obedience </a:t>
            </a:r>
          </a:p>
        </p:txBody>
      </p:sp>
      <p:sp>
        <p:nvSpPr>
          <p:cNvPr id="6" name="TextBox 5"/>
          <p:cNvSpPr txBox="1"/>
          <p:nvPr/>
        </p:nvSpPr>
        <p:spPr>
          <a:xfrm>
            <a:off x="2135560" y="3153743"/>
            <a:ext cx="4752528" cy="461665"/>
          </a:xfrm>
          <a:prstGeom prst="rect">
            <a:avLst/>
          </a:prstGeom>
          <a:noFill/>
        </p:spPr>
        <p:txBody>
          <a:bodyPr wrap="square" rtlCol="0">
            <a:spAutoFit/>
          </a:bodyPr>
          <a:lstStyle/>
          <a:p>
            <a:pPr marL="342900" indent="-342900">
              <a:buFont typeface="Arial" panose="020B0604020202020204" pitchFamily="34" charset="0"/>
              <a:buChar char="•"/>
            </a:pPr>
            <a:r>
              <a:rPr lang="en-GB" sz="2400" dirty="0"/>
              <a:t>Intellectual autonomy</a:t>
            </a:r>
          </a:p>
        </p:txBody>
      </p:sp>
      <p:sp>
        <p:nvSpPr>
          <p:cNvPr id="7" name="TextBox 6"/>
          <p:cNvSpPr txBox="1"/>
          <p:nvPr/>
        </p:nvSpPr>
        <p:spPr>
          <a:xfrm>
            <a:off x="2567608" y="3615408"/>
            <a:ext cx="7632848" cy="830997"/>
          </a:xfrm>
          <a:prstGeom prst="rect">
            <a:avLst/>
          </a:prstGeom>
          <a:noFill/>
        </p:spPr>
        <p:txBody>
          <a:bodyPr wrap="square" rtlCol="0">
            <a:spAutoFit/>
          </a:bodyPr>
          <a:lstStyle/>
          <a:p>
            <a:pPr marL="285750" indent="-285750">
              <a:buFont typeface="Wingdings" panose="05000000000000000000" pitchFamily="2" charset="2"/>
              <a:buChar char="Ø"/>
            </a:pPr>
            <a:r>
              <a:rPr lang="en-GB" sz="2400" dirty="0"/>
              <a:t>Relates to broadmindedness, curiosity, openness to difference</a:t>
            </a:r>
          </a:p>
        </p:txBody>
      </p:sp>
      <p:sp>
        <p:nvSpPr>
          <p:cNvPr id="8" name="TextBox 7"/>
          <p:cNvSpPr txBox="1"/>
          <p:nvPr/>
        </p:nvSpPr>
        <p:spPr>
          <a:xfrm>
            <a:off x="2135560" y="4593903"/>
            <a:ext cx="4752528" cy="461665"/>
          </a:xfrm>
          <a:prstGeom prst="rect">
            <a:avLst/>
          </a:prstGeom>
          <a:noFill/>
        </p:spPr>
        <p:txBody>
          <a:bodyPr wrap="square" rtlCol="0">
            <a:spAutoFit/>
          </a:bodyPr>
          <a:lstStyle/>
          <a:p>
            <a:pPr marL="342900" indent="-342900">
              <a:buFont typeface="Arial" panose="020B0604020202020204" pitchFamily="34" charset="0"/>
              <a:buChar char="•"/>
            </a:pPr>
            <a:r>
              <a:rPr lang="en-GB" sz="2400" dirty="0"/>
              <a:t>Affective autonomy</a:t>
            </a:r>
          </a:p>
        </p:txBody>
      </p:sp>
      <p:sp>
        <p:nvSpPr>
          <p:cNvPr id="9" name="TextBox 8"/>
          <p:cNvSpPr txBox="1"/>
          <p:nvPr/>
        </p:nvSpPr>
        <p:spPr>
          <a:xfrm>
            <a:off x="2567608" y="5055568"/>
            <a:ext cx="7632848" cy="830997"/>
          </a:xfrm>
          <a:prstGeom prst="rect">
            <a:avLst/>
          </a:prstGeom>
          <a:noFill/>
        </p:spPr>
        <p:txBody>
          <a:bodyPr wrap="square" rtlCol="0">
            <a:spAutoFit/>
          </a:bodyPr>
          <a:lstStyle/>
          <a:p>
            <a:pPr marL="285750" indent="-285750">
              <a:buFont typeface="Wingdings" panose="05000000000000000000" pitchFamily="2" charset="2"/>
              <a:buChar char="Ø"/>
            </a:pPr>
            <a:r>
              <a:rPr lang="en-GB" sz="2400" dirty="0"/>
              <a:t>Relates to pleasure, new experiences, living an exciting life</a:t>
            </a:r>
          </a:p>
        </p:txBody>
      </p:sp>
      <p:sp>
        <p:nvSpPr>
          <p:cNvPr id="10" name="TextBox 9"/>
          <p:cNvSpPr txBox="1"/>
          <p:nvPr/>
        </p:nvSpPr>
        <p:spPr>
          <a:xfrm>
            <a:off x="7392144" y="6309320"/>
            <a:ext cx="2736304" cy="369332"/>
          </a:xfrm>
          <a:prstGeom prst="rect">
            <a:avLst/>
          </a:prstGeom>
          <a:noFill/>
        </p:spPr>
        <p:txBody>
          <a:bodyPr wrap="square" rtlCol="0">
            <a:spAutoFit/>
          </a:bodyPr>
          <a:lstStyle/>
          <a:p>
            <a:r>
              <a:rPr lang="en-GB" sz="1800" dirty="0"/>
              <a:t>Based on (Schwartz, 1999)</a:t>
            </a:r>
          </a:p>
        </p:txBody>
      </p:sp>
    </p:spTree>
    <p:extLst>
      <p:ext uri="{BB962C8B-B14F-4D97-AF65-F5344CB8AC3E}">
        <p14:creationId xmlns:p14="http://schemas.microsoft.com/office/powerpoint/2010/main" val="3090827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72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uild="p"/>
      <p:bldP spid="2" grpId="0"/>
      <p:bldP spid="3" grpId="0"/>
      <p:bldP spid="6" grpId="0"/>
      <p:bldP spid="7" grpId="0"/>
      <p:bldP spid="8" grpId="0"/>
      <p:bldP spid="9"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832330BA-2732-4A53-87B4-925F057571D0}"/>
              </a:ext>
            </a:extLst>
          </p:cNvPr>
          <p:cNvSpPr>
            <a:spLocks noGrp="1"/>
          </p:cNvSpPr>
          <p:nvPr>
            <p:ph type="title"/>
          </p:nvPr>
        </p:nvSpPr>
        <p:spPr>
          <a:xfrm>
            <a:off x="2423593" y="188640"/>
            <a:ext cx="7024687" cy="720626"/>
          </a:xfrm>
        </p:spPr>
        <p:txBody>
          <a:bodyPr>
            <a:normAutofit fontScale="90000"/>
          </a:bodyPr>
          <a:lstStyle/>
          <a:p>
            <a:pPr eaLnBrk="1" hangingPunct="1"/>
            <a:r>
              <a:rPr lang="en-AU" altLang="en-US" b="1" dirty="0"/>
              <a:t>Schwartz’s cultural value theory</a:t>
            </a:r>
          </a:p>
        </p:txBody>
      </p:sp>
      <p:sp>
        <p:nvSpPr>
          <p:cNvPr id="2" name="TextBox 1"/>
          <p:cNvSpPr txBox="1"/>
          <p:nvPr/>
        </p:nvSpPr>
        <p:spPr>
          <a:xfrm>
            <a:off x="2135560" y="908721"/>
            <a:ext cx="4752528" cy="461665"/>
          </a:xfrm>
          <a:prstGeom prst="rect">
            <a:avLst/>
          </a:prstGeom>
          <a:noFill/>
        </p:spPr>
        <p:txBody>
          <a:bodyPr wrap="square" rtlCol="0">
            <a:spAutoFit/>
          </a:bodyPr>
          <a:lstStyle/>
          <a:p>
            <a:pPr marL="342900" indent="-342900">
              <a:buFont typeface="Arial" panose="020B0604020202020204" pitchFamily="34" charset="0"/>
              <a:buChar char="•"/>
            </a:pPr>
            <a:r>
              <a:rPr lang="en-GB" sz="2400" dirty="0"/>
              <a:t>Hierarchy</a:t>
            </a:r>
          </a:p>
        </p:txBody>
      </p:sp>
      <p:sp>
        <p:nvSpPr>
          <p:cNvPr id="3" name="TextBox 2"/>
          <p:cNvSpPr txBox="1"/>
          <p:nvPr/>
        </p:nvSpPr>
        <p:spPr>
          <a:xfrm>
            <a:off x="2567608" y="1370386"/>
            <a:ext cx="7632848" cy="461665"/>
          </a:xfrm>
          <a:prstGeom prst="rect">
            <a:avLst/>
          </a:prstGeom>
          <a:noFill/>
        </p:spPr>
        <p:txBody>
          <a:bodyPr wrap="square" rtlCol="0">
            <a:spAutoFit/>
          </a:bodyPr>
          <a:lstStyle/>
          <a:p>
            <a:pPr marL="285750" indent="-285750">
              <a:buFont typeface="Wingdings" panose="05000000000000000000" pitchFamily="2" charset="2"/>
              <a:buChar char="Ø"/>
            </a:pPr>
            <a:r>
              <a:rPr lang="en-GB" sz="2400" dirty="0"/>
              <a:t>Relates to humbleness, deference, respect for authority</a:t>
            </a:r>
          </a:p>
        </p:txBody>
      </p:sp>
      <p:sp>
        <p:nvSpPr>
          <p:cNvPr id="6" name="TextBox 5"/>
          <p:cNvSpPr txBox="1"/>
          <p:nvPr/>
        </p:nvSpPr>
        <p:spPr>
          <a:xfrm>
            <a:off x="2135560" y="2073623"/>
            <a:ext cx="4752528" cy="461665"/>
          </a:xfrm>
          <a:prstGeom prst="rect">
            <a:avLst/>
          </a:prstGeom>
          <a:noFill/>
        </p:spPr>
        <p:txBody>
          <a:bodyPr wrap="square" rtlCol="0">
            <a:spAutoFit/>
          </a:bodyPr>
          <a:lstStyle/>
          <a:p>
            <a:pPr marL="342900" indent="-342900">
              <a:buFont typeface="Arial" panose="020B0604020202020204" pitchFamily="34" charset="0"/>
              <a:buChar char="•"/>
            </a:pPr>
            <a:r>
              <a:rPr lang="en-GB" sz="2400" dirty="0"/>
              <a:t>Mastery</a:t>
            </a:r>
          </a:p>
        </p:txBody>
      </p:sp>
      <p:sp>
        <p:nvSpPr>
          <p:cNvPr id="7" name="TextBox 6"/>
          <p:cNvSpPr txBox="1"/>
          <p:nvPr/>
        </p:nvSpPr>
        <p:spPr>
          <a:xfrm>
            <a:off x="2567608" y="2535288"/>
            <a:ext cx="7632848" cy="461665"/>
          </a:xfrm>
          <a:prstGeom prst="rect">
            <a:avLst/>
          </a:prstGeom>
          <a:noFill/>
        </p:spPr>
        <p:txBody>
          <a:bodyPr wrap="square" rtlCol="0">
            <a:spAutoFit/>
          </a:bodyPr>
          <a:lstStyle/>
          <a:p>
            <a:pPr marL="285750" indent="-285750">
              <a:buFont typeface="Wingdings" panose="05000000000000000000" pitchFamily="2" charset="2"/>
              <a:buChar char="Ø"/>
            </a:pPr>
            <a:r>
              <a:rPr lang="en-GB" sz="2400" dirty="0"/>
              <a:t>Relates to ambition, daring, expertise</a:t>
            </a:r>
          </a:p>
        </p:txBody>
      </p:sp>
      <p:sp>
        <p:nvSpPr>
          <p:cNvPr id="8" name="TextBox 7"/>
          <p:cNvSpPr txBox="1"/>
          <p:nvPr/>
        </p:nvSpPr>
        <p:spPr>
          <a:xfrm>
            <a:off x="2135560" y="3284985"/>
            <a:ext cx="4752528" cy="461665"/>
          </a:xfrm>
          <a:prstGeom prst="rect">
            <a:avLst/>
          </a:prstGeom>
          <a:noFill/>
        </p:spPr>
        <p:txBody>
          <a:bodyPr wrap="square" rtlCol="0">
            <a:spAutoFit/>
          </a:bodyPr>
          <a:lstStyle/>
          <a:p>
            <a:pPr marL="342900" indent="-342900">
              <a:buFont typeface="Arial" panose="020B0604020202020204" pitchFamily="34" charset="0"/>
              <a:buChar char="•"/>
            </a:pPr>
            <a:r>
              <a:rPr lang="en-GB" sz="2400" dirty="0"/>
              <a:t>Harmony</a:t>
            </a:r>
          </a:p>
        </p:txBody>
      </p:sp>
      <p:sp>
        <p:nvSpPr>
          <p:cNvPr id="9" name="TextBox 8"/>
          <p:cNvSpPr txBox="1"/>
          <p:nvPr/>
        </p:nvSpPr>
        <p:spPr>
          <a:xfrm>
            <a:off x="2567608" y="3746650"/>
            <a:ext cx="7632848" cy="830997"/>
          </a:xfrm>
          <a:prstGeom prst="rect">
            <a:avLst/>
          </a:prstGeom>
          <a:noFill/>
        </p:spPr>
        <p:txBody>
          <a:bodyPr wrap="square" rtlCol="0">
            <a:spAutoFit/>
          </a:bodyPr>
          <a:lstStyle/>
          <a:p>
            <a:pPr marL="285750" indent="-285750">
              <a:buFont typeface="Wingdings" panose="05000000000000000000" pitchFamily="2" charset="2"/>
              <a:buChar char="Ø"/>
            </a:pPr>
            <a:r>
              <a:rPr lang="en-GB" sz="2400" dirty="0"/>
              <a:t>Relates to unity with others, unity with nature, peaceful society</a:t>
            </a:r>
          </a:p>
        </p:txBody>
      </p:sp>
      <p:sp>
        <p:nvSpPr>
          <p:cNvPr id="11" name="TextBox 10"/>
          <p:cNvSpPr txBox="1"/>
          <p:nvPr/>
        </p:nvSpPr>
        <p:spPr>
          <a:xfrm>
            <a:off x="2135560" y="4728627"/>
            <a:ext cx="4752528" cy="461665"/>
          </a:xfrm>
          <a:prstGeom prst="rect">
            <a:avLst/>
          </a:prstGeom>
          <a:noFill/>
        </p:spPr>
        <p:txBody>
          <a:bodyPr wrap="square" rtlCol="0">
            <a:spAutoFit/>
          </a:bodyPr>
          <a:lstStyle/>
          <a:p>
            <a:pPr marL="342900" indent="-342900">
              <a:buFont typeface="Arial" panose="020B0604020202020204" pitchFamily="34" charset="0"/>
              <a:buChar char="•"/>
            </a:pPr>
            <a:r>
              <a:rPr lang="en-GB" sz="2400" dirty="0"/>
              <a:t>Egalitarian commitment</a:t>
            </a:r>
          </a:p>
        </p:txBody>
      </p:sp>
      <p:sp>
        <p:nvSpPr>
          <p:cNvPr id="12" name="TextBox 11"/>
          <p:cNvSpPr txBox="1"/>
          <p:nvPr/>
        </p:nvSpPr>
        <p:spPr>
          <a:xfrm>
            <a:off x="2567608" y="5190292"/>
            <a:ext cx="7632848" cy="461665"/>
          </a:xfrm>
          <a:prstGeom prst="rect">
            <a:avLst/>
          </a:prstGeom>
          <a:noFill/>
        </p:spPr>
        <p:txBody>
          <a:bodyPr wrap="square" rtlCol="0">
            <a:spAutoFit/>
          </a:bodyPr>
          <a:lstStyle/>
          <a:p>
            <a:pPr marL="285750" indent="-285750">
              <a:buFont typeface="Wingdings" panose="05000000000000000000" pitchFamily="2" charset="2"/>
              <a:buChar char="Ø"/>
            </a:pPr>
            <a:r>
              <a:rPr lang="en-GB" sz="2400" dirty="0"/>
              <a:t>Relates to social justice, equality, equity</a:t>
            </a:r>
          </a:p>
        </p:txBody>
      </p:sp>
      <p:sp>
        <p:nvSpPr>
          <p:cNvPr id="13" name="TextBox 12"/>
          <p:cNvSpPr txBox="1"/>
          <p:nvPr/>
        </p:nvSpPr>
        <p:spPr>
          <a:xfrm>
            <a:off x="7392144" y="6309320"/>
            <a:ext cx="2736304" cy="369332"/>
          </a:xfrm>
          <a:prstGeom prst="rect">
            <a:avLst/>
          </a:prstGeom>
          <a:noFill/>
        </p:spPr>
        <p:txBody>
          <a:bodyPr wrap="square" rtlCol="0">
            <a:spAutoFit/>
          </a:bodyPr>
          <a:lstStyle/>
          <a:p>
            <a:r>
              <a:rPr lang="en-GB" sz="1800" dirty="0"/>
              <a:t>Based on (Schwartz, 1999)</a:t>
            </a:r>
          </a:p>
        </p:txBody>
      </p:sp>
    </p:spTree>
    <p:extLst>
      <p:ext uri="{BB962C8B-B14F-4D97-AF65-F5344CB8AC3E}">
        <p14:creationId xmlns:p14="http://schemas.microsoft.com/office/powerpoint/2010/main" val="537583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7" grpId="0"/>
      <p:bldP spid="8" grpId="0"/>
      <p:bldP spid="9" grpId="0"/>
      <p:bldP spid="11" grpId="0"/>
      <p:bldP spid="12" grpId="0"/>
      <p:bldP spid="1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9B001736-D76A-4844-B115-6F2402E67A0C}"/>
              </a:ext>
            </a:extLst>
          </p:cNvPr>
          <p:cNvSpPr>
            <a:spLocks noGrp="1"/>
          </p:cNvSpPr>
          <p:nvPr>
            <p:ph type="title"/>
          </p:nvPr>
        </p:nvSpPr>
        <p:spPr>
          <a:xfrm>
            <a:off x="2404268" y="116632"/>
            <a:ext cx="7024688" cy="1143000"/>
          </a:xfrm>
        </p:spPr>
        <p:txBody>
          <a:bodyPr>
            <a:normAutofit fontScale="90000"/>
          </a:bodyPr>
          <a:lstStyle/>
          <a:p>
            <a:pPr eaLnBrk="1" hangingPunct="1"/>
            <a:r>
              <a:rPr lang="en-AU" altLang="en-US" b="1" dirty="0"/>
              <a:t>Schwartz’s cultural value theory</a:t>
            </a:r>
          </a:p>
        </p:txBody>
      </p:sp>
      <p:sp>
        <p:nvSpPr>
          <p:cNvPr id="31747" name="Rectangle 3">
            <a:extLst>
              <a:ext uri="{FF2B5EF4-FFF2-40B4-BE49-F238E27FC236}">
                <a16:creationId xmlns:a16="http://schemas.microsoft.com/office/drawing/2014/main" id="{4CB18ADD-367F-48A6-8C64-7CD48CE51C94}"/>
              </a:ext>
            </a:extLst>
          </p:cNvPr>
          <p:cNvSpPr>
            <a:spLocks noGrp="1"/>
          </p:cNvSpPr>
          <p:nvPr>
            <p:ph idx="1"/>
          </p:nvPr>
        </p:nvSpPr>
        <p:spPr>
          <a:xfrm>
            <a:off x="1631504" y="1124745"/>
            <a:ext cx="8784976" cy="1440160"/>
          </a:xfrm>
        </p:spPr>
        <p:txBody>
          <a:bodyPr>
            <a:normAutofit/>
          </a:bodyPr>
          <a:lstStyle/>
          <a:p>
            <a:pPr eaLnBrk="1" hangingPunct="1"/>
            <a:r>
              <a:rPr lang="en-AU" altLang="en-US" sz="2800" dirty="0"/>
              <a:t>These seven cultural value types were then summarized into three dimensions related to universal issues confronting all societies: </a:t>
            </a:r>
          </a:p>
        </p:txBody>
      </p:sp>
      <p:sp>
        <p:nvSpPr>
          <p:cNvPr id="2" name="TextBox 1"/>
          <p:cNvSpPr txBox="1"/>
          <p:nvPr/>
        </p:nvSpPr>
        <p:spPr>
          <a:xfrm>
            <a:off x="3003884" y="3068961"/>
            <a:ext cx="6408712" cy="1692771"/>
          </a:xfrm>
          <a:prstGeom prst="rect">
            <a:avLst/>
          </a:prstGeom>
          <a:noFill/>
        </p:spPr>
        <p:txBody>
          <a:bodyPr wrap="square" rtlCol="0">
            <a:spAutoFit/>
          </a:bodyPr>
          <a:lstStyle/>
          <a:p>
            <a:pPr>
              <a:spcBef>
                <a:spcPts val="600"/>
              </a:spcBef>
              <a:spcAft>
                <a:spcPts val="600"/>
              </a:spcAft>
            </a:pPr>
            <a:r>
              <a:rPr lang="en-GB" sz="2800" dirty="0"/>
              <a:t>1) autonomy versus embeddedness.</a:t>
            </a:r>
          </a:p>
          <a:p>
            <a:pPr>
              <a:spcBef>
                <a:spcPts val="600"/>
              </a:spcBef>
              <a:spcAft>
                <a:spcPts val="600"/>
              </a:spcAft>
            </a:pPr>
            <a:r>
              <a:rPr lang="en-GB" sz="2800" dirty="0"/>
              <a:t>2) hierarchy versus egalitarianism.</a:t>
            </a:r>
          </a:p>
          <a:p>
            <a:pPr>
              <a:spcBef>
                <a:spcPts val="600"/>
              </a:spcBef>
              <a:spcAft>
                <a:spcPts val="600"/>
              </a:spcAft>
            </a:pPr>
            <a:r>
              <a:rPr lang="en-GB" sz="2800" dirty="0"/>
              <a:t>3) mastery versus harmony.</a:t>
            </a:r>
          </a:p>
        </p:txBody>
      </p:sp>
      <p:sp>
        <p:nvSpPr>
          <p:cNvPr id="5" name="TextBox 4"/>
          <p:cNvSpPr txBox="1"/>
          <p:nvPr/>
        </p:nvSpPr>
        <p:spPr>
          <a:xfrm>
            <a:off x="7392144" y="6309320"/>
            <a:ext cx="2736304" cy="369332"/>
          </a:xfrm>
          <a:prstGeom prst="rect">
            <a:avLst/>
          </a:prstGeom>
          <a:noFill/>
        </p:spPr>
        <p:txBody>
          <a:bodyPr wrap="square" rtlCol="0">
            <a:spAutoFit/>
          </a:bodyPr>
          <a:lstStyle/>
          <a:p>
            <a:r>
              <a:rPr lang="en-GB" sz="1800" dirty="0"/>
              <a:t>Based on (Schwartz, 1999)</a:t>
            </a:r>
          </a:p>
        </p:txBody>
      </p:sp>
    </p:spTree>
    <p:extLst>
      <p:ext uri="{BB962C8B-B14F-4D97-AF65-F5344CB8AC3E}">
        <p14:creationId xmlns:p14="http://schemas.microsoft.com/office/powerpoint/2010/main" val="113405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7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build="p"/>
      <p:bldP spid="2" grpId="0" build="p"/>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6229E18A-6E40-4B13-974C-147B2290E606}"/>
              </a:ext>
            </a:extLst>
          </p:cNvPr>
          <p:cNvSpPr>
            <a:spLocks noGrp="1"/>
          </p:cNvSpPr>
          <p:nvPr>
            <p:ph type="title"/>
          </p:nvPr>
        </p:nvSpPr>
        <p:spPr>
          <a:xfrm>
            <a:off x="1811747" y="116632"/>
            <a:ext cx="8712968" cy="1143000"/>
          </a:xfrm>
        </p:spPr>
        <p:txBody>
          <a:bodyPr>
            <a:normAutofit/>
          </a:bodyPr>
          <a:lstStyle/>
          <a:p>
            <a:pPr eaLnBrk="1" hangingPunct="1"/>
            <a:r>
              <a:rPr lang="en-AU" altLang="en-US" b="1" dirty="0"/>
              <a:t>Autonomy versus embeddedness</a:t>
            </a:r>
          </a:p>
        </p:txBody>
      </p:sp>
      <p:sp>
        <p:nvSpPr>
          <p:cNvPr id="32771" name="Rectangle 3">
            <a:extLst>
              <a:ext uri="{FF2B5EF4-FFF2-40B4-BE49-F238E27FC236}">
                <a16:creationId xmlns:a16="http://schemas.microsoft.com/office/drawing/2014/main" id="{958ED0E0-1704-4ED6-9377-6DCDF6D2D04E}"/>
              </a:ext>
            </a:extLst>
          </p:cNvPr>
          <p:cNvSpPr>
            <a:spLocks noGrp="1"/>
          </p:cNvSpPr>
          <p:nvPr>
            <p:ph idx="1"/>
          </p:nvPr>
        </p:nvSpPr>
        <p:spPr>
          <a:xfrm>
            <a:off x="2208214" y="1557339"/>
            <a:ext cx="7920037" cy="4105275"/>
          </a:xfrm>
        </p:spPr>
        <p:txBody>
          <a:bodyPr>
            <a:normAutofit fontScale="77500" lnSpcReduction="20000"/>
          </a:bodyPr>
          <a:lstStyle/>
          <a:p>
            <a:pPr eaLnBrk="1" hangingPunct="1">
              <a:lnSpc>
                <a:spcPct val="90000"/>
              </a:lnSpc>
            </a:pPr>
            <a:r>
              <a:rPr lang="en-AU" altLang="en-US" dirty="0"/>
              <a:t>Involves the nature of the relation between individuals and the group. </a:t>
            </a:r>
          </a:p>
          <a:p>
            <a:pPr eaLnBrk="1" hangingPunct="1">
              <a:lnSpc>
                <a:spcPct val="90000"/>
              </a:lnSpc>
            </a:pPr>
            <a:endParaRPr lang="en-AU" altLang="en-US" dirty="0"/>
          </a:p>
          <a:p>
            <a:pPr eaLnBrk="1" hangingPunct="1">
              <a:lnSpc>
                <a:spcPct val="90000"/>
              </a:lnSpc>
            </a:pPr>
            <a:r>
              <a:rPr lang="en-AU" altLang="en-US" dirty="0"/>
              <a:t>In autonomous cultures, people are more independent; they find meaning in their own uniqueness; they are encouraged to express their own preferences, traits, feeling, and motives. </a:t>
            </a:r>
          </a:p>
          <a:p>
            <a:pPr eaLnBrk="1" hangingPunct="1">
              <a:lnSpc>
                <a:spcPct val="90000"/>
              </a:lnSpc>
            </a:pPr>
            <a:endParaRPr lang="en-AU" altLang="en-US" dirty="0"/>
          </a:p>
          <a:p>
            <a:pPr eaLnBrk="1" hangingPunct="1">
              <a:lnSpc>
                <a:spcPct val="90000"/>
              </a:lnSpc>
            </a:pPr>
            <a:r>
              <a:rPr lang="en-AU" altLang="en-US" dirty="0"/>
              <a:t>In cultures that are oriented towards embeddedness view the person as an entity embedded in the </a:t>
            </a:r>
            <a:r>
              <a:rPr lang="en-AU" altLang="en-US" dirty="0" err="1"/>
              <a:t>collectivity</a:t>
            </a:r>
            <a:r>
              <a:rPr lang="en-AU" altLang="en-US" dirty="0"/>
              <a:t> and finds meaning in life largely through social relationships. Identifying with the group and participating in its shared way of life are important.</a:t>
            </a:r>
            <a:endParaRPr lang="en-GB" altLang="en-US" dirty="0"/>
          </a:p>
        </p:txBody>
      </p:sp>
      <p:sp>
        <p:nvSpPr>
          <p:cNvPr id="4" name="TextBox 3"/>
          <p:cNvSpPr txBox="1"/>
          <p:nvPr/>
        </p:nvSpPr>
        <p:spPr>
          <a:xfrm>
            <a:off x="7392144" y="6309320"/>
            <a:ext cx="2736304" cy="369332"/>
          </a:xfrm>
          <a:prstGeom prst="rect">
            <a:avLst/>
          </a:prstGeom>
          <a:noFill/>
        </p:spPr>
        <p:txBody>
          <a:bodyPr wrap="square" rtlCol="0">
            <a:spAutoFit/>
          </a:bodyPr>
          <a:lstStyle/>
          <a:p>
            <a:r>
              <a:rPr lang="en-GB" sz="1800" dirty="0"/>
              <a:t>Based on (Schwartz, 1999)</a:t>
            </a:r>
          </a:p>
        </p:txBody>
      </p:sp>
    </p:spTree>
    <p:extLst>
      <p:ext uri="{BB962C8B-B14F-4D97-AF65-F5344CB8AC3E}">
        <p14:creationId xmlns:p14="http://schemas.microsoft.com/office/powerpoint/2010/main" val="532031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77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277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2771">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build="p"/>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B83A0DE4-D803-471A-93F1-4BEB59D00C28}"/>
              </a:ext>
            </a:extLst>
          </p:cNvPr>
          <p:cNvSpPr>
            <a:spLocks noGrp="1"/>
          </p:cNvSpPr>
          <p:nvPr>
            <p:ph type="title"/>
          </p:nvPr>
        </p:nvSpPr>
        <p:spPr>
          <a:xfrm>
            <a:off x="2583657" y="0"/>
            <a:ext cx="7024687" cy="1143000"/>
          </a:xfrm>
        </p:spPr>
        <p:txBody>
          <a:bodyPr>
            <a:normAutofit fontScale="90000"/>
          </a:bodyPr>
          <a:lstStyle/>
          <a:p>
            <a:pPr eaLnBrk="1" hangingPunct="1"/>
            <a:r>
              <a:rPr lang="en-AU" altLang="en-US" b="1" dirty="0"/>
              <a:t>Hierarchy versus egalitarianism</a:t>
            </a:r>
          </a:p>
        </p:txBody>
      </p:sp>
      <p:sp>
        <p:nvSpPr>
          <p:cNvPr id="33795" name="Rectangle 3">
            <a:extLst>
              <a:ext uri="{FF2B5EF4-FFF2-40B4-BE49-F238E27FC236}">
                <a16:creationId xmlns:a16="http://schemas.microsoft.com/office/drawing/2014/main" id="{6979C1F3-6798-43D1-8FB6-7A25EDBD5D55}"/>
              </a:ext>
            </a:extLst>
          </p:cNvPr>
          <p:cNvSpPr>
            <a:spLocks noGrp="1"/>
          </p:cNvSpPr>
          <p:nvPr>
            <p:ph idx="1"/>
          </p:nvPr>
        </p:nvSpPr>
        <p:spPr>
          <a:xfrm>
            <a:off x="2063750" y="1412875"/>
            <a:ext cx="8064500" cy="4248150"/>
          </a:xfrm>
        </p:spPr>
        <p:txBody>
          <a:bodyPr>
            <a:normAutofit fontScale="70000" lnSpcReduction="20000"/>
          </a:bodyPr>
          <a:lstStyle/>
          <a:p>
            <a:pPr eaLnBrk="1" hangingPunct="1"/>
            <a:r>
              <a:rPr lang="en-AU" altLang="en-US" dirty="0"/>
              <a:t>Refers to how societies guarantee responsible behaviour that will preserve the social fabric. </a:t>
            </a:r>
          </a:p>
          <a:p>
            <a:pPr eaLnBrk="1" hangingPunct="1"/>
            <a:endParaRPr lang="en-AU" altLang="en-US" dirty="0"/>
          </a:p>
          <a:p>
            <a:pPr eaLnBrk="1" hangingPunct="1"/>
            <a:r>
              <a:rPr lang="en-AU" altLang="en-US" dirty="0"/>
              <a:t>Cultures that value hierarchy view the unequal distribution of social, political, and economic power as legitimate and desirable, preferring compliance with obligations and rules. </a:t>
            </a:r>
          </a:p>
          <a:p>
            <a:pPr eaLnBrk="1" hangingPunct="1"/>
            <a:endParaRPr lang="en-AU" altLang="en-US" dirty="0"/>
          </a:p>
          <a:p>
            <a:pPr eaLnBrk="1" hangingPunct="1"/>
            <a:r>
              <a:rPr lang="en-AU" altLang="en-US" dirty="0"/>
              <a:t>Cultures that value egalitarianism believe that responsible social behaviour can be induced by encouraging people to recognize one another as moral equals who share basic interests, and by encouraging voluntary cooperation with others that transcend selfish interests.</a:t>
            </a:r>
            <a:endParaRPr lang="en-GB" altLang="en-US" dirty="0"/>
          </a:p>
        </p:txBody>
      </p:sp>
      <p:sp>
        <p:nvSpPr>
          <p:cNvPr id="4" name="TextBox 3"/>
          <p:cNvSpPr txBox="1"/>
          <p:nvPr/>
        </p:nvSpPr>
        <p:spPr>
          <a:xfrm>
            <a:off x="7392144" y="6309320"/>
            <a:ext cx="2736304" cy="369332"/>
          </a:xfrm>
          <a:prstGeom prst="rect">
            <a:avLst/>
          </a:prstGeom>
          <a:noFill/>
        </p:spPr>
        <p:txBody>
          <a:bodyPr wrap="square" rtlCol="0">
            <a:spAutoFit/>
          </a:bodyPr>
          <a:lstStyle/>
          <a:p>
            <a:r>
              <a:rPr lang="en-GB" sz="1800" dirty="0"/>
              <a:t>Based on (Schwartz, 1999)</a:t>
            </a:r>
          </a:p>
        </p:txBody>
      </p:sp>
    </p:spTree>
    <p:extLst>
      <p:ext uri="{BB962C8B-B14F-4D97-AF65-F5344CB8AC3E}">
        <p14:creationId xmlns:p14="http://schemas.microsoft.com/office/powerpoint/2010/main" val="2371312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7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379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379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5" grpId="0" build="p"/>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0ABA547C-CD7D-4319-871B-983FE575918A}"/>
              </a:ext>
            </a:extLst>
          </p:cNvPr>
          <p:cNvSpPr>
            <a:spLocks noGrp="1"/>
          </p:cNvSpPr>
          <p:nvPr>
            <p:ph type="title"/>
          </p:nvPr>
        </p:nvSpPr>
        <p:spPr>
          <a:xfrm>
            <a:off x="2423593" y="116632"/>
            <a:ext cx="7024687" cy="1143000"/>
          </a:xfrm>
        </p:spPr>
        <p:txBody>
          <a:bodyPr/>
          <a:lstStyle/>
          <a:p>
            <a:pPr eaLnBrk="1" hangingPunct="1"/>
            <a:r>
              <a:rPr lang="en-AU" altLang="en-US" b="1" dirty="0"/>
              <a:t>Mastery versus harmony</a:t>
            </a:r>
          </a:p>
        </p:txBody>
      </p:sp>
      <p:sp>
        <p:nvSpPr>
          <p:cNvPr id="34819" name="Rectangle 3">
            <a:extLst>
              <a:ext uri="{FF2B5EF4-FFF2-40B4-BE49-F238E27FC236}">
                <a16:creationId xmlns:a16="http://schemas.microsoft.com/office/drawing/2014/main" id="{0F8531DE-3C44-4832-9B08-8C3DF04FA11B}"/>
              </a:ext>
            </a:extLst>
          </p:cNvPr>
          <p:cNvSpPr>
            <a:spLocks noGrp="1"/>
          </p:cNvSpPr>
          <p:nvPr>
            <p:ph idx="1"/>
          </p:nvPr>
        </p:nvSpPr>
        <p:spPr>
          <a:xfrm>
            <a:off x="2208214" y="1484314"/>
            <a:ext cx="7991475" cy="3887787"/>
          </a:xfrm>
        </p:spPr>
        <p:txBody>
          <a:bodyPr>
            <a:normAutofit fontScale="70000" lnSpcReduction="20000"/>
          </a:bodyPr>
          <a:lstStyle/>
          <a:p>
            <a:pPr eaLnBrk="1" hangingPunct="1"/>
            <a:r>
              <a:rPr lang="en-AU" altLang="en-US" dirty="0"/>
              <a:t>Refers to how humankind relates to nature and surroundings. </a:t>
            </a:r>
          </a:p>
          <a:p>
            <a:pPr eaLnBrk="1" hangingPunct="1"/>
            <a:endParaRPr lang="en-AU" altLang="en-US" dirty="0"/>
          </a:p>
          <a:p>
            <a:pPr eaLnBrk="1" hangingPunct="1"/>
            <a:r>
              <a:rPr lang="en-AU" altLang="en-US" dirty="0"/>
              <a:t>Mastery cultures encourage people to actively control and change the world, and to exploit it in order to advance personal or group interests. </a:t>
            </a:r>
          </a:p>
          <a:p>
            <a:pPr eaLnBrk="1" hangingPunct="1"/>
            <a:endParaRPr lang="en-AU" altLang="en-US" dirty="0"/>
          </a:p>
          <a:p>
            <a:pPr eaLnBrk="1" hangingPunct="1"/>
            <a:r>
              <a:rPr lang="en-AU" altLang="en-US" dirty="0"/>
              <a:t>Harmonious cultures with nature encourages acceptance and fitting harmoniously into the environment, as humans are viewed as an integral part of nature; unity with nature, protecting the environment, and a world of beauty are valued.</a:t>
            </a:r>
            <a:endParaRPr lang="en-GB" altLang="en-US" dirty="0"/>
          </a:p>
        </p:txBody>
      </p:sp>
      <p:sp>
        <p:nvSpPr>
          <p:cNvPr id="4" name="TextBox 3"/>
          <p:cNvSpPr txBox="1"/>
          <p:nvPr/>
        </p:nvSpPr>
        <p:spPr>
          <a:xfrm>
            <a:off x="7392144" y="6309320"/>
            <a:ext cx="2736304" cy="369332"/>
          </a:xfrm>
          <a:prstGeom prst="rect">
            <a:avLst/>
          </a:prstGeom>
          <a:noFill/>
        </p:spPr>
        <p:txBody>
          <a:bodyPr wrap="square" rtlCol="0">
            <a:spAutoFit/>
          </a:bodyPr>
          <a:lstStyle/>
          <a:p>
            <a:r>
              <a:rPr lang="en-GB" sz="1800" dirty="0"/>
              <a:t>Based on (Schwartz, 1999)</a:t>
            </a:r>
          </a:p>
        </p:txBody>
      </p:sp>
    </p:spTree>
    <p:extLst>
      <p:ext uri="{BB962C8B-B14F-4D97-AF65-F5344CB8AC3E}">
        <p14:creationId xmlns:p14="http://schemas.microsoft.com/office/powerpoint/2010/main" val="3268326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8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481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4819">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9" grpId="0" build="p"/>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schwartz cultural values countri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75521" y="1052736"/>
            <a:ext cx="8698175" cy="561662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876135" y="332656"/>
            <a:ext cx="8496944" cy="369332"/>
          </a:xfrm>
          <a:prstGeom prst="rect">
            <a:avLst/>
          </a:prstGeom>
          <a:noFill/>
        </p:spPr>
        <p:txBody>
          <a:bodyPr wrap="square" rtlCol="0">
            <a:spAutoFit/>
          </a:bodyPr>
          <a:lstStyle/>
          <a:p>
            <a:r>
              <a:rPr lang="en-GB" sz="1800" b="1" dirty="0"/>
              <a:t>Communication between people with very different cultural values will be problematic.</a:t>
            </a:r>
          </a:p>
        </p:txBody>
      </p:sp>
    </p:spTree>
    <p:extLst>
      <p:ext uri="{BB962C8B-B14F-4D97-AF65-F5344CB8AC3E}">
        <p14:creationId xmlns:p14="http://schemas.microsoft.com/office/powerpoint/2010/main" val="4291897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4B30484B-1BAD-438A-8613-573AC6AB0D4B}"/>
              </a:ext>
            </a:extLst>
          </p:cNvPr>
          <p:cNvSpPr>
            <a:spLocks noGrp="1"/>
          </p:cNvSpPr>
          <p:nvPr>
            <p:ph type="title"/>
          </p:nvPr>
        </p:nvSpPr>
        <p:spPr>
          <a:xfrm>
            <a:off x="1810293" y="12794"/>
            <a:ext cx="8712967" cy="1143000"/>
          </a:xfrm>
        </p:spPr>
        <p:txBody>
          <a:bodyPr>
            <a:normAutofit/>
          </a:bodyPr>
          <a:lstStyle/>
          <a:p>
            <a:pPr eaLnBrk="1" hangingPunct="1"/>
            <a:r>
              <a:rPr lang="en-AU" altLang="en-US" b="1" dirty="0"/>
              <a:t>Intercultural communication ethics</a:t>
            </a:r>
          </a:p>
        </p:txBody>
      </p:sp>
      <p:sp>
        <p:nvSpPr>
          <p:cNvPr id="35843" name="Rectangle 3">
            <a:extLst>
              <a:ext uri="{FF2B5EF4-FFF2-40B4-BE49-F238E27FC236}">
                <a16:creationId xmlns:a16="http://schemas.microsoft.com/office/drawing/2014/main" id="{269F4C7F-8A21-4A3B-9159-04FCCEE3A5AE}"/>
              </a:ext>
            </a:extLst>
          </p:cNvPr>
          <p:cNvSpPr>
            <a:spLocks noGrp="1"/>
          </p:cNvSpPr>
          <p:nvPr>
            <p:ph idx="1"/>
          </p:nvPr>
        </p:nvSpPr>
        <p:spPr>
          <a:xfrm>
            <a:off x="1929435" y="2780929"/>
            <a:ext cx="8712968" cy="2881313"/>
          </a:xfrm>
        </p:spPr>
        <p:txBody>
          <a:bodyPr>
            <a:normAutofit/>
          </a:bodyPr>
          <a:lstStyle/>
          <a:p>
            <a:pPr eaLnBrk="1" hangingPunct="1">
              <a:spcBef>
                <a:spcPts val="600"/>
              </a:spcBef>
              <a:spcAft>
                <a:spcPts val="600"/>
              </a:spcAft>
            </a:pPr>
            <a:r>
              <a:rPr lang="en-AU" altLang="zh-CN" sz="2800" dirty="0">
                <a:ea typeface="SimSun" panose="02010600030101010101" pitchFamily="2" charset="-122"/>
              </a:rPr>
              <a:t>Ethics is concerned with what is right or wrong, good or bad and the standards and rules that guide our behaviour. </a:t>
            </a:r>
          </a:p>
          <a:p>
            <a:pPr eaLnBrk="1" hangingPunct="1">
              <a:spcBef>
                <a:spcPts val="600"/>
              </a:spcBef>
              <a:spcAft>
                <a:spcPts val="600"/>
              </a:spcAft>
            </a:pPr>
            <a:r>
              <a:rPr lang="en-AU" altLang="zh-CN" sz="2800" dirty="0">
                <a:ea typeface="SimSun" panose="02010600030101010101" pitchFamily="2" charset="-122"/>
              </a:rPr>
              <a:t>Communication ethics is concerned with how we enact communication and the consequences of our communication behaviours.</a:t>
            </a:r>
            <a:endParaRPr lang="en-AU" altLang="en-US" sz="2800" dirty="0"/>
          </a:p>
        </p:txBody>
      </p:sp>
      <p:sp>
        <p:nvSpPr>
          <p:cNvPr id="2" name="TextBox 1"/>
          <p:cNvSpPr txBox="1"/>
          <p:nvPr/>
        </p:nvSpPr>
        <p:spPr>
          <a:xfrm>
            <a:off x="1968606" y="1228046"/>
            <a:ext cx="8136904" cy="523220"/>
          </a:xfrm>
          <a:prstGeom prst="rect">
            <a:avLst/>
          </a:prstGeom>
          <a:noFill/>
        </p:spPr>
        <p:txBody>
          <a:bodyPr wrap="square" rtlCol="0">
            <a:spAutoFit/>
          </a:bodyPr>
          <a:lstStyle/>
          <a:p>
            <a:pPr marL="342900" indent="-342900">
              <a:buFont typeface="Arial" panose="020B0604020202020204" pitchFamily="34" charset="0"/>
              <a:buChar char="•"/>
            </a:pPr>
            <a:r>
              <a:rPr lang="en-GB" sz="2800" dirty="0"/>
              <a:t>What is your understanding of the term ethics?</a:t>
            </a:r>
          </a:p>
        </p:txBody>
      </p:sp>
    </p:spTree>
    <p:extLst>
      <p:ext uri="{BB962C8B-B14F-4D97-AF65-F5344CB8AC3E}">
        <p14:creationId xmlns:p14="http://schemas.microsoft.com/office/powerpoint/2010/main" val="3197456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584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584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uild="p"/>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634FFE23-4BD2-498E-B127-F87751DEEB66}"/>
              </a:ext>
            </a:extLst>
          </p:cNvPr>
          <p:cNvSpPr>
            <a:spLocks noGrp="1"/>
          </p:cNvSpPr>
          <p:nvPr>
            <p:ph type="title"/>
          </p:nvPr>
        </p:nvSpPr>
        <p:spPr>
          <a:xfrm>
            <a:off x="1775520" y="188641"/>
            <a:ext cx="8568952" cy="684213"/>
          </a:xfrm>
        </p:spPr>
        <p:txBody>
          <a:bodyPr>
            <a:normAutofit fontScale="90000"/>
          </a:bodyPr>
          <a:lstStyle/>
          <a:p>
            <a:pPr eaLnBrk="1" hangingPunct="1"/>
            <a:r>
              <a:rPr lang="en-AU" altLang="en-US" b="1" dirty="0"/>
              <a:t>Approaches to communication ethics</a:t>
            </a:r>
          </a:p>
        </p:txBody>
      </p:sp>
      <p:sp>
        <p:nvSpPr>
          <p:cNvPr id="36867" name="Rectangle 3">
            <a:extLst>
              <a:ext uri="{FF2B5EF4-FFF2-40B4-BE49-F238E27FC236}">
                <a16:creationId xmlns:a16="http://schemas.microsoft.com/office/drawing/2014/main" id="{3E3283F3-1AEB-4740-A7DC-796AECD531FF}"/>
              </a:ext>
            </a:extLst>
          </p:cNvPr>
          <p:cNvSpPr>
            <a:spLocks noGrp="1"/>
          </p:cNvSpPr>
          <p:nvPr>
            <p:ph idx="1"/>
          </p:nvPr>
        </p:nvSpPr>
        <p:spPr>
          <a:xfrm>
            <a:off x="1775520" y="1196752"/>
            <a:ext cx="8712968" cy="3529012"/>
          </a:xfrm>
        </p:spPr>
        <p:txBody>
          <a:bodyPr>
            <a:noAutofit/>
          </a:bodyPr>
          <a:lstStyle/>
          <a:p>
            <a:pPr eaLnBrk="1" hangingPunct="1">
              <a:lnSpc>
                <a:spcPct val="80000"/>
              </a:lnSpc>
            </a:pPr>
            <a:r>
              <a:rPr lang="en-AU" altLang="zh-CN" sz="2800" dirty="0"/>
              <a:t>Ethical universalism believes that there is a universal ethical principle that guides behaviour across all societies at any time. </a:t>
            </a:r>
          </a:p>
          <a:p>
            <a:pPr eaLnBrk="1" hangingPunct="1">
              <a:lnSpc>
                <a:spcPct val="80000"/>
              </a:lnSpc>
            </a:pPr>
            <a:endParaRPr lang="en-AU" altLang="zh-CN" sz="2800" dirty="0"/>
          </a:p>
          <a:p>
            <a:pPr eaLnBrk="1" hangingPunct="1">
              <a:lnSpc>
                <a:spcPct val="80000"/>
              </a:lnSpc>
            </a:pPr>
            <a:r>
              <a:rPr lang="en-AU" altLang="zh-CN" sz="2800" dirty="0"/>
              <a:t>Ethical relativism denies the existence of a single universal set of values and norms and instead propose that values and norms are relative. </a:t>
            </a:r>
          </a:p>
          <a:p>
            <a:pPr eaLnBrk="1" hangingPunct="1">
              <a:lnSpc>
                <a:spcPct val="80000"/>
              </a:lnSpc>
            </a:pPr>
            <a:endParaRPr lang="en-AU" altLang="zh-CN" sz="2800" dirty="0"/>
          </a:p>
          <a:p>
            <a:pPr eaLnBrk="1" hangingPunct="1">
              <a:lnSpc>
                <a:spcPct val="80000"/>
              </a:lnSpc>
            </a:pPr>
            <a:r>
              <a:rPr lang="en-AU" altLang="zh-CN" sz="2800" dirty="0"/>
              <a:t>Communicative ethics approach recognizes that humans are products of their culture but are capable of critically reflecting upon and changing the norms and values into which they have been socialized. </a:t>
            </a:r>
            <a:endParaRPr lang="en-AU" altLang="en-US" sz="2800" dirty="0"/>
          </a:p>
        </p:txBody>
      </p:sp>
    </p:spTree>
    <p:extLst>
      <p:ext uri="{BB962C8B-B14F-4D97-AF65-F5344CB8AC3E}">
        <p14:creationId xmlns:p14="http://schemas.microsoft.com/office/powerpoint/2010/main" val="801034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86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686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686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902632AF-5D99-4224-98DB-654435166BA5}"/>
              </a:ext>
            </a:extLst>
          </p:cNvPr>
          <p:cNvSpPr>
            <a:spLocks noGrp="1"/>
          </p:cNvSpPr>
          <p:nvPr>
            <p:ph type="title"/>
          </p:nvPr>
        </p:nvSpPr>
        <p:spPr>
          <a:xfrm>
            <a:off x="2047429" y="188641"/>
            <a:ext cx="7816155" cy="684213"/>
          </a:xfrm>
        </p:spPr>
        <p:txBody>
          <a:bodyPr>
            <a:normAutofit fontScale="90000"/>
          </a:bodyPr>
          <a:lstStyle/>
          <a:p>
            <a:pPr eaLnBrk="1" hangingPunct="1"/>
            <a:r>
              <a:rPr lang="en-AU" altLang="en-US" b="1" dirty="0"/>
              <a:t>Principles of ethical communication</a:t>
            </a:r>
          </a:p>
        </p:txBody>
      </p:sp>
      <p:sp>
        <p:nvSpPr>
          <p:cNvPr id="37891" name="Rectangle 3">
            <a:extLst>
              <a:ext uri="{FF2B5EF4-FFF2-40B4-BE49-F238E27FC236}">
                <a16:creationId xmlns:a16="http://schemas.microsoft.com/office/drawing/2014/main" id="{93FDF085-4248-48C3-A456-237213E13DF1}"/>
              </a:ext>
            </a:extLst>
          </p:cNvPr>
          <p:cNvSpPr>
            <a:spLocks noGrp="1"/>
          </p:cNvSpPr>
          <p:nvPr>
            <p:ph idx="1"/>
          </p:nvPr>
        </p:nvSpPr>
        <p:spPr>
          <a:xfrm>
            <a:off x="1919536" y="1052737"/>
            <a:ext cx="8496944" cy="3121025"/>
          </a:xfrm>
        </p:spPr>
        <p:txBody>
          <a:bodyPr>
            <a:noAutofit/>
          </a:bodyPr>
          <a:lstStyle/>
          <a:p>
            <a:pPr eaLnBrk="1" hangingPunct="1">
              <a:lnSpc>
                <a:spcPct val="80000"/>
              </a:lnSpc>
            </a:pPr>
            <a:r>
              <a:rPr lang="en-AU" altLang="en-US" sz="2800" dirty="0"/>
              <a:t>Mutuality: w</a:t>
            </a:r>
            <a:r>
              <a:rPr lang="en-AU" altLang="zh-CN" sz="2800" dirty="0"/>
              <a:t>e should locate a common space based on reciprocal understanding of each other’s perspectives.</a:t>
            </a:r>
          </a:p>
          <a:p>
            <a:pPr eaLnBrk="1" hangingPunct="1">
              <a:lnSpc>
                <a:spcPct val="80000"/>
              </a:lnSpc>
            </a:pPr>
            <a:endParaRPr lang="en-AU" altLang="zh-CN" sz="2800" dirty="0"/>
          </a:p>
          <a:p>
            <a:pPr eaLnBrk="1" hangingPunct="1">
              <a:lnSpc>
                <a:spcPct val="80000"/>
              </a:lnSpc>
            </a:pPr>
            <a:r>
              <a:rPr lang="en-AU" altLang="zh-CN" sz="2800" dirty="0"/>
              <a:t>Non-</a:t>
            </a:r>
            <a:r>
              <a:rPr lang="en-AU" altLang="zh-CN" sz="2800" dirty="0" err="1"/>
              <a:t>judgmentalism</a:t>
            </a:r>
            <a:r>
              <a:rPr lang="en-AU" altLang="zh-CN" sz="2800" dirty="0"/>
              <a:t>: we should be willingness to express ourselves openly and be open minded to others’ behaviours. </a:t>
            </a:r>
          </a:p>
          <a:p>
            <a:pPr eaLnBrk="1" hangingPunct="1">
              <a:lnSpc>
                <a:spcPct val="80000"/>
              </a:lnSpc>
            </a:pPr>
            <a:endParaRPr lang="en-AU" altLang="zh-CN" sz="2800" dirty="0"/>
          </a:p>
          <a:p>
            <a:pPr eaLnBrk="1" hangingPunct="1">
              <a:lnSpc>
                <a:spcPct val="80000"/>
              </a:lnSpc>
            </a:pPr>
            <a:r>
              <a:rPr lang="en-AU" altLang="zh-CN" sz="2800" dirty="0"/>
              <a:t>Honesty: we should see things as they are rather than as we would like them to be. </a:t>
            </a:r>
          </a:p>
          <a:p>
            <a:pPr eaLnBrk="1" hangingPunct="1">
              <a:lnSpc>
                <a:spcPct val="80000"/>
              </a:lnSpc>
            </a:pPr>
            <a:endParaRPr lang="en-AU" altLang="zh-CN" sz="2800" dirty="0"/>
          </a:p>
          <a:p>
            <a:pPr eaLnBrk="1" hangingPunct="1">
              <a:lnSpc>
                <a:spcPct val="80000"/>
              </a:lnSpc>
            </a:pPr>
            <a:r>
              <a:rPr lang="en-AU" altLang="zh-CN" sz="2800" dirty="0"/>
              <a:t>Respect: we should develop sensitivity to understand and acknowledge other people’s needs and wants. </a:t>
            </a:r>
            <a:endParaRPr lang="en-AU" altLang="en-US" sz="2800" dirty="0"/>
          </a:p>
        </p:txBody>
      </p:sp>
    </p:spTree>
    <p:extLst>
      <p:ext uri="{BB962C8B-B14F-4D97-AF65-F5344CB8AC3E}">
        <p14:creationId xmlns:p14="http://schemas.microsoft.com/office/powerpoint/2010/main" val="1415679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789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7891">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789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902632AF-5D99-4224-98DB-654435166BA5}"/>
              </a:ext>
            </a:extLst>
          </p:cNvPr>
          <p:cNvSpPr>
            <a:spLocks noGrp="1"/>
          </p:cNvSpPr>
          <p:nvPr>
            <p:ph type="title"/>
          </p:nvPr>
        </p:nvSpPr>
        <p:spPr>
          <a:xfrm>
            <a:off x="2047429" y="188641"/>
            <a:ext cx="7816155" cy="684213"/>
          </a:xfrm>
        </p:spPr>
        <p:txBody>
          <a:bodyPr>
            <a:normAutofit fontScale="90000"/>
          </a:bodyPr>
          <a:lstStyle/>
          <a:p>
            <a:pPr eaLnBrk="1" hangingPunct="1"/>
            <a:r>
              <a:rPr lang="en-AU" altLang="en-US" b="1" dirty="0"/>
              <a:t>Principles of ethical communication</a:t>
            </a:r>
          </a:p>
        </p:txBody>
      </p:sp>
      <p:sp>
        <p:nvSpPr>
          <p:cNvPr id="37891" name="Rectangle 3">
            <a:extLst>
              <a:ext uri="{FF2B5EF4-FFF2-40B4-BE49-F238E27FC236}">
                <a16:creationId xmlns:a16="http://schemas.microsoft.com/office/drawing/2014/main" id="{93FDF085-4248-48C3-A456-237213E13DF1}"/>
              </a:ext>
            </a:extLst>
          </p:cNvPr>
          <p:cNvSpPr>
            <a:spLocks noGrp="1"/>
          </p:cNvSpPr>
          <p:nvPr>
            <p:ph idx="1"/>
          </p:nvPr>
        </p:nvSpPr>
        <p:spPr>
          <a:xfrm>
            <a:off x="1919536" y="1052737"/>
            <a:ext cx="8496944" cy="3121025"/>
          </a:xfrm>
        </p:spPr>
        <p:txBody>
          <a:bodyPr>
            <a:noAutofit/>
          </a:bodyPr>
          <a:lstStyle/>
          <a:p>
            <a:pPr eaLnBrk="1" hangingPunct="1">
              <a:lnSpc>
                <a:spcPct val="80000"/>
              </a:lnSpc>
              <a:spcBef>
                <a:spcPts val="600"/>
              </a:spcBef>
              <a:spcAft>
                <a:spcPts val="600"/>
              </a:spcAft>
            </a:pPr>
            <a:r>
              <a:rPr lang="en-AU" altLang="en-US" sz="2800" dirty="0"/>
              <a:t>All of the principles of ethical communication above apply to communicating with people from different cultural backgrounds</a:t>
            </a:r>
          </a:p>
          <a:p>
            <a:pPr eaLnBrk="1" hangingPunct="1">
              <a:lnSpc>
                <a:spcPct val="80000"/>
              </a:lnSpc>
              <a:spcBef>
                <a:spcPts val="1200"/>
              </a:spcBef>
              <a:spcAft>
                <a:spcPts val="1200"/>
              </a:spcAft>
            </a:pPr>
            <a:r>
              <a:rPr lang="en-AU" altLang="en-US" sz="2800" dirty="0"/>
              <a:t>Although we may not use Hofstede’s or Schwartz’s models we need to be aware that our own cultural practices may mean that we do not communicate effective or ethically</a:t>
            </a:r>
          </a:p>
          <a:p>
            <a:pPr eaLnBrk="1" hangingPunct="1">
              <a:lnSpc>
                <a:spcPct val="80000"/>
              </a:lnSpc>
              <a:spcBef>
                <a:spcPts val="1200"/>
              </a:spcBef>
              <a:spcAft>
                <a:spcPts val="1200"/>
              </a:spcAft>
            </a:pPr>
            <a:r>
              <a:rPr lang="en-AU" altLang="en-US" sz="2800" dirty="0"/>
              <a:t>We will look at this issue in more depth in the rest of this Theme.</a:t>
            </a:r>
          </a:p>
        </p:txBody>
      </p:sp>
    </p:spTree>
    <p:extLst>
      <p:ext uri="{BB962C8B-B14F-4D97-AF65-F5344CB8AC3E}">
        <p14:creationId xmlns:p14="http://schemas.microsoft.com/office/powerpoint/2010/main" val="4155889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789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789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7BCFCEFC-BF3E-4D7A-91C9-85083AA92C01}"/>
              </a:ext>
            </a:extLst>
          </p:cNvPr>
          <p:cNvSpPr txBox="1">
            <a:spLocks/>
          </p:cNvSpPr>
          <p:nvPr/>
        </p:nvSpPr>
        <p:spPr>
          <a:xfrm>
            <a:off x="2187923" y="188641"/>
            <a:ext cx="7816155" cy="684213"/>
          </a:xfrm>
          <a:prstGeom prst="rect">
            <a:avLst/>
          </a:prstGeom>
        </p:spPr>
        <p:txBody>
          <a:bodyP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AU" altLang="en-US" sz="4400" b="1"/>
              <a:t>Principles of ethical communication</a:t>
            </a:r>
            <a:endParaRPr lang="en-AU" altLang="en-US" sz="4400" b="1" dirty="0"/>
          </a:p>
        </p:txBody>
      </p:sp>
      <p:sp>
        <p:nvSpPr>
          <p:cNvPr id="3" name="TextBox 2">
            <a:extLst>
              <a:ext uri="{FF2B5EF4-FFF2-40B4-BE49-F238E27FC236}">
                <a16:creationId xmlns:a16="http://schemas.microsoft.com/office/drawing/2014/main" id="{A692FF8B-5D52-406A-B660-3B4F98D29E9A}"/>
              </a:ext>
            </a:extLst>
          </p:cNvPr>
          <p:cNvSpPr txBox="1"/>
          <p:nvPr/>
        </p:nvSpPr>
        <p:spPr>
          <a:xfrm>
            <a:off x="1775520" y="980729"/>
            <a:ext cx="8352928" cy="954107"/>
          </a:xfrm>
          <a:prstGeom prst="rect">
            <a:avLst/>
          </a:prstGeom>
          <a:noFill/>
        </p:spPr>
        <p:txBody>
          <a:bodyPr wrap="square" rtlCol="0">
            <a:spAutoFit/>
          </a:bodyPr>
          <a:lstStyle/>
          <a:p>
            <a:r>
              <a:rPr lang="en-GB" sz="2800" dirty="0"/>
              <a:t>Other sources of information on ethical communication include;</a:t>
            </a:r>
          </a:p>
        </p:txBody>
      </p:sp>
      <p:sp>
        <p:nvSpPr>
          <p:cNvPr id="4" name="TextBox 3">
            <a:extLst>
              <a:ext uri="{FF2B5EF4-FFF2-40B4-BE49-F238E27FC236}">
                <a16:creationId xmlns:a16="http://schemas.microsoft.com/office/drawing/2014/main" id="{0A752DC9-1080-4924-9FC6-04D5CA1E2CEE}"/>
              </a:ext>
            </a:extLst>
          </p:cNvPr>
          <p:cNvSpPr txBox="1"/>
          <p:nvPr/>
        </p:nvSpPr>
        <p:spPr>
          <a:xfrm>
            <a:off x="1847528" y="2042711"/>
            <a:ext cx="8280920" cy="954107"/>
          </a:xfrm>
          <a:prstGeom prst="rect">
            <a:avLst/>
          </a:prstGeom>
          <a:noFill/>
        </p:spPr>
        <p:txBody>
          <a:bodyPr wrap="square" rtlCol="0">
            <a:spAutoFit/>
          </a:bodyPr>
          <a:lstStyle/>
          <a:p>
            <a:pPr marL="457200" indent="-457200">
              <a:buFont typeface="Arial" panose="020B0604020202020204" pitchFamily="34" charset="0"/>
              <a:buChar char="•"/>
            </a:pPr>
            <a:r>
              <a:rPr lang="en-GB" sz="2800" dirty="0"/>
              <a:t>The Riverdale and Yonkers Society for Ethical Culture in New York </a:t>
            </a:r>
          </a:p>
        </p:txBody>
      </p:sp>
      <p:sp>
        <p:nvSpPr>
          <p:cNvPr id="5" name="TextBox 4">
            <a:extLst>
              <a:ext uri="{FF2B5EF4-FFF2-40B4-BE49-F238E27FC236}">
                <a16:creationId xmlns:a16="http://schemas.microsoft.com/office/drawing/2014/main" id="{1D2D6F21-43B1-4071-90EC-8BAAEA8D4E5B}"/>
              </a:ext>
            </a:extLst>
          </p:cNvPr>
          <p:cNvSpPr txBox="1"/>
          <p:nvPr/>
        </p:nvSpPr>
        <p:spPr>
          <a:xfrm>
            <a:off x="2187922" y="2996818"/>
            <a:ext cx="8156550" cy="461665"/>
          </a:xfrm>
          <a:prstGeom prst="rect">
            <a:avLst/>
          </a:prstGeom>
          <a:noFill/>
        </p:spPr>
        <p:txBody>
          <a:bodyPr wrap="square" rtlCol="0">
            <a:spAutoFit/>
          </a:bodyPr>
          <a:lstStyle/>
          <a:p>
            <a:r>
              <a:rPr lang="en-GB" sz="2400" dirty="0">
                <a:hlinkClick r:id="rId2"/>
              </a:rPr>
              <a:t>https://www.rysec.org/10-basics-of-ethical-communication/</a:t>
            </a:r>
            <a:r>
              <a:rPr lang="en-GB" sz="2400" dirty="0"/>
              <a:t> </a:t>
            </a:r>
          </a:p>
        </p:txBody>
      </p:sp>
      <p:sp>
        <p:nvSpPr>
          <p:cNvPr id="6" name="TextBox 5">
            <a:extLst>
              <a:ext uri="{FF2B5EF4-FFF2-40B4-BE49-F238E27FC236}">
                <a16:creationId xmlns:a16="http://schemas.microsoft.com/office/drawing/2014/main" id="{95DCBA27-7F08-467A-9429-89E817708CC5}"/>
              </a:ext>
            </a:extLst>
          </p:cNvPr>
          <p:cNvSpPr txBox="1"/>
          <p:nvPr/>
        </p:nvSpPr>
        <p:spPr>
          <a:xfrm>
            <a:off x="1999928" y="3861184"/>
            <a:ext cx="8280920" cy="523220"/>
          </a:xfrm>
          <a:prstGeom prst="rect">
            <a:avLst/>
          </a:prstGeom>
          <a:noFill/>
        </p:spPr>
        <p:txBody>
          <a:bodyPr wrap="square" rtlCol="0">
            <a:spAutoFit/>
          </a:bodyPr>
          <a:lstStyle/>
          <a:p>
            <a:pPr marL="457200" indent="-457200">
              <a:buFont typeface="Arial" panose="020B0604020202020204" pitchFamily="34" charset="0"/>
              <a:buChar char="•"/>
            </a:pPr>
            <a:r>
              <a:rPr lang="en-GB" sz="2800" dirty="0"/>
              <a:t>Oxford Research Encyclopaedias </a:t>
            </a:r>
          </a:p>
        </p:txBody>
      </p:sp>
      <p:sp>
        <p:nvSpPr>
          <p:cNvPr id="7" name="TextBox 6">
            <a:extLst>
              <a:ext uri="{FF2B5EF4-FFF2-40B4-BE49-F238E27FC236}">
                <a16:creationId xmlns:a16="http://schemas.microsoft.com/office/drawing/2014/main" id="{1E7FE1FA-C265-4FFB-8D85-BD0905F64E22}"/>
              </a:ext>
            </a:extLst>
          </p:cNvPr>
          <p:cNvSpPr txBox="1"/>
          <p:nvPr/>
        </p:nvSpPr>
        <p:spPr>
          <a:xfrm>
            <a:off x="2088868" y="4520465"/>
            <a:ext cx="8156550" cy="830997"/>
          </a:xfrm>
          <a:prstGeom prst="rect">
            <a:avLst/>
          </a:prstGeom>
          <a:noFill/>
        </p:spPr>
        <p:txBody>
          <a:bodyPr wrap="square" rtlCol="0">
            <a:spAutoFit/>
          </a:bodyPr>
          <a:lstStyle/>
          <a:p>
            <a:r>
              <a:rPr lang="en-GB" sz="2400" dirty="0">
                <a:hlinkClick r:id="rId3"/>
              </a:rPr>
              <a:t>https://oxfordre.com/communication/view/10.1093/acrefore/9780190228613.001.0001/acrefore-9780190228613-e-58</a:t>
            </a:r>
            <a:r>
              <a:rPr lang="en-GB" sz="2400" dirty="0"/>
              <a:t> </a:t>
            </a:r>
          </a:p>
        </p:txBody>
      </p:sp>
    </p:spTree>
    <p:extLst>
      <p:ext uri="{BB962C8B-B14F-4D97-AF65-F5344CB8AC3E}">
        <p14:creationId xmlns:p14="http://schemas.microsoft.com/office/powerpoint/2010/main" val="3300675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634FFE23-4BD2-498E-B127-F87751DEEB66}"/>
              </a:ext>
            </a:extLst>
          </p:cNvPr>
          <p:cNvSpPr>
            <a:spLocks noGrp="1"/>
          </p:cNvSpPr>
          <p:nvPr>
            <p:ph type="title"/>
          </p:nvPr>
        </p:nvSpPr>
        <p:spPr>
          <a:xfrm>
            <a:off x="1775520" y="188641"/>
            <a:ext cx="8568952" cy="684213"/>
          </a:xfrm>
        </p:spPr>
        <p:txBody>
          <a:bodyPr>
            <a:normAutofit fontScale="90000"/>
          </a:bodyPr>
          <a:lstStyle/>
          <a:p>
            <a:pPr eaLnBrk="1" hangingPunct="1"/>
            <a:r>
              <a:rPr lang="en-AU" altLang="en-US" b="1" dirty="0"/>
              <a:t>Approaches to communication ethics</a:t>
            </a:r>
          </a:p>
        </p:txBody>
      </p:sp>
      <p:sp>
        <p:nvSpPr>
          <p:cNvPr id="36867" name="Rectangle 3">
            <a:extLst>
              <a:ext uri="{FF2B5EF4-FFF2-40B4-BE49-F238E27FC236}">
                <a16:creationId xmlns:a16="http://schemas.microsoft.com/office/drawing/2014/main" id="{3E3283F3-1AEB-4740-A7DC-796AECD531FF}"/>
              </a:ext>
            </a:extLst>
          </p:cNvPr>
          <p:cNvSpPr>
            <a:spLocks noGrp="1"/>
          </p:cNvSpPr>
          <p:nvPr>
            <p:ph idx="1"/>
          </p:nvPr>
        </p:nvSpPr>
        <p:spPr>
          <a:xfrm>
            <a:off x="1775520" y="1196752"/>
            <a:ext cx="8712968" cy="3529012"/>
          </a:xfrm>
        </p:spPr>
        <p:txBody>
          <a:bodyPr>
            <a:noAutofit/>
          </a:bodyPr>
          <a:lstStyle/>
          <a:p>
            <a:pPr eaLnBrk="1" hangingPunct="1">
              <a:lnSpc>
                <a:spcPct val="80000"/>
              </a:lnSpc>
            </a:pPr>
            <a:r>
              <a:rPr lang="en-AU" altLang="zh-CN" sz="2800" dirty="0"/>
              <a:t>Ethical universalism believes that there is a universal ethical principle that guides behaviour across all societies at any time. </a:t>
            </a:r>
          </a:p>
          <a:p>
            <a:pPr eaLnBrk="1" hangingPunct="1">
              <a:lnSpc>
                <a:spcPct val="80000"/>
              </a:lnSpc>
            </a:pPr>
            <a:endParaRPr lang="en-AU" altLang="zh-CN" sz="2800" dirty="0"/>
          </a:p>
          <a:p>
            <a:pPr eaLnBrk="1" hangingPunct="1">
              <a:lnSpc>
                <a:spcPct val="80000"/>
              </a:lnSpc>
            </a:pPr>
            <a:r>
              <a:rPr lang="en-AU" altLang="zh-CN" sz="2800" dirty="0"/>
              <a:t>Ethical relativism denies the existence of a single universal set of values and norms and instead propose that values and norms are relative. </a:t>
            </a:r>
          </a:p>
          <a:p>
            <a:pPr eaLnBrk="1" hangingPunct="1">
              <a:lnSpc>
                <a:spcPct val="80000"/>
              </a:lnSpc>
            </a:pPr>
            <a:endParaRPr lang="en-AU" altLang="zh-CN" sz="2800" dirty="0"/>
          </a:p>
          <a:p>
            <a:pPr eaLnBrk="1" hangingPunct="1">
              <a:lnSpc>
                <a:spcPct val="80000"/>
              </a:lnSpc>
            </a:pPr>
            <a:r>
              <a:rPr lang="en-AU" altLang="zh-CN" sz="2800" dirty="0"/>
              <a:t>Communicative ethics approach recognizes that humans are products of their culture but are capable of critically reflecting upon and changing the norms and values into which they have been socialized by cultural norms. </a:t>
            </a:r>
            <a:endParaRPr lang="en-AU" altLang="en-US" sz="2800" dirty="0"/>
          </a:p>
        </p:txBody>
      </p:sp>
    </p:spTree>
    <p:extLst>
      <p:ext uri="{BB962C8B-B14F-4D97-AF65-F5344CB8AC3E}">
        <p14:creationId xmlns:p14="http://schemas.microsoft.com/office/powerpoint/2010/main" val="2360712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86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686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686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E16EA0-76EF-4489-A503-FCBED1A34200}"/>
              </a:ext>
            </a:extLst>
          </p:cNvPr>
          <p:cNvSpPr>
            <a:spLocks noGrp="1"/>
          </p:cNvSpPr>
          <p:nvPr>
            <p:ph type="title"/>
          </p:nvPr>
        </p:nvSpPr>
        <p:spPr>
          <a:xfrm>
            <a:off x="1919536" y="44624"/>
            <a:ext cx="8229600" cy="792088"/>
          </a:xfrm>
        </p:spPr>
        <p:txBody>
          <a:bodyPr>
            <a:normAutofit/>
          </a:bodyPr>
          <a:lstStyle/>
          <a:p>
            <a:r>
              <a:rPr lang="en-GB" sz="3600" b="1" dirty="0"/>
              <a:t>Cultural norms and Communication Ethics</a:t>
            </a:r>
          </a:p>
        </p:txBody>
      </p:sp>
      <p:sp>
        <p:nvSpPr>
          <p:cNvPr id="3" name="TextBox 2">
            <a:extLst>
              <a:ext uri="{FF2B5EF4-FFF2-40B4-BE49-F238E27FC236}">
                <a16:creationId xmlns:a16="http://schemas.microsoft.com/office/drawing/2014/main" id="{9C4258DF-8D3A-4BB1-9D56-616F4C437E76}"/>
              </a:ext>
            </a:extLst>
          </p:cNvPr>
          <p:cNvSpPr txBox="1"/>
          <p:nvPr/>
        </p:nvSpPr>
        <p:spPr>
          <a:xfrm>
            <a:off x="1775520" y="808809"/>
            <a:ext cx="8229600" cy="1384995"/>
          </a:xfrm>
          <a:prstGeom prst="rect">
            <a:avLst/>
          </a:prstGeom>
          <a:noFill/>
        </p:spPr>
        <p:txBody>
          <a:bodyPr wrap="square" rtlCol="0">
            <a:spAutoFit/>
          </a:bodyPr>
          <a:lstStyle/>
          <a:p>
            <a:pPr marL="285750" indent="-285750">
              <a:buFont typeface="Arial" panose="020B0604020202020204" pitchFamily="34" charset="0"/>
              <a:buChar char="•"/>
            </a:pPr>
            <a:r>
              <a:rPr lang="en-GB" sz="2800" dirty="0"/>
              <a:t>Therefore communicative ethics implies that the practitioner should be aware of the norms that they have acquired by socialisation </a:t>
            </a:r>
          </a:p>
        </p:txBody>
      </p:sp>
      <p:sp>
        <p:nvSpPr>
          <p:cNvPr id="4" name="TextBox 3">
            <a:extLst>
              <a:ext uri="{FF2B5EF4-FFF2-40B4-BE49-F238E27FC236}">
                <a16:creationId xmlns:a16="http://schemas.microsoft.com/office/drawing/2014/main" id="{03F5FB66-1D00-4F38-A1D6-534B6CCA2E02}"/>
              </a:ext>
            </a:extLst>
          </p:cNvPr>
          <p:cNvSpPr txBox="1"/>
          <p:nvPr/>
        </p:nvSpPr>
        <p:spPr>
          <a:xfrm>
            <a:off x="2495600" y="2216142"/>
            <a:ext cx="7715200" cy="954107"/>
          </a:xfrm>
          <a:prstGeom prst="rect">
            <a:avLst/>
          </a:prstGeom>
          <a:noFill/>
        </p:spPr>
        <p:txBody>
          <a:bodyPr wrap="square" rtlCol="0">
            <a:spAutoFit/>
          </a:bodyPr>
          <a:lstStyle/>
          <a:p>
            <a:r>
              <a:rPr lang="en-GB" sz="2800" i="1" dirty="0"/>
              <a:t>We will now spend a little time reflecting on the following;</a:t>
            </a:r>
          </a:p>
        </p:txBody>
      </p:sp>
      <p:sp>
        <p:nvSpPr>
          <p:cNvPr id="5" name="TextBox 4">
            <a:extLst>
              <a:ext uri="{FF2B5EF4-FFF2-40B4-BE49-F238E27FC236}">
                <a16:creationId xmlns:a16="http://schemas.microsoft.com/office/drawing/2014/main" id="{791C718C-A0D4-496F-9802-F089F72C52B0}"/>
              </a:ext>
            </a:extLst>
          </p:cNvPr>
          <p:cNvSpPr txBox="1"/>
          <p:nvPr/>
        </p:nvSpPr>
        <p:spPr>
          <a:xfrm>
            <a:off x="2757972" y="3177582"/>
            <a:ext cx="6840760" cy="1569660"/>
          </a:xfrm>
          <a:prstGeom prst="rect">
            <a:avLst/>
          </a:prstGeom>
          <a:noFill/>
        </p:spPr>
        <p:txBody>
          <a:bodyPr wrap="square" rtlCol="0">
            <a:spAutoFit/>
          </a:bodyPr>
          <a:lstStyle/>
          <a:p>
            <a:r>
              <a:rPr lang="en-GB" sz="2400" i="1" dirty="0"/>
              <a:t>What cultural rules and norms were given to you as part of your socialisation? </a:t>
            </a:r>
          </a:p>
          <a:p>
            <a:endParaRPr lang="en-GB" sz="2400" i="1" dirty="0"/>
          </a:p>
          <a:p>
            <a:r>
              <a:rPr lang="en-GB" sz="2400" i="1" dirty="0"/>
              <a:t>How do these affect the way that you communicate?</a:t>
            </a:r>
          </a:p>
        </p:txBody>
      </p:sp>
      <p:sp>
        <p:nvSpPr>
          <p:cNvPr id="6" name="TextBox 5">
            <a:extLst>
              <a:ext uri="{FF2B5EF4-FFF2-40B4-BE49-F238E27FC236}">
                <a16:creationId xmlns:a16="http://schemas.microsoft.com/office/drawing/2014/main" id="{D0EA9161-550D-4AC0-A912-90B4E0B2FB1E}"/>
              </a:ext>
            </a:extLst>
          </p:cNvPr>
          <p:cNvSpPr txBox="1"/>
          <p:nvPr/>
        </p:nvSpPr>
        <p:spPr>
          <a:xfrm>
            <a:off x="3254125" y="4849516"/>
            <a:ext cx="5040560" cy="369332"/>
          </a:xfrm>
          <a:prstGeom prst="rect">
            <a:avLst/>
          </a:prstGeom>
          <a:noFill/>
        </p:spPr>
        <p:txBody>
          <a:bodyPr wrap="square" rtlCol="0">
            <a:spAutoFit/>
          </a:bodyPr>
          <a:lstStyle/>
          <a:p>
            <a:r>
              <a:rPr lang="en-GB" sz="1800" dirty="0"/>
              <a:t>Guided Study: Cultural Norms – Reflective Exercise</a:t>
            </a:r>
          </a:p>
        </p:txBody>
      </p:sp>
      <p:pic>
        <p:nvPicPr>
          <p:cNvPr id="8" name="Picture 7" descr="A close up of a sign&#10;&#10;Description automatically generated">
            <a:extLst>
              <a:ext uri="{FF2B5EF4-FFF2-40B4-BE49-F238E27FC236}">
                <a16:creationId xmlns:a16="http://schemas.microsoft.com/office/drawing/2014/main" id="{8DEC653F-F834-42B6-B4D4-F2E355BF6AF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56241" y="4731965"/>
            <a:ext cx="604435" cy="604435"/>
          </a:xfrm>
          <a:prstGeom prst="rect">
            <a:avLst/>
          </a:prstGeom>
        </p:spPr>
      </p:pic>
      <p:sp>
        <p:nvSpPr>
          <p:cNvPr id="10" name="TextBox 9">
            <a:extLst>
              <a:ext uri="{FF2B5EF4-FFF2-40B4-BE49-F238E27FC236}">
                <a16:creationId xmlns:a16="http://schemas.microsoft.com/office/drawing/2014/main" id="{1B4814CA-468E-4939-AF13-421B7EE53A66}"/>
              </a:ext>
            </a:extLst>
          </p:cNvPr>
          <p:cNvSpPr txBox="1"/>
          <p:nvPr/>
        </p:nvSpPr>
        <p:spPr>
          <a:xfrm>
            <a:off x="4151784" y="5365814"/>
            <a:ext cx="6120680" cy="400110"/>
          </a:xfrm>
          <a:prstGeom prst="rect">
            <a:avLst/>
          </a:prstGeom>
          <a:noFill/>
        </p:spPr>
        <p:txBody>
          <a:bodyPr wrap="square" rtlCol="0">
            <a:spAutoFit/>
          </a:bodyPr>
          <a:lstStyle/>
          <a:p>
            <a:pPr marL="285750" indent="-285750">
              <a:buFont typeface="Arial" panose="020B0604020202020204" pitchFamily="34" charset="0"/>
              <a:buChar char="•"/>
            </a:pPr>
            <a:r>
              <a:rPr lang="en-GB" sz="2000" i="1" dirty="0"/>
              <a:t>Take a moment to think about these questions.</a:t>
            </a:r>
          </a:p>
        </p:txBody>
      </p:sp>
    </p:spTree>
    <p:extLst>
      <p:ext uri="{BB962C8B-B14F-4D97-AF65-F5344CB8AC3E}">
        <p14:creationId xmlns:p14="http://schemas.microsoft.com/office/powerpoint/2010/main" val="1323930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build="p"/>
      <p:bldP spid="6" grpId="0"/>
      <p:bldP spid="10"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E16EA0-76EF-4489-A503-FCBED1A34200}"/>
              </a:ext>
            </a:extLst>
          </p:cNvPr>
          <p:cNvSpPr>
            <a:spLocks noGrp="1"/>
          </p:cNvSpPr>
          <p:nvPr>
            <p:ph type="title"/>
          </p:nvPr>
        </p:nvSpPr>
        <p:spPr>
          <a:xfrm>
            <a:off x="1919536" y="44624"/>
            <a:ext cx="8229600" cy="792088"/>
          </a:xfrm>
        </p:spPr>
        <p:txBody>
          <a:bodyPr>
            <a:normAutofit/>
          </a:bodyPr>
          <a:lstStyle/>
          <a:p>
            <a:r>
              <a:rPr lang="en-GB" sz="3600" b="1" dirty="0"/>
              <a:t>Cultural norms and Communication Ethics</a:t>
            </a:r>
          </a:p>
        </p:txBody>
      </p:sp>
      <p:sp>
        <p:nvSpPr>
          <p:cNvPr id="3" name="TextBox 2">
            <a:extLst>
              <a:ext uri="{FF2B5EF4-FFF2-40B4-BE49-F238E27FC236}">
                <a16:creationId xmlns:a16="http://schemas.microsoft.com/office/drawing/2014/main" id="{9C4258DF-8D3A-4BB1-9D56-616F4C437E76}"/>
              </a:ext>
            </a:extLst>
          </p:cNvPr>
          <p:cNvSpPr txBox="1"/>
          <p:nvPr/>
        </p:nvSpPr>
        <p:spPr>
          <a:xfrm>
            <a:off x="1775520" y="808809"/>
            <a:ext cx="8229600" cy="1384995"/>
          </a:xfrm>
          <a:prstGeom prst="rect">
            <a:avLst/>
          </a:prstGeom>
          <a:noFill/>
        </p:spPr>
        <p:txBody>
          <a:bodyPr wrap="square" rtlCol="0">
            <a:spAutoFit/>
          </a:bodyPr>
          <a:lstStyle/>
          <a:p>
            <a:pPr marL="285750" indent="-285750">
              <a:buFont typeface="Arial" panose="020B0604020202020204" pitchFamily="34" charset="0"/>
              <a:buChar char="•"/>
            </a:pPr>
            <a:r>
              <a:rPr lang="en-GB" sz="2800" dirty="0"/>
              <a:t>Therefore communicative ethics implies that the practitioner should be aware of the norms that they have acquired by socialisation </a:t>
            </a:r>
          </a:p>
        </p:txBody>
      </p:sp>
      <p:sp>
        <p:nvSpPr>
          <p:cNvPr id="4" name="TextBox 3">
            <a:extLst>
              <a:ext uri="{FF2B5EF4-FFF2-40B4-BE49-F238E27FC236}">
                <a16:creationId xmlns:a16="http://schemas.microsoft.com/office/drawing/2014/main" id="{03F5FB66-1D00-4F38-A1D6-534B6CCA2E02}"/>
              </a:ext>
            </a:extLst>
          </p:cNvPr>
          <p:cNvSpPr txBox="1"/>
          <p:nvPr/>
        </p:nvSpPr>
        <p:spPr>
          <a:xfrm>
            <a:off x="2495600" y="2216142"/>
            <a:ext cx="7715200" cy="954107"/>
          </a:xfrm>
          <a:prstGeom prst="rect">
            <a:avLst/>
          </a:prstGeom>
          <a:noFill/>
        </p:spPr>
        <p:txBody>
          <a:bodyPr wrap="square" rtlCol="0">
            <a:spAutoFit/>
          </a:bodyPr>
          <a:lstStyle/>
          <a:p>
            <a:r>
              <a:rPr lang="en-GB" sz="2800" i="1" dirty="0"/>
              <a:t>We will now spend a little time reflecting on the following;</a:t>
            </a:r>
          </a:p>
        </p:txBody>
      </p:sp>
      <p:sp>
        <p:nvSpPr>
          <p:cNvPr id="5" name="TextBox 4">
            <a:extLst>
              <a:ext uri="{FF2B5EF4-FFF2-40B4-BE49-F238E27FC236}">
                <a16:creationId xmlns:a16="http://schemas.microsoft.com/office/drawing/2014/main" id="{791C718C-A0D4-496F-9802-F089F72C52B0}"/>
              </a:ext>
            </a:extLst>
          </p:cNvPr>
          <p:cNvSpPr txBox="1"/>
          <p:nvPr/>
        </p:nvSpPr>
        <p:spPr>
          <a:xfrm>
            <a:off x="2757972" y="3177582"/>
            <a:ext cx="6840760" cy="1569660"/>
          </a:xfrm>
          <a:prstGeom prst="rect">
            <a:avLst/>
          </a:prstGeom>
          <a:noFill/>
        </p:spPr>
        <p:txBody>
          <a:bodyPr wrap="square" rtlCol="0">
            <a:spAutoFit/>
          </a:bodyPr>
          <a:lstStyle/>
          <a:p>
            <a:r>
              <a:rPr lang="en-GB" sz="2400" i="1" dirty="0"/>
              <a:t>What cultural rules and norms were given to you as part of your socialisation? </a:t>
            </a:r>
          </a:p>
          <a:p>
            <a:endParaRPr lang="en-GB" sz="2400" i="1" dirty="0"/>
          </a:p>
          <a:p>
            <a:r>
              <a:rPr lang="en-GB" sz="2400" i="1" dirty="0"/>
              <a:t>How do these affect the way that you communicate?</a:t>
            </a:r>
          </a:p>
        </p:txBody>
      </p:sp>
      <p:sp>
        <p:nvSpPr>
          <p:cNvPr id="6" name="TextBox 5">
            <a:extLst>
              <a:ext uri="{FF2B5EF4-FFF2-40B4-BE49-F238E27FC236}">
                <a16:creationId xmlns:a16="http://schemas.microsoft.com/office/drawing/2014/main" id="{D0EA9161-550D-4AC0-A912-90B4E0B2FB1E}"/>
              </a:ext>
            </a:extLst>
          </p:cNvPr>
          <p:cNvSpPr txBox="1"/>
          <p:nvPr/>
        </p:nvSpPr>
        <p:spPr>
          <a:xfrm>
            <a:off x="3254125" y="4849516"/>
            <a:ext cx="5040560" cy="369332"/>
          </a:xfrm>
          <a:prstGeom prst="rect">
            <a:avLst/>
          </a:prstGeom>
          <a:noFill/>
        </p:spPr>
        <p:txBody>
          <a:bodyPr wrap="square" rtlCol="0">
            <a:spAutoFit/>
          </a:bodyPr>
          <a:lstStyle/>
          <a:p>
            <a:r>
              <a:rPr lang="en-GB" sz="1800" dirty="0"/>
              <a:t>Guided Study: Cultural Norms – Reflective Exercise</a:t>
            </a:r>
          </a:p>
        </p:txBody>
      </p:sp>
      <p:pic>
        <p:nvPicPr>
          <p:cNvPr id="8" name="Picture 7" descr="A close up of a sign&#10;&#10;Description automatically generated">
            <a:extLst>
              <a:ext uri="{FF2B5EF4-FFF2-40B4-BE49-F238E27FC236}">
                <a16:creationId xmlns:a16="http://schemas.microsoft.com/office/drawing/2014/main" id="{8DEC653F-F834-42B6-B4D4-F2E355BF6AF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56241" y="4731965"/>
            <a:ext cx="604435" cy="604435"/>
          </a:xfrm>
          <a:prstGeom prst="rect">
            <a:avLst/>
          </a:prstGeom>
        </p:spPr>
      </p:pic>
      <p:sp>
        <p:nvSpPr>
          <p:cNvPr id="10" name="TextBox 9">
            <a:extLst>
              <a:ext uri="{FF2B5EF4-FFF2-40B4-BE49-F238E27FC236}">
                <a16:creationId xmlns:a16="http://schemas.microsoft.com/office/drawing/2014/main" id="{1B4814CA-468E-4939-AF13-421B7EE53A66}"/>
              </a:ext>
            </a:extLst>
          </p:cNvPr>
          <p:cNvSpPr txBox="1"/>
          <p:nvPr/>
        </p:nvSpPr>
        <p:spPr>
          <a:xfrm>
            <a:off x="4151784" y="5365814"/>
            <a:ext cx="6120680" cy="400110"/>
          </a:xfrm>
          <a:prstGeom prst="rect">
            <a:avLst/>
          </a:prstGeom>
          <a:noFill/>
        </p:spPr>
        <p:txBody>
          <a:bodyPr wrap="square" rtlCol="0">
            <a:spAutoFit/>
          </a:bodyPr>
          <a:lstStyle/>
          <a:p>
            <a:pPr marL="285750" indent="-285750">
              <a:buFont typeface="Arial" panose="020B0604020202020204" pitchFamily="34" charset="0"/>
              <a:buChar char="•"/>
            </a:pPr>
            <a:r>
              <a:rPr lang="en-GB" sz="2000" i="1" dirty="0"/>
              <a:t>Take a moment to think about these questions.</a:t>
            </a:r>
          </a:p>
        </p:txBody>
      </p:sp>
    </p:spTree>
    <p:extLst>
      <p:ext uri="{BB962C8B-B14F-4D97-AF65-F5344CB8AC3E}">
        <p14:creationId xmlns:p14="http://schemas.microsoft.com/office/powerpoint/2010/main" val="3066068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build="p"/>
      <p:bldP spid="6" grpId="0"/>
      <p:bldP spid="10" grpId="0" build="p"/>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B642A7-24C9-44ED-9906-95EC2F1CBF9E}"/>
              </a:ext>
            </a:extLst>
          </p:cNvPr>
          <p:cNvSpPr>
            <a:spLocks noGrp="1"/>
          </p:cNvSpPr>
          <p:nvPr>
            <p:ph type="title"/>
          </p:nvPr>
        </p:nvSpPr>
        <p:spPr>
          <a:xfrm>
            <a:off x="1981200" y="116632"/>
            <a:ext cx="8229600" cy="936104"/>
          </a:xfrm>
        </p:spPr>
        <p:txBody>
          <a:bodyPr>
            <a:normAutofit/>
          </a:bodyPr>
          <a:lstStyle/>
          <a:p>
            <a:r>
              <a:rPr lang="en-GB" sz="3600" b="1" dirty="0"/>
              <a:t>Cultural Differences and Communication</a:t>
            </a:r>
          </a:p>
        </p:txBody>
      </p:sp>
      <p:sp>
        <p:nvSpPr>
          <p:cNvPr id="4" name="TextBox 3">
            <a:extLst>
              <a:ext uri="{FF2B5EF4-FFF2-40B4-BE49-F238E27FC236}">
                <a16:creationId xmlns:a16="http://schemas.microsoft.com/office/drawing/2014/main" id="{D584B275-B435-450A-BF66-431931E95E83}"/>
              </a:ext>
            </a:extLst>
          </p:cNvPr>
          <p:cNvSpPr txBox="1"/>
          <p:nvPr/>
        </p:nvSpPr>
        <p:spPr>
          <a:xfrm>
            <a:off x="1811016" y="1052737"/>
            <a:ext cx="8856984" cy="2400657"/>
          </a:xfrm>
          <a:prstGeom prst="rect">
            <a:avLst/>
          </a:prstGeom>
          <a:noFill/>
        </p:spPr>
        <p:txBody>
          <a:bodyPr wrap="square" rtlCol="0">
            <a:spAutoFit/>
          </a:bodyPr>
          <a:lstStyle/>
          <a:p>
            <a:pPr marL="457200" indent="-457200">
              <a:spcBef>
                <a:spcPts val="600"/>
              </a:spcBef>
              <a:spcAft>
                <a:spcPts val="600"/>
              </a:spcAft>
              <a:buFont typeface="Arial" panose="020B0604020202020204" pitchFamily="34" charset="0"/>
              <a:buChar char="•"/>
            </a:pPr>
            <a:r>
              <a:rPr lang="en-GB" sz="2800" dirty="0"/>
              <a:t>We have questioned the validity and usefulness of both Hofstede’s and Schwartz’s models of cultural diversity</a:t>
            </a:r>
          </a:p>
          <a:p>
            <a:pPr marL="457200" indent="-457200">
              <a:spcBef>
                <a:spcPts val="600"/>
              </a:spcBef>
              <a:spcAft>
                <a:spcPts val="600"/>
              </a:spcAft>
              <a:buFont typeface="Arial" panose="020B0604020202020204" pitchFamily="34" charset="0"/>
              <a:buChar char="•"/>
            </a:pPr>
            <a:r>
              <a:rPr lang="en-GB" sz="2800" dirty="0"/>
              <a:t>However, there can be little doubt that there are indeed cultural differences in the way that we communicate as we have seen in the examples </a:t>
            </a:r>
          </a:p>
        </p:txBody>
      </p:sp>
      <p:sp>
        <p:nvSpPr>
          <p:cNvPr id="5" name="TextBox 4">
            <a:extLst>
              <a:ext uri="{FF2B5EF4-FFF2-40B4-BE49-F238E27FC236}">
                <a16:creationId xmlns:a16="http://schemas.microsoft.com/office/drawing/2014/main" id="{0CC9F1BD-FACB-40EF-98F3-D57D59A93E74}"/>
              </a:ext>
            </a:extLst>
          </p:cNvPr>
          <p:cNvSpPr txBox="1"/>
          <p:nvPr/>
        </p:nvSpPr>
        <p:spPr>
          <a:xfrm>
            <a:off x="3827240" y="5949280"/>
            <a:ext cx="6840760" cy="369332"/>
          </a:xfrm>
          <a:prstGeom prst="rect">
            <a:avLst/>
          </a:prstGeom>
          <a:noFill/>
        </p:spPr>
        <p:txBody>
          <a:bodyPr wrap="square" rtlCol="0">
            <a:spAutoFit/>
          </a:bodyPr>
          <a:lstStyle/>
          <a:p>
            <a:r>
              <a:rPr lang="en-GB" sz="1800" b="1" dirty="0"/>
              <a:t>Guided Study Activity: Personal Communication Ethics</a:t>
            </a:r>
          </a:p>
        </p:txBody>
      </p:sp>
      <p:pic>
        <p:nvPicPr>
          <p:cNvPr id="7" name="Picture 6" descr="A close up of a sign&#10;&#10;Description automatically generated">
            <a:extLst>
              <a:ext uri="{FF2B5EF4-FFF2-40B4-BE49-F238E27FC236}">
                <a16:creationId xmlns:a16="http://schemas.microsoft.com/office/drawing/2014/main" id="{AA8CE97E-DB84-4395-910D-D593305AAEE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264353" y="5844836"/>
            <a:ext cx="532427" cy="532427"/>
          </a:xfrm>
          <a:prstGeom prst="rect">
            <a:avLst/>
          </a:prstGeom>
        </p:spPr>
      </p:pic>
      <p:sp>
        <p:nvSpPr>
          <p:cNvPr id="8" name="TextBox 7">
            <a:extLst>
              <a:ext uri="{FF2B5EF4-FFF2-40B4-BE49-F238E27FC236}">
                <a16:creationId xmlns:a16="http://schemas.microsoft.com/office/drawing/2014/main" id="{FF0077DF-8855-4E3A-8AD7-C16142AA2014}"/>
              </a:ext>
            </a:extLst>
          </p:cNvPr>
          <p:cNvSpPr txBox="1"/>
          <p:nvPr/>
        </p:nvSpPr>
        <p:spPr>
          <a:xfrm>
            <a:off x="2423592" y="3645024"/>
            <a:ext cx="7632848" cy="1815882"/>
          </a:xfrm>
          <a:prstGeom prst="rect">
            <a:avLst/>
          </a:prstGeom>
          <a:noFill/>
        </p:spPr>
        <p:txBody>
          <a:bodyPr wrap="square" rtlCol="0">
            <a:spAutoFit/>
          </a:bodyPr>
          <a:lstStyle/>
          <a:p>
            <a:pPr algn="ctr"/>
            <a:r>
              <a:rPr lang="en-GB" sz="2800" i="1" dirty="0"/>
              <a:t>Using the sources mentioned above or other sources you have found, develop your own personal checklist of communication ethics to inform your future practice.</a:t>
            </a:r>
          </a:p>
        </p:txBody>
      </p:sp>
    </p:spTree>
    <p:extLst>
      <p:ext uri="{BB962C8B-B14F-4D97-AF65-F5344CB8AC3E}">
        <p14:creationId xmlns:p14="http://schemas.microsoft.com/office/powerpoint/2010/main" val="33014889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16632"/>
            <a:ext cx="8229600" cy="562074"/>
          </a:xfrm>
        </p:spPr>
        <p:txBody>
          <a:bodyPr>
            <a:normAutofit fontScale="90000"/>
          </a:bodyPr>
          <a:lstStyle/>
          <a:p>
            <a:r>
              <a:rPr lang="en-GB" dirty="0"/>
              <a:t> References</a:t>
            </a:r>
          </a:p>
        </p:txBody>
      </p:sp>
      <p:sp>
        <p:nvSpPr>
          <p:cNvPr id="3" name="Content Placeholder 2"/>
          <p:cNvSpPr>
            <a:spLocks noGrp="1"/>
          </p:cNvSpPr>
          <p:nvPr>
            <p:ph idx="1"/>
          </p:nvPr>
        </p:nvSpPr>
        <p:spPr>
          <a:xfrm>
            <a:off x="1971647" y="1166019"/>
            <a:ext cx="8229600" cy="4525963"/>
          </a:xfrm>
        </p:spPr>
        <p:txBody>
          <a:bodyPr>
            <a:normAutofit fontScale="62500" lnSpcReduction="20000"/>
          </a:bodyPr>
          <a:lstStyle/>
          <a:p>
            <a:pPr>
              <a:spcBef>
                <a:spcPts val="600"/>
              </a:spcBef>
              <a:spcAft>
                <a:spcPts val="600"/>
              </a:spcAft>
            </a:pPr>
            <a:r>
              <a:rPr lang="en-GB" sz="2400" dirty="0"/>
              <a:t>Barger, K. (2018) ETHNOCENTRISM: What is it? Why are people ethnocentric?  What is the problem? What can we do about it? Indianapolis: Indiana University Available at: </a:t>
            </a:r>
            <a:r>
              <a:rPr lang="en-GB" sz="2400" dirty="0">
                <a:hlinkClick r:id="rId2"/>
              </a:rPr>
              <a:t>http://www.iupui.edu/~anthkb/ethnocen.htm</a:t>
            </a:r>
            <a:r>
              <a:rPr lang="en-GB" sz="2400" dirty="0"/>
              <a:t>  [Accessed 11/12/2020]</a:t>
            </a:r>
          </a:p>
          <a:p>
            <a:pPr>
              <a:spcBef>
                <a:spcPts val="600"/>
              </a:spcBef>
              <a:spcAft>
                <a:spcPts val="600"/>
              </a:spcAft>
            </a:pPr>
            <a:r>
              <a:rPr lang="en-GB" sz="2400" dirty="0"/>
              <a:t>Goldin-Meadow, S (2010) Gesture’s role in creating and learning language </a:t>
            </a:r>
            <a:r>
              <a:rPr lang="en-GB" sz="2400" i="1" dirty="0" err="1"/>
              <a:t>Enfance</a:t>
            </a:r>
            <a:r>
              <a:rPr lang="en-GB" sz="2400" i="1" dirty="0"/>
              <a:t> Vol. (3): pp. 239–255.</a:t>
            </a:r>
            <a:r>
              <a:rPr lang="en-GB" sz="2400" dirty="0"/>
              <a:t> Available at: </a:t>
            </a:r>
            <a:r>
              <a:rPr lang="en-GB" sz="2400" dirty="0">
                <a:hlinkClick r:id="rId3"/>
              </a:rPr>
              <a:t>https://www.researchgate.net/publication/236078646_Gesture's_role_in_creating_and_learning_language</a:t>
            </a:r>
            <a:r>
              <a:rPr lang="en-GB" sz="2400" dirty="0"/>
              <a:t> [Accessed 11/12/2020]</a:t>
            </a:r>
          </a:p>
          <a:p>
            <a:pPr>
              <a:spcBef>
                <a:spcPts val="600"/>
              </a:spcBef>
              <a:spcAft>
                <a:spcPts val="600"/>
              </a:spcAft>
            </a:pPr>
            <a:r>
              <a:rPr lang="en-GB" sz="2400" dirty="0"/>
              <a:t>Johnson, H. &amp; Johnson, K (1998) </a:t>
            </a:r>
            <a:r>
              <a:rPr lang="en-GB" sz="2400" i="1" dirty="0"/>
              <a:t>Encyclopaedic Dictionary of Applied Linguistics</a:t>
            </a:r>
            <a:r>
              <a:rPr lang="en-GB" sz="2400" dirty="0"/>
              <a:t> Blackwell Publishers</a:t>
            </a:r>
          </a:p>
          <a:p>
            <a:pPr>
              <a:spcBef>
                <a:spcPts val="600"/>
              </a:spcBef>
              <a:spcAft>
                <a:spcPts val="600"/>
              </a:spcAft>
            </a:pPr>
            <a:r>
              <a:rPr lang="en-GB" sz="2400" dirty="0" err="1"/>
              <a:t>Kar</a:t>
            </a:r>
            <a:r>
              <a:rPr lang="en-GB" sz="2400" dirty="0"/>
              <a:t>, S. (2018) ‘Pro-social tendency among adolescents: an exploratory study’ </a:t>
            </a:r>
            <a:r>
              <a:rPr lang="en-GB" sz="2400" i="1" dirty="0"/>
              <a:t>Slovak Journal for Educational Sciences / </a:t>
            </a:r>
            <a:r>
              <a:rPr lang="en-GB" sz="2400" i="1" dirty="0" err="1"/>
              <a:t>Pedagogi</a:t>
            </a:r>
            <a:r>
              <a:rPr lang="en-GB" sz="2400" dirty="0" err="1"/>
              <a:t>ka</a:t>
            </a:r>
            <a:r>
              <a:rPr lang="en-GB" sz="2400" dirty="0"/>
              <a:t> Vol. 9 Issue 4, pp.196-205 </a:t>
            </a:r>
            <a:r>
              <a:rPr lang="en-GB" sz="2400" dirty="0">
                <a:hlinkClick r:id="rId4"/>
              </a:rPr>
              <a:t>https://search.ebscohost.com/login.aspx?direct=true&amp;db=eue&amp;AN=132815572&amp;site=ehost-live</a:t>
            </a:r>
            <a:r>
              <a:rPr lang="en-GB" sz="2400" dirty="0"/>
              <a:t>  [Accessed: 11/12/2020]</a:t>
            </a:r>
          </a:p>
          <a:p>
            <a:pPr>
              <a:spcBef>
                <a:spcPts val="600"/>
              </a:spcBef>
              <a:spcAft>
                <a:spcPts val="600"/>
              </a:spcAft>
            </a:pPr>
            <a:r>
              <a:rPr lang="en-GB" sz="2400" dirty="0"/>
              <a:t>Liu, S.; </a:t>
            </a:r>
            <a:r>
              <a:rPr lang="en-GB" sz="2400" dirty="0" err="1"/>
              <a:t>Volcic</a:t>
            </a:r>
            <a:r>
              <a:rPr lang="en-GB" sz="2400" dirty="0"/>
              <a:t>, Z.; </a:t>
            </a:r>
            <a:r>
              <a:rPr lang="en-GB" sz="2400" dirty="0" err="1"/>
              <a:t>Gallois</a:t>
            </a:r>
            <a:r>
              <a:rPr lang="en-GB" sz="2400" dirty="0"/>
              <a:t>, C.; (2015). Introducing Intercultural Communication - Global Cultures and Contexts, London: Sage</a:t>
            </a:r>
          </a:p>
          <a:p>
            <a:pPr>
              <a:spcBef>
                <a:spcPts val="600"/>
              </a:spcBef>
              <a:spcAft>
                <a:spcPts val="600"/>
              </a:spcAft>
            </a:pPr>
            <a:r>
              <a:rPr lang="en-GB" sz="2400" dirty="0" err="1"/>
              <a:t>Mervis</a:t>
            </a:r>
            <a:r>
              <a:rPr lang="en-GB" sz="2400" dirty="0"/>
              <a:t>, C.B. and </a:t>
            </a:r>
            <a:r>
              <a:rPr lang="en-GB" sz="2400" dirty="0" err="1"/>
              <a:t>Velleman</a:t>
            </a:r>
            <a:r>
              <a:rPr lang="en-GB" sz="2400" dirty="0"/>
              <a:t>, S.L. (2011) Children with Williams Syndrome: Language, Cognitive, and </a:t>
            </a:r>
            <a:r>
              <a:rPr lang="en-GB" sz="2400" dirty="0" err="1"/>
              <a:t>Behavioral</a:t>
            </a:r>
            <a:r>
              <a:rPr lang="en-GB" sz="2400" dirty="0"/>
              <a:t> Characteristics and their Implications for Intervention </a:t>
            </a:r>
            <a:r>
              <a:rPr lang="en-GB" sz="2400" i="1" dirty="0"/>
              <a:t>Perspectives on Language Learning and Education </a:t>
            </a:r>
            <a:r>
              <a:rPr lang="en-GB" sz="2400" dirty="0"/>
              <a:t>Vol. 18 </a:t>
            </a:r>
            <a:r>
              <a:rPr lang="en-GB" sz="2400" dirty="0" err="1"/>
              <a:t>Iss</a:t>
            </a:r>
            <a:r>
              <a:rPr lang="en-GB" sz="2400" dirty="0"/>
              <a:t>. 3 pp. 98–107 Available at: </a:t>
            </a:r>
            <a:r>
              <a:rPr lang="en-GB" sz="2400" dirty="0">
                <a:hlinkClick r:id="rId5"/>
              </a:rPr>
              <a:t>https://www.ncbi.nlm.nih.gov/pmc/articles/PMC3383614/</a:t>
            </a:r>
            <a:r>
              <a:rPr lang="en-GB" sz="2400" dirty="0"/>
              <a:t> [Accessed 11/12/2020]</a:t>
            </a:r>
          </a:p>
          <a:p>
            <a:pPr>
              <a:spcBef>
                <a:spcPts val="600"/>
              </a:spcBef>
              <a:spcAft>
                <a:spcPts val="600"/>
              </a:spcAft>
            </a:pPr>
            <a:endParaRPr lang="en-GB" sz="2400" dirty="0"/>
          </a:p>
        </p:txBody>
      </p:sp>
    </p:spTree>
    <p:extLst>
      <p:ext uri="{BB962C8B-B14F-4D97-AF65-F5344CB8AC3E}">
        <p14:creationId xmlns:p14="http://schemas.microsoft.com/office/powerpoint/2010/main" val="12184754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116632"/>
            <a:ext cx="8229600" cy="562074"/>
          </a:xfrm>
        </p:spPr>
        <p:txBody>
          <a:bodyPr>
            <a:normAutofit fontScale="90000"/>
          </a:bodyPr>
          <a:lstStyle/>
          <a:p>
            <a:r>
              <a:rPr lang="en-GB" dirty="0"/>
              <a:t> References</a:t>
            </a:r>
          </a:p>
        </p:txBody>
      </p:sp>
      <p:sp>
        <p:nvSpPr>
          <p:cNvPr id="3" name="Content Placeholder 2"/>
          <p:cNvSpPr>
            <a:spLocks noGrp="1"/>
          </p:cNvSpPr>
          <p:nvPr>
            <p:ph idx="1"/>
          </p:nvPr>
        </p:nvSpPr>
        <p:spPr>
          <a:xfrm>
            <a:off x="1971647" y="1166019"/>
            <a:ext cx="8516841" cy="4525963"/>
          </a:xfrm>
        </p:spPr>
        <p:txBody>
          <a:bodyPr>
            <a:normAutofit fontScale="77500" lnSpcReduction="20000"/>
          </a:bodyPr>
          <a:lstStyle/>
          <a:p>
            <a:pPr>
              <a:spcBef>
                <a:spcPts val="600"/>
              </a:spcBef>
              <a:spcAft>
                <a:spcPts val="600"/>
              </a:spcAft>
            </a:pPr>
            <a:r>
              <a:rPr lang="en-GB" sz="2400" dirty="0"/>
              <a:t>Saxton, M. (2010). Child Language: Acquisition and development. Thousand Oaks, (CA): SAGE Publications Ltd</a:t>
            </a:r>
          </a:p>
          <a:p>
            <a:pPr>
              <a:spcBef>
                <a:spcPts val="600"/>
              </a:spcBef>
              <a:spcAft>
                <a:spcPts val="600"/>
              </a:spcAft>
            </a:pPr>
            <a:r>
              <a:rPr lang="en-GB" sz="2400" dirty="0"/>
              <a:t>W. Schramm and D. F. Roberts (</a:t>
            </a:r>
            <a:r>
              <a:rPr lang="en-GB" sz="2400" dirty="0" err="1"/>
              <a:t>eds</a:t>
            </a:r>
            <a:r>
              <a:rPr lang="en-GB" sz="2400" dirty="0"/>
              <a:t>), The Process and Effects of Mass Communication. Urbana, IL: University of Illinois Press. p. 24.</a:t>
            </a:r>
          </a:p>
          <a:p>
            <a:pPr>
              <a:spcBef>
                <a:spcPts val="600"/>
              </a:spcBef>
              <a:spcAft>
                <a:spcPts val="600"/>
              </a:spcAft>
            </a:pPr>
            <a:r>
              <a:rPr lang="en-GB" sz="2400" dirty="0" err="1"/>
              <a:t>Scwartz</a:t>
            </a:r>
            <a:r>
              <a:rPr lang="en-GB" sz="2400" dirty="0"/>
              <a:t>, S. (1999) ‘A theory of cultural values and some implications for work’ </a:t>
            </a:r>
            <a:r>
              <a:rPr lang="en-GB" sz="2400" i="1" dirty="0"/>
              <a:t>Applied psychology: an international review  Vol.</a:t>
            </a:r>
            <a:r>
              <a:rPr lang="en-GB" sz="2400" dirty="0"/>
              <a:t>48 (1), pp. 23–47 Available from: </a:t>
            </a:r>
            <a:r>
              <a:rPr lang="en-GB" sz="2400" dirty="0">
                <a:hlinkClick r:id="rId2"/>
              </a:rPr>
              <a:t>https://search.ebscohost.com/login.aspx?direct=true&amp;db=bth&amp;AN=4423136&amp;site=ehost-live</a:t>
            </a:r>
            <a:r>
              <a:rPr lang="en-GB" sz="2400" dirty="0"/>
              <a:t> [Accessed 11/12/2020]</a:t>
            </a:r>
          </a:p>
          <a:p>
            <a:r>
              <a:rPr lang="en-GB" sz="2400" dirty="0"/>
              <a:t>Scott, J. (Ed.) (2014) </a:t>
            </a:r>
            <a:r>
              <a:rPr lang="en-GB" sz="2400" i="1" dirty="0"/>
              <a:t>A Dictionary of Sociology (4</a:t>
            </a:r>
            <a:r>
              <a:rPr lang="en-GB" sz="2400" i="1" baseline="30000" dirty="0"/>
              <a:t>th</a:t>
            </a:r>
            <a:r>
              <a:rPr lang="en-GB" sz="2400" i="1" dirty="0"/>
              <a:t> ed.)</a:t>
            </a:r>
            <a:r>
              <a:rPr lang="en-GB" sz="2400" dirty="0"/>
              <a:t> Oxford: OUP</a:t>
            </a:r>
            <a:endParaRPr lang="en-GB" sz="2400" i="1" dirty="0"/>
          </a:p>
          <a:p>
            <a:pPr>
              <a:defRPr/>
            </a:pPr>
            <a:r>
              <a:rPr lang="en-AU" sz="2400" dirty="0"/>
              <a:t>Shannon, Claude and Weaver, Warren (1949) </a:t>
            </a:r>
            <a:r>
              <a:rPr lang="en-AU" sz="2400" i="1" dirty="0"/>
              <a:t>The Mathematical Theory of Communication</a:t>
            </a:r>
            <a:r>
              <a:rPr lang="en-AU" sz="2400" dirty="0"/>
              <a:t>. Urbana, IL: University of Illinois Press. p. 5.</a:t>
            </a:r>
            <a:endParaRPr lang="en-GB" sz="2400" dirty="0"/>
          </a:p>
          <a:p>
            <a:pPr>
              <a:spcBef>
                <a:spcPts val="600"/>
              </a:spcBef>
              <a:spcAft>
                <a:spcPts val="600"/>
              </a:spcAft>
            </a:pPr>
            <a:r>
              <a:rPr lang="en-GB" sz="2400" dirty="0"/>
              <a:t>USNLM (2019) </a:t>
            </a:r>
            <a:r>
              <a:rPr lang="en-GB" sz="2400" i="1" dirty="0"/>
              <a:t>Williams Syndrome Available at: </a:t>
            </a:r>
            <a:r>
              <a:rPr lang="en-GB" sz="2400" dirty="0">
                <a:hlinkClick r:id="rId3"/>
              </a:rPr>
              <a:t>https://ghr.nlm.nih.gov/condition/williams-syndrome#resources</a:t>
            </a:r>
            <a:r>
              <a:rPr lang="en-GB" sz="2400" dirty="0"/>
              <a:t> [Accessed 11/12/2020]</a:t>
            </a:r>
          </a:p>
          <a:p>
            <a:pPr>
              <a:spcBef>
                <a:spcPts val="600"/>
              </a:spcBef>
              <a:spcAft>
                <a:spcPts val="600"/>
              </a:spcAft>
            </a:pPr>
            <a:r>
              <a:rPr lang="en-GB" sz="2400" dirty="0" err="1"/>
              <a:t>Wardhaugh</a:t>
            </a:r>
            <a:r>
              <a:rPr lang="en-GB" sz="2400" dirty="0"/>
              <a:t>, R., Fuller, J. (2014). An Introduction to Sociolinguistics, Blackwell</a:t>
            </a:r>
          </a:p>
        </p:txBody>
      </p:sp>
    </p:spTree>
    <p:extLst>
      <p:ext uri="{BB962C8B-B14F-4D97-AF65-F5344CB8AC3E}">
        <p14:creationId xmlns:p14="http://schemas.microsoft.com/office/powerpoint/2010/main" val="987239684"/>
      </p:ext>
    </p:extLst>
  </p:cSld>
  <p:clrMapOvr>
    <a:masterClrMapping/>
  </p:clrMapOvr>
</p:sld>
</file>

<file path=ppt/theme/theme1.xml><?xml version="1.0" encoding="utf-8"?>
<a:theme xmlns:a="http://schemas.openxmlformats.org/drawingml/2006/main" name="UWTSD PPT 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UWTSD PPT Template</Template>
  <TotalTime>20</TotalTime>
  <Words>2179</Words>
  <Application>Microsoft Office PowerPoint</Application>
  <PresentationFormat>Widescreen</PresentationFormat>
  <Paragraphs>158</Paragraphs>
  <Slides>25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25</vt:i4>
      </vt:variant>
    </vt:vector>
  </HeadingPairs>
  <TitlesOfParts>
    <vt:vector size="29" baseType="lpstr">
      <vt:lpstr>Arial</vt:lpstr>
      <vt:lpstr>Calibri</vt:lpstr>
      <vt:lpstr>Wingdings</vt:lpstr>
      <vt:lpstr>UWTSD PPT Template</vt:lpstr>
      <vt:lpstr>HPGC7002 Empowerment &amp; Leadership Theme 3: Schwartz and Communication Ethics</vt:lpstr>
      <vt:lpstr>Value orientations</vt:lpstr>
      <vt:lpstr>Schwartz’s cultural value theory</vt:lpstr>
      <vt:lpstr>PowerPoint Presentation</vt:lpstr>
      <vt:lpstr>PowerPoint Presentation</vt:lpstr>
      <vt:lpstr>PowerPoint Presentation</vt:lpstr>
      <vt:lpstr>Schwartz’s cultural value theory</vt:lpstr>
      <vt:lpstr>Schwartz’s cultural value theory</vt:lpstr>
      <vt:lpstr>Schwartz’s cultural value theory</vt:lpstr>
      <vt:lpstr>Schwartz’s cultural value theory</vt:lpstr>
      <vt:lpstr>Autonomy versus embeddedness</vt:lpstr>
      <vt:lpstr>Hierarchy versus egalitarianism</vt:lpstr>
      <vt:lpstr>Mastery versus harmony</vt:lpstr>
      <vt:lpstr>PowerPoint Presentation</vt:lpstr>
      <vt:lpstr>Intercultural communication ethics</vt:lpstr>
      <vt:lpstr>Approaches to communication ethics</vt:lpstr>
      <vt:lpstr>Principles of ethical communication</vt:lpstr>
      <vt:lpstr>Principles of ethical communication</vt:lpstr>
      <vt:lpstr>PowerPoint Presentation</vt:lpstr>
      <vt:lpstr>Approaches to communication ethics</vt:lpstr>
      <vt:lpstr>Cultural norms and Communication Ethics</vt:lpstr>
      <vt:lpstr>Cultural norms and Communication Ethics</vt:lpstr>
      <vt:lpstr>Cultural Differences and Communication</vt:lpstr>
      <vt:lpstr> References</vt:lpstr>
      <vt:lpstr> 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SJSI5021 Hot Topics Module Outline</dc:title>
  <dc:creator>Ken Dicks</dc:creator>
  <cp:lastModifiedBy>Ken Dicks</cp:lastModifiedBy>
  <cp:revision>113</cp:revision>
  <dcterms:created xsi:type="dcterms:W3CDTF">2016-09-29T11:33:04Z</dcterms:created>
  <dcterms:modified xsi:type="dcterms:W3CDTF">2022-11-01T10:28:50Z</dcterms:modified>
</cp:coreProperties>
</file>