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3" r:id="rId4"/>
  </p:sld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81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7668C2-95D2-471B-A62B-415297800F6A}" v="31" dt="2020-11-19T10:26:26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941" autoAdjust="0"/>
    <p:restoredTop sz="94660"/>
  </p:normalViewPr>
  <p:slideViewPr>
    <p:cSldViewPr snapToGrid="0">
      <p:cViewPr>
        <p:scale>
          <a:sx n="43" d="100"/>
          <a:sy n="43" d="100"/>
        </p:scale>
        <p:origin x="1986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853" y="-11855"/>
            <a:ext cx="12837726" cy="9624909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82834" y="3366348"/>
            <a:ext cx="8157407" cy="2304823"/>
          </a:xfrm>
        </p:spPr>
        <p:txBody>
          <a:bodyPr anchor="b">
            <a:noAutofit/>
          </a:bodyPr>
          <a:lstStyle>
            <a:lvl1pPr algn="r">
              <a:defRPr sz="756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2834" y="5671168"/>
            <a:ext cx="8157407" cy="153565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249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265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3781216"/>
            <a:ext cx="8886801" cy="2557213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1204560"/>
          </a:xfrm>
        </p:spPr>
        <p:txBody>
          <a:bodyPr anchor="t"/>
          <a:lstStyle>
            <a:lvl1pPr marL="0" indent="0" algn="l">
              <a:buNone/>
              <a:defRPr sz="2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988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1849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3441" y="3024825"/>
            <a:ext cx="4323353" cy="5433081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6886" y="3024827"/>
            <a:ext cx="4323354" cy="5433082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742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9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3439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3296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3296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147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853440"/>
            <a:ext cx="8886800" cy="1849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76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118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2098046"/>
            <a:ext cx="3906255" cy="178985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9786" y="720896"/>
            <a:ext cx="4740452" cy="773701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9" y="3887897"/>
            <a:ext cx="3906255" cy="3618229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535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6720840"/>
            <a:ext cx="8886800" cy="793433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3438" y="853440"/>
            <a:ext cx="8886800" cy="5384005"/>
          </a:xfrm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8" y="7514273"/>
            <a:ext cx="8886800" cy="943634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426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47650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40" y="6258560"/>
            <a:ext cx="8886800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8954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41503" y="5085080"/>
            <a:ext cx="7587726" cy="5334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2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258560"/>
            <a:ext cx="8886801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2849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2704783"/>
            <a:ext cx="8886801" cy="3633644"/>
          </a:xfrm>
        </p:spPr>
        <p:txBody>
          <a:bodyPr anchor="b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465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4654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188" y="853440"/>
            <a:ext cx="8878051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accent1"/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1715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24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68237" y="853441"/>
            <a:ext cx="1370337" cy="735203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3439" y="853441"/>
            <a:ext cx="7273036" cy="735203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623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1853" y="-11855"/>
            <a:ext cx="12837727" cy="9624909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3024827"/>
            <a:ext cx="8886800" cy="5433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67361" y="8457909"/>
            <a:ext cx="957785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3439" y="8457909"/>
            <a:ext cx="6472162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22547" y="8457909"/>
            <a:ext cx="717693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accent1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528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5" r:id="rId12"/>
    <p:sldLayoutId id="2147484056" r:id="rId13"/>
    <p:sldLayoutId id="2147484057" r:id="rId14"/>
    <p:sldLayoutId id="2147484058" r:id="rId15"/>
    <p:sldLayoutId id="2147484059" r:id="rId16"/>
  </p:sldLayoutIdLst>
  <p:txStyles>
    <p:titleStyle>
      <a:lvl1pPr algn="l" defTabSz="640080" rtl="0" eaLnBrk="1" latinLnBrk="0" hangingPunct="1">
        <a:spcBef>
          <a:spcPct val="0"/>
        </a:spcBef>
        <a:buNone/>
        <a:defRPr sz="504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0060" indent="-48006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5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6002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2402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88036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C7BC1763-0555-4CC6-AD3C-ABB1613552B7}"/>
              </a:ext>
            </a:extLst>
          </p:cNvPr>
          <p:cNvSpPr txBox="1"/>
          <p:nvPr/>
        </p:nvSpPr>
        <p:spPr>
          <a:xfrm>
            <a:off x="-5896949" y="2113656"/>
            <a:ext cx="5337111" cy="281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9B53E3D-7734-42B1-855F-3B61B8782E32}"/>
              </a:ext>
            </a:extLst>
          </p:cNvPr>
          <p:cNvSpPr/>
          <p:nvPr/>
        </p:nvSpPr>
        <p:spPr>
          <a:xfrm>
            <a:off x="185008" y="170899"/>
            <a:ext cx="12460901" cy="718447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7E24030-CAEF-422C-9471-89FFEDE5F8F8}"/>
              </a:ext>
            </a:extLst>
          </p:cNvPr>
          <p:cNvSpPr txBox="1"/>
          <p:nvPr/>
        </p:nvSpPr>
        <p:spPr>
          <a:xfrm>
            <a:off x="155691" y="221309"/>
            <a:ext cx="12672028" cy="558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1" kern="1400" dirty="0">
                <a:ln>
                  <a:noFill/>
                </a:ln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An Exploration of the Magistracy in England and Wales: Are magistrates reflective of the diverse communities they serve?</a:t>
            </a:r>
            <a:endParaRPr lang="en-GB" sz="1200" b="1" kern="1400" dirty="0">
              <a:ln>
                <a:noFill/>
              </a:ln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8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821B3B3E-61AF-4037-94CB-53C3C705636B}"/>
              </a:ext>
            </a:extLst>
          </p:cNvPr>
          <p:cNvCxnSpPr>
            <a:cxnSpLocks/>
          </p:cNvCxnSpPr>
          <p:nvPr/>
        </p:nvCxnSpPr>
        <p:spPr>
          <a:xfrm>
            <a:off x="10935835" y="6191369"/>
            <a:ext cx="0" cy="293660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Box 82">
            <a:extLst>
              <a:ext uri="{FF2B5EF4-FFF2-40B4-BE49-F238E27FC236}">
                <a16:creationId xmlns:a16="http://schemas.microsoft.com/office/drawing/2014/main" id="{995456BB-399D-4907-9D0A-79AB9E8E7ADD}"/>
              </a:ext>
            </a:extLst>
          </p:cNvPr>
          <p:cNvSpPr txBox="1"/>
          <p:nvPr/>
        </p:nvSpPr>
        <p:spPr>
          <a:xfrm>
            <a:off x="11145794" y="6060740"/>
            <a:ext cx="1444938" cy="3283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Gibbs, P, Transform Justice and Kirby, K (2014) </a:t>
            </a:r>
            <a:r>
              <a:rPr lang="en-GB" sz="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Judged by peers? The diversity of lay magistrates in England and Wales 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(Online) Available from: https://howardleague.org/wp-content/uploads/2016/04/HLWP_6_2014.pdf (Accessed on the 6</a:t>
            </a:r>
            <a:r>
              <a:rPr lang="en-GB" sz="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2020)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(2019) </a:t>
            </a:r>
            <a:r>
              <a:rPr lang="en-GB" sz="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Become a Magistrate 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(Online) Available from: https://www.gov.uk/become-magistrate. (Accessed on the 5</a:t>
            </a:r>
            <a:r>
              <a:rPr lang="en-GB" sz="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2020)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Magistrates-Association(2019) </a:t>
            </a:r>
            <a:r>
              <a:rPr lang="en-GB" sz="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Magistrates. 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(Online) Available from: https://www.magistrates-association.org.uk/About-Magistrates (Accessed on the 5</a:t>
            </a:r>
            <a:r>
              <a:rPr lang="en-GB" sz="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2020)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Ministry of Justice (2019</a:t>
            </a:r>
            <a:r>
              <a:rPr lang="en-GB" sz="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Government Response to the Justice Committee’s Eighteenth Report of Session 2017-19: The Role of the Magistracy 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(Online) Available from: https://assets.publishing.service.gov.uk/government/uploads/system/uploads/attachment_data/file/843110/role-magistracy-govt-response.pdf (Accessed on the 9</a:t>
            </a:r>
            <a:r>
              <a:rPr lang="en-GB" sz="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2020)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of National Statistics (2015) Nearly one in five people had some form of disability in England and Wales. (Online) Available from: https://www.ons.gov.uk/peoplepopulationandcommunity/healthandsocialcare/disability/articles/nearlyoneinfivepeoplehadsomeformofdisabilityinenglandandwales/2015-07-13. (Accessed on the 9</a:t>
            </a:r>
            <a:r>
              <a:rPr lang="en-GB" sz="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2020)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Parliament.UK (2019) </a:t>
            </a:r>
            <a:r>
              <a:rPr lang="en-GB" sz="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Recruitment and Diversity. 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(Online) Available from: https://publications.parliament.uk/pa/cm201719/cmselect/cmjust/1654/165405.htm (Accessed on the 6</a:t>
            </a:r>
            <a:r>
              <a:rPr lang="en-GB" sz="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2020)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1FED0ED4-3FC4-4C75-B716-1F51F4003773}"/>
              </a:ext>
            </a:extLst>
          </p:cNvPr>
          <p:cNvCxnSpPr>
            <a:cxnSpLocks/>
          </p:cNvCxnSpPr>
          <p:nvPr/>
        </p:nvCxnSpPr>
        <p:spPr>
          <a:xfrm flipH="1">
            <a:off x="11145794" y="5857103"/>
            <a:ext cx="15001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ectangle 51" descr="Michelle Hill&#10;&#10;">
            <a:extLst>
              <a:ext uri="{FF2B5EF4-FFF2-40B4-BE49-F238E27FC236}">
                <a16:creationId xmlns:a16="http://schemas.microsoft.com/office/drawing/2014/main" id="{17F2B6AC-826A-47DF-9D18-F33611EC7A5F}"/>
              </a:ext>
            </a:extLst>
          </p:cNvPr>
          <p:cNvSpPr/>
          <p:nvPr/>
        </p:nvSpPr>
        <p:spPr>
          <a:xfrm>
            <a:off x="10935835" y="1235402"/>
            <a:ext cx="1837093" cy="14902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Michelle Hill</a:t>
            </a:r>
          </a:p>
          <a:p>
            <a:pPr algn="ctr"/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Criminal Justice and Policing </a:t>
            </a:r>
          </a:p>
          <a:p>
            <a:pPr algn="ctr"/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Contact:1708278@student.uwtsd.ac.uk</a:t>
            </a:r>
          </a:p>
        </p:txBody>
      </p:sp>
      <p:pic>
        <p:nvPicPr>
          <p:cNvPr id="55" name="Picture 54" descr="A picture containing drawing, room&#10;&#10;Description automatically generated">
            <a:extLst>
              <a:ext uri="{FF2B5EF4-FFF2-40B4-BE49-F238E27FC236}">
                <a16:creationId xmlns:a16="http://schemas.microsoft.com/office/drawing/2014/main" id="{D316B27C-F106-46C2-8DDE-6C4E15B909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1305" y="2761860"/>
            <a:ext cx="1811621" cy="1748615"/>
          </a:xfrm>
          <a:prstGeom prst="rect">
            <a:avLst/>
          </a:prstGeom>
        </p:spPr>
      </p:pic>
      <p:pic>
        <p:nvPicPr>
          <p:cNvPr id="58" name="Picture 57" descr="Text&#10;&#10;Description automatically generated">
            <a:extLst>
              <a:ext uri="{FF2B5EF4-FFF2-40B4-BE49-F238E27FC236}">
                <a16:creationId xmlns:a16="http://schemas.microsoft.com/office/drawing/2014/main" id="{2F25542D-E193-4E8E-A45D-4EF62D8F46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9024" y="4579329"/>
            <a:ext cx="1589462" cy="9197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00E083-5CA3-4672-B58D-4133E8FE7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59" y="939703"/>
            <a:ext cx="5237615" cy="85892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1F6D69-9AE7-4F5E-9FDA-C06493BB02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3448" y="1001617"/>
            <a:ext cx="5200190" cy="8589264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E2B5EDB-507B-43EB-B049-E809C9D9BA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486319"/>
              </p:ext>
            </p:extLst>
          </p:nvPr>
        </p:nvGraphicFramePr>
        <p:xfrm>
          <a:off x="-19051" y="-57150"/>
          <a:ext cx="12846769" cy="9658350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2846769">
                  <a:extLst>
                    <a:ext uri="{9D8B030D-6E8A-4147-A177-3AD203B41FA5}">
                      <a16:colId xmlns:a16="http://schemas.microsoft.com/office/drawing/2014/main" val="3448686207"/>
                    </a:ext>
                  </a:extLst>
                </a:gridCol>
              </a:tblGrid>
              <a:tr h="96583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0796762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6D2DA23-4EA3-4DA7-B920-6EF24B1E5305}"/>
              </a:ext>
            </a:extLst>
          </p:cNvPr>
          <p:cNvGraphicFramePr>
            <a:graphicFrameLocks noGrp="1"/>
          </p:cNvGraphicFramePr>
          <p:nvPr/>
        </p:nvGraphicFramePr>
        <p:xfrm>
          <a:off x="-19050" y="0"/>
          <a:ext cx="12839700" cy="9658350"/>
        </p:xfrm>
        <a:graphic>
          <a:graphicData uri="http://schemas.openxmlformats.org/drawingml/2006/table">
            <a:tbl>
              <a:tblPr/>
              <a:tblGrid>
                <a:gridCol w="12839700">
                  <a:extLst>
                    <a:ext uri="{9D8B030D-6E8A-4147-A177-3AD203B41FA5}">
                      <a16:colId xmlns:a16="http://schemas.microsoft.com/office/drawing/2014/main" val="1126028248"/>
                    </a:ext>
                  </a:extLst>
                </a:gridCol>
              </a:tblGrid>
              <a:tr h="96583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28575" cmpd="sng">
                      <a:solidFill>
                        <a:schemeClr val="tx1"/>
                      </a:solidFill>
                      <a:prstDash val="solid"/>
                    </a:lnL>
                    <a:lnR w="28575" cmpd="sng">
                      <a:solidFill>
                        <a:schemeClr val="tx1"/>
                      </a:solidFill>
                      <a:prstDash val="solid"/>
                    </a:lnR>
                    <a:lnT w="28575" cmpd="sng">
                      <a:solidFill>
                        <a:schemeClr val="tx1"/>
                      </a:solidFill>
                      <a:prstDash val="solid"/>
                    </a:lnT>
                    <a:lnB w="28575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813586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60147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4" ma:contentTypeDescription="Create a new document." ma:contentTypeScope="" ma:versionID="d885f8d6aca0c1bcc7f021b4f44520eb">
  <xsd:schema xmlns:xsd="http://www.w3.org/2001/XMLSchema" xmlns:xs="http://www.w3.org/2001/XMLSchema" xmlns:p="http://schemas.microsoft.com/office/2006/metadata/properties" xmlns:ns3="6ce03418-4b85-46e6-9705-46dd5ee7fda4" targetNamespace="http://schemas.microsoft.com/office/2006/metadata/properties" ma:root="true" ma:fieldsID="fd7a812d4fdbe6bc36849a34be66b7e6" ns3:_="">
    <xsd:import namespace="6ce03418-4b85-46e6-9705-46dd5ee7fda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29B7636-0E5C-4CAA-B6BC-F635B597F1C7}">
  <ds:schemaRefs>
    <ds:schemaRef ds:uri="http://purl.org/dc/dcmitype/"/>
    <ds:schemaRef ds:uri="http://schemas.microsoft.com/office/infopath/2007/PartnerControls"/>
    <ds:schemaRef ds:uri="6ce03418-4b85-46e6-9705-46dd5ee7fda4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16784B2-929A-4427-81E6-23585AA46DA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BDC4F77-ACCD-4330-A2EC-BB42F32C8F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19273</TotalTime>
  <Words>337</Words>
  <Application>Microsoft Office PowerPoint</Application>
  <PresentationFormat>A3 Paper (297x420 mm)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Cambria</vt:lpstr>
      <vt:lpstr>Trebuchet MS</vt:lpstr>
      <vt:lpstr>Wingdings 3</vt:lpstr>
      <vt:lpstr>Facet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Michelle Hill (1708278)</dc:creator>
  <cp:lastModifiedBy>Michelle Hill (1708278)</cp:lastModifiedBy>
  <cp:revision>18</cp:revision>
  <dcterms:created xsi:type="dcterms:W3CDTF">2020-11-04T12:47:32Z</dcterms:created>
  <dcterms:modified xsi:type="dcterms:W3CDTF">2020-11-19T19:50:32Z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0x010100BCBCC568AB4B924493790A5C97E2B48C</vt:lpwstr>
  </property>
</Properties>
</file>