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theme/theme7.xml" ContentType="application/vnd.openxmlformats-officedocument.theme+xml"/>
  <Override PartName="/ppt/slideLayouts/slideLayout16.xml" ContentType="application/vnd.openxmlformats-officedocument.presentationml.slideLayout+xml"/>
  <Override PartName="/ppt/theme/theme8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9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0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1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3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14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1"/>
  </p:notesMasterIdLst>
  <p:sldIdLst>
    <p:sldId id="259" r:id="rId19"/>
    <p:sldId id="262" r:id="rId20"/>
    <p:sldId id="263" r:id="rId21"/>
    <p:sldId id="264" r:id="rId22"/>
    <p:sldId id="265" r:id="rId23"/>
    <p:sldId id="266" r:id="rId24"/>
    <p:sldId id="271" r:id="rId25"/>
    <p:sldId id="267" r:id="rId26"/>
    <p:sldId id="268" r:id="rId27"/>
    <p:sldId id="269" r:id="rId28"/>
    <p:sldId id="270" r:id="rId29"/>
    <p:sldId id="272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6067F8-D603-1A4E-81E1-CBD826BAB99B}" v="25" dt="2022-10-21T10:58:31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32"/>
    <p:restoredTop sz="95600"/>
  </p:normalViewPr>
  <p:slideViewPr>
    <p:cSldViewPr snapToGrid="0" snapToObjects="1">
      <p:cViewPr varScale="1">
        <p:scale>
          <a:sx n="153" d="100"/>
          <a:sy n="153" d="100"/>
        </p:scale>
        <p:origin x="2392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Relatively new research area – limited amount of evidence currently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80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number of difference devices – this is the </a:t>
            </a:r>
            <a:r>
              <a:rPr lang="en-US" dirty="0" err="1"/>
              <a:t>Exerfly</a:t>
            </a:r>
            <a:r>
              <a:rPr lang="en-US" dirty="0"/>
              <a:t> which we have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859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little background – initially developed by NASA to reduce atrophy and neuromuscular dysfunction due to time in zero-gravity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946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Stop at 2:15 – dog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4765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Wide variety of movement patterns – mute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381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Increased eccentric loading is more replicable to sport situations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80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522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433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478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39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1821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340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0779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5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5" Type="http://schemas.openxmlformats.org/officeDocument/2006/relationships/slideLayout" Target="../slideLayouts/slideLayout64.xml"/><Relationship Id="rId4" Type="http://schemas.openxmlformats.org/officeDocument/2006/relationships/slideLayout" Target="../slideLayouts/slideLayout63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756" r:id="rId2"/>
    <p:sldLayoutId id="214748376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757" r:id="rId2"/>
    <p:sldLayoutId id="2147483759" r:id="rId3"/>
    <p:sldLayoutId id="214748376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8XCCuSgMxV4?start=16&amp;feature=oembed" TargetMode="External"/><Relationship Id="rId5" Type="http://schemas.openxmlformats.org/officeDocument/2006/relationships/hyperlink" Target="https://youtu.be/8XCCuSgMxV4" TargetMode="External"/><Relationship Id="rId4" Type="http://schemas.openxmlformats.org/officeDocument/2006/relationships/image" Target="../media/image2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J0Xf-ozmDrQ?start=33&amp;feature=oembed" TargetMode="External"/><Relationship Id="rId5" Type="http://schemas.openxmlformats.org/officeDocument/2006/relationships/hyperlink" Target="https://youtu.be/J0Xf-ozmDrQ" TargetMode="External"/><Relationship Id="rId4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IN-mxCfHElg?start=3&amp;feature=oembed" TargetMode="External"/><Relationship Id="rId5" Type="http://schemas.openxmlformats.org/officeDocument/2006/relationships/hyperlink" Target="https://youtu.be/8XCCuSgMxV4" TargetMode="External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Isoinertial</a:t>
            </a:r>
            <a:r>
              <a:rPr lang="en-GB" dirty="0">
                <a:solidFill>
                  <a:schemeClr val="bg1"/>
                </a:solidFill>
              </a:rPr>
              <a:t> Flywheel 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0BD71-6648-9476-20DA-65BDDC0BC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33358-B892-51A4-155E-ECE35A162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Introduce </a:t>
            </a:r>
            <a:r>
              <a:rPr lang="en-US" dirty="0" err="1"/>
              <a:t>Exerfly</a:t>
            </a:r>
            <a:r>
              <a:rPr lang="en-US" dirty="0"/>
              <a:t> </a:t>
            </a:r>
            <a:r>
              <a:rPr lang="en-US" dirty="0" err="1"/>
              <a:t>Isointertial</a:t>
            </a:r>
            <a:r>
              <a:rPr lang="en-US" dirty="0"/>
              <a:t> Training device</a:t>
            </a:r>
          </a:p>
          <a:p>
            <a:r>
              <a:rPr lang="en-US" dirty="0" err="1"/>
              <a:t>Summarise</a:t>
            </a:r>
            <a:r>
              <a:rPr lang="en-US" dirty="0"/>
              <a:t> benefits of flywheel training</a:t>
            </a:r>
          </a:p>
          <a:p>
            <a:r>
              <a:rPr lang="en-US" dirty="0"/>
              <a:t>Outline current best practice in programming</a:t>
            </a:r>
          </a:p>
        </p:txBody>
      </p:sp>
    </p:spTree>
    <p:extLst>
      <p:ext uri="{BB962C8B-B14F-4D97-AF65-F5344CB8AC3E}">
        <p14:creationId xmlns:p14="http://schemas.microsoft.com/office/powerpoint/2010/main" val="3903810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3C780-0B1F-01B7-B6AE-E78C90C9C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3F2E0D49-B63D-E843-FAE8-533FE04F455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4736" y="365125"/>
            <a:ext cx="8562146" cy="4837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D0BE7A-2874-55D8-313C-67ACFC67FDA3}"/>
              </a:ext>
            </a:extLst>
          </p:cNvPr>
          <p:cNvSpPr txBox="1"/>
          <p:nvPr/>
        </p:nvSpPr>
        <p:spPr>
          <a:xfrm>
            <a:off x="1422400" y="5562600"/>
            <a:ext cx="4150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Full video </a:t>
            </a:r>
            <a:r>
              <a:rPr lang="en-US" dirty="0">
                <a:hlinkClick r:id="rId5"/>
              </a:rPr>
              <a:t>https://youtu.be/8XCCuSgMxV4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71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D7F02-9C03-3EB1-FD22-C3716346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996C9A7E-E285-1E4D-71C8-1C25DB7EE7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650" y="381000"/>
            <a:ext cx="8284844" cy="466751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6A14BE-89A4-DF0F-A93A-90223B720824}"/>
              </a:ext>
            </a:extLst>
          </p:cNvPr>
          <p:cNvSpPr txBox="1"/>
          <p:nvPr/>
        </p:nvSpPr>
        <p:spPr>
          <a:xfrm>
            <a:off x="1168400" y="5410200"/>
            <a:ext cx="2713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Photo credit – </a:t>
            </a:r>
            <a:r>
              <a:rPr lang="en-US" dirty="0" err="1"/>
              <a:t>Pixabay.com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232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7370C-5782-4B38-D618-032FD085D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A6A5FA9E-0B3B-00D6-F3C6-19FC8F64B54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28650" y="365125"/>
            <a:ext cx="8379803" cy="47349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70E085-F3D0-CBFC-A24D-50ABAD9503EE}"/>
              </a:ext>
            </a:extLst>
          </p:cNvPr>
          <p:cNvSpPr txBox="1"/>
          <p:nvPr/>
        </p:nvSpPr>
        <p:spPr>
          <a:xfrm>
            <a:off x="1918952" y="5525037"/>
            <a:ext cx="55215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Full video can be found at </a:t>
            </a:r>
            <a:r>
              <a:rPr lang="en-US" dirty="0">
                <a:hlinkClick r:id="rId5"/>
              </a:rPr>
              <a:t>https://youtu.be/J0Xf-ozmDrQ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18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12386-D130-C242-11D6-18AD302C1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88B2D36-05D2-9811-2E13-0D63767E776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9641" y="365125"/>
            <a:ext cx="8524718" cy="48167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647300-3592-DF86-B702-D6B7B45ED79A}"/>
              </a:ext>
            </a:extLst>
          </p:cNvPr>
          <p:cNvSpPr txBox="1"/>
          <p:nvPr/>
        </p:nvSpPr>
        <p:spPr>
          <a:xfrm>
            <a:off x="850900" y="5562600"/>
            <a:ext cx="4150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Full video </a:t>
            </a:r>
            <a:r>
              <a:rPr lang="en-US" dirty="0">
                <a:hlinkClick r:id="rId5"/>
              </a:rPr>
              <a:t>https://youtu.be/8XCCuSgMxV4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11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27734-4A9E-5BCC-B571-73A491D81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Flywheel training benefits (Allen et al, 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1BFF8-5416-A823-A3F5-94BD3304D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889375"/>
          </a:xfrm>
        </p:spPr>
        <p:txBody>
          <a:bodyPr/>
          <a:lstStyle/>
          <a:p>
            <a:r>
              <a:rPr lang="en-US" dirty="0"/>
              <a:t>Sprint performance</a:t>
            </a:r>
          </a:p>
          <a:p>
            <a:r>
              <a:rPr lang="en-US" dirty="0"/>
              <a:t>Change of direction</a:t>
            </a:r>
          </a:p>
          <a:p>
            <a:r>
              <a:rPr lang="en-US" dirty="0"/>
              <a:t>Jump performance</a:t>
            </a:r>
          </a:p>
          <a:p>
            <a:r>
              <a:rPr lang="en-US" dirty="0"/>
              <a:t>Hypertrophy</a:t>
            </a:r>
          </a:p>
          <a:p>
            <a:r>
              <a:rPr lang="en-US" dirty="0"/>
              <a:t>Power</a:t>
            </a:r>
          </a:p>
          <a:p>
            <a:r>
              <a:rPr lang="en-US" dirty="0"/>
              <a:t>Strength</a:t>
            </a:r>
          </a:p>
          <a:p>
            <a:r>
              <a:rPr lang="en-US" dirty="0"/>
              <a:t>Musculo-tendinous health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035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E8427-D506-0670-F323-82A4A1DA6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Mechanisms of eccentric loading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85932-C4F6-29DF-A015-39F236AA6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" y="1253331"/>
            <a:ext cx="7886700" cy="4351338"/>
          </a:xfrm>
        </p:spPr>
        <p:txBody>
          <a:bodyPr/>
          <a:lstStyle/>
          <a:p>
            <a:pPr lvl="1"/>
            <a:r>
              <a:rPr lang="en-US" sz="2800" dirty="0"/>
              <a:t>20-50% greater force production than concentric actions = greater neural activation</a:t>
            </a:r>
          </a:p>
          <a:p>
            <a:pPr lvl="1"/>
            <a:r>
              <a:rPr lang="en-US" sz="2800" dirty="0"/>
              <a:t>Upregulation of satellite cell activity and transcriptional pathways in fast-twitch </a:t>
            </a:r>
            <a:r>
              <a:rPr lang="en-US" sz="2800" dirty="0" err="1"/>
              <a:t>fibres</a:t>
            </a:r>
            <a:r>
              <a:rPr lang="en-US" sz="2800" dirty="0"/>
              <a:t>;</a:t>
            </a:r>
          </a:p>
          <a:p>
            <a:pPr lvl="1"/>
            <a:r>
              <a:rPr lang="en-US" sz="2800" dirty="0"/>
              <a:t>Greater activation of high-threshold motor units and increased cortical activity;</a:t>
            </a:r>
          </a:p>
          <a:p>
            <a:pPr lvl="1"/>
            <a:r>
              <a:rPr lang="en-US" sz="2800" dirty="0"/>
              <a:t>Increased muscle protein synthesis;</a:t>
            </a:r>
          </a:p>
          <a:p>
            <a:pPr lvl="1"/>
            <a:r>
              <a:rPr lang="en-US" sz="2800" dirty="0"/>
              <a:t>Increased work efficiency (higher force output with lower energy expenditure);</a:t>
            </a:r>
          </a:p>
          <a:p>
            <a:pPr lvl="1"/>
            <a:r>
              <a:rPr lang="en-US" sz="2800" dirty="0"/>
              <a:t>Improved muscle architecture (series v parallel)</a:t>
            </a:r>
          </a:p>
        </p:txBody>
      </p:sp>
    </p:spTree>
    <p:extLst>
      <p:ext uri="{BB962C8B-B14F-4D97-AF65-F5344CB8AC3E}">
        <p14:creationId xmlns:p14="http://schemas.microsoft.com/office/powerpoint/2010/main" val="2104448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4FE26-C777-5BD4-3C8B-A9B1A579C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Flywheel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B1A6-2CF5-8F83-865E-164A8E4CC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US" dirty="0"/>
              <a:t>Joint angle of eccentric overload can be selected/varied</a:t>
            </a:r>
          </a:p>
          <a:p>
            <a:r>
              <a:rPr lang="en-US" dirty="0"/>
              <a:t>Greater force in concentric contraction increases kinetic energy and results in increased eccentric load</a:t>
            </a:r>
          </a:p>
          <a:p>
            <a:r>
              <a:rPr lang="en-US" dirty="0"/>
              <a:t>Wide range of movement patterns/positions can be trained – more sport-specific</a:t>
            </a:r>
          </a:p>
          <a:p>
            <a:r>
              <a:rPr lang="en-US" dirty="0"/>
              <a:t>Possible increased athlete buy-in for sports less associated with weight training</a:t>
            </a:r>
          </a:p>
        </p:txBody>
      </p:sp>
    </p:spTree>
    <p:extLst>
      <p:ext uri="{BB962C8B-B14F-4D97-AF65-F5344CB8AC3E}">
        <p14:creationId xmlns:p14="http://schemas.microsoft.com/office/powerpoint/2010/main" val="269526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8E15A-5953-80A8-6C5F-5524B8846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on Flywheel – </a:t>
            </a:r>
            <a:r>
              <a:rPr lang="en-US" dirty="0" err="1"/>
              <a:t>Petre</a:t>
            </a:r>
            <a:r>
              <a:rPr lang="en-US" dirty="0"/>
              <a:t> et al (2018) Systematic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47E8F-6839-7DC9-25BD-664886378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studies demonstrated beneficial effects on strength variables</a:t>
            </a:r>
          </a:p>
          <a:p>
            <a:r>
              <a:rPr lang="en-US" dirty="0"/>
              <a:t>Hypertrophy – moderate effect size</a:t>
            </a:r>
          </a:p>
          <a:p>
            <a:r>
              <a:rPr lang="en-US" dirty="0"/>
              <a:t>Maximal strength – very large effect size</a:t>
            </a:r>
          </a:p>
          <a:p>
            <a:r>
              <a:rPr lang="en-US" dirty="0"/>
              <a:t>Power – large effect size</a:t>
            </a:r>
          </a:p>
          <a:p>
            <a:r>
              <a:rPr lang="en-US" dirty="0"/>
              <a:t>Generally comparable to traditional strength training, but greater improvements in well-trained compared to novice.</a:t>
            </a:r>
          </a:p>
        </p:txBody>
      </p:sp>
    </p:spTree>
    <p:extLst>
      <p:ext uri="{BB962C8B-B14F-4D97-AF65-F5344CB8AC3E}">
        <p14:creationId xmlns:p14="http://schemas.microsoft.com/office/powerpoint/2010/main" val="3736532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A5B4A-63C4-99AD-A76B-95AD4AAC4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programming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E3204-D1CF-2ECA-12F1-9F4F7A4A5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Intensity:</a:t>
            </a:r>
          </a:p>
          <a:p>
            <a:pPr lvl="1"/>
            <a:r>
              <a:rPr lang="en-US" dirty="0"/>
              <a:t>Strength &gt;0.050 kg/m</a:t>
            </a:r>
            <a:r>
              <a:rPr lang="en-US" baseline="30000" dirty="0"/>
              <a:t>2</a:t>
            </a:r>
          </a:p>
          <a:p>
            <a:pPr lvl="1"/>
            <a:r>
              <a:rPr lang="en-US" dirty="0"/>
              <a:t>Power 0.050 – 0.100 kg/m</a:t>
            </a:r>
            <a:r>
              <a:rPr lang="en-US" baseline="30000" dirty="0"/>
              <a:t>2</a:t>
            </a:r>
          </a:p>
          <a:p>
            <a:pPr lvl="1"/>
            <a:r>
              <a:rPr lang="en-US" dirty="0"/>
              <a:t>Hypertrophy &gt;0.075 kg/m</a:t>
            </a:r>
            <a:r>
              <a:rPr lang="en-US" baseline="30000" dirty="0"/>
              <a:t>2</a:t>
            </a:r>
            <a:endParaRPr lang="en-US" dirty="0"/>
          </a:p>
          <a:p>
            <a:r>
              <a:rPr lang="en-US" dirty="0"/>
              <a:t>Volume</a:t>
            </a:r>
          </a:p>
          <a:p>
            <a:pPr lvl="1"/>
            <a:r>
              <a:rPr lang="en-US" dirty="0"/>
              <a:t>4 sets of 7 reps is most commonly applied</a:t>
            </a:r>
          </a:p>
          <a:p>
            <a:r>
              <a:rPr lang="en-US" dirty="0"/>
              <a:t>Frequency/duration</a:t>
            </a:r>
          </a:p>
          <a:p>
            <a:pPr lvl="1"/>
            <a:r>
              <a:rPr lang="en-US" dirty="0"/>
              <a:t>2-3 session/week for at least 4-6 weeks (hypertrophy may require longer)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104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38A85-7C22-67FA-B4F8-9F87EBC3B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0232D-0EFA-47BC-56B1-E495B244E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Petré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Wernstål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 and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Mattsson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C.M., 2018. Effects of flywheel training on strength-related variables: A meta-analysis.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Sports medicine-open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pp.1-15.</a:t>
            </a: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Raya-González, J., Castillo, D., de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Keijzer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K.L. and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Beato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2022. Considerations to Optimize Strength and Muscle Mass Gains Through Flywheel Resistance Devices: A Narrative Review.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Strength &amp; Conditioning Journal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pp.10-1519.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700961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08845922-578C-5E49-89AC-4627ECE518F4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9D532107-E567-D140-8828-4CB64208AA6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2727645A-9647-4A4B-BEEF-52D56FB95E2B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A0B71217-8A00-CE4A-A3AF-D8D9C61E54DC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0E447C1A-1043-FC48-BD11-3DF80562D4E4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177945D2-F2FB-6946-8CB4-2FB23A0956CE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D331103A-EE56-134B-9D2D-3C82B8B6B1D1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CCE3BE8-79F0-744D-8E63-10F033D33FA6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D4D1D75E-EDB4-5340-A904-2050F8FC3145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0EE83AB5-8AFA-C04B-9C84-2E1FBD69F8D8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224DBD8E-5D95-FD4F-99AA-A0D5FDCC0752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E8583E2D-8391-B84D-9AD1-0240A2154504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AA9A76E-D540-BB4D-9B86-B6474418C819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AA502DA-AFEA-DB4F-8035-5DBBEC9A6292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Standard 4x3 (2)" id="{956D7355-DD2D-6142-ADCC-1CE3ABA80D36}" vid="{CFF465B9-FECB-6846-8A01-16D945A19BF3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1" ma:contentTypeDescription="Create a new document." ma:contentTypeScope="" ma:versionID="6a4d5ee6e79093a910d077e5f42be41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c4ebd639723f3d7e4aaf19cfa25899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8adade81-dfd7-4fc4-8e22-5de8ead7edd1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F59C7A3-F093-4B50-8FA4-ACB0B0A62B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http://schemas.microsoft.com/office/2006/metadata/properties"/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8ee9550b-f5f4-4dde-bce5-39f4ba45c2f1"/>
    <ds:schemaRef ds:uri="http://schemas.microsoft.com/office/infopath/2007/PartnerControls"/>
    <ds:schemaRef ds:uri="http://schemas.openxmlformats.org/package/2006/metadata/core-properties"/>
    <ds:schemaRef ds:uri="92c24619-d6d5-42cf-b618-23d930ad9f2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Holding PAge</Template>
  <TotalTime>103</TotalTime>
  <Words>458</Words>
  <Application>Microsoft Macintosh PowerPoint</Application>
  <PresentationFormat>On-screen Show (4:3)</PresentationFormat>
  <Paragraphs>60</Paragraphs>
  <Slides>12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12</vt:i4>
      </vt:variant>
    </vt:vector>
  </HeadingPairs>
  <TitlesOfParts>
    <vt:vector size="30" baseType="lpstr"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Isoinertial Flywheel Training</vt:lpstr>
      <vt:lpstr>Aims:</vt:lpstr>
      <vt:lpstr>PowerPoint Presentation</vt:lpstr>
      <vt:lpstr>PowerPoint Presentation</vt:lpstr>
      <vt:lpstr>PowerPoint Presentation</vt:lpstr>
      <vt:lpstr>PowerPoint Presentation</vt:lpstr>
      <vt:lpstr>Flywheel training benefits (Allen et al, 2021)</vt:lpstr>
      <vt:lpstr>Mechanisms of eccentric loading</vt:lpstr>
      <vt:lpstr>Practical Flywheel benefits</vt:lpstr>
      <vt:lpstr>Research on Flywheel – Petre et al (2018) Systematic Review </vt:lpstr>
      <vt:lpstr>General programming principles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</cp:revision>
  <dcterms:created xsi:type="dcterms:W3CDTF">2022-10-21T09:19:36Z</dcterms:created>
  <dcterms:modified xsi:type="dcterms:W3CDTF">2022-10-21T11:03:02Z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