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5DB51E-3F3C-709D-9F8B-BF0B88A40B76}" v="6285" dt="2026-10-11T02:18:48.7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ae Briana Haynes (2419752)" userId="S::2419752@student.uwtsd.ac.uk::88b26565-e541-4473-8107-ea332f45095c" providerId="AD" clId="Web-{245DB51E-3F3C-709D-9F8B-BF0B88A40B76}"/>
    <pc:docChg chg="modSld">
      <pc:chgData name="Monae Briana Haynes (2419752)" userId="S::2419752@student.uwtsd.ac.uk::88b26565-e541-4473-8107-ea332f45095c" providerId="AD" clId="Web-{245DB51E-3F3C-709D-9F8B-BF0B88A40B76}" dt="2026-10-11T02:18:48.757" v="4252" actId="1076"/>
      <pc:docMkLst>
        <pc:docMk/>
      </pc:docMkLst>
      <pc:sldChg chg="addSp delSp modSp">
        <pc:chgData name="Monae Briana Haynes (2419752)" userId="S::2419752@student.uwtsd.ac.uk::88b26565-e541-4473-8107-ea332f45095c" providerId="AD" clId="Web-{245DB51E-3F3C-709D-9F8B-BF0B88A40B76}" dt="2026-10-11T02:18:48.757" v="4252" actId="1076"/>
        <pc:sldMkLst>
          <pc:docMk/>
          <pc:sldMk cId="109857222" sldId="256"/>
        </pc:sldMkLst>
        <pc:spChg chg="del mod">
          <ac:chgData name="Monae Briana Haynes (2419752)" userId="S::2419752@student.uwtsd.ac.uk::88b26565-e541-4473-8107-ea332f45095c" providerId="AD" clId="Web-{245DB51E-3F3C-709D-9F8B-BF0B88A40B76}" dt="2026-10-10T23:21:31.050" v="32"/>
          <ac:spMkLst>
            <pc:docMk/>
            <pc:sldMk cId="109857222" sldId="256"/>
            <ac:spMk id="2" creationId="{00000000-0000-0000-0000-000000000000}"/>
          </ac:spMkLst>
        </pc:spChg>
        <pc:spChg chg="mod">
          <ac:chgData name="Monae Briana Haynes (2419752)" userId="S::2419752@student.uwtsd.ac.uk::88b26565-e541-4473-8107-ea332f45095c" providerId="AD" clId="Web-{245DB51E-3F3C-709D-9F8B-BF0B88A40B76}" dt="2026-10-11T01:45:03.689" v="3938" actId="1076"/>
          <ac:spMkLst>
            <pc:docMk/>
            <pc:sldMk cId="109857222" sldId="256"/>
            <ac:spMk id="3" creationId="{00000000-0000-0000-0000-000000000000}"/>
          </ac:spMkLst>
        </pc:spChg>
        <pc:spChg chg="add del mod">
          <ac:chgData name="Monae Briana Haynes (2419752)" userId="S::2419752@student.uwtsd.ac.uk::88b26565-e541-4473-8107-ea332f45095c" providerId="AD" clId="Web-{245DB51E-3F3C-709D-9F8B-BF0B88A40B76}" dt="2026-10-10T23:20:30.405" v="25"/>
          <ac:spMkLst>
            <pc:docMk/>
            <pc:sldMk cId="109857222" sldId="256"/>
            <ac:spMk id="4" creationId="{89532BC7-0807-A833-28A4-8FA798AEC6E8}"/>
          </ac:spMkLst>
        </pc:spChg>
        <pc:spChg chg="add del mod">
          <ac:chgData name="Monae Briana Haynes (2419752)" userId="S::2419752@student.uwtsd.ac.uk::88b26565-e541-4473-8107-ea332f45095c" providerId="AD" clId="Web-{245DB51E-3F3C-709D-9F8B-BF0B88A40B76}" dt="2026-10-10T23:47:26.837" v="598"/>
          <ac:spMkLst>
            <pc:docMk/>
            <pc:sldMk cId="109857222" sldId="256"/>
            <ac:spMk id="7" creationId="{DFB79C26-C78C-057D-EC38-1FA6A0AB7D4A}"/>
          </ac:spMkLst>
        </pc:spChg>
        <pc:spChg chg="add del">
          <ac:chgData name="Monae Briana Haynes (2419752)" userId="S::2419752@student.uwtsd.ac.uk::88b26565-e541-4473-8107-ea332f45095c" providerId="AD" clId="Web-{245DB51E-3F3C-709D-9F8B-BF0B88A40B76}" dt="2026-10-10T23:32:01.709" v="179"/>
          <ac:spMkLst>
            <pc:docMk/>
            <pc:sldMk cId="109857222" sldId="256"/>
            <ac:spMk id="8" creationId="{FDCF1DD3-2067-ADB1-84FE-DB841684F81E}"/>
          </ac:spMkLst>
        </pc:spChg>
        <pc:spChg chg="add del mod">
          <ac:chgData name="Monae Briana Haynes (2419752)" userId="S::2419752@student.uwtsd.ac.uk::88b26565-e541-4473-8107-ea332f45095c" providerId="AD" clId="Web-{245DB51E-3F3C-709D-9F8B-BF0B88A40B76}" dt="2026-10-10T23:43:01.881" v="519"/>
          <ac:spMkLst>
            <pc:docMk/>
            <pc:sldMk cId="109857222" sldId="256"/>
            <ac:spMk id="9" creationId="{75AAB797-DD23-D7D5-A82B-7F87864682E0}"/>
          </ac:spMkLst>
        </pc:spChg>
        <pc:spChg chg="add mod">
          <ac:chgData name="Monae Briana Haynes (2419752)" userId="S::2419752@student.uwtsd.ac.uk::88b26565-e541-4473-8107-ea332f45095c" providerId="AD" clId="Web-{245DB51E-3F3C-709D-9F8B-BF0B88A40B76}" dt="2026-10-11T02:11:20.601" v="4233" actId="20577"/>
          <ac:spMkLst>
            <pc:docMk/>
            <pc:sldMk cId="109857222" sldId="256"/>
            <ac:spMk id="10" creationId="{C4318E69-FD59-8466-17CB-B18E2F37F2F2}"/>
          </ac:spMkLst>
        </pc:spChg>
        <pc:spChg chg="add mod">
          <ac:chgData name="Monae Briana Haynes (2419752)" userId="S::2419752@student.uwtsd.ac.uk::88b26565-e541-4473-8107-ea332f45095c" providerId="AD" clId="Web-{245DB51E-3F3C-709D-9F8B-BF0B88A40B76}" dt="2026-10-11T01:48:57.255" v="3961" actId="1076"/>
          <ac:spMkLst>
            <pc:docMk/>
            <pc:sldMk cId="109857222" sldId="256"/>
            <ac:spMk id="11" creationId="{6DCB919C-3D37-A4E3-92A0-AA5BA640EA55}"/>
          </ac:spMkLst>
        </pc:spChg>
        <pc:spChg chg="add del mod">
          <ac:chgData name="Monae Briana Haynes (2419752)" userId="S::2419752@student.uwtsd.ac.uk::88b26565-e541-4473-8107-ea332f45095c" providerId="AD" clId="Web-{245DB51E-3F3C-709D-9F8B-BF0B88A40B76}" dt="2026-10-11T01:51:09.342" v="4029"/>
          <ac:spMkLst>
            <pc:docMk/>
            <pc:sldMk cId="109857222" sldId="256"/>
            <ac:spMk id="12" creationId="{DBB4C2A5-9850-2E40-9AC0-325DE7EB576D}"/>
          </ac:spMkLst>
        </pc:spChg>
        <pc:spChg chg="add mod">
          <ac:chgData name="Monae Briana Haynes (2419752)" userId="S::2419752@student.uwtsd.ac.uk::88b26565-e541-4473-8107-ea332f45095c" providerId="AD" clId="Web-{245DB51E-3F3C-709D-9F8B-BF0B88A40B76}" dt="2026-10-11T02:01:15.271" v="4112" actId="20577"/>
          <ac:spMkLst>
            <pc:docMk/>
            <pc:sldMk cId="109857222" sldId="256"/>
            <ac:spMk id="14" creationId="{BA6280CE-6CD5-C9A4-F6D9-D5348B31C7A1}"/>
          </ac:spMkLst>
        </pc:spChg>
        <pc:spChg chg="add mod">
          <ac:chgData name="Monae Briana Haynes (2419752)" userId="S::2419752@student.uwtsd.ac.uk::88b26565-e541-4473-8107-ea332f45095c" providerId="AD" clId="Web-{245DB51E-3F3C-709D-9F8B-BF0B88A40B76}" dt="2026-10-11T02:15:28.915" v="4248" actId="20577"/>
          <ac:spMkLst>
            <pc:docMk/>
            <pc:sldMk cId="109857222" sldId="256"/>
            <ac:spMk id="15" creationId="{9143799B-0C23-275A-B240-743BA68036E0}"/>
          </ac:spMkLst>
        </pc:spChg>
        <pc:spChg chg="add mod">
          <ac:chgData name="Monae Briana Haynes (2419752)" userId="S::2419752@student.uwtsd.ac.uk::88b26565-e541-4473-8107-ea332f45095c" providerId="AD" clId="Web-{245DB51E-3F3C-709D-9F8B-BF0B88A40B76}" dt="2026-10-11T02:08:05.556" v="4227" actId="14100"/>
          <ac:spMkLst>
            <pc:docMk/>
            <pc:sldMk cId="109857222" sldId="256"/>
            <ac:spMk id="16" creationId="{A3A16A8E-0A14-91F3-5172-772202C9ADF5}"/>
          </ac:spMkLst>
        </pc:spChg>
        <pc:spChg chg="add mod">
          <ac:chgData name="Monae Briana Haynes (2419752)" userId="S::2419752@student.uwtsd.ac.uk::88b26565-e541-4473-8107-ea332f45095c" providerId="AD" clId="Web-{245DB51E-3F3C-709D-9F8B-BF0B88A40B76}" dt="2026-10-11T02:02:15.656" v="4117" actId="20577"/>
          <ac:spMkLst>
            <pc:docMk/>
            <pc:sldMk cId="109857222" sldId="256"/>
            <ac:spMk id="17" creationId="{6CFE9E11-EAF1-29D1-1DD0-076C5FA8375B}"/>
          </ac:spMkLst>
        </pc:spChg>
        <pc:spChg chg="add mod">
          <ac:chgData name="Monae Briana Haynes (2419752)" userId="S::2419752@student.uwtsd.ac.uk::88b26565-e541-4473-8107-ea332f45095c" providerId="AD" clId="Web-{245DB51E-3F3C-709D-9F8B-BF0B88A40B76}" dt="2026-10-11T01:54:32.653" v="4034" actId="20577"/>
          <ac:spMkLst>
            <pc:docMk/>
            <pc:sldMk cId="109857222" sldId="256"/>
            <ac:spMk id="18" creationId="{87DD472D-D894-DEFF-422E-25E4F3F8BD59}"/>
          </ac:spMkLst>
        </pc:spChg>
        <pc:spChg chg="add mod">
          <ac:chgData name="Monae Briana Haynes (2419752)" userId="S::2419752@student.uwtsd.ac.uk::88b26565-e541-4473-8107-ea332f45095c" providerId="AD" clId="Web-{245DB51E-3F3C-709D-9F8B-BF0B88A40B76}" dt="2026-10-11T02:18:48.757" v="4252" actId="1076"/>
          <ac:spMkLst>
            <pc:docMk/>
            <pc:sldMk cId="109857222" sldId="256"/>
            <ac:spMk id="19" creationId="{9C8CB0DE-82D9-510F-80DE-71679AE85D41}"/>
          </ac:spMkLst>
        </pc:spChg>
        <pc:graphicFrameChg chg="add mod modGraphic">
          <ac:chgData name="Monae Briana Haynes (2419752)" userId="S::2419752@student.uwtsd.ac.uk::88b26565-e541-4473-8107-ea332f45095c" providerId="AD" clId="Web-{245DB51E-3F3C-709D-9F8B-BF0B88A40B76}" dt="2026-10-11T02:18:35.444" v="4250" actId="1076"/>
          <ac:graphicFrameMkLst>
            <pc:docMk/>
            <pc:sldMk cId="109857222" sldId="256"/>
            <ac:graphicFrameMk id="13" creationId="{AB624E75-CE6C-3095-6B17-59B37C0B013C}"/>
          </ac:graphicFrameMkLst>
        </pc:graphicFrameChg>
        <pc:picChg chg="add mod">
          <ac:chgData name="Monae Briana Haynes (2419752)" userId="S::2419752@student.uwtsd.ac.uk::88b26565-e541-4473-8107-ea332f45095c" providerId="AD" clId="Web-{245DB51E-3F3C-709D-9F8B-BF0B88A40B76}" dt="2026-10-11T01:48:11.861" v="3958" actId="14100"/>
          <ac:picMkLst>
            <pc:docMk/>
            <pc:sldMk cId="109857222" sldId="256"/>
            <ac:picMk id="6" creationId="{18D042E9-04FB-7B70-0C50-EFC5E8018ED8}"/>
          </ac:picMkLst>
        </pc:picChg>
        <pc:cxnChg chg="add del mod">
          <ac:chgData name="Monae Briana Haynes (2419752)" userId="S::2419752@student.uwtsd.ac.uk::88b26565-e541-4473-8107-ea332f45095c" providerId="AD" clId="Web-{245DB51E-3F3C-709D-9F8B-BF0B88A40B76}" dt="2026-10-10T23:20:23.608" v="24"/>
          <ac:cxnSpMkLst>
            <pc:docMk/>
            <pc:sldMk cId="109857222" sldId="256"/>
            <ac:cxnSpMk id="5" creationId="{BC2EC007-09BA-DFAF-D617-D6D309667DA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33892" y="5352158"/>
            <a:ext cx="2583368" cy="1507077"/>
          </a:xfrm>
          <a:ln>
            <a:solidFill>
              <a:schemeClr val="tx2"/>
            </a:solidFill>
          </a:ln>
        </p:spPr>
        <p:txBody>
          <a:bodyPr vert="horz" lIns="91440" tIns="45720" rIns="91440" bIns="45720" rtlCol="0" anchor="t">
            <a:normAutofit fontScale="92500" lnSpcReduction="20000"/>
          </a:bodyPr>
          <a:lstStyle/>
          <a:p>
            <a:r>
              <a:rPr lang="en-US" sz="1200" b="1">
                <a:latin typeface="Arial"/>
                <a:cs typeface="Arial"/>
              </a:rPr>
              <a:t>Developing</a:t>
            </a:r>
            <a:r>
              <a:rPr lang="en-US" sz="1200" b="1" dirty="0">
                <a:latin typeface="Arial"/>
                <a:cs typeface="Arial"/>
              </a:rPr>
              <a:t> emotional intelligence skills</a:t>
            </a:r>
          </a:p>
          <a:p>
            <a:r>
              <a:rPr lang="en-US" sz="1200" b="1">
                <a:latin typeface="Arial"/>
                <a:cs typeface="Arial"/>
              </a:rPr>
              <a:t>Student name: Monae Haynes </a:t>
            </a:r>
            <a:endParaRPr lang="en-US" sz="1200" b="1" dirty="0">
              <a:latin typeface="Arial"/>
              <a:cs typeface="Arial"/>
            </a:endParaRPr>
          </a:p>
          <a:p>
            <a:r>
              <a:rPr lang="en-US" sz="1200" b="1">
                <a:latin typeface="Arial"/>
                <a:cs typeface="Arial"/>
              </a:rPr>
              <a:t>Student number:2419752</a:t>
            </a:r>
            <a:endParaRPr lang="en-US" sz="1200" b="1" dirty="0">
              <a:latin typeface="Arial"/>
              <a:cs typeface="Arial"/>
            </a:endParaRPr>
          </a:p>
          <a:p>
            <a:r>
              <a:rPr lang="en-US" sz="1200" b="1" dirty="0">
                <a:latin typeface="Arial"/>
                <a:cs typeface="Arial"/>
              </a:rPr>
              <a:t>Module </a:t>
            </a:r>
            <a:r>
              <a:rPr lang="en-US" sz="1200" b="1">
                <a:latin typeface="Arial"/>
                <a:cs typeface="Arial"/>
              </a:rPr>
              <a:t>code:LCLM5006</a:t>
            </a:r>
            <a:endParaRPr lang="en-US" sz="1200" b="1" dirty="0">
              <a:latin typeface="Arial"/>
              <a:cs typeface="Arial"/>
            </a:endParaRPr>
          </a:p>
          <a:p>
            <a:r>
              <a:rPr lang="en-US" sz="1200" b="1" dirty="0">
                <a:latin typeface="Arial"/>
                <a:cs typeface="Arial"/>
              </a:rPr>
              <a:t>Lecturers name: Chinomso </a:t>
            </a:r>
            <a:r>
              <a:rPr lang="en-US" sz="1200" b="1" dirty="0" err="1">
                <a:latin typeface="Arial"/>
                <a:cs typeface="Arial"/>
              </a:rPr>
              <a:t>Nwagboso</a:t>
            </a:r>
            <a:endParaRPr lang="en-US" sz="1200" b="1" dirty="0">
              <a:latin typeface="Arial"/>
              <a:cs typeface="Arial"/>
            </a:endParaRPr>
          </a:p>
        </p:txBody>
      </p:sp>
      <p:pic>
        <p:nvPicPr>
          <p:cNvPr id="6" name="Picture 5" descr="Emotional intelligence can be described as your ability to identify,  express, and manage your emotional reactions. It also involves your  capacity to perceive, evaluate, and respond to emotions conveye">
            <a:extLst>
              <a:ext uri="{FF2B5EF4-FFF2-40B4-BE49-F238E27FC236}">
                <a16:creationId xmlns:a16="http://schemas.microsoft.com/office/drawing/2014/main" id="{18D042E9-04FB-7B70-0C50-EFC5E8018ED8}"/>
              </a:ext>
            </a:extLst>
          </p:cNvPr>
          <p:cNvPicPr>
            <a:picLocks noChangeAspect="1"/>
          </p:cNvPicPr>
          <p:nvPr/>
        </p:nvPicPr>
        <p:blipFill>
          <a:blip r:embed="rId2"/>
          <a:stretch>
            <a:fillRect/>
          </a:stretch>
        </p:blipFill>
        <p:spPr>
          <a:xfrm>
            <a:off x="6881346" y="2210"/>
            <a:ext cx="1986337" cy="1712668"/>
          </a:xfrm>
          <a:prstGeom prst="rect">
            <a:avLst/>
          </a:prstGeom>
        </p:spPr>
      </p:pic>
      <p:sp>
        <p:nvSpPr>
          <p:cNvPr id="10" name="TextBox 9">
            <a:extLst>
              <a:ext uri="{FF2B5EF4-FFF2-40B4-BE49-F238E27FC236}">
                <a16:creationId xmlns:a16="http://schemas.microsoft.com/office/drawing/2014/main" id="{C4318E69-FD59-8466-17CB-B18E2F37F2F2}"/>
              </a:ext>
            </a:extLst>
          </p:cNvPr>
          <p:cNvSpPr txBox="1"/>
          <p:nvPr/>
        </p:nvSpPr>
        <p:spPr>
          <a:xfrm>
            <a:off x="5677" y="767161"/>
            <a:ext cx="3238500" cy="2154436"/>
          </a:xfrm>
          <a:prstGeom prst="rect">
            <a:avLst/>
          </a:prstGeom>
          <a:noFill/>
          <a:ln>
            <a:solidFill>
              <a:schemeClr val="tx2">
                <a:lumMod val="90000"/>
                <a:lumOff val="1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a:cs typeface="Arial"/>
              </a:rPr>
              <a:t>Introduction:</a:t>
            </a:r>
          </a:p>
          <a:p>
            <a:r>
              <a:rPr lang="en-US" sz="1200">
                <a:latin typeface="Arial"/>
                <a:cs typeface="Arial"/>
              </a:rPr>
              <a:t>Salovey and Mayer (1997) describe </a:t>
            </a:r>
            <a:r>
              <a:rPr lang="en-US" sz="1200" dirty="0">
                <a:latin typeface="Arial"/>
                <a:cs typeface="Arial"/>
              </a:rPr>
              <a:t>emotional intelligence as the ability to understand emotions by monitoring them and using them to guide thoughts and feelings. Emotions can influence concentration, decision making, responses and interactions with others. Developing emotional intelligence can help by managing stress, improve motivation and achieving academic success.</a:t>
            </a:r>
            <a:r>
              <a:rPr lang="en-US" sz="1400" dirty="0">
                <a:latin typeface="Arial"/>
                <a:cs typeface="Arial"/>
              </a:rPr>
              <a:t> </a:t>
            </a:r>
          </a:p>
        </p:txBody>
      </p:sp>
      <p:sp>
        <p:nvSpPr>
          <p:cNvPr id="11" name="Ribbon: Tilted Down 10">
            <a:extLst>
              <a:ext uri="{FF2B5EF4-FFF2-40B4-BE49-F238E27FC236}">
                <a16:creationId xmlns:a16="http://schemas.microsoft.com/office/drawing/2014/main" id="{6DCB919C-3D37-A4E3-92A0-AA5BA640EA55}"/>
              </a:ext>
            </a:extLst>
          </p:cNvPr>
          <p:cNvSpPr/>
          <p:nvPr/>
        </p:nvSpPr>
        <p:spPr>
          <a:xfrm>
            <a:off x="1797876" y="3354"/>
            <a:ext cx="5456095" cy="956111"/>
          </a:xfrm>
          <a:prstGeom prst="ribb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b="1" dirty="0">
                <a:latin typeface="Arial"/>
                <a:cs typeface="Arial"/>
              </a:rPr>
              <a:t>Developing emotional </a:t>
            </a:r>
            <a:r>
              <a:rPr lang="en-US" b="1">
                <a:latin typeface="Arial"/>
                <a:cs typeface="Arial"/>
              </a:rPr>
              <a:t>intelligence skills:</a:t>
            </a:r>
            <a:endParaRPr lang="en-US" b="1" dirty="0">
              <a:latin typeface="Arial"/>
              <a:cs typeface="Arial"/>
            </a:endParaRPr>
          </a:p>
        </p:txBody>
      </p:sp>
      <p:graphicFrame>
        <p:nvGraphicFramePr>
          <p:cNvPr id="13" name="Table 12">
            <a:extLst>
              <a:ext uri="{FF2B5EF4-FFF2-40B4-BE49-F238E27FC236}">
                <a16:creationId xmlns:a16="http://schemas.microsoft.com/office/drawing/2014/main" id="{AB624E75-CE6C-3095-6B17-59B37C0B013C}"/>
              </a:ext>
            </a:extLst>
          </p:cNvPr>
          <p:cNvGraphicFramePr>
            <a:graphicFrameLocks noGrp="1"/>
          </p:cNvGraphicFramePr>
          <p:nvPr>
            <p:extLst>
              <p:ext uri="{D42A27DB-BD31-4B8C-83A1-F6EECF244321}">
                <p14:modId xmlns:p14="http://schemas.microsoft.com/office/powerpoint/2010/main" val="3472206996"/>
              </p:ext>
            </p:extLst>
          </p:nvPr>
        </p:nvGraphicFramePr>
        <p:xfrm>
          <a:off x="3238500" y="1809750"/>
          <a:ext cx="3325166" cy="5120640"/>
        </p:xfrm>
        <a:graphic>
          <a:graphicData uri="http://schemas.openxmlformats.org/drawingml/2006/table">
            <a:tbl>
              <a:tblPr firstRow="1" bandRow="1">
                <a:tableStyleId>{5C22544A-7EE6-4342-B048-85BDC9FD1C3A}</a:tableStyleId>
              </a:tblPr>
              <a:tblGrid>
                <a:gridCol w="1662583">
                  <a:extLst>
                    <a:ext uri="{9D8B030D-6E8A-4147-A177-3AD203B41FA5}">
                      <a16:colId xmlns:a16="http://schemas.microsoft.com/office/drawing/2014/main" val="2295837196"/>
                    </a:ext>
                  </a:extLst>
                </a:gridCol>
                <a:gridCol w="1662583">
                  <a:extLst>
                    <a:ext uri="{9D8B030D-6E8A-4147-A177-3AD203B41FA5}">
                      <a16:colId xmlns:a16="http://schemas.microsoft.com/office/drawing/2014/main" val="2771969484"/>
                    </a:ext>
                  </a:extLst>
                </a:gridCol>
              </a:tblGrid>
              <a:tr h="2377842">
                <a:tc>
                  <a:txBody>
                    <a:bodyPr/>
                    <a:lstStyle/>
                    <a:p>
                      <a:pPr lvl="0">
                        <a:buNone/>
                      </a:pPr>
                      <a:r>
                        <a:rPr lang="en-US" sz="1200">
                          <a:solidFill>
                            <a:schemeClr val="bg1"/>
                          </a:solidFill>
                        </a:rPr>
                        <a:t>WHAT I SEE </a:t>
                      </a:r>
                      <a:endParaRPr lang="en-US" sz="1200"/>
                    </a:p>
                    <a:p>
                      <a:pPr lvl="0">
                        <a:buNone/>
                      </a:pPr>
                      <a:r>
                        <a:rPr lang="en-US" sz="1200">
                          <a:solidFill>
                            <a:schemeClr val="bg1"/>
                          </a:solidFill>
                        </a:rPr>
                        <a:t>SELF AWARENESS – PERSONAL COMPETENCE </a:t>
                      </a:r>
                      <a:endParaRPr lang="en-US" sz="1200" dirty="0">
                        <a:solidFill>
                          <a:schemeClr val="bg1"/>
                        </a:solidFill>
                      </a:endParaRPr>
                    </a:p>
                    <a:p>
                      <a:pPr lvl="0">
                        <a:buNone/>
                      </a:pPr>
                      <a:r>
                        <a:rPr lang="en-US" sz="1200" b="0" dirty="0">
                          <a:solidFill>
                            <a:schemeClr val="bg1"/>
                          </a:solidFill>
                        </a:rPr>
                        <a:t>Recognising my emotions and how they affect my behavior . </a:t>
                      </a:r>
                      <a:endParaRPr lang="en-US" sz="1200" b="0">
                        <a:solidFill>
                          <a:schemeClr val="bg1"/>
                        </a:solidFill>
                      </a:endParaRPr>
                    </a:p>
                    <a:p>
                      <a:pPr lvl="0">
                        <a:buNone/>
                      </a:pPr>
                      <a:r>
                        <a:rPr lang="en-US" sz="1200" b="0" dirty="0">
                          <a:solidFill>
                            <a:schemeClr val="bg1"/>
                          </a:solidFill>
                        </a:rPr>
                        <a:t>Example: I get very nervous and anxious when a deadline for an assignment is coming </a:t>
                      </a:r>
                      <a:r>
                        <a:rPr lang="en-US" sz="1200" b="0">
                          <a:solidFill>
                            <a:schemeClr val="bg1"/>
                          </a:solidFill>
                        </a:rPr>
                        <a:t>up. </a:t>
                      </a:r>
                      <a:endParaRPr lang="en-US" sz="1200" b="0" dirty="0">
                        <a:solidFill>
                          <a:schemeClr val="bg1"/>
                        </a:solidFill>
                      </a:endParaRPr>
                    </a:p>
                  </a:txBody>
                  <a:tcPr/>
                </a:tc>
                <a:tc>
                  <a:txBody>
                    <a:bodyPr/>
                    <a:lstStyle/>
                    <a:p>
                      <a:r>
                        <a:rPr lang="en-US" sz="1200"/>
                        <a:t>WHAT I DO </a:t>
                      </a:r>
                      <a:endParaRPr lang="en-US" sz="1200" dirty="0"/>
                    </a:p>
                    <a:p>
                      <a:pPr lvl="0">
                        <a:buNone/>
                      </a:pPr>
                      <a:r>
                        <a:rPr lang="en-US" sz="1200"/>
                        <a:t>SELF MANAGEMENT – PERSONAL COMPETENCE </a:t>
                      </a:r>
                      <a:endParaRPr lang="en-US" sz="1200" dirty="0"/>
                    </a:p>
                    <a:p>
                      <a:pPr lvl="0">
                        <a:buNone/>
                      </a:pPr>
                      <a:r>
                        <a:rPr lang="en-US" sz="1200" b="0" dirty="0"/>
                        <a:t>How I regulate and control my em</a:t>
                      </a:r>
                      <a:r>
                        <a:rPr lang="en-US" sz="1200" b="0"/>
                        <a:t>otions and choose a better response. </a:t>
                      </a:r>
                      <a:endParaRPr lang="en-US" sz="1200" b="0" dirty="0"/>
                    </a:p>
                    <a:p>
                      <a:pPr lvl="0">
                        <a:buNone/>
                      </a:pPr>
                      <a:r>
                        <a:rPr lang="en-US" sz="1200" b="0" dirty="0"/>
                        <a:t>Example: I create a study plan to help me know what I want to achieve and what </a:t>
                      </a:r>
                      <a:r>
                        <a:rPr lang="en-US" sz="1200" b="0"/>
                        <a:t>I'm</a:t>
                      </a:r>
                      <a:r>
                        <a:rPr lang="en-US" sz="1200" b="0" dirty="0"/>
                        <a:t> working towards to help me stay on track</a:t>
                      </a:r>
                      <a:r>
                        <a:rPr lang="en-US" sz="1200" dirty="0"/>
                        <a:t>.</a:t>
                      </a:r>
                    </a:p>
                  </a:txBody>
                  <a:tcPr/>
                </a:tc>
                <a:extLst>
                  <a:ext uri="{0D108BD9-81ED-4DB2-BD59-A6C34878D82A}">
                    <a16:rowId xmlns:a16="http://schemas.microsoft.com/office/drawing/2014/main" val="2310704652"/>
                  </a:ext>
                </a:extLst>
              </a:tr>
              <a:tr h="2224722">
                <a:tc>
                  <a:txBody>
                    <a:bodyPr/>
                    <a:lstStyle/>
                    <a:p>
                      <a:r>
                        <a:rPr lang="en-US" sz="1200" b="1">
                          <a:latin typeface="Arial"/>
                          <a:cs typeface="Arial"/>
                        </a:rPr>
                        <a:t>SOCIAL AWARENESS- SOCIAL COMPETENCE</a:t>
                      </a:r>
                    </a:p>
                    <a:p>
                      <a:pPr lvl="0">
                        <a:buNone/>
                      </a:pPr>
                      <a:r>
                        <a:rPr lang="en-US" sz="1200" dirty="0">
                          <a:latin typeface="Arial"/>
                          <a:cs typeface="Arial"/>
                        </a:rPr>
                        <a:t>Understanding other people's emotions from </a:t>
                      </a:r>
                      <a:r>
                        <a:rPr lang="en-US" sz="1200">
                          <a:latin typeface="Arial"/>
                          <a:cs typeface="Arial"/>
                        </a:rPr>
                        <a:t>their</a:t>
                      </a:r>
                      <a:r>
                        <a:rPr lang="en-US" sz="1200" dirty="0">
                          <a:latin typeface="Arial"/>
                          <a:cs typeface="Arial"/>
                        </a:rPr>
                        <a:t> perspective Example: I notice when another student is struggling with work.</a:t>
                      </a:r>
                      <a:r>
                        <a:rPr lang="en-US" sz="1200" dirty="0"/>
                        <a:t> </a:t>
                      </a:r>
                    </a:p>
                    <a:p>
                      <a:pPr lvl="0">
                        <a:buNone/>
                      </a:pPr>
                      <a:endParaRPr lang="en-US" sz="1200" dirty="0"/>
                    </a:p>
                  </a:txBody>
                  <a:tcPr/>
                </a:tc>
                <a:tc>
                  <a:txBody>
                    <a:bodyPr/>
                    <a:lstStyle/>
                    <a:p>
                      <a:r>
                        <a:rPr lang="en-US" sz="1200" b="1" dirty="0">
                          <a:latin typeface="Arial"/>
                          <a:cs typeface="Arial"/>
                        </a:rPr>
                        <a:t>RELATIONSHIP MANAGEMENT- </a:t>
                      </a:r>
                      <a:r>
                        <a:rPr lang="en-US" sz="1200" b="1">
                          <a:latin typeface="Arial"/>
                          <a:cs typeface="Arial"/>
                        </a:rPr>
                        <a:t>SOCIAL COMPETENCE</a:t>
                      </a:r>
                      <a:endParaRPr lang="en-US" sz="1200" b="1" dirty="0">
                        <a:latin typeface="Arial"/>
                        <a:cs typeface="Arial"/>
                      </a:endParaRPr>
                    </a:p>
                    <a:p>
                      <a:pPr lvl="0">
                        <a:buNone/>
                      </a:pPr>
                      <a:r>
                        <a:rPr lang="en-US" sz="1200">
                          <a:latin typeface="Arial"/>
                          <a:cs typeface="Arial"/>
                        </a:rPr>
                        <a:t> how to communicate and resolve </a:t>
                      </a:r>
                      <a:r>
                        <a:rPr lang="en-US" sz="1200" dirty="0">
                          <a:latin typeface="Arial"/>
                          <a:cs typeface="Arial"/>
                        </a:rPr>
                        <a:t>conflicts and working </a:t>
                      </a:r>
                      <a:r>
                        <a:rPr lang="en-US" sz="1200">
                          <a:latin typeface="Arial"/>
                          <a:cs typeface="Arial"/>
                        </a:rPr>
                        <a:t>in a team. </a:t>
                      </a:r>
                      <a:endParaRPr lang="en-US" sz="1200" dirty="0">
                        <a:latin typeface="Arial"/>
                        <a:cs typeface="Arial"/>
                      </a:endParaRPr>
                    </a:p>
                    <a:p>
                      <a:pPr lvl="0">
                        <a:buNone/>
                      </a:pPr>
                      <a:r>
                        <a:rPr lang="en-US" sz="1200" dirty="0">
                          <a:latin typeface="Arial"/>
                          <a:cs typeface="Arial"/>
                        </a:rPr>
                        <a:t>Example: in a group I listen, add everyone's ideas, share </a:t>
                      </a:r>
                      <a:r>
                        <a:rPr lang="en-US" sz="1200">
                          <a:latin typeface="Arial"/>
                          <a:cs typeface="Arial"/>
                        </a:rPr>
                        <a:t>responsibilities and </a:t>
                      </a:r>
                      <a:r>
                        <a:rPr lang="en-US" sz="1200" dirty="0">
                          <a:latin typeface="Arial"/>
                          <a:cs typeface="Arial"/>
                        </a:rPr>
                        <a:t>encourage others.</a:t>
                      </a:r>
                    </a:p>
                  </a:txBody>
                  <a:tcPr/>
                </a:tc>
                <a:extLst>
                  <a:ext uri="{0D108BD9-81ED-4DB2-BD59-A6C34878D82A}">
                    <a16:rowId xmlns:a16="http://schemas.microsoft.com/office/drawing/2014/main" val="1756040339"/>
                  </a:ext>
                </a:extLst>
              </a:tr>
            </a:tbl>
          </a:graphicData>
        </a:graphic>
      </p:graphicFrame>
      <p:sp>
        <p:nvSpPr>
          <p:cNvPr id="14" name="TextBox 13">
            <a:extLst>
              <a:ext uri="{FF2B5EF4-FFF2-40B4-BE49-F238E27FC236}">
                <a16:creationId xmlns:a16="http://schemas.microsoft.com/office/drawing/2014/main" id="{BA6280CE-6CD5-C9A4-F6D9-D5348B31C7A1}"/>
              </a:ext>
            </a:extLst>
          </p:cNvPr>
          <p:cNvSpPr txBox="1"/>
          <p:nvPr/>
        </p:nvSpPr>
        <p:spPr>
          <a:xfrm>
            <a:off x="6969" y="2872212"/>
            <a:ext cx="3244694" cy="156966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a:cs typeface="Arial"/>
              </a:rPr>
              <a:t>Methods:</a:t>
            </a:r>
          </a:p>
          <a:p>
            <a:r>
              <a:rPr lang="en-US" sz="1200" dirty="0">
                <a:latin typeface="Arial"/>
                <a:cs typeface="Arial"/>
              </a:rPr>
              <a:t>The information used in this poster was gathered by explaining emotional intelligence, including Salovey and Mayer and Daniel </a:t>
            </a:r>
            <a:r>
              <a:rPr lang="en-US" sz="1200" err="1">
                <a:latin typeface="Arial"/>
                <a:cs typeface="Arial"/>
              </a:rPr>
              <a:t>Golemans</a:t>
            </a:r>
            <a:r>
              <a:rPr lang="en-US" sz="1200" dirty="0">
                <a:latin typeface="Arial"/>
                <a:cs typeface="Arial"/>
              </a:rPr>
              <a:t> emotional </a:t>
            </a:r>
            <a:r>
              <a:rPr lang="en-US" sz="1200" err="1">
                <a:latin typeface="Arial"/>
                <a:cs typeface="Arial"/>
              </a:rPr>
              <a:t>intelligenc</a:t>
            </a:r>
            <a:r>
              <a:rPr lang="en-US" sz="1200" dirty="0">
                <a:latin typeface="Arial"/>
                <a:cs typeface="Arial"/>
              </a:rPr>
              <a:t>e and from the research I've explained student </a:t>
            </a:r>
            <a:r>
              <a:rPr lang="en-US" sz="1200">
                <a:latin typeface="Arial"/>
                <a:cs typeface="Arial"/>
              </a:rPr>
              <a:t>life, examination stress, group work and </a:t>
            </a:r>
            <a:r>
              <a:rPr lang="en-US" sz="1200" dirty="0">
                <a:latin typeface="Arial"/>
                <a:cs typeface="Arial"/>
              </a:rPr>
              <a:t>assignments.</a:t>
            </a:r>
          </a:p>
        </p:txBody>
      </p:sp>
      <p:sp>
        <p:nvSpPr>
          <p:cNvPr id="15" name="TextBox 14">
            <a:extLst>
              <a:ext uri="{FF2B5EF4-FFF2-40B4-BE49-F238E27FC236}">
                <a16:creationId xmlns:a16="http://schemas.microsoft.com/office/drawing/2014/main" id="{9143799B-0C23-275A-B240-743BA68036E0}"/>
              </a:ext>
            </a:extLst>
          </p:cNvPr>
          <p:cNvSpPr txBox="1"/>
          <p:nvPr/>
        </p:nvSpPr>
        <p:spPr>
          <a:xfrm>
            <a:off x="8873044" y="3084"/>
            <a:ext cx="3320247" cy="369331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1.How do emotions influence thinking and decision making?</a:t>
            </a:r>
            <a:endParaRPr lang="en-US">
              <a:latin typeface="Aptos" panose="02110004020202020204"/>
              <a:cs typeface="Arial"/>
            </a:endParaRPr>
          </a:p>
          <a:p>
            <a:r>
              <a:rPr lang="en-US" sz="1200" dirty="0">
                <a:latin typeface="Arial"/>
                <a:cs typeface="Arial"/>
              </a:rPr>
              <a:t> Emotions can influence thinking and decision making from attention, memory, motivation and judgement. For example: I feel anxious when I need to present a PowerPoint, but when I feel confident and motivated I'll participate more in lectures and approach tasks </a:t>
            </a:r>
            <a:r>
              <a:rPr lang="en-US" sz="1200" dirty="0" err="1">
                <a:latin typeface="Arial"/>
                <a:cs typeface="Arial"/>
              </a:rPr>
              <a:t>postivitely</a:t>
            </a:r>
            <a:r>
              <a:rPr lang="en-US" sz="1200" dirty="0">
                <a:latin typeface="Arial"/>
                <a:cs typeface="Arial"/>
              </a:rPr>
              <a:t>.</a:t>
            </a:r>
            <a:endParaRPr lang="en-US"/>
          </a:p>
          <a:p>
            <a:r>
              <a:rPr lang="en-US" sz="1200" b="1" dirty="0">
                <a:latin typeface="Arial"/>
                <a:cs typeface="Arial"/>
              </a:rPr>
              <a:t>How can emotional awareness be developed to improve self regulation and judgement?</a:t>
            </a:r>
          </a:p>
          <a:p>
            <a:r>
              <a:rPr lang="en-US" sz="1200" dirty="0">
                <a:latin typeface="Arial"/>
                <a:cs typeface="Arial"/>
              </a:rPr>
              <a:t>Emotional awareness improves self regulation because it can </a:t>
            </a:r>
            <a:r>
              <a:rPr lang="en-US" sz="1200" dirty="0" err="1">
                <a:latin typeface="Arial"/>
                <a:cs typeface="Arial"/>
              </a:rPr>
              <a:t>recognise</a:t>
            </a:r>
            <a:r>
              <a:rPr lang="en-US" sz="1200" dirty="0">
                <a:latin typeface="Arial"/>
                <a:cs typeface="Arial"/>
              </a:rPr>
              <a:t> and name the specific emotion and identify different  emotional triggers and by this reflect on what went well and what can be improved to consider decisions and consequences.</a:t>
            </a:r>
          </a:p>
          <a:p>
            <a:endParaRPr lang="en-US" dirty="0"/>
          </a:p>
        </p:txBody>
      </p:sp>
      <p:sp>
        <p:nvSpPr>
          <p:cNvPr id="16" name="TextBox 15">
            <a:extLst>
              <a:ext uri="{FF2B5EF4-FFF2-40B4-BE49-F238E27FC236}">
                <a16:creationId xmlns:a16="http://schemas.microsoft.com/office/drawing/2014/main" id="{A3A16A8E-0A14-91F3-5172-772202C9ADF5}"/>
              </a:ext>
            </a:extLst>
          </p:cNvPr>
          <p:cNvSpPr txBox="1"/>
          <p:nvPr/>
        </p:nvSpPr>
        <p:spPr>
          <a:xfrm>
            <a:off x="8855558" y="3431393"/>
            <a:ext cx="3335637" cy="3877985"/>
          </a:xfrm>
          <a:prstGeom prst="rect">
            <a:avLst/>
          </a:prstGeom>
          <a:solidFill>
            <a:schemeClr val="bg1"/>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2. Key emotional factors: </a:t>
            </a:r>
          </a:p>
          <a:p>
            <a:pPr marL="171450" indent="-171450">
              <a:buFont typeface="Calibri"/>
              <a:buChar char="-"/>
            </a:pPr>
            <a:r>
              <a:rPr lang="en-US" sz="1200" dirty="0">
                <a:latin typeface="Arial"/>
                <a:cs typeface="Arial"/>
              </a:rPr>
              <a:t>Stress management</a:t>
            </a:r>
            <a:r>
              <a:rPr lang="en-US" sz="1200" b="1" dirty="0">
                <a:latin typeface="Arial"/>
                <a:cs typeface="Arial"/>
              </a:rPr>
              <a:t> –</a:t>
            </a:r>
            <a:r>
              <a:rPr lang="en-US" sz="1200" dirty="0">
                <a:latin typeface="Arial"/>
                <a:cs typeface="Arial"/>
              </a:rPr>
              <a:t> helps remain fo</a:t>
            </a:r>
            <a:r>
              <a:rPr lang="en-US" sz="1200">
                <a:latin typeface="Arial"/>
                <a:cs typeface="Arial"/>
              </a:rPr>
              <a:t>cused in presentations and deadlines for assignments. </a:t>
            </a:r>
            <a:endParaRPr lang="en-US" sz="1200" dirty="0">
              <a:latin typeface="Arial"/>
              <a:cs typeface="Arial"/>
            </a:endParaRPr>
          </a:p>
          <a:p>
            <a:pPr marL="171450" indent="-171450">
              <a:buFont typeface="Calibri"/>
              <a:buChar char="-"/>
            </a:pPr>
            <a:r>
              <a:rPr lang="en-US" sz="1200" dirty="0">
                <a:latin typeface="Arial"/>
                <a:cs typeface="Arial"/>
              </a:rPr>
              <a:t>Motivation – encourages me to keep on track and </a:t>
            </a:r>
            <a:r>
              <a:rPr lang="en-US" sz="1200" err="1">
                <a:latin typeface="Arial"/>
                <a:cs typeface="Arial"/>
              </a:rPr>
              <a:t>foc</a:t>
            </a:r>
            <a:r>
              <a:rPr lang="en-US" sz="1200" dirty="0">
                <a:latin typeface="Arial"/>
                <a:cs typeface="Arial"/>
              </a:rPr>
              <a:t>us on my </a:t>
            </a:r>
            <a:r>
              <a:rPr lang="en-US" sz="1200">
                <a:latin typeface="Arial"/>
                <a:cs typeface="Arial"/>
              </a:rPr>
              <a:t>assignments. </a:t>
            </a:r>
            <a:endParaRPr lang="en-US" sz="1200" dirty="0">
              <a:latin typeface="Arial"/>
              <a:cs typeface="Arial"/>
            </a:endParaRPr>
          </a:p>
          <a:p>
            <a:pPr marL="171450" indent="-171450">
              <a:buFont typeface="Calibri"/>
              <a:buChar char="-"/>
            </a:pPr>
            <a:r>
              <a:rPr lang="en-US" sz="1200">
                <a:latin typeface="Arial"/>
                <a:cs typeface="Arial"/>
              </a:rPr>
              <a:t>Resilience – helps me learn and improve from setbacks rather than giving up. </a:t>
            </a:r>
            <a:endParaRPr lang="en-US" sz="1200" dirty="0">
              <a:latin typeface="Arial"/>
              <a:cs typeface="Arial"/>
            </a:endParaRPr>
          </a:p>
          <a:p>
            <a:pPr marL="171450" indent="-171450">
              <a:buFont typeface="Calibri"/>
              <a:buChar char="-"/>
            </a:pPr>
            <a:r>
              <a:rPr lang="en-US" sz="1200" dirty="0">
                <a:latin typeface="Arial"/>
                <a:cs typeface="Arial"/>
              </a:rPr>
              <a:t>Self discipline – helps me manage time. </a:t>
            </a:r>
          </a:p>
          <a:p>
            <a:pPr marL="171450" indent="-171450">
              <a:buFont typeface="Calibri"/>
              <a:buChar char="-"/>
            </a:pPr>
            <a:r>
              <a:rPr lang="en-US" sz="1200">
                <a:latin typeface="Arial"/>
                <a:cs typeface="Arial"/>
              </a:rPr>
              <a:t>Empathy – support communication during group presentations.</a:t>
            </a:r>
            <a:endParaRPr lang="en-US" sz="1200" dirty="0">
              <a:latin typeface="Arial"/>
              <a:cs typeface="Arial"/>
            </a:endParaRPr>
          </a:p>
          <a:p>
            <a:r>
              <a:rPr lang="en-US" sz="1200" b="1" dirty="0">
                <a:latin typeface="Arial"/>
                <a:cs typeface="Arial"/>
              </a:rPr>
              <a:t>Applying emotional intelligence to academic challe</a:t>
            </a:r>
            <a:r>
              <a:rPr lang="en-US" sz="1200" b="1">
                <a:latin typeface="Arial"/>
                <a:cs typeface="Arial"/>
              </a:rPr>
              <a:t>nges:</a:t>
            </a:r>
            <a:endParaRPr lang="en-US" sz="1200" b="1" dirty="0">
              <a:latin typeface="Arial"/>
              <a:cs typeface="Arial"/>
            </a:endParaRPr>
          </a:p>
          <a:p>
            <a:r>
              <a:rPr lang="en-US" sz="1200" dirty="0">
                <a:latin typeface="Arial"/>
                <a:cs typeface="Arial"/>
              </a:rPr>
              <a:t>I get overwhelmed by assignments so I divide the assignment into smaller parts and ask for help when needed so I don’t need to procrastinate, feel anxious or have low motivation.</a:t>
            </a:r>
          </a:p>
          <a:p>
            <a:pPr marL="171450" indent="-171450">
              <a:buFont typeface="Calibri"/>
              <a:buChar char="-"/>
            </a:pPr>
            <a:endParaRPr lang="en-US" sz="1200" b="1" dirty="0">
              <a:latin typeface="Arial"/>
              <a:cs typeface="Arial"/>
            </a:endParaRPr>
          </a:p>
          <a:p>
            <a:endParaRPr lang="en-US" dirty="0"/>
          </a:p>
        </p:txBody>
      </p:sp>
      <p:sp>
        <p:nvSpPr>
          <p:cNvPr id="17" name="TextBox 16">
            <a:extLst>
              <a:ext uri="{FF2B5EF4-FFF2-40B4-BE49-F238E27FC236}">
                <a16:creationId xmlns:a16="http://schemas.microsoft.com/office/drawing/2014/main" id="{6CFE9E11-EAF1-29D1-1DD0-076C5FA8375B}"/>
              </a:ext>
            </a:extLst>
          </p:cNvPr>
          <p:cNvSpPr txBox="1"/>
          <p:nvPr/>
        </p:nvSpPr>
        <p:spPr>
          <a:xfrm>
            <a:off x="2747" y="4449589"/>
            <a:ext cx="3238790" cy="2400657"/>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3. critically reflect on personal </a:t>
            </a:r>
            <a:r>
              <a:rPr lang="en-US" sz="1200" b="1">
                <a:latin typeface="Arial"/>
                <a:cs typeface="Arial"/>
              </a:rPr>
              <a:t>experience</a:t>
            </a:r>
            <a:r>
              <a:rPr lang="en-US" b="1">
                <a:latin typeface="Arial"/>
                <a:cs typeface="Arial"/>
              </a:rPr>
              <a:t>:</a:t>
            </a:r>
            <a:r>
              <a:rPr lang="en-US" dirty="0"/>
              <a:t> </a:t>
            </a:r>
          </a:p>
          <a:p>
            <a:r>
              <a:rPr lang="en-US" sz="1200" dirty="0">
                <a:latin typeface="Arial"/>
                <a:cs typeface="Arial"/>
              </a:rPr>
              <a:t>Mindfulness and emotional regulation can help me improve my learning by </a:t>
            </a:r>
            <a:r>
              <a:rPr lang="en-US" sz="1200" dirty="0" err="1">
                <a:latin typeface="Arial"/>
                <a:cs typeface="Arial"/>
              </a:rPr>
              <a:t>recognising</a:t>
            </a:r>
            <a:r>
              <a:rPr lang="en-US" sz="1200" dirty="0">
                <a:latin typeface="Arial"/>
                <a:cs typeface="Arial"/>
              </a:rPr>
              <a:t> distractions, managing anxiety and help me concentrate more especially when having assignments due I may feel stressed but by priorititising tasks and setting goals I can regain focus and work well. These strategies don’t remove difficulty or poor sleep it only helps with work loads and academic support by having good study habits. </a:t>
            </a:r>
          </a:p>
        </p:txBody>
      </p:sp>
      <p:sp>
        <p:nvSpPr>
          <p:cNvPr id="18" name="TextBox 17">
            <a:extLst>
              <a:ext uri="{FF2B5EF4-FFF2-40B4-BE49-F238E27FC236}">
                <a16:creationId xmlns:a16="http://schemas.microsoft.com/office/drawing/2014/main" id="{87DD472D-D894-DEFF-422E-25E4F3F8BD59}"/>
              </a:ext>
            </a:extLst>
          </p:cNvPr>
          <p:cNvSpPr txBox="1"/>
          <p:nvPr/>
        </p:nvSpPr>
        <p:spPr>
          <a:xfrm>
            <a:off x="6561667" y="1714499"/>
            <a:ext cx="2298701" cy="4985980"/>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References: </a:t>
            </a:r>
          </a:p>
          <a:p>
            <a:r>
              <a:rPr lang="en-US" sz="1200">
                <a:latin typeface="Arial"/>
                <a:cs typeface="Arial"/>
              </a:rPr>
              <a:t>Hasson, G. (2025) Emotional intelligence : managing emotions to make a positive impact on your life. Second edition. Hoboken, NJ: Capstone, a Wiley brand.</a:t>
            </a:r>
            <a:endParaRPr lang="en-US"/>
          </a:p>
          <a:p>
            <a:r>
              <a:rPr lang="en-US" sz="1200" dirty="0" err="1">
                <a:latin typeface="Arial"/>
                <a:cs typeface="Arial"/>
              </a:rPr>
              <a:t>Taukeni</a:t>
            </a:r>
            <a:r>
              <a:rPr lang="en-US" sz="1200" dirty="0">
                <a:latin typeface="Arial"/>
                <a:cs typeface="Arial"/>
              </a:rPr>
              <a:t>, S.G. (ed.) (2021) </a:t>
            </a:r>
            <a:endParaRPr lang="en-US" dirty="0">
              <a:latin typeface="Aptos" panose="02110004020202020204"/>
              <a:cs typeface="Arial"/>
            </a:endParaRPr>
          </a:p>
          <a:p>
            <a:r>
              <a:rPr lang="en-US" sz="1200" dirty="0">
                <a:latin typeface="Arial"/>
                <a:cs typeface="Arial"/>
              </a:rPr>
              <a:t>The science of emotional intelligence. London, England: </a:t>
            </a:r>
            <a:r>
              <a:rPr lang="en-US" sz="1200" dirty="0" err="1">
                <a:latin typeface="Arial"/>
                <a:cs typeface="Arial"/>
              </a:rPr>
              <a:t>IntechOpen</a:t>
            </a:r>
            <a:r>
              <a:rPr lang="en-US" sz="1200" dirty="0">
                <a:latin typeface="Arial"/>
                <a:cs typeface="Arial"/>
              </a:rPr>
              <a:t>.</a:t>
            </a:r>
            <a:endParaRPr lang="en-US"/>
          </a:p>
          <a:p>
            <a:r>
              <a:rPr lang="en-US" sz="1200" dirty="0">
                <a:latin typeface="Arial"/>
                <a:cs typeface="Arial"/>
              </a:rPr>
              <a:t>Quebbeman, A.J. and Rozell, E.J. (2002) “Emotional intelligence and dispositional affectivity as moderators of workplace aggression: The impact on behavior choice,” Human resource </a:t>
            </a:r>
            <a:r>
              <a:rPr lang="en-US" sz="1200">
                <a:latin typeface="Arial"/>
                <a:cs typeface="Arial"/>
              </a:rPr>
              <a:t>management review, 12(1), pp. 125–143. </a:t>
            </a:r>
            <a:endParaRPr lang="en-US" sz="1200" dirty="0">
              <a:latin typeface="Arial"/>
              <a:cs typeface="Arial"/>
            </a:endParaRPr>
          </a:p>
          <a:p>
            <a:endParaRPr lang="en-US" sz="1200" dirty="0">
              <a:latin typeface="Arial"/>
              <a:cs typeface="Arial"/>
            </a:endParaRPr>
          </a:p>
          <a:p>
            <a:endParaRPr lang="en-US" sz="1200" dirty="0">
              <a:latin typeface="Arial"/>
              <a:cs typeface="Arial"/>
            </a:endParaRPr>
          </a:p>
          <a:p>
            <a:endParaRPr lang="en-US" dirty="0"/>
          </a:p>
          <a:p>
            <a:endParaRPr lang="en-US" dirty="0"/>
          </a:p>
          <a:p>
            <a:endParaRPr lang="en-US" dirty="0"/>
          </a:p>
        </p:txBody>
      </p:sp>
      <p:sp>
        <p:nvSpPr>
          <p:cNvPr id="19" name="Rectangle 18">
            <a:extLst>
              <a:ext uri="{FF2B5EF4-FFF2-40B4-BE49-F238E27FC236}">
                <a16:creationId xmlns:a16="http://schemas.microsoft.com/office/drawing/2014/main" id="{9C8CB0DE-82D9-510F-80DE-71679AE85D41}"/>
              </a:ext>
            </a:extLst>
          </p:cNvPr>
          <p:cNvSpPr/>
          <p:nvPr/>
        </p:nvSpPr>
        <p:spPr>
          <a:xfrm>
            <a:off x="3651250" y="1068917"/>
            <a:ext cx="2211917" cy="74083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latin typeface="Arial"/>
                <a:cs typeface="Arial"/>
              </a:rPr>
              <a:t>Applying </a:t>
            </a:r>
            <a:r>
              <a:rPr lang="en-US" sz="1400" b="1" dirty="0" err="1">
                <a:latin typeface="Arial"/>
                <a:cs typeface="Arial"/>
              </a:rPr>
              <a:t>Golemans</a:t>
            </a:r>
            <a:r>
              <a:rPr lang="en-US" sz="1400" b="1" dirty="0">
                <a:latin typeface="Arial"/>
                <a:cs typeface="Arial"/>
              </a:rPr>
              <a:t> emotional </a:t>
            </a:r>
          </a:p>
          <a:p>
            <a:pPr algn="ctr"/>
            <a:r>
              <a:rPr lang="en-US" sz="1400" b="1">
                <a:latin typeface="Arial"/>
                <a:cs typeface="Arial"/>
              </a:rPr>
              <a:t>Intelligence matrix:</a:t>
            </a:r>
            <a:endParaRPr lang="en-US" sz="1400" b="1"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896</cp:revision>
  <dcterms:created xsi:type="dcterms:W3CDTF">2026-10-10T23:12:32Z</dcterms:created>
  <dcterms:modified xsi:type="dcterms:W3CDTF">2026-10-11T02:18:49Z</dcterms:modified>
</cp:coreProperties>
</file>