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16"/>
  </p:notesMasterIdLst>
  <p:sldIdLst>
    <p:sldId id="256" r:id="rId2"/>
    <p:sldId id="257" r:id="rId3"/>
    <p:sldId id="260" r:id="rId4"/>
    <p:sldId id="259" r:id="rId5"/>
    <p:sldId id="261" r:id="rId6"/>
    <p:sldId id="262" r:id="rId7"/>
    <p:sldId id="263" r:id="rId8"/>
    <p:sldId id="264" r:id="rId9"/>
    <p:sldId id="265" r:id="rId10"/>
    <p:sldId id="266" r:id="rId11"/>
    <p:sldId id="267" r:id="rId12"/>
    <p:sldId id="268" r:id="rId13"/>
    <p:sldId id="25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p:restoredLeft sz="9799" autoAdjust="0"/>
    <p:restoredTop sz="84054" autoAdjust="0"/>
  </p:normalViewPr>
  <p:slideViewPr>
    <p:cSldViewPr snapToGrid="0">
      <p:cViewPr>
        <p:scale>
          <a:sx n="66" d="100"/>
          <a:sy n="66" d="100"/>
        </p:scale>
        <p:origin x="1800" y="1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880005-5E63-491D-9BC8-DF7828054A29}" type="datetimeFigureOut">
              <a:rPr lang="en-GB" smtClean="0"/>
              <a:t>16/10/2024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CE033C-C7A1-4E0F-8781-D4E16A0E158C}" type="slidenum">
              <a:rPr lang="en-GB" smtClean="0"/>
              <a:t>‹#›</a:t>
            </a:fld>
            <a:endParaRPr lang="en-GB"/>
          </a:p>
        </p:txBody>
      </p:sp>
    </p:spTree>
    <p:extLst>
      <p:ext uri="{BB962C8B-B14F-4D97-AF65-F5344CB8AC3E}">
        <p14:creationId xmlns:p14="http://schemas.microsoft.com/office/powerpoint/2010/main" val="34933297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GB" sz="1800" b="1" i="1" kern="0" dirty="0">
                <a:effectLst/>
                <a:latin typeface="Times New Roman" panose="02020603050405020304" pitchFamily="18" charset="0"/>
              </a:rPr>
              <a:t>Introduction</a:t>
            </a:r>
          </a:p>
          <a:p>
            <a:pPr marL="0" marR="0">
              <a:lnSpc>
                <a:spcPct val="115000"/>
              </a:lnSpc>
              <a:spcBef>
                <a:spcPts val="0"/>
              </a:spcBef>
              <a:spcAft>
                <a:spcPts val="800"/>
              </a:spcAft>
            </a:pPr>
            <a:r>
              <a:rPr lang="en-GB" sz="1800" dirty="0">
                <a:effectLst/>
                <a:latin typeface="Times New Roman" panose="02020603050405020304" pitchFamily="18" charset="0"/>
                <a:ea typeface="Calibri" panose="020F0502020204030204" pitchFamily="34" charset="0"/>
              </a:rPr>
              <a:t>Management is a process that consists of ‘planning,' ‘ organising,' ‘leading,' and ‘controlling resources—human,' ‘financial,' and ‘physical resources’ to effectively and efficiently meet specific organisational goals (Schermerhorn et al., 2020). In this process, management embraces all these functions and roles in guiding organisations in their operational landscape. In this presentation, we will discuss some of the core principles of management, the essential functions managers are expected to deliver, and the functions they perform within an organisation. We will also discuss two of the most important managerial behaviours: employee progress and fair treatment. We will illustrate how these behaviours impact employee motivation, performance, and the ultimate culture within the working environment, thus contributing to a better organisational outcome.</a:t>
            </a:r>
          </a:p>
        </p:txBody>
      </p:sp>
      <p:sp>
        <p:nvSpPr>
          <p:cNvPr id="4" name="Slide Number Placeholder 3"/>
          <p:cNvSpPr>
            <a:spLocks noGrp="1"/>
          </p:cNvSpPr>
          <p:nvPr>
            <p:ph type="sldNum" sz="quarter" idx="5"/>
          </p:nvPr>
        </p:nvSpPr>
        <p:spPr/>
        <p:txBody>
          <a:bodyPr/>
          <a:lstStyle/>
          <a:p>
            <a:fld id="{21CE033C-C7A1-4E0F-8781-D4E16A0E158C}" type="slidenum">
              <a:rPr lang="en-GB" smtClean="0"/>
              <a:t>3</a:t>
            </a:fld>
            <a:endParaRPr lang="en-GB"/>
          </a:p>
        </p:txBody>
      </p:sp>
    </p:spTree>
    <p:extLst>
      <p:ext uri="{BB962C8B-B14F-4D97-AF65-F5344CB8AC3E}">
        <p14:creationId xmlns:p14="http://schemas.microsoft.com/office/powerpoint/2010/main" val="16555585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GB" sz="1800" b="1" i="1" kern="0" dirty="0">
                <a:effectLst/>
                <a:latin typeface="Times New Roman" panose="02020603050405020304" pitchFamily="18" charset="0"/>
              </a:rPr>
              <a:t>Importance Of Management</a:t>
            </a:r>
          </a:p>
          <a:p>
            <a:pPr marL="0" marR="0">
              <a:lnSpc>
                <a:spcPct val="115000"/>
              </a:lnSpc>
              <a:spcBef>
                <a:spcPts val="0"/>
              </a:spcBef>
              <a:spcAft>
                <a:spcPts val="800"/>
              </a:spcAft>
            </a:pPr>
            <a:r>
              <a:rPr lang="en-US" sz="1800" dirty="0">
                <a:effectLst/>
                <a:latin typeface="Times New Roman" panose="02020603050405020304" pitchFamily="18" charset="0"/>
                <a:ea typeface="Calibri" panose="020F0502020204030204" pitchFamily="34" charset="0"/>
              </a:rPr>
              <a:t>The business world of today needs management to make sure that organisations make the best adaptation to circumstances and operate efficiently. Effective management allows business organisations to make strategic plans and set obvious and congruent goals (Griffin, 2022). For example, </a:t>
            </a:r>
            <a:r>
              <a:rPr lang="en-US" sz="1800" b="1" dirty="0">
                <a:effectLst/>
                <a:latin typeface="Times New Roman" panose="02020603050405020304" pitchFamily="18" charset="0"/>
                <a:ea typeface="Calibri" panose="020F0502020204030204" pitchFamily="34" charset="0"/>
              </a:rPr>
              <a:t>Microsoft</a:t>
            </a:r>
            <a:r>
              <a:rPr lang="en-US" sz="1800" dirty="0">
                <a:effectLst/>
                <a:latin typeface="Times New Roman" panose="02020603050405020304" pitchFamily="18" charset="0"/>
                <a:ea typeface="Calibri" panose="020F0502020204030204" pitchFamily="34" charset="0"/>
              </a:rPr>
              <a:t> has successfully directed technological advancement in the shifting market situation through well-entrenched management strategies based on its innovation and collaboration, which resulted in efficient tools such as Microsoft Teams and Azure (Borra, 2022). Additionally, the management fosters an organisational culture that enhances the engagement of employees and their retention. For example, </a:t>
            </a:r>
            <a:r>
              <a:rPr lang="en-US" sz="1800" b="1" dirty="0">
                <a:effectLst/>
                <a:latin typeface="Times New Roman" panose="02020603050405020304" pitchFamily="18" charset="0"/>
                <a:ea typeface="Calibri" panose="020F0502020204030204" pitchFamily="34" charset="0"/>
              </a:rPr>
              <a:t>Google</a:t>
            </a:r>
            <a:r>
              <a:rPr lang="en-US" sz="1800" dirty="0">
                <a:effectLst/>
                <a:latin typeface="Times New Roman" panose="02020603050405020304" pitchFamily="18" charset="0"/>
                <a:ea typeface="Calibri" panose="020F0502020204030204" pitchFamily="34" charset="0"/>
              </a:rPr>
              <a:t> introduces an open community to foster creativity and teamwork among employees. Their practices, such as working arrangements and continuous feedback, enhance job satisfaction and productivity (</a:t>
            </a:r>
            <a:r>
              <a:rPr lang="en-GB" sz="1800" dirty="0" err="1">
                <a:effectLst/>
                <a:latin typeface="Times New Roman" panose="02020603050405020304" pitchFamily="18" charset="0"/>
                <a:ea typeface="Calibri" panose="020F0502020204030204" pitchFamily="34" charset="0"/>
              </a:rPr>
              <a:t>Steiber</a:t>
            </a:r>
            <a:r>
              <a:rPr lang="en-GB" sz="1800" dirty="0">
                <a:effectLst/>
                <a:latin typeface="Times New Roman" panose="02020603050405020304" pitchFamily="18" charset="0"/>
                <a:ea typeface="Calibri" panose="020F0502020204030204" pitchFamily="34" charset="0"/>
              </a:rPr>
              <a:t>, 2024)</a:t>
            </a:r>
            <a:r>
              <a:rPr lang="en-US" sz="1800" dirty="0">
                <a:effectLst/>
                <a:latin typeface="Times New Roman" panose="02020603050405020304" pitchFamily="18" charset="0"/>
                <a:ea typeface="Calibri" panose="020F0502020204030204" pitchFamily="34" charset="0"/>
              </a:rPr>
              <a:t>. </a:t>
            </a:r>
            <a:r>
              <a:rPr lang="en-GB" sz="1800" dirty="0">
                <a:effectLst/>
                <a:latin typeface="Times New Roman" panose="02020603050405020304" pitchFamily="18" charset="0"/>
                <a:ea typeface="Calibri" panose="020F0502020204030204" pitchFamily="34" charset="0"/>
              </a:rPr>
              <a:t>Therefore, management not only manages organisational efficiency but also boosts the motivation and satisfaction of employees, which will lead to a sustained competitive advantage in the marketplace.</a:t>
            </a:r>
          </a:p>
        </p:txBody>
      </p:sp>
      <p:sp>
        <p:nvSpPr>
          <p:cNvPr id="4" name="Slide Number Placeholder 3"/>
          <p:cNvSpPr>
            <a:spLocks noGrp="1"/>
          </p:cNvSpPr>
          <p:nvPr>
            <p:ph type="sldNum" sz="quarter" idx="5"/>
          </p:nvPr>
        </p:nvSpPr>
        <p:spPr/>
        <p:txBody>
          <a:bodyPr/>
          <a:lstStyle/>
          <a:p>
            <a:fld id="{21CE033C-C7A1-4E0F-8781-D4E16A0E158C}" type="slidenum">
              <a:rPr lang="en-GB" smtClean="0"/>
              <a:t>4</a:t>
            </a:fld>
            <a:endParaRPr lang="en-GB"/>
          </a:p>
        </p:txBody>
      </p:sp>
    </p:spTree>
    <p:extLst>
      <p:ext uri="{BB962C8B-B14F-4D97-AF65-F5344CB8AC3E}">
        <p14:creationId xmlns:p14="http://schemas.microsoft.com/office/powerpoint/2010/main" val="13598055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GB" sz="1800" b="1" i="1" kern="0" dirty="0">
                <a:effectLst/>
                <a:latin typeface="Times New Roman" panose="02020603050405020304" pitchFamily="18" charset="0"/>
              </a:rPr>
              <a:t>Management Principles</a:t>
            </a:r>
          </a:p>
          <a:p>
            <a:pPr marL="0" marR="0">
              <a:lnSpc>
                <a:spcPct val="115000"/>
              </a:lnSpc>
              <a:spcBef>
                <a:spcPts val="0"/>
              </a:spcBef>
              <a:spcAft>
                <a:spcPts val="800"/>
              </a:spcAft>
            </a:pPr>
            <a:r>
              <a:rPr lang="en-US" sz="1800" dirty="0">
                <a:effectLst/>
                <a:latin typeface="Times New Roman" panose="02020603050405020304" pitchFamily="18" charset="0"/>
                <a:ea typeface="Calibri" panose="020F0502020204030204" pitchFamily="34" charset="0"/>
              </a:rPr>
              <a:t>Management principles are the basic principles devised to help managers guide and coordinate activities toward achieving the organisational objective effectively. The principles formed by theorists like Henri Fayol evolved to become the basis for deciding and managerial practice. Fayol's key principles include </a:t>
            </a:r>
            <a:r>
              <a:rPr lang="en-US" sz="1800" b="1" dirty="0">
                <a:effectLst/>
                <a:latin typeface="Times New Roman" panose="02020603050405020304" pitchFamily="18" charset="0"/>
                <a:ea typeface="Calibri" panose="020F0502020204030204" pitchFamily="34" charset="0"/>
              </a:rPr>
              <a:t>division of work, authority and responsibility, discipline, unity of command, unity of direction, </a:t>
            </a:r>
            <a:r>
              <a:rPr lang="en-US" sz="1800" dirty="0">
                <a:effectLst/>
                <a:latin typeface="Times New Roman" panose="02020603050405020304" pitchFamily="18" charset="0"/>
                <a:ea typeface="Calibri" panose="020F0502020204030204" pitchFamily="34" charset="0"/>
              </a:rPr>
              <a:t>and</a:t>
            </a:r>
            <a:r>
              <a:rPr lang="en-US" sz="1800" b="1" dirty="0">
                <a:effectLst/>
                <a:latin typeface="Times New Roman" panose="02020603050405020304" pitchFamily="18" charset="0"/>
                <a:ea typeface="Calibri" panose="020F0502020204030204" pitchFamily="34" charset="0"/>
              </a:rPr>
              <a:t> equity</a:t>
            </a:r>
            <a:r>
              <a:rPr lang="en-US" sz="1800" dirty="0">
                <a:effectLst/>
                <a:latin typeface="Times New Roman" panose="02020603050405020304" pitchFamily="18" charset="0"/>
                <a:ea typeface="Calibri" panose="020F0502020204030204" pitchFamily="34" charset="0"/>
              </a:rPr>
              <a:t>, among others (Islam et al., 2020). </a:t>
            </a:r>
            <a:endParaRPr lang="en-GB" sz="1800" dirty="0">
              <a:effectLst/>
              <a:latin typeface="Times New Roman" panose="02020603050405020304" pitchFamily="18" charset="0"/>
              <a:ea typeface="Calibri" panose="020F0502020204030204" pitchFamily="34" charset="0"/>
            </a:endParaRPr>
          </a:p>
          <a:p>
            <a:pPr marL="342900" marR="0" lvl="0" indent="-342900">
              <a:lnSpc>
                <a:spcPct val="115000"/>
              </a:lnSpc>
              <a:spcBef>
                <a:spcPts val="0"/>
              </a:spcBef>
              <a:spcAft>
                <a:spcPts val="0"/>
              </a:spcAft>
              <a:buFont typeface="Symbol" panose="05050102010706020507" pitchFamily="18" charset="2"/>
              <a:buChar char=""/>
            </a:pPr>
            <a:r>
              <a:rPr lang="en-US" sz="1800" b="1" dirty="0">
                <a:effectLst/>
                <a:latin typeface="Times New Roman" panose="02020603050405020304" pitchFamily="18" charset="0"/>
                <a:ea typeface="Calibri" panose="020F0502020204030204" pitchFamily="34" charset="0"/>
              </a:rPr>
              <a:t>Division of Work</a:t>
            </a:r>
            <a:r>
              <a:rPr lang="en-US" sz="1800" dirty="0">
                <a:effectLst/>
                <a:latin typeface="Times New Roman" panose="02020603050405020304" pitchFamily="18" charset="0"/>
                <a:ea typeface="Calibri" panose="020F0502020204030204" pitchFamily="34" charset="0"/>
              </a:rPr>
              <a:t>: The principle of this </a:t>
            </a:r>
            <a:r>
              <a:rPr lang="en-US" sz="1800" dirty="0" err="1">
                <a:effectLst/>
                <a:latin typeface="Times New Roman" panose="02020603050405020304" pitchFamily="18" charset="0"/>
                <a:ea typeface="Calibri" panose="020F0502020204030204" pitchFamily="34" charset="0"/>
              </a:rPr>
              <a:t>specialisation</a:t>
            </a:r>
            <a:r>
              <a:rPr lang="en-US" sz="1800" dirty="0">
                <a:effectLst/>
                <a:latin typeface="Times New Roman" panose="02020603050405020304" pitchFamily="18" charset="0"/>
                <a:ea typeface="Calibri" panose="020F0502020204030204" pitchFamily="34" charset="0"/>
              </a:rPr>
              <a:t> increases efficiency and productivity. For example, at </a:t>
            </a:r>
            <a:r>
              <a:rPr lang="en-US" sz="1800" b="1" dirty="0">
                <a:effectLst/>
                <a:latin typeface="Times New Roman" panose="02020603050405020304" pitchFamily="18" charset="0"/>
                <a:ea typeface="Calibri" panose="020F0502020204030204" pitchFamily="34" charset="0"/>
              </a:rPr>
              <a:t>Ford Motor Company</a:t>
            </a:r>
            <a:r>
              <a:rPr lang="en-US" sz="1800" dirty="0">
                <a:effectLst/>
                <a:latin typeface="Times New Roman" panose="02020603050405020304" pitchFamily="18" charset="0"/>
                <a:ea typeface="Calibri" panose="020F0502020204030204" pitchFamily="34" charset="0"/>
              </a:rPr>
              <a:t>, a trend is created where the work on the assembly line is segmented into simplified steps for one worker to handle their task and post (</a:t>
            </a:r>
            <a:r>
              <a:rPr lang="en-GB" sz="1800" dirty="0" err="1">
                <a:effectLst/>
                <a:latin typeface="Times New Roman" panose="02020603050405020304" pitchFamily="18" charset="0"/>
                <a:ea typeface="Calibri" panose="020F0502020204030204" pitchFamily="34" charset="0"/>
              </a:rPr>
              <a:t>Zambrzhitskaya</a:t>
            </a:r>
            <a:r>
              <a:rPr lang="en-GB" sz="1800" dirty="0">
                <a:effectLst/>
                <a:latin typeface="Times New Roman" panose="02020603050405020304" pitchFamily="18" charset="0"/>
                <a:ea typeface="Calibri" panose="020F0502020204030204" pitchFamily="34" charset="0"/>
              </a:rPr>
              <a:t> et al., 2020)</a:t>
            </a:r>
            <a:r>
              <a:rPr lang="en-US" sz="1800" dirty="0">
                <a:effectLst/>
                <a:latin typeface="Times New Roman" panose="02020603050405020304" pitchFamily="18" charset="0"/>
                <a:ea typeface="Calibri" panose="020F0502020204030204" pitchFamily="34" charset="0"/>
              </a:rPr>
              <a:t>. This allows higher efficiency and aids in increasing the rate of production.</a:t>
            </a:r>
            <a:endParaRPr lang="en-GB" sz="1800" dirty="0">
              <a:effectLst/>
              <a:latin typeface="Times New Roman" panose="02020603050405020304" pitchFamily="18" charset="0"/>
              <a:ea typeface="Calibri" panose="020F0502020204030204" pitchFamily="34" charset="0"/>
            </a:endParaRPr>
          </a:p>
          <a:p>
            <a:pPr marL="342900" marR="0" lvl="0" indent="-342900">
              <a:lnSpc>
                <a:spcPct val="115000"/>
              </a:lnSpc>
              <a:spcBef>
                <a:spcPts val="0"/>
              </a:spcBef>
              <a:spcAft>
                <a:spcPts val="800"/>
              </a:spcAft>
              <a:buFont typeface="Symbol" panose="05050102010706020507" pitchFamily="18" charset="2"/>
              <a:buChar char=""/>
            </a:pPr>
            <a:r>
              <a:rPr lang="en-US" sz="1800" b="1" dirty="0">
                <a:effectLst/>
                <a:latin typeface="Times New Roman" panose="02020603050405020304" pitchFamily="18" charset="0"/>
                <a:ea typeface="Calibri" panose="020F0502020204030204" pitchFamily="34" charset="0"/>
              </a:rPr>
              <a:t>Authority and Responsibility</a:t>
            </a:r>
            <a:r>
              <a:rPr lang="en-US" sz="1800" dirty="0">
                <a:effectLst/>
                <a:latin typeface="Times New Roman" panose="02020603050405020304" pitchFamily="18" charset="0"/>
                <a:ea typeface="Calibri" panose="020F0502020204030204" pitchFamily="34" charset="0"/>
              </a:rPr>
              <a:t>: Authority and responsibility empower managers to give orders and, at the same time, offer confidence that those orders are carried out. For instance, managers at </a:t>
            </a:r>
            <a:r>
              <a:rPr lang="en-US" sz="1800" b="1" dirty="0">
                <a:effectLst/>
                <a:latin typeface="Times New Roman" panose="02020603050405020304" pitchFamily="18" charset="0"/>
                <a:ea typeface="Calibri" panose="020F0502020204030204" pitchFamily="34" charset="0"/>
              </a:rPr>
              <a:t>Amazon</a:t>
            </a:r>
            <a:r>
              <a:rPr lang="en-US" sz="1800" dirty="0">
                <a:effectLst/>
                <a:latin typeface="Times New Roman" panose="02020603050405020304" pitchFamily="18" charset="0"/>
                <a:ea typeface="Calibri" panose="020F0502020204030204" pitchFamily="34" charset="0"/>
              </a:rPr>
              <a:t> have the authority to make decisions concerning logistics as well as warehousing and customer service. Such authority, combined with responsibility, enables Amazon to execute its promise of speedy deliveries and customer satisfaction (</a:t>
            </a:r>
            <a:r>
              <a:rPr lang="en-GB" sz="1800" dirty="0">
                <a:effectLst/>
                <a:latin typeface="Times New Roman" panose="02020603050405020304" pitchFamily="18" charset="0"/>
                <a:ea typeface="Calibri" panose="020F0502020204030204" pitchFamily="34" charset="0"/>
              </a:rPr>
              <a:t>Barth-Obi, 2022)</a:t>
            </a:r>
            <a:r>
              <a:rPr lang="en-US" sz="1800" dirty="0">
                <a:effectLst/>
                <a:latin typeface="Times New Roman" panose="02020603050405020304" pitchFamily="18" charset="0"/>
                <a:ea typeface="Calibri" panose="020F0502020204030204" pitchFamily="34" charset="0"/>
              </a:rPr>
              <a:t>.</a:t>
            </a:r>
            <a:endParaRPr lang="en-GB" sz="1800" dirty="0">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21CE033C-C7A1-4E0F-8781-D4E16A0E158C}" type="slidenum">
              <a:rPr lang="en-GB" smtClean="0"/>
              <a:t>5</a:t>
            </a:fld>
            <a:endParaRPr lang="en-GB"/>
          </a:p>
        </p:txBody>
      </p:sp>
    </p:spTree>
    <p:extLst>
      <p:ext uri="{BB962C8B-B14F-4D97-AF65-F5344CB8AC3E}">
        <p14:creationId xmlns:p14="http://schemas.microsoft.com/office/powerpoint/2010/main" val="23347296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GB" sz="1800" b="1" i="1" kern="0" dirty="0">
                <a:effectLst/>
                <a:latin typeface="Times New Roman" panose="02020603050405020304" pitchFamily="18" charset="0"/>
              </a:rPr>
              <a:t>Management Principles</a:t>
            </a:r>
          </a:p>
          <a:p>
            <a:pPr marL="342900" marR="0" lvl="0" indent="-342900">
              <a:lnSpc>
                <a:spcPct val="115000"/>
              </a:lnSpc>
              <a:spcBef>
                <a:spcPts val="0"/>
              </a:spcBef>
              <a:spcAft>
                <a:spcPts val="0"/>
              </a:spcAft>
              <a:buFont typeface="Symbol" panose="05050102010706020507" pitchFamily="18" charset="2"/>
              <a:buChar char=""/>
            </a:pPr>
            <a:r>
              <a:rPr lang="en-US" sz="1800" b="1" dirty="0">
                <a:effectLst/>
                <a:latin typeface="Times New Roman" panose="02020603050405020304" pitchFamily="18" charset="0"/>
                <a:ea typeface="Calibri" panose="020F0502020204030204" pitchFamily="34" charset="0"/>
              </a:rPr>
              <a:t>Unity of Command</a:t>
            </a:r>
            <a:r>
              <a:rPr lang="en-US" sz="1800" dirty="0">
                <a:effectLst/>
                <a:latin typeface="Times New Roman" panose="02020603050405020304" pitchFamily="18" charset="0"/>
                <a:ea typeface="Calibri" panose="020F0502020204030204" pitchFamily="34" charset="0"/>
              </a:rPr>
              <a:t>: All the workers should have one immediate supervisor to obviate confusion. In </a:t>
            </a:r>
            <a:r>
              <a:rPr lang="en-US" sz="1800" b="1" dirty="0">
                <a:effectLst/>
                <a:latin typeface="Times New Roman" panose="02020603050405020304" pitchFamily="18" charset="0"/>
                <a:ea typeface="Calibri" panose="020F0502020204030204" pitchFamily="34" charset="0"/>
              </a:rPr>
              <a:t>Starbucks</a:t>
            </a:r>
            <a:r>
              <a:rPr lang="en-US" sz="1800" dirty="0">
                <a:effectLst/>
                <a:latin typeface="Times New Roman" panose="02020603050405020304" pitchFamily="18" charset="0"/>
                <a:ea typeface="Calibri" panose="020F0502020204030204" pitchFamily="34" charset="0"/>
              </a:rPr>
              <a:t>, for instance, each of the baristas reports to only one store manager for clear communication and smooth stores' operations (</a:t>
            </a:r>
            <a:r>
              <a:rPr lang="en-GB" sz="1800" dirty="0" err="1">
                <a:effectLst/>
                <a:latin typeface="Times New Roman" panose="02020603050405020304" pitchFamily="18" charset="0"/>
                <a:ea typeface="Calibri" panose="020F0502020204030204" pitchFamily="34" charset="0"/>
              </a:rPr>
              <a:t>Valerevna</a:t>
            </a:r>
            <a:r>
              <a:rPr lang="en-GB" sz="1800" dirty="0">
                <a:effectLst/>
                <a:latin typeface="Times New Roman" panose="02020603050405020304" pitchFamily="18" charset="0"/>
                <a:ea typeface="Calibri" panose="020F0502020204030204" pitchFamily="34" charset="0"/>
              </a:rPr>
              <a:t>, 2022)</a:t>
            </a:r>
            <a:r>
              <a:rPr lang="en-US" sz="1800" dirty="0">
                <a:effectLst/>
                <a:latin typeface="Times New Roman" panose="02020603050405020304" pitchFamily="18" charset="0"/>
                <a:ea typeface="Calibri" panose="020F0502020204030204" pitchFamily="34" charset="0"/>
              </a:rPr>
              <a:t>.</a:t>
            </a:r>
            <a:endParaRPr lang="en-GB" sz="1800" dirty="0">
              <a:effectLst/>
              <a:latin typeface="Times New Roman" panose="02020603050405020304" pitchFamily="18" charset="0"/>
              <a:ea typeface="Calibri" panose="020F0502020204030204" pitchFamily="34" charset="0"/>
            </a:endParaRPr>
          </a:p>
          <a:p>
            <a:pPr marL="342900" marR="0" lvl="0" indent="-342900">
              <a:lnSpc>
                <a:spcPct val="115000"/>
              </a:lnSpc>
              <a:spcBef>
                <a:spcPts val="0"/>
              </a:spcBef>
              <a:spcAft>
                <a:spcPts val="800"/>
              </a:spcAft>
              <a:buFont typeface="Symbol" panose="05050102010706020507" pitchFamily="18" charset="2"/>
              <a:buChar char=""/>
            </a:pPr>
            <a:r>
              <a:rPr lang="en-US" sz="1800" b="1" dirty="0">
                <a:effectLst/>
                <a:latin typeface="Times New Roman" panose="02020603050405020304" pitchFamily="18" charset="0"/>
                <a:ea typeface="Calibri" panose="020F0502020204030204" pitchFamily="34" charset="0"/>
              </a:rPr>
              <a:t>Equity</a:t>
            </a:r>
            <a:r>
              <a:rPr lang="en-US" sz="1800" dirty="0">
                <a:effectLst/>
                <a:latin typeface="Times New Roman" panose="02020603050405020304" pitchFamily="18" charset="0"/>
                <a:ea typeface="Calibri" panose="020F0502020204030204" pitchFamily="34" charset="0"/>
              </a:rPr>
              <a:t>: This principle requires one to be just and fair in managing workers. </a:t>
            </a:r>
            <a:r>
              <a:rPr lang="en-US" sz="1800" b="1" dirty="0">
                <a:effectLst/>
                <a:latin typeface="Times New Roman" panose="02020603050405020304" pitchFamily="18" charset="0"/>
                <a:ea typeface="Calibri" panose="020F0502020204030204" pitchFamily="34" charset="0"/>
              </a:rPr>
              <a:t>Patagonia</a:t>
            </a:r>
            <a:r>
              <a:rPr lang="en-US" sz="1800" dirty="0">
                <a:effectLst/>
                <a:latin typeface="Times New Roman" panose="02020603050405020304" pitchFamily="18" charset="0"/>
                <a:ea typeface="Calibri" panose="020F0502020204030204" pitchFamily="34" charset="0"/>
              </a:rPr>
              <a:t> is a good example because it has formulated ethical practices that cover every aspect of the treatment of its employees. Such will promote fair, competitive pay, sustainable working conditions, and equal opportunities for employees, thus enhancing commitment and involvement (</a:t>
            </a:r>
            <a:r>
              <a:rPr lang="en-GB" sz="1800" dirty="0" err="1">
                <a:effectLst/>
                <a:latin typeface="Times New Roman" panose="02020603050405020304" pitchFamily="18" charset="0"/>
                <a:ea typeface="Calibri" panose="020F0502020204030204" pitchFamily="34" charset="0"/>
              </a:rPr>
              <a:t>Pulakos</a:t>
            </a:r>
            <a:r>
              <a:rPr lang="en-GB" sz="1800" dirty="0">
                <a:effectLst/>
                <a:latin typeface="Times New Roman" panose="02020603050405020304" pitchFamily="18" charset="0"/>
                <a:ea typeface="Calibri" panose="020F0502020204030204" pitchFamily="34" charset="0"/>
              </a:rPr>
              <a:t> and Battista, 2020)</a:t>
            </a:r>
            <a:r>
              <a:rPr lang="en-US" sz="1800" dirty="0">
                <a:effectLst/>
                <a:latin typeface="Times New Roman" panose="02020603050405020304" pitchFamily="18" charset="0"/>
                <a:ea typeface="Calibri" panose="020F0502020204030204" pitchFamily="34" charset="0"/>
              </a:rPr>
              <a:t>.</a:t>
            </a:r>
            <a:endParaRPr lang="en-GB" sz="1800" dirty="0">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21CE033C-C7A1-4E0F-8781-D4E16A0E158C}" type="slidenum">
              <a:rPr lang="en-GB" smtClean="0"/>
              <a:t>6</a:t>
            </a:fld>
            <a:endParaRPr lang="en-GB"/>
          </a:p>
        </p:txBody>
      </p:sp>
    </p:spTree>
    <p:extLst>
      <p:ext uri="{BB962C8B-B14F-4D97-AF65-F5344CB8AC3E}">
        <p14:creationId xmlns:p14="http://schemas.microsoft.com/office/powerpoint/2010/main" val="34035527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GB" sz="1800" b="1" i="1" kern="0" dirty="0">
                <a:effectLst/>
                <a:latin typeface="Times New Roman" panose="02020603050405020304" pitchFamily="18" charset="0"/>
              </a:rPr>
              <a:t>Management Functions</a:t>
            </a:r>
          </a:p>
          <a:p>
            <a:pPr marL="0" marR="0">
              <a:lnSpc>
                <a:spcPct val="115000"/>
              </a:lnSpc>
              <a:spcBef>
                <a:spcPts val="0"/>
              </a:spcBef>
              <a:spcAft>
                <a:spcPts val="800"/>
              </a:spcAft>
            </a:pPr>
            <a:r>
              <a:rPr lang="en-US" sz="1800" dirty="0">
                <a:effectLst/>
                <a:latin typeface="Times New Roman" panose="02020603050405020304" pitchFamily="18" charset="0"/>
                <a:ea typeface="Calibri" panose="020F0502020204030204" pitchFamily="34" charset="0"/>
              </a:rPr>
              <a:t>Managerial functions are considered the prime tasks that managers perform in order to run an organisation properly. The managerial functions include </a:t>
            </a:r>
            <a:r>
              <a:rPr lang="en-US" sz="1800" b="1" dirty="0">
                <a:effectLst/>
                <a:latin typeface="Times New Roman" panose="02020603050405020304" pitchFamily="18" charset="0"/>
                <a:ea typeface="Calibri" panose="020F0502020204030204" pitchFamily="34" charset="0"/>
              </a:rPr>
              <a:t>planning</a:t>
            </a:r>
            <a:r>
              <a:rPr lang="en-US" sz="1800" dirty="0">
                <a:effectLst/>
                <a:latin typeface="Times New Roman" panose="02020603050405020304" pitchFamily="18" charset="0"/>
                <a:ea typeface="Calibri" panose="020F0502020204030204" pitchFamily="34" charset="0"/>
              </a:rPr>
              <a:t>, </a:t>
            </a:r>
            <a:r>
              <a:rPr lang="en-US" sz="1800" b="1" dirty="0">
                <a:effectLst/>
                <a:latin typeface="Times New Roman" panose="02020603050405020304" pitchFamily="18" charset="0"/>
                <a:ea typeface="Calibri" panose="020F0502020204030204" pitchFamily="34" charset="0"/>
              </a:rPr>
              <a:t>organising</a:t>
            </a:r>
            <a:r>
              <a:rPr lang="en-US" sz="1800" dirty="0">
                <a:effectLst/>
                <a:latin typeface="Times New Roman" panose="02020603050405020304" pitchFamily="18" charset="0"/>
                <a:ea typeface="Calibri" panose="020F0502020204030204" pitchFamily="34" charset="0"/>
              </a:rPr>
              <a:t>, </a:t>
            </a:r>
            <a:r>
              <a:rPr lang="en-US" sz="1800" b="1" dirty="0">
                <a:effectLst/>
                <a:latin typeface="Times New Roman" panose="02020603050405020304" pitchFamily="18" charset="0"/>
                <a:ea typeface="Calibri" panose="020F0502020204030204" pitchFamily="34" charset="0"/>
              </a:rPr>
              <a:t>leading</a:t>
            </a:r>
            <a:r>
              <a:rPr lang="en-US" sz="1800" dirty="0">
                <a:effectLst/>
                <a:latin typeface="Times New Roman" panose="02020603050405020304" pitchFamily="18" charset="0"/>
                <a:ea typeface="Calibri" panose="020F0502020204030204" pitchFamily="34" charset="0"/>
              </a:rPr>
              <a:t>, and </a:t>
            </a:r>
            <a:r>
              <a:rPr lang="en-US" sz="1800" b="1" dirty="0">
                <a:effectLst/>
                <a:latin typeface="Times New Roman" panose="02020603050405020304" pitchFamily="18" charset="0"/>
                <a:ea typeface="Calibri" panose="020F0502020204030204" pitchFamily="34" charset="0"/>
              </a:rPr>
              <a:t>controlling</a:t>
            </a:r>
            <a:r>
              <a:rPr lang="en-US" sz="1800" dirty="0">
                <a:effectLst/>
                <a:latin typeface="Times New Roman" panose="02020603050405020304" pitchFamily="18" charset="0"/>
                <a:ea typeface="Calibri" panose="020F0502020204030204" pitchFamily="34" charset="0"/>
              </a:rPr>
              <a:t>, which form the basis of organisational goals (Samuelson et al., 2021).</a:t>
            </a:r>
            <a:endParaRPr lang="en-GB" sz="1800" dirty="0">
              <a:effectLst/>
              <a:latin typeface="Times New Roman" panose="02020603050405020304" pitchFamily="18" charset="0"/>
              <a:ea typeface="Calibri" panose="020F0502020204030204" pitchFamily="34" charset="0"/>
            </a:endParaRPr>
          </a:p>
          <a:p>
            <a:pPr marL="342900" marR="0" lvl="0" indent="-342900">
              <a:lnSpc>
                <a:spcPct val="115000"/>
              </a:lnSpc>
              <a:spcBef>
                <a:spcPts val="0"/>
              </a:spcBef>
              <a:spcAft>
                <a:spcPts val="0"/>
              </a:spcAft>
              <a:buFont typeface="Symbol" panose="05050102010706020507" pitchFamily="18" charset="2"/>
              <a:buChar char=""/>
            </a:pPr>
            <a:r>
              <a:rPr lang="en-US" sz="1800" b="1" dirty="0">
                <a:effectLst/>
                <a:latin typeface="Times New Roman" panose="02020603050405020304" pitchFamily="18" charset="0"/>
                <a:ea typeface="Calibri" panose="020F0502020204030204" pitchFamily="34" charset="0"/>
              </a:rPr>
              <a:t>Planning</a:t>
            </a:r>
            <a:r>
              <a:rPr lang="en-US" sz="1800" dirty="0">
                <a:effectLst/>
                <a:latin typeface="Times New Roman" panose="02020603050405020304" pitchFamily="18" charset="0"/>
                <a:ea typeface="Calibri" panose="020F0502020204030204" pitchFamily="34" charset="0"/>
              </a:rPr>
              <a:t>: This means goal-setting and selecting appropriate actions to realise the goals. For instance, at </a:t>
            </a:r>
            <a:r>
              <a:rPr lang="en-US" sz="1800" b="1" dirty="0">
                <a:effectLst/>
                <a:latin typeface="Times New Roman" panose="02020603050405020304" pitchFamily="18" charset="0"/>
                <a:ea typeface="Calibri" panose="020F0502020204030204" pitchFamily="34" charset="0"/>
              </a:rPr>
              <a:t>Apple</a:t>
            </a:r>
            <a:r>
              <a:rPr lang="en-US" sz="1800" dirty="0">
                <a:effectLst/>
                <a:latin typeface="Times New Roman" panose="02020603050405020304" pitchFamily="18" charset="0"/>
                <a:ea typeface="Calibri" panose="020F0502020204030204" pitchFamily="34" charset="0"/>
              </a:rPr>
              <a:t>, management plans much in anticipation when introducing new products into the market, like the iPhone. They predict what might happen in the market, customers, and their needs for such products and technologies (</a:t>
            </a:r>
            <a:r>
              <a:rPr lang="en-GB" sz="1800" dirty="0">
                <a:effectLst/>
                <a:latin typeface="Times New Roman" panose="02020603050405020304" pitchFamily="18" charset="0"/>
                <a:ea typeface="Calibri" panose="020F0502020204030204" pitchFamily="34" charset="0"/>
              </a:rPr>
              <a:t>Tian et al., 2022)</a:t>
            </a:r>
            <a:r>
              <a:rPr lang="en-US" sz="1800" dirty="0">
                <a:effectLst/>
                <a:latin typeface="Times New Roman" panose="02020603050405020304" pitchFamily="18" charset="0"/>
                <a:ea typeface="Calibri" panose="020F0502020204030204" pitchFamily="34" charset="0"/>
              </a:rPr>
              <a:t>. In this context, product innovation meets long-term business goals at Apple.</a:t>
            </a:r>
            <a:endParaRPr lang="en-GB" sz="1800" dirty="0">
              <a:effectLst/>
              <a:latin typeface="Times New Roman" panose="02020603050405020304" pitchFamily="18" charset="0"/>
              <a:ea typeface="Calibri" panose="020F0502020204030204" pitchFamily="34" charset="0"/>
            </a:endParaRPr>
          </a:p>
          <a:p>
            <a:pPr marL="342900" marR="0" lvl="0" indent="-342900">
              <a:lnSpc>
                <a:spcPct val="115000"/>
              </a:lnSpc>
              <a:spcBef>
                <a:spcPts val="0"/>
              </a:spcBef>
              <a:spcAft>
                <a:spcPts val="800"/>
              </a:spcAft>
              <a:buFont typeface="Symbol" panose="05050102010706020507" pitchFamily="18" charset="2"/>
              <a:buChar char=""/>
            </a:pPr>
            <a:r>
              <a:rPr lang="en-US" sz="1800" b="1" dirty="0">
                <a:effectLst/>
                <a:latin typeface="Times New Roman" panose="02020603050405020304" pitchFamily="18" charset="0"/>
                <a:ea typeface="Calibri" panose="020F0502020204030204" pitchFamily="34" charset="0"/>
              </a:rPr>
              <a:t>Organising</a:t>
            </a:r>
            <a:r>
              <a:rPr lang="en-US" sz="1800" dirty="0">
                <a:effectLst/>
                <a:latin typeface="Times New Roman" panose="02020603050405020304" pitchFamily="18" charset="0"/>
                <a:ea typeface="Calibri" panose="020F0502020204030204" pitchFamily="34" charset="0"/>
              </a:rPr>
              <a:t>: Once a plan has been designed, organising is the act of gathering together and aligning resources, such as employees, finances, and equipment. </a:t>
            </a:r>
            <a:r>
              <a:rPr lang="en-US" sz="1800" b="1" dirty="0">
                <a:effectLst/>
                <a:latin typeface="Times New Roman" panose="02020603050405020304" pitchFamily="18" charset="0"/>
                <a:ea typeface="Calibri" panose="020F0502020204030204" pitchFamily="34" charset="0"/>
              </a:rPr>
              <a:t>Toyota</a:t>
            </a:r>
            <a:r>
              <a:rPr lang="en-US" sz="1800" dirty="0">
                <a:effectLst/>
                <a:latin typeface="Times New Roman" panose="02020603050405020304" pitchFamily="18" charset="0"/>
                <a:ea typeface="Calibri" panose="020F0502020204030204" pitchFamily="34" charset="0"/>
              </a:rPr>
              <a:t> has used this by applying an orderly production system to optimise its resources (Hino, 2024). Its well-known system of lean manufacturing limits waste and increases efficiency by organising workflows and roles for the employees involved.</a:t>
            </a:r>
            <a:endParaRPr lang="en-GB" sz="1800" dirty="0">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21CE033C-C7A1-4E0F-8781-D4E16A0E158C}" type="slidenum">
              <a:rPr lang="en-GB" smtClean="0"/>
              <a:t>7</a:t>
            </a:fld>
            <a:endParaRPr lang="en-GB"/>
          </a:p>
        </p:txBody>
      </p:sp>
    </p:spTree>
    <p:extLst>
      <p:ext uri="{BB962C8B-B14F-4D97-AF65-F5344CB8AC3E}">
        <p14:creationId xmlns:p14="http://schemas.microsoft.com/office/powerpoint/2010/main" val="1173469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GB" sz="1800" b="1" i="1" kern="0" dirty="0">
                <a:effectLst/>
                <a:latin typeface="Times New Roman" panose="02020603050405020304" pitchFamily="18" charset="0"/>
              </a:rPr>
              <a:t>Management Functions</a:t>
            </a:r>
          </a:p>
          <a:p>
            <a:pPr marL="342900" marR="0" lvl="0" indent="-342900">
              <a:lnSpc>
                <a:spcPct val="115000"/>
              </a:lnSpc>
              <a:spcBef>
                <a:spcPts val="0"/>
              </a:spcBef>
              <a:spcAft>
                <a:spcPts val="0"/>
              </a:spcAft>
              <a:buFont typeface="Symbol" panose="05050102010706020507" pitchFamily="18" charset="2"/>
              <a:buChar char=""/>
            </a:pPr>
            <a:r>
              <a:rPr lang="en-US" sz="1800" b="1" dirty="0">
                <a:effectLst/>
                <a:latin typeface="Times New Roman" panose="02020603050405020304" pitchFamily="18" charset="0"/>
                <a:ea typeface="Calibri" panose="020F0502020204030204" pitchFamily="34" charset="0"/>
              </a:rPr>
              <a:t>Leading</a:t>
            </a:r>
            <a:r>
              <a:rPr lang="en-US" sz="1800" dirty="0">
                <a:effectLst/>
                <a:latin typeface="Times New Roman" panose="02020603050405020304" pitchFamily="18" charset="0"/>
                <a:ea typeface="Calibri" panose="020F0502020204030204" pitchFamily="34" charset="0"/>
              </a:rPr>
              <a:t>: This is about motivating and leading the employees to achieve the objectives of the organisation. At </a:t>
            </a:r>
            <a:r>
              <a:rPr lang="en-US" sz="1800" b="1" dirty="0">
                <a:effectLst/>
                <a:latin typeface="Times New Roman" panose="02020603050405020304" pitchFamily="18" charset="0"/>
                <a:ea typeface="Calibri" panose="020F0502020204030204" pitchFamily="34" charset="0"/>
              </a:rPr>
              <a:t>Southwest Airlines</a:t>
            </a:r>
            <a:r>
              <a:rPr lang="en-US" sz="1800" dirty="0">
                <a:effectLst/>
                <a:latin typeface="Times New Roman" panose="02020603050405020304" pitchFamily="18" charset="0"/>
                <a:ea typeface="Calibri" panose="020F0502020204030204" pitchFamily="34" charset="0"/>
              </a:rPr>
              <a:t>, leadership emphasises an outstanding culture of employee engagement and customer servicing (</a:t>
            </a:r>
            <a:r>
              <a:rPr lang="en-GB" sz="1800" dirty="0">
                <a:effectLst/>
                <a:latin typeface="Times New Roman" panose="02020603050405020304" pitchFamily="18" charset="0"/>
                <a:ea typeface="Calibri" panose="020F0502020204030204" pitchFamily="34" charset="0"/>
              </a:rPr>
              <a:t>Gudmundsson and </a:t>
            </a:r>
            <a:r>
              <a:rPr lang="en-GB" sz="1800" dirty="0" err="1">
                <a:effectLst/>
                <a:latin typeface="Times New Roman" panose="02020603050405020304" pitchFamily="18" charset="0"/>
                <a:ea typeface="Calibri" panose="020F0502020204030204" pitchFamily="34" charset="0"/>
              </a:rPr>
              <a:t>Sufe</a:t>
            </a:r>
            <a:r>
              <a:rPr lang="en-GB" sz="1800" dirty="0">
                <a:effectLst/>
                <a:latin typeface="Times New Roman" panose="02020603050405020304" pitchFamily="18" charset="0"/>
                <a:ea typeface="Calibri" panose="020F0502020204030204" pitchFamily="34" charset="0"/>
              </a:rPr>
              <a:t>, 2021)</a:t>
            </a:r>
            <a:r>
              <a:rPr lang="en-US" sz="1800" dirty="0">
                <a:effectLst/>
                <a:latin typeface="Times New Roman" panose="02020603050405020304" pitchFamily="18" charset="0"/>
                <a:ea typeface="Calibri" panose="020F0502020204030204" pitchFamily="34" charset="0"/>
              </a:rPr>
              <a:t>. In this supported and cooperative environment, leaders at Southwest inspire the employees to provide high-class service, which enables the firm to maintain its strong performance and loyalty from customers.</a:t>
            </a:r>
            <a:endParaRPr lang="en-GB" sz="1800" dirty="0">
              <a:effectLst/>
              <a:latin typeface="Times New Roman" panose="02020603050405020304" pitchFamily="18" charset="0"/>
              <a:ea typeface="Calibri" panose="020F0502020204030204" pitchFamily="34" charset="0"/>
            </a:endParaRPr>
          </a:p>
          <a:p>
            <a:pPr marL="342900" marR="0" lvl="0" indent="-342900">
              <a:lnSpc>
                <a:spcPct val="115000"/>
              </a:lnSpc>
              <a:spcBef>
                <a:spcPts val="0"/>
              </a:spcBef>
              <a:spcAft>
                <a:spcPts val="800"/>
              </a:spcAft>
              <a:buFont typeface="Symbol" panose="05050102010706020507" pitchFamily="18" charset="2"/>
              <a:buChar char=""/>
            </a:pPr>
            <a:r>
              <a:rPr lang="en-US" sz="1800" b="1" dirty="0">
                <a:effectLst/>
                <a:latin typeface="Times New Roman" panose="02020603050405020304" pitchFamily="18" charset="0"/>
                <a:ea typeface="Calibri" panose="020F0502020204030204" pitchFamily="34" charset="0"/>
              </a:rPr>
              <a:t>Controlling</a:t>
            </a:r>
            <a:r>
              <a:rPr lang="en-US" sz="1800" dirty="0">
                <a:effectLst/>
                <a:latin typeface="Times New Roman" panose="02020603050405020304" pitchFamily="18" charset="0"/>
                <a:ea typeface="Calibri" panose="020F0502020204030204" pitchFamily="34" charset="0"/>
              </a:rPr>
              <a:t>: This incorporates reviewing and adjusting to meet the surety of achievement. </a:t>
            </a:r>
            <a:r>
              <a:rPr lang="en-US" sz="1800" b="1" dirty="0">
                <a:effectLst/>
                <a:latin typeface="Times New Roman" panose="02020603050405020304" pitchFamily="18" charset="0"/>
                <a:ea typeface="Calibri" panose="020F0502020204030204" pitchFamily="34" charset="0"/>
              </a:rPr>
              <a:t>Tesla</a:t>
            </a:r>
            <a:r>
              <a:rPr lang="en-US" sz="1800" dirty="0">
                <a:effectLst/>
                <a:latin typeface="Times New Roman" panose="02020603050405020304" pitchFamily="18" charset="0"/>
                <a:ea typeface="Calibri" panose="020F0502020204030204" pitchFamily="34" charset="0"/>
              </a:rPr>
              <a:t> reviews its manufacturing processes in real-time through data analysis, ensuring that electric vehicles under its brand meet production output targets while the products released yield high quality (</a:t>
            </a:r>
            <a:r>
              <a:rPr lang="en-GB" sz="1800" dirty="0">
                <a:effectLst/>
                <a:latin typeface="Times New Roman" panose="02020603050405020304" pitchFamily="18" charset="0"/>
                <a:ea typeface="Calibri" panose="020F0502020204030204" pitchFamily="34" charset="0"/>
              </a:rPr>
              <a:t>Hopkins and </a:t>
            </a:r>
            <a:r>
              <a:rPr lang="en-GB" sz="1800" dirty="0" err="1">
                <a:effectLst/>
                <a:latin typeface="Times New Roman" panose="02020603050405020304" pitchFamily="18" charset="0"/>
                <a:ea typeface="Calibri" panose="020F0502020204030204" pitchFamily="34" charset="0"/>
              </a:rPr>
              <a:t>Lazonick</a:t>
            </a:r>
            <a:r>
              <a:rPr lang="en-GB" sz="1800" dirty="0">
                <a:effectLst/>
                <a:latin typeface="Times New Roman" panose="02020603050405020304" pitchFamily="18" charset="0"/>
                <a:ea typeface="Calibri" panose="020F0502020204030204" pitchFamily="34" charset="0"/>
              </a:rPr>
              <a:t>, 2024)</a:t>
            </a:r>
            <a:r>
              <a:rPr lang="en-US" sz="1800" dirty="0">
                <a:effectLst/>
                <a:latin typeface="Times New Roman" panose="02020603050405020304" pitchFamily="18" charset="0"/>
                <a:ea typeface="Calibri" panose="020F0502020204030204" pitchFamily="34" charset="0"/>
              </a:rPr>
              <a:t>.</a:t>
            </a:r>
            <a:endParaRPr lang="en-GB" sz="1800" dirty="0">
              <a:effectLst/>
              <a:latin typeface="Times New Roman" panose="02020603050405020304" pitchFamily="18" charset="0"/>
              <a:ea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21CE033C-C7A1-4E0F-8781-D4E16A0E158C}" type="slidenum">
              <a:rPr lang="en-GB" smtClean="0"/>
              <a:t>8</a:t>
            </a:fld>
            <a:endParaRPr lang="en-GB"/>
          </a:p>
        </p:txBody>
      </p:sp>
    </p:spTree>
    <p:extLst>
      <p:ext uri="{BB962C8B-B14F-4D97-AF65-F5344CB8AC3E}">
        <p14:creationId xmlns:p14="http://schemas.microsoft.com/office/powerpoint/2010/main" val="38275798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GB" sz="1800" b="1" i="1" kern="0" dirty="0">
                <a:effectLst/>
                <a:latin typeface="Times New Roman" panose="02020603050405020304" pitchFamily="18" charset="0"/>
              </a:rPr>
              <a:t>Managerial Roles</a:t>
            </a:r>
          </a:p>
          <a:p>
            <a:pPr marL="0" marR="0">
              <a:lnSpc>
                <a:spcPct val="115000"/>
              </a:lnSpc>
              <a:spcBef>
                <a:spcPts val="0"/>
              </a:spcBef>
              <a:spcAft>
                <a:spcPts val="800"/>
              </a:spcAft>
            </a:pPr>
            <a:r>
              <a:rPr lang="en-US" sz="1800" dirty="0">
                <a:effectLst/>
                <a:latin typeface="Times New Roman" panose="02020603050405020304" pitchFamily="18" charset="0"/>
                <a:ea typeface="Calibri" panose="020F0502020204030204" pitchFamily="34" charset="0"/>
              </a:rPr>
              <a:t>Managerial roles have been defined by Henry Mintzberg as grouped into three core categories of activities. These include </a:t>
            </a:r>
            <a:r>
              <a:rPr lang="en-US" sz="1800" b="1" dirty="0">
                <a:effectLst/>
                <a:latin typeface="Times New Roman" panose="02020603050405020304" pitchFamily="18" charset="0"/>
                <a:ea typeface="Calibri" panose="020F0502020204030204" pitchFamily="34" charset="0"/>
              </a:rPr>
              <a:t>interpersonal roles, informational roles, </a:t>
            </a:r>
            <a:r>
              <a:rPr lang="en-US" sz="1800" dirty="0">
                <a:effectLst/>
                <a:latin typeface="Times New Roman" panose="02020603050405020304" pitchFamily="18" charset="0"/>
                <a:ea typeface="Calibri" panose="020F0502020204030204" pitchFamily="34" charset="0"/>
              </a:rPr>
              <a:t>and</a:t>
            </a:r>
            <a:r>
              <a:rPr lang="en-US" sz="1800" b="1" dirty="0">
                <a:effectLst/>
                <a:latin typeface="Times New Roman" panose="02020603050405020304" pitchFamily="18" charset="0"/>
                <a:ea typeface="Calibri" panose="020F0502020204030204" pitchFamily="34" charset="0"/>
              </a:rPr>
              <a:t> decisional roles.</a:t>
            </a:r>
            <a:endParaRPr lang="en-GB" sz="1800" dirty="0">
              <a:effectLst/>
              <a:latin typeface="Times New Roman" panose="02020603050405020304" pitchFamily="18" charset="0"/>
              <a:ea typeface="Calibri" panose="020F0502020204030204" pitchFamily="34" charset="0"/>
            </a:endParaRPr>
          </a:p>
          <a:p>
            <a:pPr marL="342900" marR="0" lvl="0" indent="-342900">
              <a:lnSpc>
                <a:spcPct val="115000"/>
              </a:lnSpc>
              <a:spcBef>
                <a:spcPts val="0"/>
              </a:spcBef>
              <a:spcAft>
                <a:spcPts val="0"/>
              </a:spcAft>
              <a:buFont typeface="Symbol" panose="05050102010706020507" pitchFamily="18" charset="2"/>
              <a:buChar char=""/>
            </a:pPr>
            <a:r>
              <a:rPr lang="en-US" sz="1800" b="1" dirty="0">
                <a:effectLst/>
                <a:latin typeface="Times New Roman" panose="02020603050405020304" pitchFamily="18" charset="0"/>
                <a:ea typeface="Calibri" panose="020F0502020204030204" pitchFamily="34" charset="0"/>
              </a:rPr>
              <a:t>Interpersonal Roles</a:t>
            </a:r>
            <a:r>
              <a:rPr lang="en-US" sz="1800" dirty="0">
                <a:effectLst/>
                <a:latin typeface="Times New Roman" panose="02020603050405020304" pitchFamily="18" charset="0"/>
                <a:ea typeface="Calibri" panose="020F0502020204030204" pitchFamily="34" charset="0"/>
              </a:rPr>
              <a:t>: Managers act as figureheads, leaders, and agents. For instance, when Indra Nooyi was PepsiCo's CEO, she represented the leader function and inspired the workforce with her vision and commitment to sustainability. She constantly communicated with internal and external stakeholders, achieving integrated communication in all parts of the company (</a:t>
            </a:r>
            <a:r>
              <a:rPr lang="en-GB" sz="1800" dirty="0">
                <a:effectLst/>
                <a:latin typeface="Times New Roman" panose="02020603050405020304" pitchFamily="18" charset="0"/>
                <a:ea typeface="Calibri" panose="020F0502020204030204" pitchFamily="34" charset="0"/>
              </a:rPr>
              <a:t>Nooyi and Govindarajan, 2020)</a:t>
            </a:r>
            <a:r>
              <a:rPr lang="en-US" sz="1800" dirty="0">
                <a:effectLst/>
                <a:latin typeface="Times New Roman" panose="02020603050405020304" pitchFamily="18" charset="0"/>
                <a:ea typeface="Calibri" panose="020F0502020204030204" pitchFamily="34" charset="0"/>
              </a:rPr>
              <a:t>.</a:t>
            </a:r>
            <a:endParaRPr lang="en-GB" sz="1800" dirty="0">
              <a:effectLst/>
              <a:latin typeface="Times New Roman" panose="02020603050405020304" pitchFamily="18" charset="0"/>
              <a:ea typeface="Calibri" panose="020F0502020204030204" pitchFamily="34" charset="0"/>
            </a:endParaRPr>
          </a:p>
          <a:p>
            <a:pPr marL="342900" marR="0" lvl="0" indent="-342900">
              <a:lnSpc>
                <a:spcPct val="115000"/>
              </a:lnSpc>
              <a:spcBef>
                <a:spcPts val="0"/>
              </a:spcBef>
              <a:spcAft>
                <a:spcPts val="0"/>
              </a:spcAft>
              <a:buFont typeface="Symbol" panose="05050102010706020507" pitchFamily="18" charset="2"/>
              <a:buChar char=""/>
            </a:pPr>
            <a:r>
              <a:rPr lang="en-US" sz="1800" b="1" dirty="0">
                <a:effectLst/>
                <a:latin typeface="Times New Roman" panose="02020603050405020304" pitchFamily="18" charset="0"/>
                <a:ea typeface="Calibri" panose="020F0502020204030204" pitchFamily="34" charset="0"/>
              </a:rPr>
              <a:t>Informational Roles</a:t>
            </a:r>
            <a:r>
              <a:rPr lang="en-US" sz="1800" dirty="0">
                <a:effectLst/>
                <a:latin typeface="Times New Roman" panose="02020603050405020304" pitchFamily="18" charset="0"/>
                <a:ea typeface="Calibri" panose="020F0502020204030204" pitchFamily="34" charset="0"/>
              </a:rPr>
              <a:t>: Managers are observers, communicators, and spokesmen. Mark Zuckerberg often shares company news and strategy priorities with the </a:t>
            </a:r>
            <a:r>
              <a:rPr lang="en-US" sz="1800" b="1" dirty="0">
                <a:effectLst/>
                <a:latin typeface="Times New Roman" panose="02020603050405020304" pitchFamily="18" charset="0"/>
                <a:ea typeface="Calibri" panose="020F0502020204030204" pitchFamily="34" charset="0"/>
              </a:rPr>
              <a:t>Facebook (Meta)</a:t>
            </a:r>
            <a:r>
              <a:rPr lang="en-US" sz="1800" dirty="0">
                <a:effectLst/>
                <a:latin typeface="Times New Roman" panose="02020603050405020304" pitchFamily="18" charset="0"/>
                <a:ea typeface="Calibri" panose="020F0502020204030204" pitchFamily="34" charset="0"/>
              </a:rPr>
              <a:t> audience (</a:t>
            </a:r>
            <a:r>
              <a:rPr lang="en-GB" sz="1800" dirty="0">
                <a:effectLst/>
                <a:latin typeface="Times New Roman" panose="02020603050405020304" pitchFamily="18" charset="0"/>
                <a:ea typeface="Calibri" panose="020F0502020204030204" pitchFamily="34" charset="0"/>
              </a:rPr>
              <a:t>Haupt, 2021)</a:t>
            </a:r>
            <a:r>
              <a:rPr lang="en-US" sz="1800" dirty="0">
                <a:effectLst/>
                <a:latin typeface="Times New Roman" panose="02020603050405020304" pitchFamily="18" charset="0"/>
                <a:ea typeface="Calibri" panose="020F0502020204030204" pitchFamily="34" charset="0"/>
              </a:rPr>
              <a:t>. He is a corporate spokesman to the press and at conferences, shaping public perceptions and internal influences.</a:t>
            </a:r>
            <a:endParaRPr lang="en-GB" sz="1800" dirty="0">
              <a:effectLst/>
              <a:latin typeface="Times New Roman" panose="02020603050405020304" pitchFamily="18" charset="0"/>
              <a:ea typeface="Calibri" panose="020F0502020204030204" pitchFamily="34" charset="0"/>
            </a:endParaRPr>
          </a:p>
          <a:p>
            <a:pPr marL="342900" marR="0" lvl="0" indent="-342900">
              <a:lnSpc>
                <a:spcPct val="115000"/>
              </a:lnSpc>
              <a:spcBef>
                <a:spcPts val="0"/>
              </a:spcBef>
              <a:spcAft>
                <a:spcPts val="800"/>
              </a:spcAft>
              <a:buFont typeface="Symbol" panose="05050102010706020507" pitchFamily="18" charset="2"/>
              <a:buChar char=""/>
            </a:pPr>
            <a:r>
              <a:rPr lang="en-US" sz="1800" b="1" dirty="0">
                <a:effectLst/>
                <a:latin typeface="Times New Roman" panose="02020603050405020304" pitchFamily="18" charset="0"/>
                <a:ea typeface="Calibri" panose="020F0502020204030204" pitchFamily="34" charset="0"/>
              </a:rPr>
              <a:t>Decisional Roles</a:t>
            </a:r>
            <a:r>
              <a:rPr lang="en-US" sz="1800" dirty="0">
                <a:effectLst/>
                <a:latin typeface="Times New Roman" panose="02020603050405020304" pitchFamily="18" charset="0"/>
                <a:ea typeface="Calibri" panose="020F0502020204030204" pitchFamily="34" charset="0"/>
              </a:rPr>
              <a:t>: These include entrepreneur, disturbance handler, resource allocator, and negotiator roles. </a:t>
            </a:r>
            <a:r>
              <a:rPr lang="en-US" sz="1800" b="1" dirty="0">
                <a:effectLst/>
                <a:latin typeface="Times New Roman" panose="02020603050405020304" pitchFamily="18" charset="0"/>
                <a:ea typeface="Calibri" panose="020F0502020204030204" pitchFamily="34" charset="0"/>
              </a:rPr>
              <a:t>Satya Nadella</a:t>
            </a:r>
            <a:r>
              <a:rPr lang="en-US" sz="1800" dirty="0">
                <a:effectLst/>
                <a:latin typeface="Times New Roman" panose="02020603050405020304" pitchFamily="18" charset="0"/>
                <a:ea typeface="Calibri" panose="020F0502020204030204" pitchFamily="34" charset="0"/>
              </a:rPr>
              <a:t>, CEO of Microsoft, demonstrates entrepreneurial decisiveness. He transformed Microsoft from a software company to the world's leading cloud services provider by refocusing Microsoft on cloud computing (</a:t>
            </a:r>
            <a:r>
              <a:rPr lang="en-GB" sz="1800" dirty="0">
                <a:effectLst/>
                <a:latin typeface="Times New Roman" panose="02020603050405020304" pitchFamily="18" charset="0"/>
                <a:ea typeface="Calibri" panose="020F0502020204030204" pitchFamily="34" charset="0"/>
              </a:rPr>
              <a:t>Agnihotri and Bhattacharya, 2021)</a:t>
            </a:r>
            <a:r>
              <a:rPr lang="en-US" sz="1800" dirty="0">
                <a:effectLst/>
                <a:latin typeface="Times New Roman" panose="02020603050405020304" pitchFamily="18" charset="0"/>
                <a:ea typeface="Calibri" panose="020F0502020204030204" pitchFamily="34" charset="0"/>
              </a:rPr>
              <a:t>. He also serves as a negotiator in forming alliances, such as the collaboration between Microsoft and </a:t>
            </a:r>
            <a:r>
              <a:rPr lang="en-US" sz="1800" dirty="0" err="1">
                <a:effectLst/>
                <a:latin typeface="Times New Roman" panose="02020603050405020304" pitchFamily="18" charset="0"/>
                <a:ea typeface="Calibri" panose="020F0502020204030204" pitchFamily="34" charset="0"/>
              </a:rPr>
              <a:t>OpenAI</a:t>
            </a:r>
            <a:r>
              <a:rPr lang="en-US" sz="1800" dirty="0">
                <a:effectLst/>
                <a:latin typeface="Times New Roman" panose="02020603050405020304" pitchFamily="18" charset="0"/>
                <a:ea typeface="Calibri" panose="020F0502020204030204" pitchFamily="34" charset="0"/>
              </a:rPr>
              <a:t>.</a:t>
            </a:r>
            <a:endParaRPr lang="en-GB" sz="1800" dirty="0">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21CE033C-C7A1-4E0F-8781-D4E16A0E158C}" type="slidenum">
              <a:rPr lang="en-GB" smtClean="0"/>
              <a:t>9</a:t>
            </a:fld>
            <a:endParaRPr lang="en-GB"/>
          </a:p>
        </p:txBody>
      </p:sp>
    </p:spTree>
    <p:extLst>
      <p:ext uri="{BB962C8B-B14F-4D97-AF65-F5344CB8AC3E}">
        <p14:creationId xmlns:p14="http://schemas.microsoft.com/office/powerpoint/2010/main" val="6544302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GB" sz="1800" b="1" i="1" kern="0" dirty="0">
                <a:effectLst/>
                <a:latin typeface="Times New Roman" panose="02020603050405020304" pitchFamily="18" charset="0"/>
              </a:rPr>
              <a:t>Managers Behaviours Towards Employees</a:t>
            </a:r>
          </a:p>
          <a:p>
            <a:pPr marL="0" marR="0">
              <a:lnSpc>
                <a:spcPct val="115000"/>
              </a:lnSpc>
              <a:spcBef>
                <a:spcPts val="0"/>
              </a:spcBef>
              <a:spcAft>
                <a:spcPts val="800"/>
              </a:spcAft>
            </a:pPr>
            <a:r>
              <a:rPr lang="en-US" sz="1800" dirty="0">
                <a:effectLst/>
                <a:latin typeface="Times New Roman" panose="02020603050405020304" pitchFamily="18" charset="0"/>
                <a:ea typeface="Calibri" panose="020F0502020204030204" pitchFamily="34" charset="0"/>
              </a:rPr>
              <a:t>To support employees' progress, managers must possess certain skills:</a:t>
            </a:r>
            <a:endParaRPr lang="en-GB" sz="1800" dirty="0">
              <a:effectLst/>
              <a:latin typeface="Times New Roman" panose="02020603050405020304" pitchFamily="18" charset="0"/>
              <a:ea typeface="Calibri" panose="020F0502020204030204" pitchFamily="34" charset="0"/>
            </a:endParaRPr>
          </a:p>
          <a:p>
            <a:pPr marL="342900" marR="0" lvl="0" indent="-342900">
              <a:lnSpc>
                <a:spcPct val="115000"/>
              </a:lnSpc>
              <a:spcBef>
                <a:spcPts val="0"/>
              </a:spcBef>
              <a:spcAft>
                <a:spcPts val="0"/>
              </a:spcAft>
              <a:buFont typeface="Symbol" panose="05050102010706020507" pitchFamily="18" charset="2"/>
              <a:buChar char=""/>
            </a:pPr>
            <a:r>
              <a:rPr lang="en-US" sz="1800" b="1" dirty="0">
                <a:effectLst/>
                <a:latin typeface="Times New Roman" panose="02020603050405020304" pitchFamily="18" charset="0"/>
                <a:ea typeface="Calibri" panose="020F0502020204030204" pitchFamily="34" charset="0"/>
              </a:rPr>
              <a:t>Coaching and Mentorship</a:t>
            </a:r>
            <a:r>
              <a:rPr lang="en-US" sz="1800" dirty="0">
                <a:effectLst/>
                <a:latin typeface="Times New Roman" panose="02020603050405020304" pitchFamily="18" charset="0"/>
                <a:ea typeface="Calibri" panose="020F0502020204030204" pitchFamily="34" charset="0"/>
              </a:rPr>
              <a:t>: Managers should become coaches who lead, guide, and develop those who report to them through feedback and career development opportunities. In Google, managers use a coaching style that accords employees regular feedback and developmental programs like "Career Guru" to guide the subsidiary's future careers (</a:t>
            </a:r>
            <a:r>
              <a:rPr lang="en-GB" sz="1800" dirty="0">
                <a:effectLst/>
                <a:latin typeface="Times New Roman" panose="02020603050405020304" pitchFamily="18" charset="0"/>
                <a:ea typeface="Calibri" panose="020F0502020204030204" pitchFamily="34" charset="0"/>
              </a:rPr>
              <a:t>Mohammed et al., 2022)</a:t>
            </a:r>
            <a:r>
              <a:rPr lang="en-US" sz="1800" dirty="0">
                <a:effectLst/>
                <a:latin typeface="Times New Roman" panose="02020603050405020304" pitchFamily="18" charset="0"/>
                <a:ea typeface="Calibri" panose="020F0502020204030204" pitchFamily="34" charset="0"/>
              </a:rPr>
              <a:t>.</a:t>
            </a:r>
            <a:endParaRPr lang="en-GB" sz="1800" dirty="0">
              <a:effectLst/>
              <a:latin typeface="Times New Roman" panose="02020603050405020304" pitchFamily="18" charset="0"/>
              <a:ea typeface="Calibri" panose="020F0502020204030204" pitchFamily="34" charset="0"/>
            </a:endParaRPr>
          </a:p>
          <a:p>
            <a:pPr marL="342900" marR="0" lvl="0" indent="-342900">
              <a:lnSpc>
                <a:spcPct val="115000"/>
              </a:lnSpc>
              <a:spcBef>
                <a:spcPts val="0"/>
              </a:spcBef>
              <a:spcAft>
                <a:spcPts val="0"/>
              </a:spcAft>
              <a:buFont typeface="Symbol" panose="05050102010706020507" pitchFamily="18" charset="2"/>
              <a:buChar char=""/>
            </a:pPr>
            <a:r>
              <a:rPr lang="en-US" sz="1800" b="1" dirty="0">
                <a:effectLst/>
                <a:latin typeface="Times New Roman" panose="02020603050405020304" pitchFamily="18" charset="0"/>
                <a:ea typeface="Calibri" panose="020F0502020204030204" pitchFamily="34" charset="0"/>
              </a:rPr>
              <a:t>Effective Communication</a:t>
            </a:r>
            <a:r>
              <a:rPr lang="en-US" sz="1800" dirty="0">
                <a:effectLst/>
                <a:latin typeface="Times New Roman" panose="02020603050405020304" pitchFamily="18" charset="0"/>
                <a:ea typeface="Calibri" panose="020F0502020204030204" pitchFamily="34" charset="0"/>
              </a:rPr>
              <a:t>: Management must set expectations straight and have the capacity to give feedback that improves. For instance, at </a:t>
            </a:r>
            <a:r>
              <a:rPr lang="en-US" sz="1800" b="1" dirty="0">
                <a:effectLst/>
                <a:latin typeface="Times New Roman" panose="02020603050405020304" pitchFamily="18" charset="0"/>
                <a:ea typeface="Calibri" panose="020F0502020204030204" pitchFamily="34" charset="0"/>
              </a:rPr>
              <a:t>Salesforce</a:t>
            </a:r>
            <a:r>
              <a:rPr lang="en-US" sz="1800" dirty="0">
                <a:effectLst/>
                <a:latin typeface="Times New Roman" panose="02020603050405020304" pitchFamily="18" charset="0"/>
                <a:ea typeface="Calibri" panose="020F0502020204030204" pitchFamily="34" charset="0"/>
              </a:rPr>
              <a:t>, an organisation enhances free communication: managers do one-on-one sessions with the employee, go through goals, and determine how progress is being made (</a:t>
            </a:r>
            <a:r>
              <a:rPr lang="en-US" sz="1800" dirty="0" err="1">
                <a:effectLst/>
                <a:latin typeface="Times New Roman" panose="02020603050405020304" pitchFamily="18" charset="0"/>
                <a:ea typeface="Calibri" panose="020F0502020204030204" pitchFamily="34" charset="0"/>
              </a:rPr>
              <a:t>Burba</a:t>
            </a:r>
            <a:r>
              <a:rPr lang="en-US" sz="1800" dirty="0">
                <a:effectLst/>
                <a:latin typeface="Times New Roman" panose="02020603050405020304" pitchFamily="18" charset="0"/>
                <a:ea typeface="Calibri" panose="020F0502020204030204" pitchFamily="34" charset="0"/>
              </a:rPr>
              <a:t>, 2020). </a:t>
            </a:r>
            <a:endParaRPr lang="en-GB" sz="1800" dirty="0">
              <a:effectLst/>
              <a:latin typeface="Times New Roman" panose="02020603050405020304" pitchFamily="18" charset="0"/>
              <a:ea typeface="Calibri" panose="020F0502020204030204" pitchFamily="34" charset="0"/>
            </a:endParaRPr>
          </a:p>
          <a:p>
            <a:pPr marL="342900" marR="0" lvl="0" indent="-342900">
              <a:lnSpc>
                <a:spcPct val="115000"/>
              </a:lnSpc>
              <a:spcBef>
                <a:spcPts val="0"/>
              </a:spcBef>
              <a:spcAft>
                <a:spcPts val="0"/>
              </a:spcAft>
              <a:buFont typeface="Symbol" panose="05050102010706020507" pitchFamily="18" charset="2"/>
              <a:buChar char=""/>
            </a:pPr>
            <a:r>
              <a:rPr lang="en-US" sz="1800" b="1" dirty="0">
                <a:effectLst/>
                <a:latin typeface="Times New Roman" panose="02020603050405020304" pitchFamily="18" charset="0"/>
                <a:ea typeface="Calibri" panose="020F0502020204030204" pitchFamily="34" charset="0"/>
              </a:rPr>
              <a:t>Emotional Intelligence (EQ)</a:t>
            </a:r>
            <a:r>
              <a:rPr lang="en-US" sz="1800" dirty="0">
                <a:effectLst/>
                <a:latin typeface="Times New Roman" panose="02020603050405020304" pitchFamily="18" charset="0"/>
                <a:ea typeface="Calibri" panose="020F0502020204030204" pitchFamily="34" charset="0"/>
              </a:rPr>
              <a:t>: Essence to the Employees' Feelings and Relationship. </a:t>
            </a:r>
            <a:r>
              <a:rPr lang="en-US" sz="1800" b="1" dirty="0">
                <a:effectLst/>
                <a:latin typeface="Times New Roman" panose="02020603050405020304" pitchFamily="18" charset="0"/>
                <a:ea typeface="Calibri" panose="020F0502020204030204" pitchFamily="34" charset="0"/>
              </a:rPr>
              <a:t>Howard Schultz</a:t>
            </a:r>
            <a:r>
              <a:rPr lang="en-US" sz="1800" dirty="0">
                <a:effectLst/>
                <a:latin typeface="Times New Roman" panose="02020603050405020304" pitchFamily="18" charset="0"/>
                <a:ea typeface="Calibri" panose="020F0502020204030204" pitchFamily="34" charset="0"/>
              </a:rPr>
              <a:t>, ex-CEO of Starbucks, advocated strong empathy in the workplace; such things as healthcare benefits proved to increase employee loyalty and job satisfaction (</a:t>
            </a:r>
            <a:r>
              <a:rPr lang="en-GB" sz="1800" dirty="0">
                <a:effectLst/>
                <a:latin typeface="Times New Roman" panose="02020603050405020304" pitchFamily="18" charset="0"/>
                <a:ea typeface="Calibri" panose="020F0502020204030204" pitchFamily="34" charset="0"/>
              </a:rPr>
              <a:t>Sanders, 2023)</a:t>
            </a:r>
            <a:r>
              <a:rPr lang="en-US" sz="1800" dirty="0">
                <a:effectLst/>
                <a:latin typeface="Times New Roman" panose="02020603050405020304" pitchFamily="18" charset="0"/>
                <a:ea typeface="Calibri" panose="020F0502020204030204" pitchFamily="34" charset="0"/>
              </a:rPr>
              <a:t>.</a:t>
            </a:r>
            <a:endParaRPr lang="en-GB" sz="1800" dirty="0">
              <a:effectLst/>
              <a:latin typeface="Times New Roman" panose="02020603050405020304" pitchFamily="18" charset="0"/>
              <a:ea typeface="Calibri" panose="020F0502020204030204" pitchFamily="34" charset="0"/>
            </a:endParaRPr>
          </a:p>
          <a:p>
            <a:pPr marL="342900" marR="0" lvl="0" indent="-342900">
              <a:lnSpc>
                <a:spcPct val="115000"/>
              </a:lnSpc>
              <a:spcBef>
                <a:spcPts val="0"/>
              </a:spcBef>
              <a:spcAft>
                <a:spcPts val="800"/>
              </a:spcAft>
              <a:buFont typeface="Symbol" panose="05050102010706020507" pitchFamily="18" charset="2"/>
              <a:buChar char=""/>
            </a:pPr>
            <a:r>
              <a:rPr lang="en-US" sz="1800" b="1" dirty="0">
                <a:effectLst/>
                <a:latin typeface="Times New Roman" panose="02020603050405020304" pitchFamily="18" charset="0"/>
                <a:ea typeface="Calibri" panose="020F0502020204030204" pitchFamily="34" charset="0"/>
              </a:rPr>
              <a:t>Delegation and Empowerment</a:t>
            </a:r>
            <a:r>
              <a:rPr lang="en-US" sz="1800" dirty="0">
                <a:effectLst/>
                <a:latin typeface="Times New Roman" panose="02020603050405020304" pitchFamily="18" charset="0"/>
                <a:ea typeface="Calibri" panose="020F0502020204030204" pitchFamily="34" charset="0"/>
              </a:rPr>
              <a:t>: Managers at </a:t>
            </a:r>
            <a:r>
              <a:rPr lang="en-US" sz="1800" b="1" dirty="0">
                <a:effectLst/>
                <a:latin typeface="Times New Roman" panose="02020603050405020304" pitchFamily="18" charset="0"/>
                <a:ea typeface="Calibri" panose="020F0502020204030204" pitchFamily="34" charset="0"/>
              </a:rPr>
              <a:t>Netflix</a:t>
            </a:r>
            <a:r>
              <a:rPr lang="en-US" sz="1800" dirty="0">
                <a:effectLst/>
                <a:latin typeface="Times New Roman" panose="02020603050405020304" pitchFamily="18" charset="0"/>
                <a:ea typeface="Calibri" panose="020F0502020204030204" pitchFamily="34" charset="0"/>
              </a:rPr>
              <a:t> encourage self-directing and autonomous behavior in the workforce by giving employees the power to decide, encouraging innovation, and making sure they are held accountable (</a:t>
            </a:r>
            <a:r>
              <a:rPr lang="en-GB" sz="1800" dirty="0" err="1">
                <a:effectLst/>
                <a:latin typeface="Times New Roman" panose="02020603050405020304" pitchFamily="18" charset="0"/>
                <a:ea typeface="Calibri" panose="020F0502020204030204" pitchFamily="34" charset="0"/>
              </a:rPr>
              <a:t>Hanly</a:t>
            </a:r>
            <a:r>
              <a:rPr lang="en-GB" sz="1800" dirty="0">
                <a:effectLst/>
                <a:latin typeface="Times New Roman" panose="02020603050405020304" pitchFamily="18" charset="0"/>
                <a:ea typeface="Calibri" panose="020F0502020204030204" pitchFamily="34" charset="0"/>
              </a:rPr>
              <a:t>, 2024)</a:t>
            </a:r>
            <a:r>
              <a:rPr lang="en-US" sz="1800" dirty="0">
                <a:effectLst/>
                <a:latin typeface="Times New Roman" panose="02020603050405020304" pitchFamily="18" charset="0"/>
                <a:ea typeface="Calibri" panose="020F0502020204030204" pitchFamily="34" charset="0"/>
              </a:rPr>
              <a:t>. This helps people engage more and grow individually.</a:t>
            </a:r>
            <a:endParaRPr lang="en-GB" sz="1800" dirty="0">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21CE033C-C7A1-4E0F-8781-D4E16A0E158C}" type="slidenum">
              <a:rPr lang="en-GB" smtClean="0"/>
              <a:t>10</a:t>
            </a:fld>
            <a:endParaRPr lang="en-GB"/>
          </a:p>
        </p:txBody>
      </p:sp>
    </p:spTree>
    <p:extLst>
      <p:ext uri="{BB962C8B-B14F-4D97-AF65-F5344CB8AC3E}">
        <p14:creationId xmlns:p14="http://schemas.microsoft.com/office/powerpoint/2010/main" val="12726540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GB" sz="1800" b="1" i="1" kern="0" dirty="0">
                <a:effectLst/>
                <a:latin typeface="Times New Roman" panose="02020603050405020304" pitchFamily="18" charset="0"/>
              </a:rPr>
              <a:t>Managers Behaviours Towards Employees</a:t>
            </a:r>
          </a:p>
          <a:p>
            <a:pPr marL="0" marR="0">
              <a:lnSpc>
                <a:spcPct val="115000"/>
              </a:lnSpc>
              <a:spcBef>
                <a:spcPts val="0"/>
              </a:spcBef>
              <a:spcAft>
                <a:spcPts val="800"/>
              </a:spcAft>
            </a:pPr>
            <a:r>
              <a:rPr lang="en-US" sz="1800" dirty="0">
                <a:effectLst/>
                <a:latin typeface="Times New Roman" panose="02020603050405020304" pitchFamily="18" charset="0"/>
                <a:ea typeface="Calibri" panose="020F0502020204030204" pitchFamily="34" charset="0"/>
              </a:rPr>
              <a:t>The good treatment of employees at the workplace is very important to developing a good organisational culture and ensuring high productivity. As defined in </a:t>
            </a:r>
            <a:r>
              <a:rPr lang="en-US" sz="1800" b="1" dirty="0">
                <a:effectLst/>
                <a:latin typeface="Times New Roman" panose="02020603050405020304" pitchFamily="18" charset="0"/>
                <a:ea typeface="Calibri" panose="020F0502020204030204" pitchFamily="34" charset="0"/>
              </a:rPr>
              <a:t>Maslow's hierarchy of needs</a:t>
            </a:r>
            <a:r>
              <a:rPr lang="en-US" sz="1800" dirty="0">
                <a:effectLst/>
                <a:latin typeface="Times New Roman" panose="02020603050405020304" pitchFamily="18" charset="0"/>
                <a:ea typeface="Calibri" panose="020F0502020204030204" pitchFamily="34" charset="0"/>
              </a:rPr>
              <a:t>, people need belongingness and esteem before they can achieve self-</a:t>
            </a:r>
            <a:r>
              <a:rPr lang="en-US" sz="1800" dirty="0" err="1">
                <a:effectLst/>
                <a:latin typeface="Times New Roman" panose="02020603050405020304" pitchFamily="18" charset="0"/>
                <a:ea typeface="Calibri" panose="020F0502020204030204" pitchFamily="34" charset="0"/>
              </a:rPr>
              <a:t>actualisation</a:t>
            </a:r>
            <a:r>
              <a:rPr lang="en-US" sz="1800" dirty="0">
                <a:effectLst/>
                <a:latin typeface="Times New Roman" panose="02020603050405020304" pitchFamily="18" charset="0"/>
                <a:ea typeface="Calibri" panose="020F0502020204030204" pitchFamily="34" charset="0"/>
              </a:rPr>
              <a:t>, where they are able to work at their best level (</a:t>
            </a:r>
            <a:r>
              <a:rPr lang="en-GB" sz="1800" dirty="0">
                <a:effectLst/>
                <a:latin typeface="Times New Roman" panose="02020603050405020304" pitchFamily="18" charset="0"/>
                <a:ea typeface="Calibri" panose="020F0502020204030204" pitchFamily="34" charset="0"/>
              </a:rPr>
              <a:t>Dar and Sakthivel, 2022)</a:t>
            </a:r>
            <a:r>
              <a:rPr lang="en-US" sz="1800" dirty="0">
                <a:effectLst/>
                <a:latin typeface="Times New Roman" panose="02020603050405020304" pitchFamily="18" charset="0"/>
                <a:ea typeface="Calibri" panose="020F0502020204030204" pitchFamily="34" charset="0"/>
              </a:rPr>
              <a:t>. When managers are respectful, fair, and decent to employees, their psychological needs are satisfied. This leads to more job satisfaction and motivation. Decent treatment by an organisation has been seen as a foundation to create trust and commitment among employees. According to </a:t>
            </a:r>
            <a:r>
              <a:rPr lang="en-GB" sz="1800" dirty="0">
                <a:effectLst/>
                <a:latin typeface="Times New Roman" panose="02020603050405020304" pitchFamily="18" charset="0"/>
                <a:ea typeface="Calibri" panose="020F0502020204030204" pitchFamily="34" charset="0"/>
              </a:rPr>
              <a:t>Ushakov and Shatila (2021)</a:t>
            </a:r>
            <a:r>
              <a:rPr lang="en-US" sz="1800" dirty="0">
                <a:effectLst/>
                <a:latin typeface="Times New Roman" panose="02020603050405020304" pitchFamily="18" charset="0"/>
                <a:ea typeface="Calibri" panose="020F0502020204030204" pitchFamily="34" charset="0"/>
              </a:rPr>
              <a:t>, employees are more committed and involved with the organisation when they perceive their workplace as supportive and fairly treated. Support lowers the levels of stress and improves emotional well-being, but this directly affects performance. </a:t>
            </a:r>
            <a:r>
              <a:rPr lang="en-GB" sz="1800" dirty="0">
                <a:effectLst/>
                <a:latin typeface="Times New Roman" panose="02020603050405020304" pitchFamily="18" charset="0"/>
                <a:ea typeface="Calibri" panose="020F0502020204030204" pitchFamily="34" charset="0"/>
              </a:rPr>
              <a:t>Fair treatment also leads to better employee retention. When workers feel appreciated, they do not leave the organisation as easily. Turnover will be reduced, and a lot of costs associated with replacing new staff and training them will be saved in turn (</a:t>
            </a:r>
            <a:r>
              <a:rPr lang="en-GB" sz="1800" dirty="0" err="1">
                <a:effectLst/>
                <a:latin typeface="Times New Roman" panose="02020603050405020304" pitchFamily="18" charset="0"/>
                <a:ea typeface="Calibri" panose="020F0502020204030204" pitchFamily="34" charset="0"/>
              </a:rPr>
              <a:t>Ekhsan</a:t>
            </a:r>
            <a:r>
              <a:rPr lang="en-GB" sz="1800" dirty="0">
                <a:effectLst/>
                <a:latin typeface="Times New Roman" panose="02020603050405020304" pitchFamily="18" charset="0"/>
                <a:ea typeface="Calibri" panose="020F0502020204030204" pitchFamily="34" charset="0"/>
              </a:rPr>
              <a:t> et al., 2022). Collaboration and teamwork are encouraged in fair treatment because a worker will positively contribute when respected.</a:t>
            </a:r>
          </a:p>
        </p:txBody>
      </p:sp>
      <p:sp>
        <p:nvSpPr>
          <p:cNvPr id="4" name="Slide Number Placeholder 3"/>
          <p:cNvSpPr>
            <a:spLocks noGrp="1"/>
          </p:cNvSpPr>
          <p:nvPr>
            <p:ph type="sldNum" sz="quarter" idx="5"/>
          </p:nvPr>
        </p:nvSpPr>
        <p:spPr/>
        <p:txBody>
          <a:bodyPr/>
          <a:lstStyle/>
          <a:p>
            <a:fld id="{21CE033C-C7A1-4E0F-8781-D4E16A0E158C}" type="slidenum">
              <a:rPr lang="en-GB" smtClean="0"/>
              <a:t>11</a:t>
            </a:fld>
            <a:endParaRPr lang="en-GB"/>
          </a:p>
        </p:txBody>
      </p:sp>
    </p:spTree>
    <p:extLst>
      <p:ext uri="{BB962C8B-B14F-4D97-AF65-F5344CB8AC3E}">
        <p14:creationId xmlns:p14="http://schemas.microsoft.com/office/powerpoint/2010/main" val="10180749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GB" sz="1800" b="1" i="1" kern="0" dirty="0">
                <a:effectLst/>
                <a:latin typeface="Times New Roman" panose="02020603050405020304" pitchFamily="18" charset="0"/>
              </a:rPr>
              <a:t>Conclusion</a:t>
            </a:r>
          </a:p>
          <a:p>
            <a:pPr marL="0" marR="0">
              <a:lnSpc>
                <a:spcPct val="115000"/>
              </a:lnSpc>
              <a:spcBef>
                <a:spcPts val="0"/>
              </a:spcBef>
              <a:spcAft>
                <a:spcPts val="800"/>
              </a:spcAft>
            </a:pPr>
            <a:r>
              <a:rPr lang="en-US" sz="1800" dirty="0">
                <a:effectLst/>
                <a:latin typeface="Times New Roman" panose="02020603050405020304" pitchFamily="18" charset="0"/>
                <a:ea typeface="Calibri" panose="020F0502020204030204" pitchFamily="34" charset="0"/>
              </a:rPr>
              <a:t>Management forms an important driving force that leads to the success of any organisation. Working operations are improved upon by managers by leading key principles, functions, and different roles. It is important for managers to display such behaviours as fairness while handling employees and providing support towards their progression in developing motivation and job satisfaction. Good examples include Microsoft, Google, and Starbucks, among others. Once they are able to achieve good management, organisations will be well placed to 'gracefully' face challenges, instigate innovation, and build a successful workforce.</a:t>
            </a:r>
            <a:endParaRPr lang="en-GB" sz="1800" dirty="0">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21CE033C-C7A1-4E0F-8781-D4E16A0E158C}" type="slidenum">
              <a:rPr lang="en-GB" smtClean="0"/>
              <a:t>12</a:t>
            </a:fld>
            <a:endParaRPr lang="en-GB"/>
          </a:p>
        </p:txBody>
      </p:sp>
    </p:spTree>
    <p:extLst>
      <p:ext uri="{BB962C8B-B14F-4D97-AF65-F5344CB8AC3E}">
        <p14:creationId xmlns:p14="http://schemas.microsoft.com/office/powerpoint/2010/main" val="14688346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GB" sz="1800" b="1" i="1" kern="0" dirty="0">
                <a:effectLst/>
                <a:latin typeface="Times New Roman" panose="02020603050405020304" pitchFamily="18" charset="0"/>
              </a:rPr>
              <a:t>References</a:t>
            </a:r>
          </a:p>
          <a:p>
            <a:pPr marL="457200" marR="0" indent="-457200">
              <a:lnSpc>
                <a:spcPct val="115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rPr>
              <a:t>Agnihotri, A. and Bhattacharya, S., 2021. </a:t>
            </a:r>
            <a:r>
              <a:rPr lang="en-GB" sz="1800" i="1" dirty="0">
                <a:solidFill>
                  <a:srgbClr val="000000"/>
                </a:solidFill>
                <a:effectLst/>
                <a:latin typeface="Times New Roman" panose="02020603050405020304" pitchFamily="18" charset="0"/>
                <a:ea typeface="Calibri" panose="020F0502020204030204" pitchFamily="34" charset="0"/>
              </a:rPr>
              <a:t>Satya Nadella: Leading Microsoft’s Growth</a:t>
            </a:r>
            <a:r>
              <a:rPr lang="en-GB" sz="1800" dirty="0">
                <a:solidFill>
                  <a:srgbClr val="000000"/>
                </a:solidFill>
                <a:effectLst/>
                <a:latin typeface="Times New Roman" panose="02020603050405020304" pitchFamily="18" charset="0"/>
                <a:ea typeface="Calibri" panose="020F0502020204030204" pitchFamily="34" charset="0"/>
              </a:rPr>
              <a:t>. SAGE Publications: SAGE Business Cases Originals.</a:t>
            </a:r>
            <a:endParaRPr lang="en-GB" sz="18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rPr>
              <a:t>Barth-Obi, C., 2022. </a:t>
            </a:r>
            <a:r>
              <a:rPr lang="en-GB" sz="1800" i="1" dirty="0">
                <a:solidFill>
                  <a:srgbClr val="000000"/>
                </a:solidFill>
                <a:effectLst/>
                <a:latin typeface="Times New Roman" panose="02020603050405020304" pitchFamily="18" charset="0"/>
                <a:ea typeface="Calibri" panose="020F0502020204030204" pitchFamily="34" charset="0"/>
              </a:rPr>
              <a:t>Crisis management: prevention, diagnosis, and intervention On the basis of Amazon Inc</a:t>
            </a:r>
            <a:r>
              <a:rPr lang="en-GB" sz="1800" dirty="0">
                <a:solidFill>
                  <a:srgbClr val="000000"/>
                </a:solidFill>
                <a:effectLst/>
                <a:latin typeface="Times New Roman" panose="02020603050405020304" pitchFamily="18" charset="0"/>
                <a:ea typeface="Calibri" panose="020F0502020204030204" pitchFamily="34" charset="0"/>
              </a:rPr>
              <a:t> (Doctoral dissertation, Private Higher Educational Establishment-Institute “Ukrainian-American Concordia University”).</a:t>
            </a:r>
            <a:endParaRPr lang="en-GB" sz="18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rPr>
              <a:t>Borra, P., 2022. Exploring Microsoft Azure's Cloud Computing: A Comprehensive Assessment. </a:t>
            </a:r>
            <a:r>
              <a:rPr lang="en-GB" sz="1800" i="1" dirty="0">
                <a:solidFill>
                  <a:srgbClr val="000000"/>
                </a:solidFill>
                <a:effectLst/>
                <a:latin typeface="Times New Roman" panose="02020603050405020304" pitchFamily="18" charset="0"/>
                <a:ea typeface="Calibri" panose="020F0502020204030204" pitchFamily="34" charset="0"/>
              </a:rPr>
              <a:t>International Journal of Advanced Research in Science, Communication and Technology (IJARSCT) Volume</a:t>
            </a:r>
            <a:r>
              <a:rPr lang="en-GB" sz="1800" dirty="0">
                <a:solidFill>
                  <a:srgbClr val="000000"/>
                </a:solidFill>
                <a:effectLst/>
                <a:latin typeface="Times New Roman" panose="02020603050405020304" pitchFamily="18" charset="0"/>
                <a:ea typeface="Calibri" panose="020F050202020403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rPr>
              <a:t>2</a:t>
            </a:r>
            <a:r>
              <a:rPr lang="en-GB" sz="1800" dirty="0">
                <a:solidFill>
                  <a:srgbClr val="000000"/>
                </a:solidFill>
                <a:effectLst/>
                <a:latin typeface="Times New Roman" panose="02020603050405020304" pitchFamily="18" charset="0"/>
                <a:ea typeface="Calibri" panose="020F0502020204030204" pitchFamily="34" charset="0"/>
              </a:rPr>
              <a:t>.</a:t>
            </a:r>
            <a:endParaRPr lang="en-GB" sz="18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800" dirty="0" err="1">
                <a:solidFill>
                  <a:srgbClr val="000000"/>
                </a:solidFill>
                <a:effectLst/>
                <a:latin typeface="Times New Roman" panose="02020603050405020304" pitchFamily="18" charset="0"/>
                <a:ea typeface="Calibri" panose="020F0502020204030204" pitchFamily="34" charset="0"/>
              </a:rPr>
              <a:t>Burba</a:t>
            </a:r>
            <a:r>
              <a:rPr lang="en-GB" sz="1800" dirty="0">
                <a:solidFill>
                  <a:srgbClr val="000000"/>
                </a:solidFill>
                <a:effectLst/>
                <a:latin typeface="Times New Roman" panose="02020603050405020304" pitchFamily="18" charset="0"/>
                <a:ea typeface="Calibri" panose="020F0502020204030204" pitchFamily="34" charset="0"/>
              </a:rPr>
              <a:t>, M.A., 2020. Organisation of communication between Salesforce customers and clients.</a:t>
            </a:r>
            <a:endParaRPr lang="en-GB" sz="18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rPr>
              <a:t>Dar, S.A. and Sakthivel, P., 2022. Maslow’s Hierarchy of Needs Is still Relevant in the 21st Century. </a:t>
            </a:r>
            <a:r>
              <a:rPr lang="en-GB" sz="1800" i="1" dirty="0">
                <a:solidFill>
                  <a:srgbClr val="000000"/>
                </a:solidFill>
                <a:effectLst/>
                <a:latin typeface="Times New Roman" panose="02020603050405020304" pitchFamily="18" charset="0"/>
                <a:ea typeface="Calibri" panose="020F0502020204030204" pitchFamily="34" charset="0"/>
              </a:rPr>
              <a:t>Journal of Learning and Educational Policy</a:t>
            </a:r>
            <a:r>
              <a:rPr lang="en-GB" sz="1800" dirty="0">
                <a:solidFill>
                  <a:srgbClr val="000000"/>
                </a:solidFill>
                <a:effectLst/>
                <a:latin typeface="Times New Roman" panose="02020603050405020304" pitchFamily="18" charset="0"/>
                <a:ea typeface="Calibri" panose="020F050202020403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rPr>
              <a:t>2</a:t>
            </a:r>
            <a:r>
              <a:rPr lang="en-GB" sz="1800" dirty="0">
                <a:solidFill>
                  <a:srgbClr val="000000"/>
                </a:solidFill>
                <a:effectLst/>
                <a:latin typeface="Times New Roman" panose="02020603050405020304" pitchFamily="18" charset="0"/>
                <a:ea typeface="Calibri" panose="020F0502020204030204" pitchFamily="34" charset="0"/>
              </a:rPr>
              <a:t>(5), pp.1-9.</a:t>
            </a:r>
            <a:endParaRPr lang="en-GB" sz="18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800" dirty="0" err="1">
                <a:solidFill>
                  <a:srgbClr val="000000"/>
                </a:solidFill>
                <a:effectLst/>
                <a:latin typeface="Times New Roman" panose="02020603050405020304" pitchFamily="18" charset="0"/>
                <a:ea typeface="Calibri" panose="020F0502020204030204" pitchFamily="34" charset="0"/>
              </a:rPr>
              <a:t>Ekhsan</a:t>
            </a:r>
            <a:r>
              <a:rPr lang="en-GB" sz="1800" dirty="0">
                <a:solidFill>
                  <a:srgbClr val="000000"/>
                </a:solidFill>
                <a:effectLst/>
                <a:latin typeface="Times New Roman" panose="02020603050405020304" pitchFamily="18" charset="0"/>
                <a:ea typeface="Calibri" panose="020F0502020204030204" pitchFamily="34" charset="0"/>
              </a:rPr>
              <a:t>, M., </a:t>
            </a:r>
            <a:r>
              <a:rPr lang="en-GB" sz="1800" dirty="0" err="1">
                <a:solidFill>
                  <a:srgbClr val="000000"/>
                </a:solidFill>
                <a:effectLst/>
                <a:latin typeface="Times New Roman" panose="02020603050405020304" pitchFamily="18" charset="0"/>
                <a:ea typeface="Calibri" panose="020F0502020204030204" pitchFamily="34" charset="0"/>
              </a:rPr>
              <a:t>Sudiro</a:t>
            </a:r>
            <a:r>
              <a:rPr lang="en-GB" sz="1800" dirty="0">
                <a:solidFill>
                  <a:srgbClr val="000000"/>
                </a:solidFill>
                <a:effectLst/>
                <a:latin typeface="Times New Roman" panose="02020603050405020304" pitchFamily="18" charset="0"/>
                <a:ea typeface="Calibri" panose="020F0502020204030204" pitchFamily="34" charset="0"/>
              </a:rPr>
              <a:t>, A., </a:t>
            </a:r>
            <a:r>
              <a:rPr lang="en-GB" sz="1800" dirty="0" err="1">
                <a:solidFill>
                  <a:srgbClr val="000000"/>
                </a:solidFill>
                <a:effectLst/>
                <a:latin typeface="Times New Roman" panose="02020603050405020304" pitchFamily="18" charset="0"/>
                <a:ea typeface="Calibri" panose="020F0502020204030204" pitchFamily="34" charset="0"/>
              </a:rPr>
              <a:t>Mugiono</a:t>
            </a:r>
            <a:r>
              <a:rPr lang="en-GB" sz="1800" dirty="0">
                <a:solidFill>
                  <a:srgbClr val="000000"/>
                </a:solidFill>
                <a:effectLst/>
                <a:latin typeface="Times New Roman" panose="02020603050405020304" pitchFamily="18" charset="0"/>
                <a:ea typeface="Calibri" panose="020F0502020204030204" pitchFamily="34" charset="0"/>
              </a:rPr>
              <a:t>, M. and Hussein, A.S., 2022. Employee retention and change management during times of uncertainty. </a:t>
            </a:r>
            <a:r>
              <a:rPr lang="en-GB" sz="1800" i="1" dirty="0">
                <a:solidFill>
                  <a:srgbClr val="000000"/>
                </a:solidFill>
                <a:effectLst/>
                <a:latin typeface="Times New Roman" panose="02020603050405020304" pitchFamily="18" charset="0"/>
                <a:ea typeface="Calibri" panose="020F0502020204030204" pitchFamily="34" charset="0"/>
              </a:rPr>
              <a:t>Frontiers in Psychology</a:t>
            </a:r>
            <a:r>
              <a:rPr lang="en-GB" sz="1800" dirty="0">
                <a:solidFill>
                  <a:srgbClr val="000000"/>
                </a:solidFill>
                <a:effectLst/>
                <a:latin typeface="Times New Roman" panose="02020603050405020304" pitchFamily="18" charset="0"/>
                <a:ea typeface="Calibri" panose="020F050202020403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rPr>
              <a:t>13</a:t>
            </a:r>
            <a:r>
              <a:rPr lang="en-GB" sz="1800" dirty="0">
                <a:solidFill>
                  <a:srgbClr val="000000"/>
                </a:solidFill>
                <a:effectLst/>
                <a:latin typeface="Times New Roman" panose="02020603050405020304" pitchFamily="18" charset="0"/>
                <a:ea typeface="Calibri" panose="020F0502020204030204" pitchFamily="34" charset="0"/>
              </a:rPr>
              <a:t>, p.916709.</a:t>
            </a:r>
            <a:endParaRPr lang="en-GB" sz="18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rPr>
              <a:t>Griffin, R.W., 2022. </a:t>
            </a:r>
            <a:r>
              <a:rPr lang="en-GB" sz="1800" i="1" dirty="0">
                <a:solidFill>
                  <a:srgbClr val="000000"/>
                </a:solidFill>
                <a:effectLst/>
                <a:latin typeface="Times New Roman" panose="02020603050405020304" pitchFamily="18" charset="0"/>
                <a:ea typeface="Calibri" panose="020F0502020204030204" pitchFamily="34" charset="0"/>
              </a:rPr>
              <a:t>Fundamentals of management</a:t>
            </a:r>
            <a:r>
              <a:rPr lang="en-GB" sz="1800" dirty="0">
                <a:solidFill>
                  <a:srgbClr val="000000"/>
                </a:solidFill>
                <a:effectLst/>
                <a:latin typeface="Times New Roman" panose="02020603050405020304" pitchFamily="18" charset="0"/>
                <a:ea typeface="Calibri" panose="020F0502020204030204" pitchFamily="34" charset="0"/>
              </a:rPr>
              <a:t>. Cengage Learning, Inc..</a:t>
            </a:r>
            <a:endParaRPr lang="en-GB" sz="18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rPr>
              <a:t>Gudmundsson, S.V., VAT, V.A.T. and </a:t>
            </a:r>
            <a:r>
              <a:rPr lang="en-GB" sz="1800" dirty="0" err="1">
                <a:solidFill>
                  <a:srgbClr val="000000"/>
                </a:solidFill>
                <a:effectLst/>
                <a:latin typeface="Times New Roman" panose="02020603050405020304" pitchFamily="18" charset="0"/>
                <a:ea typeface="Calibri" panose="020F0502020204030204" pitchFamily="34" charset="0"/>
              </a:rPr>
              <a:t>Sufe</a:t>
            </a:r>
            <a:r>
              <a:rPr lang="en-GB" sz="1800" dirty="0">
                <a:solidFill>
                  <a:srgbClr val="000000"/>
                </a:solidFill>
                <a:effectLst/>
                <a:latin typeface="Times New Roman" panose="02020603050405020304" pitchFamily="18" charset="0"/>
                <a:ea typeface="Calibri" panose="020F0502020204030204" pitchFamily="34" charset="0"/>
              </a:rPr>
              <a:t>, L., 2021. Airline Management.</a:t>
            </a:r>
            <a:endParaRPr lang="en-GB" sz="18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800" dirty="0" err="1">
                <a:solidFill>
                  <a:srgbClr val="000000"/>
                </a:solidFill>
                <a:effectLst/>
                <a:latin typeface="Times New Roman" panose="02020603050405020304" pitchFamily="18" charset="0"/>
                <a:ea typeface="Calibri" panose="020F0502020204030204" pitchFamily="34" charset="0"/>
              </a:rPr>
              <a:t>Hanly</a:t>
            </a:r>
            <a:r>
              <a:rPr lang="en-GB" sz="1800" dirty="0">
                <a:solidFill>
                  <a:srgbClr val="000000"/>
                </a:solidFill>
                <a:effectLst/>
                <a:latin typeface="Times New Roman" panose="02020603050405020304" pitchFamily="18" charset="0"/>
                <a:ea typeface="Calibri" panose="020F0502020204030204" pitchFamily="34" charset="0"/>
              </a:rPr>
              <a:t>, P., 2024. </a:t>
            </a:r>
            <a:r>
              <a:rPr lang="en-GB" sz="1800" i="1" dirty="0">
                <a:solidFill>
                  <a:srgbClr val="000000"/>
                </a:solidFill>
                <a:effectLst/>
                <a:latin typeface="Times New Roman" panose="02020603050405020304" pitchFamily="18" charset="0"/>
                <a:ea typeface="Calibri" panose="020F0502020204030204" pitchFamily="34" charset="0"/>
              </a:rPr>
              <a:t>'Switching off': A diary study investigating the effect of the Netflix auto-play feature on binge-watching and mindful attention awareness</a:t>
            </a:r>
            <a:r>
              <a:rPr lang="en-GB" sz="1800" dirty="0">
                <a:solidFill>
                  <a:srgbClr val="000000"/>
                </a:solidFill>
                <a:effectLst/>
                <a:latin typeface="Times New Roman" panose="02020603050405020304" pitchFamily="18" charset="0"/>
                <a:ea typeface="Calibri" panose="020F0502020204030204" pitchFamily="34" charset="0"/>
              </a:rPr>
              <a:t> (Doctoral dissertation, Institute of Art, Design+ Technology).</a:t>
            </a:r>
            <a:endParaRPr lang="en-GB" sz="18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rPr>
              <a:t>Haupt, J., 2021. Facebook futures: Mark Zuckerberg’s discursive construction of a better world. </a:t>
            </a:r>
            <a:r>
              <a:rPr lang="en-GB" sz="1800" i="1" dirty="0">
                <a:solidFill>
                  <a:srgbClr val="000000"/>
                </a:solidFill>
                <a:effectLst/>
                <a:latin typeface="Times New Roman" panose="02020603050405020304" pitchFamily="18" charset="0"/>
                <a:ea typeface="Calibri" panose="020F0502020204030204" pitchFamily="34" charset="0"/>
              </a:rPr>
              <a:t>New Media &amp; Society</a:t>
            </a:r>
            <a:r>
              <a:rPr lang="en-GB" sz="1800" dirty="0">
                <a:solidFill>
                  <a:srgbClr val="000000"/>
                </a:solidFill>
                <a:effectLst/>
                <a:latin typeface="Times New Roman" panose="02020603050405020304" pitchFamily="18" charset="0"/>
                <a:ea typeface="Calibri" panose="020F050202020403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rPr>
              <a:t>23</a:t>
            </a:r>
            <a:r>
              <a:rPr lang="en-GB" sz="1800" dirty="0">
                <a:solidFill>
                  <a:srgbClr val="000000"/>
                </a:solidFill>
                <a:effectLst/>
                <a:latin typeface="Times New Roman" panose="02020603050405020304" pitchFamily="18" charset="0"/>
                <a:ea typeface="Calibri" panose="020F0502020204030204" pitchFamily="34" charset="0"/>
              </a:rPr>
              <a:t>(2), pp.237-257.</a:t>
            </a:r>
            <a:endParaRPr lang="en-GB" sz="18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rPr>
              <a:t>Hino, S., 2024. </a:t>
            </a:r>
            <a:r>
              <a:rPr lang="en-GB" sz="1800" i="1" dirty="0">
                <a:solidFill>
                  <a:srgbClr val="000000"/>
                </a:solidFill>
                <a:effectLst/>
                <a:latin typeface="Times New Roman" panose="02020603050405020304" pitchFamily="18" charset="0"/>
                <a:ea typeface="Calibri" panose="020F0502020204030204" pitchFamily="34" charset="0"/>
              </a:rPr>
              <a:t>Inside the mind of Toyota: Management principles for enduring growth</a:t>
            </a:r>
            <a:r>
              <a:rPr lang="en-GB" sz="1800" dirty="0">
                <a:solidFill>
                  <a:srgbClr val="000000"/>
                </a:solidFill>
                <a:effectLst/>
                <a:latin typeface="Times New Roman" panose="02020603050405020304" pitchFamily="18" charset="0"/>
                <a:ea typeface="Calibri" panose="020F0502020204030204" pitchFamily="34" charset="0"/>
              </a:rPr>
              <a:t>. CRC Press.</a:t>
            </a:r>
            <a:endParaRPr lang="en-GB" sz="18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rPr>
              <a:t>Hopkins, M. and </a:t>
            </a:r>
            <a:r>
              <a:rPr lang="en-GB" sz="1800" dirty="0" err="1">
                <a:solidFill>
                  <a:srgbClr val="000000"/>
                </a:solidFill>
                <a:effectLst/>
                <a:latin typeface="Times New Roman" panose="02020603050405020304" pitchFamily="18" charset="0"/>
                <a:ea typeface="Calibri" panose="020F0502020204030204" pitchFamily="34" charset="0"/>
              </a:rPr>
              <a:t>Lazonick</a:t>
            </a:r>
            <a:r>
              <a:rPr lang="en-GB" sz="1800" dirty="0">
                <a:solidFill>
                  <a:srgbClr val="000000"/>
                </a:solidFill>
                <a:effectLst/>
                <a:latin typeface="Times New Roman" panose="02020603050405020304" pitchFamily="18" charset="0"/>
                <a:ea typeface="Calibri" panose="020F0502020204030204" pitchFamily="34" charset="0"/>
              </a:rPr>
              <a:t>, W., 2024. Tesla as a Global Competitor: Strategic Control in the EV Transition. </a:t>
            </a:r>
            <a:r>
              <a:rPr lang="en-GB" sz="1800" i="1" dirty="0">
                <a:solidFill>
                  <a:srgbClr val="000000"/>
                </a:solidFill>
                <a:effectLst/>
                <a:latin typeface="Times New Roman" panose="02020603050405020304" pitchFamily="18" charset="0"/>
                <a:ea typeface="Calibri" panose="020F0502020204030204" pitchFamily="34" charset="0"/>
              </a:rPr>
              <a:t>Institute for New Economic Thinking Working Paper Series</a:t>
            </a:r>
            <a:r>
              <a:rPr lang="en-GB" sz="1800" dirty="0">
                <a:solidFill>
                  <a:srgbClr val="000000"/>
                </a:solidFill>
                <a:effectLst/>
                <a:latin typeface="Times New Roman" panose="02020603050405020304" pitchFamily="18" charset="0"/>
                <a:ea typeface="Calibri" panose="020F0502020204030204" pitchFamily="34" charset="0"/>
              </a:rPr>
              <a:t>, (225).</a:t>
            </a:r>
            <a:endParaRPr lang="en-GB" sz="18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rPr>
              <a:t>Islam, M.J., Hossain, M.T., Mustafi, M.A.A., </a:t>
            </a:r>
            <a:r>
              <a:rPr lang="en-GB" sz="1800" dirty="0" err="1">
                <a:solidFill>
                  <a:srgbClr val="000000"/>
                </a:solidFill>
                <a:effectLst/>
                <a:latin typeface="Times New Roman" panose="02020603050405020304" pitchFamily="18" charset="0"/>
                <a:ea typeface="Calibri" panose="020F0502020204030204" pitchFamily="34" charset="0"/>
              </a:rPr>
              <a:t>Moshiuddullah</a:t>
            </a:r>
            <a:r>
              <a:rPr lang="en-GB" sz="1800" dirty="0">
                <a:solidFill>
                  <a:srgbClr val="000000"/>
                </a:solidFill>
                <a:effectLst/>
                <a:latin typeface="Times New Roman" panose="02020603050405020304" pitchFamily="18" charset="0"/>
                <a:ea typeface="Calibri" panose="020F0502020204030204" pitchFamily="34" charset="0"/>
              </a:rPr>
              <a:t>, A.B.M. and Sultana, HMMUH, Henri Fayol's 14 Principles of Management: Implications for the Private Commercial Banks (PCBs) in Bangladesh.</a:t>
            </a:r>
            <a:endParaRPr lang="en-GB" sz="18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rPr>
              <a:t>Mohammed, N.A., Mohammed, D. and </a:t>
            </a:r>
            <a:r>
              <a:rPr lang="en-GB" sz="1800" dirty="0" err="1">
                <a:solidFill>
                  <a:srgbClr val="000000"/>
                </a:solidFill>
                <a:effectLst/>
                <a:latin typeface="Times New Roman" panose="02020603050405020304" pitchFamily="18" charset="0"/>
                <a:ea typeface="Calibri" panose="020F0502020204030204" pitchFamily="34" charset="0"/>
              </a:rPr>
              <a:t>Gana</a:t>
            </a:r>
            <a:r>
              <a:rPr lang="en-GB" sz="1800" dirty="0">
                <a:solidFill>
                  <a:srgbClr val="000000"/>
                </a:solidFill>
                <a:effectLst/>
                <a:latin typeface="Times New Roman" panose="02020603050405020304" pitchFamily="18" charset="0"/>
                <a:ea typeface="Calibri" panose="020F0502020204030204" pitchFamily="34" charset="0"/>
              </a:rPr>
              <a:t>, J., 2022. The impact of training and development on employee productivity in the 21st Century. </a:t>
            </a:r>
            <a:r>
              <a:rPr lang="en-GB" sz="1800" i="1" dirty="0">
                <a:solidFill>
                  <a:srgbClr val="000000"/>
                </a:solidFill>
                <a:effectLst/>
                <a:latin typeface="Times New Roman" panose="02020603050405020304" pitchFamily="18" charset="0"/>
                <a:ea typeface="Calibri" panose="020F0502020204030204" pitchFamily="34" charset="0"/>
              </a:rPr>
              <a:t>African Journal of Management and Business Research</a:t>
            </a:r>
            <a:r>
              <a:rPr lang="en-GB" sz="1800" dirty="0">
                <a:solidFill>
                  <a:srgbClr val="000000"/>
                </a:solidFill>
                <a:effectLst/>
                <a:latin typeface="Times New Roman" panose="02020603050405020304" pitchFamily="18" charset="0"/>
                <a:ea typeface="Calibri" panose="020F050202020403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rPr>
              <a:t>3</a:t>
            </a:r>
            <a:r>
              <a:rPr lang="en-GB" sz="1800" dirty="0">
                <a:solidFill>
                  <a:srgbClr val="000000"/>
                </a:solidFill>
                <a:effectLst/>
                <a:latin typeface="Times New Roman" panose="02020603050405020304" pitchFamily="18" charset="0"/>
                <a:ea typeface="Calibri" panose="020F0502020204030204" pitchFamily="34" charset="0"/>
              </a:rPr>
              <a:t>(1), pp.41-58.</a:t>
            </a:r>
            <a:endParaRPr lang="en-GB" sz="18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rPr>
              <a:t>Nooyi, I.K. and Govindarajan, V., 2020. Becoming a better corporate citizen. </a:t>
            </a:r>
            <a:r>
              <a:rPr lang="en-GB" sz="1800" i="1" dirty="0">
                <a:solidFill>
                  <a:srgbClr val="000000"/>
                </a:solidFill>
                <a:effectLst/>
                <a:latin typeface="Times New Roman" panose="02020603050405020304" pitchFamily="18" charset="0"/>
                <a:ea typeface="Calibri" panose="020F0502020204030204" pitchFamily="34" charset="0"/>
              </a:rPr>
              <a:t>Harvard Business Review</a:t>
            </a:r>
            <a:r>
              <a:rPr lang="en-GB" sz="1800" dirty="0">
                <a:solidFill>
                  <a:srgbClr val="000000"/>
                </a:solidFill>
                <a:effectLst/>
                <a:latin typeface="Times New Roman" panose="02020603050405020304" pitchFamily="18" charset="0"/>
                <a:ea typeface="Calibri" panose="020F050202020403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rPr>
              <a:t>98</a:t>
            </a:r>
            <a:r>
              <a:rPr lang="en-GB" sz="1800" dirty="0">
                <a:solidFill>
                  <a:srgbClr val="000000"/>
                </a:solidFill>
                <a:effectLst/>
                <a:latin typeface="Times New Roman" panose="02020603050405020304" pitchFamily="18" charset="0"/>
                <a:ea typeface="Calibri" panose="020F0502020204030204" pitchFamily="34" charset="0"/>
              </a:rPr>
              <a:t>(2), pp.94-103.</a:t>
            </a:r>
            <a:endParaRPr lang="en-GB" sz="18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800" dirty="0" err="1">
                <a:solidFill>
                  <a:srgbClr val="000000"/>
                </a:solidFill>
                <a:effectLst/>
                <a:latin typeface="Times New Roman" panose="02020603050405020304" pitchFamily="18" charset="0"/>
                <a:ea typeface="Calibri" panose="020F0502020204030204" pitchFamily="34" charset="0"/>
              </a:rPr>
              <a:t>Pulakos</a:t>
            </a:r>
            <a:r>
              <a:rPr lang="en-GB" sz="1800" dirty="0">
                <a:solidFill>
                  <a:srgbClr val="000000"/>
                </a:solidFill>
                <a:effectLst/>
                <a:latin typeface="Times New Roman" panose="02020603050405020304" pitchFamily="18" charset="0"/>
                <a:ea typeface="Calibri" panose="020F0502020204030204" pitchFamily="34" charset="0"/>
              </a:rPr>
              <a:t>, E.D. and Battista, M., 2020. Transforming performance at Patagonia. </a:t>
            </a:r>
            <a:r>
              <a:rPr lang="en-GB" sz="1800" i="1" dirty="0">
                <a:solidFill>
                  <a:srgbClr val="000000"/>
                </a:solidFill>
                <a:effectLst/>
                <a:latin typeface="Times New Roman" panose="02020603050405020304" pitchFamily="18" charset="0"/>
                <a:ea typeface="Calibri" panose="020F0502020204030204" pitchFamily="34" charset="0"/>
              </a:rPr>
              <a:t>Performance management transformation: Lessons learned and next steps</a:t>
            </a:r>
            <a:r>
              <a:rPr lang="en-GB" sz="1800" dirty="0">
                <a:solidFill>
                  <a:srgbClr val="000000"/>
                </a:solidFill>
                <a:effectLst/>
                <a:latin typeface="Times New Roman" panose="02020603050405020304" pitchFamily="18" charset="0"/>
                <a:ea typeface="Calibri" panose="020F0502020204030204" pitchFamily="34" charset="0"/>
              </a:rPr>
              <a:t>.</a:t>
            </a:r>
            <a:endParaRPr lang="en-GB" sz="18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rPr>
              <a:t>Samuelson, W.F., Marks, S.G. and Zagorsky, J.L., 2021. </a:t>
            </a:r>
            <a:r>
              <a:rPr lang="en-GB" sz="1800" i="1" dirty="0">
                <a:solidFill>
                  <a:srgbClr val="000000"/>
                </a:solidFill>
                <a:effectLst/>
                <a:latin typeface="Times New Roman" panose="02020603050405020304" pitchFamily="18" charset="0"/>
                <a:ea typeface="Calibri" panose="020F0502020204030204" pitchFamily="34" charset="0"/>
              </a:rPr>
              <a:t>Managerial economics</a:t>
            </a:r>
            <a:r>
              <a:rPr lang="en-GB" sz="1800" dirty="0">
                <a:solidFill>
                  <a:srgbClr val="000000"/>
                </a:solidFill>
                <a:effectLst/>
                <a:latin typeface="Times New Roman" panose="02020603050405020304" pitchFamily="18" charset="0"/>
                <a:ea typeface="Calibri" panose="020F0502020204030204" pitchFamily="34" charset="0"/>
              </a:rPr>
              <a:t>. John Wiley &amp; Sons.</a:t>
            </a:r>
            <a:endParaRPr lang="en-GB" sz="18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rPr>
              <a:t>Sanders, B., 2023. An Letter to Starbucks CEO Howard Schultz on His Company's Union-Busting Tactics. </a:t>
            </a:r>
            <a:r>
              <a:rPr lang="en-GB" sz="1800" i="1" dirty="0" err="1">
                <a:solidFill>
                  <a:srgbClr val="000000"/>
                </a:solidFill>
                <a:effectLst/>
                <a:latin typeface="Times New Roman" panose="02020603050405020304" pitchFamily="18" charset="0"/>
                <a:ea typeface="Calibri" panose="020F0502020204030204" pitchFamily="34" charset="0"/>
              </a:rPr>
              <a:t>CounterPunch</a:t>
            </a:r>
            <a:r>
              <a:rPr lang="en-GB" sz="1800" dirty="0">
                <a:solidFill>
                  <a:srgbClr val="000000"/>
                </a:solidFill>
                <a:effectLst/>
                <a:latin typeface="Times New Roman" panose="02020603050405020304" pitchFamily="18" charset="0"/>
                <a:ea typeface="Calibri" panose="020F0502020204030204" pitchFamily="34" charset="0"/>
              </a:rPr>
              <a:t>.</a:t>
            </a:r>
            <a:endParaRPr lang="en-GB" sz="18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rPr>
              <a:t>Schermerhorn Jr, J.R., Bachrach, D.G. and Wright, B., 2020. </a:t>
            </a:r>
            <a:r>
              <a:rPr lang="en-GB" sz="1800" i="1" dirty="0">
                <a:solidFill>
                  <a:srgbClr val="000000"/>
                </a:solidFill>
                <a:effectLst/>
                <a:latin typeface="Times New Roman" panose="02020603050405020304" pitchFamily="18" charset="0"/>
                <a:ea typeface="Calibri" panose="020F0502020204030204" pitchFamily="34" charset="0"/>
              </a:rPr>
              <a:t>Management</a:t>
            </a:r>
            <a:r>
              <a:rPr lang="en-GB" sz="1800" dirty="0">
                <a:solidFill>
                  <a:srgbClr val="000000"/>
                </a:solidFill>
                <a:effectLst/>
                <a:latin typeface="Times New Roman" panose="02020603050405020304" pitchFamily="18" charset="0"/>
                <a:ea typeface="Calibri" panose="020F0502020204030204" pitchFamily="34" charset="0"/>
              </a:rPr>
              <a:t>. John Wiley &amp; Sons.</a:t>
            </a:r>
            <a:endParaRPr lang="en-GB" sz="18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800" dirty="0" err="1">
                <a:solidFill>
                  <a:srgbClr val="000000"/>
                </a:solidFill>
                <a:effectLst/>
                <a:latin typeface="Times New Roman" panose="02020603050405020304" pitchFamily="18" charset="0"/>
                <a:ea typeface="Calibri" panose="020F0502020204030204" pitchFamily="34" charset="0"/>
              </a:rPr>
              <a:t>Steiber</a:t>
            </a:r>
            <a:r>
              <a:rPr lang="en-GB" sz="1800" dirty="0">
                <a:solidFill>
                  <a:srgbClr val="000000"/>
                </a:solidFill>
                <a:effectLst/>
                <a:latin typeface="Times New Roman" panose="02020603050405020304" pitchFamily="18" charset="0"/>
                <a:ea typeface="Calibri" panose="020F0502020204030204" pitchFamily="34" charset="0"/>
              </a:rPr>
              <a:t>, A., 2024. </a:t>
            </a:r>
            <a:r>
              <a:rPr lang="en-GB" sz="1800" i="1" dirty="0">
                <a:solidFill>
                  <a:srgbClr val="000000"/>
                </a:solidFill>
                <a:effectLst/>
                <a:latin typeface="Times New Roman" panose="02020603050405020304" pitchFamily="18" charset="0"/>
                <a:ea typeface="Calibri" panose="020F0502020204030204" pitchFamily="34" charset="0"/>
              </a:rPr>
              <a:t>The Google model: Managing continuous innovation in a rapidly changing world</a:t>
            </a:r>
            <a:r>
              <a:rPr lang="en-GB" sz="1800" dirty="0">
                <a:solidFill>
                  <a:srgbClr val="000000"/>
                </a:solidFill>
                <a:effectLst/>
                <a:latin typeface="Times New Roman" panose="02020603050405020304" pitchFamily="18" charset="0"/>
                <a:ea typeface="Calibri" panose="020F0502020204030204" pitchFamily="34" charset="0"/>
              </a:rPr>
              <a:t>. Springer Nature.</a:t>
            </a:r>
            <a:endParaRPr lang="en-GB" sz="18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rPr>
              <a:t>Tian, W., Wang, M. and Wang, Q., 2022, March. The Core </a:t>
            </a:r>
            <a:r>
              <a:rPr lang="en-GB" sz="1800" dirty="0" err="1">
                <a:solidFill>
                  <a:srgbClr val="000000"/>
                </a:solidFill>
                <a:effectLst/>
                <a:latin typeface="Times New Roman" panose="02020603050405020304" pitchFamily="18" charset="0"/>
                <a:ea typeface="Calibri" panose="020F0502020204030204" pitchFamily="34" charset="0"/>
              </a:rPr>
              <a:t>Competentness</a:t>
            </a:r>
            <a:r>
              <a:rPr lang="en-GB" sz="1800" dirty="0">
                <a:solidFill>
                  <a:srgbClr val="000000"/>
                </a:solidFill>
                <a:effectLst/>
                <a:latin typeface="Times New Roman" panose="02020603050405020304" pitchFamily="18" charset="0"/>
                <a:ea typeface="Calibri" panose="020F0502020204030204" pitchFamily="34" charset="0"/>
              </a:rPr>
              <a:t> of Apple Inc. In </a:t>
            </a:r>
            <a:r>
              <a:rPr lang="en-GB" sz="1800" i="1" dirty="0">
                <a:solidFill>
                  <a:srgbClr val="000000"/>
                </a:solidFill>
                <a:effectLst/>
                <a:latin typeface="Times New Roman" panose="02020603050405020304" pitchFamily="18" charset="0"/>
                <a:ea typeface="Calibri" panose="020F0502020204030204" pitchFamily="34" charset="0"/>
              </a:rPr>
              <a:t>2022 7th International Conference on Financial Innovation and Economic Development (ICFIED 2022)</a:t>
            </a:r>
            <a:r>
              <a:rPr lang="en-GB" sz="1800" dirty="0">
                <a:solidFill>
                  <a:srgbClr val="000000"/>
                </a:solidFill>
                <a:effectLst/>
                <a:latin typeface="Times New Roman" panose="02020603050405020304" pitchFamily="18" charset="0"/>
                <a:ea typeface="Calibri" panose="020F0502020204030204" pitchFamily="34" charset="0"/>
              </a:rPr>
              <a:t> (pp. 718-725). Atlantis Press.</a:t>
            </a:r>
            <a:endParaRPr lang="en-GB" sz="18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800" dirty="0">
                <a:solidFill>
                  <a:srgbClr val="000000"/>
                </a:solidFill>
                <a:effectLst/>
                <a:latin typeface="Times New Roman" panose="02020603050405020304" pitchFamily="18" charset="0"/>
                <a:ea typeface="Calibri" panose="020F0502020204030204" pitchFamily="34" charset="0"/>
              </a:rPr>
              <a:t>Ushakov, D. and Shatila, K., 2021. The impact of workplace culture on employee retention: An empirical study from Lebanon. </a:t>
            </a:r>
            <a:r>
              <a:rPr lang="en-GB" sz="1800" i="1" dirty="0">
                <a:solidFill>
                  <a:srgbClr val="000000"/>
                </a:solidFill>
                <a:effectLst/>
                <a:latin typeface="Times New Roman" panose="02020603050405020304" pitchFamily="18" charset="0"/>
                <a:ea typeface="Calibri" panose="020F0502020204030204" pitchFamily="34" charset="0"/>
              </a:rPr>
              <a:t>The Journal of Asian Finance, Economics and Business</a:t>
            </a:r>
            <a:r>
              <a:rPr lang="en-GB" sz="1800" dirty="0">
                <a:solidFill>
                  <a:srgbClr val="000000"/>
                </a:solidFill>
                <a:effectLst/>
                <a:latin typeface="Times New Roman" panose="02020603050405020304" pitchFamily="18" charset="0"/>
                <a:ea typeface="Calibri" panose="020F050202020403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rPr>
              <a:t>8</a:t>
            </a:r>
            <a:r>
              <a:rPr lang="en-GB" sz="1800" dirty="0">
                <a:solidFill>
                  <a:srgbClr val="000000"/>
                </a:solidFill>
                <a:effectLst/>
                <a:latin typeface="Times New Roman" panose="02020603050405020304" pitchFamily="18" charset="0"/>
                <a:ea typeface="Calibri" panose="020F0502020204030204" pitchFamily="34" charset="0"/>
              </a:rPr>
              <a:t>(12), pp.541-551.</a:t>
            </a:r>
            <a:endParaRPr lang="en-GB" sz="18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800" dirty="0" err="1">
                <a:solidFill>
                  <a:srgbClr val="000000"/>
                </a:solidFill>
                <a:effectLst/>
                <a:latin typeface="Times New Roman" panose="02020603050405020304" pitchFamily="18" charset="0"/>
                <a:ea typeface="Calibri" panose="020F0502020204030204" pitchFamily="34" charset="0"/>
              </a:rPr>
              <a:t>Valerevna</a:t>
            </a:r>
            <a:r>
              <a:rPr lang="en-GB" sz="1800" dirty="0">
                <a:solidFill>
                  <a:srgbClr val="000000"/>
                </a:solidFill>
                <a:effectLst/>
                <a:latin typeface="Times New Roman" panose="02020603050405020304" pitchFamily="18" charset="0"/>
                <a:ea typeface="Calibri" panose="020F0502020204030204" pitchFamily="34" charset="0"/>
              </a:rPr>
              <a:t>, I.S., 2022. Brand Evolution Based on Innovation: Starbucks Coffee Company Case Study.</a:t>
            </a:r>
            <a:endParaRPr lang="en-GB" sz="18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800" dirty="0" err="1">
                <a:solidFill>
                  <a:srgbClr val="000000"/>
                </a:solidFill>
                <a:effectLst/>
                <a:latin typeface="Times New Roman" panose="02020603050405020304" pitchFamily="18" charset="0"/>
                <a:ea typeface="Calibri" panose="020F0502020204030204" pitchFamily="34" charset="0"/>
              </a:rPr>
              <a:t>Zambrzhitskaya</a:t>
            </a:r>
            <a:r>
              <a:rPr lang="en-GB" sz="1800" dirty="0">
                <a:solidFill>
                  <a:srgbClr val="000000"/>
                </a:solidFill>
                <a:effectLst/>
                <a:latin typeface="Times New Roman" panose="02020603050405020304" pitchFamily="18" charset="0"/>
                <a:ea typeface="Calibri" panose="020F0502020204030204" pitchFamily="34" charset="0"/>
              </a:rPr>
              <a:t>, E.S., Tikhonova, A.V., </a:t>
            </a:r>
            <a:r>
              <a:rPr lang="en-GB" sz="1800" dirty="0" err="1">
                <a:solidFill>
                  <a:srgbClr val="000000"/>
                </a:solidFill>
                <a:effectLst/>
                <a:latin typeface="Times New Roman" panose="02020603050405020304" pitchFamily="18" charset="0"/>
                <a:ea typeface="Calibri" panose="020F0502020204030204" pitchFamily="34" charset="0"/>
              </a:rPr>
              <a:t>Isaeva</a:t>
            </a:r>
            <a:r>
              <a:rPr lang="en-GB" sz="1800" dirty="0">
                <a:solidFill>
                  <a:srgbClr val="000000"/>
                </a:solidFill>
                <a:effectLst/>
                <a:latin typeface="Times New Roman" panose="02020603050405020304" pitchFamily="18" charset="0"/>
                <a:ea typeface="Calibri" panose="020F0502020204030204" pitchFamily="34" charset="0"/>
              </a:rPr>
              <a:t>, M.I., </a:t>
            </a:r>
            <a:r>
              <a:rPr lang="en-GB" sz="1800" dirty="0" err="1">
                <a:solidFill>
                  <a:srgbClr val="000000"/>
                </a:solidFill>
                <a:effectLst/>
                <a:latin typeface="Times New Roman" panose="02020603050405020304" pitchFamily="18" charset="0"/>
                <a:ea typeface="Calibri" panose="020F0502020204030204" pitchFamily="34" charset="0"/>
              </a:rPr>
              <a:t>Lami</a:t>
            </a:r>
            <a:r>
              <a:rPr lang="en-GB" sz="1800" dirty="0">
                <a:solidFill>
                  <a:srgbClr val="000000"/>
                </a:solidFill>
                <a:effectLst/>
                <a:latin typeface="Times New Roman" panose="02020603050405020304" pitchFamily="18" charset="0"/>
                <a:ea typeface="Calibri" panose="020F0502020204030204" pitchFamily="34" charset="0"/>
              </a:rPr>
              <a:t>, T.A.M.G. and </a:t>
            </a:r>
            <a:r>
              <a:rPr lang="en-GB" sz="1800" dirty="0" err="1">
                <a:solidFill>
                  <a:srgbClr val="000000"/>
                </a:solidFill>
                <a:effectLst/>
                <a:latin typeface="Times New Roman" panose="02020603050405020304" pitchFamily="18" charset="0"/>
                <a:ea typeface="Calibri" panose="020F0502020204030204" pitchFamily="34" charset="0"/>
              </a:rPr>
              <a:t>Goutorbe</a:t>
            </a:r>
            <a:r>
              <a:rPr lang="en-GB" sz="1800" dirty="0">
                <a:solidFill>
                  <a:srgbClr val="000000"/>
                </a:solidFill>
                <a:effectLst/>
                <a:latin typeface="Times New Roman" panose="02020603050405020304" pitchFamily="18" charset="0"/>
                <a:ea typeface="Calibri" panose="020F0502020204030204" pitchFamily="34" charset="0"/>
              </a:rPr>
              <a:t>, A.P., 2020. Classical management in the conditions of modern companies: opportunities and limitations. </a:t>
            </a:r>
            <a:r>
              <a:rPr lang="en-GB" sz="1800" i="1" dirty="0" err="1">
                <a:solidFill>
                  <a:srgbClr val="000000"/>
                </a:solidFill>
                <a:effectLst/>
                <a:latin typeface="Times New Roman" panose="02020603050405020304" pitchFamily="18" charset="0"/>
                <a:ea typeface="Calibri" panose="020F0502020204030204" pitchFamily="34" charset="0"/>
              </a:rPr>
              <a:t>Корпоративная</a:t>
            </a:r>
            <a:r>
              <a:rPr lang="en-GB" sz="1800" i="1" dirty="0">
                <a:solidFill>
                  <a:srgbClr val="000000"/>
                </a:solidFill>
                <a:effectLst/>
                <a:latin typeface="Times New Roman" panose="02020603050405020304" pitchFamily="18" charset="0"/>
                <a:ea typeface="Calibri" panose="020F0502020204030204" pitchFamily="34" charset="0"/>
              </a:rPr>
              <a:t> </a:t>
            </a:r>
            <a:r>
              <a:rPr lang="en-GB" sz="1800" i="1" dirty="0" err="1">
                <a:solidFill>
                  <a:srgbClr val="000000"/>
                </a:solidFill>
                <a:effectLst/>
                <a:latin typeface="Times New Roman" panose="02020603050405020304" pitchFamily="18" charset="0"/>
                <a:ea typeface="Calibri" panose="020F0502020204030204" pitchFamily="34" charset="0"/>
              </a:rPr>
              <a:t>экономика</a:t>
            </a:r>
            <a:r>
              <a:rPr lang="en-GB" sz="1800" dirty="0">
                <a:solidFill>
                  <a:srgbClr val="000000"/>
                </a:solidFill>
                <a:effectLst/>
                <a:latin typeface="Times New Roman" panose="02020603050405020304" pitchFamily="18" charset="0"/>
                <a:ea typeface="Calibri" panose="020F0502020204030204" pitchFamily="34" charset="0"/>
              </a:rPr>
              <a:t>, (2), pp.14-24.</a:t>
            </a:r>
            <a:endParaRPr lang="en-GB" sz="1800" dirty="0">
              <a:effectLst/>
              <a:latin typeface="Times New Roman" panose="02020603050405020304" pitchFamily="18" charset="0"/>
              <a:ea typeface="Calibri" panose="020F0502020204030204" pitchFamily="34" charset="0"/>
            </a:endParaRPr>
          </a:p>
        </p:txBody>
      </p:sp>
      <p:sp>
        <p:nvSpPr>
          <p:cNvPr id="4" name="Slide Number Placeholder 3"/>
          <p:cNvSpPr>
            <a:spLocks noGrp="1"/>
          </p:cNvSpPr>
          <p:nvPr>
            <p:ph type="sldNum" sz="quarter" idx="5"/>
          </p:nvPr>
        </p:nvSpPr>
        <p:spPr/>
        <p:txBody>
          <a:bodyPr/>
          <a:lstStyle/>
          <a:p>
            <a:fld id="{21CE033C-C7A1-4E0F-8781-D4E16A0E158C}" type="slidenum">
              <a:rPr lang="en-GB" smtClean="0"/>
              <a:t>13</a:t>
            </a:fld>
            <a:endParaRPr lang="en-GB"/>
          </a:p>
        </p:txBody>
      </p:sp>
    </p:spTree>
    <p:extLst>
      <p:ext uri="{BB962C8B-B14F-4D97-AF65-F5344CB8AC3E}">
        <p14:creationId xmlns:p14="http://schemas.microsoft.com/office/powerpoint/2010/main" val="37878036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115000"/>
              </a:lnSpc>
              <a:spcBef>
                <a:spcPts val="0"/>
              </a:spcBef>
              <a:spcAft>
                <a:spcPts val="800"/>
              </a:spcAft>
            </a:pPr>
            <a:r>
              <a:rPr lang="en-GB" sz="1800" b="1" i="1" kern="0" dirty="0">
                <a:effectLst/>
                <a:latin typeface="Times New Roman" panose="02020603050405020304" pitchFamily="18" charset="0"/>
              </a:rPr>
              <a:t>Slide 14: Thank You, And Any Questions</a:t>
            </a:r>
          </a:p>
          <a:p>
            <a:pPr marL="0" marR="0">
              <a:lnSpc>
                <a:spcPct val="115000"/>
              </a:lnSpc>
              <a:spcBef>
                <a:spcPts val="0"/>
              </a:spcBef>
              <a:spcAft>
                <a:spcPts val="800"/>
              </a:spcAft>
            </a:pPr>
            <a:r>
              <a:rPr lang="en-GB" sz="1800" dirty="0">
                <a:effectLst/>
                <a:latin typeface="Times New Roman" panose="02020603050405020304" pitchFamily="18" charset="0"/>
                <a:ea typeface="Calibri" panose="020F0502020204030204" pitchFamily="34" charset="0"/>
              </a:rPr>
              <a:t>Thank you all for your time and attention throughout this presentation. I hope the discussion on managerial principles, functions, roles, and the importance of treating employees decently has been insightful.</a:t>
            </a:r>
          </a:p>
          <a:p>
            <a:pPr marL="0" marR="0">
              <a:lnSpc>
                <a:spcPct val="115000"/>
              </a:lnSpc>
              <a:spcBef>
                <a:spcPts val="0"/>
              </a:spcBef>
              <a:spcAft>
                <a:spcPts val="800"/>
              </a:spcAft>
            </a:pPr>
            <a:r>
              <a:rPr lang="en-GB" sz="1800" dirty="0">
                <a:effectLst/>
                <a:latin typeface="Times New Roman" panose="02020603050405020304" pitchFamily="18" charset="0"/>
                <a:ea typeface="Calibri" panose="020F0502020204030204" pitchFamily="34" charset="0"/>
              </a:rPr>
              <a:t>I would now like to open the floor to any questions or thoughts you may have. Feel free to ask!</a:t>
            </a:r>
          </a:p>
        </p:txBody>
      </p:sp>
      <p:sp>
        <p:nvSpPr>
          <p:cNvPr id="4" name="Slide Number Placeholder 3"/>
          <p:cNvSpPr>
            <a:spLocks noGrp="1"/>
          </p:cNvSpPr>
          <p:nvPr>
            <p:ph type="sldNum" sz="quarter" idx="5"/>
          </p:nvPr>
        </p:nvSpPr>
        <p:spPr/>
        <p:txBody>
          <a:bodyPr/>
          <a:lstStyle/>
          <a:p>
            <a:fld id="{21CE033C-C7A1-4E0F-8781-D4E16A0E158C}" type="slidenum">
              <a:rPr lang="en-GB" smtClean="0"/>
              <a:t>14</a:t>
            </a:fld>
            <a:endParaRPr lang="en-GB"/>
          </a:p>
        </p:txBody>
      </p:sp>
    </p:spTree>
    <p:extLst>
      <p:ext uri="{BB962C8B-B14F-4D97-AF65-F5344CB8AC3E}">
        <p14:creationId xmlns:p14="http://schemas.microsoft.com/office/powerpoint/2010/main" val="11534526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A430C0A-5464-4FE4-84EB-FF9C94016DF4}" type="datetimeFigureOut">
              <a:rPr lang="en-US" dirty="0"/>
              <a:t>10/16/2024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10/16/2024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0C6404-AD6E-4860-8E75-697CA40B95DA}" type="datetimeFigureOut">
              <a:rPr lang="en-US" dirty="0"/>
              <a:t>10/16/2024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10/16/2024</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10/16/2024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10/16/2024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10/16/2024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6096000" y="0"/>
            <a:ext cx="6096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10/16/2024</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85000"/>
            </a:schemeClr>
          </a:solidFill>
        </p:spPr>
        <p:txBody>
          <a:bodyPr anchor="t"/>
          <a:lstStyle>
            <a:lvl1pPr marL="0" indent="0">
              <a:buNone/>
              <a:defRPr sz="3200">
                <a:solidFill>
                  <a:schemeClr val="bg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10/16/2024</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10/16/2024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10/16/2024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5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10/16/2024</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0757-812D-4A56-8220-975C500B7AFE}"/>
              </a:ext>
            </a:extLst>
          </p:cNvPr>
          <p:cNvSpPr>
            <a:spLocks noGrp="1"/>
          </p:cNvSpPr>
          <p:nvPr>
            <p:ph type="ctrTitle"/>
          </p:nvPr>
        </p:nvSpPr>
        <p:spPr>
          <a:xfrm>
            <a:off x="1894892" y="869078"/>
            <a:ext cx="8402216" cy="5119843"/>
          </a:xfrm>
        </p:spPr>
        <p:txBody>
          <a:bodyPr>
            <a:normAutofit/>
          </a:bodyPr>
          <a:lstStyle/>
          <a:p>
            <a:pPr>
              <a:lnSpc>
                <a:spcPct val="150000"/>
              </a:lnSpc>
            </a:pPr>
            <a:r>
              <a:rPr lang="en-US" sz="2000" b="1" dirty="0">
                <a:latin typeface="Times New Roman" panose="02020603050405020304" pitchFamily="18" charset="0"/>
                <a:cs typeface="Times New Roman" panose="02020603050405020304" pitchFamily="18" charset="0"/>
              </a:rPr>
              <a:t>Introduction To Leadership and Management</a:t>
            </a:r>
            <a:br>
              <a:rPr lang="en-US" sz="2000" b="1" dirty="0">
                <a:latin typeface="Times New Roman" panose="02020603050405020304" pitchFamily="18" charset="0"/>
                <a:cs typeface="Times New Roman" panose="02020603050405020304" pitchFamily="18" charset="0"/>
              </a:rPr>
            </a:br>
            <a:r>
              <a:rPr lang="en-US" sz="2000" b="1" dirty="0">
                <a:latin typeface="Times New Roman" panose="02020603050405020304" pitchFamily="18" charset="0"/>
                <a:cs typeface="Times New Roman" panose="02020603050405020304" pitchFamily="18" charset="0"/>
              </a:rPr>
              <a:t>Component 2: Practical Group Presentation</a:t>
            </a:r>
            <a:br>
              <a:rPr lang="en-US" sz="2000" b="1" dirty="0">
                <a:latin typeface="Times New Roman" panose="02020603050405020304" pitchFamily="18" charset="0"/>
                <a:cs typeface="Times New Roman" panose="02020603050405020304" pitchFamily="18" charset="0"/>
              </a:rPr>
            </a:br>
            <a:r>
              <a:rPr lang="en-US" sz="2000" b="1" dirty="0">
                <a:latin typeface="Times New Roman" panose="02020603050405020304" pitchFamily="18" charset="0"/>
                <a:cs typeface="Times New Roman" panose="02020603050405020304" pitchFamily="18" charset="0"/>
              </a:rPr>
              <a:t>Managerial Principles, Functions and Roles</a:t>
            </a:r>
            <a:br>
              <a:rPr lang="en-US" sz="2000" b="1" dirty="0">
                <a:latin typeface="Times New Roman" panose="02020603050405020304" pitchFamily="18" charset="0"/>
                <a:cs typeface="Times New Roman" panose="02020603050405020304" pitchFamily="18" charset="0"/>
              </a:rPr>
            </a:br>
            <a:r>
              <a:rPr lang="nl-NL" sz="2000" b="1" dirty="0">
                <a:latin typeface="Times New Roman" panose="02020603050405020304" pitchFamily="18" charset="0"/>
                <a:cs typeface="Times New Roman" panose="02020603050405020304" pitchFamily="18" charset="0"/>
              </a:rPr>
              <a:t>Name Misba Khan</a:t>
            </a:r>
            <a:br>
              <a:rPr lang="nl-NL" sz="2000" b="1" dirty="0">
                <a:latin typeface="Times New Roman" panose="02020603050405020304" pitchFamily="18" charset="0"/>
                <a:cs typeface="Times New Roman" panose="02020603050405020304" pitchFamily="18" charset="0"/>
              </a:rPr>
            </a:br>
            <a:r>
              <a:rPr lang="nl-NL" sz="2000" b="1" dirty="0">
                <a:latin typeface="Times New Roman" panose="02020603050405020304" pitchFamily="18" charset="0"/>
                <a:cs typeface="Times New Roman" panose="02020603050405020304" pitchFamily="18" charset="0"/>
              </a:rPr>
              <a:t>Student ID 2212997 </a:t>
            </a:r>
            <a:br>
              <a:rPr lang="nl-NL" sz="2000" b="1" dirty="0">
                <a:latin typeface="Times New Roman" panose="02020603050405020304" pitchFamily="18" charset="0"/>
                <a:cs typeface="Times New Roman" panose="02020603050405020304" pitchFamily="18" charset="0"/>
              </a:rPr>
            </a:br>
            <a:r>
              <a:rPr lang="nl-NL" sz="2000" b="1" dirty="0">
                <a:latin typeface="Times New Roman" panose="02020603050405020304" pitchFamily="18" charset="0"/>
                <a:cs typeface="Times New Roman" panose="02020603050405020304" pitchFamily="18" charset="0"/>
              </a:rPr>
              <a:t>Module Code LCBB4008</a:t>
            </a:r>
            <a:endParaRPr lang="en-US" sz="2000" b="1"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1F202CEA-84FF-4CD4-9DA3-FCD921DD8CED}"/>
              </a:ext>
            </a:extLst>
          </p:cNvPr>
          <p:cNvPicPr>
            <a:picLocks noChangeAspect="1"/>
          </p:cNvPicPr>
          <p:nvPr/>
        </p:nvPicPr>
        <p:blipFill>
          <a:blip r:embed="rId2"/>
          <a:stretch>
            <a:fillRect/>
          </a:stretch>
        </p:blipFill>
        <p:spPr>
          <a:xfrm>
            <a:off x="84223" y="143591"/>
            <a:ext cx="1810669" cy="725487"/>
          </a:xfrm>
          <a:prstGeom prst="rect">
            <a:avLst/>
          </a:prstGeom>
        </p:spPr>
      </p:pic>
    </p:spTree>
    <p:extLst>
      <p:ext uri="{BB962C8B-B14F-4D97-AF65-F5344CB8AC3E}">
        <p14:creationId xmlns:p14="http://schemas.microsoft.com/office/powerpoint/2010/main" val="885954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577029"/>
          </a:xfrm>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Content of The Presentation</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7" y="915570"/>
            <a:ext cx="11518931" cy="5942430"/>
          </a:xfrm>
        </p:spPr>
        <p:txBody>
          <a:bodyPr>
            <a:normAutofit lnSpcReduction="10000"/>
          </a:bodyPr>
          <a:lstStyle/>
          <a:p>
            <a:r>
              <a:rPr lang="en-US" dirty="0">
                <a:latin typeface="Times New Roman" panose="02020603050405020304" pitchFamily="18" charset="0"/>
                <a:cs typeface="Times New Roman" panose="02020603050405020304" pitchFamily="18" charset="0"/>
              </a:rPr>
              <a:t>Table of Contents</a:t>
            </a:r>
          </a:p>
          <a:p>
            <a:r>
              <a:rPr lang="en-US" dirty="0">
                <a:latin typeface="Times New Roman" panose="02020603050405020304" pitchFamily="18" charset="0"/>
                <a:cs typeface="Times New Roman" panose="02020603050405020304" pitchFamily="18" charset="0"/>
              </a:rPr>
              <a:t>Slide 1: Cover Page</a:t>
            </a:r>
          </a:p>
          <a:p>
            <a:r>
              <a:rPr lang="en-US" dirty="0">
                <a:latin typeface="Times New Roman" panose="02020603050405020304" pitchFamily="18" charset="0"/>
                <a:cs typeface="Times New Roman" panose="02020603050405020304" pitchFamily="18" charset="0"/>
              </a:rPr>
              <a:t>Slide 2: Content Of The Presentation</a:t>
            </a:r>
          </a:p>
          <a:p>
            <a:r>
              <a:rPr lang="en-US" dirty="0">
                <a:latin typeface="Times New Roman" panose="02020603050405020304" pitchFamily="18" charset="0"/>
                <a:cs typeface="Times New Roman" panose="02020603050405020304" pitchFamily="18" charset="0"/>
              </a:rPr>
              <a:t>Slide 3: Introduction</a:t>
            </a:r>
          </a:p>
          <a:p>
            <a:r>
              <a:rPr lang="en-US" dirty="0">
                <a:latin typeface="Times New Roman" panose="02020603050405020304" pitchFamily="18" charset="0"/>
                <a:cs typeface="Times New Roman" panose="02020603050405020304" pitchFamily="18" charset="0"/>
              </a:rPr>
              <a:t>Slide 4: Importance Of Management</a:t>
            </a:r>
          </a:p>
          <a:p>
            <a:r>
              <a:rPr lang="en-US" dirty="0">
                <a:latin typeface="Times New Roman" panose="02020603050405020304" pitchFamily="18" charset="0"/>
                <a:cs typeface="Times New Roman" panose="02020603050405020304" pitchFamily="18" charset="0"/>
              </a:rPr>
              <a:t>Slide 5: Management Principles</a:t>
            </a:r>
          </a:p>
          <a:p>
            <a:r>
              <a:rPr lang="en-US" dirty="0">
                <a:latin typeface="Times New Roman" panose="02020603050405020304" pitchFamily="18" charset="0"/>
                <a:cs typeface="Times New Roman" panose="02020603050405020304" pitchFamily="18" charset="0"/>
              </a:rPr>
              <a:t>Slide 6: Management Principles</a:t>
            </a:r>
          </a:p>
          <a:p>
            <a:r>
              <a:rPr lang="en-US" dirty="0">
                <a:latin typeface="Times New Roman" panose="02020603050405020304" pitchFamily="18" charset="0"/>
                <a:cs typeface="Times New Roman" panose="02020603050405020304" pitchFamily="18" charset="0"/>
              </a:rPr>
              <a:t>Slide 7: Management Functions</a:t>
            </a:r>
          </a:p>
          <a:p>
            <a:r>
              <a:rPr lang="en-US" dirty="0">
                <a:latin typeface="Times New Roman" panose="02020603050405020304" pitchFamily="18" charset="0"/>
                <a:cs typeface="Times New Roman" panose="02020603050405020304" pitchFamily="18" charset="0"/>
              </a:rPr>
              <a:t>Slide 8: Management Functions</a:t>
            </a:r>
          </a:p>
          <a:p>
            <a:r>
              <a:rPr lang="en-US" dirty="0">
                <a:latin typeface="Times New Roman" panose="02020603050405020304" pitchFamily="18" charset="0"/>
                <a:cs typeface="Times New Roman" panose="02020603050405020304" pitchFamily="18" charset="0"/>
              </a:rPr>
              <a:t>Slide 9: Managerial Roles</a:t>
            </a:r>
          </a:p>
          <a:p>
            <a:r>
              <a:rPr lang="en-US" dirty="0">
                <a:latin typeface="Times New Roman" panose="02020603050405020304" pitchFamily="18" charset="0"/>
                <a:cs typeface="Times New Roman" panose="02020603050405020304" pitchFamily="18" charset="0"/>
              </a:rPr>
              <a:t>Slide 10: Managers Behaviours Towards Employees</a:t>
            </a:r>
          </a:p>
          <a:p>
            <a:r>
              <a:rPr lang="en-US" dirty="0">
                <a:latin typeface="Times New Roman" panose="02020603050405020304" pitchFamily="18" charset="0"/>
                <a:cs typeface="Times New Roman" panose="02020603050405020304" pitchFamily="18" charset="0"/>
              </a:rPr>
              <a:t>Slide 11: Managers Behaviours Towards Employees</a:t>
            </a:r>
          </a:p>
          <a:p>
            <a:r>
              <a:rPr lang="en-US" dirty="0">
                <a:latin typeface="Times New Roman" panose="02020603050405020304" pitchFamily="18" charset="0"/>
                <a:cs typeface="Times New Roman" panose="02020603050405020304" pitchFamily="18" charset="0"/>
              </a:rPr>
              <a:t>Slide 12: Conclusion</a:t>
            </a:r>
          </a:p>
          <a:p>
            <a:r>
              <a:rPr lang="en-US" dirty="0">
                <a:latin typeface="Times New Roman" panose="02020603050405020304" pitchFamily="18" charset="0"/>
                <a:cs typeface="Times New Roman" panose="02020603050405020304" pitchFamily="18" charset="0"/>
              </a:rPr>
              <a:t>Slide 13: References</a:t>
            </a:r>
          </a:p>
          <a:p>
            <a:r>
              <a:rPr lang="en-US" dirty="0">
                <a:latin typeface="Times New Roman" panose="02020603050405020304" pitchFamily="18" charset="0"/>
                <a:cs typeface="Times New Roman" panose="02020603050405020304" pitchFamily="18" charset="0"/>
              </a:rPr>
              <a:t>Slide 14: Thank You, And Any Questions</a:t>
            </a:r>
          </a:p>
        </p:txBody>
      </p:sp>
    </p:spTree>
    <p:extLst>
      <p:ext uri="{BB962C8B-B14F-4D97-AF65-F5344CB8AC3E}">
        <p14:creationId xmlns:p14="http://schemas.microsoft.com/office/powerpoint/2010/main" val="19194208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717653"/>
          </a:xfrm>
        </p:spPr>
        <p:txBody>
          <a:bodyPr>
            <a:normAutofit/>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9" y="1238864"/>
            <a:ext cx="7291862" cy="5619135"/>
          </a:xfrm>
        </p:spPr>
        <p:txBody>
          <a:bodyPr>
            <a:normAutofit/>
          </a:bodyPr>
          <a:lstStyle/>
          <a:p>
            <a:r>
              <a:rPr lang="en-US" dirty="0">
                <a:latin typeface="Times New Roman" panose="02020603050405020304" pitchFamily="18" charset="0"/>
                <a:cs typeface="Times New Roman" panose="02020603050405020304" pitchFamily="18" charset="0"/>
              </a:rPr>
              <a:t>Management is a process that consists of ‘planning,' ‘ organising,' ‘leading,' and ‘controlling resources—human,' ‘financial,' and ‘physical resources’ to effectively and efficiently meet specific organisational goals (Schermerhorn et al., 2020). </a:t>
            </a:r>
          </a:p>
          <a:p>
            <a:r>
              <a:rPr lang="en-US" dirty="0">
                <a:latin typeface="Times New Roman" panose="02020603050405020304" pitchFamily="18" charset="0"/>
                <a:cs typeface="Times New Roman" panose="02020603050405020304" pitchFamily="18" charset="0"/>
              </a:rPr>
              <a:t>In this process, management embraces all these functions and roles in guiding organisations in their operational landscape. </a:t>
            </a:r>
          </a:p>
          <a:p>
            <a:r>
              <a:rPr lang="en-US" dirty="0">
                <a:latin typeface="Times New Roman" panose="02020603050405020304" pitchFamily="18" charset="0"/>
                <a:cs typeface="Times New Roman" panose="02020603050405020304" pitchFamily="18" charset="0"/>
              </a:rPr>
              <a:t>In this presentation, we will discuss some of the core principles of management, the essential functions managers are expected to deliver, and the functions they perform within an organisation. </a:t>
            </a:r>
          </a:p>
          <a:p>
            <a:r>
              <a:rPr lang="en-US" dirty="0">
                <a:latin typeface="Times New Roman" panose="02020603050405020304" pitchFamily="18" charset="0"/>
                <a:cs typeface="Times New Roman" panose="02020603050405020304" pitchFamily="18" charset="0"/>
              </a:rPr>
              <a:t>We will also discuss two of the most important managerial behaviours: employee progress and fair treatment. </a:t>
            </a:r>
          </a:p>
          <a:p>
            <a:r>
              <a:rPr lang="en-US" dirty="0">
                <a:latin typeface="Times New Roman" panose="02020603050405020304" pitchFamily="18" charset="0"/>
                <a:cs typeface="Times New Roman" panose="02020603050405020304" pitchFamily="18" charset="0"/>
              </a:rPr>
              <a:t>We will illustrate how these behaviours impact employee motivation, performance, and the ultimate culture within the working environment, thus contributing to a better organisational outcome.</a:t>
            </a:r>
          </a:p>
        </p:txBody>
      </p:sp>
      <p:pic>
        <p:nvPicPr>
          <p:cNvPr id="4" name="Picture 3">
            <a:extLst>
              <a:ext uri="{FF2B5EF4-FFF2-40B4-BE49-F238E27FC236}">
                <a16:creationId xmlns:a16="http://schemas.microsoft.com/office/drawing/2014/main" id="{9E898989-A1BF-45F9-86DB-1BE58524F15B}"/>
              </a:ext>
            </a:extLst>
          </p:cNvPr>
          <p:cNvPicPr>
            <a:picLocks noChangeAspect="1"/>
          </p:cNvPicPr>
          <p:nvPr/>
        </p:nvPicPr>
        <p:blipFill rotWithShape="1">
          <a:blip r:embed="rId3"/>
          <a:srcRect l="9195" t="13378" r="9273" b="18963"/>
          <a:stretch/>
        </p:blipFill>
        <p:spPr>
          <a:xfrm>
            <a:off x="7932339" y="2162012"/>
            <a:ext cx="4057049" cy="2807422"/>
          </a:xfrm>
          <a:prstGeom prst="rect">
            <a:avLst/>
          </a:prstGeom>
        </p:spPr>
      </p:pic>
    </p:spTree>
    <p:extLst>
      <p:ext uri="{BB962C8B-B14F-4D97-AF65-F5344CB8AC3E}">
        <p14:creationId xmlns:p14="http://schemas.microsoft.com/office/powerpoint/2010/main" val="28131968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577029"/>
          </a:xfrm>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Importance of Management</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0" y="915570"/>
            <a:ext cx="7543800" cy="5942430"/>
          </a:xfrm>
        </p:spPr>
        <p:txBody>
          <a:bodyPr>
            <a:normAutofit/>
          </a:bodyPr>
          <a:lstStyle/>
          <a:p>
            <a:r>
              <a:rPr lang="en-US" dirty="0">
                <a:latin typeface="Times New Roman" panose="02020603050405020304" pitchFamily="18" charset="0"/>
                <a:cs typeface="Times New Roman" panose="02020603050405020304" pitchFamily="18" charset="0"/>
              </a:rPr>
              <a:t>The business world of today needs management to make sure that organisations make the best adaptation to circumstances and operate efficiently. </a:t>
            </a:r>
          </a:p>
          <a:p>
            <a:r>
              <a:rPr lang="en-US" dirty="0">
                <a:latin typeface="Times New Roman" panose="02020603050405020304" pitchFamily="18" charset="0"/>
                <a:cs typeface="Times New Roman" panose="02020603050405020304" pitchFamily="18" charset="0"/>
              </a:rPr>
              <a:t>Effective management allows business organisations to make strategic plans and set obvious and congruent goals (Griffin, 2022). </a:t>
            </a:r>
          </a:p>
          <a:p>
            <a:r>
              <a:rPr lang="en-US" dirty="0">
                <a:latin typeface="Times New Roman" panose="02020603050405020304" pitchFamily="18" charset="0"/>
                <a:cs typeface="Times New Roman" panose="02020603050405020304" pitchFamily="18" charset="0"/>
              </a:rPr>
              <a:t>For example, Microsoft has successfully directed technological advancement in the shifting market situation through well-entrenched management strategies based on its innovation and collaboration, which resulted in efficient tools such as Microsoft Teams and Azure (Borra, 2022). </a:t>
            </a:r>
          </a:p>
          <a:p>
            <a:r>
              <a:rPr lang="en-US" dirty="0">
                <a:latin typeface="Times New Roman" panose="02020603050405020304" pitchFamily="18" charset="0"/>
                <a:cs typeface="Times New Roman" panose="02020603050405020304" pitchFamily="18" charset="0"/>
              </a:rPr>
              <a:t>Additionally, the management fosters an organisational culture that enhances the engagement of employees and their retention. </a:t>
            </a:r>
          </a:p>
          <a:p>
            <a:r>
              <a:rPr lang="en-US" dirty="0">
                <a:latin typeface="Times New Roman" panose="02020603050405020304" pitchFamily="18" charset="0"/>
                <a:cs typeface="Times New Roman" panose="02020603050405020304" pitchFamily="18" charset="0"/>
              </a:rPr>
              <a:t>For example, Google introduces an open community to foster creativity and teamwork among employees. </a:t>
            </a:r>
          </a:p>
          <a:p>
            <a:r>
              <a:rPr lang="en-US" dirty="0">
                <a:latin typeface="Times New Roman" panose="02020603050405020304" pitchFamily="18" charset="0"/>
                <a:cs typeface="Times New Roman" panose="02020603050405020304" pitchFamily="18" charset="0"/>
              </a:rPr>
              <a:t>Their practices, such as working arrangements and continuous feedback, enhance job satisfaction and productivity (</a:t>
            </a:r>
            <a:r>
              <a:rPr lang="en-US" dirty="0" err="1">
                <a:latin typeface="Times New Roman" panose="02020603050405020304" pitchFamily="18" charset="0"/>
                <a:cs typeface="Times New Roman" panose="02020603050405020304" pitchFamily="18" charset="0"/>
              </a:rPr>
              <a:t>Steiber</a:t>
            </a:r>
            <a:r>
              <a:rPr lang="en-US" dirty="0">
                <a:latin typeface="Times New Roman" panose="02020603050405020304" pitchFamily="18" charset="0"/>
                <a:cs typeface="Times New Roman" panose="02020603050405020304" pitchFamily="18" charset="0"/>
              </a:rPr>
              <a:t>, 2024). </a:t>
            </a:r>
          </a:p>
          <a:p>
            <a:r>
              <a:rPr lang="en-US" dirty="0">
                <a:latin typeface="Times New Roman" panose="02020603050405020304" pitchFamily="18" charset="0"/>
                <a:cs typeface="Times New Roman" panose="02020603050405020304" pitchFamily="18" charset="0"/>
              </a:rPr>
              <a:t>Therefore, management not only manages organisational efficiency but also boosts the motivation and satisfaction of employees, which will lead to a sustained competitive advantage in the marketplace.</a:t>
            </a:r>
          </a:p>
        </p:txBody>
      </p:sp>
      <p:pic>
        <p:nvPicPr>
          <p:cNvPr id="4" name="Picture 3">
            <a:extLst>
              <a:ext uri="{FF2B5EF4-FFF2-40B4-BE49-F238E27FC236}">
                <a16:creationId xmlns:a16="http://schemas.microsoft.com/office/drawing/2014/main" id="{CBFD37FF-D810-413A-AA43-8E3207E0DDB9}"/>
              </a:ext>
            </a:extLst>
          </p:cNvPr>
          <p:cNvPicPr>
            <a:picLocks noChangeAspect="1"/>
          </p:cNvPicPr>
          <p:nvPr/>
        </p:nvPicPr>
        <p:blipFill>
          <a:blip r:embed="rId3"/>
          <a:stretch>
            <a:fillRect/>
          </a:stretch>
        </p:blipFill>
        <p:spPr>
          <a:xfrm>
            <a:off x="7715250" y="915570"/>
            <a:ext cx="4476749" cy="3123030"/>
          </a:xfrm>
          <a:prstGeom prst="rect">
            <a:avLst/>
          </a:prstGeom>
        </p:spPr>
      </p:pic>
      <p:pic>
        <p:nvPicPr>
          <p:cNvPr id="5" name="Picture 4">
            <a:extLst>
              <a:ext uri="{FF2B5EF4-FFF2-40B4-BE49-F238E27FC236}">
                <a16:creationId xmlns:a16="http://schemas.microsoft.com/office/drawing/2014/main" id="{7FF6F65F-DDAC-4952-88E5-44BB247480C3}"/>
              </a:ext>
            </a:extLst>
          </p:cNvPr>
          <p:cNvPicPr>
            <a:picLocks noChangeAspect="1"/>
          </p:cNvPicPr>
          <p:nvPr/>
        </p:nvPicPr>
        <p:blipFill>
          <a:blip r:embed="rId4"/>
          <a:stretch>
            <a:fillRect/>
          </a:stretch>
        </p:blipFill>
        <p:spPr>
          <a:xfrm>
            <a:off x="7715249" y="4209891"/>
            <a:ext cx="4476750" cy="2528123"/>
          </a:xfrm>
          <a:prstGeom prst="rect">
            <a:avLst/>
          </a:prstGeom>
        </p:spPr>
      </p:pic>
    </p:spTree>
    <p:extLst>
      <p:ext uri="{BB962C8B-B14F-4D97-AF65-F5344CB8AC3E}">
        <p14:creationId xmlns:p14="http://schemas.microsoft.com/office/powerpoint/2010/main" val="22496732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8" y="915570"/>
            <a:ext cx="8066604" cy="5942430"/>
          </a:xfrm>
        </p:spPr>
        <p:txBody>
          <a:bodyPr>
            <a:normAutofit lnSpcReduction="10000"/>
          </a:bodyPr>
          <a:lstStyle/>
          <a:p>
            <a:pPr marL="0" marR="0">
              <a:lnSpc>
                <a:spcPct val="115000"/>
              </a:lnSpc>
              <a:spcBef>
                <a:spcPts val="0"/>
              </a:spcBef>
              <a:spcAft>
                <a:spcPts val="800"/>
              </a:spcAft>
            </a:pPr>
            <a:r>
              <a:rPr lang="en-US" dirty="0">
                <a:effectLst/>
                <a:latin typeface="Times New Roman" panose="02020603050405020304" pitchFamily="18" charset="0"/>
                <a:ea typeface="Calibri" panose="020F0502020204030204" pitchFamily="34" charset="0"/>
              </a:rPr>
              <a:t>Management principles are the basic principles devised to help managers guide and coordinate activities toward achieving the organisational objective effectively. </a:t>
            </a:r>
          </a:p>
          <a:p>
            <a:pPr marL="0" marR="0">
              <a:lnSpc>
                <a:spcPct val="115000"/>
              </a:lnSpc>
              <a:spcBef>
                <a:spcPts val="0"/>
              </a:spcBef>
              <a:spcAft>
                <a:spcPts val="800"/>
              </a:spcAft>
            </a:pPr>
            <a:r>
              <a:rPr lang="en-US" dirty="0">
                <a:effectLst/>
                <a:latin typeface="Times New Roman" panose="02020603050405020304" pitchFamily="18" charset="0"/>
                <a:ea typeface="Calibri" panose="020F0502020204030204" pitchFamily="34" charset="0"/>
              </a:rPr>
              <a:t>The principles formed by theorists like Henri Fayol evolved to become the basis for deciding and managerial practice. </a:t>
            </a:r>
          </a:p>
          <a:p>
            <a:pPr marL="0" marR="0">
              <a:lnSpc>
                <a:spcPct val="115000"/>
              </a:lnSpc>
              <a:spcBef>
                <a:spcPts val="0"/>
              </a:spcBef>
              <a:spcAft>
                <a:spcPts val="800"/>
              </a:spcAft>
            </a:pPr>
            <a:r>
              <a:rPr lang="en-US" dirty="0">
                <a:effectLst/>
                <a:latin typeface="Times New Roman" panose="02020603050405020304" pitchFamily="18" charset="0"/>
                <a:ea typeface="Calibri" panose="020F0502020204030204" pitchFamily="34" charset="0"/>
              </a:rPr>
              <a:t>Fayol's key principles include </a:t>
            </a:r>
            <a:r>
              <a:rPr lang="en-US" b="1" dirty="0">
                <a:effectLst/>
                <a:latin typeface="Times New Roman" panose="02020603050405020304" pitchFamily="18" charset="0"/>
                <a:ea typeface="Calibri" panose="020F0502020204030204" pitchFamily="34" charset="0"/>
              </a:rPr>
              <a:t>division of work, authority and responsibility, discipline, unity of command, unity of direction, </a:t>
            </a:r>
            <a:r>
              <a:rPr lang="en-US" dirty="0">
                <a:effectLst/>
                <a:latin typeface="Times New Roman" panose="02020603050405020304" pitchFamily="18" charset="0"/>
                <a:ea typeface="Calibri" panose="020F0502020204030204" pitchFamily="34" charset="0"/>
              </a:rPr>
              <a:t>and</a:t>
            </a:r>
            <a:r>
              <a:rPr lang="en-US" b="1" dirty="0">
                <a:effectLst/>
                <a:latin typeface="Times New Roman" panose="02020603050405020304" pitchFamily="18" charset="0"/>
                <a:ea typeface="Calibri" panose="020F0502020204030204" pitchFamily="34" charset="0"/>
              </a:rPr>
              <a:t> equity</a:t>
            </a:r>
            <a:r>
              <a:rPr lang="en-US" dirty="0">
                <a:effectLst/>
                <a:latin typeface="Times New Roman" panose="02020603050405020304" pitchFamily="18" charset="0"/>
                <a:ea typeface="Calibri" panose="020F0502020204030204" pitchFamily="34" charset="0"/>
              </a:rPr>
              <a:t>, among others (Islam et al., 2020). </a:t>
            </a:r>
            <a:endParaRPr lang="en-GB" dirty="0">
              <a:effectLst/>
              <a:latin typeface="Times New Roman" panose="02020603050405020304" pitchFamily="18" charset="0"/>
              <a:ea typeface="Calibri" panose="020F0502020204030204" pitchFamily="34" charset="0"/>
            </a:endParaRPr>
          </a:p>
          <a:p>
            <a:pPr marL="0" marR="0" lvl="0" indent="0">
              <a:lnSpc>
                <a:spcPct val="115000"/>
              </a:lnSpc>
              <a:spcBef>
                <a:spcPts val="0"/>
              </a:spcBef>
              <a:spcAft>
                <a:spcPts val="0"/>
              </a:spcAft>
              <a:buNone/>
            </a:pPr>
            <a:r>
              <a:rPr lang="en-US" b="1" dirty="0">
                <a:effectLst/>
                <a:latin typeface="Times New Roman" panose="02020603050405020304" pitchFamily="18" charset="0"/>
                <a:ea typeface="Calibri" panose="020F0502020204030204" pitchFamily="34" charset="0"/>
              </a:rPr>
              <a:t>Division of Work</a:t>
            </a:r>
            <a:endParaRPr lang="en-US" b="1" dirty="0">
              <a:latin typeface="Times New Roman" panose="02020603050405020304" pitchFamily="18" charset="0"/>
              <a:ea typeface="Calibri" panose="020F0502020204030204" pitchFamily="34" charset="0"/>
            </a:endParaRPr>
          </a:p>
          <a:p>
            <a:pPr marL="342900" marR="0" lvl="0" indent="-342900">
              <a:lnSpc>
                <a:spcPct val="115000"/>
              </a:lnSpc>
              <a:spcBef>
                <a:spcPts val="0"/>
              </a:spcBef>
              <a:spcAft>
                <a:spcPts val="0"/>
              </a:spcAft>
              <a:buFont typeface="Symbol" panose="05050102010706020507" pitchFamily="18" charset="2"/>
              <a:buChar char=""/>
            </a:pPr>
            <a:r>
              <a:rPr lang="en-US" dirty="0">
                <a:effectLst/>
                <a:latin typeface="Times New Roman" panose="02020603050405020304" pitchFamily="18" charset="0"/>
                <a:ea typeface="Calibri" panose="020F0502020204030204" pitchFamily="34" charset="0"/>
              </a:rPr>
              <a:t>The principle of this </a:t>
            </a:r>
            <a:r>
              <a:rPr lang="en-US" dirty="0" err="1">
                <a:effectLst/>
                <a:latin typeface="Times New Roman" panose="02020603050405020304" pitchFamily="18" charset="0"/>
                <a:ea typeface="Calibri" panose="020F0502020204030204" pitchFamily="34" charset="0"/>
              </a:rPr>
              <a:t>specialisation</a:t>
            </a:r>
            <a:r>
              <a:rPr lang="en-US" dirty="0">
                <a:effectLst/>
                <a:latin typeface="Times New Roman" panose="02020603050405020304" pitchFamily="18" charset="0"/>
                <a:ea typeface="Calibri" panose="020F0502020204030204" pitchFamily="34" charset="0"/>
              </a:rPr>
              <a:t> increases efficiency and productivity. </a:t>
            </a:r>
          </a:p>
          <a:p>
            <a:pPr marL="342900" marR="0" lvl="0" indent="-342900">
              <a:lnSpc>
                <a:spcPct val="115000"/>
              </a:lnSpc>
              <a:spcBef>
                <a:spcPts val="0"/>
              </a:spcBef>
              <a:spcAft>
                <a:spcPts val="0"/>
              </a:spcAft>
              <a:buFont typeface="Symbol" panose="05050102010706020507" pitchFamily="18" charset="2"/>
              <a:buChar char=""/>
            </a:pPr>
            <a:r>
              <a:rPr lang="en-US" dirty="0">
                <a:effectLst/>
                <a:latin typeface="Times New Roman" panose="02020603050405020304" pitchFamily="18" charset="0"/>
                <a:ea typeface="Calibri" panose="020F0502020204030204" pitchFamily="34" charset="0"/>
              </a:rPr>
              <a:t>For example, at </a:t>
            </a:r>
            <a:r>
              <a:rPr lang="en-US" b="1" dirty="0">
                <a:effectLst/>
                <a:latin typeface="Times New Roman" panose="02020603050405020304" pitchFamily="18" charset="0"/>
                <a:ea typeface="Calibri" panose="020F0502020204030204" pitchFamily="34" charset="0"/>
              </a:rPr>
              <a:t>Ford Motor Company</a:t>
            </a:r>
            <a:r>
              <a:rPr lang="en-US" dirty="0">
                <a:effectLst/>
                <a:latin typeface="Times New Roman" panose="02020603050405020304" pitchFamily="18" charset="0"/>
                <a:ea typeface="Calibri" panose="020F0502020204030204" pitchFamily="34" charset="0"/>
              </a:rPr>
              <a:t>, a trend is created where the work on the assembly line is segmented into simplified steps for one worker to handle their task and post (</a:t>
            </a:r>
            <a:r>
              <a:rPr lang="en-GB" dirty="0" err="1">
                <a:effectLst/>
                <a:latin typeface="Times New Roman" panose="02020603050405020304" pitchFamily="18" charset="0"/>
                <a:ea typeface="Calibri" panose="020F0502020204030204" pitchFamily="34" charset="0"/>
              </a:rPr>
              <a:t>Zambrzhitskaya</a:t>
            </a:r>
            <a:r>
              <a:rPr lang="en-GB" dirty="0">
                <a:effectLst/>
                <a:latin typeface="Times New Roman" panose="02020603050405020304" pitchFamily="18" charset="0"/>
                <a:ea typeface="Calibri" panose="020F0502020204030204" pitchFamily="34" charset="0"/>
              </a:rPr>
              <a:t> et al., 2020)</a:t>
            </a:r>
            <a:r>
              <a:rPr lang="en-US" dirty="0">
                <a:effectLst/>
                <a:latin typeface="Times New Roman" panose="02020603050405020304" pitchFamily="18" charset="0"/>
                <a:ea typeface="Calibri" panose="020F0502020204030204" pitchFamily="34" charset="0"/>
              </a:rPr>
              <a:t>.</a:t>
            </a:r>
          </a:p>
          <a:p>
            <a:pPr marL="0" marR="0" lvl="0" indent="0">
              <a:lnSpc>
                <a:spcPct val="115000"/>
              </a:lnSpc>
              <a:spcBef>
                <a:spcPts val="0"/>
              </a:spcBef>
              <a:spcAft>
                <a:spcPts val="0"/>
              </a:spcAft>
              <a:buNone/>
            </a:pPr>
            <a:endParaRPr lang="en-GB" dirty="0">
              <a:effectLst/>
              <a:latin typeface="Times New Roman" panose="02020603050405020304" pitchFamily="18" charset="0"/>
              <a:ea typeface="Calibri" panose="020F0502020204030204" pitchFamily="34" charset="0"/>
            </a:endParaRPr>
          </a:p>
          <a:p>
            <a:pPr marL="0" marR="0" lvl="0" indent="0">
              <a:spcBef>
                <a:spcPts val="0"/>
              </a:spcBef>
              <a:spcAft>
                <a:spcPts val="800"/>
              </a:spcAft>
              <a:buNone/>
            </a:pPr>
            <a:r>
              <a:rPr lang="en-US" b="1" dirty="0">
                <a:effectLst/>
                <a:latin typeface="Times New Roman" panose="02020603050405020304" pitchFamily="18" charset="0"/>
                <a:ea typeface="Calibri" panose="020F0502020204030204" pitchFamily="34" charset="0"/>
              </a:rPr>
              <a:t>Authority and Responsibility</a:t>
            </a:r>
            <a:endParaRPr lang="en-US" b="1" dirty="0">
              <a:latin typeface="Times New Roman" panose="02020603050405020304" pitchFamily="18" charset="0"/>
              <a:ea typeface="Calibri" panose="020F0502020204030204" pitchFamily="34" charset="0"/>
            </a:endParaRPr>
          </a:p>
          <a:p>
            <a:pPr marL="342900" marR="0" lvl="0" indent="-342900">
              <a:lnSpc>
                <a:spcPct val="115000"/>
              </a:lnSpc>
              <a:spcBef>
                <a:spcPts val="0"/>
              </a:spcBef>
              <a:spcAft>
                <a:spcPts val="800"/>
              </a:spcAft>
              <a:buFont typeface="Symbol" panose="05050102010706020507" pitchFamily="18" charset="2"/>
              <a:buChar char=""/>
            </a:pPr>
            <a:r>
              <a:rPr lang="en-US" dirty="0">
                <a:effectLst/>
                <a:latin typeface="Times New Roman" panose="02020603050405020304" pitchFamily="18" charset="0"/>
                <a:ea typeface="Calibri" panose="020F0502020204030204" pitchFamily="34" charset="0"/>
              </a:rPr>
              <a:t>Authority and responsibility empower managers to give orders and, at the same time, offer confidence that those orders are carried out. </a:t>
            </a:r>
          </a:p>
          <a:p>
            <a:pPr marL="342900" marR="0" lvl="0" indent="-342900">
              <a:lnSpc>
                <a:spcPct val="115000"/>
              </a:lnSpc>
              <a:spcBef>
                <a:spcPts val="0"/>
              </a:spcBef>
              <a:spcAft>
                <a:spcPts val="800"/>
              </a:spcAft>
              <a:buFont typeface="Symbol" panose="05050102010706020507" pitchFamily="18" charset="2"/>
              <a:buChar char=""/>
            </a:pPr>
            <a:r>
              <a:rPr lang="en-US" dirty="0">
                <a:effectLst/>
                <a:latin typeface="Times New Roman" panose="02020603050405020304" pitchFamily="18" charset="0"/>
                <a:ea typeface="Calibri" panose="020F0502020204030204" pitchFamily="34" charset="0"/>
              </a:rPr>
              <a:t>For instance, managers at </a:t>
            </a:r>
            <a:r>
              <a:rPr lang="en-US" b="1" dirty="0">
                <a:effectLst/>
                <a:latin typeface="Times New Roman" panose="02020603050405020304" pitchFamily="18" charset="0"/>
                <a:ea typeface="Calibri" panose="020F0502020204030204" pitchFamily="34" charset="0"/>
              </a:rPr>
              <a:t>Amazon</a:t>
            </a:r>
            <a:r>
              <a:rPr lang="en-US" dirty="0">
                <a:effectLst/>
                <a:latin typeface="Times New Roman" panose="02020603050405020304" pitchFamily="18" charset="0"/>
                <a:ea typeface="Calibri" panose="020F0502020204030204" pitchFamily="34" charset="0"/>
              </a:rPr>
              <a:t> have the authority to make decisions concerning logistics as well as warehousing and customer service. </a:t>
            </a:r>
          </a:p>
        </p:txBody>
      </p:sp>
      <p:sp>
        <p:nvSpPr>
          <p:cNvPr id="4" name="Title 1">
            <a:extLst>
              <a:ext uri="{FF2B5EF4-FFF2-40B4-BE49-F238E27FC236}">
                <a16:creationId xmlns:a16="http://schemas.microsoft.com/office/drawing/2014/main" id="{1F7C25B4-895F-469B-8CFA-308787BC932F}"/>
              </a:ext>
            </a:extLst>
          </p:cNvPr>
          <p:cNvSpPr>
            <a:spLocks noGrp="1"/>
          </p:cNvSpPr>
          <p:nvPr>
            <p:ph type="title"/>
          </p:nvPr>
        </p:nvSpPr>
        <p:spPr>
          <a:xfrm>
            <a:off x="2231136" y="167250"/>
            <a:ext cx="7729728" cy="577029"/>
          </a:xfrm>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Management Principles</a:t>
            </a:r>
          </a:p>
        </p:txBody>
      </p:sp>
      <p:pic>
        <p:nvPicPr>
          <p:cNvPr id="6" name="Picture 5">
            <a:extLst>
              <a:ext uri="{FF2B5EF4-FFF2-40B4-BE49-F238E27FC236}">
                <a16:creationId xmlns:a16="http://schemas.microsoft.com/office/drawing/2014/main" id="{1B2B82FC-8035-4F48-B62B-5D7C1F5FA9A8}"/>
              </a:ext>
            </a:extLst>
          </p:cNvPr>
          <p:cNvPicPr>
            <a:picLocks noChangeAspect="1"/>
          </p:cNvPicPr>
          <p:nvPr/>
        </p:nvPicPr>
        <p:blipFill>
          <a:blip r:embed="rId3"/>
          <a:stretch>
            <a:fillRect/>
          </a:stretch>
        </p:blipFill>
        <p:spPr>
          <a:xfrm>
            <a:off x="8377546" y="915570"/>
            <a:ext cx="3745200" cy="3370680"/>
          </a:xfrm>
          <a:prstGeom prst="rect">
            <a:avLst/>
          </a:prstGeom>
        </p:spPr>
      </p:pic>
      <p:pic>
        <p:nvPicPr>
          <p:cNvPr id="7" name="Picture 6">
            <a:extLst>
              <a:ext uri="{FF2B5EF4-FFF2-40B4-BE49-F238E27FC236}">
                <a16:creationId xmlns:a16="http://schemas.microsoft.com/office/drawing/2014/main" id="{B96F66BE-4447-4A48-9247-E63FEF1C76B1}"/>
              </a:ext>
            </a:extLst>
          </p:cNvPr>
          <p:cNvPicPr>
            <a:picLocks noChangeAspect="1"/>
          </p:cNvPicPr>
          <p:nvPr/>
        </p:nvPicPr>
        <p:blipFill>
          <a:blip r:embed="rId4"/>
          <a:stretch>
            <a:fillRect/>
          </a:stretch>
        </p:blipFill>
        <p:spPr>
          <a:xfrm>
            <a:off x="8260960" y="4457541"/>
            <a:ext cx="3722015" cy="2233209"/>
          </a:xfrm>
          <a:prstGeom prst="rect">
            <a:avLst/>
          </a:prstGeom>
        </p:spPr>
      </p:pic>
    </p:spTree>
    <p:extLst>
      <p:ext uri="{BB962C8B-B14F-4D97-AF65-F5344CB8AC3E}">
        <p14:creationId xmlns:p14="http://schemas.microsoft.com/office/powerpoint/2010/main" val="13317422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577029"/>
          </a:xfrm>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Management Principles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8" y="1324947"/>
            <a:ext cx="6853625" cy="5533053"/>
          </a:xfrm>
        </p:spPr>
        <p:txBody>
          <a:bodyPr>
            <a:normAutofit/>
          </a:bodyPr>
          <a:lstStyle/>
          <a:p>
            <a:pPr marL="0" marR="0" lvl="0" indent="0">
              <a:lnSpc>
                <a:spcPct val="115000"/>
              </a:lnSpc>
              <a:spcBef>
                <a:spcPts val="0"/>
              </a:spcBef>
              <a:spcAft>
                <a:spcPts val="0"/>
              </a:spcAft>
              <a:buNone/>
            </a:pPr>
            <a:r>
              <a:rPr lang="en-US" b="1" dirty="0">
                <a:effectLst/>
                <a:latin typeface="Times New Roman" panose="02020603050405020304" pitchFamily="18" charset="0"/>
                <a:ea typeface="Calibri" panose="020F0502020204030204" pitchFamily="34" charset="0"/>
              </a:rPr>
              <a:t>Unity of Command</a:t>
            </a:r>
            <a:endParaRPr lang="en-US" b="1" dirty="0">
              <a:latin typeface="Times New Roman" panose="02020603050405020304" pitchFamily="18" charset="0"/>
              <a:ea typeface="Calibri" panose="020F0502020204030204" pitchFamily="34" charset="0"/>
            </a:endParaRPr>
          </a:p>
          <a:p>
            <a:pPr marL="342900" marR="0" lvl="0" indent="-342900">
              <a:lnSpc>
                <a:spcPct val="115000"/>
              </a:lnSpc>
              <a:spcBef>
                <a:spcPts val="0"/>
              </a:spcBef>
              <a:spcAft>
                <a:spcPts val="0"/>
              </a:spcAft>
              <a:buFont typeface="Symbol" panose="05050102010706020507" pitchFamily="18" charset="2"/>
              <a:buChar char=""/>
            </a:pPr>
            <a:r>
              <a:rPr lang="en-US" dirty="0">
                <a:effectLst/>
                <a:latin typeface="Times New Roman" panose="02020603050405020304" pitchFamily="18" charset="0"/>
                <a:ea typeface="Calibri" panose="020F0502020204030204" pitchFamily="34" charset="0"/>
              </a:rPr>
              <a:t>All the workers should have one immediate supervisor to obviate confusion. </a:t>
            </a:r>
          </a:p>
          <a:p>
            <a:pPr marL="342900" marR="0" lvl="0" indent="-342900">
              <a:lnSpc>
                <a:spcPct val="115000"/>
              </a:lnSpc>
              <a:spcBef>
                <a:spcPts val="0"/>
              </a:spcBef>
              <a:spcAft>
                <a:spcPts val="0"/>
              </a:spcAft>
              <a:buFont typeface="Symbol" panose="05050102010706020507" pitchFamily="18" charset="2"/>
              <a:buChar char=""/>
            </a:pPr>
            <a:r>
              <a:rPr lang="en-US" dirty="0">
                <a:effectLst/>
                <a:latin typeface="Times New Roman" panose="02020603050405020304" pitchFamily="18" charset="0"/>
                <a:ea typeface="Calibri" panose="020F0502020204030204" pitchFamily="34" charset="0"/>
              </a:rPr>
              <a:t>In </a:t>
            </a:r>
            <a:r>
              <a:rPr lang="en-US" b="1" dirty="0">
                <a:effectLst/>
                <a:latin typeface="Times New Roman" panose="02020603050405020304" pitchFamily="18" charset="0"/>
                <a:ea typeface="Calibri" panose="020F0502020204030204" pitchFamily="34" charset="0"/>
              </a:rPr>
              <a:t>Starbucks</a:t>
            </a:r>
            <a:r>
              <a:rPr lang="en-US" dirty="0">
                <a:effectLst/>
                <a:latin typeface="Times New Roman" panose="02020603050405020304" pitchFamily="18" charset="0"/>
                <a:ea typeface="Calibri" panose="020F0502020204030204" pitchFamily="34" charset="0"/>
              </a:rPr>
              <a:t>, for instance, each of the baristas reports to only one store manager for clear communication and smooth stores' operations (</a:t>
            </a:r>
            <a:r>
              <a:rPr lang="en-GB" dirty="0" err="1">
                <a:effectLst/>
                <a:latin typeface="Times New Roman" panose="02020603050405020304" pitchFamily="18" charset="0"/>
                <a:ea typeface="Calibri" panose="020F0502020204030204" pitchFamily="34" charset="0"/>
              </a:rPr>
              <a:t>Valerevna</a:t>
            </a:r>
            <a:r>
              <a:rPr lang="en-GB" dirty="0">
                <a:effectLst/>
                <a:latin typeface="Times New Roman" panose="02020603050405020304" pitchFamily="18" charset="0"/>
                <a:ea typeface="Calibri" panose="020F0502020204030204" pitchFamily="34" charset="0"/>
              </a:rPr>
              <a:t>, 2022)</a:t>
            </a:r>
            <a:r>
              <a:rPr lang="en-US" dirty="0">
                <a:effectLst/>
                <a:latin typeface="Times New Roman" panose="02020603050405020304" pitchFamily="18" charset="0"/>
                <a:ea typeface="Calibri" panose="020F0502020204030204" pitchFamily="34" charset="0"/>
              </a:rPr>
              <a:t>.</a:t>
            </a:r>
          </a:p>
          <a:p>
            <a:pPr marL="342900" marR="0" lvl="0" indent="-342900">
              <a:lnSpc>
                <a:spcPct val="115000"/>
              </a:lnSpc>
              <a:spcBef>
                <a:spcPts val="0"/>
              </a:spcBef>
              <a:spcAft>
                <a:spcPts val="0"/>
              </a:spcAft>
              <a:buFont typeface="Symbol" panose="05050102010706020507" pitchFamily="18" charset="2"/>
              <a:buChar char=""/>
            </a:pPr>
            <a:endParaRPr lang="en-US" dirty="0">
              <a:latin typeface="Times New Roman" panose="02020603050405020304" pitchFamily="18" charset="0"/>
              <a:ea typeface="Calibri" panose="020F0502020204030204" pitchFamily="34" charset="0"/>
            </a:endParaRPr>
          </a:p>
          <a:p>
            <a:pPr marL="0" marR="0" lvl="0" indent="0">
              <a:lnSpc>
                <a:spcPct val="115000"/>
              </a:lnSpc>
              <a:spcBef>
                <a:spcPts val="0"/>
              </a:spcBef>
              <a:spcAft>
                <a:spcPts val="0"/>
              </a:spcAft>
              <a:buNone/>
            </a:pPr>
            <a:endParaRPr lang="en-GB" dirty="0">
              <a:effectLst/>
              <a:latin typeface="Times New Roman" panose="02020603050405020304" pitchFamily="18" charset="0"/>
              <a:ea typeface="Calibri" panose="020F0502020204030204" pitchFamily="34" charset="0"/>
            </a:endParaRPr>
          </a:p>
          <a:p>
            <a:pPr marL="0" marR="0" lvl="0" indent="0">
              <a:spcBef>
                <a:spcPts val="0"/>
              </a:spcBef>
              <a:spcAft>
                <a:spcPts val="800"/>
              </a:spcAft>
              <a:buNone/>
            </a:pPr>
            <a:r>
              <a:rPr lang="en-US" b="1" dirty="0">
                <a:effectLst/>
                <a:latin typeface="Times New Roman" panose="02020603050405020304" pitchFamily="18" charset="0"/>
                <a:ea typeface="Calibri" panose="020F0502020204030204" pitchFamily="34" charset="0"/>
              </a:rPr>
              <a:t>Equity</a:t>
            </a:r>
            <a:endParaRPr lang="en-US" b="1" dirty="0">
              <a:latin typeface="Times New Roman" panose="02020603050405020304" pitchFamily="18" charset="0"/>
              <a:ea typeface="Calibri" panose="020F0502020204030204" pitchFamily="34" charset="0"/>
            </a:endParaRPr>
          </a:p>
          <a:p>
            <a:pPr marL="342900" marR="0" lvl="0" indent="-342900">
              <a:lnSpc>
                <a:spcPct val="115000"/>
              </a:lnSpc>
              <a:spcBef>
                <a:spcPts val="0"/>
              </a:spcBef>
              <a:spcAft>
                <a:spcPts val="800"/>
              </a:spcAft>
              <a:buFont typeface="Symbol" panose="05050102010706020507" pitchFamily="18" charset="2"/>
              <a:buChar char=""/>
            </a:pPr>
            <a:r>
              <a:rPr lang="en-US" dirty="0">
                <a:effectLst/>
                <a:latin typeface="Times New Roman" panose="02020603050405020304" pitchFamily="18" charset="0"/>
                <a:ea typeface="Calibri" panose="020F0502020204030204" pitchFamily="34" charset="0"/>
              </a:rPr>
              <a:t>This principle requires one to be just and fair in managing workers. </a:t>
            </a:r>
          </a:p>
          <a:p>
            <a:pPr marL="342900" marR="0" lvl="0" indent="-342900">
              <a:lnSpc>
                <a:spcPct val="115000"/>
              </a:lnSpc>
              <a:spcBef>
                <a:spcPts val="0"/>
              </a:spcBef>
              <a:spcAft>
                <a:spcPts val="800"/>
              </a:spcAft>
              <a:buFont typeface="Symbol" panose="05050102010706020507" pitchFamily="18" charset="2"/>
              <a:buChar char=""/>
            </a:pPr>
            <a:r>
              <a:rPr lang="en-US" b="1" dirty="0">
                <a:effectLst/>
                <a:latin typeface="Times New Roman" panose="02020603050405020304" pitchFamily="18" charset="0"/>
                <a:ea typeface="Calibri" panose="020F0502020204030204" pitchFamily="34" charset="0"/>
              </a:rPr>
              <a:t>Patagonia</a:t>
            </a:r>
            <a:r>
              <a:rPr lang="en-US" dirty="0">
                <a:effectLst/>
                <a:latin typeface="Times New Roman" panose="02020603050405020304" pitchFamily="18" charset="0"/>
                <a:ea typeface="Calibri" panose="020F0502020204030204" pitchFamily="34" charset="0"/>
              </a:rPr>
              <a:t> is a good example because it has formulated ethical practices that cover every aspect of the treatment of its employees. </a:t>
            </a:r>
          </a:p>
          <a:p>
            <a:pPr marL="342900" marR="0" lvl="0" indent="-342900">
              <a:lnSpc>
                <a:spcPct val="115000"/>
              </a:lnSpc>
              <a:spcBef>
                <a:spcPts val="0"/>
              </a:spcBef>
              <a:spcAft>
                <a:spcPts val="800"/>
              </a:spcAft>
              <a:buFont typeface="Symbol" panose="05050102010706020507" pitchFamily="18" charset="2"/>
              <a:buChar char=""/>
            </a:pPr>
            <a:r>
              <a:rPr lang="en-US" dirty="0">
                <a:effectLst/>
                <a:latin typeface="Times New Roman" panose="02020603050405020304" pitchFamily="18" charset="0"/>
                <a:ea typeface="Calibri" panose="020F0502020204030204" pitchFamily="34" charset="0"/>
              </a:rPr>
              <a:t>Such will promote fair, competitive pay, sustainable working conditions, and equal opportunities for employees, thus enhancing commitment and involvement (</a:t>
            </a:r>
            <a:r>
              <a:rPr lang="en-GB" dirty="0" err="1">
                <a:effectLst/>
                <a:latin typeface="Times New Roman" panose="02020603050405020304" pitchFamily="18" charset="0"/>
                <a:ea typeface="Calibri" panose="020F0502020204030204" pitchFamily="34" charset="0"/>
              </a:rPr>
              <a:t>Pulakos</a:t>
            </a:r>
            <a:r>
              <a:rPr lang="en-GB" dirty="0">
                <a:effectLst/>
                <a:latin typeface="Times New Roman" panose="02020603050405020304" pitchFamily="18" charset="0"/>
                <a:ea typeface="Calibri" panose="020F0502020204030204" pitchFamily="34" charset="0"/>
              </a:rPr>
              <a:t> and Battista, 2020)</a:t>
            </a:r>
            <a:r>
              <a:rPr lang="en-US" dirty="0">
                <a:effectLst/>
                <a:latin typeface="Times New Roman" panose="02020603050405020304" pitchFamily="18" charset="0"/>
                <a:ea typeface="Calibri" panose="020F0502020204030204" pitchFamily="34" charset="0"/>
              </a:rPr>
              <a:t>.</a:t>
            </a:r>
            <a:endParaRPr lang="en-GB" dirty="0">
              <a:effectLst/>
              <a:latin typeface="Times New Roman" panose="02020603050405020304" pitchFamily="18" charset="0"/>
              <a:ea typeface="Calibri" panose="020F0502020204030204" pitchFamily="34" charset="0"/>
            </a:endParaRPr>
          </a:p>
        </p:txBody>
      </p:sp>
      <p:pic>
        <p:nvPicPr>
          <p:cNvPr id="5" name="Picture 4">
            <a:extLst>
              <a:ext uri="{FF2B5EF4-FFF2-40B4-BE49-F238E27FC236}">
                <a16:creationId xmlns:a16="http://schemas.microsoft.com/office/drawing/2014/main" id="{CFA4F123-8A78-4A01-BBE3-05C4BCC19A49}"/>
              </a:ext>
            </a:extLst>
          </p:cNvPr>
          <p:cNvPicPr>
            <a:picLocks noChangeAspect="1"/>
          </p:cNvPicPr>
          <p:nvPr/>
        </p:nvPicPr>
        <p:blipFill>
          <a:blip r:embed="rId3"/>
          <a:stretch>
            <a:fillRect/>
          </a:stretch>
        </p:blipFill>
        <p:spPr>
          <a:xfrm>
            <a:off x="7583987" y="886797"/>
            <a:ext cx="3998413" cy="2479452"/>
          </a:xfrm>
          <a:prstGeom prst="rect">
            <a:avLst/>
          </a:prstGeom>
        </p:spPr>
      </p:pic>
      <p:pic>
        <p:nvPicPr>
          <p:cNvPr id="6" name="Picture 5">
            <a:extLst>
              <a:ext uri="{FF2B5EF4-FFF2-40B4-BE49-F238E27FC236}">
                <a16:creationId xmlns:a16="http://schemas.microsoft.com/office/drawing/2014/main" id="{DD116B54-E3CF-46D2-9237-8BFBA4E1D580}"/>
              </a:ext>
            </a:extLst>
          </p:cNvPr>
          <p:cNvPicPr>
            <a:picLocks noChangeAspect="1"/>
          </p:cNvPicPr>
          <p:nvPr/>
        </p:nvPicPr>
        <p:blipFill>
          <a:blip r:embed="rId4"/>
          <a:stretch>
            <a:fillRect/>
          </a:stretch>
        </p:blipFill>
        <p:spPr>
          <a:xfrm>
            <a:off x="7540080" y="3491751"/>
            <a:ext cx="4086225" cy="3323868"/>
          </a:xfrm>
          <a:prstGeom prst="rect">
            <a:avLst/>
          </a:prstGeom>
        </p:spPr>
      </p:pic>
    </p:spTree>
    <p:extLst>
      <p:ext uri="{BB962C8B-B14F-4D97-AF65-F5344CB8AC3E}">
        <p14:creationId xmlns:p14="http://schemas.microsoft.com/office/powerpoint/2010/main" val="34238428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577029"/>
          </a:xfrm>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Management Functions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8" y="915570"/>
            <a:ext cx="7729728" cy="5942430"/>
          </a:xfrm>
        </p:spPr>
        <p:txBody>
          <a:bodyPr>
            <a:normAutofit fontScale="92500"/>
          </a:bodyPr>
          <a:lstStyle/>
          <a:p>
            <a:pPr marL="0" marR="0">
              <a:lnSpc>
                <a:spcPct val="115000"/>
              </a:lnSpc>
              <a:spcBef>
                <a:spcPts val="0"/>
              </a:spcBef>
              <a:spcAft>
                <a:spcPts val="800"/>
              </a:spcAft>
            </a:pPr>
            <a:r>
              <a:rPr lang="en-US" dirty="0">
                <a:effectLst/>
                <a:latin typeface="Times New Roman" panose="02020603050405020304" pitchFamily="18" charset="0"/>
                <a:ea typeface="Calibri" panose="020F0502020204030204" pitchFamily="34" charset="0"/>
              </a:rPr>
              <a:t>Managerial functions are considered the prime tasks that managers perform in order to run an organisation properly. </a:t>
            </a:r>
          </a:p>
          <a:p>
            <a:pPr marL="0" marR="0">
              <a:lnSpc>
                <a:spcPct val="115000"/>
              </a:lnSpc>
              <a:spcBef>
                <a:spcPts val="0"/>
              </a:spcBef>
              <a:spcAft>
                <a:spcPts val="800"/>
              </a:spcAft>
            </a:pPr>
            <a:r>
              <a:rPr lang="en-US" dirty="0">
                <a:effectLst/>
                <a:latin typeface="Times New Roman" panose="02020603050405020304" pitchFamily="18" charset="0"/>
                <a:ea typeface="Calibri" panose="020F0502020204030204" pitchFamily="34" charset="0"/>
              </a:rPr>
              <a:t>The managerial functions include </a:t>
            </a:r>
            <a:r>
              <a:rPr lang="en-US" b="1" dirty="0">
                <a:effectLst/>
                <a:latin typeface="Times New Roman" panose="02020603050405020304" pitchFamily="18" charset="0"/>
                <a:ea typeface="Calibri" panose="020F0502020204030204" pitchFamily="34" charset="0"/>
              </a:rPr>
              <a:t>planning</a:t>
            </a:r>
            <a:r>
              <a:rPr lang="en-US" dirty="0">
                <a:effectLst/>
                <a:latin typeface="Times New Roman" panose="02020603050405020304" pitchFamily="18" charset="0"/>
                <a:ea typeface="Calibri" panose="020F0502020204030204" pitchFamily="34" charset="0"/>
              </a:rPr>
              <a:t>, </a:t>
            </a:r>
            <a:r>
              <a:rPr lang="en-US" b="1" dirty="0">
                <a:effectLst/>
                <a:latin typeface="Times New Roman" panose="02020603050405020304" pitchFamily="18" charset="0"/>
                <a:ea typeface="Calibri" panose="020F0502020204030204" pitchFamily="34" charset="0"/>
              </a:rPr>
              <a:t>organising</a:t>
            </a:r>
            <a:r>
              <a:rPr lang="en-US" dirty="0">
                <a:effectLst/>
                <a:latin typeface="Times New Roman" panose="02020603050405020304" pitchFamily="18" charset="0"/>
                <a:ea typeface="Calibri" panose="020F0502020204030204" pitchFamily="34" charset="0"/>
              </a:rPr>
              <a:t>, </a:t>
            </a:r>
            <a:r>
              <a:rPr lang="en-US" b="1" dirty="0">
                <a:effectLst/>
                <a:latin typeface="Times New Roman" panose="02020603050405020304" pitchFamily="18" charset="0"/>
                <a:ea typeface="Calibri" panose="020F0502020204030204" pitchFamily="34" charset="0"/>
              </a:rPr>
              <a:t>leading</a:t>
            </a:r>
            <a:r>
              <a:rPr lang="en-US" dirty="0">
                <a:effectLst/>
                <a:latin typeface="Times New Roman" panose="02020603050405020304" pitchFamily="18" charset="0"/>
                <a:ea typeface="Calibri" panose="020F0502020204030204" pitchFamily="34" charset="0"/>
              </a:rPr>
              <a:t>, and </a:t>
            </a:r>
            <a:r>
              <a:rPr lang="en-US" b="1" dirty="0">
                <a:effectLst/>
                <a:latin typeface="Times New Roman" panose="02020603050405020304" pitchFamily="18" charset="0"/>
                <a:ea typeface="Calibri" panose="020F0502020204030204" pitchFamily="34" charset="0"/>
              </a:rPr>
              <a:t>controlling</a:t>
            </a:r>
            <a:r>
              <a:rPr lang="en-US" dirty="0">
                <a:effectLst/>
                <a:latin typeface="Times New Roman" panose="02020603050405020304" pitchFamily="18" charset="0"/>
                <a:ea typeface="Calibri" panose="020F0502020204030204" pitchFamily="34" charset="0"/>
              </a:rPr>
              <a:t>, which form the basis of organisational goals (Samuelson et al., 2021).</a:t>
            </a:r>
            <a:endParaRPr lang="en-GB" dirty="0">
              <a:effectLst/>
              <a:latin typeface="Times New Roman" panose="02020603050405020304" pitchFamily="18" charset="0"/>
              <a:ea typeface="Calibri" panose="020F0502020204030204" pitchFamily="34" charset="0"/>
            </a:endParaRPr>
          </a:p>
          <a:p>
            <a:pPr marL="0" marR="0" lvl="0" indent="0">
              <a:lnSpc>
                <a:spcPct val="115000"/>
              </a:lnSpc>
              <a:spcBef>
                <a:spcPts val="0"/>
              </a:spcBef>
              <a:spcAft>
                <a:spcPts val="0"/>
              </a:spcAft>
              <a:buNone/>
            </a:pPr>
            <a:r>
              <a:rPr lang="en-US" b="1" dirty="0">
                <a:effectLst/>
                <a:latin typeface="Times New Roman" panose="02020603050405020304" pitchFamily="18" charset="0"/>
                <a:ea typeface="Calibri" panose="020F0502020204030204" pitchFamily="34" charset="0"/>
              </a:rPr>
              <a:t>Planning</a:t>
            </a:r>
            <a:endParaRPr lang="en-US" b="1" dirty="0">
              <a:latin typeface="Times New Roman" panose="02020603050405020304" pitchFamily="18" charset="0"/>
              <a:ea typeface="Calibri" panose="020F0502020204030204" pitchFamily="34" charset="0"/>
            </a:endParaRPr>
          </a:p>
          <a:p>
            <a:pPr marL="342900" marR="0" lvl="0" indent="-342900">
              <a:lnSpc>
                <a:spcPct val="115000"/>
              </a:lnSpc>
              <a:spcBef>
                <a:spcPts val="0"/>
              </a:spcBef>
              <a:spcAft>
                <a:spcPts val="0"/>
              </a:spcAft>
              <a:buFont typeface="Symbol" panose="05050102010706020507" pitchFamily="18" charset="2"/>
              <a:buChar char=""/>
            </a:pPr>
            <a:r>
              <a:rPr lang="en-US" dirty="0">
                <a:effectLst/>
                <a:latin typeface="Times New Roman" panose="02020603050405020304" pitchFamily="18" charset="0"/>
                <a:ea typeface="Calibri" panose="020F0502020204030204" pitchFamily="34" charset="0"/>
              </a:rPr>
              <a:t>This means goal-setting and selecting appropriate actions to realise the goals. </a:t>
            </a:r>
          </a:p>
          <a:p>
            <a:pPr marL="342900" marR="0" lvl="0" indent="-342900">
              <a:lnSpc>
                <a:spcPct val="115000"/>
              </a:lnSpc>
              <a:spcBef>
                <a:spcPts val="0"/>
              </a:spcBef>
              <a:spcAft>
                <a:spcPts val="0"/>
              </a:spcAft>
              <a:buFont typeface="Symbol" panose="05050102010706020507" pitchFamily="18" charset="2"/>
              <a:buChar char=""/>
            </a:pPr>
            <a:r>
              <a:rPr lang="en-US" dirty="0">
                <a:effectLst/>
                <a:latin typeface="Times New Roman" panose="02020603050405020304" pitchFamily="18" charset="0"/>
                <a:ea typeface="Calibri" panose="020F0502020204030204" pitchFamily="34" charset="0"/>
              </a:rPr>
              <a:t>For instance, at </a:t>
            </a:r>
            <a:r>
              <a:rPr lang="en-US" b="1" dirty="0">
                <a:effectLst/>
                <a:latin typeface="Times New Roman" panose="02020603050405020304" pitchFamily="18" charset="0"/>
                <a:ea typeface="Calibri" panose="020F0502020204030204" pitchFamily="34" charset="0"/>
              </a:rPr>
              <a:t>Apple</a:t>
            </a:r>
            <a:r>
              <a:rPr lang="en-US" dirty="0">
                <a:effectLst/>
                <a:latin typeface="Times New Roman" panose="02020603050405020304" pitchFamily="18" charset="0"/>
                <a:ea typeface="Calibri" panose="020F0502020204030204" pitchFamily="34" charset="0"/>
              </a:rPr>
              <a:t>, management plans much in anticipation when introducing new products into the market, like the iPhone. </a:t>
            </a:r>
          </a:p>
          <a:p>
            <a:pPr marL="342900" marR="0" lvl="0" indent="-342900">
              <a:lnSpc>
                <a:spcPct val="115000"/>
              </a:lnSpc>
              <a:spcBef>
                <a:spcPts val="0"/>
              </a:spcBef>
              <a:spcAft>
                <a:spcPts val="0"/>
              </a:spcAft>
              <a:buFont typeface="Symbol" panose="05050102010706020507" pitchFamily="18" charset="2"/>
              <a:buChar char=""/>
            </a:pPr>
            <a:r>
              <a:rPr lang="en-US" dirty="0">
                <a:effectLst/>
                <a:latin typeface="Times New Roman" panose="02020603050405020304" pitchFamily="18" charset="0"/>
                <a:ea typeface="Calibri" panose="020F0502020204030204" pitchFamily="34" charset="0"/>
              </a:rPr>
              <a:t>They predict what might happen in the market, customers, and their needs for such products and technologies (</a:t>
            </a:r>
            <a:r>
              <a:rPr lang="en-GB" dirty="0">
                <a:effectLst/>
                <a:latin typeface="Times New Roman" panose="02020603050405020304" pitchFamily="18" charset="0"/>
                <a:ea typeface="Calibri" panose="020F0502020204030204" pitchFamily="34" charset="0"/>
              </a:rPr>
              <a:t>Tian et al., 2022)</a:t>
            </a:r>
            <a:r>
              <a:rPr lang="en-US" dirty="0">
                <a:effectLst/>
                <a:latin typeface="Times New Roman" panose="02020603050405020304" pitchFamily="18" charset="0"/>
                <a:ea typeface="Calibri" panose="020F0502020204030204" pitchFamily="34" charset="0"/>
              </a:rPr>
              <a:t>. </a:t>
            </a:r>
          </a:p>
          <a:p>
            <a:pPr marL="0" marR="0" lvl="0" indent="0">
              <a:lnSpc>
                <a:spcPct val="115000"/>
              </a:lnSpc>
              <a:spcBef>
                <a:spcPts val="0"/>
              </a:spcBef>
              <a:spcAft>
                <a:spcPts val="0"/>
              </a:spcAft>
              <a:buNone/>
            </a:pPr>
            <a:endParaRPr lang="en-GB" dirty="0">
              <a:effectLst/>
              <a:latin typeface="Times New Roman" panose="02020603050405020304" pitchFamily="18" charset="0"/>
              <a:ea typeface="Calibri" panose="020F0502020204030204" pitchFamily="34" charset="0"/>
            </a:endParaRPr>
          </a:p>
          <a:p>
            <a:pPr marL="0" marR="0" lvl="0" indent="0">
              <a:spcBef>
                <a:spcPts val="0"/>
              </a:spcBef>
              <a:spcAft>
                <a:spcPts val="800"/>
              </a:spcAft>
              <a:buNone/>
            </a:pPr>
            <a:r>
              <a:rPr lang="en-US" b="1" dirty="0">
                <a:effectLst/>
                <a:latin typeface="Times New Roman" panose="02020603050405020304" pitchFamily="18" charset="0"/>
                <a:ea typeface="Calibri" panose="020F0502020204030204" pitchFamily="34" charset="0"/>
              </a:rPr>
              <a:t>Organising</a:t>
            </a:r>
            <a:endParaRPr lang="en-US" b="1" dirty="0">
              <a:latin typeface="Times New Roman" panose="02020603050405020304" pitchFamily="18" charset="0"/>
              <a:ea typeface="Calibri" panose="020F0502020204030204" pitchFamily="34" charset="0"/>
            </a:endParaRPr>
          </a:p>
          <a:p>
            <a:pPr marL="342900" marR="0" lvl="0" indent="-342900">
              <a:lnSpc>
                <a:spcPct val="115000"/>
              </a:lnSpc>
              <a:spcBef>
                <a:spcPts val="0"/>
              </a:spcBef>
              <a:spcAft>
                <a:spcPts val="800"/>
              </a:spcAft>
              <a:buFont typeface="Symbol" panose="05050102010706020507" pitchFamily="18" charset="2"/>
              <a:buChar char=""/>
            </a:pPr>
            <a:r>
              <a:rPr lang="en-US" dirty="0">
                <a:effectLst/>
                <a:latin typeface="Times New Roman" panose="02020603050405020304" pitchFamily="18" charset="0"/>
                <a:ea typeface="Calibri" panose="020F0502020204030204" pitchFamily="34" charset="0"/>
              </a:rPr>
              <a:t>Once a plan has been designed, organising is the act of gathering together and aligning resources, such as employees, finances, and equipment. </a:t>
            </a:r>
          </a:p>
          <a:p>
            <a:pPr marL="342900" marR="0" lvl="0" indent="-342900">
              <a:lnSpc>
                <a:spcPct val="115000"/>
              </a:lnSpc>
              <a:spcBef>
                <a:spcPts val="0"/>
              </a:spcBef>
              <a:spcAft>
                <a:spcPts val="800"/>
              </a:spcAft>
              <a:buFont typeface="Symbol" panose="05050102010706020507" pitchFamily="18" charset="2"/>
              <a:buChar char=""/>
            </a:pPr>
            <a:r>
              <a:rPr lang="en-US" b="1" dirty="0">
                <a:effectLst/>
                <a:latin typeface="Times New Roman" panose="02020603050405020304" pitchFamily="18" charset="0"/>
                <a:ea typeface="Calibri" panose="020F0502020204030204" pitchFamily="34" charset="0"/>
              </a:rPr>
              <a:t>Toyota</a:t>
            </a:r>
            <a:r>
              <a:rPr lang="en-US" dirty="0">
                <a:effectLst/>
                <a:latin typeface="Times New Roman" panose="02020603050405020304" pitchFamily="18" charset="0"/>
                <a:ea typeface="Calibri" panose="020F0502020204030204" pitchFamily="34" charset="0"/>
              </a:rPr>
              <a:t> has used this by applying an orderly production system to optimise its resources (Hino, 2024). </a:t>
            </a:r>
          </a:p>
          <a:p>
            <a:pPr marL="342900" marR="0" lvl="0" indent="-342900">
              <a:lnSpc>
                <a:spcPct val="115000"/>
              </a:lnSpc>
              <a:spcBef>
                <a:spcPts val="0"/>
              </a:spcBef>
              <a:spcAft>
                <a:spcPts val="800"/>
              </a:spcAft>
              <a:buFont typeface="Symbol" panose="05050102010706020507" pitchFamily="18" charset="2"/>
              <a:buChar char=""/>
            </a:pPr>
            <a:r>
              <a:rPr lang="en-US" dirty="0">
                <a:effectLst/>
                <a:latin typeface="Times New Roman" panose="02020603050405020304" pitchFamily="18" charset="0"/>
                <a:ea typeface="Calibri" panose="020F0502020204030204" pitchFamily="34" charset="0"/>
              </a:rPr>
              <a:t>Its well-known system of lean manufacturing limits waste and increases efficiency by organising workflows and roles for the employees involved.</a:t>
            </a:r>
            <a:endParaRPr lang="en-GB" dirty="0">
              <a:effectLst/>
              <a:latin typeface="Times New Roman" panose="02020603050405020304" pitchFamily="18" charset="0"/>
              <a:ea typeface="Calibri" panose="020F0502020204030204" pitchFamily="34" charset="0"/>
            </a:endParaRPr>
          </a:p>
        </p:txBody>
      </p:sp>
      <p:pic>
        <p:nvPicPr>
          <p:cNvPr id="4" name="Picture 3">
            <a:extLst>
              <a:ext uri="{FF2B5EF4-FFF2-40B4-BE49-F238E27FC236}">
                <a16:creationId xmlns:a16="http://schemas.microsoft.com/office/drawing/2014/main" id="{11C764B6-991F-493A-9ED1-FAB38FD5947B}"/>
              </a:ext>
            </a:extLst>
          </p:cNvPr>
          <p:cNvPicPr>
            <a:picLocks noChangeAspect="1"/>
          </p:cNvPicPr>
          <p:nvPr/>
        </p:nvPicPr>
        <p:blipFill>
          <a:blip r:embed="rId3"/>
          <a:stretch>
            <a:fillRect/>
          </a:stretch>
        </p:blipFill>
        <p:spPr>
          <a:xfrm>
            <a:off x="8060626" y="915570"/>
            <a:ext cx="3800475" cy="3923130"/>
          </a:xfrm>
          <a:prstGeom prst="rect">
            <a:avLst/>
          </a:prstGeom>
        </p:spPr>
      </p:pic>
      <p:pic>
        <p:nvPicPr>
          <p:cNvPr id="5" name="Picture 4">
            <a:extLst>
              <a:ext uri="{FF2B5EF4-FFF2-40B4-BE49-F238E27FC236}">
                <a16:creationId xmlns:a16="http://schemas.microsoft.com/office/drawing/2014/main" id="{C3E55B5E-4BE8-4A94-9C4C-51FA9F3B5498}"/>
              </a:ext>
            </a:extLst>
          </p:cNvPr>
          <p:cNvPicPr>
            <a:picLocks noChangeAspect="1"/>
          </p:cNvPicPr>
          <p:nvPr/>
        </p:nvPicPr>
        <p:blipFill>
          <a:blip r:embed="rId4"/>
          <a:stretch>
            <a:fillRect/>
          </a:stretch>
        </p:blipFill>
        <p:spPr>
          <a:xfrm>
            <a:off x="8378891" y="5056525"/>
            <a:ext cx="3163945" cy="1771809"/>
          </a:xfrm>
          <a:prstGeom prst="rect">
            <a:avLst/>
          </a:prstGeom>
        </p:spPr>
      </p:pic>
    </p:spTree>
    <p:extLst>
      <p:ext uri="{BB962C8B-B14F-4D97-AF65-F5344CB8AC3E}">
        <p14:creationId xmlns:p14="http://schemas.microsoft.com/office/powerpoint/2010/main" val="32037710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577029"/>
          </a:xfrm>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Managerial Functions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8" y="1007707"/>
            <a:ext cx="7133543" cy="5850294"/>
          </a:xfrm>
        </p:spPr>
        <p:txBody>
          <a:bodyPr>
            <a:normAutofit/>
          </a:bodyPr>
          <a:lstStyle/>
          <a:p>
            <a:pPr marL="0" marR="0" lvl="0" indent="0">
              <a:lnSpc>
                <a:spcPct val="115000"/>
              </a:lnSpc>
              <a:spcBef>
                <a:spcPts val="0"/>
              </a:spcBef>
              <a:spcAft>
                <a:spcPts val="0"/>
              </a:spcAft>
              <a:buNone/>
            </a:pPr>
            <a:r>
              <a:rPr lang="en-US" b="1" dirty="0">
                <a:effectLst/>
                <a:latin typeface="Times New Roman" panose="02020603050405020304" pitchFamily="18" charset="0"/>
                <a:ea typeface="Calibri" panose="020F0502020204030204" pitchFamily="34" charset="0"/>
              </a:rPr>
              <a:t>Leading</a:t>
            </a:r>
            <a:endParaRPr lang="en-US" b="1" dirty="0">
              <a:latin typeface="Times New Roman" panose="02020603050405020304" pitchFamily="18" charset="0"/>
              <a:ea typeface="Calibri" panose="020F0502020204030204" pitchFamily="34" charset="0"/>
            </a:endParaRPr>
          </a:p>
          <a:p>
            <a:pPr marL="342900" marR="0" lvl="0" indent="-342900">
              <a:lnSpc>
                <a:spcPct val="115000"/>
              </a:lnSpc>
              <a:spcBef>
                <a:spcPts val="0"/>
              </a:spcBef>
              <a:spcAft>
                <a:spcPts val="0"/>
              </a:spcAft>
              <a:buFont typeface="Symbol" panose="05050102010706020507" pitchFamily="18" charset="2"/>
              <a:buChar char=""/>
            </a:pPr>
            <a:r>
              <a:rPr lang="en-US" dirty="0">
                <a:effectLst/>
                <a:latin typeface="Times New Roman" panose="02020603050405020304" pitchFamily="18" charset="0"/>
                <a:ea typeface="Calibri" panose="020F0502020204030204" pitchFamily="34" charset="0"/>
              </a:rPr>
              <a:t>This is about motivating and leading the employees to achieve the objectives of the organisation. </a:t>
            </a:r>
          </a:p>
          <a:p>
            <a:pPr marL="342900" marR="0" lvl="0" indent="-342900">
              <a:lnSpc>
                <a:spcPct val="115000"/>
              </a:lnSpc>
              <a:spcBef>
                <a:spcPts val="0"/>
              </a:spcBef>
              <a:spcAft>
                <a:spcPts val="0"/>
              </a:spcAft>
              <a:buFont typeface="Symbol" panose="05050102010706020507" pitchFamily="18" charset="2"/>
              <a:buChar char=""/>
            </a:pPr>
            <a:r>
              <a:rPr lang="en-US" dirty="0">
                <a:effectLst/>
                <a:latin typeface="Times New Roman" panose="02020603050405020304" pitchFamily="18" charset="0"/>
                <a:ea typeface="Calibri" panose="020F0502020204030204" pitchFamily="34" charset="0"/>
              </a:rPr>
              <a:t>At </a:t>
            </a:r>
            <a:r>
              <a:rPr lang="en-US" b="1" dirty="0">
                <a:effectLst/>
                <a:latin typeface="Times New Roman" panose="02020603050405020304" pitchFamily="18" charset="0"/>
                <a:ea typeface="Calibri" panose="020F0502020204030204" pitchFamily="34" charset="0"/>
              </a:rPr>
              <a:t>Southwest Airlines</a:t>
            </a:r>
            <a:r>
              <a:rPr lang="en-US" dirty="0">
                <a:effectLst/>
                <a:latin typeface="Times New Roman" panose="02020603050405020304" pitchFamily="18" charset="0"/>
                <a:ea typeface="Calibri" panose="020F0502020204030204" pitchFamily="34" charset="0"/>
              </a:rPr>
              <a:t>, leadership emphasises an outstanding culture of employee engagement and customer servicing (</a:t>
            </a:r>
            <a:r>
              <a:rPr lang="en-GB" dirty="0">
                <a:effectLst/>
                <a:latin typeface="Times New Roman" panose="02020603050405020304" pitchFamily="18" charset="0"/>
                <a:ea typeface="Calibri" panose="020F0502020204030204" pitchFamily="34" charset="0"/>
              </a:rPr>
              <a:t>Gudmundsson and </a:t>
            </a:r>
            <a:r>
              <a:rPr lang="en-GB" dirty="0" err="1">
                <a:effectLst/>
                <a:latin typeface="Times New Roman" panose="02020603050405020304" pitchFamily="18" charset="0"/>
                <a:ea typeface="Calibri" panose="020F0502020204030204" pitchFamily="34" charset="0"/>
              </a:rPr>
              <a:t>Sufe</a:t>
            </a:r>
            <a:r>
              <a:rPr lang="en-GB" dirty="0">
                <a:effectLst/>
                <a:latin typeface="Times New Roman" panose="02020603050405020304" pitchFamily="18" charset="0"/>
                <a:ea typeface="Calibri" panose="020F0502020204030204" pitchFamily="34" charset="0"/>
              </a:rPr>
              <a:t>, 2021)</a:t>
            </a:r>
            <a:r>
              <a:rPr lang="en-US" dirty="0">
                <a:effectLst/>
                <a:latin typeface="Times New Roman" panose="02020603050405020304" pitchFamily="18" charset="0"/>
                <a:ea typeface="Calibri" panose="020F0502020204030204" pitchFamily="34" charset="0"/>
              </a:rPr>
              <a:t>. </a:t>
            </a:r>
          </a:p>
          <a:p>
            <a:pPr marL="342900" marR="0" lvl="0" indent="-342900">
              <a:lnSpc>
                <a:spcPct val="115000"/>
              </a:lnSpc>
              <a:spcBef>
                <a:spcPts val="0"/>
              </a:spcBef>
              <a:spcAft>
                <a:spcPts val="0"/>
              </a:spcAft>
              <a:buFont typeface="Symbol" panose="05050102010706020507" pitchFamily="18" charset="2"/>
              <a:buChar char=""/>
            </a:pPr>
            <a:r>
              <a:rPr lang="en-US" dirty="0">
                <a:effectLst/>
                <a:latin typeface="Times New Roman" panose="02020603050405020304" pitchFamily="18" charset="0"/>
                <a:ea typeface="Calibri" panose="020F0502020204030204" pitchFamily="34" charset="0"/>
              </a:rPr>
              <a:t>In this supported and cooperative environment, leaders at Southwest inspire the employees to provide high-class service, which enables the firm to maintain its strong performance and loyalty from customers.</a:t>
            </a:r>
          </a:p>
          <a:p>
            <a:pPr marL="0" marR="0" lvl="0" indent="0">
              <a:lnSpc>
                <a:spcPct val="115000"/>
              </a:lnSpc>
              <a:spcBef>
                <a:spcPts val="0"/>
              </a:spcBef>
              <a:spcAft>
                <a:spcPts val="0"/>
              </a:spcAft>
              <a:buNone/>
            </a:pPr>
            <a:endParaRPr lang="en-GB" dirty="0">
              <a:effectLst/>
              <a:latin typeface="Times New Roman" panose="02020603050405020304" pitchFamily="18" charset="0"/>
              <a:ea typeface="Calibri" panose="020F0502020204030204" pitchFamily="34" charset="0"/>
            </a:endParaRPr>
          </a:p>
          <a:p>
            <a:pPr marL="0" marR="0" lvl="0" indent="0">
              <a:spcBef>
                <a:spcPts val="0"/>
              </a:spcBef>
              <a:spcAft>
                <a:spcPts val="800"/>
              </a:spcAft>
              <a:buNone/>
            </a:pPr>
            <a:r>
              <a:rPr lang="en-US" b="1" dirty="0">
                <a:effectLst/>
                <a:latin typeface="Times New Roman" panose="02020603050405020304" pitchFamily="18" charset="0"/>
                <a:ea typeface="Calibri" panose="020F0502020204030204" pitchFamily="34" charset="0"/>
              </a:rPr>
              <a:t>Controlling</a:t>
            </a:r>
            <a:endParaRPr lang="en-US" b="1" dirty="0">
              <a:latin typeface="Times New Roman" panose="02020603050405020304" pitchFamily="18" charset="0"/>
              <a:ea typeface="Calibri" panose="020F0502020204030204" pitchFamily="34" charset="0"/>
            </a:endParaRPr>
          </a:p>
          <a:p>
            <a:pPr marL="342900" marR="0" lvl="0" indent="-342900">
              <a:lnSpc>
                <a:spcPct val="115000"/>
              </a:lnSpc>
              <a:spcBef>
                <a:spcPts val="0"/>
              </a:spcBef>
              <a:spcAft>
                <a:spcPts val="800"/>
              </a:spcAft>
              <a:buFont typeface="Symbol" panose="05050102010706020507" pitchFamily="18" charset="2"/>
              <a:buChar char=""/>
            </a:pPr>
            <a:r>
              <a:rPr lang="en-US" dirty="0">
                <a:effectLst/>
                <a:latin typeface="Times New Roman" panose="02020603050405020304" pitchFamily="18" charset="0"/>
                <a:ea typeface="Calibri" panose="020F0502020204030204" pitchFamily="34" charset="0"/>
              </a:rPr>
              <a:t>This incorporates reviewing and adjusting to meet the surety of achievement. </a:t>
            </a:r>
          </a:p>
          <a:p>
            <a:pPr marL="342900" marR="0" lvl="0" indent="-342900">
              <a:lnSpc>
                <a:spcPct val="115000"/>
              </a:lnSpc>
              <a:spcBef>
                <a:spcPts val="0"/>
              </a:spcBef>
              <a:spcAft>
                <a:spcPts val="800"/>
              </a:spcAft>
              <a:buFont typeface="Symbol" panose="05050102010706020507" pitchFamily="18" charset="2"/>
              <a:buChar char=""/>
            </a:pPr>
            <a:r>
              <a:rPr lang="en-US" b="1" dirty="0">
                <a:effectLst/>
                <a:latin typeface="Times New Roman" panose="02020603050405020304" pitchFamily="18" charset="0"/>
                <a:ea typeface="Calibri" panose="020F0502020204030204" pitchFamily="34" charset="0"/>
              </a:rPr>
              <a:t>Tesla</a:t>
            </a:r>
            <a:r>
              <a:rPr lang="en-US" dirty="0">
                <a:effectLst/>
                <a:latin typeface="Times New Roman" panose="02020603050405020304" pitchFamily="18" charset="0"/>
                <a:ea typeface="Calibri" panose="020F0502020204030204" pitchFamily="34" charset="0"/>
              </a:rPr>
              <a:t> reviews its manufacturing processes in real-time through data analysis, ensuring that electric vehicles under its brand meet production output targets while the products released yield high quality (</a:t>
            </a:r>
            <a:r>
              <a:rPr lang="en-GB" dirty="0">
                <a:effectLst/>
                <a:latin typeface="Times New Roman" panose="02020603050405020304" pitchFamily="18" charset="0"/>
                <a:ea typeface="Calibri" panose="020F0502020204030204" pitchFamily="34" charset="0"/>
              </a:rPr>
              <a:t>Hopkins and </a:t>
            </a:r>
            <a:r>
              <a:rPr lang="en-GB" dirty="0" err="1">
                <a:effectLst/>
                <a:latin typeface="Times New Roman" panose="02020603050405020304" pitchFamily="18" charset="0"/>
                <a:ea typeface="Calibri" panose="020F0502020204030204" pitchFamily="34" charset="0"/>
              </a:rPr>
              <a:t>Lazonick</a:t>
            </a:r>
            <a:r>
              <a:rPr lang="en-GB" dirty="0">
                <a:effectLst/>
                <a:latin typeface="Times New Roman" panose="02020603050405020304" pitchFamily="18" charset="0"/>
                <a:ea typeface="Calibri" panose="020F0502020204030204" pitchFamily="34" charset="0"/>
              </a:rPr>
              <a:t>, 2024)</a:t>
            </a:r>
            <a:r>
              <a:rPr lang="en-US" dirty="0">
                <a:effectLst/>
                <a:latin typeface="Times New Roman" panose="02020603050405020304" pitchFamily="18" charset="0"/>
                <a:ea typeface="Calibri" panose="020F0502020204030204" pitchFamily="34" charset="0"/>
              </a:rPr>
              <a:t>.</a:t>
            </a:r>
            <a:endParaRPr lang="en-GB" dirty="0">
              <a:effectLst/>
              <a:latin typeface="Times New Roman" panose="02020603050405020304" pitchFamily="18" charset="0"/>
              <a:ea typeface="Calibri" panose="020F0502020204030204" pitchFamily="34" charset="0"/>
            </a:endParaRPr>
          </a:p>
        </p:txBody>
      </p:sp>
      <p:pic>
        <p:nvPicPr>
          <p:cNvPr id="4" name="Picture 3">
            <a:extLst>
              <a:ext uri="{FF2B5EF4-FFF2-40B4-BE49-F238E27FC236}">
                <a16:creationId xmlns:a16="http://schemas.microsoft.com/office/drawing/2014/main" id="{B90E5347-D6B4-47BE-8A18-8969EE889B7F}"/>
              </a:ext>
            </a:extLst>
          </p:cNvPr>
          <p:cNvPicPr>
            <a:picLocks noChangeAspect="1"/>
          </p:cNvPicPr>
          <p:nvPr/>
        </p:nvPicPr>
        <p:blipFill rotWithShape="1">
          <a:blip r:embed="rId3"/>
          <a:srcRect b="4497"/>
          <a:stretch/>
        </p:blipFill>
        <p:spPr>
          <a:xfrm>
            <a:off x="7524750" y="1007707"/>
            <a:ext cx="4667250" cy="2935643"/>
          </a:xfrm>
          <a:prstGeom prst="rect">
            <a:avLst/>
          </a:prstGeom>
        </p:spPr>
      </p:pic>
      <p:pic>
        <p:nvPicPr>
          <p:cNvPr id="5" name="Picture 4">
            <a:extLst>
              <a:ext uri="{FF2B5EF4-FFF2-40B4-BE49-F238E27FC236}">
                <a16:creationId xmlns:a16="http://schemas.microsoft.com/office/drawing/2014/main" id="{F299B7B6-E94F-4A29-87FA-2E958AECD703}"/>
              </a:ext>
            </a:extLst>
          </p:cNvPr>
          <p:cNvPicPr>
            <a:picLocks noChangeAspect="1"/>
          </p:cNvPicPr>
          <p:nvPr/>
        </p:nvPicPr>
        <p:blipFill rotWithShape="1">
          <a:blip r:embed="rId4"/>
          <a:srcRect l="23594"/>
          <a:stretch/>
        </p:blipFill>
        <p:spPr>
          <a:xfrm>
            <a:off x="7524750" y="4206778"/>
            <a:ext cx="4667250" cy="2657060"/>
          </a:xfrm>
          <a:prstGeom prst="rect">
            <a:avLst/>
          </a:prstGeom>
        </p:spPr>
      </p:pic>
    </p:spTree>
    <p:extLst>
      <p:ext uri="{BB962C8B-B14F-4D97-AF65-F5344CB8AC3E}">
        <p14:creationId xmlns:p14="http://schemas.microsoft.com/office/powerpoint/2010/main" val="23486733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577029"/>
          </a:xfrm>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Managerial Roles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8" y="915570"/>
            <a:ext cx="7729728" cy="5942430"/>
          </a:xfrm>
        </p:spPr>
        <p:txBody>
          <a:bodyPr>
            <a:normAutofit/>
          </a:bodyPr>
          <a:lstStyle/>
          <a:p>
            <a:pPr marL="0" marR="0">
              <a:lnSpc>
                <a:spcPct val="115000"/>
              </a:lnSpc>
              <a:spcBef>
                <a:spcPts val="0"/>
              </a:spcBef>
              <a:spcAft>
                <a:spcPts val="800"/>
              </a:spcAft>
            </a:pPr>
            <a:r>
              <a:rPr lang="en-US" dirty="0">
                <a:effectLst/>
                <a:latin typeface="Times New Roman" panose="02020603050405020304" pitchFamily="18" charset="0"/>
                <a:ea typeface="Calibri" panose="020F0502020204030204" pitchFamily="34" charset="0"/>
              </a:rPr>
              <a:t>Managerial roles have been defined by Henry Mintzberg as grouped into three core categories of activities. These include </a:t>
            </a:r>
            <a:r>
              <a:rPr lang="en-US" b="1" dirty="0">
                <a:effectLst/>
                <a:latin typeface="Times New Roman" panose="02020603050405020304" pitchFamily="18" charset="0"/>
                <a:ea typeface="Calibri" panose="020F0502020204030204" pitchFamily="34" charset="0"/>
              </a:rPr>
              <a:t>interpersonal roles, informational roles, </a:t>
            </a:r>
            <a:r>
              <a:rPr lang="en-US" dirty="0">
                <a:effectLst/>
                <a:latin typeface="Times New Roman" panose="02020603050405020304" pitchFamily="18" charset="0"/>
                <a:ea typeface="Calibri" panose="020F0502020204030204" pitchFamily="34" charset="0"/>
              </a:rPr>
              <a:t>and</a:t>
            </a:r>
            <a:r>
              <a:rPr lang="en-US" b="1" dirty="0">
                <a:effectLst/>
                <a:latin typeface="Times New Roman" panose="02020603050405020304" pitchFamily="18" charset="0"/>
                <a:ea typeface="Calibri" panose="020F0502020204030204" pitchFamily="34" charset="0"/>
              </a:rPr>
              <a:t> decisional roles.</a:t>
            </a:r>
            <a:endParaRPr lang="en-GB" dirty="0">
              <a:effectLst/>
              <a:latin typeface="Times New Roman" panose="02020603050405020304" pitchFamily="18" charset="0"/>
              <a:ea typeface="Calibri" panose="020F0502020204030204" pitchFamily="34" charset="0"/>
            </a:endParaRPr>
          </a:p>
          <a:p>
            <a:pPr marL="342900" marR="0" lvl="0" indent="-342900">
              <a:lnSpc>
                <a:spcPct val="115000"/>
              </a:lnSpc>
              <a:spcBef>
                <a:spcPts val="0"/>
              </a:spcBef>
              <a:spcAft>
                <a:spcPts val="0"/>
              </a:spcAft>
              <a:buFont typeface="Symbol" panose="05050102010706020507" pitchFamily="18" charset="2"/>
              <a:buChar char=""/>
            </a:pPr>
            <a:r>
              <a:rPr lang="en-US" b="1" dirty="0">
                <a:effectLst/>
                <a:latin typeface="Times New Roman" panose="02020603050405020304" pitchFamily="18" charset="0"/>
                <a:ea typeface="Calibri" panose="020F0502020204030204" pitchFamily="34" charset="0"/>
              </a:rPr>
              <a:t>Interpersonal Roles</a:t>
            </a:r>
            <a:r>
              <a:rPr lang="en-US" dirty="0">
                <a:effectLst/>
                <a:latin typeface="Times New Roman" panose="02020603050405020304" pitchFamily="18" charset="0"/>
                <a:ea typeface="Calibri" panose="020F0502020204030204" pitchFamily="34" charset="0"/>
              </a:rPr>
              <a:t>: Managers act as figureheads, leaders, and agents. For instance, when Indra Nooyi was PepsiCo's CEO, she represented the leader function and inspired the workforce with her vision and commitment to sustainability.</a:t>
            </a:r>
          </a:p>
          <a:p>
            <a:pPr marL="0" marR="0" lvl="0" indent="0">
              <a:lnSpc>
                <a:spcPct val="115000"/>
              </a:lnSpc>
              <a:spcBef>
                <a:spcPts val="0"/>
              </a:spcBef>
              <a:spcAft>
                <a:spcPts val="0"/>
              </a:spcAft>
              <a:buNone/>
            </a:pPr>
            <a:endParaRPr lang="en-GB" dirty="0">
              <a:effectLst/>
              <a:latin typeface="Times New Roman" panose="02020603050405020304" pitchFamily="18" charset="0"/>
              <a:ea typeface="Calibri" panose="020F0502020204030204" pitchFamily="34" charset="0"/>
            </a:endParaRPr>
          </a:p>
          <a:p>
            <a:pPr marL="342900" marR="0" lvl="0" indent="-342900">
              <a:lnSpc>
                <a:spcPct val="115000"/>
              </a:lnSpc>
              <a:spcBef>
                <a:spcPts val="0"/>
              </a:spcBef>
              <a:spcAft>
                <a:spcPts val="0"/>
              </a:spcAft>
              <a:buFont typeface="Symbol" panose="05050102010706020507" pitchFamily="18" charset="2"/>
              <a:buChar char=""/>
            </a:pPr>
            <a:r>
              <a:rPr lang="en-US" b="1" dirty="0">
                <a:effectLst/>
                <a:latin typeface="Times New Roman" panose="02020603050405020304" pitchFamily="18" charset="0"/>
                <a:ea typeface="Calibri" panose="020F0502020204030204" pitchFamily="34" charset="0"/>
              </a:rPr>
              <a:t>Informational Roles</a:t>
            </a:r>
            <a:r>
              <a:rPr lang="en-US" dirty="0">
                <a:effectLst/>
                <a:latin typeface="Times New Roman" panose="02020603050405020304" pitchFamily="18" charset="0"/>
                <a:ea typeface="Calibri" panose="020F0502020204030204" pitchFamily="34" charset="0"/>
              </a:rPr>
              <a:t>: Managers are observers, communicators, and spokesmen. Mark Zuckerberg often shares company news and strategy priorities with the </a:t>
            </a:r>
            <a:r>
              <a:rPr lang="en-US" b="1" dirty="0">
                <a:effectLst/>
                <a:latin typeface="Times New Roman" panose="02020603050405020304" pitchFamily="18" charset="0"/>
                <a:ea typeface="Calibri" panose="020F0502020204030204" pitchFamily="34" charset="0"/>
              </a:rPr>
              <a:t>Facebook (Meta)</a:t>
            </a:r>
            <a:r>
              <a:rPr lang="en-US" dirty="0">
                <a:effectLst/>
                <a:latin typeface="Times New Roman" panose="02020603050405020304" pitchFamily="18" charset="0"/>
                <a:ea typeface="Calibri" panose="020F0502020204030204" pitchFamily="34" charset="0"/>
              </a:rPr>
              <a:t> audience (</a:t>
            </a:r>
            <a:r>
              <a:rPr lang="en-GB" dirty="0">
                <a:effectLst/>
                <a:latin typeface="Times New Roman" panose="02020603050405020304" pitchFamily="18" charset="0"/>
                <a:ea typeface="Calibri" panose="020F0502020204030204" pitchFamily="34" charset="0"/>
              </a:rPr>
              <a:t>Haupt, 2021)</a:t>
            </a:r>
            <a:r>
              <a:rPr lang="en-US" dirty="0">
                <a:effectLst/>
                <a:latin typeface="Times New Roman" panose="02020603050405020304" pitchFamily="18" charset="0"/>
                <a:ea typeface="Calibri" panose="020F0502020204030204" pitchFamily="34" charset="0"/>
              </a:rPr>
              <a:t>.</a:t>
            </a:r>
          </a:p>
          <a:p>
            <a:pPr marL="0" marR="0" lvl="0" indent="0">
              <a:lnSpc>
                <a:spcPct val="115000"/>
              </a:lnSpc>
              <a:spcBef>
                <a:spcPts val="0"/>
              </a:spcBef>
              <a:spcAft>
                <a:spcPts val="0"/>
              </a:spcAft>
              <a:buNone/>
            </a:pPr>
            <a:endParaRPr lang="en-GB" dirty="0">
              <a:effectLst/>
              <a:latin typeface="Times New Roman" panose="02020603050405020304" pitchFamily="18" charset="0"/>
              <a:ea typeface="Calibri" panose="020F0502020204030204" pitchFamily="34" charset="0"/>
            </a:endParaRPr>
          </a:p>
          <a:p>
            <a:pPr marL="342900" marR="0" lvl="0" indent="-342900">
              <a:lnSpc>
                <a:spcPct val="115000"/>
              </a:lnSpc>
              <a:spcBef>
                <a:spcPts val="0"/>
              </a:spcBef>
              <a:spcAft>
                <a:spcPts val="800"/>
              </a:spcAft>
              <a:buFont typeface="Symbol" panose="05050102010706020507" pitchFamily="18" charset="2"/>
              <a:buChar char=""/>
            </a:pPr>
            <a:r>
              <a:rPr lang="en-US" b="1" dirty="0">
                <a:effectLst/>
                <a:latin typeface="Times New Roman" panose="02020603050405020304" pitchFamily="18" charset="0"/>
                <a:ea typeface="Calibri" panose="020F0502020204030204" pitchFamily="34" charset="0"/>
              </a:rPr>
              <a:t>Decisional Roles</a:t>
            </a:r>
            <a:r>
              <a:rPr lang="en-US" dirty="0">
                <a:effectLst/>
                <a:latin typeface="Times New Roman" panose="02020603050405020304" pitchFamily="18" charset="0"/>
                <a:ea typeface="Calibri" panose="020F0502020204030204" pitchFamily="34" charset="0"/>
              </a:rPr>
              <a:t>: These include entrepreneur, disturbance handler, resource allocator, and negotiator roles. </a:t>
            </a:r>
            <a:r>
              <a:rPr lang="en-US" b="1" dirty="0">
                <a:effectLst/>
                <a:latin typeface="Times New Roman" panose="02020603050405020304" pitchFamily="18" charset="0"/>
                <a:ea typeface="Calibri" panose="020F0502020204030204" pitchFamily="34" charset="0"/>
              </a:rPr>
              <a:t>Satya Nadella</a:t>
            </a:r>
            <a:r>
              <a:rPr lang="en-US" dirty="0">
                <a:effectLst/>
                <a:latin typeface="Times New Roman" panose="02020603050405020304" pitchFamily="18" charset="0"/>
                <a:ea typeface="Calibri" panose="020F0502020204030204" pitchFamily="34" charset="0"/>
              </a:rPr>
              <a:t>, CEO of Microsoft, demonstrates entrepreneurial decisiveness. He transformed Microsoft from a software company to the world's leading cloud services provider by refocusing Microsoft on cloud computing (</a:t>
            </a:r>
            <a:r>
              <a:rPr lang="en-GB" dirty="0">
                <a:effectLst/>
                <a:latin typeface="Times New Roman" panose="02020603050405020304" pitchFamily="18" charset="0"/>
                <a:ea typeface="Calibri" panose="020F0502020204030204" pitchFamily="34" charset="0"/>
              </a:rPr>
              <a:t>Agnihotri and Bhattacharya, 2021)</a:t>
            </a:r>
            <a:r>
              <a:rPr lang="en-US" dirty="0">
                <a:effectLst/>
                <a:latin typeface="Times New Roman" panose="02020603050405020304" pitchFamily="18" charset="0"/>
                <a:ea typeface="Calibri" panose="020F0502020204030204" pitchFamily="34" charset="0"/>
              </a:rPr>
              <a:t>.</a:t>
            </a:r>
            <a:endParaRPr lang="en-GB" dirty="0">
              <a:effectLst/>
              <a:latin typeface="Times New Roman" panose="02020603050405020304" pitchFamily="18" charset="0"/>
              <a:ea typeface="Calibri" panose="020F0502020204030204" pitchFamily="34" charset="0"/>
            </a:endParaRPr>
          </a:p>
        </p:txBody>
      </p:sp>
      <p:pic>
        <p:nvPicPr>
          <p:cNvPr id="5" name="Picture 4">
            <a:extLst>
              <a:ext uri="{FF2B5EF4-FFF2-40B4-BE49-F238E27FC236}">
                <a16:creationId xmlns:a16="http://schemas.microsoft.com/office/drawing/2014/main" id="{52109495-256B-4854-8608-F656E89C6C81}"/>
              </a:ext>
            </a:extLst>
          </p:cNvPr>
          <p:cNvPicPr>
            <a:picLocks noChangeAspect="1"/>
          </p:cNvPicPr>
          <p:nvPr/>
        </p:nvPicPr>
        <p:blipFill>
          <a:blip r:embed="rId3"/>
          <a:stretch>
            <a:fillRect/>
          </a:stretch>
        </p:blipFill>
        <p:spPr>
          <a:xfrm>
            <a:off x="8221537" y="915570"/>
            <a:ext cx="3770145" cy="1808580"/>
          </a:xfrm>
          <a:prstGeom prst="rect">
            <a:avLst/>
          </a:prstGeom>
        </p:spPr>
      </p:pic>
      <p:pic>
        <p:nvPicPr>
          <p:cNvPr id="7" name="Picture 6">
            <a:extLst>
              <a:ext uri="{FF2B5EF4-FFF2-40B4-BE49-F238E27FC236}">
                <a16:creationId xmlns:a16="http://schemas.microsoft.com/office/drawing/2014/main" id="{8021F3B8-46C3-40A9-8AE3-A3523118AEE9}"/>
              </a:ext>
            </a:extLst>
          </p:cNvPr>
          <p:cNvPicPr>
            <a:picLocks noChangeAspect="1"/>
          </p:cNvPicPr>
          <p:nvPr/>
        </p:nvPicPr>
        <p:blipFill rotWithShape="1">
          <a:blip r:embed="rId4"/>
          <a:srcRect b="26633"/>
          <a:stretch/>
        </p:blipFill>
        <p:spPr>
          <a:xfrm>
            <a:off x="8221537" y="2895442"/>
            <a:ext cx="3770145" cy="1467008"/>
          </a:xfrm>
          <a:prstGeom prst="rect">
            <a:avLst/>
          </a:prstGeom>
        </p:spPr>
      </p:pic>
      <p:pic>
        <p:nvPicPr>
          <p:cNvPr id="8" name="Picture 7">
            <a:extLst>
              <a:ext uri="{FF2B5EF4-FFF2-40B4-BE49-F238E27FC236}">
                <a16:creationId xmlns:a16="http://schemas.microsoft.com/office/drawing/2014/main" id="{D9D0E2A1-8ECC-4BF4-9F0A-CE2EB46176B8}"/>
              </a:ext>
            </a:extLst>
          </p:cNvPr>
          <p:cNvPicPr>
            <a:picLocks noChangeAspect="1"/>
          </p:cNvPicPr>
          <p:nvPr/>
        </p:nvPicPr>
        <p:blipFill>
          <a:blip r:embed="rId5"/>
          <a:stretch>
            <a:fillRect/>
          </a:stretch>
        </p:blipFill>
        <p:spPr>
          <a:xfrm>
            <a:off x="8221536" y="4624615"/>
            <a:ext cx="3770145" cy="2120706"/>
          </a:xfrm>
          <a:prstGeom prst="rect">
            <a:avLst/>
          </a:prstGeom>
        </p:spPr>
      </p:pic>
    </p:spTree>
    <p:extLst>
      <p:ext uri="{BB962C8B-B14F-4D97-AF65-F5344CB8AC3E}">
        <p14:creationId xmlns:p14="http://schemas.microsoft.com/office/powerpoint/2010/main" val="95860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577029"/>
          </a:xfrm>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Managers Behaviours Towards Employees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8" y="914400"/>
            <a:ext cx="7729728" cy="5943600"/>
          </a:xfrm>
        </p:spPr>
        <p:txBody>
          <a:bodyPr>
            <a:normAutofit lnSpcReduction="10000"/>
          </a:bodyPr>
          <a:lstStyle/>
          <a:p>
            <a:pPr marL="0" marR="0">
              <a:lnSpc>
                <a:spcPct val="115000"/>
              </a:lnSpc>
              <a:spcBef>
                <a:spcPts val="0"/>
              </a:spcBef>
              <a:spcAft>
                <a:spcPts val="800"/>
              </a:spcAft>
            </a:pPr>
            <a:r>
              <a:rPr lang="en-US" dirty="0">
                <a:effectLst/>
                <a:latin typeface="Times New Roman" panose="02020603050405020304" pitchFamily="18" charset="0"/>
                <a:ea typeface="Calibri" panose="020F0502020204030204" pitchFamily="34" charset="0"/>
              </a:rPr>
              <a:t>To support employees' progress, managers must possess certain skills:</a:t>
            </a:r>
            <a:endParaRPr lang="en-GB" dirty="0">
              <a:effectLst/>
              <a:latin typeface="Times New Roman" panose="02020603050405020304" pitchFamily="18" charset="0"/>
              <a:ea typeface="Calibri" panose="020F0502020204030204" pitchFamily="34" charset="0"/>
            </a:endParaRPr>
          </a:p>
          <a:p>
            <a:pPr marL="342900" marR="0" lvl="0" indent="-342900">
              <a:lnSpc>
                <a:spcPct val="115000"/>
              </a:lnSpc>
              <a:spcBef>
                <a:spcPts val="0"/>
              </a:spcBef>
              <a:spcAft>
                <a:spcPts val="0"/>
              </a:spcAft>
              <a:buFont typeface="Symbol" panose="05050102010706020507" pitchFamily="18" charset="2"/>
              <a:buChar char=""/>
            </a:pPr>
            <a:r>
              <a:rPr lang="en-US" b="1" dirty="0">
                <a:effectLst/>
                <a:latin typeface="Times New Roman" panose="02020603050405020304" pitchFamily="18" charset="0"/>
                <a:ea typeface="Calibri" panose="020F0502020204030204" pitchFamily="34" charset="0"/>
              </a:rPr>
              <a:t>Coaching and Mentorship: </a:t>
            </a:r>
            <a:r>
              <a:rPr lang="en-US" dirty="0">
                <a:effectLst/>
                <a:latin typeface="Times New Roman" panose="02020603050405020304" pitchFamily="18" charset="0"/>
                <a:ea typeface="Calibri" panose="020F0502020204030204" pitchFamily="34" charset="0"/>
              </a:rPr>
              <a:t>Managers should become coaches who lead, guide, and develop those who report to them through feedback and career development opportunities. In Google, managers use a coaching style that accords employees regular feedback and developmental programs.</a:t>
            </a:r>
          </a:p>
          <a:p>
            <a:pPr marL="0" marR="0" lvl="0" indent="0">
              <a:lnSpc>
                <a:spcPct val="115000"/>
              </a:lnSpc>
              <a:spcBef>
                <a:spcPts val="0"/>
              </a:spcBef>
              <a:spcAft>
                <a:spcPts val="0"/>
              </a:spcAft>
              <a:buNone/>
            </a:pPr>
            <a:endParaRPr lang="en-GB" dirty="0">
              <a:effectLst/>
              <a:latin typeface="Times New Roman" panose="02020603050405020304" pitchFamily="18" charset="0"/>
              <a:ea typeface="Calibri" panose="020F0502020204030204" pitchFamily="34" charset="0"/>
            </a:endParaRPr>
          </a:p>
          <a:p>
            <a:pPr marL="342900" marR="0" lvl="0" indent="-342900">
              <a:lnSpc>
                <a:spcPct val="115000"/>
              </a:lnSpc>
              <a:spcBef>
                <a:spcPts val="0"/>
              </a:spcBef>
              <a:spcAft>
                <a:spcPts val="0"/>
              </a:spcAft>
              <a:buFont typeface="Symbol" panose="05050102010706020507" pitchFamily="18" charset="2"/>
              <a:buChar char=""/>
            </a:pPr>
            <a:r>
              <a:rPr lang="en-US" b="1" dirty="0">
                <a:effectLst/>
                <a:latin typeface="Times New Roman" panose="02020603050405020304" pitchFamily="18" charset="0"/>
                <a:ea typeface="Calibri" panose="020F0502020204030204" pitchFamily="34" charset="0"/>
              </a:rPr>
              <a:t>Effective Communication: </a:t>
            </a:r>
            <a:r>
              <a:rPr lang="en-US" dirty="0">
                <a:effectLst/>
                <a:latin typeface="Times New Roman" panose="02020603050405020304" pitchFamily="18" charset="0"/>
                <a:ea typeface="Calibri" panose="020F0502020204030204" pitchFamily="34" charset="0"/>
              </a:rPr>
              <a:t>Management must set expectations straight and have the capacity to give feedback that improves. For instance, at Salesforce, an organisation enhances free communication. </a:t>
            </a:r>
          </a:p>
          <a:p>
            <a:pPr marL="0" marR="0" lvl="0" indent="0">
              <a:lnSpc>
                <a:spcPct val="115000"/>
              </a:lnSpc>
              <a:spcBef>
                <a:spcPts val="0"/>
              </a:spcBef>
              <a:spcAft>
                <a:spcPts val="0"/>
              </a:spcAft>
              <a:buNone/>
            </a:pPr>
            <a:endParaRPr lang="en-GB" dirty="0">
              <a:effectLst/>
              <a:latin typeface="Times New Roman" panose="02020603050405020304" pitchFamily="18" charset="0"/>
              <a:ea typeface="Calibri" panose="020F0502020204030204" pitchFamily="34" charset="0"/>
            </a:endParaRPr>
          </a:p>
          <a:p>
            <a:pPr marL="342900" marR="0" lvl="0" indent="-342900">
              <a:lnSpc>
                <a:spcPct val="115000"/>
              </a:lnSpc>
              <a:spcBef>
                <a:spcPts val="0"/>
              </a:spcBef>
              <a:spcAft>
                <a:spcPts val="0"/>
              </a:spcAft>
              <a:buFont typeface="Symbol" panose="05050102010706020507" pitchFamily="18" charset="2"/>
              <a:buChar char=""/>
            </a:pPr>
            <a:r>
              <a:rPr lang="en-US" b="1" dirty="0">
                <a:effectLst/>
                <a:latin typeface="Times New Roman" panose="02020603050405020304" pitchFamily="18" charset="0"/>
                <a:ea typeface="Calibri" panose="020F0502020204030204" pitchFamily="34" charset="0"/>
              </a:rPr>
              <a:t>Emotional Intelligence (EQ): </a:t>
            </a:r>
            <a:r>
              <a:rPr lang="en-US" dirty="0">
                <a:effectLst/>
                <a:latin typeface="Times New Roman" panose="02020603050405020304" pitchFamily="18" charset="0"/>
                <a:ea typeface="Calibri" panose="020F0502020204030204" pitchFamily="34" charset="0"/>
              </a:rPr>
              <a:t>Essence to the Employees' Feelings and Relationship. Howard Schultz, ex-CEO of Starbucks, advocated strong empathy in the workplace; such things as healthcare benefits proved to increase employee loyalty and job satisfaction (</a:t>
            </a:r>
            <a:r>
              <a:rPr lang="en-GB" dirty="0">
                <a:effectLst/>
                <a:latin typeface="Times New Roman" panose="02020603050405020304" pitchFamily="18" charset="0"/>
                <a:ea typeface="Calibri" panose="020F0502020204030204" pitchFamily="34" charset="0"/>
              </a:rPr>
              <a:t>Sanders, 2023)</a:t>
            </a:r>
            <a:r>
              <a:rPr lang="en-US" dirty="0">
                <a:effectLst/>
                <a:latin typeface="Times New Roman" panose="02020603050405020304" pitchFamily="18" charset="0"/>
                <a:ea typeface="Calibri" panose="020F0502020204030204" pitchFamily="34" charset="0"/>
              </a:rPr>
              <a:t>.</a:t>
            </a:r>
          </a:p>
          <a:p>
            <a:pPr marL="0" marR="0" lvl="0" indent="0">
              <a:lnSpc>
                <a:spcPct val="115000"/>
              </a:lnSpc>
              <a:spcBef>
                <a:spcPts val="0"/>
              </a:spcBef>
              <a:spcAft>
                <a:spcPts val="0"/>
              </a:spcAft>
              <a:buNone/>
            </a:pPr>
            <a:endParaRPr lang="en-GB" dirty="0">
              <a:effectLst/>
              <a:latin typeface="Times New Roman" panose="02020603050405020304" pitchFamily="18" charset="0"/>
              <a:ea typeface="Calibri" panose="020F0502020204030204" pitchFamily="34" charset="0"/>
            </a:endParaRPr>
          </a:p>
          <a:p>
            <a:pPr marL="342900" marR="0" lvl="0" indent="-342900">
              <a:lnSpc>
                <a:spcPct val="115000"/>
              </a:lnSpc>
              <a:spcBef>
                <a:spcPts val="0"/>
              </a:spcBef>
              <a:spcAft>
                <a:spcPts val="800"/>
              </a:spcAft>
              <a:buFont typeface="Symbol" panose="05050102010706020507" pitchFamily="18" charset="2"/>
              <a:buChar char=""/>
            </a:pPr>
            <a:r>
              <a:rPr lang="en-US" b="1" dirty="0">
                <a:effectLst/>
                <a:latin typeface="Times New Roman" panose="02020603050405020304" pitchFamily="18" charset="0"/>
                <a:ea typeface="Calibri" panose="020F0502020204030204" pitchFamily="34" charset="0"/>
              </a:rPr>
              <a:t>Delegation and Empowerment: </a:t>
            </a:r>
            <a:r>
              <a:rPr lang="en-US" dirty="0">
                <a:effectLst/>
                <a:latin typeface="Times New Roman" panose="02020603050405020304" pitchFamily="18" charset="0"/>
                <a:ea typeface="Calibri" panose="020F0502020204030204" pitchFamily="34" charset="0"/>
              </a:rPr>
              <a:t>Managers at Netflix encourage self-directing and autonomous behavior in the workforce by giving employees the power to decide, encouraging innovation, and making sure they are held accountable (</a:t>
            </a:r>
            <a:r>
              <a:rPr lang="en-GB" dirty="0" err="1">
                <a:effectLst/>
                <a:latin typeface="Times New Roman" panose="02020603050405020304" pitchFamily="18" charset="0"/>
                <a:ea typeface="Calibri" panose="020F0502020204030204" pitchFamily="34" charset="0"/>
              </a:rPr>
              <a:t>Hanly</a:t>
            </a:r>
            <a:r>
              <a:rPr lang="en-GB" dirty="0">
                <a:effectLst/>
                <a:latin typeface="Times New Roman" panose="02020603050405020304" pitchFamily="18" charset="0"/>
                <a:ea typeface="Calibri" panose="020F0502020204030204" pitchFamily="34" charset="0"/>
              </a:rPr>
              <a:t>, 2024)</a:t>
            </a:r>
            <a:r>
              <a:rPr lang="en-US" dirty="0">
                <a:effectLst/>
                <a:latin typeface="Times New Roman" panose="02020603050405020304" pitchFamily="18" charset="0"/>
                <a:ea typeface="Calibri" panose="020F0502020204030204" pitchFamily="34" charset="0"/>
              </a:rPr>
              <a:t>.</a:t>
            </a:r>
            <a:endParaRPr lang="en-GB" dirty="0">
              <a:effectLst/>
              <a:latin typeface="Times New Roman" panose="02020603050405020304" pitchFamily="18" charset="0"/>
              <a:ea typeface="Calibri" panose="020F0502020204030204" pitchFamily="34" charset="0"/>
            </a:endParaRPr>
          </a:p>
        </p:txBody>
      </p:sp>
      <p:pic>
        <p:nvPicPr>
          <p:cNvPr id="4" name="Picture 3">
            <a:extLst>
              <a:ext uri="{FF2B5EF4-FFF2-40B4-BE49-F238E27FC236}">
                <a16:creationId xmlns:a16="http://schemas.microsoft.com/office/drawing/2014/main" id="{3453CDEC-9A01-4D26-B6DD-68243D7B4D23}"/>
              </a:ext>
            </a:extLst>
          </p:cNvPr>
          <p:cNvPicPr>
            <a:picLocks noChangeAspect="1"/>
          </p:cNvPicPr>
          <p:nvPr/>
        </p:nvPicPr>
        <p:blipFill>
          <a:blip r:embed="rId3"/>
          <a:stretch>
            <a:fillRect/>
          </a:stretch>
        </p:blipFill>
        <p:spPr>
          <a:xfrm>
            <a:off x="8077200" y="914401"/>
            <a:ext cx="3914481" cy="3028950"/>
          </a:xfrm>
          <a:prstGeom prst="rect">
            <a:avLst/>
          </a:prstGeom>
        </p:spPr>
      </p:pic>
      <p:pic>
        <p:nvPicPr>
          <p:cNvPr id="5" name="Picture 4">
            <a:extLst>
              <a:ext uri="{FF2B5EF4-FFF2-40B4-BE49-F238E27FC236}">
                <a16:creationId xmlns:a16="http://schemas.microsoft.com/office/drawing/2014/main" id="{103070F3-D86D-4D25-9444-D34CF3590338}"/>
              </a:ext>
            </a:extLst>
          </p:cNvPr>
          <p:cNvPicPr>
            <a:picLocks noChangeAspect="1"/>
          </p:cNvPicPr>
          <p:nvPr/>
        </p:nvPicPr>
        <p:blipFill>
          <a:blip r:embed="rId4"/>
          <a:stretch>
            <a:fillRect/>
          </a:stretch>
        </p:blipFill>
        <p:spPr>
          <a:xfrm>
            <a:off x="8077199" y="4113473"/>
            <a:ext cx="3914482" cy="2768600"/>
          </a:xfrm>
          <a:prstGeom prst="rect">
            <a:avLst/>
          </a:prstGeom>
        </p:spPr>
      </p:pic>
    </p:spTree>
    <p:extLst>
      <p:ext uri="{BB962C8B-B14F-4D97-AF65-F5344CB8AC3E}">
        <p14:creationId xmlns:p14="http://schemas.microsoft.com/office/powerpoint/2010/main" val="18034727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577029"/>
          </a:xfrm>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Managers Behaviour Towards Employees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0318" y="915570"/>
            <a:ext cx="7729728" cy="5942430"/>
          </a:xfrm>
        </p:spPr>
        <p:txBody>
          <a:bodyPr>
            <a:normAutofit lnSpcReduction="10000"/>
          </a:bodyPr>
          <a:lstStyle/>
          <a:p>
            <a:r>
              <a:rPr lang="en-US" dirty="0">
                <a:latin typeface="Times New Roman" panose="02020603050405020304" pitchFamily="18" charset="0"/>
                <a:cs typeface="Times New Roman" panose="02020603050405020304" pitchFamily="18" charset="0"/>
              </a:rPr>
              <a:t>The good treatment of employees at the workplace is very important to developing a good organisational culture and ensuring high productivity. </a:t>
            </a:r>
          </a:p>
          <a:p>
            <a:r>
              <a:rPr lang="en-US" dirty="0">
                <a:latin typeface="Times New Roman" panose="02020603050405020304" pitchFamily="18" charset="0"/>
                <a:cs typeface="Times New Roman" panose="02020603050405020304" pitchFamily="18" charset="0"/>
              </a:rPr>
              <a:t>As defined in Maslow's hierarchy of needs, people need belongingness and esteem before they can achieve self-</a:t>
            </a:r>
            <a:r>
              <a:rPr lang="en-US" dirty="0" err="1">
                <a:latin typeface="Times New Roman" panose="02020603050405020304" pitchFamily="18" charset="0"/>
                <a:cs typeface="Times New Roman" panose="02020603050405020304" pitchFamily="18" charset="0"/>
              </a:rPr>
              <a:t>actualisation</a:t>
            </a:r>
            <a:r>
              <a:rPr lang="en-US" dirty="0">
                <a:latin typeface="Times New Roman" panose="02020603050405020304" pitchFamily="18" charset="0"/>
                <a:cs typeface="Times New Roman" panose="02020603050405020304" pitchFamily="18" charset="0"/>
              </a:rPr>
              <a:t>, where they are able to work at their best level (Dar and Sakthivel, 2022). </a:t>
            </a:r>
          </a:p>
          <a:p>
            <a:r>
              <a:rPr lang="en-US" dirty="0">
                <a:latin typeface="Times New Roman" panose="02020603050405020304" pitchFamily="18" charset="0"/>
                <a:cs typeface="Times New Roman" panose="02020603050405020304" pitchFamily="18" charset="0"/>
              </a:rPr>
              <a:t>When managers are respectful, fair, and decent to employees, their psychological needs are satisfied. </a:t>
            </a:r>
          </a:p>
          <a:p>
            <a:r>
              <a:rPr lang="en-US" dirty="0">
                <a:latin typeface="Times New Roman" panose="02020603050405020304" pitchFamily="18" charset="0"/>
                <a:cs typeface="Times New Roman" panose="02020603050405020304" pitchFamily="18" charset="0"/>
              </a:rPr>
              <a:t>Decent treatment by an organisation has been seen as a foundation to create trust and commitment among employees. </a:t>
            </a:r>
          </a:p>
          <a:p>
            <a:r>
              <a:rPr lang="en-US" dirty="0">
                <a:latin typeface="Times New Roman" panose="02020603050405020304" pitchFamily="18" charset="0"/>
                <a:cs typeface="Times New Roman" panose="02020603050405020304" pitchFamily="18" charset="0"/>
              </a:rPr>
              <a:t>According to Ushakov and Shatila (2021), employees are more committed and involved with the organisation when they perceive their workplace as supportive and fairly treated. </a:t>
            </a:r>
          </a:p>
          <a:p>
            <a:r>
              <a:rPr lang="en-US" dirty="0">
                <a:latin typeface="Times New Roman" panose="02020603050405020304" pitchFamily="18" charset="0"/>
                <a:cs typeface="Times New Roman" panose="02020603050405020304" pitchFamily="18" charset="0"/>
              </a:rPr>
              <a:t>Support lowers the levels of stress and improves emotional well-being, but this directly affects performance. </a:t>
            </a:r>
          </a:p>
          <a:p>
            <a:r>
              <a:rPr lang="en-US" dirty="0">
                <a:latin typeface="Times New Roman" panose="02020603050405020304" pitchFamily="18" charset="0"/>
                <a:cs typeface="Times New Roman" panose="02020603050405020304" pitchFamily="18" charset="0"/>
              </a:rPr>
              <a:t>Fair treatment also leads to better employee retention. </a:t>
            </a:r>
          </a:p>
          <a:p>
            <a:r>
              <a:rPr lang="en-US" dirty="0">
                <a:latin typeface="Times New Roman" panose="02020603050405020304" pitchFamily="18" charset="0"/>
                <a:cs typeface="Times New Roman" panose="02020603050405020304" pitchFamily="18" charset="0"/>
              </a:rPr>
              <a:t>Turnover will be reduced, and a lot of costs associated with replacing new staff and training them will be saved in turn (</a:t>
            </a:r>
            <a:r>
              <a:rPr lang="en-US" dirty="0" err="1">
                <a:latin typeface="Times New Roman" panose="02020603050405020304" pitchFamily="18" charset="0"/>
                <a:cs typeface="Times New Roman" panose="02020603050405020304" pitchFamily="18" charset="0"/>
              </a:rPr>
              <a:t>Ekhsan</a:t>
            </a:r>
            <a:r>
              <a:rPr lang="en-US" dirty="0">
                <a:latin typeface="Times New Roman" panose="02020603050405020304" pitchFamily="18" charset="0"/>
                <a:cs typeface="Times New Roman" panose="02020603050405020304" pitchFamily="18" charset="0"/>
              </a:rPr>
              <a:t> et al., 2022). </a:t>
            </a:r>
          </a:p>
          <a:p>
            <a:r>
              <a:rPr lang="en-US" dirty="0">
                <a:latin typeface="Times New Roman" panose="02020603050405020304" pitchFamily="18" charset="0"/>
                <a:cs typeface="Times New Roman" panose="02020603050405020304" pitchFamily="18" charset="0"/>
              </a:rPr>
              <a:t>Collaboration and teamwork are encouraged in fair treatment because a worker will positively contribute when respected.</a:t>
            </a:r>
          </a:p>
        </p:txBody>
      </p:sp>
      <p:pic>
        <p:nvPicPr>
          <p:cNvPr id="4" name="Picture 3">
            <a:extLst>
              <a:ext uri="{FF2B5EF4-FFF2-40B4-BE49-F238E27FC236}">
                <a16:creationId xmlns:a16="http://schemas.microsoft.com/office/drawing/2014/main" id="{71C5582E-52FF-46FA-8F77-420DAB92E3C6}"/>
              </a:ext>
            </a:extLst>
          </p:cNvPr>
          <p:cNvPicPr>
            <a:picLocks noChangeAspect="1"/>
          </p:cNvPicPr>
          <p:nvPr/>
        </p:nvPicPr>
        <p:blipFill>
          <a:blip r:embed="rId3"/>
          <a:stretch>
            <a:fillRect/>
          </a:stretch>
        </p:blipFill>
        <p:spPr>
          <a:xfrm>
            <a:off x="8191500" y="955879"/>
            <a:ext cx="3843118" cy="2930906"/>
          </a:xfrm>
          <a:prstGeom prst="rect">
            <a:avLst/>
          </a:prstGeom>
        </p:spPr>
      </p:pic>
      <p:pic>
        <p:nvPicPr>
          <p:cNvPr id="5" name="Picture 4">
            <a:extLst>
              <a:ext uri="{FF2B5EF4-FFF2-40B4-BE49-F238E27FC236}">
                <a16:creationId xmlns:a16="http://schemas.microsoft.com/office/drawing/2014/main" id="{2480AE83-CF5C-49A3-9F27-B232D8F47D7E}"/>
              </a:ext>
            </a:extLst>
          </p:cNvPr>
          <p:cNvPicPr>
            <a:picLocks noChangeAspect="1"/>
          </p:cNvPicPr>
          <p:nvPr/>
        </p:nvPicPr>
        <p:blipFill>
          <a:blip r:embed="rId4"/>
          <a:stretch>
            <a:fillRect/>
          </a:stretch>
        </p:blipFill>
        <p:spPr>
          <a:xfrm>
            <a:off x="8191500" y="4098385"/>
            <a:ext cx="3843118" cy="2619375"/>
          </a:xfrm>
          <a:prstGeom prst="rect">
            <a:avLst/>
          </a:prstGeom>
        </p:spPr>
      </p:pic>
    </p:spTree>
    <p:extLst>
      <p:ext uri="{BB962C8B-B14F-4D97-AF65-F5344CB8AC3E}">
        <p14:creationId xmlns:p14="http://schemas.microsoft.com/office/powerpoint/2010/main" val="7909769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577029"/>
          </a:xfrm>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231136" y="1144170"/>
            <a:ext cx="7729728" cy="4056480"/>
          </a:xfrm>
        </p:spPr>
        <p:txBody>
          <a:bodyPr>
            <a:normAutofit/>
          </a:bodyPr>
          <a:lstStyle/>
          <a:p>
            <a:r>
              <a:rPr lang="en-US" dirty="0">
                <a:latin typeface="Times New Roman" panose="02020603050405020304" pitchFamily="18" charset="0"/>
                <a:cs typeface="Times New Roman" panose="02020603050405020304" pitchFamily="18" charset="0"/>
              </a:rPr>
              <a:t>Management forms an important driving force that leads to the success of any organisation. </a:t>
            </a:r>
          </a:p>
          <a:p>
            <a:r>
              <a:rPr lang="en-US" dirty="0">
                <a:latin typeface="Times New Roman" panose="02020603050405020304" pitchFamily="18" charset="0"/>
                <a:cs typeface="Times New Roman" panose="02020603050405020304" pitchFamily="18" charset="0"/>
              </a:rPr>
              <a:t>Working operations are improved upon by managers by leading key principles, functions, and different roles. </a:t>
            </a:r>
          </a:p>
          <a:p>
            <a:r>
              <a:rPr lang="en-US" dirty="0">
                <a:latin typeface="Times New Roman" panose="02020603050405020304" pitchFamily="18" charset="0"/>
                <a:cs typeface="Times New Roman" panose="02020603050405020304" pitchFamily="18" charset="0"/>
              </a:rPr>
              <a:t>It is important for managers to display such behaviours as fairness while handling employees and providing support towards their progression in developing motivation and job satisfaction. </a:t>
            </a:r>
          </a:p>
          <a:p>
            <a:r>
              <a:rPr lang="en-US" dirty="0">
                <a:latin typeface="Times New Roman" panose="02020603050405020304" pitchFamily="18" charset="0"/>
                <a:cs typeface="Times New Roman" panose="02020603050405020304" pitchFamily="18" charset="0"/>
              </a:rPr>
              <a:t>Good examples include Microsoft, Google, and Starbucks, among others. </a:t>
            </a:r>
          </a:p>
          <a:p>
            <a:r>
              <a:rPr lang="en-US" dirty="0">
                <a:latin typeface="Times New Roman" panose="02020603050405020304" pitchFamily="18" charset="0"/>
                <a:cs typeface="Times New Roman" panose="02020603050405020304" pitchFamily="18" charset="0"/>
              </a:rPr>
              <a:t>Once they are able to achieve good management, organisations will be well placed to 'gracefully' face challenges, instigate innovation, and build a successful workforce.</a:t>
            </a:r>
          </a:p>
        </p:txBody>
      </p:sp>
    </p:spTree>
    <p:extLst>
      <p:ext uri="{BB962C8B-B14F-4D97-AF65-F5344CB8AC3E}">
        <p14:creationId xmlns:p14="http://schemas.microsoft.com/office/powerpoint/2010/main" val="31711061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577029"/>
          </a:xfrm>
        </p:spPr>
        <p:txBody>
          <a:bodyPr>
            <a:normAutofit fontScale="90000"/>
          </a:bodyPr>
          <a:lstStyle/>
          <a:p>
            <a:r>
              <a:rPr lang="en-US" sz="16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06477" y="914400"/>
            <a:ext cx="11985523" cy="5943600"/>
          </a:xfrm>
        </p:spPr>
        <p:txBody>
          <a:bodyPr>
            <a:normAutofit fontScale="77500" lnSpcReduction="20000"/>
          </a:bodyPr>
          <a:lstStyle/>
          <a:p>
            <a:pPr marL="457200" marR="0" indent="-457200">
              <a:lnSpc>
                <a:spcPct val="115000"/>
              </a:lnSpc>
              <a:spcBef>
                <a:spcPts val="0"/>
              </a:spcBef>
              <a:spcAft>
                <a:spcPts val="800"/>
              </a:spcAft>
            </a:pPr>
            <a:r>
              <a:rPr lang="en-GB" sz="1600" dirty="0">
                <a:solidFill>
                  <a:srgbClr val="000000"/>
                </a:solidFill>
                <a:effectLst/>
                <a:latin typeface="Times New Roman" panose="02020603050405020304" pitchFamily="18" charset="0"/>
                <a:ea typeface="Calibri" panose="020F0502020204030204" pitchFamily="34" charset="0"/>
              </a:rPr>
              <a:t>Agnihotri, A. and Bhattacharya, S., 2021. </a:t>
            </a:r>
            <a:r>
              <a:rPr lang="en-GB" sz="1600" i="1" dirty="0">
                <a:solidFill>
                  <a:srgbClr val="000000"/>
                </a:solidFill>
                <a:effectLst/>
                <a:latin typeface="Times New Roman" panose="02020603050405020304" pitchFamily="18" charset="0"/>
                <a:ea typeface="Calibri" panose="020F0502020204030204" pitchFamily="34" charset="0"/>
              </a:rPr>
              <a:t>Satya Nadella: Leading Microsoft’s Growth</a:t>
            </a:r>
            <a:r>
              <a:rPr lang="en-GB" sz="1600" dirty="0">
                <a:solidFill>
                  <a:srgbClr val="000000"/>
                </a:solidFill>
                <a:effectLst/>
                <a:latin typeface="Times New Roman" panose="02020603050405020304" pitchFamily="18" charset="0"/>
                <a:ea typeface="Calibri" panose="020F0502020204030204" pitchFamily="34" charset="0"/>
              </a:rPr>
              <a:t>. SAGE Publications: SAGE Business Cases Originals.</a:t>
            </a:r>
            <a:endParaRPr lang="en-GB" sz="16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600" dirty="0">
                <a:solidFill>
                  <a:srgbClr val="000000"/>
                </a:solidFill>
                <a:effectLst/>
                <a:latin typeface="Times New Roman" panose="02020603050405020304" pitchFamily="18" charset="0"/>
                <a:ea typeface="Calibri" panose="020F0502020204030204" pitchFamily="34" charset="0"/>
              </a:rPr>
              <a:t>Barth-Obi, C., 2022. </a:t>
            </a:r>
            <a:r>
              <a:rPr lang="en-GB" sz="1600" i="1" dirty="0">
                <a:solidFill>
                  <a:srgbClr val="000000"/>
                </a:solidFill>
                <a:effectLst/>
                <a:latin typeface="Times New Roman" panose="02020603050405020304" pitchFamily="18" charset="0"/>
                <a:ea typeface="Calibri" panose="020F0502020204030204" pitchFamily="34" charset="0"/>
              </a:rPr>
              <a:t>Crisis management: prevention, diagnosis, and intervention On the basis of Amazon Inc</a:t>
            </a:r>
            <a:r>
              <a:rPr lang="en-GB" sz="1600" dirty="0">
                <a:solidFill>
                  <a:srgbClr val="000000"/>
                </a:solidFill>
                <a:effectLst/>
                <a:latin typeface="Times New Roman" panose="02020603050405020304" pitchFamily="18" charset="0"/>
                <a:ea typeface="Calibri" panose="020F0502020204030204" pitchFamily="34" charset="0"/>
              </a:rPr>
              <a:t> (Doctoral dissertation, Private Higher Educational Establishment-Institute “Ukrainian-American Concordia University”).</a:t>
            </a:r>
            <a:endParaRPr lang="en-GB" sz="16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600" dirty="0">
                <a:solidFill>
                  <a:srgbClr val="000000"/>
                </a:solidFill>
                <a:effectLst/>
                <a:latin typeface="Times New Roman" panose="02020603050405020304" pitchFamily="18" charset="0"/>
                <a:ea typeface="Calibri" panose="020F0502020204030204" pitchFamily="34" charset="0"/>
              </a:rPr>
              <a:t>Borra, P., 2022. Exploring Microsoft Azure's Cloud Computing: A Comprehensive Assessment. </a:t>
            </a:r>
            <a:r>
              <a:rPr lang="en-GB" sz="1600" i="1" dirty="0">
                <a:solidFill>
                  <a:srgbClr val="000000"/>
                </a:solidFill>
                <a:effectLst/>
                <a:latin typeface="Times New Roman" panose="02020603050405020304" pitchFamily="18" charset="0"/>
                <a:ea typeface="Calibri" panose="020F0502020204030204" pitchFamily="34" charset="0"/>
              </a:rPr>
              <a:t>International Journal of Advanced Research in Science, Communication and Technology (IJARSCT) Volume</a:t>
            </a:r>
            <a:r>
              <a:rPr lang="en-GB" sz="1600" dirty="0">
                <a:solidFill>
                  <a:srgbClr val="000000"/>
                </a:solidFill>
                <a:effectLst/>
                <a:latin typeface="Times New Roman" panose="02020603050405020304" pitchFamily="18" charset="0"/>
                <a:ea typeface="Calibri" panose="020F0502020204030204" pitchFamily="34" charset="0"/>
              </a:rPr>
              <a:t>, </a:t>
            </a:r>
            <a:r>
              <a:rPr lang="en-GB" sz="1600" i="1" dirty="0">
                <a:solidFill>
                  <a:srgbClr val="000000"/>
                </a:solidFill>
                <a:effectLst/>
                <a:latin typeface="Times New Roman" panose="02020603050405020304" pitchFamily="18" charset="0"/>
                <a:ea typeface="Calibri" panose="020F0502020204030204" pitchFamily="34" charset="0"/>
              </a:rPr>
              <a:t>2</a:t>
            </a:r>
            <a:r>
              <a:rPr lang="en-GB" sz="1600" dirty="0">
                <a:solidFill>
                  <a:srgbClr val="000000"/>
                </a:solidFill>
                <a:effectLst/>
                <a:latin typeface="Times New Roman" panose="02020603050405020304" pitchFamily="18" charset="0"/>
                <a:ea typeface="Calibri" panose="020F0502020204030204" pitchFamily="34" charset="0"/>
              </a:rPr>
              <a:t>.</a:t>
            </a:r>
            <a:endParaRPr lang="en-GB" sz="16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600" dirty="0" err="1">
                <a:solidFill>
                  <a:srgbClr val="000000"/>
                </a:solidFill>
                <a:effectLst/>
                <a:latin typeface="Times New Roman" panose="02020603050405020304" pitchFamily="18" charset="0"/>
                <a:ea typeface="Calibri" panose="020F0502020204030204" pitchFamily="34" charset="0"/>
              </a:rPr>
              <a:t>Burba</a:t>
            </a:r>
            <a:r>
              <a:rPr lang="en-GB" sz="1600" dirty="0">
                <a:solidFill>
                  <a:srgbClr val="000000"/>
                </a:solidFill>
                <a:effectLst/>
                <a:latin typeface="Times New Roman" panose="02020603050405020304" pitchFamily="18" charset="0"/>
                <a:ea typeface="Calibri" panose="020F0502020204030204" pitchFamily="34" charset="0"/>
              </a:rPr>
              <a:t>, M.A., 2020. Organisation of communication between Salesforce customers and clients.</a:t>
            </a:r>
            <a:endParaRPr lang="en-GB" sz="16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600" dirty="0">
                <a:solidFill>
                  <a:srgbClr val="000000"/>
                </a:solidFill>
                <a:effectLst/>
                <a:latin typeface="Times New Roman" panose="02020603050405020304" pitchFamily="18" charset="0"/>
                <a:ea typeface="Calibri" panose="020F0502020204030204" pitchFamily="34" charset="0"/>
              </a:rPr>
              <a:t>Dar, S.A. and Sakthivel, P., 2022. Maslow’s Hierarchy of Needs Is still Relevant in the 21st Century. </a:t>
            </a:r>
            <a:r>
              <a:rPr lang="en-GB" sz="1600" i="1" dirty="0">
                <a:solidFill>
                  <a:srgbClr val="000000"/>
                </a:solidFill>
                <a:effectLst/>
                <a:latin typeface="Times New Roman" panose="02020603050405020304" pitchFamily="18" charset="0"/>
                <a:ea typeface="Calibri" panose="020F0502020204030204" pitchFamily="34" charset="0"/>
              </a:rPr>
              <a:t>Journal of Learning and Educational Policy</a:t>
            </a:r>
            <a:r>
              <a:rPr lang="en-GB" sz="1600" dirty="0">
                <a:solidFill>
                  <a:srgbClr val="000000"/>
                </a:solidFill>
                <a:effectLst/>
                <a:latin typeface="Times New Roman" panose="02020603050405020304" pitchFamily="18" charset="0"/>
                <a:ea typeface="Calibri" panose="020F0502020204030204" pitchFamily="34" charset="0"/>
              </a:rPr>
              <a:t>, </a:t>
            </a:r>
            <a:r>
              <a:rPr lang="en-GB" sz="1600" i="1" dirty="0">
                <a:solidFill>
                  <a:srgbClr val="000000"/>
                </a:solidFill>
                <a:effectLst/>
                <a:latin typeface="Times New Roman" panose="02020603050405020304" pitchFamily="18" charset="0"/>
                <a:ea typeface="Calibri" panose="020F0502020204030204" pitchFamily="34" charset="0"/>
              </a:rPr>
              <a:t>2</a:t>
            </a:r>
            <a:r>
              <a:rPr lang="en-GB" sz="1600" dirty="0">
                <a:solidFill>
                  <a:srgbClr val="000000"/>
                </a:solidFill>
                <a:effectLst/>
                <a:latin typeface="Times New Roman" panose="02020603050405020304" pitchFamily="18" charset="0"/>
                <a:ea typeface="Calibri" panose="020F0502020204030204" pitchFamily="34" charset="0"/>
              </a:rPr>
              <a:t>(5), pp.1-9.</a:t>
            </a:r>
            <a:endParaRPr lang="en-GB" sz="16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600" dirty="0" err="1">
                <a:solidFill>
                  <a:srgbClr val="000000"/>
                </a:solidFill>
                <a:effectLst/>
                <a:latin typeface="Times New Roman" panose="02020603050405020304" pitchFamily="18" charset="0"/>
                <a:ea typeface="Calibri" panose="020F0502020204030204" pitchFamily="34" charset="0"/>
              </a:rPr>
              <a:t>Ekhsan</a:t>
            </a:r>
            <a:r>
              <a:rPr lang="en-GB" sz="1600" dirty="0">
                <a:solidFill>
                  <a:srgbClr val="000000"/>
                </a:solidFill>
                <a:effectLst/>
                <a:latin typeface="Times New Roman" panose="02020603050405020304" pitchFamily="18" charset="0"/>
                <a:ea typeface="Calibri" panose="020F0502020204030204" pitchFamily="34" charset="0"/>
              </a:rPr>
              <a:t>, M., </a:t>
            </a:r>
            <a:r>
              <a:rPr lang="en-GB" sz="1600" dirty="0" err="1">
                <a:solidFill>
                  <a:srgbClr val="000000"/>
                </a:solidFill>
                <a:effectLst/>
                <a:latin typeface="Times New Roman" panose="02020603050405020304" pitchFamily="18" charset="0"/>
                <a:ea typeface="Calibri" panose="020F0502020204030204" pitchFamily="34" charset="0"/>
              </a:rPr>
              <a:t>Sudiro</a:t>
            </a:r>
            <a:r>
              <a:rPr lang="en-GB" sz="1600" dirty="0">
                <a:solidFill>
                  <a:srgbClr val="000000"/>
                </a:solidFill>
                <a:effectLst/>
                <a:latin typeface="Times New Roman" panose="02020603050405020304" pitchFamily="18" charset="0"/>
                <a:ea typeface="Calibri" panose="020F0502020204030204" pitchFamily="34" charset="0"/>
              </a:rPr>
              <a:t>, A., </a:t>
            </a:r>
            <a:r>
              <a:rPr lang="en-GB" sz="1600" dirty="0" err="1">
                <a:solidFill>
                  <a:srgbClr val="000000"/>
                </a:solidFill>
                <a:effectLst/>
                <a:latin typeface="Times New Roman" panose="02020603050405020304" pitchFamily="18" charset="0"/>
                <a:ea typeface="Calibri" panose="020F0502020204030204" pitchFamily="34" charset="0"/>
              </a:rPr>
              <a:t>Mugiono</a:t>
            </a:r>
            <a:r>
              <a:rPr lang="en-GB" sz="1600" dirty="0">
                <a:solidFill>
                  <a:srgbClr val="000000"/>
                </a:solidFill>
                <a:effectLst/>
                <a:latin typeface="Times New Roman" panose="02020603050405020304" pitchFamily="18" charset="0"/>
                <a:ea typeface="Calibri" panose="020F0502020204030204" pitchFamily="34" charset="0"/>
              </a:rPr>
              <a:t>, M. and Hussein, A.S., 2022. Employee retention and change management during times of uncertainty. </a:t>
            </a:r>
            <a:r>
              <a:rPr lang="en-GB" sz="1600" i="1" dirty="0">
                <a:solidFill>
                  <a:srgbClr val="000000"/>
                </a:solidFill>
                <a:effectLst/>
                <a:latin typeface="Times New Roman" panose="02020603050405020304" pitchFamily="18" charset="0"/>
                <a:ea typeface="Calibri" panose="020F0502020204030204" pitchFamily="34" charset="0"/>
              </a:rPr>
              <a:t>Frontiers in Psychology</a:t>
            </a:r>
            <a:r>
              <a:rPr lang="en-GB" sz="1600" dirty="0">
                <a:solidFill>
                  <a:srgbClr val="000000"/>
                </a:solidFill>
                <a:effectLst/>
                <a:latin typeface="Times New Roman" panose="02020603050405020304" pitchFamily="18" charset="0"/>
                <a:ea typeface="Calibri" panose="020F0502020204030204" pitchFamily="34" charset="0"/>
              </a:rPr>
              <a:t>, </a:t>
            </a:r>
            <a:r>
              <a:rPr lang="en-GB" sz="1600" i="1" dirty="0">
                <a:solidFill>
                  <a:srgbClr val="000000"/>
                </a:solidFill>
                <a:effectLst/>
                <a:latin typeface="Times New Roman" panose="02020603050405020304" pitchFamily="18" charset="0"/>
                <a:ea typeface="Calibri" panose="020F0502020204030204" pitchFamily="34" charset="0"/>
              </a:rPr>
              <a:t>13</a:t>
            </a:r>
            <a:r>
              <a:rPr lang="en-GB" sz="1600" dirty="0">
                <a:solidFill>
                  <a:srgbClr val="000000"/>
                </a:solidFill>
                <a:effectLst/>
                <a:latin typeface="Times New Roman" panose="02020603050405020304" pitchFamily="18" charset="0"/>
                <a:ea typeface="Calibri" panose="020F0502020204030204" pitchFamily="34" charset="0"/>
              </a:rPr>
              <a:t>, p.916709.</a:t>
            </a:r>
            <a:endParaRPr lang="en-GB" sz="16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600" dirty="0">
                <a:solidFill>
                  <a:srgbClr val="000000"/>
                </a:solidFill>
                <a:effectLst/>
                <a:latin typeface="Times New Roman" panose="02020603050405020304" pitchFamily="18" charset="0"/>
                <a:ea typeface="Calibri" panose="020F0502020204030204" pitchFamily="34" charset="0"/>
              </a:rPr>
              <a:t>Griffin, R.W., 2022. </a:t>
            </a:r>
            <a:r>
              <a:rPr lang="en-GB" sz="1600" i="1" dirty="0">
                <a:solidFill>
                  <a:srgbClr val="000000"/>
                </a:solidFill>
                <a:effectLst/>
                <a:latin typeface="Times New Roman" panose="02020603050405020304" pitchFamily="18" charset="0"/>
                <a:ea typeface="Calibri" panose="020F0502020204030204" pitchFamily="34" charset="0"/>
              </a:rPr>
              <a:t>Fundamentals of management</a:t>
            </a:r>
            <a:r>
              <a:rPr lang="en-GB" sz="1600" dirty="0">
                <a:solidFill>
                  <a:srgbClr val="000000"/>
                </a:solidFill>
                <a:effectLst/>
                <a:latin typeface="Times New Roman" panose="02020603050405020304" pitchFamily="18" charset="0"/>
                <a:ea typeface="Calibri" panose="020F0502020204030204" pitchFamily="34" charset="0"/>
              </a:rPr>
              <a:t>. Cengage Learning, Inc..</a:t>
            </a:r>
            <a:endParaRPr lang="en-GB" sz="16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600" dirty="0">
                <a:solidFill>
                  <a:srgbClr val="000000"/>
                </a:solidFill>
                <a:effectLst/>
                <a:latin typeface="Times New Roman" panose="02020603050405020304" pitchFamily="18" charset="0"/>
                <a:ea typeface="Calibri" panose="020F0502020204030204" pitchFamily="34" charset="0"/>
              </a:rPr>
              <a:t>Gudmundsson, S.V., VAT, V.A.T. and </a:t>
            </a:r>
            <a:r>
              <a:rPr lang="en-GB" sz="1600" dirty="0" err="1">
                <a:solidFill>
                  <a:srgbClr val="000000"/>
                </a:solidFill>
                <a:effectLst/>
                <a:latin typeface="Times New Roman" panose="02020603050405020304" pitchFamily="18" charset="0"/>
                <a:ea typeface="Calibri" panose="020F0502020204030204" pitchFamily="34" charset="0"/>
              </a:rPr>
              <a:t>Sufe</a:t>
            </a:r>
            <a:r>
              <a:rPr lang="en-GB" sz="1600" dirty="0">
                <a:solidFill>
                  <a:srgbClr val="000000"/>
                </a:solidFill>
                <a:effectLst/>
                <a:latin typeface="Times New Roman" panose="02020603050405020304" pitchFamily="18" charset="0"/>
                <a:ea typeface="Calibri" panose="020F0502020204030204" pitchFamily="34" charset="0"/>
              </a:rPr>
              <a:t>, L., 2021. Airline Management.</a:t>
            </a:r>
            <a:endParaRPr lang="en-GB" sz="16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600" dirty="0" err="1">
                <a:solidFill>
                  <a:srgbClr val="000000"/>
                </a:solidFill>
                <a:effectLst/>
                <a:latin typeface="Times New Roman" panose="02020603050405020304" pitchFamily="18" charset="0"/>
                <a:ea typeface="Calibri" panose="020F0502020204030204" pitchFamily="34" charset="0"/>
              </a:rPr>
              <a:t>Hanly</a:t>
            </a:r>
            <a:r>
              <a:rPr lang="en-GB" sz="1600" dirty="0">
                <a:solidFill>
                  <a:srgbClr val="000000"/>
                </a:solidFill>
                <a:effectLst/>
                <a:latin typeface="Times New Roman" panose="02020603050405020304" pitchFamily="18" charset="0"/>
                <a:ea typeface="Calibri" panose="020F0502020204030204" pitchFamily="34" charset="0"/>
              </a:rPr>
              <a:t>, P., 2024. </a:t>
            </a:r>
            <a:r>
              <a:rPr lang="en-GB" sz="1600" i="1" dirty="0">
                <a:solidFill>
                  <a:srgbClr val="000000"/>
                </a:solidFill>
                <a:effectLst/>
                <a:latin typeface="Times New Roman" panose="02020603050405020304" pitchFamily="18" charset="0"/>
                <a:ea typeface="Calibri" panose="020F0502020204030204" pitchFamily="34" charset="0"/>
              </a:rPr>
              <a:t>'Switching off': A diary study investigating the effect of the Netflix auto-play feature on binge-watching and mindful attention awareness</a:t>
            </a:r>
            <a:r>
              <a:rPr lang="en-GB" sz="1600" dirty="0">
                <a:solidFill>
                  <a:srgbClr val="000000"/>
                </a:solidFill>
                <a:effectLst/>
                <a:latin typeface="Times New Roman" panose="02020603050405020304" pitchFamily="18" charset="0"/>
                <a:ea typeface="Calibri" panose="020F0502020204030204" pitchFamily="34" charset="0"/>
              </a:rPr>
              <a:t> (Doctoral dissertation, Institute of Art, Design+ Technology).</a:t>
            </a:r>
            <a:endParaRPr lang="en-GB" sz="16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600" dirty="0">
                <a:solidFill>
                  <a:srgbClr val="000000"/>
                </a:solidFill>
                <a:effectLst/>
                <a:latin typeface="Times New Roman" panose="02020603050405020304" pitchFamily="18" charset="0"/>
                <a:ea typeface="Calibri" panose="020F0502020204030204" pitchFamily="34" charset="0"/>
              </a:rPr>
              <a:t>Haupt, J., 2021. Facebook futures: Mark Zuckerberg’s discursive construction of a better world. </a:t>
            </a:r>
            <a:r>
              <a:rPr lang="en-GB" sz="1600" i="1" dirty="0">
                <a:solidFill>
                  <a:srgbClr val="000000"/>
                </a:solidFill>
                <a:effectLst/>
                <a:latin typeface="Times New Roman" panose="02020603050405020304" pitchFamily="18" charset="0"/>
                <a:ea typeface="Calibri" panose="020F0502020204030204" pitchFamily="34" charset="0"/>
              </a:rPr>
              <a:t>New Media &amp; Society</a:t>
            </a:r>
            <a:r>
              <a:rPr lang="en-GB" sz="1600" dirty="0">
                <a:solidFill>
                  <a:srgbClr val="000000"/>
                </a:solidFill>
                <a:effectLst/>
                <a:latin typeface="Times New Roman" panose="02020603050405020304" pitchFamily="18" charset="0"/>
                <a:ea typeface="Calibri" panose="020F0502020204030204" pitchFamily="34" charset="0"/>
              </a:rPr>
              <a:t>, </a:t>
            </a:r>
            <a:r>
              <a:rPr lang="en-GB" sz="1600" i="1" dirty="0">
                <a:solidFill>
                  <a:srgbClr val="000000"/>
                </a:solidFill>
                <a:effectLst/>
                <a:latin typeface="Times New Roman" panose="02020603050405020304" pitchFamily="18" charset="0"/>
                <a:ea typeface="Calibri" panose="020F0502020204030204" pitchFamily="34" charset="0"/>
              </a:rPr>
              <a:t>23</a:t>
            </a:r>
            <a:r>
              <a:rPr lang="en-GB" sz="1600" dirty="0">
                <a:solidFill>
                  <a:srgbClr val="000000"/>
                </a:solidFill>
                <a:effectLst/>
                <a:latin typeface="Times New Roman" panose="02020603050405020304" pitchFamily="18" charset="0"/>
                <a:ea typeface="Calibri" panose="020F0502020204030204" pitchFamily="34" charset="0"/>
              </a:rPr>
              <a:t>(2), pp.237-257.</a:t>
            </a:r>
            <a:endParaRPr lang="en-GB" sz="16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600" dirty="0">
                <a:solidFill>
                  <a:srgbClr val="000000"/>
                </a:solidFill>
                <a:effectLst/>
                <a:latin typeface="Times New Roman" panose="02020603050405020304" pitchFamily="18" charset="0"/>
                <a:ea typeface="Calibri" panose="020F0502020204030204" pitchFamily="34" charset="0"/>
              </a:rPr>
              <a:t>Hino, S., 2024. </a:t>
            </a:r>
            <a:r>
              <a:rPr lang="en-GB" sz="1600" i="1" dirty="0">
                <a:solidFill>
                  <a:srgbClr val="000000"/>
                </a:solidFill>
                <a:effectLst/>
                <a:latin typeface="Times New Roman" panose="02020603050405020304" pitchFamily="18" charset="0"/>
                <a:ea typeface="Calibri" panose="020F0502020204030204" pitchFamily="34" charset="0"/>
              </a:rPr>
              <a:t>Inside the mind of Toyota: Management principles for enduring growth</a:t>
            </a:r>
            <a:r>
              <a:rPr lang="en-GB" sz="1600" dirty="0">
                <a:solidFill>
                  <a:srgbClr val="000000"/>
                </a:solidFill>
                <a:effectLst/>
                <a:latin typeface="Times New Roman" panose="02020603050405020304" pitchFamily="18" charset="0"/>
                <a:ea typeface="Calibri" panose="020F0502020204030204" pitchFamily="34" charset="0"/>
              </a:rPr>
              <a:t>. CRC Press.</a:t>
            </a:r>
            <a:endParaRPr lang="en-GB" sz="16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600" dirty="0">
                <a:solidFill>
                  <a:srgbClr val="000000"/>
                </a:solidFill>
                <a:effectLst/>
                <a:latin typeface="Times New Roman" panose="02020603050405020304" pitchFamily="18" charset="0"/>
                <a:ea typeface="Calibri" panose="020F0502020204030204" pitchFamily="34" charset="0"/>
              </a:rPr>
              <a:t>Hopkins, M. and </a:t>
            </a:r>
            <a:r>
              <a:rPr lang="en-GB" sz="1600" dirty="0" err="1">
                <a:solidFill>
                  <a:srgbClr val="000000"/>
                </a:solidFill>
                <a:effectLst/>
                <a:latin typeface="Times New Roman" panose="02020603050405020304" pitchFamily="18" charset="0"/>
                <a:ea typeface="Calibri" panose="020F0502020204030204" pitchFamily="34" charset="0"/>
              </a:rPr>
              <a:t>Lazonick</a:t>
            </a:r>
            <a:r>
              <a:rPr lang="en-GB" sz="1600" dirty="0">
                <a:solidFill>
                  <a:srgbClr val="000000"/>
                </a:solidFill>
                <a:effectLst/>
                <a:latin typeface="Times New Roman" panose="02020603050405020304" pitchFamily="18" charset="0"/>
                <a:ea typeface="Calibri" panose="020F0502020204030204" pitchFamily="34" charset="0"/>
              </a:rPr>
              <a:t>, W., 2024. Tesla as a Global Competitor: Strategic Control in the EV Transition. </a:t>
            </a:r>
            <a:r>
              <a:rPr lang="en-GB" sz="1600" i="1" dirty="0">
                <a:solidFill>
                  <a:srgbClr val="000000"/>
                </a:solidFill>
                <a:effectLst/>
                <a:latin typeface="Times New Roman" panose="02020603050405020304" pitchFamily="18" charset="0"/>
                <a:ea typeface="Calibri" panose="020F0502020204030204" pitchFamily="34" charset="0"/>
              </a:rPr>
              <a:t>Institute for New Economic Thinking Working Paper Series</a:t>
            </a:r>
            <a:r>
              <a:rPr lang="en-GB" sz="1600" dirty="0">
                <a:solidFill>
                  <a:srgbClr val="000000"/>
                </a:solidFill>
                <a:effectLst/>
                <a:latin typeface="Times New Roman" panose="02020603050405020304" pitchFamily="18" charset="0"/>
                <a:ea typeface="Calibri" panose="020F0502020204030204" pitchFamily="34" charset="0"/>
              </a:rPr>
              <a:t>, (225).</a:t>
            </a:r>
            <a:endParaRPr lang="en-GB" sz="16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600" dirty="0">
                <a:solidFill>
                  <a:srgbClr val="000000"/>
                </a:solidFill>
                <a:effectLst/>
                <a:latin typeface="Times New Roman" panose="02020603050405020304" pitchFamily="18" charset="0"/>
                <a:ea typeface="Calibri" panose="020F0502020204030204" pitchFamily="34" charset="0"/>
              </a:rPr>
              <a:t>Islam, M.J., Hossain, M.T., Mustafi, M.A.A., </a:t>
            </a:r>
            <a:r>
              <a:rPr lang="en-GB" sz="1600" dirty="0" err="1">
                <a:solidFill>
                  <a:srgbClr val="000000"/>
                </a:solidFill>
                <a:effectLst/>
                <a:latin typeface="Times New Roman" panose="02020603050405020304" pitchFamily="18" charset="0"/>
                <a:ea typeface="Calibri" panose="020F0502020204030204" pitchFamily="34" charset="0"/>
              </a:rPr>
              <a:t>Moshiuddullah</a:t>
            </a:r>
            <a:r>
              <a:rPr lang="en-GB" sz="1600" dirty="0">
                <a:solidFill>
                  <a:srgbClr val="000000"/>
                </a:solidFill>
                <a:effectLst/>
                <a:latin typeface="Times New Roman" panose="02020603050405020304" pitchFamily="18" charset="0"/>
                <a:ea typeface="Calibri" panose="020F0502020204030204" pitchFamily="34" charset="0"/>
              </a:rPr>
              <a:t>, A.B.M. and Sultana, HMMUH, Henri Fayol's 14 Principles of Management: Implications for the Private Commercial Banks (PCBs) in Bangladesh.</a:t>
            </a:r>
            <a:endParaRPr lang="en-GB" sz="16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600" dirty="0">
                <a:solidFill>
                  <a:srgbClr val="000000"/>
                </a:solidFill>
                <a:effectLst/>
                <a:latin typeface="Times New Roman" panose="02020603050405020304" pitchFamily="18" charset="0"/>
                <a:ea typeface="Calibri" panose="020F0502020204030204" pitchFamily="34" charset="0"/>
              </a:rPr>
              <a:t>Mohammed, N.A., Mohammed, D. and </a:t>
            </a:r>
            <a:r>
              <a:rPr lang="en-GB" sz="1600" dirty="0" err="1">
                <a:solidFill>
                  <a:srgbClr val="000000"/>
                </a:solidFill>
                <a:effectLst/>
                <a:latin typeface="Times New Roman" panose="02020603050405020304" pitchFamily="18" charset="0"/>
                <a:ea typeface="Calibri" panose="020F0502020204030204" pitchFamily="34" charset="0"/>
              </a:rPr>
              <a:t>Gana</a:t>
            </a:r>
            <a:r>
              <a:rPr lang="en-GB" sz="1600" dirty="0">
                <a:solidFill>
                  <a:srgbClr val="000000"/>
                </a:solidFill>
                <a:effectLst/>
                <a:latin typeface="Times New Roman" panose="02020603050405020304" pitchFamily="18" charset="0"/>
                <a:ea typeface="Calibri" panose="020F0502020204030204" pitchFamily="34" charset="0"/>
              </a:rPr>
              <a:t>, J., 2022. The impact of training and development on employee productivity in the 21st Century. </a:t>
            </a:r>
            <a:r>
              <a:rPr lang="en-GB" sz="1600" i="1" dirty="0">
                <a:solidFill>
                  <a:srgbClr val="000000"/>
                </a:solidFill>
                <a:effectLst/>
                <a:latin typeface="Times New Roman" panose="02020603050405020304" pitchFamily="18" charset="0"/>
                <a:ea typeface="Calibri" panose="020F0502020204030204" pitchFamily="34" charset="0"/>
              </a:rPr>
              <a:t>African Journal of Management and Business Research</a:t>
            </a:r>
            <a:r>
              <a:rPr lang="en-GB" sz="1600" dirty="0">
                <a:solidFill>
                  <a:srgbClr val="000000"/>
                </a:solidFill>
                <a:effectLst/>
                <a:latin typeface="Times New Roman" panose="02020603050405020304" pitchFamily="18" charset="0"/>
                <a:ea typeface="Calibri" panose="020F0502020204030204" pitchFamily="34" charset="0"/>
              </a:rPr>
              <a:t>, </a:t>
            </a:r>
            <a:r>
              <a:rPr lang="en-GB" sz="1600" i="1" dirty="0">
                <a:solidFill>
                  <a:srgbClr val="000000"/>
                </a:solidFill>
                <a:effectLst/>
                <a:latin typeface="Times New Roman" panose="02020603050405020304" pitchFamily="18" charset="0"/>
                <a:ea typeface="Calibri" panose="020F0502020204030204" pitchFamily="34" charset="0"/>
              </a:rPr>
              <a:t>3</a:t>
            </a:r>
            <a:r>
              <a:rPr lang="en-GB" sz="1600" dirty="0">
                <a:solidFill>
                  <a:srgbClr val="000000"/>
                </a:solidFill>
                <a:effectLst/>
                <a:latin typeface="Times New Roman" panose="02020603050405020304" pitchFamily="18" charset="0"/>
                <a:ea typeface="Calibri" panose="020F0502020204030204" pitchFamily="34" charset="0"/>
              </a:rPr>
              <a:t>(1), pp.41-58.</a:t>
            </a:r>
            <a:endParaRPr lang="en-GB" sz="16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600" dirty="0">
                <a:solidFill>
                  <a:srgbClr val="000000"/>
                </a:solidFill>
                <a:effectLst/>
                <a:latin typeface="Times New Roman" panose="02020603050405020304" pitchFamily="18" charset="0"/>
                <a:ea typeface="Calibri" panose="020F0502020204030204" pitchFamily="34" charset="0"/>
              </a:rPr>
              <a:t>Nooyi, I.K. and Govindarajan, V., 2020. Becoming a better corporate citizen. </a:t>
            </a:r>
            <a:r>
              <a:rPr lang="en-GB" sz="1600" i="1" dirty="0">
                <a:solidFill>
                  <a:srgbClr val="000000"/>
                </a:solidFill>
                <a:effectLst/>
                <a:latin typeface="Times New Roman" panose="02020603050405020304" pitchFamily="18" charset="0"/>
                <a:ea typeface="Calibri" panose="020F0502020204030204" pitchFamily="34" charset="0"/>
              </a:rPr>
              <a:t>Harvard Business Review</a:t>
            </a:r>
            <a:r>
              <a:rPr lang="en-GB" sz="1600" dirty="0">
                <a:solidFill>
                  <a:srgbClr val="000000"/>
                </a:solidFill>
                <a:effectLst/>
                <a:latin typeface="Times New Roman" panose="02020603050405020304" pitchFamily="18" charset="0"/>
                <a:ea typeface="Calibri" panose="020F0502020204030204" pitchFamily="34" charset="0"/>
              </a:rPr>
              <a:t>, </a:t>
            </a:r>
            <a:r>
              <a:rPr lang="en-GB" sz="1600" i="1" dirty="0">
                <a:solidFill>
                  <a:srgbClr val="000000"/>
                </a:solidFill>
                <a:effectLst/>
                <a:latin typeface="Times New Roman" panose="02020603050405020304" pitchFamily="18" charset="0"/>
                <a:ea typeface="Calibri" panose="020F0502020204030204" pitchFamily="34" charset="0"/>
              </a:rPr>
              <a:t>98</a:t>
            </a:r>
            <a:r>
              <a:rPr lang="en-GB" sz="1600" dirty="0">
                <a:solidFill>
                  <a:srgbClr val="000000"/>
                </a:solidFill>
                <a:effectLst/>
                <a:latin typeface="Times New Roman" panose="02020603050405020304" pitchFamily="18" charset="0"/>
                <a:ea typeface="Calibri" panose="020F0502020204030204" pitchFamily="34" charset="0"/>
              </a:rPr>
              <a:t>(2), pp.94-103.</a:t>
            </a:r>
            <a:endParaRPr lang="en-GB" sz="16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600" dirty="0" err="1">
                <a:solidFill>
                  <a:srgbClr val="000000"/>
                </a:solidFill>
                <a:effectLst/>
                <a:latin typeface="Times New Roman" panose="02020603050405020304" pitchFamily="18" charset="0"/>
                <a:ea typeface="Calibri" panose="020F0502020204030204" pitchFamily="34" charset="0"/>
              </a:rPr>
              <a:t>Pulakos</a:t>
            </a:r>
            <a:r>
              <a:rPr lang="en-GB" sz="1600" dirty="0">
                <a:solidFill>
                  <a:srgbClr val="000000"/>
                </a:solidFill>
                <a:effectLst/>
                <a:latin typeface="Times New Roman" panose="02020603050405020304" pitchFamily="18" charset="0"/>
                <a:ea typeface="Calibri" panose="020F0502020204030204" pitchFamily="34" charset="0"/>
              </a:rPr>
              <a:t>, E.D. and Battista, M., 2020. Transforming performance at Patagonia. </a:t>
            </a:r>
            <a:r>
              <a:rPr lang="en-GB" sz="1600" i="1" dirty="0">
                <a:solidFill>
                  <a:srgbClr val="000000"/>
                </a:solidFill>
                <a:effectLst/>
                <a:latin typeface="Times New Roman" panose="02020603050405020304" pitchFamily="18" charset="0"/>
                <a:ea typeface="Calibri" panose="020F0502020204030204" pitchFamily="34" charset="0"/>
              </a:rPr>
              <a:t>Performance management transformation: Lessons learned and next steps</a:t>
            </a:r>
            <a:r>
              <a:rPr lang="en-GB" sz="1600" dirty="0">
                <a:solidFill>
                  <a:srgbClr val="000000"/>
                </a:solidFill>
                <a:effectLst/>
                <a:latin typeface="Times New Roman" panose="02020603050405020304" pitchFamily="18" charset="0"/>
                <a:ea typeface="Calibri" panose="020F0502020204030204" pitchFamily="34" charset="0"/>
              </a:rPr>
              <a:t>.</a:t>
            </a:r>
            <a:endParaRPr lang="en-GB" sz="16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600" dirty="0">
                <a:solidFill>
                  <a:srgbClr val="000000"/>
                </a:solidFill>
                <a:effectLst/>
                <a:latin typeface="Times New Roman" panose="02020603050405020304" pitchFamily="18" charset="0"/>
                <a:ea typeface="Calibri" panose="020F0502020204030204" pitchFamily="34" charset="0"/>
              </a:rPr>
              <a:t>Samuelson, W.F., Marks, S.G. and Zagorsky, J.L., 2021. </a:t>
            </a:r>
            <a:r>
              <a:rPr lang="en-GB" sz="1600" i="1" dirty="0">
                <a:solidFill>
                  <a:srgbClr val="000000"/>
                </a:solidFill>
                <a:effectLst/>
                <a:latin typeface="Times New Roman" panose="02020603050405020304" pitchFamily="18" charset="0"/>
                <a:ea typeface="Calibri" panose="020F0502020204030204" pitchFamily="34" charset="0"/>
              </a:rPr>
              <a:t>Managerial economics</a:t>
            </a:r>
            <a:r>
              <a:rPr lang="en-GB" sz="1600" dirty="0">
                <a:solidFill>
                  <a:srgbClr val="000000"/>
                </a:solidFill>
                <a:effectLst/>
                <a:latin typeface="Times New Roman" panose="02020603050405020304" pitchFamily="18" charset="0"/>
                <a:ea typeface="Calibri" panose="020F0502020204030204" pitchFamily="34" charset="0"/>
              </a:rPr>
              <a:t>. John Wiley &amp; Sons.</a:t>
            </a:r>
            <a:endParaRPr lang="en-GB" sz="1600" dirty="0">
              <a:effectLst/>
              <a:latin typeface="Times New Roman" panose="02020603050405020304" pitchFamily="18" charset="0"/>
              <a:ea typeface="Calibri" panose="020F0502020204030204" pitchFamily="34" charset="0"/>
            </a:endParaRPr>
          </a:p>
          <a:p>
            <a:pPr marL="457200" marR="0" indent="-457200">
              <a:lnSpc>
                <a:spcPct val="115000"/>
              </a:lnSpc>
              <a:spcBef>
                <a:spcPts val="0"/>
              </a:spcBef>
              <a:spcAft>
                <a:spcPts val="800"/>
              </a:spcAft>
            </a:pPr>
            <a:r>
              <a:rPr lang="en-GB" sz="1600" dirty="0">
                <a:solidFill>
                  <a:srgbClr val="000000"/>
                </a:solidFill>
                <a:effectLst/>
                <a:latin typeface="Times New Roman" panose="02020603050405020304" pitchFamily="18" charset="0"/>
                <a:ea typeface="Calibri" panose="020F0502020204030204" pitchFamily="34" charset="0"/>
              </a:rPr>
              <a:t>Sanders, B., 2023. An Letter to Starbucks CEO Howard Schultz on His Company's Union-Busting Tactics. </a:t>
            </a:r>
            <a:r>
              <a:rPr lang="en-GB" sz="1600" i="1" dirty="0" err="1">
                <a:solidFill>
                  <a:srgbClr val="000000"/>
                </a:solidFill>
                <a:effectLst/>
                <a:latin typeface="Times New Roman" panose="02020603050405020304" pitchFamily="18" charset="0"/>
                <a:ea typeface="Calibri" panose="020F0502020204030204" pitchFamily="34" charset="0"/>
              </a:rPr>
              <a:t>CounterPunch</a:t>
            </a:r>
            <a:r>
              <a:rPr lang="en-GB" sz="1600" dirty="0">
                <a:solidFill>
                  <a:srgbClr val="000000"/>
                </a:solidFill>
                <a:effectLst/>
                <a:latin typeface="Times New Roman" panose="02020603050405020304" pitchFamily="18" charset="0"/>
                <a:ea typeface="Calibri" panose="020F0502020204030204" pitchFamily="34" charset="0"/>
              </a:rPr>
              <a:t>.</a:t>
            </a:r>
            <a:endParaRPr lang="en-GB" sz="1600" dirty="0">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9317979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894634"/>
          </a:xfrm>
        </p:spPr>
        <p:txBody>
          <a:bodyPr>
            <a:normAutofit/>
          </a:bodyPr>
          <a:lstStyle/>
          <a:p>
            <a:r>
              <a:rPr lang="en-US" sz="1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Thank You, And Any Questions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231136" y="1564499"/>
            <a:ext cx="7729728" cy="3626933"/>
          </a:xfrm>
        </p:spPr>
        <p:txBody>
          <a:bodyPr>
            <a:normAutofit/>
          </a:bodyPr>
          <a:lstStyle/>
          <a:p>
            <a:r>
              <a:rPr lang="en-US" sz="2400" dirty="0">
                <a:latin typeface="Times New Roman" panose="02020603050405020304" pitchFamily="18" charset="0"/>
                <a:cs typeface="Times New Roman" panose="02020603050405020304" pitchFamily="18" charset="0"/>
              </a:rPr>
              <a:t>Thank you all for your time and attention throughout this presentation. I hope the discussion on managerial principles, functions, roles, and the importance of treating employees decently has been insightful.</a:t>
            </a:r>
          </a:p>
          <a:p>
            <a:r>
              <a:rPr lang="en-US" sz="2400" dirty="0">
                <a:latin typeface="Times New Roman" panose="02020603050405020304" pitchFamily="18" charset="0"/>
                <a:cs typeface="Times New Roman" panose="02020603050405020304" pitchFamily="18" charset="0"/>
              </a:rPr>
              <a:t>I would now like to open the floor to any questions or thoughts you may have. Feel free to ask!</a:t>
            </a:r>
          </a:p>
        </p:txBody>
      </p:sp>
    </p:spTree>
    <p:extLst>
      <p:ext uri="{BB962C8B-B14F-4D97-AF65-F5344CB8AC3E}">
        <p14:creationId xmlns:p14="http://schemas.microsoft.com/office/powerpoint/2010/main" val="2499882959"/>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71C241A9-A460-4AD1-916F-25308628A5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39</TotalTime>
  <Words>4899</Words>
  <PresentationFormat>Widescreen</PresentationFormat>
  <Paragraphs>200</Paragraphs>
  <Slides>14</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Gill Sans MT</vt:lpstr>
      <vt:lpstr>Symbol</vt:lpstr>
      <vt:lpstr>Times New Roman</vt:lpstr>
      <vt:lpstr>Parcel</vt:lpstr>
      <vt:lpstr>Introduction To Leadership and Management Component 2: Practical Group Presentation Managerial Principles, Functions and Roles Name Misba Khan Student ID 2212997  Module Code LCBB4008</vt:lpstr>
      <vt:lpstr>Content of The Presentation</vt:lpstr>
      <vt:lpstr>Introduction</vt:lpstr>
      <vt:lpstr>Importance of Management</vt:lpstr>
      <vt:lpstr>Management Principles</vt:lpstr>
      <vt:lpstr>Management Principles</vt:lpstr>
      <vt:lpstr>Management Functions</vt:lpstr>
      <vt:lpstr>Managerial Functions</vt:lpstr>
      <vt:lpstr>Managerial Roles</vt:lpstr>
      <vt:lpstr>Managers Behaviours Towards Employees</vt:lpstr>
      <vt:lpstr>Managers Behaviour Towards Employees</vt:lpstr>
      <vt:lpstr>Conclusion</vt:lpstr>
      <vt:lpstr>References</vt:lpstr>
      <vt:lpstr>Thank You, And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2024-01-17T11:20:19Z</dcterms:created>
  <dcterms:modified xsi:type="dcterms:W3CDTF">2024-10-16T14:39:27Z</dcterms:modified>
</cp:coreProperties>
</file>