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3.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16.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handoutMasterIdLst>
    <p:handoutMasterId r:id="rId53"/>
  </p:handoutMasterIdLst>
  <p:sldIdLst>
    <p:sldId id="301" r:id="rId2"/>
    <p:sldId id="302" r:id="rId3"/>
    <p:sldId id="303" r:id="rId4"/>
    <p:sldId id="304" r:id="rId5"/>
    <p:sldId id="305" r:id="rId6"/>
    <p:sldId id="306" r:id="rId7"/>
    <p:sldId id="307" r:id="rId8"/>
    <p:sldId id="308" r:id="rId9"/>
    <p:sldId id="309" r:id="rId10"/>
    <p:sldId id="256" r:id="rId11"/>
    <p:sldId id="257" r:id="rId12"/>
    <p:sldId id="290" r:id="rId13"/>
    <p:sldId id="260" r:id="rId14"/>
    <p:sldId id="274" r:id="rId15"/>
    <p:sldId id="292" r:id="rId16"/>
    <p:sldId id="294" r:id="rId17"/>
    <p:sldId id="262" r:id="rId18"/>
    <p:sldId id="300" r:id="rId19"/>
    <p:sldId id="298" r:id="rId20"/>
    <p:sldId id="272" r:id="rId21"/>
    <p:sldId id="283" r:id="rId22"/>
    <p:sldId id="310" r:id="rId23"/>
    <p:sldId id="311" r:id="rId24"/>
    <p:sldId id="312" r:id="rId25"/>
    <p:sldId id="313" r:id="rId26"/>
    <p:sldId id="314" r:id="rId27"/>
    <p:sldId id="315" r:id="rId28"/>
    <p:sldId id="316" r:id="rId29"/>
    <p:sldId id="317" r:id="rId30"/>
    <p:sldId id="338" r:id="rId31"/>
    <p:sldId id="339" r:id="rId32"/>
    <p:sldId id="340" r:id="rId33"/>
    <p:sldId id="341" r:id="rId34"/>
    <p:sldId id="342" r:id="rId35"/>
    <p:sldId id="343" r:id="rId36"/>
    <p:sldId id="344" r:id="rId37"/>
    <p:sldId id="345" r:id="rId38"/>
    <p:sldId id="346" r:id="rId39"/>
    <p:sldId id="347" r:id="rId40"/>
    <p:sldId id="348" r:id="rId41"/>
    <p:sldId id="318" r:id="rId42"/>
    <p:sldId id="319" r:id="rId43"/>
    <p:sldId id="320" r:id="rId44"/>
    <p:sldId id="321" r:id="rId45"/>
    <p:sldId id="322" r:id="rId46"/>
    <p:sldId id="323" r:id="rId47"/>
    <p:sldId id="324" r:id="rId48"/>
    <p:sldId id="325" r:id="rId49"/>
    <p:sldId id="350" r:id="rId50"/>
    <p:sldId id="349" r:id="rId51"/>
  </p:sldIdLst>
  <p:sldSz cx="20104100" cy="11309350"/>
  <p:notesSz cx="20104100" cy="11309350"/>
  <p:custDataLst>
    <p:tags r:id="rId54"/>
  </p:custDataLst>
  <p:defaultTextStyle>
    <a:defPPr>
      <a:defRPr kern="0"/>
    </a:defPPr>
  </p:defaultTextStyle>
  <p:extLst>
    <p:ext uri="{EFAFB233-063F-42B5-8137-9DF3F51BA10A}">
      <p15:sldGuideLst xmlns:p15="http://schemas.microsoft.com/office/powerpoint/2012/main">
        <p15:guide id="1" orient="horz" pos="2891" userDrawn="1">
          <p15:clr>
            <a:srgbClr val="A4A3A4"/>
          </p15:clr>
        </p15:guide>
        <p15:guide id="2" pos="22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2F54A"/>
    <a:srgbClr val="BE31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6D51A-9C59-4BBA-B039-2F4D106BB6DF}" v="19" dt="2026-06-14T14:00:53.568"/>
    <p1510:client id="{CA606D54-964D-C859-67D8-AB5DA0CCAF55}" v="7" dt="2026-06-14T13:11:35.600"/>
  </p1510:revLst>
</p1510:revInfo>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891"/>
        <p:guide pos="226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diagrams/_rels/data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 Id="rId4" Type="http://schemas.openxmlformats.org/officeDocument/2006/relationships/image" Target="../media/image1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4_2#1">
  <dgm:title val=""/>
  <dgm:desc val=""/>
  <dgm:catLst>
    <dgm:cat type="accent4" pri="11200"/>
  </dgm:catLst>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2">
  <dgm:title val=""/>
  <dgm:desc val=""/>
  <dgm:catLst>
    <dgm:cat type="accent4" pri="11200"/>
  </dgm:catLst>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3484EE7E-EB8C-4B5F-8E18-01E7A7A903FF}" type="doc">
      <dgm:prSet loTypeId="urn:microsoft.com/office/officeart/2005/8/layout/vList5" loCatId="list" qsTypeId="urn:microsoft.com/office/officeart/2005/8/quickstyle/simple2#1" qsCatId="simple" csTypeId="urn:microsoft.com/office/officeart/2005/8/colors/accent4_2#1" csCatId="accent4" phldr="1"/>
      <dgm:spPr/>
      <dgm:t>
        <a:bodyPr/>
        <a:lstStyle/>
        <a:p>
          <a:endParaRPr lang="en-US"/>
        </a:p>
      </dgm:t>
    </dgm:pt>
    <dgm:pt modelId="{82FE66F3-6DD9-4ED7-92F5-E538030F5ACB}">
      <dgm:prSet>
        <dgm:style>
          <a:lnRef idx="2">
            <a:schemeClr val="accent4"/>
          </a:lnRef>
          <a:fillRef idx="2">
            <a:schemeClr val="accent4"/>
          </a:fillRef>
          <a:effectRef idx="0">
            <a:srgbClr val="FFFFFF"/>
          </a:effectRef>
          <a:fontRef idx="minor">
            <a:schemeClr val="lt1"/>
          </a:fontRef>
        </dgm:style>
      </dgm:prSet>
      <dgm:spPr/>
      <dgm:t>
        <a:bodyPr/>
        <a:lstStyle/>
        <a:p>
          <a:r>
            <a:rPr lang="en-GB"/>
            <a:t>At Riverdale Nursing Home, communication occurs between:</a:t>
          </a:r>
          <a:endParaRPr lang="en-US"/>
        </a:p>
      </dgm:t>
    </dgm:pt>
    <dgm:pt modelId="{62E1C87B-CCC1-42CB-95B7-0ED4862E607A}" type="parTrans" cxnId="{8B39383B-A7D4-48A7-94C4-A45D013E7EE8}">
      <dgm:prSet/>
      <dgm:spPr/>
      <dgm:t>
        <a:bodyPr/>
        <a:lstStyle/>
        <a:p>
          <a:endParaRPr lang="en-US"/>
        </a:p>
      </dgm:t>
    </dgm:pt>
    <dgm:pt modelId="{E914FF25-8708-47DC-AB07-65B9B446BC02}" type="sibTrans" cxnId="{8B39383B-A7D4-48A7-94C4-A45D013E7EE8}">
      <dgm:prSet/>
      <dgm:spPr/>
      <dgm:t>
        <a:bodyPr/>
        <a:lstStyle/>
        <a:p>
          <a:endParaRPr lang="en-US"/>
        </a:p>
      </dgm:t>
    </dgm:pt>
    <dgm:pt modelId="{1DFEA210-4E26-40AF-B126-2A532252E599}">
      <dgm:prSet>
        <dgm:style>
          <a:lnRef idx="0">
            <a:srgbClr val="FFFFFF"/>
          </a:lnRef>
          <a:fillRef idx="2">
            <a:schemeClr val="accent4"/>
          </a:fillRef>
          <a:effectRef idx="0">
            <a:srgbClr val="FFFFFF"/>
          </a:effectRef>
          <a:fontRef idx="minor">
            <a:schemeClr val="lt1"/>
          </a:fontRef>
        </dgm:style>
      </dgm:prSet>
      <dgm:spPr/>
      <dgm:t>
        <a:bodyPr/>
        <a:lstStyle/>
        <a:p>
          <a:r>
            <a:rPr lang="en-GB"/>
            <a:t>Challenges</a:t>
          </a:r>
          <a:endParaRPr lang="en-US"/>
        </a:p>
      </dgm:t>
    </dgm:pt>
    <dgm:pt modelId="{44E63748-B89D-4AB4-97F9-F783D3891876}" type="parTrans" cxnId="{20C123B6-3F31-4367-B174-DA3E74F0E836}">
      <dgm:prSet/>
      <dgm:spPr/>
      <dgm:t>
        <a:bodyPr/>
        <a:lstStyle/>
        <a:p>
          <a:endParaRPr lang="en-US"/>
        </a:p>
      </dgm:t>
    </dgm:pt>
    <dgm:pt modelId="{1658204E-0C2A-4F84-B3F3-C05D5950E74C}" type="sibTrans" cxnId="{20C123B6-3F31-4367-B174-DA3E74F0E836}">
      <dgm:prSet/>
      <dgm:spPr/>
      <dgm:t>
        <a:bodyPr/>
        <a:lstStyle/>
        <a:p>
          <a:endParaRPr lang="en-US"/>
        </a:p>
      </dgm:t>
    </dgm:pt>
    <dgm:pt modelId="{71659B6F-4743-4996-A864-C8D7FAF081BB}">
      <dgm:prSet/>
      <dgm:spPr/>
      <dgm:t>
        <a:bodyPr/>
        <a:lstStyle/>
        <a:p>
          <a:pPr>
            <a:buNone/>
          </a:pPr>
          <a:r>
            <a:rPr lang="en-GB"/>
            <a:t>     • Missed messages due to information overload</a:t>
          </a:r>
          <a:br>
            <a:rPr lang="en-GB"/>
          </a:br>
          <a:r>
            <a:rPr lang="en-GB"/>
            <a:t>• Duplication of work</a:t>
          </a:r>
          <a:br>
            <a:rPr lang="en-GB"/>
          </a:br>
          <a:r>
            <a:rPr lang="en-GB"/>
            <a:t>• Delays in sharing resident information</a:t>
          </a:r>
          <a:br>
            <a:rPr lang="en-GB"/>
          </a:br>
          <a:r>
            <a:rPr lang="en-GB"/>
            <a:t>• Inconsistent communication methods</a:t>
          </a:r>
          <a:endParaRPr lang="en-US"/>
        </a:p>
      </dgm:t>
    </dgm:pt>
    <dgm:pt modelId="{EC7B2CB7-CAB1-4749-A339-1010A5C31BF6}" type="parTrans" cxnId="{6FE20D4E-B5EF-4C6A-B5CE-E61185DEEB93}">
      <dgm:prSet/>
      <dgm:spPr/>
      <dgm:t>
        <a:bodyPr/>
        <a:lstStyle/>
        <a:p>
          <a:endParaRPr lang="en-US"/>
        </a:p>
      </dgm:t>
    </dgm:pt>
    <dgm:pt modelId="{49532BFF-34F9-48E2-A17A-5097330E875D}" type="sibTrans" cxnId="{6FE20D4E-B5EF-4C6A-B5CE-E61185DEEB93}">
      <dgm:prSet/>
      <dgm:spPr/>
      <dgm:t>
        <a:bodyPr/>
        <a:lstStyle/>
        <a:p>
          <a:endParaRPr lang="en-US"/>
        </a:p>
      </dgm:t>
    </dgm:pt>
    <dgm:pt modelId="{6E198C57-32C7-49A9-A4BF-90F833B38F00}">
      <dgm:prSet/>
      <dgm:spPr/>
      <dgm:t>
        <a:bodyPr/>
        <a:lstStyle/>
        <a:p>
          <a:pPr>
            <a:buFont typeface="Arial" panose="020B0704020202020204" pitchFamily="34" charset="0"/>
            <a:buNone/>
          </a:pPr>
          <a:r>
            <a:rPr lang="en-GB"/>
            <a:t>    • </a:t>
          </a:r>
          <a:r>
            <a:rPr lang="en-GB">
              <a:solidFill>
                <a:schemeClr val="tx1"/>
              </a:solidFill>
            </a:rPr>
            <a:t>Carers and senior carers</a:t>
          </a:r>
          <a:br>
            <a:rPr lang="en-GB">
              <a:solidFill>
                <a:schemeClr val="tx1"/>
              </a:solidFill>
            </a:rPr>
          </a:br>
          <a:r>
            <a:rPr lang="en-GB">
              <a:solidFill>
                <a:schemeClr val="tx1"/>
              </a:solidFill>
            </a:rPr>
            <a:t>• Nurses</a:t>
          </a:r>
          <a:br>
            <a:rPr lang="en-GB">
              <a:solidFill>
                <a:schemeClr val="tx1"/>
              </a:solidFill>
            </a:rPr>
          </a:br>
          <a:r>
            <a:rPr lang="en-GB">
              <a:solidFill>
                <a:schemeClr val="tx1"/>
              </a:solidFill>
            </a:rPr>
            <a:t>• Administrative staff</a:t>
          </a:r>
          <a:br>
            <a:rPr lang="en-GB">
              <a:solidFill>
                <a:schemeClr val="tx1"/>
              </a:solidFill>
            </a:rPr>
          </a:br>
          <a:r>
            <a:rPr lang="en-GB">
              <a:solidFill>
                <a:schemeClr val="tx1"/>
              </a:solidFill>
            </a:rPr>
            <a:t>• Staff working across two separate buildings and multiple shifts</a:t>
          </a:r>
          <a:endParaRPr lang="en-US">
            <a:solidFill>
              <a:schemeClr val="tx1"/>
            </a:solidFill>
          </a:endParaRPr>
        </a:p>
      </dgm:t>
    </dgm:pt>
    <dgm:pt modelId="{C8CE40B3-7F53-4176-9042-B8DB79BEB413}" type="parTrans" cxnId="{4284DE19-2EC7-4F49-B43B-6286B138F5E3}">
      <dgm:prSet/>
      <dgm:spPr/>
      <dgm:t>
        <a:bodyPr/>
        <a:lstStyle/>
        <a:p>
          <a:endParaRPr lang="en-US"/>
        </a:p>
      </dgm:t>
    </dgm:pt>
    <dgm:pt modelId="{513E2C0D-4E66-44E9-98BF-C79ED952F1AC}" type="sibTrans" cxnId="{4284DE19-2EC7-4F49-B43B-6286B138F5E3}">
      <dgm:prSet/>
      <dgm:spPr/>
      <dgm:t>
        <a:bodyPr/>
        <a:lstStyle/>
        <a:p>
          <a:endParaRPr lang="en-US"/>
        </a:p>
      </dgm:t>
    </dgm:pt>
    <dgm:pt modelId="{50C1F0A2-8437-4CE0-838B-43F5B95D74E6}" type="pres">
      <dgm:prSet presAssocID="{3484EE7E-EB8C-4B5F-8E18-01E7A7A903FF}" presName="Name0" presStyleCnt="0">
        <dgm:presLayoutVars>
          <dgm:dir/>
          <dgm:animLvl val="lvl"/>
          <dgm:resizeHandles val="exact"/>
        </dgm:presLayoutVars>
      </dgm:prSet>
      <dgm:spPr/>
    </dgm:pt>
    <dgm:pt modelId="{046E580A-4B75-495E-9F90-D0E1BD3BCB77}" type="pres">
      <dgm:prSet presAssocID="{82FE66F3-6DD9-4ED7-92F5-E538030F5ACB}" presName="linNode" presStyleCnt="0"/>
      <dgm:spPr/>
    </dgm:pt>
    <dgm:pt modelId="{5712FD9F-4EE8-431F-BFE7-CC918D93E6D3}" type="pres">
      <dgm:prSet presAssocID="{82FE66F3-6DD9-4ED7-92F5-E538030F5ACB}" presName="parentText" presStyleLbl="node1" presStyleIdx="0" presStyleCnt="2" custLinFactNeighborX="-238" custLinFactNeighborY="1827">
        <dgm:presLayoutVars>
          <dgm:chMax val="1"/>
          <dgm:bulletEnabled val="1"/>
        </dgm:presLayoutVars>
      </dgm:prSet>
      <dgm:spPr/>
    </dgm:pt>
    <dgm:pt modelId="{20266C5C-888A-4381-881A-8E37C865F298}" type="pres">
      <dgm:prSet presAssocID="{82FE66F3-6DD9-4ED7-92F5-E538030F5ACB}" presName="descendantText" presStyleLbl="alignAccFollowNode1" presStyleIdx="0" presStyleCnt="2">
        <dgm:presLayoutVars>
          <dgm:bulletEnabled val="1"/>
        </dgm:presLayoutVars>
      </dgm:prSet>
      <dgm:spPr/>
    </dgm:pt>
    <dgm:pt modelId="{A30152B9-C95D-454B-85FD-FE8B371A5312}" type="pres">
      <dgm:prSet presAssocID="{E914FF25-8708-47DC-AB07-65B9B446BC02}" presName="sp" presStyleCnt="0"/>
      <dgm:spPr/>
    </dgm:pt>
    <dgm:pt modelId="{90EB0E1B-74C1-4A98-93A4-1F3122877824}" type="pres">
      <dgm:prSet presAssocID="{1DFEA210-4E26-40AF-B126-2A532252E599}" presName="linNode" presStyleCnt="0"/>
      <dgm:spPr/>
    </dgm:pt>
    <dgm:pt modelId="{B8ED60A5-13D3-4360-AC47-0B3834A3B6FF}" type="pres">
      <dgm:prSet presAssocID="{1DFEA210-4E26-40AF-B126-2A532252E599}" presName="parentText" presStyleLbl="node1" presStyleIdx="1" presStyleCnt="2" custLinFactNeighborY="-29">
        <dgm:presLayoutVars>
          <dgm:chMax val="1"/>
          <dgm:bulletEnabled val="1"/>
        </dgm:presLayoutVars>
      </dgm:prSet>
      <dgm:spPr/>
    </dgm:pt>
    <dgm:pt modelId="{CEFF3588-49CA-471C-8DE1-674F562EDEC1}" type="pres">
      <dgm:prSet presAssocID="{1DFEA210-4E26-40AF-B126-2A532252E599}" presName="descendantText" presStyleLbl="alignAccFollowNode1" presStyleIdx="1" presStyleCnt="2">
        <dgm:presLayoutVars>
          <dgm:bulletEnabled val="1"/>
        </dgm:presLayoutVars>
      </dgm:prSet>
      <dgm:spPr/>
    </dgm:pt>
  </dgm:ptLst>
  <dgm:cxnLst>
    <dgm:cxn modelId="{A5149A16-DCBE-4269-BE1D-13604F0AE6EE}" type="presOf" srcId="{6E198C57-32C7-49A9-A4BF-90F833B38F00}" destId="{20266C5C-888A-4381-881A-8E37C865F298}" srcOrd="0" destOrd="0" presId="urn:microsoft.com/office/officeart/2005/8/layout/vList5"/>
    <dgm:cxn modelId="{4284DE19-2EC7-4F49-B43B-6286B138F5E3}" srcId="{82FE66F3-6DD9-4ED7-92F5-E538030F5ACB}" destId="{6E198C57-32C7-49A9-A4BF-90F833B38F00}" srcOrd="0" destOrd="0" parTransId="{C8CE40B3-7F53-4176-9042-B8DB79BEB413}" sibTransId="{513E2C0D-4E66-44E9-98BF-C79ED952F1AC}"/>
    <dgm:cxn modelId="{410F961A-6178-458D-A5CF-722727E92706}" type="presOf" srcId="{71659B6F-4743-4996-A864-C8D7FAF081BB}" destId="{CEFF3588-49CA-471C-8DE1-674F562EDEC1}" srcOrd="0" destOrd="0" presId="urn:microsoft.com/office/officeart/2005/8/layout/vList5"/>
    <dgm:cxn modelId="{8B39383B-A7D4-48A7-94C4-A45D013E7EE8}" srcId="{3484EE7E-EB8C-4B5F-8E18-01E7A7A903FF}" destId="{82FE66F3-6DD9-4ED7-92F5-E538030F5ACB}" srcOrd="0" destOrd="0" parTransId="{62E1C87B-CCC1-42CB-95B7-0ED4862E607A}" sibTransId="{E914FF25-8708-47DC-AB07-65B9B446BC02}"/>
    <dgm:cxn modelId="{6FE20D4E-B5EF-4C6A-B5CE-E61185DEEB93}" srcId="{1DFEA210-4E26-40AF-B126-2A532252E599}" destId="{71659B6F-4743-4996-A864-C8D7FAF081BB}" srcOrd="0" destOrd="0" parTransId="{EC7B2CB7-CAB1-4749-A339-1010A5C31BF6}" sibTransId="{49532BFF-34F9-48E2-A17A-5097330E875D}"/>
    <dgm:cxn modelId="{3B4C1485-28A1-4CA7-853F-CF7AF752C10A}" type="presOf" srcId="{1DFEA210-4E26-40AF-B126-2A532252E599}" destId="{B8ED60A5-13D3-4360-AC47-0B3834A3B6FF}" srcOrd="0" destOrd="0" presId="urn:microsoft.com/office/officeart/2005/8/layout/vList5"/>
    <dgm:cxn modelId="{20C123B6-3F31-4367-B174-DA3E74F0E836}" srcId="{3484EE7E-EB8C-4B5F-8E18-01E7A7A903FF}" destId="{1DFEA210-4E26-40AF-B126-2A532252E599}" srcOrd="1" destOrd="0" parTransId="{44E63748-B89D-4AB4-97F9-F783D3891876}" sibTransId="{1658204E-0C2A-4F84-B3F3-C05D5950E74C}"/>
    <dgm:cxn modelId="{61DF79C6-7EB2-4681-AAF5-C597B612722D}" type="presOf" srcId="{82FE66F3-6DD9-4ED7-92F5-E538030F5ACB}" destId="{5712FD9F-4EE8-431F-BFE7-CC918D93E6D3}" srcOrd="0" destOrd="0" presId="urn:microsoft.com/office/officeart/2005/8/layout/vList5"/>
    <dgm:cxn modelId="{279025D3-A9A5-43E4-92E3-5A19B3C095A1}" type="presOf" srcId="{3484EE7E-EB8C-4B5F-8E18-01E7A7A903FF}" destId="{50C1F0A2-8437-4CE0-838B-43F5B95D74E6}" srcOrd="0" destOrd="0" presId="urn:microsoft.com/office/officeart/2005/8/layout/vList5"/>
    <dgm:cxn modelId="{69EDB3FF-D369-4686-82B4-314E21E29006}" type="presParOf" srcId="{50C1F0A2-8437-4CE0-838B-43F5B95D74E6}" destId="{046E580A-4B75-495E-9F90-D0E1BD3BCB77}" srcOrd="0" destOrd="0" presId="urn:microsoft.com/office/officeart/2005/8/layout/vList5"/>
    <dgm:cxn modelId="{964C27B9-8C5D-4173-8D42-692FE9E9137B}" type="presParOf" srcId="{046E580A-4B75-495E-9F90-D0E1BD3BCB77}" destId="{5712FD9F-4EE8-431F-BFE7-CC918D93E6D3}" srcOrd="0" destOrd="0" presId="urn:microsoft.com/office/officeart/2005/8/layout/vList5"/>
    <dgm:cxn modelId="{13A76DD5-60E9-4C06-83D0-21FB29AAE9EB}" type="presParOf" srcId="{046E580A-4B75-495E-9F90-D0E1BD3BCB77}" destId="{20266C5C-888A-4381-881A-8E37C865F298}" srcOrd="1" destOrd="0" presId="urn:microsoft.com/office/officeart/2005/8/layout/vList5"/>
    <dgm:cxn modelId="{5D0F2091-5C44-434A-8C61-4E4BFAFCC1D7}" type="presParOf" srcId="{50C1F0A2-8437-4CE0-838B-43F5B95D74E6}" destId="{A30152B9-C95D-454B-85FD-FE8B371A5312}" srcOrd="1" destOrd="0" presId="urn:microsoft.com/office/officeart/2005/8/layout/vList5"/>
    <dgm:cxn modelId="{3D3CDB69-AD0E-4518-889F-5A5A68040B39}" type="presParOf" srcId="{50C1F0A2-8437-4CE0-838B-43F5B95D74E6}" destId="{90EB0E1B-74C1-4A98-93A4-1F3122877824}" srcOrd="2" destOrd="0" presId="urn:microsoft.com/office/officeart/2005/8/layout/vList5"/>
    <dgm:cxn modelId="{BFD09ACB-8EEA-47F7-8963-6C048E7F9D21}" type="presParOf" srcId="{90EB0E1B-74C1-4A98-93A4-1F3122877824}" destId="{B8ED60A5-13D3-4360-AC47-0B3834A3B6FF}" srcOrd="0" destOrd="0" presId="urn:microsoft.com/office/officeart/2005/8/layout/vList5"/>
    <dgm:cxn modelId="{C4C9C5FB-F2AA-4D9F-B789-DC460C966FEE}" type="presParOf" srcId="{90EB0E1B-74C1-4A98-93A4-1F3122877824}" destId="{CEFF3588-49CA-471C-8DE1-674F562EDEC1}"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5D6232-5FF2-41B1-8C77-111C6753D506}" type="doc">
      <dgm:prSet loTypeId="urn:microsoft.com/office/officeart/2009/3/layout/HorizontalOrganizationChart#1" loCatId="hierarchy" qsTypeId="urn:microsoft.com/office/officeart/2005/8/quickstyle/simple4#1" qsCatId="simple" csTypeId="urn:microsoft.com/office/officeart/2005/8/colors/accent4_2#2" csCatId="accent4" phldr="1"/>
      <dgm:spPr/>
      <dgm:t>
        <a:bodyPr/>
        <a:lstStyle/>
        <a:p>
          <a:endParaRPr lang="en-US"/>
        </a:p>
      </dgm:t>
    </dgm:pt>
    <dgm:pt modelId="{B7DA429F-4CAB-4C7A-A5AF-4D84B65BD586}">
      <dgm:prSet/>
      <dgm:spPr>
        <a:solidFill>
          <a:schemeClr val="bg2">
            <a:lumMod val="50000"/>
          </a:schemeClr>
        </a:solidFill>
      </dgm:spPr>
      <dgm:t>
        <a:bodyPr/>
        <a:lstStyle/>
        <a:p>
          <a:r>
            <a:rPr lang="en-US"/>
            <a:t>As suggested by NHS (2023),  I believe for Riverdale Nursing Home staff, Microsoft Teams can:</a:t>
          </a:r>
        </a:p>
      </dgm:t>
    </dgm:pt>
    <dgm:pt modelId="{99766CBC-DC52-4B6E-8462-19B2A4DBEEF1}" type="parTrans" cxnId="{C478C4EB-0870-4729-8787-169B29BD62C0}">
      <dgm:prSet/>
      <dgm:spPr/>
      <dgm:t>
        <a:bodyPr/>
        <a:lstStyle/>
        <a:p>
          <a:endParaRPr lang="en-US"/>
        </a:p>
      </dgm:t>
    </dgm:pt>
    <dgm:pt modelId="{BB402973-6815-4E63-B844-609A5A6B717E}" type="sibTrans" cxnId="{C478C4EB-0870-4729-8787-169B29BD62C0}">
      <dgm:prSet/>
      <dgm:spPr/>
      <dgm:t>
        <a:bodyPr/>
        <a:lstStyle/>
        <a:p>
          <a:endParaRPr lang="en-US"/>
        </a:p>
      </dgm:t>
    </dgm:pt>
    <dgm:pt modelId="{48A0E847-887A-4ADE-A3AF-28D45442951B}">
      <dgm:prSet/>
      <dgm:spPr>
        <a:solidFill>
          <a:schemeClr val="bg2">
            <a:lumMod val="50000"/>
          </a:schemeClr>
        </a:solidFill>
      </dgm:spPr>
      <dgm:t>
        <a:bodyPr/>
        <a:lstStyle/>
        <a:p>
          <a:r>
            <a:rPr lang="en-US"/>
            <a:t>Support real-time communication – avoid lost messages</a:t>
          </a:r>
        </a:p>
      </dgm:t>
    </dgm:pt>
    <dgm:pt modelId="{9A3A90B6-8DE1-4214-BC68-D32B65247F4E}" type="parTrans" cxnId="{00AF3095-86FC-4B38-86AD-65C1FA10AB17}">
      <dgm:prSet/>
      <dgm:spPr/>
      <dgm:t>
        <a:bodyPr/>
        <a:lstStyle/>
        <a:p>
          <a:endParaRPr lang="en-US"/>
        </a:p>
      </dgm:t>
    </dgm:pt>
    <dgm:pt modelId="{5A3EA37F-A35C-4380-8FED-9B8CB217D259}" type="sibTrans" cxnId="{00AF3095-86FC-4B38-86AD-65C1FA10AB17}">
      <dgm:prSet/>
      <dgm:spPr/>
      <dgm:t>
        <a:bodyPr/>
        <a:lstStyle/>
        <a:p>
          <a:endParaRPr lang="en-US"/>
        </a:p>
      </dgm:t>
    </dgm:pt>
    <dgm:pt modelId="{782222CF-FD96-401E-AA0E-11E1A1F29176}">
      <dgm:prSet/>
      <dgm:spPr>
        <a:solidFill>
          <a:schemeClr val="bg2">
            <a:lumMod val="50000"/>
          </a:schemeClr>
        </a:solidFill>
      </dgm:spPr>
      <dgm:t>
        <a:bodyPr/>
        <a:lstStyle/>
        <a:p>
          <a:r>
            <a:rPr lang="en-GB"/>
            <a:t>Support communication across multiple locations</a:t>
          </a:r>
          <a:r>
            <a:rPr lang="en-US"/>
            <a:t> – connecting multiple sites</a:t>
          </a:r>
        </a:p>
      </dgm:t>
    </dgm:pt>
    <dgm:pt modelId="{8AD60B93-C454-4CD4-8240-5C88F177833F}" type="parTrans" cxnId="{2B95309C-4F25-4FCC-A025-547635998207}">
      <dgm:prSet/>
      <dgm:spPr/>
      <dgm:t>
        <a:bodyPr/>
        <a:lstStyle/>
        <a:p>
          <a:endParaRPr lang="en-US"/>
        </a:p>
      </dgm:t>
    </dgm:pt>
    <dgm:pt modelId="{849F289F-401C-4909-9C6C-A90BF3782C61}" type="sibTrans" cxnId="{2B95309C-4F25-4FCC-A025-547635998207}">
      <dgm:prSet/>
      <dgm:spPr/>
      <dgm:t>
        <a:bodyPr/>
        <a:lstStyle/>
        <a:p>
          <a:endParaRPr lang="en-US"/>
        </a:p>
      </dgm:t>
    </dgm:pt>
    <dgm:pt modelId="{8EBA12CD-B750-4E91-B1FE-13D6509BA8FD}">
      <dgm:prSet/>
      <dgm:spPr>
        <a:solidFill>
          <a:schemeClr val="bg2">
            <a:lumMod val="50000"/>
          </a:schemeClr>
        </a:solidFill>
      </dgm:spPr>
      <dgm:t>
        <a:bodyPr/>
        <a:lstStyle/>
        <a:p>
          <a:r>
            <a:rPr lang="en-GB"/>
            <a:t>Support work allocation – effective shift handovers and sharing care updates </a:t>
          </a:r>
          <a:endParaRPr lang="en-US"/>
        </a:p>
      </dgm:t>
    </dgm:pt>
    <dgm:pt modelId="{104AD5AF-74F2-48BC-9E69-15452FE63801}" type="parTrans" cxnId="{D7DE074C-C64F-4805-8657-4C8F02CECEF4}">
      <dgm:prSet/>
      <dgm:spPr/>
      <dgm:t>
        <a:bodyPr/>
        <a:lstStyle/>
        <a:p>
          <a:endParaRPr lang="en-US"/>
        </a:p>
      </dgm:t>
    </dgm:pt>
    <dgm:pt modelId="{94E82D7F-2159-4F59-9683-EF9BA5AE1C1B}" type="sibTrans" cxnId="{D7DE074C-C64F-4805-8657-4C8F02CECEF4}">
      <dgm:prSet/>
      <dgm:spPr/>
      <dgm:t>
        <a:bodyPr/>
        <a:lstStyle/>
        <a:p>
          <a:endParaRPr lang="en-US"/>
        </a:p>
      </dgm:t>
    </dgm:pt>
    <dgm:pt modelId="{53A37ABF-867E-4DFB-B989-19422AE3EC5B}">
      <dgm:prSet/>
      <dgm:spPr>
        <a:solidFill>
          <a:schemeClr val="bg2">
            <a:lumMod val="50000"/>
          </a:schemeClr>
        </a:solidFill>
      </dgm:spPr>
      <dgm:t>
        <a:bodyPr/>
        <a:lstStyle/>
        <a:p>
          <a:r>
            <a:rPr lang="en-GB"/>
            <a:t>Support effective record keeping - Reduces reliance on paper notes and verbal messages</a:t>
          </a:r>
          <a:endParaRPr lang="en-US"/>
        </a:p>
      </dgm:t>
    </dgm:pt>
    <dgm:pt modelId="{1745BC2B-187E-4B99-94D5-4D367DC1B003}" type="parTrans" cxnId="{83D4FA64-CCA0-4DA3-AEC0-40FC842BF343}">
      <dgm:prSet/>
      <dgm:spPr/>
      <dgm:t>
        <a:bodyPr/>
        <a:lstStyle/>
        <a:p>
          <a:endParaRPr lang="en-US"/>
        </a:p>
      </dgm:t>
    </dgm:pt>
    <dgm:pt modelId="{8F51B635-EA07-42B2-85F7-561BC2531567}" type="sibTrans" cxnId="{83D4FA64-CCA0-4DA3-AEC0-40FC842BF343}">
      <dgm:prSet/>
      <dgm:spPr/>
      <dgm:t>
        <a:bodyPr/>
        <a:lstStyle/>
        <a:p>
          <a:endParaRPr lang="en-US"/>
        </a:p>
      </dgm:t>
    </dgm:pt>
    <dgm:pt modelId="{C7B8BA9A-E5EC-4D6F-A54F-B1FCDB8190C7}" type="pres">
      <dgm:prSet presAssocID="{A75D6232-5FF2-41B1-8C77-111C6753D506}" presName="hierChild1" presStyleCnt="0">
        <dgm:presLayoutVars>
          <dgm:orgChart val="1"/>
          <dgm:chPref val="1"/>
          <dgm:dir/>
          <dgm:animOne val="branch"/>
          <dgm:animLvl val="lvl"/>
          <dgm:resizeHandles/>
        </dgm:presLayoutVars>
      </dgm:prSet>
      <dgm:spPr/>
    </dgm:pt>
    <dgm:pt modelId="{C7B91AFB-AC83-4BDE-9699-E4F9784FE148}" type="pres">
      <dgm:prSet presAssocID="{B7DA429F-4CAB-4C7A-A5AF-4D84B65BD586}" presName="hierRoot1" presStyleCnt="0">
        <dgm:presLayoutVars>
          <dgm:hierBranch val="init"/>
        </dgm:presLayoutVars>
      </dgm:prSet>
      <dgm:spPr/>
    </dgm:pt>
    <dgm:pt modelId="{56B920C4-1FB5-4737-BA0E-E20141865F2F}" type="pres">
      <dgm:prSet presAssocID="{B7DA429F-4CAB-4C7A-A5AF-4D84B65BD586}" presName="rootComposite1" presStyleCnt="0"/>
      <dgm:spPr/>
    </dgm:pt>
    <dgm:pt modelId="{AD2801CC-2A39-43CB-AAD0-636F6524E05C}" type="pres">
      <dgm:prSet presAssocID="{B7DA429F-4CAB-4C7A-A5AF-4D84B65BD586}" presName="rootText1" presStyleLbl="node0" presStyleIdx="0" presStyleCnt="1">
        <dgm:presLayoutVars>
          <dgm:chPref val="3"/>
        </dgm:presLayoutVars>
      </dgm:prSet>
      <dgm:spPr/>
    </dgm:pt>
    <dgm:pt modelId="{11967DCF-B671-45D4-B89A-5A8F2F8DD3F6}" type="pres">
      <dgm:prSet presAssocID="{B7DA429F-4CAB-4C7A-A5AF-4D84B65BD586}" presName="rootConnector1" presStyleLbl="node1" presStyleIdx="0" presStyleCnt="0"/>
      <dgm:spPr/>
    </dgm:pt>
    <dgm:pt modelId="{58499B28-F111-4A3B-BFFF-941AB436E72F}" type="pres">
      <dgm:prSet presAssocID="{B7DA429F-4CAB-4C7A-A5AF-4D84B65BD586}" presName="hierChild2" presStyleCnt="0"/>
      <dgm:spPr/>
    </dgm:pt>
    <dgm:pt modelId="{556F71EC-081B-4675-A9C4-7850D8F289F3}" type="pres">
      <dgm:prSet presAssocID="{9A3A90B6-8DE1-4214-BC68-D32B65247F4E}" presName="Name64" presStyleLbl="parChTrans1D2" presStyleIdx="0" presStyleCnt="4"/>
      <dgm:spPr/>
    </dgm:pt>
    <dgm:pt modelId="{B78A877E-6321-4D1D-B56C-C6A2E5B21ADA}" type="pres">
      <dgm:prSet presAssocID="{48A0E847-887A-4ADE-A3AF-28D45442951B}" presName="hierRoot2" presStyleCnt="0">
        <dgm:presLayoutVars>
          <dgm:hierBranch val="init"/>
        </dgm:presLayoutVars>
      </dgm:prSet>
      <dgm:spPr/>
    </dgm:pt>
    <dgm:pt modelId="{888174C2-0A3F-452A-9DF9-FD1D38F70A48}" type="pres">
      <dgm:prSet presAssocID="{48A0E847-887A-4ADE-A3AF-28D45442951B}" presName="rootComposite" presStyleCnt="0"/>
      <dgm:spPr/>
    </dgm:pt>
    <dgm:pt modelId="{6B6C1F3B-F241-466E-9322-B495E509D30E}" type="pres">
      <dgm:prSet presAssocID="{48A0E847-887A-4ADE-A3AF-28D45442951B}" presName="rootText" presStyleLbl="node2" presStyleIdx="0" presStyleCnt="4">
        <dgm:presLayoutVars>
          <dgm:chPref val="3"/>
        </dgm:presLayoutVars>
      </dgm:prSet>
      <dgm:spPr/>
    </dgm:pt>
    <dgm:pt modelId="{7CEDC3F6-C30A-461E-8E57-AB5ED7A09C40}" type="pres">
      <dgm:prSet presAssocID="{48A0E847-887A-4ADE-A3AF-28D45442951B}" presName="rootConnector" presStyleLbl="node2" presStyleIdx="0" presStyleCnt="4"/>
      <dgm:spPr/>
    </dgm:pt>
    <dgm:pt modelId="{6E96008F-1172-46F1-BD2D-7B8D940BE1F6}" type="pres">
      <dgm:prSet presAssocID="{48A0E847-887A-4ADE-A3AF-28D45442951B}" presName="hierChild4" presStyleCnt="0"/>
      <dgm:spPr/>
    </dgm:pt>
    <dgm:pt modelId="{A177ED82-32FB-4DB5-9EE3-E0990FADCD8F}" type="pres">
      <dgm:prSet presAssocID="{48A0E847-887A-4ADE-A3AF-28D45442951B}" presName="hierChild5" presStyleCnt="0"/>
      <dgm:spPr/>
    </dgm:pt>
    <dgm:pt modelId="{BA9C69DE-2FE7-4A96-89F6-2AE0CDC5E40D}" type="pres">
      <dgm:prSet presAssocID="{8AD60B93-C454-4CD4-8240-5C88F177833F}" presName="Name64" presStyleLbl="parChTrans1D2" presStyleIdx="1" presStyleCnt="4"/>
      <dgm:spPr/>
    </dgm:pt>
    <dgm:pt modelId="{B6C102AD-5DFB-433C-8CE1-9586C6B08451}" type="pres">
      <dgm:prSet presAssocID="{782222CF-FD96-401E-AA0E-11E1A1F29176}" presName="hierRoot2" presStyleCnt="0">
        <dgm:presLayoutVars>
          <dgm:hierBranch val="init"/>
        </dgm:presLayoutVars>
      </dgm:prSet>
      <dgm:spPr/>
    </dgm:pt>
    <dgm:pt modelId="{0D7D50CC-AB7D-4B32-949B-9C9FEEA096D1}" type="pres">
      <dgm:prSet presAssocID="{782222CF-FD96-401E-AA0E-11E1A1F29176}" presName="rootComposite" presStyleCnt="0"/>
      <dgm:spPr/>
    </dgm:pt>
    <dgm:pt modelId="{585B4EDD-4C93-41A3-BCEB-F42C6735B100}" type="pres">
      <dgm:prSet presAssocID="{782222CF-FD96-401E-AA0E-11E1A1F29176}" presName="rootText" presStyleLbl="node2" presStyleIdx="1" presStyleCnt="4">
        <dgm:presLayoutVars>
          <dgm:chPref val="3"/>
        </dgm:presLayoutVars>
      </dgm:prSet>
      <dgm:spPr/>
    </dgm:pt>
    <dgm:pt modelId="{BA719EF4-B9CF-4BB3-B1EC-D50123CB81DC}" type="pres">
      <dgm:prSet presAssocID="{782222CF-FD96-401E-AA0E-11E1A1F29176}" presName="rootConnector" presStyleLbl="node2" presStyleIdx="1" presStyleCnt="4"/>
      <dgm:spPr/>
    </dgm:pt>
    <dgm:pt modelId="{92D9199C-7DA0-4FD0-8F21-9C313E0E7F39}" type="pres">
      <dgm:prSet presAssocID="{782222CF-FD96-401E-AA0E-11E1A1F29176}" presName="hierChild4" presStyleCnt="0"/>
      <dgm:spPr/>
    </dgm:pt>
    <dgm:pt modelId="{E2D05FA3-085C-40B1-96FB-8DCF012AC6D0}" type="pres">
      <dgm:prSet presAssocID="{782222CF-FD96-401E-AA0E-11E1A1F29176}" presName="hierChild5" presStyleCnt="0"/>
      <dgm:spPr/>
    </dgm:pt>
    <dgm:pt modelId="{3E27CF7D-08A7-471C-AA98-5AABBDF7A6EF}" type="pres">
      <dgm:prSet presAssocID="{104AD5AF-74F2-48BC-9E69-15452FE63801}" presName="Name64" presStyleLbl="parChTrans1D2" presStyleIdx="2" presStyleCnt="4"/>
      <dgm:spPr/>
    </dgm:pt>
    <dgm:pt modelId="{A06DC73A-0966-45B8-8273-020A5A5DC65A}" type="pres">
      <dgm:prSet presAssocID="{8EBA12CD-B750-4E91-B1FE-13D6509BA8FD}" presName="hierRoot2" presStyleCnt="0">
        <dgm:presLayoutVars>
          <dgm:hierBranch val="init"/>
        </dgm:presLayoutVars>
      </dgm:prSet>
      <dgm:spPr/>
    </dgm:pt>
    <dgm:pt modelId="{8DE68CB2-C58D-4224-91C4-78C7060B0D3F}" type="pres">
      <dgm:prSet presAssocID="{8EBA12CD-B750-4E91-B1FE-13D6509BA8FD}" presName="rootComposite" presStyleCnt="0"/>
      <dgm:spPr/>
    </dgm:pt>
    <dgm:pt modelId="{DBE6DF03-FF1C-4F94-8B9A-EF7BC29DCBB8}" type="pres">
      <dgm:prSet presAssocID="{8EBA12CD-B750-4E91-B1FE-13D6509BA8FD}" presName="rootText" presStyleLbl="node2" presStyleIdx="2" presStyleCnt="4">
        <dgm:presLayoutVars>
          <dgm:chPref val="3"/>
        </dgm:presLayoutVars>
      </dgm:prSet>
      <dgm:spPr/>
    </dgm:pt>
    <dgm:pt modelId="{D4C56EAA-92CD-4DD8-9ECF-323F751303E3}" type="pres">
      <dgm:prSet presAssocID="{8EBA12CD-B750-4E91-B1FE-13D6509BA8FD}" presName="rootConnector" presStyleLbl="node2" presStyleIdx="2" presStyleCnt="4"/>
      <dgm:spPr/>
    </dgm:pt>
    <dgm:pt modelId="{9A39DDA8-4788-4431-BB55-74C8DBF7B68D}" type="pres">
      <dgm:prSet presAssocID="{8EBA12CD-B750-4E91-B1FE-13D6509BA8FD}" presName="hierChild4" presStyleCnt="0"/>
      <dgm:spPr/>
    </dgm:pt>
    <dgm:pt modelId="{F644B5D7-C5EE-420E-B619-956641B9BF06}" type="pres">
      <dgm:prSet presAssocID="{8EBA12CD-B750-4E91-B1FE-13D6509BA8FD}" presName="hierChild5" presStyleCnt="0"/>
      <dgm:spPr/>
    </dgm:pt>
    <dgm:pt modelId="{DE853FAC-6F2F-42DF-B12C-ADB8597E5255}" type="pres">
      <dgm:prSet presAssocID="{1745BC2B-187E-4B99-94D5-4D367DC1B003}" presName="Name64" presStyleLbl="parChTrans1D2" presStyleIdx="3" presStyleCnt="4"/>
      <dgm:spPr/>
    </dgm:pt>
    <dgm:pt modelId="{A3F8EF4E-6D10-479F-8B95-BEC5C8650811}" type="pres">
      <dgm:prSet presAssocID="{53A37ABF-867E-4DFB-B989-19422AE3EC5B}" presName="hierRoot2" presStyleCnt="0">
        <dgm:presLayoutVars>
          <dgm:hierBranch val="init"/>
        </dgm:presLayoutVars>
      </dgm:prSet>
      <dgm:spPr/>
    </dgm:pt>
    <dgm:pt modelId="{057FBF17-0787-470D-824C-BC8D05973BFB}" type="pres">
      <dgm:prSet presAssocID="{53A37ABF-867E-4DFB-B989-19422AE3EC5B}" presName="rootComposite" presStyleCnt="0"/>
      <dgm:spPr/>
    </dgm:pt>
    <dgm:pt modelId="{8F545705-001F-4404-BBC7-B67BC991AFB2}" type="pres">
      <dgm:prSet presAssocID="{53A37ABF-867E-4DFB-B989-19422AE3EC5B}" presName="rootText" presStyleLbl="node2" presStyleIdx="3" presStyleCnt="4">
        <dgm:presLayoutVars>
          <dgm:chPref val="3"/>
        </dgm:presLayoutVars>
      </dgm:prSet>
      <dgm:spPr/>
    </dgm:pt>
    <dgm:pt modelId="{8F98DB3E-64DA-422F-976E-9A8320EDE63E}" type="pres">
      <dgm:prSet presAssocID="{53A37ABF-867E-4DFB-B989-19422AE3EC5B}" presName="rootConnector" presStyleLbl="node2" presStyleIdx="3" presStyleCnt="4"/>
      <dgm:spPr/>
    </dgm:pt>
    <dgm:pt modelId="{E9F70224-8DB9-4C8B-A0B3-9465026413C6}" type="pres">
      <dgm:prSet presAssocID="{53A37ABF-867E-4DFB-B989-19422AE3EC5B}" presName="hierChild4" presStyleCnt="0"/>
      <dgm:spPr/>
    </dgm:pt>
    <dgm:pt modelId="{424E96A0-2893-4DB8-B738-F5F5C60FA3C7}" type="pres">
      <dgm:prSet presAssocID="{53A37ABF-867E-4DFB-B989-19422AE3EC5B}" presName="hierChild5" presStyleCnt="0"/>
      <dgm:spPr/>
    </dgm:pt>
    <dgm:pt modelId="{D7A3DEEA-7569-49CA-A387-B2F1A1E16070}" type="pres">
      <dgm:prSet presAssocID="{B7DA429F-4CAB-4C7A-A5AF-4D84B65BD586}" presName="hierChild3" presStyleCnt="0"/>
      <dgm:spPr/>
    </dgm:pt>
  </dgm:ptLst>
  <dgm:cxnLst>
    <dgm:cxn modelId="{E5873528-12EF-451D-B052-B77731AD4244}" type="presOf" srcId="{9A3A90B6-8DE1-4214-BC68-D32B65247F4E}" destId="{556F71EC-081B-4675-A9C4-7850D8F289F3}" srcOrd="0" destOrd="0" presId="urn:microsoft.com/office/officeart/2009/3/layout/HorizontalOrganizationChart#1"/>
    <dgm:cxn modelId="{D5A42532-7289-4562-BD94-F7F736FBABCD}" type="presOf" srcId="{B7DA429F-4CAB-4C7A-A5AF-4D84B65BD586}" destId="{AD2801CC-2A39-43CB-AAD0-636F6524E05C}" srcOrd="0" destOrd="0" presId="urn:microsoft.com/office/officeart/2009/3/layout/HorizontalOrganizationChart#1"/>
    <dgm:cxn modelId="{120A3A33-8E50-4DA1-96BD-E723EB91FE16}" type="presOf" srcId="{1745BC2B-187E-4B99-94D5-4D367DC1B003}" destId="{DE853FAC-6F2F-42DF-B12C-ADB8597E5255}" srcOrd="0" destOrd="0" presId="urn:microsoft.com/office/officeart/2009/3/layout/HorizontalOrganizationChart#1"/>
    <dgm:cxn modelId="{83D4FA64-CCA0-4DA3-AEC0-40FC842BF343}" srcId="{B7DA429F-4CAB-4C7A-A5AF-4D84B65BD586}" destId="{53A37ABF-867E-4DFB-B989-19422AE3EC5B}" srcOrd="3" destOrd="0" parTransId="{1745BC2B-187E-4B99-94D5-4D367DC1B003}" sibTransId="{8F51B635-EA07-42B2-85F7-561BC2531567}"/>
    <dgm:cxn modelId="{B8271146-8615-4360-B1F8-B4D1CBF8267A}" type="presOf" srcId="{A75D6232-5FF2-41B1-8C77-111C6753D506}" destId="{C7B8BA9A-E5EC-4D6F-A54F-B1FCDB8190C7}" srcOrd="0" destOrd="0" presId="urn:microsoft.com/office/officeart/2009/3/layout/HorizontalOrganizationChart#1"/>
    <dgm:cxn modelId="{7DF22647-4ACC-406A-A87F-FB0B4BC07FA9}" type="presOf" srcId="{8EBA12CD-B750-4E91-B1FE-13D6509BA8FD}" destId="{D4C56EAA-92CD-4DD8-9ECF-323F751303E3}" srcOrd="1" destOrd="0" presId="urn:microsoft.com/office/officeart/2009/3/layout/HorizontalOrganizationChart#1"/>
    <dgm:cxn modelId="{660B4649-951F-40B7-82F7-2176224FA01D}" type="presOf" srcId="{782222CF-FD96-401E-AA0E-11E1A1F29176}" destId="{BA719EF4-B9CF-4BB3-B1EC-D50123CB81DC}" srcOrd="1" destOrd="0" presId="urn:microsoft.com/office/officeart/2009/3/layout/HorizontalOrganizationChart#1"/>
    <dgm:cxn modelId="{D7DE074C-C64F-4805-8657-4C8F02CECEF4}" srcId="{B7DA429F-4CAB-4C7A-A5AF-4D84B65BD586}" destId="{8EBA12CD-B750-4E91-B1FE-13D6509BA8FD}" srcOrd="2" destOrd="0" parTransId="{104AD5AF-74F2-48BC-9E69-15452FE63801}" sibTransId="{94E82D7F-2159-4F59-9683-EF9BA5AE1C1B}"/>
    <dgm:cxn modelId="{B07D476C-B8C0-40F7-84FF-756D58BF95C3}" type="presOf" srcId="{B7DA429F-4CAB-4C7A-A5AF-4D84B65BD586}" destId="{11967DCF-B671-45D4-B89A-5A8F2F8DD3F6}" srcOrd="1" destOrd="0" presId="urn:microsoft.com/office/officeart/2009/3/layout/HorizontalOrganizationChart#1"/>
    <dgm:cxn modelId="{DEBE9672-33E1-4257-833E-06BF2AC5BEF0}" type="presOf" srcId="{53A37ABF-867E-4DFB-B989-19422AE3EC5B}" destId="{8F98DB3E-64DA-422F-976E-9A8320EDE63E}" srcOrd="1" destOrd="0" presId="urn:microsoft.com/office/officeart/2009/3/layout/HorizontalOrganizationChart#1"/>
    <dgm:cxn modelId="{D422868D-CD7E-4AE5-9C76-4A98AA7C83C8}" type="presOf" srcId="{53A37ABF-867E-4DFB-B989-19422AE3EC5B}" destId="{8F545705-001F-4404-BBC7-B67BC991AFB2}" srcOrd="0" destOrd="0" presId="urn:microsoft.com/office/officeart/2009/3/layout/HorizontalOrganizationChart#1"/>
    <dgm:cxn modelId="{00AF3095-86FC-4B38-86AD-65C1FA10AB17}" srcId="{B7DA429F-4CAB-4C7A-A5AF-4D84B65BD586}" destId="{48A0E847-887A-4ADE-A3AF-28D45442951B}" srcOrd="0" destOrd="0" parTransId="{9A3A90B6-8DE1-4214-BC68-D32B65247F4E}" sibTransId="{5A3EA37F-A35C-4380-8FED-9B8CB217D259}"/>
    <dgm:cxn modelId="{2B95309C-4F25-4FCC-A025-547635998207}" srcId="{B7DA429F-4CAB-4C7A-A5AF-4D84B65BD586}" destId="{782222CF-FD96-401E-AA0E-11E1A1F29176}" srcOrd="1" destOrd="0" parTransId="{8AD60B93-C454-4CD4-8240-5C88F177833F}" sibTransId="{849F289F-401C-4909-9C6C-A90BF3782C61}"/>
    <dgm:cxn modelId="{B5DFFAC3-2E88-4649-B05C-270D6E43AE23}" type="presOf" srcId="{48A0E847-887A-4ADE-A3AF-28D45442951B}" destId="{6B6C1F3B-F241-466E-9322-B495E509D30E}" srcOrd="0" destOrd="0" presId="urn:microsoft.com/office/officeart/2009/3/layout/HorizontalOrganizationChart#1"/>
    <dgm:cxn modelId="{CCD8BBC4-519F-4C5C-9D5A-D572801A490B}" type="presOf" srcId="{48A0E847-887A-4ADE-A3AF-28D45442951B}" destId="{7CEDC3F6-C30A-461E-8E57-AB5ED7A09C40}" srcOrd="1" destOrd="0" presId="urn:microsoft.com/office/officeart/2009/3/layout/HorizontalOrganizationChart#1"/>
    <dgm:cxn modelId="{59DF41D3-B017-4E95-B8B1-5151F4BF9494}" type="presOf" srcId="{8AD60B93-C454-4CD4-8240-5C88F177833F}" destId="{BA9C69DE-2FE7-4A96-89F6-2AE0CDC5E40D}" srcOrd="0" destOrd="0" presId="urn:microsoft.com/office/officeart/2009/3/layout/HorizontalOrganizationChart#1"/>
    <dgm:cxn modelId="{C478C4EB-0870-4729-8787-169B29BD62C0}" srcId="{A75D6232-5FF2-41B1-8C77-111C6753D506}" destId="{B7DA429F-4CAB-4C7A-A5AF-4D84B65BD586}" srcOrd="0" destOrd="0" parTransId="{99766CBC-DC52-4B6E-8462-19B2A4DBEEF1}" sibTransId="{BB402973-6815-4E63-B844-609A5A6B717E}"/>
    <dgm:cxn modelId="{50F226F6-4906-4DFB-A855-6EB1010CF1C0}" type="presOf" srcId="{8EBA12CD-B750-4E91-B1FE-13D6509BA8FD}" destId="{DBE6DF03-FF1C-4F94-8B9A-EF7BC29DCBB8}" srcOrd="0" destOrd="0" presId="urn:microsoft.com/office/officeart/2009/3/layout/HorizontalOrganizationChart#1"/>
    <dgm:cxn modelId="{548647F6-B970-434A-83A7-C6EB745F284F}" type="presOf" srcId="{782222CF-FD96-401E-AA0E-11E1A1F29176}" destId="{585B4EDD-4C93-41A3-BCEB-F42C6735B100}" srcOrd="0" destOrd="0" presId="urn:microsoft.com/office/officeart/2009/3/layout/HorizontalOrganizationChart#1"/>
    <dgm:cxn modelId="{6E6FB4FF-880D-4A36-9C5C-B757EA2E9766}" type="presOf" srcId="{104AD5AF-74F2-48BC-9E69-15452FE63801}" destId="{3E27CF7D-08A7-471C-AA98-5AABBDF7A6EF}" srcOrd="0" destOrd="0" presId="urn:microsoft.com/office/officeart/2009/3/layout/HorizontalOrganizationChart#1"/>
    <dgm:cxn modelId="{21538C25-7716-485F-A3AF-AF51BC0C897B}" type="presParOf" srcId="{C7B8BA9A-E5EC-4D6F-A54F-B1FCDB8190C7}" destId="{C7B91AFB-AC83-4BDE-9699-E4F9784FE148}" srcOrd="0" destOrd="0" presId="urn:microsoft.com/office/officeart/2009/3/layout/HorizontalOrganizationChart#1"/>
    <dgm:cxn modelId="{89710FB2-5FDA-4F4E-A942-76C7193F5DFA}" type="presParOf" srcId="{C7B91AFB-AC83-4BDE-9699-E4F9784FE148}" destId="{56B920C4-1FB5-4737-BA0E-E20141865F2F}" srcOrd="0" destOrd="0" presId="urn:microsoft.com/office/officeart/2009/3/layout/HorizontalOrganizationChart#1"/>
    <dgm:cxn modelId="{6CCC913B-F2B7-4D23-97CF-B6A41C033CF3}" type="presParOf" srcId="{56B920C4-1FB5-4737-BA0E-E20141865F2F}" destId="{AD2801CC-2A39-43CB-AAD0-636F6524E05C}" srcOrd="0" destOrd="0" presId="urn:microsoft.com/office/officeart/2009/3/layout/HorizontalOrganizationChart#1"/>
    <dgm:cxn modelId="{0934A9E3-4335-472F-8D60-EE27259EA4B4}" type="presParOf" srcId="{56B920C4-1FB5-4737-BA0E-E20141865F2F}" destId="{11967DCF-B671-45D4-B89A-5A8F2F8DD3F6}" srcOrd="1" destOrd="0" presId="urn:microsoft.com/office/officeart/2009/3/layout/HorizontalOrganizationChart#1"/>
    <dgm:cxn modelId="{AE5D2144-933A-4332-8F10-ACFDFEDDB268}" type="presParOf" srcId="{C7B91AFB-AC83-4BDE-9699-E4F9784FE148}" destId="{58499B28-F111-4A3B-BFFF-941AB436E72F}" srcOrd="1" destOrd="0" presId="urn:microsoft.com/office/officeart/2009/3/layout/HorizontalOrganizationChart#1"/>
    <dgm:cxn modelId="{2F570065-563D-47FB-8F7D-0CB4BE82AF54}" type="presParOf" srcId="{58499B28-F111-4A3B-BFFF-941AB436E72F}" destId="{556F71EC-081B-4675-A9C4-7850D8F289F3}" srcOrd="0" destOrd="0" presId="urn:microsoft.com/office/officeart/2009/3/layout/HorizontalOrganizationChart#1"/>
    <dgm:cxn modelId="{D96CD877-161A-4696-8E2B-3689F6555835}" type="presParOf" srcId="{58499B28-F111-4A3B-BFFF-941AB436E72F}" destId="{B78A877E-6321-4D1D-B56C-C6A2E5B21ADA}" srcOrd="1" destOrd="0" presId="urn:microsoft.com/office/officeart/2009/3/layout/HorizontalOrganizationChart#1"/>
    <dgm:cxn modelId="{E99448C9-E9E7-4BA4-BD18-64178E54CED5}" type="presParOf" srcId="{B78A877E-6321-4D1D-B56C-C6A2E5B21ADA}" destId="{888174C2-0A3F-452A-9DF9-FD1D38F70A48}" srcOrd="0" destOrd="0" presId="urn:microsoft.com/office/officeart/2009/3/layout/HorizontalOrganizationChart#1"/>
    <dgm:cxn modelId="{4CE42A08-FCEA-4575-BD5F-BF95D6F2F465}" type="presParOf" srcId="{888174C2-0A3F-452A-9DF9-FD1D38F70A48}" destId="{6B6C1F3B-F241-466E-9322-B495E509D30E}" srcOrd="0" destOrd="0" presId="urn:microsoft.com/office/officeart/2009/3/layout/HorizontalOrganizationChart#1"/>
    <dgm:cxn modelId="{0E07CD19-28F3-47DD-B7EB-2C3317152DA7}" type="presParOf" srcId="{888174C2-0A3F-452A-9DF9-FD1D38F70A48}" destId="{7CEDC3F6-C30A-461E-8E57-AB5ED7A09C40}" srcOrd="1" destOrd="0" presId="urn:microsoft.com/office/officeart/2009/3/layout/HorizontalOrganizationChart#1"/>
    <dgm:cxn modelId="{B29A18B6-6C48-4B0D-9115-628A3D2DBAA1}" type="presParOf" srcId="{B78A877E-6321-4D1D-B56C-C6A2E5B21ADA}" destId="{6E96008F-1172-46F1-BD2D-7B8D940BE1F6}" srcOrd="1" destOrd="0" presId="urn:microsoft.com/office/officeart/2009/3/layout/HorizontalOrganizationChart#1"/>
    <dgm:cxn modelId="{BEB8FB47-80CB-4EB8-A0F4-4F2303465DB9}" type="presParOf" srcId="{B78A877E-6321-4D1D-B56C-C6A2E5B21ADA}" destId="{A177ED82-32FB-4DB5-9EE3-E0990FADCD8F}" srcOrd="2" destOrd="0" presId="urn:microsoft.com/office/officeart/2009/3/layout/HorizontalOrganizationChart#1"/>
    <dgm:cxn modelId="{DB40C90B-D69D-4DAD-ABEE-B8A69259D9FA}" type="presParOf" srcId="{58499B28-F111-4A3B-BFFF-941AB436E72F}" destId="{BA9C69DE-2FE7-4A96-89F6-2AE0CDC5E40D}" srcOrd="2" destOrd="0" presId="urn:microsoft.com/office/officeart/2009/3/layout/HorizontalOrganizationChart#1"/>
    <dgm:cxn modelId="{5FAC825C-F3ED-4FD9-AFAE-E2DB3A7410C5}" type="presParOf" srcId="{58499B28-F111-4A3B-BFFF-941AB436E72F}" destId="{B6C102AD-5DFB-433C-8CE1-9586C6B08451}" srcOrd="3" destOrd="0" presId="urn:microsoft.com/office/officeart/2009/3/layout/HorizontalOrganizationChart#1"/>
    <dgm:cxn modelId="{8A59A59E-70AC-4A82-8731-C9CB9E490E3F}" type="presParOf" srcId="{B6C102AD-5DFB-433C-8CE1-9586C6B08451}" destId="{0D7D50CC-AB7D-4B32-949B-9C9FEEA096D1}" srcOrd="0" destOrd="0" presId="urn:microsoft.com/office/officeart/2009/3/layout/HorizontalOrganizationChart#1"/>
    <dgm:cxn modelId="{D198ACBD-0D37-4BCC-956B-25422FE57EDB}" type="presParOf" srcId="{0D7D50CC-AB7D-4B32-949B-9C9FEEA096D1}" destId="{585B4EDD-4C93-41A3-BCEB-F42C6735B100}" srcOrd="0" destOrd="0" presId="urn:microsoft.com/office/officeart/2009/3/layout/HorizontalOrganizationChart#1"/>
    <dgm:cxn modelId="{C27EBE00-9696-42EA-9576-780C8D8638B4}" type="presParOf" srcId="{0D7D50CC-AB7D-4B32-949B-9C9FEEA096D1}" destId="{BA719EF4-B9CF-4BB3-B1EC-D50123CB81DC}" srcOrd="1" destOrd="0" presId="urn:microsoft.com/office/officeart/2009/3/layout/HorizontalOrganizationChart#1"/>
    <dgm:cxn modelId="{E16EB645-8735-427C-BA39-0B2303F7B3AC}" type="presParOf" srcId="{B6C102AD-5DFB-433C-8CE1-9586C6B08451}" destId="{92D9199C-7DA0-4FD0-8F21-9C313E0E7F39}" srcOrd="1" destOrd="0" presId="urn:microsoft.com/office/officeart/2009/3/layout/HorizontalOrganizationChart#1"/>
    <dgm:cxn modelId="{75F35AFE-9EA4-4EB6-9673-3691155CA741}" type="presParOf" srcId="{B6C102AD-5DFB-433C-8CE1-9586C6B08451}" destId="{E2D05FA3-085C-40B1-96FB-8DCF012AC6D0}" srcOrd="2" destOrd="0" presId="urn:microsoft.com/office/officeart/2009/3/layout/HorizontalOrganizationChart#1"/>
    <dgm:cxn modelId="{50B7C1D4-7BC6-4B6C-A406-FC228070B562}" type="presParOf" srcId="{58499B28-F111-4A3B-BFFF-941AB436E72F}" destId="{3E27CF7D-08A7-471C-AA98-5AABBDF7A6EF}" srcOrd="4" destOrd="0" presId="urn:microsoft.com/office/officeart/2009/3/layout/HorizontalOrganizationChart#1"/>
    <dgm:cxn modelId="{DD3FA30A-4DA8-4B72-B40B-07B7EB7CB316}" type="presParOf" srcId="{58499B28-F111-4A3B-BFFF-941AB436E72F}" destId="{A06DC73A-0966-45B8-8273-020A5A5DC65A}" srcOrd="5" destOrd="0" presId="urn:microsoft.com/office/officeart/2009/3/layout/HorizontalOrganizationChart#1"/>
    <dgm:cxn modelId="{C54BCFE2-A472-4380-A21D-D5D9161B4C5E}" type="presParOf" srcId="{A06DC73A-0966-45B8-8273-020A5A5DC65A}" destId="{8DE68CB2-C58D-4224-91C4-78C7060B0D3F}" srcOrd="0" destOrd="0" presId="urn:microsoft.com/office/officeart/2009/3/layout/HorizontalOrganizationChart#1"/>
    <dgm:cxn modelId="{FCDD1203-3EE5-46B1-BC4A-3F695C40B543}" type="presParOf" srcId="{8DE68CB2-C58D-4224-91C4-78C7060B0D3F}" destId="{DBE6DF03-FF1C-4F94-8B9A-EF7BC29DCBB8}" srcOrd="0" destOrd="0" presId="urn:microsoft.com/office/officeart/2009/3/layout/HorizontalOrganizationChart#1"/>
    <dgm:cxn modelId="{DBC18A8F-7ECF-4E3E-9092-1AFDFE7CCD72}" type="presParOf" srcId="{8DE68CB2-C58D-4224-91C4-78C7060B0D3F}" destId="{D4C56EAA-92CD-4DD8-9ECF-323F751303E3}" srcOrd="1" destOrd="0" presId="urn:microsoft.com/office/officeart/2009/3/layout/HorizontalOrganizationChart#1"/>
    <dgm:cxn modelId="{CF0F2F1A-9FDF-41EC-8836-EA51D97EC7FE}" type="presParOf" srcId="{A06DC73A-0966-45B8-8273-020A5A5DC65A}" destId="{9A39DDA8-4788-4431-BB55-74C8DBF7B68D}" srcOrd="1" destOrd="0" presId="urn:microsoft.com/office/officeart/2009/3/layout/HorizontalOrganizationChart#1"/>
    <dgm:cxn modelId="{CCF86770-C925-49E0-854A-2E29723B1211}" type="presParOf" srcId="{A06DC73A-0966-45B8-8273-020A5A5DC65A}" destId="{F644B5D7-C5EE-420E-B619-956641B9BF06}" srcOrd="2" destOrd="0" presId="urn:microsoft.com/office/officeart/2009/3/layout/HorizontalOrganizationChart#1"/>
    <dgm:cxn modelId="{2DC380F6-F0AF-4F5C-BE25-9370FD80C07E}" type="presParOf" srcId="{58499B28-F111-4A3B-BFFF-941AB436E72F}" destId="{DE853FAC-6F2F-42DF-B12C-ADB8597E5255}" srcOrd="6" destOrd="0" presId="urn:microsoft.com/office/officeart/2009/3/layout/HorizontalOrganizationChart#1"/>
    <dgm:cxn modelId="{8035C0F6-4E04-446A-9F60-8BB263FDD062}" type="presParOf" srcId="{58499B28-F111-4A3B-BFFF-941AB436E72F}" destId="{A3F8EF4E-6D10-479F-8B95-BEC5C8650811}" srcOrd="7" destOrd="0" presId="urn:microsoft.com/office/officeart/2009/3/layout/HorizontalOrganizationChart#1"/>
    <dgm:cxn modelId="{46C12B05-3669-4008-B06A-F1623A59F17A}" type="presParOf" srcId="{A3F8EF4E-6D10-479F-8B95-BEC5C8650811}" destId="{057FBF17-0787-470D-824C-BC8D05973BFB}" srcOrd="0" destOrd="0" presId="urn:microsoft.com/office/officeart/2009/3/layout/HorizontalOrganizationChart#1"/>
    <dgm:cxn modelId="{C6D97FD2-CB2B-43D8-9F57-0045C324A7F9}" type="presParOf" srcId="{057FBF17-0787-470D-824C-BC8D05973BFB}" destId="{8F545705-001F-4404-BBC7-B67BC991AFB2}" srcOrd="0" destOrd="0" presId="urn:microsoft.com/office/officeart/2009/3/layout/HorizontalOrganizationChart#1"/>
    <dgm:cxn modelId="{0AC102D1-B901-43B7-A316-29506F72777E}" type="presParOf" srcId="{057FBF17-0787-470D-824C-BC8D05973BFB}" destId="{8F98DB3E-64DA-422F-976E-9A8320EDE63E}" srcOrd="1" destOrd="0" presId="urn:microsoft.com/office/officeart/2009/3/layout/HorizontalOrganizationChart#1"/>
    <dgm:cxn modelId="{48526E6D-9E4E-46D6-8114-919DB9F92B54}" type="presParOf" srcId="{A3F8EF4E-6D10-479F-8B95-BEC5C8650811}" destId="{E9F70224-8DB9-4C8B-A0B3-9465026413C6}" srcOrd="1" destOrd="0" presId="urn:microsoft.com/office/officeart/2009/3/layout/HorizontalOrganizationChart#1"/>
    <dgm:cxn modelId="{6270AB3B-B9A9-4C66-83BD-5966EE375165}" type="presParOf" srcId="{A3F8EF4E-6D10-479F-8B95-BEC5C8650811}" destId="{424E96A0-2893-4DB8-B738-F5F5C60FA3C7}" srcOrd="2" destOrd="0" presId="urn:microsoft.com/office/officeart/2009/3/layout/HorizontalOrganizationChart#1"/>
    <dgm:cxn modelId="{A1FAC081-0BCE-4591-B8FD-484B1C8997A4}" type="presParOf" srcId="{C7B91AFB-AC83-4BDE-9699-E4F9784FE148}" destId="{D7A3DEEA-7569-49CA-A387-B2F1A1E16070}" srcOrd="2" destOrd="0" presId="urn:microsoft.com/office/officeart/2009/3/layout/HorizontalOrganization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CDB2FC1-CB93-4C25-A0CC-7B6FE4265541}" type="doc">
      <dgm:prSet loTypeId="urn:microsoft.com/office/officeart/2005/8/layout/hierarchy1#1" loCatId="hierarchy" qsTypeId="urn:microsoft.com/office/officeart/2005/8/quickstyle/simple1#1" qsCatId="simple" csTypeId="urn:microsoft.com/office/officeart/2005/8/colors/accent1_2#1" csCatId="accent1" phldr="1"/>
      <dgm:spPr/>
      <dgm:t>
        <a:bodyPr/>
        <a:lstStyle/>
        <a:p>
          <a:endParaRPr lang="en-US"/>
        </a:p>
      </dgm:t>
    </dgm:pt>
    <dgm:pt modelId="{F87776C0-33E3-4100-BC0F-FC542EA7B67F}">
      <dgm:prSet custT="1"/>
      <dgm:spPr/>
      <dgm:t>
        <a:bodyPr/>
        <a:lstStyle/>
        <a:p>
          <a:r>
            <a:rPr lang="en-US" sz="1600" b="1"/>
            <a:t>Efficiency improvement at Riverdale Nursing Home</a:t>
          </a:r>
        </a:p>
      </dgm:t>
    </dgm:pt>
    <dgm:pt modelId="{92AB7E35-6FFF-4C9A-8CDE-1900D07335F5}" type="parTrans" cxnId="{0AF4E0F4-D127-4A5B-94EA-2F2BDFD6E047}">
      <dgm:prSet/>
      <dgm:spPr/>
      <dgm:t>
        <a:bodyPr/>
        <a:lstStyle/>
        <a:p>
          <a:endParaRPr lang="en-US"/>
        </a:p>
      </dgm:t>
    </dgm:pt>
    <dgm:pt modelId="{4EAED90A-B996-47DC-B3E9-C580BC47152A}" type="sibTrans" cxnId="{0AF4E0F4-D127-4A5B-94EA-2F2BDFD6E047}">
      <dgm:prSet/>
      <dgm:spPr/>
      <dgm:t>
        <a:bodyPr/>
        <a:lstStyle/>
        <a:p>
          <a:endParaRPr lang="en-US"/>
        </a:p>
      </dgm:t>
    </dgm:pt>
    <dgm:pt modelId="{B4C549AD-8C00-4ABA-AFAB-9C4AEFECA365}">
      <dgm:prSet/>
      <dgm:spPr/>
      <dgm:t>
        <a:bodyPr/>
        <a:lstStyle/>
        <a:p>
          <a:r>
            <a:rPr lang="en-US"/>
            <a:t>Instant messaging  to reduce delays in communication</a:t>
          </a:r>
        </a:p>
      </dgm:t>
    </dgm:pt>
    <dgm:pt modelId="{37311918-FE72-49D1-8ADA-AC3624DCCCD9}" type="parTrans" cxnId="{EC838EBD-3FDC-4139-B17C-7CC00FBF20CF}">
      <dgm:prSet/>
      <dgm:spPr/>
      <dgm:t>
        <a:bodyPr/>
        <a:lstStyle/>
        <a:p>
          <a:endParaRPr lang="en-US"/>
        </a:p>
      </dgm:t>
    </dgm:pt>
    <dgm:pt modelId="{D55FBCBB-547E-499F-91AA-A62CFCEFACDE}" type="sibTrans" cxnId="{EC838EBD-3FDC-4139-B17C-7CC00FBF20CF}">
      <dgm:prSet/>
      <dgm:spPr/>
      <dgm:t>
        <a:bodyPr/>
        <a:lstStyle/>
        <a:p>
          <a:endParaRPr lang="en-US"/>
        </a:p>
      </dgm:t>
    </dgm:pt>
    <dgm:pt modelId="{F2F13043-49A3-4922-8E2A-B24E26F3CA86}">
      <dgm:prSet/>
      <dgm:spPr/>
      <dgm:t>
        <a:bodyPr/>
        <a:lstStyle/>
        <a:p>
          <a:r>
            <a:rPr lang="en-US"/>
            <a:t>Group chats which allows information to reach multiple staff members simultaneously. </a:t>
          </a:r>
        </a:p>
      </dgm:t>
    </dgm:pt>
    <dgm:pt modelId="{CBCB0D97-A0A9-4EE0-B538-7378067A1C56}" type="parTrans" cxnId="{D6E1FB6C-01C4-4487-B41A-FB1C8914CCAD}">
      <dgm:prSet/>
      <dgm:spPr/>
      <dgm:t>
        <a:bodyPr/>
        <a:lstStyle/>
        <a:p>
          <a:endParaRPr lang="en-US"/>
        </a:p>
      </dgm:t>
    </dgm:pt>
    <dgm:pt modelId="{770C8D40-53E4-44C7-9204-D153220B1131}" type="sibTrans" cxnId="{D6E1FB6C-01C4-4487-B41A-FB1C8914CCAD}">
      <dgm:prSet/>
      <dgm:spPr/>
      <dgm:t>
        <a:bodyPr/>
        <a:lstStyle/>
        <a:p>
          <a:endParaRPr lang="en-US"/>
        </a:p>
      </dgm:t>
    </dgm:pt>
    <dgm:pt modelId="{C8616D30-1646-4484-BC78-609E37BEAFD0}">
      <dgm:prSet/>
      <dgm:spPr/>
      <dgm:t>
        <a:bodyPr/>
        <a:lstStyle/>
        <a:p>
          <a:r>
            <a:rPr lang="en-US"/>
            <a:t>Remote meetings feature which enables connection between different buildings</a:t>
          </a:r>
        </a:p>
      </dgm:t>
    </dgm:pt>
    <dgm:pt modelId="{ECCE1286-1FFC-402A-895A-B2532BF99E20}" type="parTrans" cxnId="{60E0E890-F6C2-4DB0-8D53-5242DEA5B58D}">
      <dgm:prSet/>
      <dgm:spPr/>
      <dgm:t>
        <a:bodyPr/>
        <a:lstStyle/>
        <a:p>
          <a:endParaRPr lang="en-US"/>
        </a:p>
      </dgm:t>
    </dgm:pt>
    <dgm:pt modelId="{A90CD5D6-A68A-4E7F-83E9-B04019B0D3F3}" type="sibTrans" cxnId="{60E0E890-F6C2-4DB0-8D53-5242DEA5B58D}">
      <dgm:prSet/>
      <dgm:spPr/>
      <dgm:t>
        <a:bodyPr/>
        <a:lstStyle/>
        <a:p>
          <a:endParaRPr lang="en-US"/>
        </a:p>
      </dgm:t>
    </dgm:pt>
    <dgm:pt modelId="{28FFFF51-A953-4AD4-9D3B-26A17A792A53}">
      <dgm:prSet/>
      <dgm:spPr/>
      <dgm:t>
        <a:bodyPr/>
        <a:lstStyle/>
        <a:p>
          <a:r>
            <a:rPr lang="en-US"/>
            <a:t>Communication history  which can be reviewed when needed </a:t>
          </a:r>
          <a:r>
            <a:rPr lang="en-GB"/>
            <a:t>(NHS England, 2023).</a:t>
          </a:r>
          <a:endParaRPr lang="en-US"/>
        </a:p>
      </dgm:t>
    </dgm:pt>
    <dgm:pt modelId="{570695FE-95F2-4D1C-8348-6E11442D7AEA}" type="parTrans" cxnId="{1A1C803F-E53B-4EB0-9758-D01B825D210F}">
      <dgm:prSet/>
      <dgm:spPr/>
      <dgm:t>
        <a:bodyPr/>
        <a:lstStyle/>
        <a:p>
          <a:endParaRPr lang="en-US"/>
        </a:p>
      </dgm:t>
    </dgm:pt>
    <dgm:pt modelId="{43AF071E-009A-490B-B848-89B9A4E5DDC6}" type="sibTrans" cxnId="{1A1C803F-E53B-4EB0-9758-D01B825D210F}">
      <dgm:prSet/>
      <dgm:spPr/>
      <dgm:t>
        <a:bodyPr/>
        <a:lstStyle/>
        <a:p>
          <a:endParaRPr lang="en-US"/>
        </a:p>
      </dgm:t>
    </dgm:pt>
    <dgm:pt modelId="{8B576A4F-6789-4DF2-A720-B093A9224CE1}" type="pres">
      <dgm:prSet presAssocID="{FCDB2FC1-CB93-4C25-A0CC-7B6FE4265541}" presName="hierChild1" presStyleCnt="0">
        <dgm:presLayoutVars>
          <dgm:chPref val="1"/>
          <dgm:dir/>
          <dgm:animOne val="branch"/>
          <dgm:animLvl val="lvl"/>
          <dgm:resizeHandles/>
        </dgm:presLayoutVars>
      </dgm:prSet>
      <dgm:spPr/>
    </dgm:pt>
    <dgm:pt modelId="{60012B4F-974E-48D2-AD05-1DC208CF2B7A}" type="pres">
      <dgm:prSet presAssocID="{F87776C0-33E3-4100-BC0F-FC542EA7B67F}" presName="hierRoot1" presStyleCnt="0"/>
      <dgm:spPr/>
    </dgm:pt>
    <dgm:pt modelId="{A862DC8E-66BA-4F45-9A4C-8001CC46BBD0}" type="pres">
      <dgm:prSet presAssocID="{F87776C0-33E3-4100-BC0F-FC542EA7B67F}" presName="composite" presStyleCnt="0"/>
      <dgm:spPr/>
    </dgm:pt>
    <dgm:pt modelId="{DD46A5E8-094F-4A90-A294-3C9F44C6FB36}" type="pres">
      <dgm:prSet presAssocID="{F87776C0-33E3-4100-BC0F-FC542EA7B67F}" presName="background" presStyleLbl="node0" presStyleIdx="0" presStyleCnt="1"/>
      <dgm:spPr>
        <a:solidFill>
          <a:schemeClr val="bg2">
            <a:lumMod val="50000"/>
          </a:schemeClr>
        </a:solidFill>
      </dgm:spPr>
    </dgm:pt>
    <dgm:pt modelId="{300CE76E-0733-47BD-AE85-F9506F3072D8}" type="pres">
      <dgm:prSet presAssocID="{F87776C0-33E3-4100-BC0F-FC542EA7B67F}" presName="text" presStyleLbl="fgAcc0" presStyleIdx="0" presStyleCnt="1" custScaleX="104491" custScaleY="127858" custLinFactNeighborX="1862" custLinFactNeighborY="-45934">
        <dgm:presLayoutVars>
          <dgm:chPref val="3"/>
        </dgm:presLayoutVars>
      </dgm:prSet>
      <dgm:spPr/>
    </dgm:pt>
    <dgm:pt modelId="{668C1986-7F98-424E-979D-B6D23ECDBD0B}" type="pres">
      <dgm:prSet presAssocID="{F87776C0-33E3-4100-BC0F-FC542EA7B67F}" presName="hierChild2" presStyleCnt="0"/>
      <dgm:spPr/>
    </dgm:pt>
    <dgm:pt modelId="{D8A2F04D-B7C2-4B99-ACCF-1243324E00E7}" type="pres">
      <dgm:prSet presAssocID="{37311918-FE72-49D1-8ADA-AC3624DCCCD9}" presName="Name10" presStyleLbl="parChTrans1D2" presStyleIdx="0" presStyleCnt="4"/>
      <dgm:spPr/>
    </dgm:pt>
    <dgm:pt modelId="{EB96D4D3-5679-46F0-A052-F3415BC29BAE}" type="pres">
      <dgm:prSet presAssocID="{B4C549AD-8C00-4ABA-AFAB-9C4AEFECA365}" presName="hierRoot2" presStyleCnt="0"/>
      <dgm:spPr/>
    </dgm:pt>
    <dgm:pt modelId="{972F5F47-24ED-4056-A5CB-24744BD4EA0F}" type="pres">
      <dgm:prSet presAssocID="{B4C549AD-8C00-4ABA-AFAB-9C4AEFECA365}" presName="composite2" presStyleCnt="0"/>
      <dgm:spPr/>
    </dgm:pt>
    <dgm:pt modelId="{495D4CF0-AB08-4123-A8E5-988FFB9B548F}" type="pres">
      <dgm:prSet presAssocID="{B4C549AD-8C00-4ABA-AFAB-9C4AEFECA365}" presName="background2" presStyleLbl="node2" presStyleIdx="0" presStyleCnt="4"/>
      <dgm:spPr>
        <a:solidFill>
          <a:schemeClr val="bg2">
            <a:lumMod val="50000"/>
          </a:schemeClr>
        </a:solidFill>
      </dgm:spPr>
    </dgm:pt>
    <dgm:pt modelId="{51E3D6A7-9AC6-4D95-899E-54A28945D9C7}" type="pres">
      <dgm:prSet presAssocID="{B4C549AD-8C00-4ABA-AFAB-9C4AEFECA365}" presName="text2" presStyleLbl="fgAcc2" presStyleIdx="0" presStyleCnt="4" custLinFactNeighborY="-1688">
        <dgm:presLayoutVars>
          <dgm:chPref val="3"/>
        </dgm:presLayoutVars>
      </dgm:prSet>
      <dgm:spPr/>
    </dgm:pt>
    <dgm:pt modelId="{F9EE000B-0056-4110-810C-08B2904DE80B}" type="pres">
      <dgm:prSet presAssocID="{B4C549AD-8C00-4ABA-AFAB-9C4AEFECA365}" presName="hierChild3" presStyleCnt="0"/>
      <dgm:spPr/>
    </dgm:pt>
    <dgm:pt modelId="{879C97D0-4967-4AAA-A37E-7CDD4020ECAD}" type="pres">
      <dgm:prSet presAssocID="{CBCB0D97-A0A9-4EE0-B538-7378067A1C56}" presName="Name10" presStyleLbl="parChTrans1D2" presStyleIdx="1" presStyleCnt="4"/>
      <dgm:spPr/>
    </dgm:pt>
    <dgm:pt modelId="{684E90C4-91F7-4FC0-9EC0-780B452E4953}" type="pres">
      <dgm:prSet presAssocID="{F2F13043-49A3-4922-8E2A-B24E26F3CA86}" presName="hierRoot2" presStyleCnt="0"/>
      <dgm:spPr/>
    </dgm:pt>
    <dgm:pt modelId="{F32D71D1-AF90-4BAC-B158-261831809AEC}" type="pres">
      <dgm:prSet presAssocID="{F2F13043-49A3-4922-8E2A-B24E26F3CA86}" presName="composite2" presStyleCnt="0"/>
      <dgm:spPr/>
    </dgm:pt>
    <dgm:pt modelId="{11670246-1883-4D0C-8C38-303F55E01583}" type="pres">
      <dgm:prSet presAssocID="{F2F13043-49A3-4922-8E2A-B24E26F3CA86}" presName="background2" presStyleLbl="node2" presStyleIdx="1" presStyleCnt="4"/>
      <dgm:spPr>
        <a:solidFill>
          <a:schemeClr val="bg2">
            <a:lumMod val="50000"/>
          </a:schemeClr>
        </a:solidFill>
      </dgm:spPr>
    </dgm:pt>
    <dgm:pt modelId="{77514254-8E37-47E2-9762-0A08435ABE46}" type="pres">
      <dgm:prSet presAssocID="{F2F13043-49A3-4922-8E2A-B24E26F3CA86}" presName="text2" presStyleLbl="fgAcc2" presStyleIdx="1" presStyleCnt="4">
        <dgm:presLayoutVars>
          <dgm:chPref val="3"/>
        </dgm:presLayoutVars>
      </dgm:prSet>
      <dgm:spPr/>
    </dgm:pt>
    <dgm:pt modelId="{B0CD9C3B-3E86-4779-8DA3-DCCD3C168E23}" type="pres">
      <dgm:prSet presAssocID="{F2F13043-49A3-4922-8E2A-B24E26F3CA86}" presName="hierChild3" presStyleCnt="0"/>
      <dgm:spPr/>
    </dgm:pt>
    <dgm:pt modelId="{1B7F222A-F562-4E5C-AF5A-44613F8AD512}" type="pres">
      <dgm:prSet presAssocID="{ECCE1286-1FFC-402A-895A-B2532BF99E20}" presName="Name10" presStyleLbl="parChTrans1D2" presStyleIdx="2" presStyleCnt="4"/>
      <dgm:spPr/>
    </dgm:pt>
    <dgm:pt modelId="{D8A70837-4D63-4E47-9AC7-741CC34B553D}" type="pres">
      <dgm:prSet presAssocID="{C8616D30-1646-4484-BC78-609E37BEAFD0}" presName="hierRoot2" presStyleCnt="0"/>
      <dgm:spPr/>
    </dgm:pt>
    <dgm:pt modelId="{CE065B8A-50A0-4643-BDBA-F74CFA4316E6}" type="pres">
      <dgm:prSet presAssocID="{C8616D30-1646-4484-BC78-609E37BEAFD0}" presName="composite2" presStyleCnt="0"/>
      <dgm:spPr/>
    </dgm:pt>
    <dgm:pt modelId="{0F2C04C3-2DF0-4681-BDE1-83CD051D03DB}" type="pres">
      <dgm:prSet presAssocID="{C8616D30-1646-4484-BC78-609E37BEAFD0}" presName="background2" presStyleLbl="node2" presStyleIdx="2" presStyleCnt="4"/>
      <dgm:spPr>
        <a:solidFill>
          <a:schemeClr val="bg2">
            <a:lumMod val="50000"/>
          </a:schemeClr>
        </a:solidFill>
      </dgm:spPr>
    </dgm:pt>
    <dgm:pt modelId="{0FD26C4E-ABDA-469B-9172-EC68C3FCAF52}" type="pres">
      <dgm:prSet presAssocID="{C8616D30-1646-4484-BC78-609E37BEAFD0}" presName="text2" presStyleLbl="fgAcc2" presStyleIdx="2" presStyleCnt="4">
        <dgm:presLayoutVars>
          <dgm:chPref val="3"/>
        </dgm:presLayoutVars>
      </dgm:prSet>
      <dgm:spPr/>
    </dgm:pt>
    <dgm:pt modelId="{2889C52F-0C1E-436B-83F5-FE5B6C24998A}" type="pres">
      <dgm:prSet presAssocID="{C8616D30-1646-4484-BC78-609E37BEAFD0}" presName="hierChild3" presStyleCnt="0"/>
      <dgm:spPr/>
    </dgm:pt>
    <dgm:pt modelId="{606F4ADA-50D8-4EF6-A67D-A56D22FE12B6}" type="pres">
      <dgm:prSet presAssocID="{570695FE-95F2-4D1C-8348-6E11442D7AEA}" presName="Name10" presStyleLbl="parChTrans1D2" presStyleIdx="3" presStyleCnt="4"/>
      <dgm:spPr/>
    </dgm:pt>
    <dgm:pt modelId="{5DB3C24F-489A-4F55-A487-EAC23010E2F3}" type="pres">
      <dgm:prSet presAssocID="{28FFFF51-A953-4AD4-9D3B-26A17A792A53}" presName="hierRoot2" presStyleCnt="0"/>
      <dgm:spPr/>
    </dgm:pt>
    <dgm:pt modelId="{94ED85BF-1682-4C02-9320-0B8E534DA8F2}" type="pres">
      <dgm:prSet presAssocID="{28FFFF51-A953-4AD4-9D3B-26A17A792A53}" presName="composite2" presStyleCnt="0"/>
      <dgm:spPr/>
    </dgm:pt>
    <dgm:pt modelId="{07FC2898-76D4-42B9-87AF-246D2BD7F7C5}" type="pres">
      <dgm:prSet presAssocID="{28FFFF51-A953-4AD4-9D3B-26A17A792A53}" presName="background2" presStyleLbl="node2" presStyleIdx="3" presStyleCnt="4"/>
      <dgm:spPr>
        <a:solidFill>
          <a:schemeClr val="bg2">
            <a:lumMod val="50000"/>
          </a:schemeClr>
        </a:solidFill>
      </dgm:spPr>
    </dgm:pt>
    <dgm:pt modelId="{CAC52286-268F-4F30-A146-A26B20D7C24A}" type="pres">
      <dgm:prSet presAssocID="{28FFFF51-A953-4AD4-9D3B-26A17A792A53}" presName="text2" presStyleLbl="fgAcc2" presStyleIdx="3" presStyleCnt="4">
        <dgm:presLayoutVars>
          <dgm:chPref val="3"/>
        </dgm:presLayoutVars>
      </dgm:prSet>
      <dgm:spPr/>
    </dgm:pt>
    <dgm:pt modelId="{200DB3BE-0FEC-40BE-A699-9FB708756D1B}" type="pres">
      <dgm:prSet presAssocID="{28FFFF51-A953-4AD4-9D3B-26A17A792A53}" presName="hierChild3" presStyleCnt="0"/>
      <dgm:spPr/>
    </dgm:pt>
  </dgm:ptLst>
  <dgm:cxnLst>
    <dgm:cxn modelId="{40FB8C0F-E480-4155-AA45-7FE00054E517}" type="presOf" srcId="{B4C549AD-8C00-4ABA-AFAB-9C4AEFECA365}" destId="{51E3D6A7-9AC6-4D95-899E-54A28945D9C7}" srcOrd="0" destOrd="0" presId="urn:microsoft.com/office/officeart/2005/8/layout/hierarchy1#1"/>
    <dgm:cxn modelId="{EC58E013-FCB0-4FE4-8D7E-348694147807}" type="presOf" srcId="{570695FE-95F2-4D1C-8348-6E11442D7AEA}" destId="{606F4ADA-50D8-4EF6-A67D-A56D22FE12B6}" srcOrd="0" destOrd="0" presId="urn:microsoft.com/office/officeart/2005/8/layout/hierarchy1#1"/>
    <dgm:cxn modelId="{1A1C803F-E53B-4EB0-9758-D01B825D210F}" srcId="{F87776C0-33E3-4100-BC0F-FC542EA7B67F}" destId="{28FFFF51-A953-4AD4-9D3B-26A17A792A53}" srcOrd="3" destOrd="0" parTransId="{570695FE-95F2-4D1C-8348-6E11442D7AEA}" sibTransId="{43AF071E-009A-490B-B848-89B9A4E5DDC6}"/>
    <dgm:cxn modelId="{314AAC4A-DD11-45F2-B444-379A00E01089}" type="presOf" srcId="{37311918-FE72-49D1-8ADA-AC3624DCCCD9}" destId="{D8A2F04D-B7C2-4B99-ACCF-1243324E00E7}" srcOrd="0" destOrd="0" presId="urn:microsoft.com/office/officeart/2005/8/layout/hierarchy1#1"/>
    <dgm:cxn modelId="{D6E1FB6C-01C4-4487-B41A-FB1C8914CCAD}" srcId="{F87776C0-33E3-4100-BC0F-FC542EA7B67F}" destId="{F2F13043-49A3-4922-8E2A-B24E26F3CA86}" srcOrd="1" destOrd="0" parTransId="{CBCB0D97-A0A9-4EE0-B538-7378067A1C56}" sibTransId="{770C8D40-53E4-44C7-9204-D153220B1131}"/>
    <dgm:cxn modelId="{3ADF0E52-3280-4DC6-B269-41E6EB3698F8}" type="presOf" srcId="{F2F13043-49A3-4922-8E2A-B24E26F3CA86}" destId="{77514254-8E37-47E2-9762-0A08435ABE46}" srcOrd="0" destOrd="0" presId="urn:microsoft.com/office/officeart/2005/8/layout/hierarchy1#1"/>
    <dgm:cxn modelId="{026E6853-9A32-4637-B04F-FFE3A1F05C54}" type="presOf" srcId="{F87776C0-33E3-4100-BC0F-FC542EA7B67F}" destId="{300CE76E-0733-47BD-AE85-F9506F3072D8}" srcOrd="0" destOrd="0" presId="urn:microsoft.com/office/officeart/2005/8/layout/hierarchy1#1"/>
    <dgm:cxn modelId="{60E0E890-F6C2-4DB0-8D53-5242DEA5B58D}" srcId="{F87776C0-33E3-4100-BC0F-FC542EA7B67F}" destId="{C8616D30-1646-4484-BC78-609E37BEAFD0}" srcOrd="2" destOrd="0" parTransId="{ECCE1286-1FFC-402A-895A-B2532BF99E20}" sibTransId="{A90CD5D6-A68A-4E7F-83E9-B04019B0D3F3}"/>
    <dgm:cxn modelId="{DE925D9C-C116-46D7-88FF-323C3199FB32}" type="presOf" srcId="{C8616D30-1646-4484-BC78-609E37BEAFD0}" destId="{0FD26C4E-ABDA-469B-9172-EC68C3FCAF52}" srcOrd="0" destOrd="0" presId="urn:microsoft.com/office/officeart/2005/8/layout/hierarchy1#1"/>
    <dgm:cxn modelId="{EC2F2BA1-E52C-47DB-8552-D21EC5CC41FD}" type="presOf" srcId="{CBCB0D97-A0A9-4EE0-B538-7378067A1C56}" destId="{879C97D0-4967-4AAA-A37E-7CDD4020ECAD}" srcOrd="0" destOrd="0" presId="urn:microsoft.com/office/officeart/2005/8/layout/hierarchy1#1"/>
    <dgm:cxn modelId="{EC838EBD-3FDC-4139-B17C-7CC00FBF20CF}" srcId="{F87776C0-33E3-4100-BC0F-FC542EA7B67F}" destId="{B4C549AD-8C00-4ABA-AFAB-9C4AEFECA365}" srcOrd="0" destOrd="0" parTransId="{37311918-FE72-49D1-8ADA-AC3624DCCCD9}" sibTransId="{D55FBCBB-547E-499F-91AA-A62CFCEFACDE}"/>
    <dgm:cxn modelId="{A6E54ADC-33CB-4D2E-962F-A1C994940A2E}" type="presOf" srcId="{FCDB2FC1-CB93-4C25-A0CC-7B6FE4265541}" destId="{8B576A4F-6789-4DF2-A720-B093A9224CE1}" srcOrd="0" destOrd="0" presId="urn:microsoft.com/office/officeart/2005/8/layout/hierarchy1#1"/>
    <dgm:cxn modelId="{D2F53CDE-7637-4A0C-8276-0B7DF938F89D}" type="presOf" srcId="{28FFFF51-A953-4AD4-9D3B-26A17A792A53}" destId="{CAC52286-268F-4F30-A146-A26B20D7C24A}" srcOrd="0" destOrd="0" presId="urn:microsoft.com/office/officeart/2005/8/layout/hierarchy1#1"/>
    <dgm:cxn modelId="{3348D2E4-DB5B-4053-9AA6-17FAEA004F7C}" type="presOf" srcId="{ECCE1286-1FFC-402A-895A-B2532BF99E20}" destId="{1B7F222A-F562-4E5C-AF5A-44613F8AD512}" srcOrd="0" destOrd="0" presId="urn:microsoft.com/office/officeart/2005/8/layout/hierarchy1#1"/>
    <dgm:cxn modelId="{0AF4E0F4-D127-4A5B-94EA-2F2BDFD6E047}" srcId="{FCDB2FC1-CB93-4C25-A0CC-7B6FE4265541}" destId="{F87776C0-33E3-4100-BC0F-FC542EA7B67F}" srcOrd="0" destOrd="0" parTransId="{92AB7E35-6FFF-4C9A-8CDE-1900D07335F5}" sibTransId="{4EAED90A-B996-47DC-B3E9-C580BC47152A}"/>
    <dgm:cxn modelId="{0AB3A593-CC55-46A6-9266-C43655E56615}" type="presParOf" srcId="{8B576A4F-6789-4DF2-A720-B093A9224CE1}" destId="{60012B4F-974E-48D2-AD05-1DC208CF2B7A}" srcOrd="0" destOrd="0" presId="urn:microsoft.com/office/officeart/2005/8/layout/hierarchy1#1"/>
    <dgm:cxn modelId="{C91121C3-7AA7-41EE-A502-AFEA5CE6DC91}" type="presParOf" srcId="{60012B4F-974E-48D2-AD05-1DC208CF2B7A}" destId="{A862DC8E-66BA-4F45-9A4C-8001CC46BBD0}" srcOrd="0" destOrd="0" presId="urn:microsoft.com/office/officeart/2005/8/layout/hierarchy1#1"/>
    <dgm:cxn modelId="{3E561757-5513-4B97-8600-3F1D51903D03}" type="presParOf" srcId="{A862DC8E-66BA-4F45-9A4C-8001CC46BBD0}" destId="{DD46A5E8-094F-4A90-A294-3C9F44C6FB36}" srcOrd="0" destOrd="0" presId="urn:microsoft.com/office/officeart/2005/8/layout/hierarchy1#1"/>
    <dgm:cxn modelId="{DC8EE356-452E-4C95-A50A-3708C3FCAF48}" type="presParOf" srcId="{A862DC8E-66BA-4F45-9A4C-8001CC46BBD0}" destId="{300CE76E-0733-47BD-AE85-F9506F3072D8}" srcOrd="1" destOrd="0" presId="urn:microsoft.com/office/officeart/2005/8/layout/hierarchy1#1"/>
    <dgm:cxn modelId="{FC77E5EC-4040-48D2-A06B-C4A1D8EB7AFC}" type="presParOf" srcId="{60012B4F-974E-48D2-AD05-1DC208CF2B7A}" destId="{668C1986-7F98-424E-979D-B6D23ECDBD0B}" srcOrd="1" destOrd="0" presId="urn:microsoft.com/office/officeart/2005/8/layout/hierarchy1#1"/>
    <dgm:cxn modelId="{731302CA-BE5D-4B44-9A71-7E3373542BF2}" type="presParOf" srcId="{668C1986-7F98-424E-979D-B6D23ECDBD0B}" destId="{D8A2F04D-B7C2-4B99-ACCF-1243324E00E7}" srcOrd="0" destOrd="0" presId="urn:microsoft.com/office/officeart/2005/8/layout/hierarchy1#1"/>
    <dgm:cxn modelId="{2304612C-2C46-4948-9FB4-FA5505C62DD8}" type="presParOf" srcId="{668C1986-7F98-424E-979D-B6D23ECDBD0B}" destId="{EB96D4D3-5679-46F0-A052-F3415BC29BAE}" srcOrd="1" destOrd="0" presId="urn:microsoft.com/office/officeart/2005/8/layout/hierarchy1#1"/>
    <dgm:cxn modelId="{87B3CCAB-199F-4B03-B494-6FC259EF9260}" type="presParOf" srcId="{EB96D4D3-5679-46F0-A052-F3415BC29BAE}" destId="{972F5F47-24ED-4056-A5CB-24744BD4EA0F}" srcOrd="0" destOrd="0" presId="urn:microsoft.com/office/officeart/2005/8/layout/hierarchy1#1"/>
    <dgm:cxn modelId="{EBA83DEF-01C7-4B0E-A744-F1F786902A27}" type="presParOf" srcId="{972F5F47-24ED-4056-A5CB-24744BD4EA0F}" destId="{495D4CF0-AB08-4123-A8E5-988FFB9B548F}" srcOrd="0" destOrd="0" presId="urn:microsoft.com/office/officeart/2005/8/layout/hierarchy1#1"/>
    <dgm:cxn modelId="{F16C5361-D96C-47EE-8348-0522C812B2FF}" type="presParOf" srcId="{972F5F47-24ED-4056-A5CB-24744BD4EA0F}" destId="{51E3D6A7-9AC6-4D95-899E-54A28945D9C7}" srcOrd="1" destOrd="0" presId="urn:microsoft.com/office/officeart/2005/8/layout/hierarchy1#1"/>
    <dgm:cxn modelId="{21A8FA62-63F5-437D-90A8-29B78D207897}" type="presParOf" srcId="{EB96D4D3-5679-46F0-A052-F3415BC29BAE}" destId="{F9EE000B-0056-4110-810C-08B2904DE80B}" srcOrd="1" destOrd="0" presId="urn:microsoft.com/office/officeart/2005/8/layout/hierarchy1#1"/>
    <dgm:cxn modelId="{B46F1014-85FC-41E7-9234-0EB3DFF1AD13}" type="presParOf" srcId="{668C1986-7F98-424E-979D-B6D23ECDBD0B}" destId="{879C97D0-4967-4AAA-A37E-7CDD4020ECAD}" srcOrd="2" destOrd="0" presId="urn:microsoft.com/office/officeart/2005/8/layout/hierarchy1#1"/>
    <dgm:cxn modelId="{9BF6AAC0-8E16-44BB-A97B-3F7A1FB1B37E}" type="presParOf" srcId="{668C1986-7F98-424E-979D-B6D23ECDBD0B}" destId="{684E90C4-91F7-4FC0-9EC0-780B452E4953}" srcOrd="3" destOrd="0" presId="urn:microsoft.com/office/officeart/2005/8/layout/hierarchy1#1"/>
    <dgm:cxn modelId="{D509E12F-F2F7-4517-A863-8D4AB9D7A2D6}" type="presParOf" srcId="{684E90C4-91F7-4FC0-9EC0-780B452E4953}" destId="{F32D71D1-AF90-4BAC-B158-261831809AEC}" srcOrd="0" destOrd="0" presId="urn:microsoft.com/office/officeart/2005/8/layout/hierarchy1#1"/>
    <dgm:cxn modelId="{5E076E90-8A70-499D-8557-E7B10D25E9F1}" type="presParOf" srcId="{F32D71D1-AF90-4BAC-B158-261831809AEC}" destId="{11670246-1883-4D0C-8C38-303F55E01583}" srcOrd="0" destOrd="0" presId="urn:microsoft.com/office/officeart/2005/8/layout/hierarchy1#1"/>
    <dgm:cxn modelId="{CF3F19B8-4B41-4261-BE4F-780450948E1F}" type="presParOf" srcId="{F32D71D1-AF90-4BAC-B158-261831809AEC}" destId="{77514254-8E37-47E2-9762-0A08435ABE46}" srcOrd="1" destOrd="0" presId="urn:microsoft.com/office/officeart/2005/8/layout/hierarchy1#1"/>
    <dgm:cxn modelId="{8757DDBA-6B24-4144-9150-A80C39EE0798}" type="presParOf" srcId="{684E90C4-91F7-4FC0-9EC0-780B452E4953}" destId="{B0CD9C3B-3E86-4779-8DA3-DCCD3C168E23}" srcOrd="1" destOrd="0" presId="urn:microsoft.com/office/officeart/2005/8/layout/hierarchy1#1"/>
    <dgm:cxn modelId="{2328CA5C-F251-4A07-AC9A-ED0074D47D45}" type="presParOf" srcId="{668C1986-7F98-424E-979D-B6D23ECDBD0B}" destId="{1B7F222A-F562-4E5C-AF5A-44613F8AD512}" srcOrd="4" destOrd="0" presId="urn:microsoft.com/office/officeart/2005/8/layout/hierarchy1#1"/>
    <dgm:cxn modelId="{E9B8F8CD-A155-47DE-B6BF-2192B2E32D2A}" type="presParOf" srcId="{668C1986-7F98-424E-979D-B6D23ECDBD0B}" destId="{D8A70837-4D63-4E47-9AC7-741CC34B553D}" srcOrd="5" destOrd="0" presId="urn:microsoft.com/office/officeart/2005/8/layout/hierarchy1#1"/>
    <dgm:cxn modelId="{B1129E70-0C01-467C-8763-8369CD46E08F}" type="presParOf" srcId="{D8A70837-4D63-4E47-9AC7-741CC34B553D}" destId="{CE065B8A-50A0-4643-BDBA-F74CFA4316E6}" srcOrd="0" destOrd="0" presId="urn:microsoft.com/office/officeart/2005/8/layout/hierarchy1#1"/>
    <dgm:cxn modelId="{5B7C1E88-ADE1-482B-AD87-EFDB31FC8C43}" type="presParOf" srcId="{CE065B8A-50A0-4643-BDBA-F74CFA4316E6}" destId="{0F2C04C3-2DF0-4681-BDE1-83CD051D03DB}" srcOrd="0" destOrd="0" presId="urn:microsoft.com/office/officeart/2005/8/layout/hierarchy1#1"/>
    <dgm:cxn modelId="{76FE12C2-A683-4908-8D42-838F25856116}" type="presParOf" srcId="{CE065B8A-50A0-4643-BDBA-F74CFA4316E6}" destId="{0FD26C4E-ABDA-469B-9172-EC68C3FCAF52}" srcOrd="1" destOrd="0" presId="urn:microsoft.com/office/officeart/2005/8/layout/hierarchy1#1"/>
    <dgm:cxn modelId="{DE429A1B-C1DC-4E41-967C-E79E126F8768}" type="presParOf" srcId="{D8A70837-4D63-4E47-9AC7-741CC34B553D}" destId="{2889C52F-0C1E-436B-83F5-FE5B6C24998A}" srcOrd="1" destOrd="0" presId="urn:microsoft.com/office/officeart/2005/8/layout/hierarchy1#1"/>
    <dgm:cxn modelId="{DCCF3C0B-F2D1-48E2-BE56-C4C1D34AFD3A}" type="presParOf" srcId="{668C1986-7F98-424E-979D-B6D23ECDBD0B}" destId="{606F4ADA-50D8-4EF6-A67D-A56D22FE12B6}" srcOrd="6" destOrd="0" presId="urn:microsoft.com/office/officeart/2005/8/layout/hierarchy1#1"/>
    <dgm:cxn modelId="{E5F69210-78EF-4157-B3D1-8F91E66ECF5D}" type="presParOf" srcId="{668C1986-7F98-424E-979D-B6D23ECDBD0B}" destId="{5DB3C24F-489A-4F55-A487-EAC23010E2F3}" srcOrd="7" destOrd="0" presId="urn:microsoft.com/office/officeart/2005/8/layout/hierarchy1#1"/>
    <dgm:cxn modelId="{0C0903B6-8EDB-4B14-AC12-A1DA2638B39F}" type="presParOf" srcId="{5DB3C24F-489A-4F55-A487-EAC23010E2F3}" destId="{94ED85BF-1682-4C02-9320-0B8E534DA8F2}" srcOrd="0" destOrd="0" presId="urn:microsoft.com/office/officeart/2005/8/layout/hierarchy1#1"/>
    <dgm:cxn modelId="{4454FAD2-FE7B-49E8-95A0-DEA7D0336F2D}" type="presParOf" srcId="{94ED85BF-1682-4C02-9320-0B8E534DA8F2}" destId="{07FC2898-76D4-42B9-87AF-246D2BD7F7C5}" srcOrd="0" destOrd="0" presId="urn:microsoft.com/office/officeart/2005/8/layout/hierarchy1#1"/>
    <dgm:cxn modelId="{CA9BC64A-B9AE-45D8-B30A-75E3AE255798}" type="presParOf" srcId="{94ED85BF-1682-4C02-9320-0B8E534DA8F2}" destId="{CAC52286-268F-4F30-A146-A26B20D7C24A}" srcOrd="1" destOrd="0" presId="urn:microsoft.com/office/officeart/2005/8/layout/hierarchy1#1"/>
    <dgm:cxn modelId="{A282EAA0-8E29-4457-B033-7B2A9ED6930F}" type="presParOf" srcId="{5DB3C24F-489A-4F55-A487-EAC23010E2F3}" destId="{200DB3BE-0FEC-40BE-A699-9FB708756D1B}" srcOrd="1" destOrd="0" presId="urn:microsoft.com/office/officeart/2005/8/layout/hierarchy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2FEC95-19B4-4C7F-BE70-F562610AB2A0}" type="doc">
      <dgm:prSet loTypeId="urn:microsoft.com/office/officeart/2018/2/layout/IconVerticalSolidList" loCatId="icon" qsTypeId="urn:microsoft.com/office/officeart/2005/8/quickstyle/simple1#2" qsCatId="simple" csTypeId="urn:microsoft.com/office/officeart/2005/8/colors/accent1_2#2" csCatId="accent1" phldr="1"/>
      <dgm:spPr/>
      <dgm:t>
        <a:bodyPr/>
        <a:lstStyle/>
        <a:p>
          <a:endParaRPr lang="en-US"/>
        </a:p>
      </dgm:t>
    </dgm:pt>
    <dgm:pt modelId="{39DB144F-875F-4220-A339-B1B05681B4BC}">
      <dgm:prSet/>
      <dgm:spPr/>
      <dgm:t>
        <a:bodyPr/>
        <a:lstStyle/>
        <a:p>
          <a:pPr>
            <a:lnSpc>
              <a:spcPct val="100000"/>
            </a:lnSpc>
          </a:pPr>
          <a:r>
            <a:rPr lang="en-US"/>
            <a:t>Effective communication is essential for safe and high-quality care for a nursing home like Riverdale.</a:t>
          </a:r>
        </a:p>
      </dgm:t>
    </dgm:pt>
    <dgm:pt modelId="{81EDDE8F-874E-4677-9F98-4E33C77970C8}" type="parTrans" cxnId="{1BE6E809-DC2B-46D4-894D-BB477B522F34}">
      <dgm:prSet/>
      <dgm:spPr/>
      <dgm:t>
        <a:bodyPr/>
        <a:lstStyle/>
        <a:p>
          <a:endParaRPr lang="en-US"/>
        </a:p>
      </dgm:t>
    </dgm:pt>
    <dgm:pt modelId="{47425242-40EF-4BDB-9E43-9FBD649CE9D9}" type="sibTrans" cxnId="{1BE6E809-DC2B-46D4-894D-BB477B522F34}">
      <dgm:prSet/>
      <dgm:spPr/>
      <dgm:t>
        <a:bodyPr/>
        <a:lstStyle/>
        <a:p>
          <a:endParaRPr lang="en-US"/>
        </a:p>
      </dgm:t>
    </dgm:pt>
    <dgm:pt modelId="{5935B1D1-EDCF-4F87-BE93-DD3061473394}">
      <dgm:prSet/>
      <dgm:spPr/>
      <dgm:t>
        <a:bodyPr/>
        <a:lstStyle/>
        <a:p>
          <a:pPr>
            <a:lnSpc>
              <a:spcPct val="100000"/>
            </a:lnSpc>
          </a:pPr>
          <a:r>
            <a:rPr lang="en-US"/>
            <a:t>Microsoft Teams is the most suitable tool for staff communication at </a:t>
          </a:r>
          <a:r>
            <a:rPr lang="en-US">
              <a:solidFill>
                <a:srgbClr val="00B0F0"/>
              </a:solidFill>
            </a:rPr>
            <a:t>Riverdale Nursing Home</a:t>
          </a:r>
          <a:r>
            <a:rPr lang="en-US"/>
            <a:t>.</a:t>
          </a:r>
        </a:p>
      </dgm:t>
    </dgm:pt>
    <dgm:pt modelId="{4BE3E8F4-0BF9-44BA-B5DC-8CD14907EA11}" type="parTrans" cxnId="{272B5E3E-A305-4E44-9333-96CEF75866EA}">
      <dgm:prSet/>
      <dgm:spPr/>
      <dgm:t>
        <a:bodyPr/>
        <a:lstStyle/>
        <a:p>
          <a:endParaRPr lang="en-US"/>
        </a:p>
      </dgm:t>
    </dgm:pt>
    <dgm:pt modelId="{448F1299-0DF9-4208-BF28-2D2C4360DB55}" type="sibTrans" cxnId="{272B5E3E-A305-4E44-9333-96CEF75866EA}">
      <dgm:prSet/>
      <dgm:spPr/>
      <dgm:t>
        <a:bodyPr/>
        <a:lstStyle/>
        <a:p>
          <a:endParaRPr lang="en-US"/>
        </a:p>
      </dgm:t>
    </dgm:pt>
    <dgm:pt modelId="{112E7EDD-268A-4D80-842A-4291469FEE2E}">
      <dgm:prSet/>
      <dgm:spPr/>
      <dgm:t>
        <a:bodyPr/>
        <a:lstStyle/>
        <a:p>
          <a:pPr>
            <a:lnSpc>
              <a:spcPct val="100000"/>
            </a:lnSpc>
          </a:pPr>
          <a:r>
            <a:rPr lang="en-US"/>
            <a:t>Teams will improve collaboration, information sharing, and communication efficiency.</a:t>
          </a:r>
        </a:p>
      </dgm:t>
    </dgm:pt>
    <dgm:pt modelId="{BC0A8F01-1DF5-4CCC-8A26-A771C3ED396D}" type="parTrans" cxnId="{B4619C2C-58FE-49FB-ADE4-7B9D6179F0EC}">
      <dgm:prSet/>
      <dgm:spPr/>
      <dgm:t>
        <a:bodyPr/>
        <a:lstStyle/>
        <a:p>
          <a:endParaRPr lang="en-US"/>
        </a:p>
      </dgm:t>
    </dgm:pt>
    <dgm:pt modelId="{6E830B60-31E6-4770-AD44-78C39E7C9AAB}" type="sibTrans" cxnId="{B4619C2C-58FE-49FB-ADE4-7B9D6179F0EC}">
      <dgm:prSet/>
      <dgm:spPr/>
      <dgm:t>
        <a:bodyPr/>
        <a:lstStyle/>
        <a:p>
          <a:endParaRPr lang="en-US"/>
        </a:p>
      </dgm:t>
    </dgm:pt>
    <dgm:pt modelId="{085CF6F1-3FDB-4B17-8FCE-D0CE4EDF2A76}">
      <dgm:prSet/>
      <dgm:spPr/>
      <dgm:t>
        <a:bodyPr/>
        <a:lstStyle/>
        <a:p>
          <a:pPr>
            <a:lnSpc>
              <a:spcPct val="100000"/>
            </a:lnSpc>
          </a:pPr>
          <a:r>
            <a:rPr lang="en-US"/>
            <a:t>Teams will help reduce missed messages and support coordinated care across different shifts and buildings of Riverdale.</a:t>
          </a:r>
        </a:p>
      </dgm:t>
    </dgm:pt>
    <dgm:pt modelId="{CD37B991-8E36-47F5-AFD3-71EF0E928F78}" type="parTrans" cxnId="{4C9A1939-85DE-4ACD-ACCB-D11BF30EA033}">
      <dgm:prSet/>
      <dgm:spPr/>
      <dgm:t>
        <a:bodyPr/>
        <a:lstStyle/>
        <a:p>
          <a:endParaRPr lang="en-US"/>
        </a:p>
      </dgm:t>
    </dgm:pt>
    <dgm:pt modelId="{37B636EB-0998-4DED-ABDE-1EA3206BD1D9}" type="sibTrans" cxnId="{4C9A1939-85DE-4ACD-ACCB-D11BF30EA033}">
      <dgm:prSet/>
      <dgm:spPr/>
      <dgm:t>
        <a:bodyPr/>
        <a:lstStyle/>
        <a:p>
          <a:endParaRPr lang="en-US"/>
        </a:p>
      </dgm:t>
    </dgm:pt>
    <dgm:pt modelId="{AB83C08B-3F58-448C-A662-4B51C5E3578B}" type="pres">
      <dgm:prSet presAssocID="{A62FEC95-19B4-4C7F-BE70-F562610AB2A0}" presName="root" presStyleCnt="0">
        <dgm:presLayoutVars>
          <dgm:dir/>
          <dgm:resizeHandles val="exact"/>
        </dgm:presLayoutVars>
      </dgm:prSet>
      <dgm:spPr/>
    </dgm:pt>
    <dgm:pt modelId="{9041867F-7CBB-42CD-8F82-04E601A2EE97}" type="pres">
      <dgm:prSet presAssocID="{39DB144F-875F-4220-A339-B1B05681B4BC}" presName="compNode" presStyleCnt="0"/>
      <dgm:spPr/>
    </dgm:pt>
    <dgm:pt modelId="{91E6CB2A-0797-4C1C-B2CA-C3E529FBE678}" type="pres">
      <dgm:prSet presAssocID="{39DB144F-875F-4220-A339-B1B05681B4BC}" presName="bgRect" presStyleLbl="bgShp" presStyleIdx="0" presStyleCnt="4"/>
      <dgm:spPr/>
    </dgm:pt>
    <dgm:pt modelId="{AEF46D02-E1FA-4645-91E4-C0F19F30FBC5}" type="pres">
      <dgm:prSet presAssocID="{39DB144F-875F-4220-A339-B1B05681B4BC}"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pt>
    <dgm:pt modelId="{5D5824BB-D08F-457F-96B3-411189743148}" type="pres">
      <dgm:prSet presAssocID="{39DB144F-875F-4220-A339-B1B05681B4BC}" presName="spaceRect" presStyleCnt="0"/>
      <dgm:spPr/>
    </dgm:pt>
    <dgm:pt modelId="{3EF695C3-C632-496C-961C-B17803FB3504}" type="pres">
      <dgm:prSet presAssocID="{39DB144F-875F-4220-A339-B1B05681B4BC}" presName="parTx" presStyleLbl="revTx" presStyleIdx="0" presStyleCnt="4">
        <dgm:presLayoutVars>
          <dgm:chMax val="0"/>
          <dgm:chPref val="0"/>
        </dgm:presLayoutVars>
      </dgm:prSet>
      <dgm:spPr/>
    </dgm:pt>
    <dgm:pt modelId="{35DB9A15-B43B-4D6D-B622-EFC4A6FD9902}" type="pres">
      <dgm:prSet presAssocID="{47425242-40EF-4BDB-9E43-9FBD649CE9D9}" presName="sibTrans" presStyleCnt="0"/>
      <dgm:spPr/>
    </dgm:pt>
    <dgm:pt modelId="{D06FDDF9-DD7E-45FF-8DD8-52E581AFE5AC}" type="pres">
      <dgm:prSet presAssocID="{5935B1D1-EDCF-4F87-BE93-DD3061473394}" presName="compNode" presStyleCnt="0"/>
      <dgm:spPr/>
    </dgm:pt>
    <dgm:pt modelId="{186CEF4B-7EF9-4080-BC8A-073BCBFD55E3}" type="pres">
      <dgm:prSet presAssocID="{5935B1D1-EDCF-4F87-BE93-DD3061473394}" presName="bgRect" presStyleLbl="bgShp" presStyleIdx="1" presStyleCnt="4"/>
      <dgm:spPr/>
    </dgm:pt>
    <dgm:pt modelId="{59C83DAB-7A9E-4A45-B659-1D1D4DEF2578}" type="pres">
      <dgm:prSet presAssocID="{5935B1D1-EDCF-4F87-BE93-DD3061473394}"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pt>
    <dgm:pt modelId="{9D33ECC2-4AB2-4D3B-B26D-FE1D541699E1}" type="pres">
      <dgm:prSet presAssocID="{5935B1D1-EDCF-4F87-BE93-DD3061473394}" presName="spaceRect" presStyleCnt="0"/>
      <dgm:spPr/>
    </dgm:pt>
    <dgm:pt modelId="{B6BD9395-DB77-453D-BEA2-58C4C348B806}" type="pres">
      <dgm:prSet presAssocID="{5935B1D1-EDCF-4F87-BE93-DD3061473394}" presName="parTx" presStyleLbl="revTx" presStyleIdx="1" presStyleCnt="4">
        <dgm:presLayoutVars>
          <dgm:chMax val="0"/>
          <dgm:chPref val="0"/>
        </dgm:presLayoutVars>
      </dgm:prSet>
      <dgm:spPr/>
    </dgm:pt>
    <dgm:pt modelId="{0BCC089F-784F-4F12-A0C7-D0051500E8A9}" type="pres">
      <dgm:prSet presAssocID="{448F1299-0DF9-4208-BF28-2D2C4360DB55}" presName="sibTrans" presStyleCnt="0"/>
      <dgm:spPr/>
    </dgm:pt>
    <dgm:pt modelId="{A8DD801E-DBD3-4B5F-98BB-676A94F34F60}" type="pres">
      <dgm:prSet presAssocID="{112E7EDD-268A-4D80-842A-4291469FEE2E}" presName="compNode" presStyleCnt="0"/>
      <dgm:spPr/>
    </dgm:pt>
    <dgm:pt modelId="{8C43A156-349F-45F9-B775-3961E826B709}" type="pres">
      <dgm:prSet presAssocID="{112E7EDD-268A-4D80-842A-4291469FEE2E}" presName="bgRect" presStyleLbl="bgShp" presStyleIdx="2" presStyleCnt="4"/>
      <dgm:spPr/>
    </dgm:pt>
    <dgm:pt modelId="{937C635C-579A-427C-9353-F6495C7986B3}" type="pres">
      <dgm:prSet presAssocID="{112E7EDD-268A-4D80-842A-4291469FEE2E}"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pt>
    <dgm:pt modelId="{B4C02735-6010-4DFF-938C-B253889F49D5}" type="pres">
      <dgm:prSet presAssocID="{112E7EDD-268A-4D80-842A-4291469FEE2E}" presName="spaceRect" presStyleCnt="0"/>
      <dgm:spPr/>
    </dgm:pt>
    <dgm:pt modelId="{0CD98688-272B-4B43-B392-C26091756497}" type="pres">
      <dgm:prSet presAssocID="{112E7EDD-268A-4D80-842A-4291469FEE2E}" presName="parTx" presStyleLbl="revTx" presStyleIdx="2" presStyleCnt="4">
        <dgm:presLayoutVars>
          <dgm:chMax val="0"/>
          <dgm:chPref val="0"/>
        </dgm:presLayoutVars>
      </dgm:prSet>
      <dgm:spPr/>
    </dgm:pt>
    <dgm:pt modelId="{DCE74A6C-D310-4F9F-9A5D-DF17B88C6D09}" type="pres">
      <dgm:prSet presAssocID="{6E830B60-31E6-4770-AD44-78C39E7C9AAB}" presName="sibTrans" presStyleCnt="0"/>
      <dgm:spPr/>
    </dgm:pt>
    <dgm:pt modelId="{69EB354F-9069-4576-AAC8-A01E6012E31E}" type="pres">
      <dgm:prSet presAssocID="{085CF6F1-3FDB-4B17-8FCE-D0CE4EDF2A76}" presName="compNode" presStyleCnt="0"/>
      <dgm:spPr/>
    </dgm:pt>
    <dgm:pt modelId="{2513676A-4D44-4E8E-AC72-ADD4EB0C05C1}" type="pres">
      <dgm:prSet presAssocID="{085CF6F1-3FDB-4B17-8FCE-D0CE4EDF2A76}" presName="bgRect" presStyleLbl="bgShp" presStyleIdx="3" presStyleCnt="4"/>
      <dgm:spPr/>
    </dgm:pt>
    <dgm:pt modelId="{01F17C12-5F09-4DBF-B39C-A6218A5B6791}" type="pres">
      <dgm:prSet presAssocID="{085CF6F1-3FDB-4B17-8FCE-D0CE4EDF2A76}"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pt>
    <dgm:pt modelId="{49835B7C-796D-4F6B-80D4-3F1EB48B1582}" type="pres">
      <dgm:prSet presAssocID="{085CF6F1-3FDB-4B17-8FCE-D0CE4EDF2A76}" presName="spaceRect" presStyleCnt="0"/>
      <dgm:spPr/>
    </dgm:pt>
    <dgm:pt modelId="{D60F9ADB-0CE5-491B-9E29-39F072BC4D2C}" type="pres">
      <dgm:prSet presAssocID="{085CF6F1-3FDB-4B17-8FCE-D0CE4EDF2A76}" presName="parTx" presStyleLbl="revTx" presStyleIdx="3" presStyleCnt="4">
        <dgm:presLayoutVars>
          <dgm:chMax val="0"/>
          <dgm:chPref val="0"/>
        </dgm:presLayoutVars>
      </dgm:prSet>
      <dgm:spPr/>
    </dgm:pt>
  </dgm:ptLst>
  <dgm:cxnLst>
    <dgm:cxn modelId="{1BE6E809-DC2B-46D4-894D-BB477B522F34}" srcId="{A62FEC95-19B4-4C7F-BE70-F562610AB2A0}" destId="{39DB144F-875F-4220-A339-B1B05681B4BC}" srcOrd="0" destOrd="0" parTransId="{81EDDE8F-874E-4677-9F98-4E33C77970C8}" sibTransId="{47425242-40EF-4BDB-9E43-9FBD649CE9D9}"/>
    <dgm:cxn modelId="{D127530A-3811-4827-89A1-7CCADE9B168A}" type="presOf" srcId="{39DB144F-875F-4220-A339-B1B05681B4BC}" destId="{3EF695C3-C632-496C-961C-B17803FB3504}" srcOrd="0" destOrd="0" presId="urn:microsoft.com/office/officeart/2018/2/layout/IconVerticalSolidList"/>
    <dgm:cxn modelId="{55C51623-6507-448D-A2E6-7732DAD61559}" type="presOf" srcId="{112E7EDD-268A-4D80-842A-4291469FEE2E}" destId="{0CD98688-272B-4B43-B392-C26091756497}" srcOrd="0" destOrd="0" presId="urn:microsoft.com/office/officeart/2018/2/layout/IconVerticalSolidList"/>
    <dgm:cxn modelId="{B4619C2C-58FE-49FB-ADE4-7B9D6179F0EC}" srcId="{A62FEC95-19B4-4C7F-BE70-F562610AB2A0}" destId="{112E7EDD-268A-4D80-842A-4291469FEE2E}" srcOrd="2" destOrd="0" parTransId="{BC0A8F01-1DF5-4CCC-8A26-A771C3ED396D}" sibTransId="{6E830B60-31E6-4770-AD44-78C39E7C9AAB}"/>
    <dgm:cxn modelId="{4C9A1939-85DE-4ACD-ACCB-D11BF30EA033}" srcId="{A62FEC95-19B4-4C7F-BE70-F562610AB2A0}" destId="{085CF6F1-3FDB-4B17-8FCE-D0CE4EDF2A76}" srcOrd="3" destOrd="0" parTransId="{CD37B991-8E36-47F5-AFD3-71EF0E928F78}" sibTransId="{37B636EB-0998-4DED-ABDE-1EA3206BD1D9}"/>
    <dgm:cxn modelId="{272B5E3E-A305-4E44-9333-96CEF75866EA}" srcId="{A62FEC95-19B4-4C7F-BE70-F562610AB2A0}" destId="{5935B1D1-EDCF-4F87-BE93-DD3061473394}" srcOrd="1" destOrd="0" parTransId="{4BE3E8F4-0BF9-44BA-B5DC-8CD14907EA11}" sibTransId="{448F1299-0DF9-4208-BF28-2D2C4360DB55}"/>
    <dgm:cxn modelId="{CF763B8B-1069-47C5-95D3-0C2B468A1A6E}" type="presOf" srcId="{A62FEC95-19B4-4C7F-BE70-F562610AB2A0}" destId="{AB83C08B-3F58-448C-A662-4B51C5E3578B}" srcOrd="0" destOrd="0" presId="urn:microsoft.com/office/officeart/2018/2/layout/IconVerticalSolidList"/>
    <dgm:cxn modelId="{03DE95B5-04C6-4537-90B0-C05E66D5313A}" type="presOf" srcId="{5935B1D1-EDCF-4F87-BE93-DD3061473394}" destId="{B6BD9395-DB77-453D-BEA2-58C4C348B806}" srcOrd="0" destOrd="0" presId="urn:microsoft.com/office/officeart/2018/2/layout/IconVerticalSolidList"/>
    <dgm:cxn modelId="{346457D2-2C01-42D9-91A4-210611FBA7D2}" type="presOf" srcId="{085CF6F1-3FDB-4B17-8FCE-D0CE4EDF2A76}" destId="{D60F9ADB-0CE5-491B-9E29-39F072BC4D2C}" srcOrd="0" destOrd="0" presId="urn:microsoft.com/office/officeart/2018/2/layout/IconVerticalSolidList"/>
    <dgm:cxn modelId="{E6320800-ED68-4C2F-94BA-528B4D4A254C}" type="presParOf" srcId="{AB83C08B-3F58-448C-A662-4B51C5E3578B}" destId="{9041867F-7CBB-42CD-8F82-04E601A2EE97}" srcOrd="0" destOrd="0" presId="urn:microsoft.com/office/officeart/2018/2/layout/IconVerticalSolidList"/>
    <dgm:cxn modelId="{6DE1EC52-3183-4F7C-9E88-BBAA842435B0}" type="presParOf" srcId="{9041867F-7CBB-42CD-8F82-04E601A2EE97}" destId="{91E6CB2A-0797-4C1C-B2CA-C3E529FBE678}" srcOrd="0" destOrd="0" presId="urn:microsoft.com/office/officeart/2018/2/layout/IconVerticalSolidList"/>
    <dgm:cxn modelId="{3CF5A857-64B6-417F-8BFE-57FB647C6448}" type="presParOf" srcId="{9041867F-7CBB-42CD-8F82-04E601A2EE97}" destId="{AEF46D02-E1FA-4645-91E4-C0F19F30FBC5}" srcOrd="1" destOrd="0" presId="urn:microsoft.com/office/officeart/2018/2/layout/IconVerticalSolidList"/>
    <dgm:cxn modelId="{42F0896B-3350-4F31-86A2-7208EB9B8DBE}" type="presParOf" srcId="{9041867F-7CBB-42CD-8F82-04E601A2EE97}" destId="{5D5824BB-D08F-457F-96B3-411189743148}" srcOrd="2" destOrd="0" presId="urn:microsoft.com/office/officeart/2018/2/layout/IconVerticalSolidList"/>
    <dgm:cxn modelId="{9766624E-CC1B-4299-8831-535B44A6F42E}" type="presParOf" srcId="{9041867F-7CBB-42CD-8F82-04E601A2EE97}" destId="{3EF695C3-C632-496C-961C-B17803FB3504}" srcOrd="3" destOrd="0" presId="urn:microsoft.com/office/officeart/2018/2/layout/IconVerticalSolidList"/>
    <dgm:cxn modelId="{990B6BB6-8F16-4E6F-910B-CB27CC36C4A0}" type="presParOf" srcId="{AB83C08B-3F58-448C-A662-4B51C5E3578B}" destId="{35DB9A15-B43B-4D6D-B622-EFC4A6FD9902}" srcOrd="1" destOrd="0" presId="urn:microsoft.com/office/officeart/2018/2/layout/IconVerticalSolidList"/>
    <dgm:cxn modelId="{BDAA8418-3858-4829-BC13-A43A4903BBE8}" type="presParOf" srcId="{AB83C08B-3F58-448C-A662-4B51C5E3578B}" destId="{D06FDDF9-DD7E-45FF-8DD8-52E581AFE5AC}" srcOrd="2" destOrd="0" presId="urn:microsoft.com/office/officeart/2018/2/layout/IconVerticalSolidList"/>
    <dgm:cxn modelId="{C66DF376-FEA5-4C78-8CC0-6B70FE4CB8C7}" type="presParOf" srcId="{D06FDDF9-DD7E-45FF-8DD8-52E581AFE5AC}" destId="{186CEF4B-7EF9-4080-BC8A-073BCBFD55E3}" srcOrd="0" destOrd="0" presId="urn:microsoft.com/office/officeart/2018/2/layout/IconVerticalSolidList"/>
    <dgm:cxn modelId="{1BF99678-A5F3-40A5-9667-0246264AFDED}" type="presParOf" srcId="{D06FDDF9-DD7E-45FF-8DD8-52E581AFE5AC}" destId="{59C83DAB-7A9E-4A45-B659-1D1D4DEF2578}" srcOrd="1" destOrd="0" presId="urn:microsoft.com/office/officeart/2018/2/layout/IconVerticalSolidList"/>
    <dgm:cxn modelId="{A9CCA1F4-26F6-48B3-AAA3-16A8A50E4CF3}" type="presParOf" srcId="{D06FDDF9-DD7E-45FF-8DD8-52E581AFE5AC}" destId="{9D33ECC2-4AB2-4D3B-B26D-FE1D541699E1}" srcOrd="2" destOrd="0" presId="urn:microsoft.com/office/officeart/2018/2/layout/IconVerticalSolidList"/>
    <dgm:cxn modelId="{CE9AB6B0-01B3-46C0-AEA3-9514B8268568}" type="presParOf" srcId="{D06FDDF9-DD7E-45FF-8DD8-52E581AFE5AC}" destId="{B6BD9395-DB77-453D-BEA2-58C4C348B806}" srcOrd="3" destOrd="0" presId="urn:microsoft.com/office/officeart/2018/2/layout/IconVerticalSolidList"/>
    <dgm:cxn modelId="{2C8B1A15-EE41-4A22-8A98-4CC95F8F71EE}" type="presParOf" srcId="{AB83C08B-3F58-448C-A662-4B51C5E3578B}" destId="{0BCC089F-784F-4F12-A0C7-D0051500E8A9}" srcOrd="3" destOrd="0" presId="urn:microsoft.com/office/officeart/2018/2/layout/IconVerticalSolidList"/>
    <dgm:cxn modelId="{B748B15B-B5A7-4E70-97E8-0771BE826075}" type="presParOf" srcId="{AB83C08B-3F58-448C-A662-4B51C5E3578B}" destId="{A8DD801E-DBD3-4B5F-98BB-676A94F34F60}" srcOrd="4" destOrd="0" presId="urn:microsoft.com/office/officeart/2018/2/layout/IconVerticalSolidList"/>
    <dgm:cxn modelId="{3DECDE09-A96E-4707-8DB9-66982E7AAB3A}" type="presParOf" srcId="{A8DD801E-DBD3-4B5F-98BB-676A94F34F60}" destId="{8C43A156-349F-45F9-B775-3961E826B709}" srcOrd="0" destOrd="0" presId="urn:microsoft.com/office/officeart/2018/2/layout/IconVerticalSolidList"/>
    <dgm:cxn modelId="{DB845661-910F-40BF-8E1E-442D42C8720B}" type="presParOf" srcId="{A8DD801E-DBD3-4B5F-98BB-676A94F34F60}" destId="{937C635C-579A-427C-9353-F6495C7986B3}" srcOrd="1" destOrd="0" presId="urn:microsoft.com/office/officeart/2018/2/layout/IconVerticalSolidList"/>
    <dgm:cxn modelId="{25CFC590-8491-464A-9008-3998E795EFA7}" type="presParOf" srcId="{A8DD801E-DBD3-4B5F-98BB-676A94F34F60}" destId="{B4C02735-6010-4DFF-938C-B253889F49D5}" srcOrd="2" destOrd="0" presId="urn:microsoft.com/office/officeart/2018/2/layout/IconVerticalSolidList"/>
    <dgm:cxn modelId="{DFD8FE03-8F50-452C-BB19-5FA494D2E833}" type="presParOf" srcId="{A8DD801E-DBD3-4B5F-98BB-676A94F34F60}" destId="{0CD98688-272B-4B43-B392-C26091756497}" srcOrd="3" destOrd="0" presId="urn:microsoft.com/office/officeart/2018/2/layout/IconVerticalSolidList"/>
    <dgm:cxn modelId="{74646FEB-269A-4BE4-BFB8-C88561274970}" type="presParOf" srcId="{AB83C08B-3F58-448C-A662-4B51C5E3578B}" destId="{DCE74A6C-D310-4F9F-9A5D-DF17B88C6D09}" srcOrd="5" destOrd="0" presId="urn:microsoft.com/office/officeart/2018/2/layout/IconVerticalSolidList"/>
    <dgm:cxn modelId="{53ED8EBA-8ABA-4D27-8E94-2CB7FC9E7112}" type="presParOf" srcId="{AB83C08B-3F58-448C-A662-4B51C5E3578B}" destId="{69EB354F-9069-4576-AAC8-A01E6012E31E}" srcOrd="6" destOrd="0" presId="urn:microsoft.com/office/officeart/2018/2/layout/IconVerticalSolidList"/>
    <dgm:cxn modelId="{726B1956-ACCC-4981-BAE6-EE6ED4B731B3}" type="presParOf" srcId="{69EB354F-9069-4576-AAC8-A01E6012E31E}" destId="{2513676A-4D44-4E8E-AC72-ADD4EB0C05C1}" srcOrd="0" destOrd="0" presId="urn:microsoft.com/office/officeart/2018/2/layout/IconVerticalSolidList"/>
    <dgm:cxn modelId="{DC0C941D-968B-4A01-9608-685BF0B063BF}" type="presParOf" srcId="{69EB354F-9069-4576-AAC8-A01E6012E31E}" destId="{01F17C12-5F09-4DBF-B39C-A6218A5B6791}" srcOrd="1" destOrd="0" presId="urn:microsoft.com/office/officeart/2018/2/layout/IconVerticalSolidList"/>
    <dgm:cxn modelId="{CC7BC6EC-86FD-4273-845B-B0826BAC5308}" type="presParOf" srcId="{69EB354F-9069-4576-AAC8-A01E6012E31E}" destId="{49835B7C-796D-4F6B-80D4-3F1EB48B1582}" srcOrd="2" destOrd="0" presId="urn:microsoft.com/office/officeart/2018/2/layout/IconVerticalSolidList"/>
    <dgm:cxn modelId="{4359BE49-66A0-4DBA-8EFE-A834D443F21B}" type="presParOf" srcId="{69EB354F-9069-4576-AAC8-A01E6012E31E}" destId="{D60F9ADB-0CE5-491B-9E29-39F072BC4D2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266C5C-888A-4381-881A-8E37C865F298}">
      <dsp:nvSpPr>
        <dsp:cNvPr id="0" name=""/>
        <dsp:cNvSpPr/>
      </dsp:nvSpPr>
      <dsp:spPr>
        <a:xfrm rot="5400000">
          <a:off x="5846228" y="-2049797"/>
          <a:ext cx="1799593" cy="6349200"/>
        </a:xfrm>
        <a:prstGeom prst="round2SameRect">
          <a:avLst/>
        </a:prstGeom>
        <a:solidFill>
          <a:schemeClr val="accent4">
            <a:alpha val="90000"/>
            <a:tint val="40000"/>
            <a:hueOff val="0"/>
            <a:satOff val="0"/>
            <a:lumOff val="0"/>
            <a:alphaOff val="0"/>
          </a:schemeClr>
        </a:solidFill>
        <a:ln w="15875" cap="rnd" cmpd="sng" algn="ctr">
          <a:solidFill>
            <a:schemeClr val="accent4">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Font typeface="Arial" panose="020B0704020202020204" pitchFamily="34" charset="0"/>
            <a:buNone/>
          </a:pPr>
          <a:r>
            <a:rPr lang="en-GB" sz="2200" kern="1200"/>
            <a:t>    • </a:t>
          </a:r>
          <a:r>
            <a:rPr lang="en-GB" sz="2200" kern="1200">
              <a:solidFill>
                <a:schemeClr val="tx1"/>
              </a:solidFill>
            </a:rPr>
            <a:t>Carers and senior carers</a:t>
          </a:r>
          <a:br>
            <a:rPr lang="en-GB" sz="2200" kern="1200">
              <a:solidFill>
                <a:schemeClr val="tx1"/>
              </a:solidFill>
            </a:rPr>
          </a:br>
          <a:r>
            <a:rPr lang="en-GB" sz="2200" kern="1200">
              <a:solidFill>
                <a:schemeClr val="tx1"/>
              </a:solidFill>
            </a:rPr>
            <a:t>• Nurses</a:t>
          </a:r>
          <a:br>
            <a:rPr lang="en-GB" sz="2200" kern="1200">
              <a:solidFill>
                <a:schemeClr val="tx1"/>
              </a:solidFill>
            </a:rPr>
          </a:br>
          <a:r>
            <a:rPr lang="en-GB" sz="2200" kern="1200">
              <a:solidFill>
                <a:schemeClr val="tx1"/>
              </a:solidFill>
            </a:rPr>
            <a:t>• Administrative staff</a:t>
          </a:r>
          <a:br>
            <a:rPr lang="en-GB" sz="2200" kern="1200">
              <a:solidFill>
                <a:schemeClr val="tx1"/>
              </a:solidFill>
            </a:rPr>
          </a:br>
          <a:r>
            <a:rPr lang="en-GB" sz="2200" kern="1200">
              <a:solidFill>
                <a:schemeClr val="tx1"/>
              </a:solidFill>
            </a:rPr>
            <a:t>• Staff working across two separate buildings and multiple shifts</a:t>
          </a:r>
          <a:endParaRPr lang="en-US" sz="2200" kern="1200">
            <a:solidFill>
              <a:schemeClr val="tx1"/>
            </a:solidFill>
          </a:endParaRPr>
        </a:p>
      </dsp:txBody>
      <dsp:txXfrm rot="-5400000">
        <a:off x="3571425" y="312855"/>
        <a:ext cx="6261351" cy="1623895"/>
      </dsp:txXfrm>
    </dsp:sp>
    <dsp:sp modelId="{5712FD9F-4EE8-431F-BFE7-CC918D93E6D3}">
      <dsp:nvSpPr>
        <dsp:cNvPr id="0" name=""/>
        <dsp:cNvSpPr/>
      </dsp:nvSpPr>
      <dsp:spPr>
        <a:xfrm>
          <a:off x="0" y="41154"/>
          <a:ext cx="3571425" cy="2249491"/>
        </a:xfrm>
        <a:prstGeom prst="roundRect">
          <a:avLst/>
        </a:prstGeom>
        <a:solidFill>
          <a:schemeClr val="accent4">
            <a:tint val="70000"/>
            <a:lumMod val="104000"/>
          </a:schemeClr>
        </a:solidFill>
        <a:ln w="15875" cap="rnd" cmpd="sng" algn="ctr">
          <a:solidFill>
            <a:schemeClr val="accent4"/>
          </a:solidFill>
          <a:prstDash val="solid"/>
        </a:ln>
        <a:effectLst/>
      </dsp:spPr>
      <dsp:style>
        <a:lnRef idx="2">
          <a:schemeClr val="accent4"/>
        </a:lnRef>
        <a:fillRef idx="2">
          <a:schemeClr val="accent4"/>
        </a:fillRef>
        <a:effectRef idx="0">
          <a:srgbClr val="FFFFFF"/>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GB" sz="2900" kern="1200"/>
            <a:t>At Riverdale Nursing Home, communication occurs between:</a:t>
          </a:r>
          <a:endParaRPr lang="en-US" sz="2900" kern="1200"/>
        </a:p>
      </dsp:txBody>
      <dsp:txXfrm>
        <a:off x="109811" y="150965"/>
        <a:ext cx="3351803" cy="2029869"/>
      </dsp:txXfrm>
    </dsp:sp>
    <dsp:sp modelId="{CEFF3588-49CA-471C-8DE1-674F562EDEC1}">
      <dsp:nvSpPr>
        <dsp:cNvPr id="0" name=""/>
        <dsp:cNvSpPr/>
      </dsp:nvSpPr>
      <dsp:spPr>
        <a:xfrm rot="5400000">
          <a:off x="5846228" y="312168"/>
          <a:ext cx="1799593" cy="6349200"/>
        </a:xfrm>
        <a:prstGeom prst="round2SameRect">
          <a:avLst/>
        </a:prstGeom>
        <a:solidFill>
          <a:schemeClr val="accent4">
            <a:alpha val="90000"/>
            <a:tint val="40000"/>
            <a:hueOff val="0"/>
            <a:satOff val="0"/>
            <a:lumOff val="0"/>
            <a:alphaOff val="0"/>
          </a:schemeClr>
        </a:solidFill>
        <a:ln w="15875" cap="rnd" cmpd="sng" algn="ctr">
          <a:solidFill>
            <a:schemeClr val="accent4">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None/>
          </a:pPr>
          <a:r>
            <a:rPr lang="en-GB" sz="2200" kern="1200"/>
            <a:t>     • Missed messages due to information overload</a:t>
          </a:r>
          <a:br>
            <a:rPr lang="en-GB" sz="2200" kern="1200"/>
          </a:br>
          <a:r>
            <a:rPr lang="en-GB" sz="2200" kern="1200"/>
            <a:t>• Duplication of work</a:t>
          </a:r>
          <a:br>
            <a:rPr lang="en-GB" sz="2200" kern="1200"/>
          </a:br>
          <a:r>
            <a:rPr lang="en-GB" sz="2200" kern="1200"/>
            <a:t>• Delays in sharing resident information</a:t>
          </a:r>
          <a:br>
            <a:rPr lang="en-GB" sz="2200" kern="1200"/>
          </a:br>
          <a:r>
            <a:rPr lang="en-GB" sz="2200" kern="1200"/>
            <a:t>• Inconsistent communication methods</a:t>
          </a:r>
          <a:endParaRPr lang="en-US" sz="2200" kern="1200"/>
        </a:p>
      </dsp:txBody>
      <dsp:txXfrm rot="-5400000">
        <a:off x="3571425" y="2674821"/>
        <a:ext cx="6261351" cy="1623895"/>
      </dsp:txXfrm>
    </dsp:sp>
    <dsp:sp modelId="{B8ED60A5-13D3-4360-AC47-0B3834A3B6FF}">
      <dsp:nvSpPr>
        <dsp:cNvPr id="0" name=""/>
        <dsp:cNvSpPr/>
      </dsp:nvSpPr>
      <dsp:spPr>
        <a:xfrm>
          <a:off x="0" y="2361370"/>
          <a:ext cx="3571425" cy="2249491"/>
        </a:xfrm>
        <a:prstGeom prst="roundRect">
          <a:avLst/>
        </a:prstGeom>
        <a:solidFill>
          <a:schemeClr val="accent4">
            <a:tint val="70000"/>
            <a:lumMod val="104000"/>
          </a:schemeClr>
        </a:solidFill>
        <a:ln>
          <a:noFill/>
        </a:ln>
        <a:effectLst/>
      </dsp:spPr>
      <dsp:style>
        <a:lnRef idx="0">
          <a:srgbClr val="FFFFFF"/>
        </a:lnRef>
        <a:fillRef idx="2">
          <a:schemeClr val="accent4"/>
        </a:fillRef>
        <a:effectRef idx="0">
          <a:srgbClr val="FFFFFF"/>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GB" sz="2900" kern="1200"/>
            <a:t>Challenges</a:t>
          </a:r>
          <a:endParaRPr lang="en-US" sz="2900" kern="1200"/>
        </a:p>
      </dsp:txBody>
      <dsp:txXfrm>
        <a:off x="109811" y="2471181"/>
        <a:ext cx="3351803" cy="20298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853FAC-6F2F-42DF-B12C-ADB8597E5255}">
      <dsp:nvSpPr>
        <dsp:cNvPr id="0" name=""/>
        <dsp:cNvSpPr/>
      </dsp:nvSpPr>
      <dsp:spPr>
        <a:xfrm>
          <a:off x="5331967" y="4559643"/>
          <a:ext cx="1065248" cy="3435425"/>
        </a:xfrm>
        <a:custGeom>
          <a:avLst/>
          <a:gdLst/>
          <a:ahLst/>
          <a:cxnLst/>
          <a:rect l="0" t="0" r="0" b="0"/>
          <a:pathLst>
            <a:path>
              <a:moveTo>
                <a:pt x="0" y="0"/>
              </a:moveTo>
              <a:lnTo>
                <a:pt x="532624" y="0"/>
              </a:lnTo>
              <a:lnTo>
                <a:pt x="532624" y="3435425"/>
              </a:lnTo>
              <a:lnTo>
                <a:pt x="1065248" y="3435425"/>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E27CF7D-08A7-471C-AA98-5AABBDF7A6EF}">
      <dsp:nvSpPr>
        <dsp:cNvPr id="0" name=""/>
        <dsp:cNvSpPr/>
      </dsp:nvSpPr>
      <dsp:spPr>
        <a:xfrm>
          <a:off x="5331967" y="4559643"/>
          <a:ext cx="1065248" cy="1145141"/>
        </a:xfrm>
        <a:custGeom>
          <a:avLst/>
          <a:gdLst/>
          <a:ahLst/>
          <a:cxnLst/>
          <a:rect l="0" t="0" r="0" b="0"/>
          <a:pathLst>
            <a:path>
              <a:moveTo>
                <a:pt x="0" y="0"/>
              </a:moveTo>
              <a:lnTo>
                <a:pt x="532624" y="0"/>
              </a:lnTo>
              <a:lnTo>
                <a:pt x="532624" y="1145141"/>
              </a:lnTo>
              <a:lnTo>
                <a:pt x="1065248" y="1145141"/>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A9C69DE-2FE7-4A96-89F6-2AE0CDC5E40D}">
      <dsp:nvSpPr>
        <dsp:cNvPr id="0" name=""/>
        <dsp:cNvSpPr/>
      </dsp:nvSpPr>
      <dsp:spPr>
        <a:xfrm>
          <a:off x="5331967" y="3414501"/>
          <a:ext cx="1065248" cy="1145141"/>
        </a:xfrm>
        <a:custGeom>
          <a:avLst/>
          <a:gdLst/>
          <a:ahLst/>
          <a:cxnLst/>
          <a:rect l="0" t="0" r="0" b="0"/>
          <a:pathLst>
            <a:path>
              <a:moveTo>
                <a:pt x="0" y="1145141"/>
              </a:moveTo>
              <a:lnTo>
                <a:pt x="532624" y="1145141"/>
              </a:lnTo>
              <a:lnTo>
                <a:pt x="532624" y="0"/>
              </a:lnTo>
              <a:lnTo>
                <a:pt x="1065248" y="0"/>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56F71EC-081B-4675-A9C4-7850D8F289F3}">
      <dsp:nvSpPr>
        <dsp:cNvPr id="0" name=""/>
        <dsp:cNvSpPr/>
      </dsp:nvSpPr>
      <dsp:spPr>
        <a:xfrm>
          <a:off x="5331967" y="1124217"/>
          <a:ext cx="1065248" cy="3435425"/>
        </a:xfrm>
        <a:custGeom>
          <a:avLst/>
          <a:gdLst/>
          <a:ahLst/>
          <a:cxnLst/>
          <a:rect l="0" t="0" r="0" b="0"/>
          <a:pathLst>
            <a:path>
              <a:moveTo>
                <a:pt x="0" y="3435425"/>
              </a:moveTo>
              <a:lnTo>
                <a:pt x="532624" y="3435425"/>
              </a:lnTo>
              <a:lnTo>
                <a:pt x="532624" y="0"/>
              </a:lnTo>
              <a:lnTo>
                <a:pt x="1065248" y="0"/>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2801CC-2A39-43CB-AAD0-636F6524E05C}">
      <dsp:nvSpPr>
        <dsp:cNvPr id="0" name=""/>
        <dsp:cNvSpPr/>
      </dsp:nvSpPr>
      <dsp:spPr>
        <a:xfrm>
          <a:off x="5727" y="3747391"/>
          <a:ext cx="5326240" cy="1624503"/>
        </a:xfrm>
        <a:prstGeom prst="rect">
          <a:avLst/>
        </a:prstGeom>
        <a:solidFill>
          <a:schemeClr val="bg2">
            <a:lumMod val="50000"/>
          </a:schemeClr>
        </a:soli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t>As suggested by NHS (2023),  I believe for Riverdale Nursing Home staff, Microsoft Teams can:</a:t>
          </a:r>
        </a:p>
      </dsp:txBody>
      <dsp:txXfrm>
        <a:off x="5727" y="3747391"/>
        <a:ext cx="5326240" cy="1624503"/>
      </dsp:txXfrm>
    </dsp:sp>
    <dsp:sp modelId="{6B6C1F3B-F241-466E-9322-B495E509D30E}">
      <dsp:nvSpPr>
        <dsp:cNvPr id="0" name=""/>
        <dsp:cNvSpPr/>
      </dsp:nvSpPr>
      <dsp:spPr>
        <a:xfrm>
          <a:off x="6397216" y="311965"/>
          <a:ext cx="5326240" cy="1624503"/>
        </a:xfrm>
        <a:prstGeom prst="rect">
          <a:avLst/>
        </a:prstGeom>
        <a:solidFill>
          <a:schemeClr val="bg2">
            <a:lumMod val="50000"/>
          </a:schemeClr>
        </a:soli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t>Support real-time communication – avoid lost messages</a:t>
          </a:r>
        </a:p>
      </dsp:txBody>
      <dsp:txXfrm>
        <a:off x="6397216" y="311965"/>
        <a:ext cx="5326240" cy="1624503"/>
      </dsp:txXfrm>
    </dsp:sp>
    <dsp:sp modelId="{585B4EDD-4C93-41A3-BCEB-F42C6735B100}">
      <dsp:nvSpPr>
        <dsp:cNvPr id="0" name=""/>
        <dsp:cNvSpPr/>
      </dsp:nvSpPr>
      <dsp:spPr>
        <a:xfrm>
          <a:off x="6397216" y="2602249"/>
          <a:ext cx="5326240" cy="1624503"/>
        </a:xfrm>
        <a:prstGeom prst="rect">
          <a:avLst/>
        </a:prstGeom>
        <a:solidFill>
          <a:schemeClr val="bg2">
            <a:lumMod val="50000"/>
          </a:schemeClr>
        </a:soli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a:t>Support communication across multiple locations</a:t>
          </a:r>
          <a:r>
            <a:rPr lang="en-US" sz="2800" kern="1200"/>
            <a:t> – connecting multiple sites</a:t>
          </a:r>
        </a:p>
      </dsp:txBody>
      <dsp:txXfrm>
        <a:off x="6397216" y="2602249"/>
        <a:ext cx="5326240" cy="1624503"/>
      </dsp:txXfrm>
    </dsp:sp>
    <dsp:sp modelId="{DBE6DF03-FF1C-4F94-8B9A-EF7BC29DCBB8}">
      <dsp:nvSpPr>
        <dsp:cNvPr id="0" name=""/>
        <dsp:cNvSpPr/>
      </dsp:nvSpPr>
      <dsp:spPr>
        <a:xfrm>
          <a:off x="6397216" y="4892533"/>
          <a:ext cx="5326240" cy="1624503"/>
        </a:xfrm>
        <a:prstGeom prst="rect">
          <a:avLst/>
        </a:prstGeom>
        <a:solidFill>
          <a:schemeClr val="bg2">
            <a:lumMod val="50000"/>
          </a:schemeClr>
        </a:soli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a:t>Support work allocation – effective shift handovers and sharing care updates </a:t>
          </a:r>
          <a:endParaRPr lang="en-US" sz="2800" kern="1200"/>
        </a:p>
      </dsp:txBody>
      <dsp:txXfrm>
        <a:off x="6397216" y="4892533"/>
        <a:ext cx="5326240" cy="1624503"/>
      </dsp:txXfrm>
    </dsp:sp>
    <dsp:sp modelId="{8F545705-001F-4404-BBC7-B67BC991AFB2}">
      <dsp:nvSpPr>
        <dsp:cNvPr id="0" name=""/>
        <dsp:cNvSpPr/>
      </dsp:nvSpPr>
      <dsp:spPr>
        <a:xfrm>
          <a:off x="6397216" y="7182816"/>
          <a:ext cx="5326240" cy="1624503"/>
        </a:xfrm>
        <a:prstGeom prst="rect">
          <a:avLst/>
        </a:prstGeom>
        <a:solidFill>
          <a:schemeClr val="bg2">
            <a:lumMod val="50000"/>
          </a:schemeClr>
        </a:soli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a:t>Support effective record keeping - Reduces reliance on paper notes and verbal messages</a:t>
          </a:r>
          <a:endParaRPr lang="en-US" sz="2800" kern="1200"/>
        </a:p>
      </dsp:txBody>
      <dsp:txXfrm>
        <a:off x="6397216" y="7182816"/>
        <a:ext cx="5326240" cy="16245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6F4ADA-50D8-4EF6-A67D-A56D22FE12B6}">
      <dsp:nvSpPr>
        <dsp:cNvPr id="0" name=""/>
        <dsp:cNvSpPr/>
      </dsp:nvSpPr>
      <dsp:spPr>
        <a:xfrm>
          <a:off x="6412111" y="3236111"/>
          <a:ext cx="4944493" cy="1587158"/>
        </a:xfrm>
        <a:custGeom>
          <a:avLst/>
          <a:gdLst/>
          <a:ahLst/>
          <a:cxnLst/>
          <a:rect l="0" t="0" r="0" b="0"/>
          <a:pathLst>
            <a:path>
              <a:moveTo>
                <a:pt x="0" y="0"/>
              </a:moveTo>
              <a:lnTo>
                <a:pt x="0" y="1334748"/>
              </a:lnTo>
              <a:lnTo>
                <a:pt x="4944493" y="1334748"/>
              </a:lnTo>
              <a:lnTo>
                <a:pt x="4944493" y="1587158"/>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B7F222A-F562-4E5C-AF5A-44613F8AD512}">
      <dsp:nvSpPr>
        <dsp:cNvPr id="0" name=""/>
        <dsp:cNvSpPr/>
      </dsp:nvSpPr>
      <dsp:spPr>
        <a:xfrm>
          <a:off x="6412111" y="3236111"/>
          <a:ext cx="1614342" cy="1587158"/>
        </a:xfrm>
        <a:custGeom>
          <a:avLst/>
          <a:gdLst/>
          <a:ahLst/>
          <a:cxnLst/>
          <a:rect l="0" t="0" r="0" b="0"/>
          <a:pathLst>
            <a:path>
              <a:moveTo>
                <a:pt x="0" y="0"/>
              </a:moveTo>
              <a:lnTo>
                <a:pt x="0" y="1334748"/>
              </a:lnTo>
              <a:lnTo>
                <a:pt x="1614342" y="1334748"/>
              </a:lnTo>
              <a:lnTo>
                <a:pt x="1614342" y="1587158"/>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79C97D0-4967-4AAA-A37E-7CDD4020ECAD}">
      <dsp:nvSpPr>
        <dsp:cNvPr id="0" name=""/>
        <dsp:cNvSpPr/>
      </dsp:nvSpPr>
      <dsp:spPr>
        <a:xfrm>
          <a:off x="4696302" y="3236111"/>
          <a:ext cx="1715809" cy="1587158"/>
        </a:xfrm>
        <a:custGeom>
          <a:avLst/>
          <a:gdLst/>
          <a:ahLst/>
          <a:cxnLst/>
          <a:rect l="0" t="0" r="0" b="0"/>
          <a:pathLst>
            <a:path>
              <a:moveTo>
                <a:pt x="1715809" y="0"/>
              </a:moveTo>
              <a:lnTo>
                <a:pt x="1715809" y="1334748"/>
              </a:lnTo>
              <a:lnTo>
                <a:pt x="0" y="1334748"/>
              </a:lnTo>
              <a:lnTo>
                <a:pt x="0" y="1587158"/>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A2F04D-B7C2-4B99-ACCF-1243324E00E7}">
      <dsp:nvSpPr>
        <dsp:cNvPr id="0" name=""/>
        <dsp:cNvSpPr/>
      </dsp:nvSpPr>
      <dsp:spPr>
        <a:xfrm>
          <a:off x="1366150" y="3236111"/>
          <a:ext cx="5045960" cy="1557953"/>
        </a:xfrm>
        <a:custGeom>
          <a:avLst/>
          <a:gdLst/>
          <a:ahLst/>
          <a:cxnLst/>
          <a:rect l="0" t="0" r="0" b="0"/>
          <a:pathLst>
            <a:path>
              <a:moveTo>
                <a:pt x="5045960" y="0"/>
              </a:moveTo>
              <a:lnTo>
                <a:pt x="5045960" y="1305543"/>
              </a:lnTo>
              <a:lnTo>
                <a:pt x="0" y="1305543"/>
              </a:lnTo>
              <a:lnTo>
                <a:pt x="0" y="1557953"/>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46A5E8-094F-4A90-A294-3C9F44C6FB36}">
      <dsp:nvSpPr>
        <dsp:cNvPr id="0" name=""/>
        <dsp:cNvSpPr/>
      </dsp:nvSpPr>
      <dsp:spPr>
        <a:xfrm>
          <a:off x="4988594" y="1023956"/>
          <a:ext cx="2847034" cy="2212154"/>
        </a:xfrm>
        <a:prstGeom prst="roundRect">
          <a:avLst>
            <a:gd name="adj" fmla="val 10000"/>
          </a:avLst>
        </a:prstGeom>
        <a:solidFill>
          <a:schemeClr val="bg2">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0CE76E-0733-47BD-AE85-F9506F3072D8}">
      <dsp:nvSpPr>
        <dsp:cNvPr id="0" name=""/>
        <dsp:cNvSpPr/>
      </dsp:nvSpPr>
      <dsp:spPr bwMode="white">
        <a:xfrm>
          <a:off x="5291335" y="1311560"/>
          <a:ext cx="2847034" cy="2212154"/>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Efficiency improvement at Riverdale Nursing Home</a:t>
          </a:r>
        </a:p>
      </dsp:txBody>
      <dsp:txXfrm>
        <a:off x="5356127" y="1376352"/>
        <a:ext cx="2717450" cy="2082570"/>
      </dsp:txXfrm>
    </dsp:sp>
    <dsp:sp modelId="{495D4CF0-AB08-4123-A8E5-988FFB9B548F}">
      <dsp:nvSpPr>
        <dsp:cNvPr id="0" name=""/>
        <dsp:cNvSpPr/>
      </dsp:nvSpPr>
      <dsp:spPr>
        <a:xfrm>
          <a:off x="3816" y="4794064"/>
          <a:ext cx="2724669" cy="1730165"/>
        </a:xfrm>
        <a:prstGeom prst="roundRect">
          <a:avLst>
            <a:gd name="adj" fmla="val 10000"/>
          </a:avLst>
        </a:prstGeom>
        <a:solidFill>
          <a:schemeClr val="bg2">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E3D6A7-9AC6-4D95-899E-54A28945D9C7}">
      <dsp:nvSpPr>
        <dsp:cNvPr id="0" name=""/>
        <dsp:cNvSpPr/>
      </dsp:nvSpPr>
      <dsp:spPr bwMode="white">
        <a:xfrm>
          <a:off x="306557" y="5081668"/>
          <a:ext cx="2724669" cy="173016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Instant messaging  to reduce delays in communication</a:t>
          </a:r>
        </a:p>
      </dsp:txBody>
      <dsp:txXfrm>
        <a:off x="357232" y="5132343"/>
        <a:ext cx="2623319" cy="1628815"/>
      </dsp:txXfrm>
    </dsp:sp>
    <dsp:sp modelId="{11670246-1883-4D0C-8C38-303F55E01583}">
      <dsp:nvSpPr>
        <dsp:cNvPr id="0" name=""/>
        <dsp:cNvSpPr/>
      </dsp:nvSpPr>
      <dsp:spPr>
        <a:xfrm>
          <a:off x="3333967" y="4823270"/>
          <a:ext cx="2724669" cy="1730165"/>
        </a:xfrm>
        <a:prstGeom prst="roundRect">
          <a:avLst>
            <a:gd name="adj" fmla="val 10000"/>
          </a:avLst>
        </a:prstGeom>
        <a:solidFill>
          <a:schemeClr val="bg2">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514254-8E37-47E2-9762-0A08435ABE46}">
      <dsp:nvSpPr>
        <dsp:cNvPr id="0" name=""/>
        <dsp:cNvSpPr/>
      </dsp:nvSpPr>
      <dsp:spPr bwMode="white">
        <a:xfrm>
          <a:off x="3636708" y="5110874"/>
          <a:ext cx="2724669" cy="173016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Group chats which allows information to reach multiple staff members simultaneously. </a:t>
          </a:r>
        </a:p>
      </dsp:txBody>
      <dsp:txXfrm>
        <a:off x="3687383" y="5161549"/>
        <a:ext cx="2623319" cy="1628815"/>
      </dsp:txXfrm>
    </dsp:sp>
    <dsp:sp modelId="{0F2C04C3-2DF0-4681-BDE1-83CD051D03DB}">
      <dsp:nvSpPr>
        <dsp:cNvPr id="0" name=""/>
        <dsp:cNvSpPr/>
      </dsp:nvSpPr>
      <dsp:spPr>
        <a:xfrm>
          <a:off x="6664119" y="4823270"/>
          <a:ext cx="2724669" cy="1730165"/>
        </a:xfrm>
        <a:prstGeom prst="roundRect">
          <a:avLst>
            <a:gd name="adj" fmla="val 10000"/>
          </a:avLst>
        </a:prstGeom>
        <a:solidFill>
          <a:schemeClr val="bg2">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D26C4E-ABDA-469B-9172-EC68C3FCAF52}">
      <dsp:nvSpPr>
        <dsp:cNvPr id="0" name=""/>
        <dsp:cNvSpPr/>
      </dsp:nvSpPr>
      <dsp:spPr bwMode="white">
        <a:xfrm>
          <a:off x="6966860" y="5110874"/>
          <a:ext cx="2724669" cy="173016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Remote meetings feature which enables connection between different buildings</a:t>
          </a:r>
        </a:p>
      </dsp:txBody>
      <dsp:txXfrm>
        <a:off x="7017535" y="5161549"/>
        <a:ext cx="2623319" cy="1628815"/>
      </dsp:txXfrm>
    </dsp:sp>
    <dsp:sp modelId="{07FC2898-76D4-42B9-87AF-246D2BD7F7C5}">
      <dsp:nvSpPr>
        <dsp:cNvPr id="0" name=""/>
        <dsp:cNvSpPr/>
      </dsp:nvSpPr>
      <dsp:spPr>
        <a:xfrm>
          <a:off x="9994270" y="4823270"/>
          <a:ext cx="2724669" cy="1730165"/>
        </a:xfrm>
        <a:prstGeom prst="roundRect">
          <a:avLst>
            <a:gd name="adj" fmla="val 10000"/>
          </a:avLst>
        </a:prstGeom>
        <a:solidFill>
          <a:schemeClr val="bg2">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C52286-268F-4F30-A146-A26B20D7C24A}">
      <dsp:nvSpPr>
        <dsp:cNvPr id="0" name=""/>
        <dsp:cNvSpPr/>
      </dsp:nvSpPr>
      <dsp:spPr bwMode="white">
        <a:xfrm>
          <a:off x="10297011" y="5110874"/>
          <a:ext cx="2724669" cy="173016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Communication history  which can be reviewed when needed </a:t>
          </a:r>
          <a:r>
            <a:rPr lang="en-GB" sz="1900" kern="1200"/>
            <a:t>(NHS England, 2023).</a:t>
          </a:r>
          <a:endParaRPr lang="en-US" sz="1900" kern="1200"/>
        </a:p>
      </dsp:txBody>
      <dsp:txXfrm>
        <a:off x="10347686" y="5161549"/>
        <a:ext cx="2623319" cy="16288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E6CB2A-0797-4C1C-B2CA-C3E529FBE678}">
      <dsp:nvSpPr>
        <dsp:cNvPr id="0" name=""/>
        <dsp:cNvSpPr/>
      </dsp:nvSpPr>
      <dsp:spPr>
        <a:xfrm>
          <a:off x="0" y="2233"/>
          <a:ext cx="13005753" cy="11320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F46D02-E1FA-4645-91E4-C0F19F30FBC5}">
      <dsp:nvSpPr>
        <dsp:cNvPr id="0" name=""/>
        <dsp:cNvSpPr/>
      </dsp:nvSpPr>
      <dsp:spPr>
        <a:xfrm>
          <a:off x="342448" y="256947"/>
          <a:ext cx="622633" cy="6226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F695C3-C632-496C-961C-B17803FB3504}">
      <dsp:nvSpPr>
        <dsp:cNvPr id="0" name=""/>
        <dsp:cNvSpPr/>
      </dsp:nvSpPr>
      <dsp:spPr bwMode="white">
        <a:xfrm>
          <a:off x="1307531" y="2233"/>
          <a:ext cx="11698221" cy="113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810" tIns="119810" rIns="119810" bIns="119810" numCol="1" spcCol="1270" anchor="ctr" anchorCtr="0">
          <a:noAutofit/>
        </a:bodyPr>
        <a:lstStyle/>
        <a:p>
          <a:pPr marL="0" lvl="0" indent="0" algn="l" defTabSz="977900">
            <a:lnSpc>
              <a:spcPct val="100000"/>
            </a:lnSpc>
            <a:spcBef>
              <a:spcPct val="0"/>
            </a:spcBef>
            <a:spcAft>
              <a:spcPct val="35000"/>
            </a:spcAft>
            <a:buNone/>
          </a:pPr>
          <a:r>
            <a:rPr lang="en-US" sz="2200" kern="1200"/>
            <a:t>Effective communication is essential for safe and high-quality care for a nursing home like Riverdale.</a:t>
          </a:r>
        </a:p>
      </dsp:txBody>
      <dsp:txXfrm>
        <a:off x="1307531" y="2233"/>
        <a:ext cx="11698221" cy="1132061"/>
      </dsp:txXfrm>
    </dsp:sp>
    <dsp:sp modelId="{186CEF4B-7EF9-4080-BC8A-073BCBFD55E3}">
      <dsp:nvSpPr>
        <dsp:cNvPr id="0" name=""/>
        <dsp:cNvSpPr/>
      </dsp:nvSpPr>
      <dsp:spPr>
        <a:xfrm>
          <a:off x="0" y="1417310"/>
          <a:ext cx="13005753" cy="11320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C83DAB-7A9E-4A45-B659-1D1D4DEF2578}">
      <dsp:nvSpPr>
        <dsp:cNvPr id="0" name=""/>
        <dsp:cNvSpPr/>
      </dsp:nvSpPr>
      <dsp:spPr>
        <a:xfrm>
          <a:off x="342448" y="1672024"/>
          <a:ext cx="622633" cy="6226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BD9395-DB77-453D-BEA2-58C4C348B806}">
      <dsp:nvSpPr>
        <dsp:cNvPr id="0" name=""/>
        <dsp:cNvSpPr/>
      </dsp:nvSpPr>
      <dsp:spPr bwMode="white">
        <a:xfrm>
          <a:off x="1307531" y="1417310"/>
          <a:ext cx="11698221" cy="113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810" tIns="119810" rIns="119810" bIns="119810" numCol="1" spcCol="1270" anchor="ctr" anchorCtr="0">
          <a:noAutofit/>
        </a:bodyPr>
        <a:lstStyle/>
        <a:p>
          <a:pPr marL="0" lvl="0" indent="0" algn="l" defTabSz="977900">
            <a:lnSpc>
              <a:spcPct val="100000"/>
            </a:lnSpc>
            <a:spcBef>
              <a:spcPct val="0"/>
            </a:spcBef>
            <a:spcAft>
              <a:spcPct val="35000"/>
            </a:spcAft>
            <a:buNone/>
          </a:pPr>
          <a:r>
            <a:rPr lang="en-US" sz="2200" kern="1200"/>
            <a:t>Microsoft Teams is the most suitable tool for staff communication at </a:t>
          </a:r>
          <a:r>
            <a:rPr lang="en-US" sz="2200" kern="1200">
              <a:solidFill>
                <a:srgbClr val="00B0F0"/>
              </a:solidFill>
            </a:rPr>
            <a:t>Riverdale Nursing Home</a:t>
          </a:r>
          <a:r>
            <a:rPr lang="en-US" sz="2200" kern="1200"/>
            <a:t>.</a:t>
          </a:r>
        </a:p>
      </dsp:txBody>
      <dsp:txXfrm>
        <a:off x="1307531" y="1417310"/>
        <a:ext cx="11698221" cy="1132061"/>
      </dsp:txXfrm>
    </dsp:sp>
    <dsp:sp modelId="{8C43A156-349F-45F9-B775-3961E826B709}">
      <dsp:nvSpPr>
        <dsp:cNvPr id="0" name=""/>
        <dsp:cNvSpPr/>
      </dsp:nvSpPr>
      <dsp:spPr>
        <a:xfrm>
          <a:off x="0" y="2832387"/>
          <a:ext cx="13005753" cy="11320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7C635C-579A-427C-9353-F6495C7986B3}">
      <dsp:nvSpPr>
        <dsp:cNvPr id="0" name=""/>
        <dsp:cNvSpPr/>
      </dsp:nvSpPr>
      <dsp:spPr>
        <a:xfrm>
          <a:off x="342448" y="3087101"/>
          <a:ext cx="622633" cy="6226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D98688-272B-4B43-B392-C26091756497}">
      <dsp:nvSpPr>
        <dsp:cNvPr id="0" name=""/>
        <dsp:cNvSpPr/>
      </dsp:nvSpPr>
      <dsp:spPr bwMode="white">
        <a:xfrm>
          <a:off x="1307531" y="2832387"/>
          <a:ext cx="11698221" cy="113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810" tIns="119810" rIns="119810" bIns="119810" numCol="1" spcCol="1270" anchor="ctr" anchorCtr="0">
          <a:noAutofit/>
        </a:bodyPr>
        <a:lstStyle/>
        <a:p>
          <a:pPr marL="0" lvl="0" indent="0" algn="l" defTabSz="977900">
            <a:lnSpc>
              <a:spcPct val="100000"/>
            </a:lnSpc>
            <a:spcBef>
              <a:spcPct val="0"/>
            </a:spcBef>
            <a:spcAft>
              <a:spcPct val="35000"/>
            </a:spcAft>
            <a:buNone/>
          </a:pPr>
          <a:r>
            <a:rPr lang="en-US" sz="2200" kern="1200"/>
            <a:t>Teams will improve collaboration, information sharing, and communication efficiency.</a:t>
          </a:r>
        </a:p>
      </dsp:txBody>
      <dsp:txXfrm>
        <a:off x="1307531" y="2832387"/>
        <a:ext cx="11698221" cy="1132061"/>
      </dsp:txXfrm>
    </dsp:sp>
    <dsp:sp modelId="{2513676A-4D44-4E8E-AC72-ADD4EB0C05C1}">
      <dsp:nvSpPr>
        <dsp:cNvPr id="0" name=""/>
        <dsp:cNvSpPr/>
      </dsp:nvSpPr>
      <dsp:spPr>
        <a:xfrm>
          <a:off x="0" y="4247464"/>
          <a:ext cx="13005753" cy="11320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F17C12-5F09-4DBF-B39C-A6218A5B6791}">
      <dsp:nvSpPr>
        <dsp:cNvPr id="0" name=""/>
        <dsp:cNvSpPr/>
      </dsp:nvSpPr>
      <dsp:spPr>
        <a:xfrm>
          <a:off x="342448" y="4502178"/>
          <a:ext cx="622633" cy="6226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0F9ADB-0CE5-491B-9E29-39F072BC4D2C}">
      <dsp:nvSpPr>
        <dsp:cNvPr id="0" name=""/>
        <dsp:cNvSpPr/>
      </dsp:nvSpPr>
      <dsp:spPr bwMode="white">
        <a:xfrm>
          <a:off x="1307531" y="4247464"/>
          <a:ext cx="11698221" cy="11320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810" tIns="119810" rIns="119810" bIns="119810" numCol="1" spcCol="1270" anchor="ctr" anchorCtr="0">
          <a:noAutofit/>
        </a:bodyPr>
        <a:lstStyle/>
        <a:p>
          <a:pPr marL="0" lvl="0" indent="0" algn="l" defTabSz="977900">
            <a:lnSpc>
              <a:spcPct val="100000"/>
            </a:lnSpc>
            <a:spcBef>
              <a:spcPct val="0"/>
            </a:spcBef>
            <a:spcAft>
              <a:spcPct val="35000"/>
            </a:spcAft>
            <a:buNone/>
          </a:pPr>
          <a:r>
            <a:rPr lang="en-US" sz="2200" kern="1200"/>
            <a:t>Teams will help reduce missed messages and support coordinated care across different shifts and buildings of Riverdale.</a:t>
          </a:r>
        </a:p>
      </dsp:txBody>
      <dsp:txXfrm>
        <a:off x="1307531" y="4247464"/>
        <a:ext cx="11698221" cy="113206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1">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linDir" val="fromL"/>
                      <dgm:param type="chAlign" val="t"/>
                    </dgm:alg>
                  </dgm:if>
                  <dgm:else name="Name31">
                    <dgm:alg type="hierChild">
                      <dgm:param type="linDir" val="fromR"/>
                      <dgm:param type="chAlign" val="t"/>
                    </dgm:alg>
                  </dgm:else>
                </dgm:choose>
              </dgm:if>
              <dgm:if name="Name32" func="var" arg="hierBranch" op="equ" val="r">
                <dgm:choose name="Name33">
                  <dgm:if name="Name34" func="var" arg="dir" op="equ" val="norm">
                    <dgm:alg type="hierChild">
                      <dgm:param type="linDir" val="fromL"/>
                      <dgm:param type="chAlign" val="b"/>
                    </dgm:alg>
                  </dgm:if>
                  <dgm:else name="Name35">
                    <dgm:alg type="hierChild">
                      <dgm:param type="linDir" val="fromR"/>
                      <dgm:param type="chAlign" val="b"/>
                    </dgm:alg>
                  </dgm:else>
                </dgm:choose>
              </dgm:if>
              <dgm:if name="Name36" func="var" arg="hierBranch" op="equ" val="hang">
                <dgm:choose name="Name37">
                  <dgm:if name="Name38" func="var" arg="dir" op="equ" val="norm">
                    <dgm:alg type="hierChild">
                      <dgm:param type="linDir" val="fromT"/>
                      <dgm:param type="chAlign" val="l"/>
                      <dgm:param type="secLinDir" val="fromL"/>
                      <dgm:param type="secChAlign" val="t"/>
                    </dgm:alg>
                  </dgm:if>
                  <dgm:else name="Name39">
                    <dgm:alg type="hierChild">
                      <dgm:param type="linDir" val="fromT"/>
                      <dgm:param type="chAlign" val="r"/>
                      <dgm:param type="secLinDir" val="fromR"/>
                      <dgm:param type="secChAlign" val="t"/>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dim" val="1D"/>
                            <dgm:param type="endSty" val="noArr"/>
                            <dgm:param type="connRout" val="bend"/>
                            <dgm:param type="begPts" val="midR"/>
                            <dgm:param type="endPts" val="bCtr tCtr"/>
                          </dgm:alg>
                        </dgm:if>
                        <dgm:else name="Name50">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dim" val="1D"/>
                            <dgm:param type="endSty" val="noArr"/>
                            <dgm:param type="connRout" val="bend"/>
                            <dgm:param type="begPts" val="midR"/>
                            <dgm:param type="endPts" val="tCtr"/>
                          </dgm:alg>
                        </dgm:if>
                        <dgm:else name="Name55">
                          <dgm:alg type="conn">
                            <dgm:param type="dim" val="1D"/>
                            <dgm:param type="endSty" val="noArr"/>
                            <dgm:param type="connRout" val="bend"/>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dim" val="1D"/>
                            <dgm:param type="endSty" val="noArr"/>
                            <dgm:param type="connRout" val="bend"/>
                            <dgm:param type="begPts" val="midR"/>
                            <dgm:param type="endPts" val="bCtr"/>
                          </dgm:alg>
                        </dgm:if>
                        <dgm:else name="Name60">
                          <dgm:alg type="conn">
                            <dgm:param type="dim" val="1D"/>
                            <dgm:param type="endSty" val="noArr"/>
                            <dgm:param type="connRout" val="bend"/>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dim" val="1D"/>
                            <dgm:param type="endSty" val="noArr"/>
                            <dgm:param type="connRout" val="bend"/>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dim" val="1D"/>
                            <dgm:param type="endSty" val="noArr"/>
                            <dgm:param type="connRout" val="bend"/>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linDir" val="fromL"/>
                            <dgm:param type="chAlign" val="t"/>
                          </dgm:alg>
                        </dgm:if>
                        <dgm:else name="Name93">
                          <dgm:alg type="hierChild">
                            <dgm:param type="linDir" val="fromR"/>
                            <dgm:param type="chAlign" val="t"/>
                          </dgm:alg>
                        </dgm:else>
                      </dgm:choose>
                    </dgm:if>
                    <dgm:if name="Name94" func="var" arg="hierBranch" op="equ" val="r">
                      <dgm:choose name="Name95">
                        <dgm:if name="Name96" func="var" arg="dir" op="equ" val="norm">
                          <dgm:alg type="hierChild">
                            <dgm:param type="linDir" val="fromL"/>
                            <dgm:param type="chAlign" val="b"/>
                          </dgm:alg>
                        </dgm:if>
                        <dgm:else name="Name97">
                          <dgm:alg type="hierChild">
                            <dgm:param type="linDir" val="fromR"/>
                            <dgm:param type="chAlign" val="b"/>
                          </dgm:alg>
                        </dgm:else>
                      </dgm:choose>
                    </dgm:if>
                    <dgm:if name="Name98" func="var" arg="hierBranch" op="equ" val="hang">
                      <dgm:choose name="Name99">
                        <dgm:if name="Name100" func="var" arg="dir" op="equ" val="norm">
                          <dgm:alg type="hierChild">
                            <dgm:param type="linDir" val="fromT"/>
                            <dgm:param type="chAlign" val="l"/>
                            <dgm:param type="secLinDir" val="fromL"/>
                            <dgm:param type="secChAlign" val="t"/>
                          </dgm:alg>
                        </dgm:if>
                        <dgm:else name="Name101">
                          <dgm:alg type="hierChild">
                            <dgm:param type="linDir" val="fromT"/>
                            <dgm:param type="chAlign" val="r"/>
                            <dgm:param type="secLinDir" val="fromR"/>
                            <dgm:param type="secChAlign" val="t"/>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linDir" val="fromT"/>
                        <dgm:param type="chAlign" val="l"/>
                        <dgm:param type="secLinDir" val="fromL"/>
                        <dgm:param type="secChAlign" val="t"/>
                      </dgm:alg>
                    </dgm:if>
                    <dgm:else name="Name109">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linDir" val="fromT"/>
                  <dgm:param type="chAlign" val="l"/>
                  <dgm:param type="secLinDir" val="fromL"/>
                  <dgm:param type="secChAlign" val="t"/>
                </dgm:alg>
              </dgm:if>
              <dgm:else name="Name113">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dim" val="1D"/>
                        <dgm:param type="endSty" val="noArr"/>
                        <dgm:param type="connRout" val="bend"/>
                        <dgm:param type="begPts" val="midR"/>
                        <dgm:param type="endPts" val="bCtr tCtr"/>
                      </dgm:alg>
                    </dgm:if>
                    <dgm:else name="Name118">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linDir" val="fromL"/>
                            <dgm:param type="chAlign" val="t"/>
                          </dgm:alg>
                        </dgm:if>
                        <dgm:else name="Name145">
                          <dgm:alg type="hierChild">
                            <dgm:param type="linDir" val="fromR"/>
                            <dgm:param type="chAlign" val="t"/>
                          </dgm:alg>
                        </dgm:else>
                      </dgm:choose>
                    </dgm:if>
                    <dgm:if name="Name146" func="var" arg="hierBranch" op="equ" val="r">
                      <dgm:choose name="Name147">
                        <dgm:if name="Name148" func="var" arg="dir" op="equ" val="norm">
                          <dgm:alg type="hierChild">
                            <dgm:param type="linDir" val="fromL"/>
                            <dgm:param type="chAlign" val="b"/>
                          </dgm:alg>
                        </dgm:if>
                        <dgm:else name="Name149">
                          <dgm:alg type="hierChild">
                            <dgm:param type="linDir" val="fromR"/>
                            <dgm:param type="chAlign" val="b"/>
                          </dgm:alg>
                        </dgm:else>
                      </dgm:choose>
                    </dgm:if>
                    <dgm:if name="Name150" func="var" arg="hierBranch" op="equ" val="hang">
                      <dgm:choose name="Name151">
                        <dgm:if name="Name152" func="var" arg="dir" op="equ" val="norm">
                          <dgm:alg type="hierChild">
                            <dgm:param type="linDir" val="fromT"/>
                            <dgm:param type="chAlign" val="l"/>
                            <dgm:param type="secLinDir" val="fromL"/>
                            <dgm:param type="secChAlign" val="t"/>
                          </dgm:alg>
                        </dgm:if>
                        <dgm:else name="Name153">
                          <dgm:alg type="hierChild">
                            <dgm:param type="linDir" val="fromT"/>
                            <dgm:param type="chAlign" val="r"/>
                            <dgm:param type="secLinDir" val="fromR"/>
                            <dgm:param type="secChAlign" val="t"/>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linDir" val="fromT"/>
                        <dgm:param type="chAlign" val="l"/>
                        <dgm:param type="secLinDir" val="fromL"/>
                        <dgm:param type="secChAlign" val="t"/>
                      </dgm:alg>
                    </dgm:if>
                    <dgm:else name="Name161">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parTxLTRAlign" val="l"/>
            <dgm:param type="parTxRTLAlign" val="r"/>
            <dgm:param type="shpTxLTRAlignCh" val="l"/>
            <dgm:param type="shpTxRTLAlignCh" val="r"/>
            <dgm:param type="txAnchorVert" val="mid"/>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parTxLTRAlign" val="l"/>
                <dgm:param type="parTxRTLAlign" val="r"/>
                <dgm:param type="shpTxLTRAlignCh" val="l"/>
                <dgm:param type="shpTxRTLAlignCh" val="r"/>
                <dgm:param type="stBulletLvl" val="0"/>
                <dgm:param type="txAnchorVertCh" val="mid"/>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1777" cy="567432"/>
          </a:xfrm>
          <a:prstGeom prst="rect">
            <a:avLst/>
          </a:prstGeom>
        </p:spPr>
        <p:txBody>
          <a:bodyPr vert="horz" lIns="91440" tIns="45720" rIns="91440" bIns="45720" rtlCol="0"/>
          <a:lstStyle>
            <a:lvl1pPr algn="l">
              <a:defRPr sz="1485"/>
            </a:lvl1pPr>
          </a:lstStyle>
          <a:p>
            <a:endParaRPr lang="en-US"/>
          </a:p>
        </p:txBody>
      </p:sp>
      <p:sp>
        <p:nvSpPr>
          <p:cNvPr id="3" name="Date Placeholder 2"/>
          <p:cNvSpPr>
            <a:spLocks noGrp="1"/>
          </p:cNvSpPr>
          <p:nvPr>
            <p:ph type="dt" sz="quarter" idx="1"/>
          </p:nvPr>
        </p:nvSpPr>
        <p:spPr>
          <a:xfrm>
            <a:off x="11387671" y="0"/>
            <a:ext cx="8711777" cy="567432"/>
          </a:xfrm>
          <a:prstGeom prst="rect">
            <a:avLst/>
          </a:prstGeom>
        </p:spPr>
        <p:txBody>
          <a:bodyPr vert="horz" lIns="91440" tIns="45720" rIns="91440" bIns="45720" rtlCol="0"/>
          <a:lstStyle>
            <a:lvl1pPr algn="r">
              <a:defRPr sz="1485"/>
            </a:lvl1pPr>
          </a:lstStyle>
          <a:p>
            <a:fld id="{696C064A-D61B-4B21-B757-51A9B82445B8}" type="datetimeFigureOut">
              <a:rPr lang="en-US" smtClean="0"/>
              <a:t>6/14/2026</a:t>
            </a:fld>
            <a:endParaRPr lang="en-US"/>
          </a:p>
        </p:txBody>
      </p:sp>
      <p:sp>
        <p:nvSpPr>
          <p:cNvPr id="4" name="Footer Placeholder 3"/>
          <p:cNvSpPr>
            <a:spLocks noGrp="1"/>
          </p:cNvSpPr>
          <p:nvPr>
            <p:ph type="ftr" sz="quarter" idx="2"/>
          </p:nvPr>
        </p:nvSpPr>
        <p:spPr>
          <a:xfrm>
            <a:off x="0" y="10741920"/>
            <a:ext cx="8711777" cy="567430"/>
          </a:xfrm>
          <a:prstGeom prst="rect">
            <a:avLst/>
          </a:prstGeom>
        </p:spPr>
        <p:txBody>
          <a:bodyPr vert="horz" lIns="91440" tIns="45720" rIns="91440" bIns="45720" rtlCol="0" anchor="b"/>
          <a:lstStyle>
            <a:lvl1pPr algn="l">
              <a:defRPr sz="1485"/>
            </a:lvl1pPr>
          </a:lstStyle>
          <a:p>
            <a:endParaRPr lang="en-US"/>
          </a:p>
        </p:txBody>
      </p:sp>
      <p:sp>
        <p:nvSpPr>
          <p:cNvPr id="5" name="Slide Number Placeholder 4"/>
          <p:cNvSpPr>
            <a:spLocks noGrp="1"/>
          </p:cNvSpPr>
          <p:nvPr>
            <p:ph type="sldNum" sz="quarter" idx="3"/>
          </p:nvPr>
        </p:nvSpPr>
        <p:spPr>
          <a:xfrm>
            <a:off x="11387671" y="10741920"/>
            <a:ext cx="8711777" cy="567430"/>
          </a:xfrm>
          <a:prstGeom prst="rect">
            <a:avLst/>
          </a:prstGeom>
        </p:spPr>
        <p:txBody>
          <a:bodyPr vert="horz" lIns="91440" tIns="45720" rIns="91440" bIns="45720" rtlCol="0" anchor="b"/>
          <a:lstStyle>
            <a:lvl1pPr algn="r">
              <a:defRPr sz="1485"/>
            </a:lvl1pPr>
          </a:lstStyle>
          <a:p>
            <a:fld id="{50305E07-67EA-4042-A3F6-853A8AD8D209}" type="slidenum">
              <a:rPr lang="en-US" smtClean="0"/>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1777" cy="5674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11387671" y="0"/>
            <a:ext cx="8711777" cy="567432"/>
          </a:xfrm>
          <a:prstGeom prst="rect">
            <a:avLst/>
          </a:prstGeom>
        </p:spPr>
        <p:txBody>
          <a:bodyPr vert="horz" lIns="91440" tIns="45720" rIns="91440" bIns="45720" rtlCol="0"/>
          <a:lstStyle>
            <a:lvl1pPr algn="r">
              <a:defRPr sz="1200"/>
            </a:lvl1pPr>
          </a:lstStyle>
          <a:p>
            <a:fld id="{3EFD42F7-718C-4B98-AAEC-167E6DDD60A7}" type="datetimeFigureOut">
              <a:rPr lang="en-US" smtClean="0"/>
              <a:t>6/14/2026</a:t>
            </a:fld>
            <a:endParaRPr lang="en-US"/>
          </a:p>
        </p:txBody>
      </p:sp>
      <p:sp>
        <p:nvSpPr>
          <p:cNvPr id="4" name="Slide Image Placeholder 3"/>
          <p:cNvSpPr>
            <a:spLocks noGrp="1" noRot="1" noChangeAspect="1"/>
          </p:cNvSpPr>
          <p:nvPr>
            <p:ph type="sldImg" idx="2"/>
          </p:nvPr>
        </p:nvSpPr>
        <p:spPr>
          <a:xfrm>
            <a:off x="6659245" y="1413669"/>
            <a:ext cx="6785610" cy="3816906"/>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2010410" y="5442625"/>
            <a:ext cx="16083280" cy="445305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0741920"/>
            <a:ext cx="8711777" cy="56743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11387671" y="10741920"/>
            <a:ext cx="8711777" cy="567430"/>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1143000"/>
            <a:ext cx="5483225" cy="3086100"/>
          </a:xfrm>
        </p:spPr>
      </p:sp>
      <p:sp>
        <p:nvSpPr>
          <p:cNvPr id="3" name="Notes Placeholder 2"/>
          <p:cNvSpPr>
            <a:spLocks noGrp="1"/>
          </p:cNvSpPr>
          <p:nvPr>
            <p:ph type="body" idx="1"/>
          </p:nvPr>
        </p:nvSpPr>
        <p:spPr/>
        <p:txBody>
          <a:bodyPr/>
          <a:lstStyle/>
          <a:p>
            <a:r>
              <a:rPr lang="en-US"/>
              <a:t>Good morning everyone.my group name is ---.Today we are presenting our recommendations for using Microsoft 365 at Riverdale nursing home.</a:t>
            </a:r>
          </a:p>
          <a:p>
            <a:r>
              <a:rPr lang="en-US"/>
              <a:t> As a group we have reviewed and matched five workplace tasks to the most suitable Microsoft tools for improved communication and efficiency. </a:t>
            </a:r>
          </a:p>
          <a:p>
            <a:r>
              <a:rPr lang="en-US"/>
              <a:t> My presentation focuses on staff communication at Riverdale Nursing Home. I will explain why Microsoft Teams is the most suitable Microsoft 365 tool for communication, how it can improve collaboration between staff members working across different shifts and buildings, and discuss its advantages and limitations.</a:t>
            </a:r>
          </a:p>
        </p:txBody>
      </p:sp>
      <p:sp>
        <p:nvSpPr>
          <p:cNvPr id="4" name="Slide Number Placeholder 3"/>
          <p:cNvSpPr>
            <a:spLocks noGrp="1"/>
          </p:cNvSpPr>
          <p:nvPr>
            <p:ph type="sldNum" sz="quarter" idx="5"/>
          </p:nvPr>
        </p:nvSpPr>
        <p:spPr/>
        <p:txBody>
          <a:bodyPr/>
          <a:lstStyle/>
          <a:p>
            <a:fld id="{348C7024-45EF-4C72-9336-691F2084A3FD}" type="slidenum">
              <a:r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1143000"/>
            <a:ext cx="5483225" cy="3086100"/>
          </a:xfrm>
        </p:spPr>
      </p:sp>
      <p:sp>
        <p:nvSpPr>
          <p:cNvPr id="3" name="Notes Placeholder 2"/>
          <p:cNvSpPr>
            <a:spLocks noGrp="1"/>
          </p:cNvSpPr>
          <p:nvPr>
            <p:ph type="body" idx="1"/>
          </p:nvPr>
        </p:nvSpPr>
        <p:spPr/>
        <p:txBody>
          <a:bodyPr/>
          <a:lstStyle/>
          <a:p>
            <a:endParaRPr lang="en-GB"/>
          </a:p>
          <a:p>
            <a:pPr marL="0" marR="0" lvl="0" indent="0" algn="l" defTabSz="914400" rtl="0" eaLnBrk="1" fontAlgn="auto" latinLnBrk="0" hangingPunct="1">
              <a:lnSpc>
                <a:spcPct val="100000"/>
              </a:lnSpc>
              <a:spcBef>
                <a:spcPts val="0"/>
              </a:spcBef>
              <a:spcAft>
                <a:spcPts val="0"/>
              </a:spcAft>
              <a:buClrTx/>
              <a:buSzTx/>
              <a:buFontTx/>
              <a:buNone/>
              <a:defRPr/>
            </a:pPr>
            <a:r>
              <a:rPr lang="en-US"/>
              <a:t>At Riverdale nursing home effective communication and using the right tool for staff communication is important because carers, nurses and administrative staff need to share information about residents, urgent announcements, care updates and shift handovers to achieve </a:t>
            </a:r>
            <a:r>
              <a:rPr lang="en-US" err="1"/>
              <a:t>organisational</a:t>
            </a:r>
            <a:r>
              <a:rPr lang="en-US"/>
              <a:t> objectives.</a:t>
            </a:r>
          </a:p>
          <a:p>
            <a:endParaRPr lang="en-GB"/>
          </a:p>
          <a:p>
            <a:r>
              <a:rPr lang="en-GB"/>
              <a:t>The case study highlights several communication problems, including missed messages, duplicated work, and inefficiencies caused by staff working across two buildings and different shifts. Poor communication in health and social care environments can negatively affect care quality and patient safety. According to the Nursing and Midwifery Council (2018), clear communication is a professional responsibility and fundamental to safe practice.</a:t>
            </a:r>
          </a:p>
          <a:p>
            <a:endParaRPr lang="en-GB"/>
          </a:p>
        </p:txBody>
      </p:sp>
      <p:sp>
        <p:nvSpPr>
          <p:cNvPr id="4" name="Slide Number Placeholder 3"/>
          <p:cNvSpPr>
            <a:spLocks noGrp="1"/>
          </p:cNvSpPr>
          <p:nvPr>
            <p:ph type="sldNum" sz="quarter" idx="5"/>
          </p:nvPr>
        </p:nvSpPr>
        <p:spPr/>
        <p:txBody>
          <a:bodyPr/>
          <a:lstStyle/>
          <a:p>
            <a:fld id="{348C7024-45EF-4C72-9336-691F2084A3FD}" type="slidenum">
              <a:rPr lang="en-GB" smtClean="0"/>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1143000"/>
            <a:ext cx="5483225" cy="3086100"/>
          </a:xfrm>
        </p:spPr>
      </p:sp>
      <p:sp>
        <p:nvSpPr>
          <p:cNvPr id="3" name="Notes Placeholder 2"/>
          <p:cNvSpPr>
            <a:spLocks noGrp="1"/>
          </p:cNvSpPr>
          <p:nvPr>
            <p:ph type="body" idx="1"/>
          </p:nvPr>
        </p:nvSpPr>
        <p:spPr/>
        <p:txBody>
          <a:bodyPr/>
          <a:lstStyle/>
          <a:p>
            <a:r>
              <a:rPr lang="en-US"/>
              <a:t>Communication is the exchange of </a:t>
            </a:r>
            <a:r>
              <a:rPr lang="en-US" err="1"/>
              <a:t>information,emotions</a:t>
            </a:r>
            <a:r>
              <a:rPr lang="en-US"/>
              <a:t> and ideas to support effective </a:t>
            </a:r>
            <a:r>
              <a:rPr lang="en-US" err="1"/>
              <a:t>teamwork,decision</a:t>
            </a:r>
            <a:r>
              <a:rPr lang="en-US"/>
              <a:t> making and quality of care.</a:t>
            </a:r>
          </a:p>
          <a:p>
            <a:r>
              <a:rPr lang="en-US"/>
              <a:t>Staff communication plays a vital role in a nursing home. At </a:t>
            </a:r>
            <a:r>
              <a:rPr lang="en-US" err="1"/>
              <a:t>riverdale</a:t>
            </a:r>
            <a:r>
              <a:rPr lang="en-US"/>
              <a:t> nursing home communication is important because </a:t>
            </a:r>
            <a:r>
              <a:rPr lang="en-US" err="1"/>
              <a:t>carers,nurses</a:t>
            </a:r>
            <a:r>
              <a:rPr lang="en-US"/>
              <a:t> and administrative staff need to share information about residents, announcements, care updates and shift handovers to achieve </a:t>
            </a:r>
            <a:r>
              <a:rPr lang="en-US" err="1"/>
              <a:t>organisational</a:t>
            </a:r>
            <a:r>
              <a:rPr lang="en-US"/>
              <a:t> objectives.</a:t>
            </a:r>
          </a:p>
          <a:p>
            <a:endParaRPr lang="en-US"/>
          </a:p>
          <a:p>
            <a:r>
              <a:rPr lang="en-US"/>
              <a:t>Employees need to exchange information quickly and accurately to ensure residents receive safe and consistent care. At Riverdale, staff work across two buildings and different shifts, making effective communication even more important. Poor communication can lead to missed messages, duplicated work, and potential risks to resident wellbeing.</a:t>
            </a:r>
          </a:p>
          <a:p>
            <a:endParaRPr lang="en-US">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defRPr/>
            </a:pPr>
            <a:r>
              <a:rPr lang="en-GB"/>
              <a:t>Staff communication is a critical operational activity within Riverdale Nursing Home. Employees must exchange information regularly regarding resident care, medication administration, safeguarding concerns, and organisational updates.</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348C7024-45EF-4C72-9336-691F2084A3FD}" type="slidenum">
              <a:rPr lang="en-US"/>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1143000"/>
            <a:ext cx="5483225" cy="3086100"/>
          </a:xfrm>
        </p:spPr>
      </p:sp>
      <p:sp>
        <p:nvSpPr>
          <p:cNvPr id="3" name="Notes Placeholder 2"/>
          <p:cNvSpPr>
            <a:spLocks noGrp="1"/>
          </p:cNvSpPr>
          <p:nvPr>
            <p:ph type="body" idx="1"/>
          </p:nvPr>
        </p:nvSpPr>
        <p:spPr/>
        <p:txBody>
          <a:bodyPr/>
          <a:lstStyle/>
          <a:p>
            <a:r>
              <a:rPr lang="en-GB"/>
              <a:t>Microsoft Teams is a simple tool for communication and collaboration. </a:t>
            </a:r>
            <a:r>
              <a:rPr lang="en-US"/>
              <a:t>Teams allows employees to communicate through chat, calls, video meetings, and shared channels. Since Riverdale already uses Microsoft 365, staff can access Teams easily without additional software costs.</a:t>
            </a:r>
          </a:p>
          <a:p>
            <a:endParaRPr lang="en-GB"/>
          </a:p>
          <a:p>
            <a:pPr marL="0" marR="0" lvl="0" indent="0" algn="l" defTabSz="914400" rtl="0" eaLnBrk="1" fontAlgn="auto" latinLnBrk="0" hangingPunct="1">
              <a:lnSpc>
                <a:spcPct val="100000"/>
              </a:lnSpc>
              <a:spcBef>
                <a:spcPts val="0"/>
              </a:spcBef>
              <a:spcAft>
                <a:spcPts val="0"/>
              </a:spcAft>
              <a:buClrTx/>
              <a:buSzTx/>
              <a:buFontTx/>
              <a:buNone/>
              <a:defRPr/>
            </a:pPr>
            <a:r>
              <a:rPr lang="en-GB"/>
              <a:t>It allows users to send messages, create a group chat, shares file in one place and hold meetings.</a:t>
            </a:r>
          </a:p>
          <a:p>
            <a:endParaRPr lang="en-GB"/>
          </a:p>
          <a:p>
            <a:r>
              <a:rPr lang="en-GB"/>
              <a:t>Unlike email-based communication, Teams enables real-time interaction through instant messaging, group conversations, video meetings, and dedicated communication channels. This makes it particularly suitable for Riverdale Nursing Home, where staff need immediate access to information while working across different buildings and shifts.</a:t>
            </a:r>
          </a:p>
          <a:p>
            <a:r>
              <a:rPr lang="en-GB"/>
              <a:t>The platform also integrates with other Microsoft 365 applications, allowing communication and information sharing to occur within a single digital environment.</a:t>
            </a:r>
          </a:p>
          <a:p>
            <a:endParaRPr lang="en-US"/>
          </a:p>
          <a:p>
            <a:pPr marL="0" indent="0">
              <a:buNone/>
            </a:pPr>
            <a:r>
              <a:rPr lang="en-GB" sz="3800" b="1"/>
              <a:t>Key Features</a:t>
            </a:r>
          </a:p>
          <a:p>
            <a:pPr marL="457200" lvl="1" indent="0">
              <a:buNone/>
            </a:pPr>
            <a:r>
              <a:rPr lang="en-GB" sz="3200"/>
              <a:t>• Instant messaging and group chat</a:t>
            </a:r>
            <a:br>
              <a:rPr lang="en-GB" sz="3200"/>
            </a:br>
            <a:r>
              <a:rPr lang="en-GB" sz="3200"/>
              <a:t>• Team channels for organised discussions</a:t>
            </a:r>
            <a:br>
              <a:rPr lang="en-GB" sz="3200"/>
            </a:br>
            <a:r>
              <a:rPr lang="en-GB" sz="3200"/>
              <a:t>• Voice and video conferencing</a:t>
            </a:r>
            <a:br>
              <a:rPr lang="en-GB" sz="3200"/>
            </a:br>
            <a:r>
              <a:rPr lang="en-GB" sz="3200"/>
              <a:t>• File sharing and collaboration</a:t>
            </a:r>
            <a:br>
              <a:rPr lang="en-GB" sz="3200"/>
            </a:br>
            <a:r>
              <a:rPr lang="en-GB" sz="3200"/>
              <a:t>• Mobile and desktop accessibility</a:t>
            </a:r>
            <a:br>
              <a:rPr lang="en-GB" sz="3200"/>
            </a:br>
            <a:r>
              <a:rPr lang="en-GB" sz="3200"/>
              <a:t>• Integration with other Microsoft 365 applications</a:t>
            </a:r>
          </a:p>
          <a:p>
            <a:endParaRPr lang="en-US"/>
          </a:p>
        </p:txBody>
      </p:sp>
      <p:sp>
        <p:nvSpPr>
          <p:cNvPr id="4" name="Slide Number Placeholder 3"/>
          <p:cNvSpPr>
            <a:spLocks noGrp="1"/>
          </p:cNvSpPr>
          <p:nvPr>
            <p:ph type="sldNum" sz="quarter" idx="5"/>
          </p:nvPr>
        </p:nvSpPr>
        <p:spPr/>
        <p:txBody>
          <a:bodyPr/>
          <a:lstStyle/>
          <a:p>
            <a:fld id="{348C7024-45EF-4C72-9336-691F2084A3FD}" type="slidenum">
              <a:r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1143000"/>
            <a:ext cx="5483225" cy="3086100"/>
          </a:xfrm>
        </p:spPr>
      </p:sp>
      <p:sp>
        <p:nvSpPr>
          <p:cNvPr id="3" name="Notes Placeholder 2"/>
          <p:cNvSpPr>
            <a:spLocks noGrp="1"/>
          </p:cNvSpPr>
          <p:nvPr>
            <p:ph type="body" idx="1"/>
          </p:nvPr>
        </p:nvSpPr>
        <p:spPr/>
        <p:txBody>
          <a:bodyPr/>
          <a:lstStyle/>
          <a:p>
            <a:r>
              <a:rPr lang="en-US"/>
              <a:t>Microsoft Teams is suitable because it provides a central location for all workplace communication. Staff can quickly share information and receive updates regardless of their location. Dedicated channels can be created for nursing staff, carers, administration teams, or specific topic s, helping communication remain </a:t>
            </a:r>
            <a:r>
              <a:rPr lang="en-US" err="1"/>
              <a:t>organised</a:t>
            </a:r>
            <a:r>
              <a:rPr lang="en-US"/>
              <a:t> and easy to follow.</a:t>
            </a:r>
          </a:p>
          <a:p>
            <a:endParaRPr lang="en-US"/>
          </a:p>
          <a:p>
            <a:r>
              <a:rPr lang="en-GB"/>
              <a:t>Microsoft Teams directly addresses the communication challenges identified in the Riverdale case study.</a:t>
            </a:r>
          </a:p>
          <a:p>
            <a:r>
              <a:rPr lang="en-GB"/>
              <a:t>The platform centralises communication into one system rather than relying on multiple methods such as verbal handovers, telephone calls, handwritten notes, or emails. Staff can communicate instantly and access previous conversations when required.</a:t>
            </a:r>
          </a:p>
          <a:p>
            <a:r>
              <a:rPr lang="en-GB"/>
              <a:t>For example, if a resident's care plan changes during the day shift, nursing staff can immediately communicate this update through Teams. Night staff can then review the information before beginning their duties, reducing the risk of communication errors.</a:t>
            </a:r>
          </a:p>
          <a:p>
            <a:endParaRPr lang="en-US"/>
          </a:p>
        </p:txBody>
      </p:sp>
      <p:sp>
        <p:nvSpPr>
          <p:cNvPr id="4" name="Slide Number Placeholder 3"/>
          <p:cNvSpPr>
            <a:spLocks noGrp="1"/>
          </p:cNvSpPr>
          <p:nvPr>
            <p:ph type="sldNum" sz="quarter" idx="5"/>
          </p:nvPr>
        </p:nvSpPr>
        <p:spPr/>
        <p:txBody>
          <a:bodyPr/>
          <a:lstStyle/>
          <a:p>
            <a:fld id="{348C7024-45EF-4C72-9336-691F2084A3FD}" type="slidenum">
              <a:r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1143000"/>
            <a:ext cx="5483225" cy="3086100"/>
          </a:xfrm>
        </p:spPr>
      </p:sp>
      <p:sp>
        <p:nvSpPr>
          <p:cNvPr id="3" name="Notes Placeholder 2"/>
          <p:cNvSpPr>
            <a:spLocks noGrp="1"/>
          </p:cNvSpPr>
          <p:nvPr>
            <p:ph type="body" idx="1"/>
          </p:nvPr>
        </p:nvSpPr>
        <p:spPr/>
        <p:txBody>
          <a:bodyPr/>
          <a:lstStyle/>
          <a:p>
            <a:r>
              <a:rPr lang="en-US"/>
              <a:t>Teams improves efficiency by allowing information to be shared instantly. Instead of relying on phone calls, paper notes, or verbal messages, staff can communicate through one platform. </a:t>
            </a:r>
          </a:p>
          <a:p>
            <a:endParaRPr lang="en-US"/>
          </a:p>
          <a:p>
            <a:r>
              <a:rPr lang="en-GB"/>
              <a:t>One of the main advantages of Microsoft Teams is its ability to improve both efficiency and communication simultaneously.</a:t>
            </a:r>
          </a:p>
          <a:p>
            <a:r>
              <a:rPr lang="en-GB"/>
              <a:t>Currently, Riverdale experiences duplicated work and missed information. Teams helps address these issues by ensuring that all staff have access to the same information through a shared platform.</a:t>
            </a:r>
          </a:p>
          <a:p>
            <a:r>
              <a:rPr lang="en-GB"/>
              <a:t>Communication channels can be organised according to departments or functions, allowing relevant information to reach the correct employees quickly. The ability to review previous messages also supports accountability and reduces misunderstandings.</a:t>
            </a:r>
          </a:p>
          <a:p>
            <a:r>
              <a:rPr lang="en-GB"/>
              <a:t>As a result, staff spend less time searching for information and more time focusing on resident care.</a:t>
            </a:r>
          </a:p>
          <a:p>
            <a:endParaRPr lang="en-US"/>
          </a:p>
        </p:txBody>
      </p:sp>
      <p:sp>
        <p:nvSpPr>
          <p:cNvPr id="4" name="Slide Number Placeholder 3"/>
          <p:cNvSpPr>
            <a:spLocks noGrp="1"/>
          </p:cNvSpPr>
          <p:nvPr>
            <p:ph type="sldNum" sz="quarter" idx="5"/>
          </p:nvPr>
        </p:nvSpPr>
        <p:spPr/>
        <p:txBody>
          <a:bodyPr/>
          <a:lstStyle/>
          <a:p>
            <a:fld id="{348C7024-45EF-4C72-9336-691F2084A3FD}" type="slidenum">
              <a:r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7388" y="1143000"/>
            <a:ext cx="5483225"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48C7024-45EF-4C72-9336-691F2084A3FD}" type="slidenum">
              <a:rPr lang="en-GB" smtClean="0"/>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659563" y="1414463"/>
            <a:ext cx="6784975" cy="381635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5"/>
          </p:nvPr>
        </p:nvSpPr>
        <p:spPr/>
        <p:txBody>
          <a:bodyPr/>
          <a:lstStyle/>
          <a:p>
            <a:fld id="{85D0DACE-38E0-42D2-9336-2B707D34BC6D}" type="slidenum">
              <a:rPr lang="en-US" smtClean="0"/>
              <a:t>18</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659563" y="1414463"/>
            <a:ext cx="6784975" cy="381635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5"/>
          </p:nvPr>
        </p:nvSpPr>
        <p:spPr/>
        <p:txBody>
          <a:bodyPr/>
          <a:lstStyle/>
          <a:p>
            <a:fld id="{85D0DACE-38E0-42D2-9336-2B707D34BC6D}" type="slidenum">
              <a:rPr lang="en-US" smtClean="0"/>
              <a:t>19</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659563" y="1414463"/>
            <a:ext cx="6784975" cy="3816350"/>
          </a:xfrm>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9563" y="1414463"/>
            <a:ext cx="6784975" cy="3816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8F8DC27-4BBB-4A24-B616-30AECF452224}" type="slidenum">
              <a:rPr lang="en-GB" smtClean="0"/>
              <a:t>23</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9563" y="1414463"/>
            <a:ext cx="6784975" cy="3816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8F8DC27-4BBB-4A24-B616-30AECF452224}" type="slidenum">
              <a:rPr lang="en-GB" smtClean="0"/>
              <a:t>25</a:t>
            </a:fld>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9563" y="1414463"/>
            <a:ext cx="6784975" cy="3816350"/>
          </a:xfrm>
        </p:spPr>
      </p:sp>
      <p:sp>
        <p:nvSpPr>
          <p:cNvPr id="3" name="Notes Placeholder 2"/>
          <p:cNvSpPr>
            <a:spLocks noGrp="1"/>
          </p:cNvSpPr>
          <p:nvPr>
            <p:ph type="body" idx="1"/>
          </p:nvPr>
        </p:nvSpPr>
        <p:spPr/>
        <p:txBody>
          <a:bodyPr/>
          <a:lstStyle/>
          <a:p>
            <a:r>
              <a:rPr lang="en-US"/>
              <a:t>Good morning/afternoon. My presentation focuses on staff training at Riverdale Nursing Home. I will explain why Microsoft PowerPoint is the most suitable Microsoft 365 tool for delivering staff training, how it can improve learning and communication among employees, and discuss its advantages and limitations within the nursing home environment.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4987C26C-1E8F-440C-9CE1-3EDCDDD51443}" type="slidenum">
              <a:rPr kumimoji="0" sz="1200" b="0" i="0" u="none" strike="noStrike" kern="1200" cap="none" spc="0" normalizeH="0" baseline="0" noProof="0">
                <a:ln>
                  <a:noFill/>
                </a:ln>
                <a:solidFill>
                  <a:prstClr val="black"/>
                </a:solidFill>
                <a:effectLst/>
                <a:uLnTx/>
                <a:uFillTx/>
                <a:latin typeface="Calibri"/>
                <a:ea typeface="+mn-ea"/>
                <a:cs typeface="+mn-cs"/>
              </a:r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9563" y="1414463"/>
            <a:ext cx="6784975" cy="3816350"/>
          </a:xfrm>
        </p:spPr>
      </p:sp>
      <p:sp>
        <p:nvSpPr>
          <p:cNvPr id="3" name="Notes Placeholder 2"/>
          <p:cNvSpPr>
            <a:spLocks noGrp="1"/>
          </p:cNvSpPr>
          <p:nvPr>
            <p:ph type="body" idx="1"/>
          </p:nvPr>
        </p:nvSpPr>
        <p:spPr/>
        <p:txBody>
          <a:bodyPr/>
          <a:lstStyle/>
          <a:p>
            <a:r>
              <a:rPr lang="en-US"/>
              <a:t>Staff training is an essential activity in Riverdale Nursing Home because employees must provide safe and effective care to residents. Training helps staff stay updated on procedures, policies, and legal requirements. Examples include medication management, safeguarding, infection control, and health and safety practices. Effective training contributes to better quality care and reduces the risk of errors.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4987C26C-1E8F-440C-9CE1-3EDCDDD51443}" type="slidenum">
              <a:rPr kumimoji="0" sz="1200" b="0" i="0" u="none" strike="noStrike" kern="1200" cap="none" spc="0" normalizeH="0" baseline="0" noProof="0">
                <a:ln>
                  <a:noFill/>
                </a:ln>
                <a:solidFill>
                  <a:prstClr val="black"/>
                </a:solidFill>
                <a:effectLst/>
                <a:uLnTx/>
                <a:uFillTx/>
                <a:latin typeface="Calibri"/>
                <a:ea typeface="+mn-ea"/>
                <a:cs typeface="+mn-cs"/>
              </a:r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9563" y="1414463"/>
            <a:ext cx="6784975" cy="3816350"/>
          </a:xfrm>
        </p:spPr>
      </p:sp>
      <p:sp>
        <p:nvSpPr>
          <p:cNvPr id="3" name="Notes Placeholder 2"/>
          <p:cNvSpPr>
            <a:spLocks noGrp="1"/>
          </p:cNvSpPr>
          <p:nvPr>
            <p:ph type="body" idx="1"/>
          </p:nvPr>
        </p:nvSpPr>
        <p:spPr/>
        <p:txBody>
          <a:bodyPr/>
          <a:lstStyle/>
          <a:p>
            <a:r>
              <a:rPr lang="en-US"/>
              <a:t>I have selected Microsoft PowerPoint because it is specifically designed for presenting information in a structured and engaging format. Trainers can create visual learning materials using text, graphics, videos, and animations. Since Riverdale already uses Microsoft 365, PowerPoint can be accessed easily by staff without requiring additional software.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4987C26C-1E8F-440C-9CE1-3EDCDDD51443}" type="slidenum">
              <a:rPr kumimoji="0" sz="1200" b="0" i="0" u="none" strike="noStrike" kern="1200" cap="none" spc="0" normalizeH="0" baseline="0" noProof="0">
                <a:ln>
                  <a:noFill/>
                </a:ln>
                <a:solidFill>
                  <a:prstClr val="black"/>
                </a:solidFill>
                <a:effectLst/>
                <a:uLnTx/>
                <a:uFillTx/>
                <a:latin typeface="Calibri"/>
                <a:ea typeface="+mn-ea"/>
                <a:cs typeface="+mn-cs"/>
              </a:r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9563" y="1414463"/>
            <a:ext cx="6784975" cy="3816350"/>
          </a:xfrm>
        </p:spPr>
      </p:sp>
      <p:sp>
        <p:nvSpPr>
          <p:cNvPr id="3" name="Notes Placeholder 2"/>
          <p:cNvSpPr>
            <a:spLocks noGrp="1"/>
          </p:cNvSpPr>
          <p:nvPr>
            <p:ph type="body" idx="1"/>
          </p:nvPr>
        </p:nvSpPr>
        <p:spPr/>
        <p:txBody>
          <a:bodyPr/>
          <a:lstStyle/>
          <a:p>
            <a:r>
              <a:rPr lang="en-US"/>
              <a:t>PowerPoint is suitable because healthcare staff often need information presented clearly and consistently. Visual learning methods can improve knowledge retention. </a:t>
            </a:r>
            <a:r>
              <a:rPr lang="en-US" err="1"/>
              <a:t>Standardised</a:t>
            </a:r>
            <a:r>
              <a:rPr lang="en-US"/>
              <a:t> slides ensure all employees receive the same information regardless of their shift or location. Trainers can also quickly update presentations when regulations or procedures change.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4987C26C-1E8F-440C-9CE1-3EDCDDD51443}" type="slidenum">
              <a:rPr kumimoji="0" sz="1200" b="0" i="0" u="none" strike="noStrike" kern="1200" cap="none" spc="0" normalizeH="0" baseline="0" noProof="0">
                <a:ln>
                  <a:noFill/>
                </a:ln>
                <a:solidFill>
                  <a:prstClr val="black"/>
                </a:solidFill>
                <a:effectLst/>
                <a:uLnTx/>
                <a:uFillTx/>
                <a:latin typeface="Calibri"/>
                <a:ea typeface="+mn-ea"/>
                <a:cs typeface="+mn-cs"/>
              </a:r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9563" y="1414463"/>
            <a:ext cx="6784975" cy="3816350"/>
          </a:xfrm>
        </p:spPr>
      </p:sp>
      <p:sp>
        <p:nvSpPr>
          <p:cNvPr id="3" name="Notes Placeholder 2"/>
          <p:cNvSpPr>
            <a:spLocks noGrp="1"/>
          </p:cNvSpPr>
          <p:nvPr>
            <p:ph type="body" idx="1"/>
          </p:nvPr>
        </p:nvSpPr>
        <p:spPr/>
        <p:txBody>
          <a:bodyPr/>
          <a:lstStyle/>
          <a:p>
            <a:r>
              <a:rPr lang="en-US"/>
              <a:t>PowerPoint improves efficiency because one presentation can be reused for multiple training sessions. This saves preparation time and ensures consistency. For example, infection control training can be presented to staff working in both buildings, helping everyone follow the same procedures and reducing communication gaps.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4987C26C-1E8F-440C-9CE1-3EDCDDD51443}" type="slidenum">
              <a:rPr kumimoji="0" sz="1200" b="0" i="0" u="none" strike="noStrike" kern="1200" cap="none" spc="0" normalizeH="0" baseline="0" noProof="0">
                <a:ln>
                  <a:noFill/>
                </a:ln>
                <a:solidFill>
                  <a:prstClr val="black"/>
                </a:solidFill>
                <a:effectLst/>
                <a:uLnTx/>
                <a:uFillTx/>
                <a:latin typeface="Calibri"/>
                <a:ea typeface="+mn-ea"/>
                <a:cs typeface="+mn-cs"/>
              </a:r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9563" y="1414463"/>
            <a:ext cx="6784975" cy="3816350"/>
          </a:xfrm>
        </p:spPr>
      </p:sp>
      <p:sp>
        <p:nvSpPr>
          <p:cNvPr id="3" name="Notes Placeholder 2"/>
          <p:cNvSpPr>
            <a:spLocks noGrp="1"/>
          </p:cNvSpPr>
          <p:nvPr>
            <p:ph type="body" idx="1"/>
          </p:nvPr>
        </p:nvSpPr>
        <p:spPr/>
        <p:txBody>
          <a:bodyPr/>
          <a:lstStyle/>
          <a:p>
            <a:r>
              <a:rPr lang="en-US"/>
              <a:t>PowerPoint offers many advantages, including ease of use, accessibility, and the ability to include multimedia content. However, it is not a complete training solution on its own. Some topics, such as manual handling, require practical demonstrations. Additionally, presentations must be regularly updated to ensure information remains accurate and relevant.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4987C26C-1E8F-440C-9CE1-3EDCDDD51443}" type="slidenum">
              <a:rPr kumimoji="0" sz="1200" b="0" i="0" u="none" strike="noStrike" kern="1200" cap="none" spc="0" normalizeH="0" baseline="0" noProof="0">
                <a:ln>
                  <a:noFill/>
                </a:ln>
                <a:solidFill>
                  <a:prstClr val="black"/>
                </a:solidFill>
                <a:effectLst/>
                <a:uLnTx/>
                <a:uFillTx/>
                <a:latin typeface="Calibri"/>
                <a:ea typeface="+mn-ea"/>
                <a:cs typeface="+mn-cs"/>
              </a:r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659563" y="1414463"/>
            <a:ext cx="6784975" cy="3816350"/>
          </a:xfrm>
        </p:spPr>
      </p:sp>
      <p:sp>
        <p:nvSpPr>
          <p:cNvPr id="3" name="Notes Placeholder 2"/>
          <p:cNvSpPr>
            <a:spLocks noGrp="1"/>
          </p:cNvSpPr>
          <p:nvPr>
            <p:ph type="body" idx="1"/>
          </p:nvPr>
        </p:nvSpPr>
        <p:spPr/>
        <p:txBody>
          <a:bodyPr/>
          <a:lstStyle/>
          <a:p>
            <a:r>
              <a:rPr lang="en-US"/>
              <a:t>In conclusion, Microsoft PowerPoint is an effective tool for staff training at Riverdale Nursing Home. It enables consistent delivery of information, supports communication across different teams, and improves efficiency. While practical training remains important, PowerPoint provides a strong foundation for delivering essential learning content to staff.</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4987C26C-1E8F-440C-9CE1-3EDCDDD51443}" type="slidenum">
              <a:rPr kumimoji="0" sz="1200" b="0" i="0" u="none" strike="noStrike" kern="1200" cap="none" spc="0" normalizeH="0" baseline="0" noProof="0">
                <a:ln>
                  <a:noFill/>
                </a:ln>
                <a:solidFill>
                  <a:prstClr val="black"/>
                </a:solidFill>
                <a:effectLst/>
                <a:uLnTx/>
                <a:uFillTx/>
                <a:latin typeface="Calibri"/>
                <a:ea typeface="+mn-ea"/>
                <a:cs typeface="+mn-cs"/>
              </a:r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slideMaster" Target="../slideMasters/slideMaster1.xml"/><Relationship Id="rId4" Type="http://schemas.openxmlformats.org/officeDocument/2006/relationships/tags" Target="../tags/tag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269505" y="4146763"/>
            <a:ext cx="14701121" cy="3731493"/>
          </a:xfrm>
        </p:spPr>
        <p:txBody>
          <a:bodyPr anchor="b">
            <a:normAutofit/>
          </a:bodyPr>
          <a:lstStyle>
            <a:lvl1pPr>
              <a:defRPr sz="9600"/>
            </a:lvl1pPr>
          </a:lstStyle>
          <a:p>
            <a:r>
              <a:rPr lang="en-US"/>
              <a:t>Click to edit Master title style</a:t>
            </a:r>
          </a:p>
        </p:txBody>
      </p:sp>
      <p:sp>
        <p:nvSpPr>
          <p:cNvPr id="3" name="Subtitle 2"/>
          <p:cNvSpPr>
            <a:spLocks noGrp="1"/>
          </p:cNvSpPr>
          <p:nvPr>
            <p:ph type="subTitle" idx="1"/>
          </p:nvPr>
        </p:nvSpPr>
        <p:spPr>
          <a:xfrm>
            <a:off x="4269505" y="7878253"/>
            <a:ext cx="14701121" cy="1857324"/>
          </a:xfrm>
        </p:spPr>
        <p:txBody>
          <a:bodyPr anchor="t"/>
          <a:lstStyle>
            <a:lvl1pPr marL="0" indent="0" algn="l">
              <a:buNone/>
              <a:defRPr>
                <a:solidFill>
                  <a:schemeClr val="tx1">
                    <a:lumMod val="65000"/>
                    <a:lumOff val="35000"/>
                  </a:schemeClr>
                </a:solidFill>
              </a:defRPr>
            </a:lvl1pPr>
            <a:lvl2pPr marL="812800" indent="0" algn="ctr">
              <a:buNone/>
              <a:defRPr>
                <a:solidFill>
                  <a:schemeClr val="tx1">
                    <a:tint val="75000"/>
                  </a:schemeClr>
                </a:solidFill>
              </a:defRPr>
            </a:lvl2pPr>
            <a:lvl3pPr marL="1625600" indent="0" algn="ctr">
              <a:buNone/>
              <a:defRPr>
                <a:solidFill>
                  <a:schemeClr val="tx1">
                    <a:tint val="75000"/>
                  </a:schemeClr>
                </a:solidFill>
              </a:defRPr>
            </a:lvl3pPr>
            <a:lvl4pPr marL="2438400" indent="0" algn="ctr">
              <a:buNone/>
              <a:defRPr>
                <a:solidFill>
                  <a:schemeClr val="tx1">
                    <a:tint val="75000"/>
                  </a:schemeClr>
                </a:solidFill>
              </a:defRPr>
            </a:lvl4pPr>
            <a:lvl5pPr marL="3251200" indent="0" algn="ctr">
              <a:buNone/>
              <a:defRPr>
                <a:solidFill>
                  <a:schemeClr val="tx1">
                    <a:tint val="75000"/>
                  </a:schemeClr>
                </a:solidFill>
              </a:defRPr>
            </a:lvl5pPr>
            <a:lvl6pPr marL="4064000" indent="0" algn="ctr">
              <a:buNone/>
              <a:defRPr>
                <a:solidFill>
                  <a:schemeClr val="tx1">
                    <a:tint val="75000"/>
                  </a:schemeClr>
                </a:solidFill>
              </a:defRPr>
            </a:lvl6pPr>
            <a:lvl7pPr marL="4876800" indent="0" algn="ctr">
              <a:buNone/>
              <a:defRPr>
                <a:solidFill>
                  <a:schemeClr val="tx1">
                    <a:tint val="75000"/>
                  </a:schemeClr>
                </a:solidFill>
              </a:defRPr>
            </a:lvl7pPr>
            <a:lvl8pPr marL="5689600" indent="0" algn="ctr">
              <a:buNone/>
              <a:defRPr>
                <a:solidFill>
                  <a:schemeClr val="tx1">
                    <a:tint val="75000"/>
                  </a:schemeClr>
                </a:solidFill>
              </a:defRPr>
            </a:lvl8pPr>
            <a:lvl9pPr marL="65024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t>6/14/2026</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7130284"/>
            <a:ext cx="2876858" cy="1283951"/>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876937" y="7469548"/>
            <a:ext cx="1285803" cy="602118"/>
          </a:xfrm>
        </p:spPr>
        <p:txBody>
          <a:bodyPr/>
          <a:lstStyle/>
          <a:p>
            <a:fld id="{D57F1E4F-1CFF-5643-939E-217C01CDF565}" type="slidenum">
              <a:rPr lang="en-US" dirty="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275626" y="1029204"/>
            <a:ext cx="14695001" cy="2112282"/>
          </a:xfrm>
        </p:spPr>
        <p:txBody>
          <a:bodyPr/>
          <a:lstStyle/>
          <a:p>
            <a:r>
              <a:rPr lang="en-US"/>
              <a:t>Click to edit Master title style</a:t>
            </a:r>
          </a:p>
        </p:txBody>
      </p:sp>
      <p:sp>
        <p:nvSpPr>
          <p:cNvPr id="3" name="Content Placeholder 2"/>
          <p:cNvSpPr>
            <a:spLocks noGrp="1"/>
          </p:cNvSpPr>
          <p:nvPr>
            <p:ph idx="1"/>
          </p:nvPr>
        </p:nvSpPr>
        <p:spPr>
          <a:xfrm>
            <a:off x="4269503" y="3518464"/>
            <a:ext cx="14701123" cy="6229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t>6/14/2026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6907" y="1178058"/>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269504" y="3395031"/>
            <a:ext cx="14701121" cy="2422160"/>
          </a:xfrm>
        </p:spPr>
        <p:txBody>
          <a:bodyPr anchor="b"/>
          <a:lstStyle>
            <a:lvl1pPr algn="l">
              <a:defRPr sz="7110" b="0" cap="none"/>
            </a:lvl1pPr>
          </a:lstStyle>
          <a:p>
            <a:r>
              <a:rPr lang="en-US"/>
              <a:t>Click to edit Master title style</a:t>
            </a:r>
          </a:p>
        </p:txBody>
      </p:sp>
      <p:sp>
        <p:nvSpPr>
          <p:cNvPr id="3" name="Text Placeholder 2"/>
          <p:cNvSpPr>
            <a:spLocks noGrp="1"/>
          </p:cNvSpPr>
          <p:nvPr>
            <p:ph type="body" idx="1"/>
          </p:nvPr>
        </p:nvSpPr>
        <p:spPr>
          <a:xfrm>
            <a:off x="4269504" y="5821444"/>
            <a:ext cx="14701121" cy="1418863"/>
          </a:xfrm>
        </p:spPr>
        <p:txBody>
          <a:bodyPr anchor="t"/>
          <a:lstStyle>
            <a:lvl1pPr marL="0" indent="0" algn="l">
              <a:buNone/>
              <a:defRPr sz="3555">
                <a:solidFill>
                  <a:schemeClr val="tx1">
                    <a:lumMod val="65000"/>
                    <a:lumOff val="35000"/>
                  </a:schemeClr>
                </a:solidFill>
              </a:defRPr>
            </a:lvl1pPr>
            <a:lvl2pPr marL="812800" indent="0">
              <a:buNone/>
              <a:defRPr sz="3200">
                <a:solidFill>
                  <a:schemeClr val="tx1">
                    <a:tint val="75000"/>
                  </a:schemeClr>
                </a:solidFill>
              </a:defRPr>
            </a:lvl2pPr>
            <a:lvl3pPr marL="1625600" indent="0">
              <a:buNone/>
              <a:defRPr sz="2845">
                <a:solidFill>
                  <a:schemeClr val="tx1">
                    <a:tint val="75000"/>
                  </a:schemeClr>
                </a:solidFill>
              </a:defRPr>
            </a:lvl3pPr>
            <a:lvl4pPr marL="2438400" indent="0">
              <a:buNone/>
              <a:defRPr sz="2490">
                <a:solidFill>
                  <a:schemeClr val="tx1">
                    <a:tint val="75000"/>
                  </a:schemeClr>
                </a:solidFill>
              </a:defRPr>
            </a:lvl4pPr>
            <a:lvl5pPr marL="3251200" indent="0">
              <a:buNone/>
              <a:defRPr sz="2490">
                <a:solidFill>
                  <a:schemeClr val="tx1">
                    <a:tint val="75000"/>
                  </a:schemeClr>
                </a:solidFill>
              </a:defRPr>
            </a:lvl5pPr>
            <a:lvl6pPr marL="4064000" indent="0">
              <a:buNone/>
              <a:defRPr sz="2490">
                <a:solidFill>
                  <a:schemeClr val="tx1">
                    <a:tint val="75000"/>
                  </a:schemeClr>
                </a:solidFill>
              </a:defRPr>
            </a:lvl6pPr>
            <a:lvl7pPr marL="4876800" indent="0">
              <a:buNone/>
              <a:defRPr sz="2490">
                <a:solidFill>
                  <a:schemeClr val="tx1">
                    <a:tint val="75000"/>
                  </a:schemeClr>
                </a:solidFill>
              </a:defRPr>
            </a:lvl7pPr>
            <a:lvl8pPr marL="5689600" indent="0">
              <a:buNone/>
              <a:defRPr sz="2490">
                <a:solidFill>
                  <a:schemeClr val="tx1">
                    <a:tint val="75000"/>
                  </a:schemeClr>
                </a:solidFill>
              </a:defRPr>
            </a:lvl8pPr>
            <a:lvl9pPr marL="6502400" indent="0">
              <a:buNone/>
              <a:defRPr sz="249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t>6/14/2026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6907" y="5241047"/>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876937" y="5349826"/>
            <a:ext cx="1285803" cy="602118"/>
          </a:xfrm>
        </p:spPr>
        <p:txBody>
          <a:bodyPr/>
          <a:lstStyle/>
          <a:p>
            <a:fld id="{D57F1E4F-1CFF-5643-939E-217C01CDF565}" type="slidenum">
              <a:rPr lang="en-US" dirty="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269503" y="3518464"/>
            <a:ext cx="7113382" cy="622957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1857242" y="3506297"/>
            <a:ext cx="7113382" cy="622957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t>6/14/2026</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6907" y="1178058"/>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876937" y="1299112"/>
            <a:ext cx="1285803" cy="602118"/>
          </a:xfrm>
        </p:spPr>
        <p:txBody>
          <a:bodyPr/>
          <a:lstStyle/>
          <a:p>
            <a:fld id="{D57F1E4F-1CFF-5643-939E-217C01CDF565}"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4846903" y="3253133"/>
            <a:ext cx="6583849" cy="950299"/>
          </a:xfrm>
        </p:spPr>
        <p:txBody>
          <a:bodyPr anchor="b">
            <a:noAutofit/>
          </a:bodyPr>
          <a:lstStyle>
            <a:lvl1pPr marL="0" indent="0">
              <a:buNone/>
              <a:defRPr sz="4265" b="0"/>
            </a:lvl1pPr>
            <a:lvl2pPr marL="812800" indent="0">
              <a:buNone/>
              <a:defRPr sz="3555" b="1"/>
            </a:lvl2pPr>
            <a:lvl3pPr marL="1625600" indent="0">
              <a:buNone/>
              <a:defRPr sz="3200" b="1"/>
            </a:lvl3pPr>
            <a:lvl4pPr marL="2438400" indent="0">
              <a:buNone/>
              <a:defRPr sz="2845" b="1"/>
            </a:lvl4pPr>
            <a:lvl5pPr marL="3251200" indent="0">
              <a:buNone/>
              <a:defRPr sz="2845" b="1"/>
            </a:lvl5pPr>
            <a:lvl6pPr marL="4064000" indent="0">
              <a:buNone/>
              <a:defRPr sz="2845" b="1"/>
            </a:lvl6pPr>
            <a:lvl7pPr marL="4876800" indent="0">
              <a:buNone/>
              <a:defRPr sz="2845" b="1"/>
            </a:lvl7pPr>
            <a:lvl8pPr marL="5689600" indent="0">
              <a:buNone/>
              <a:defRPr sz="2845" b="1"/>
            </a:lvl8pPr>
            <a:lvl9pPr marL="6502400" indent="0">
              <a:buNone/>
              <a:defRPr sz="2845" b="1"/>
            </a:lvl9pPr>
          </a:lstStyle>
          <a:p>
            <a:pPr lvl="0"/>
            <a:r>
              <a:rPr lang="en-US"/>
              <a:t>Click to edit Master text styles</a:t>
            </a:r>
          </a:p>
        </p:txBody>
      </p:sp>
      <p:sp>
        <p:nvSpPr>
          <p:cNvPr id="4" name="Content Placeholder 3"/>
          <p:cNvSpPr>
            <a:spLocks noGrp="1"/>
          </p:cNvSpPr>
          <p:nvPr>
            <p:ph sz="half" idx="2"/>
          </p:nvPr>
        </p:nvSpPr>
        <p:spPr>
          <a:xfrm>
            <a:off x="4269503" y="4203434"/>
            <a:ext cx="7161250" cy="553109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2378119" y="3247810"/>
            <a:ext cx="6594186" cy="950299"/>
          </a:xfrm>
        </p:spPr>
        <p:txBody>
          <a:bodyPr anchor="b">
            <a:noAutofit/>
          </a:bodyPr>
          <a:lstStyle>
            <a:lvl1pPr marL="0" indent="0">
              <a:buNone/>
              <a:defRPr sz="4265" b="0"/>
            </a:lvl1pPr>
            <a:lvl2pPr marL="812800" indent="0">
              <a:buNone/>
              <a:defRPr sz="3555" b="1"/>
            </a:lvl2pPr>
            <a:lvl3pPr marL="1625600" indent="0">
              <a:buNone/>
              <a:defRPr sz="3200" b="1"/>
            </a:lvl3pPr>
            <a:lvl4pPr marL="2438400" indent="0">
              <a:buNone/>
              <a:defRPr sz="2845" b="1"/>
            </a:lvl4pPr>
            <a:lvl5pPr marL="3251200" indent="0">
              <a:buNone/>
              <a:defRPr sz="2845" b="1"/>
            </a:lvl5pPr>
            <a:lvl6pPr marL="4064000" indent="0">
              <a:buNone/>
              <a:defRPr sz="2845" b="1"/>
            </a:lvl6pPr>
            <a:lvl7pPr marL="4876800" indent="0">
              <a:buNone/>
              <a:defRPr sz="2845" b="1"/>
            </a:lvl7pPr>
            <a:lvl8pPr marL="5689600" indent="0">
              <a:buNone/>
              <a:defRPr sz="2845" b="1"/>
            </a:lvl8pPr>
            <a:lvl9pPr marL="6502400" indent="0">
              <a:buNone/>
              <a:defRPr sz="2845" b="1"/>
            </a:lvl9pPr>
          </a:lstStyle>
          <a:p>
            <a:pPr lvl="0"/>
            <a:r>
              <a:rPr lang="en-US"/>
              <a:t>Click to edit Master text styles</a:t>
            </a:r>
          </a:p>
        </p:txBody>
      </p:sp>
      <p:sp>
        <p:nvSpPr>
          <p:cNvPr id="6" name="Content Placeholder 5"/>
          <p:cNvSpPr>
            <a:spLocks noGrp="1"/>
          </p:cNvSpPr>
          <p:nvPr>
            <p:ph sz="quarter" idx="4"/>
          </p:nvPr>
        </p:nvSpPr>
        <p:spPr>
          <a:xfrm>
            <a:off x="11818013" y="4198111"/>
            <a:ext cx="7154293" cy="553109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t>6/14/2026</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6907" y="1178058"/>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876937" y="1299112"/>
            <a:ext cx="1285803" cy="602118"/>
          </a:xfrm>
        </p:spPr>
        <p:txBody>
          <a:bodyPr/>
          <a:lstStyle/>
          <a:p>
            <a:fld id="{D57F1E4F-1CFF-5643-939E-217C01CDF565}" type="slidenum">
              <a:rPr lang="en-US" dirty="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t>6/14/2026</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6907" y="1178058"/>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t>6/14/2026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6907" y="1178058"/>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69504" y="735632"/>
            <a:ext cx="5779927" cy="1610011"/>
          </a:xfrm>
        </p:spPr>
        <p:txBody>
          <a:bodyPr anchor="b"/>
          <a:lstStyle>
            <a:lvl1pPr algn="l">
              <a:defRPr sz="3555" b="0"/>
            </a:lvl1pPr>
          </a:lstStyle>
          <a:p>
            <a:r>
              <a:rPr lang="en-US"/>
              <a:t>Click to edit Master title style</a:t>
            </a:r>
          </a:p>
        </p:txBody>
      </p:sp>
      <p:sp>
        <p:nvSpPr>
          <p:cNvPr id="3" name="Content Placeholder 2"/>
          <p:cNvSpPr>
            <a:spLocks noGrp="1"/>
          </p:cNvSpPr>
          <p:nvPr>
            <p:ph idx="1"/>
          </p:nvPr>
        </p:nvSpPr>
        <p:spPr>
          <a:xfrm>
            <a:off x="10426383" y="735633"/>
            <a:ext cx="8544243" cy="892967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269504" y="2636231"/>
            <a:ext cx="5779927" cy="7029073"/>
          </a:xfrm>
        </p:spPr>
        <p:txBody>
          <a:bodyPr/>
          <a:lstStyle>
            <a:lvl1pPr marL="0" indent="0">
              <a:buNone/>
              <a:defRPr sz="2490"/>
            </a:lvl1pPr>
            <a:lvl2pPr marL="812800" indent="0">
              <a:buNone/>
              <a:defRPr sz="2135"/>
            </a:lvl2pPr>
            <a:lvl3pPr marL="1625600" indent="0">
              <a:buNone/>
              <a:defRPr sz="1780"/>
            </a:lvl3pPr>
            <a:lvl4pPr marL="2438400" indent="0">
              <a:buNone/>
              <a:defRPr sz="1600"/>
            </a:lvl4pPr>
            <a:lvl5pPr marL="3251200" indent="0">
              <a:buNone/>
              <a:defRPr sz="1600"/>
            </a:lvl5pPr>
            <a:lvl6pPr marL="4064000" indent="0">
              <a:buNone/>
              <a:defRPr sz="1600"/>
            </a:lvl6pPr>
            <a:lvl7pPr marL="4876800" indent="0">
              <a:buNone/>
              <a:defRPr sz="1600"/>
            </a:lvl7pPr>
            <a:lvl8pPr marL="5689600" indent="0">
              <a:buNone/>
              <a:defRPr sz="1600"/>
            </a:lvl8pPr>
            <a:lvl9pPr marL="6502400" indent="0">
              <a:buNone/>
              <a:defRPr sz="16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6907" y="1178058"/>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69504" y="7916545"/>
            <a:ext cx="14701123" cy="934593"/>
          </a:xfrm>
        </p:spPr>
        <p:txBody>
          <a:bodyPr anchor="b">
            <a:normAutofit/>
          </a:bodyPr>
          <a:lstStyle>
            <a:lvl1pPr algn="l">
              <a:defRPr sz="4265" b="0"/>
            </a:lvl1pPr>
          </a:lstStyle>
          <a:p>
            <a:r>
              <a:rPr lang="en-US"/>
              <a:t>Click to edit Master title style</a:t>
            </a:r>
          </a:p>
        </p:txBody>
      </p:sp>
      <p:sp>
        <p:nvSpPr>
          <p:cNvPr id="3" name="Picture Placeholder 2"/>
          <p:cNvSpPr>
            <a:spLocks noGrp="1" noChangeAspect="1"/>
          </p:cNvSpPr>
          <p:nvPr>
            <p:ph type="pic" idx="1"/>
          </p:nvPr>
        </p:nvSpPr>
        <p:spPr>
          <a:xfrm>
            <a:off x="4269503" y="1047104"/>
            <a:ext cx="14701123" cy="6357131"/>
          </a:xfrm>
        </p:spPr>
        <p:txBody>
          <a:bodyPr anchor="t">
            <a:normAutofit/>
          </a:bodyPr>
          <a:lstStyle>
            <a:lvl1pPr marL="0" indent="0" algn="ctr">
              <a:buNone/>
              <a:defRPr sz="2845"/>
            </a:lvl1pPr>
            <a:lvl2pPr marL="812800" indent="0">
              <a:buNone/>
              <a:defRPr sz="2845"/>
            </a:lvl2pPr>
            <a:lvl3pPr marL="1625600" indent="0">
              <a:buNone/>
              <a:defRPr sz="2845"/>
            </a:lvl3pPr>
            <a:lvl4pPr marL="2438400" indent="0">
              <a:buNone/>
              <a:defRPr sz="2845"/>
            </a:lvl4pPr>
            <a:lvl5pPr marL="3251200" indent="0">
              <a:buNone/>
              <a:defRPr sz="2845"/>
            </a:lvl5pPr>
            <a:lvl6pPr marL="4064000" indent="0">
              <a:buNone/>
              <a:defRPr sz="2845"/>
            </a:lvl6pPr>
            <a:lvl7pPr marL="4876800" indent="0">
              <a:buNone/>
              <a:defRPr sz="2845"/>
            </a:lvl7pPr>
            <a:lvl8pPr marL="5689600" indent="0">
              <a:buNone/>
              <a:defRPr sz="2845"/>
            </a:lvl8pPr>
            <a:lvl9pPr marL="6502400" indent="0">
              <a:buNone/>
              <a:defRPr sz="2845"/>
            </a:lvl9pPr>
          </a:lstStyle>
          <a:p>
            <a:endParaRPr lang="en-US"/>
          </a:p>
        </p:txBody>
      </p:sp>
      <p:sp>
        <p:nvSpPr>
          <p:cNvPr id="4" name="Text Placeholder 3"/>
          <p:cNvSpPr>
            <a:spLocks noGrp="1"/>
          </p:cNvSpPr>
          <p:nvPr>
            <p:ph type="body" sz="half" idx="2"/>
          </p:nvPr>
        </p:nvSpPr>
        <p:spPr>
          <a:xfrm>
            <a:off x="4269504" y="8851138"/>
            <a:ext cx="14701123" cy="814168"/>
          </a:xfrm>
        </p:spPr>
        <p:txBody>
          <a:bodyPr>
            <a:normAutofit/>
          </a:bodyPr>
          <a:lstStyle>
            <a:lvl1pPr marL="0" indent="0">
              <a:buNone/>
              <a:defRPr sz="2135"/>
            </a:lvl1pPr>
            <a:lvl2pPr marL="812800" indent="0">
              <a:buNone/>
              <a:defRPr sz="2135"/>
            </a:lvl2pPr>
            <a:lvl3pPr marL="1625600" indent="0">
              <a:buNone/>
              <a:defRPr sz="1780"/>
            </a:lvl3pPr>
            <a:lvl4pPr marL="2438400" indent="0">
              <a:buNone/>
              <a:defRPr sz="1600"/>
            </a:lvl4pPr>
            <a:lvl5pPr marL="3251200" indent="0">
              <a:buNone/>
              <a:defRPr sz="1600"/>
            </a:lvl5pPr>
            <a:lvl6pPr marL="4064000" indent="0">
              <a:buNone/>
              <a:defRPr sz="1600"/>
            </a:lvl6pPr>
            <a:lvl7pPr marL="4876800" indent="0">
              <a:buNone/>
              <a:defRPr sz="1600"/>
            </a:lvl7pPr>
            <a:lvl8pPr marL="5689600" indent="0">
              <a:buNone/>
              <a:defRPr sz="1600"/>
            </a:lvl8pPr>
            <a:lvl9pPr marL="6502400" indent="0">
              <a:buNone/>
              <a:defRPr sz="16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6907" y="8099799"/>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876937" y="8217480"/>
            <a:ext cx="1285803" cy="602118"/>
          </a:xfrm>
        </p:spPr>
        <p:txBody>
          <a:bodyPr/>
          <a:lstStyle/>
          <a:p>
            <a:fld id="{D57F1E4F-1CFF-5643-939E-217C01CDF565}" type="slidenum">
              <a:rPr lang="en-US" dirty="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4269504" y="1005275"/>
            <a:ext cx="14701121" cy="5140230"/>
          </a:xfrm>
        </p:spPr>
        <p:txBody>
          <a:bodyPr anchor="ctr">
            <a:normAutofit/>
          </a:bodyPr>
          <a:lstStyle>
            <a:lvl1pPr algn="l">
              <a:defRPr sz="8535" b="0" cap="none"/>
            </a:lvl1pPr>
          </a:lstStyle>
          <a:p>
            <a:r>
              <a:rPr lang="en-US"/>
              <a:t>Click to edit Master title style</a:t>
            </a:r>
          </a:p>
        </p:txBody>
      </p:sp>
      <p:sp>
        <p:nvSpPr>
          <p:cNvPr id="3" name="Text Placeholder 2"/>
          <p:cNvSpPr>
            <a:spLocks noGrp="1"/>
          </p:cNvSpPr>
          <p:nvPr>
            <p:ph type="body" idx="1"/>
          </p:nvPr>
        </p:nvSpPr>
        <p:spPr>
          <a:xfrm>
            <a:off x="4269504" y="7180144"/>
            <a:ext cx="14701121" cy="2565735"/>
          </a:xfrm>
        </p:spPr>
        <p:txBody>
          <a:bodyPr anchor="ctr">
            <a:normAutofit/>
          </a:bodyPr>
          <a:lstStyle>
            <a:lvl1pPr marL="0" indent="0" algn="l">
              <a:buNone/>
              <a:defRPr sz="3200">
                <a:solidFill>
                  <a:schemeClr val="tx1">
                    <a:lumMod val="65000"/>
                    <a:lumOff val="35000"/>
                  </a:schemeClr>
                </a:solidFill>
              </a:defRPr>
            </a:lvl1pPr>
            <a:lvl2pPr marL="812800" indent="0">
              <a:buNone/>
              <a:defRPr sz="3200">
                <a:solidFill>
                  <a:schemeClr val="tx1">
                    <a:tint val="75000"/>
                  </a:schemeClr>
                </a:solidFill>
              </a:defRPr>
            </a:lvl2pPr>
            <a:lvl3pPr marL="1625600" indent="0">
              <a:buNone/>
              <a:defRPr sz="2845">
                <a:solidFill>
                  <a:schemeClr val="tx1">
                    <a:tint val="75000"/>
                  </a:schemeClr>
                </a:solidFill>
              </a:defRPr>
            </a:lvl3pPr>
            <a:lvl4pPr marL="2438400" indent="0">
              <a:buNone/>
              <a:defRPr sz="2490">
                <a:solidFill>
                  <a:schemeClr val="tx1">
                    <a:tint val="75000"/>
                  </a:schemeClr>
                </a:solidFill>
              </a:defRPr>
            </a:lvl4pPr>
            <a:lvl5pPr marL="3251200" indent="0">
              <a:buNone/>
              <a:defRPr sz="2490">
                <a:solidFill>
                  <a:schemeClr val="tx1">
                    <a:tint val="75000"/>
                  </a:schemeClr>
                </a:solidFill>
              </a:defRPr>
            </a:lvl5pPr>
            <a:lvl6pPr marL="4064000" indent="0">
              <a:buNone/>
              <a:defRPr sz="2490">
                <a:solidFill>
                  <a:schemeClr val="tx1">
                    <a:tint val="75000"/>
                  </a:schemeClr>
                </a:solidFill>
              </a:defRPr>
            </a:lvl6pPr>
            <a:lvl7pPr marL="4876800" indent="0">
              <a:buNone/>
              <a:defRPr sz="2490">
                <a:solidFill>
                  <a:schemeClr val="tx1">
                    <a:tint val="75000"/>
                  </a:schemeClr>
                </a:solidFill>
              </a:defRPr>
            </a:lvl7pPr>
            <a:lvl8pPr marL="5689600" indent="0">
              <a:buNone/>
              <a:defRPr sz="2490">
                <a:solidFill>
                  <a:schemeClr val="tx1">
                    <a:tint val="75000"/>
                  </a:schemeClr>
                </a:solidFill>
              </a:defRPr>
            </a:lvl8pPr>
            <a:lvl9pPr marL="6502400" indent="0">
              <a:buNone/>
              <a:defRPr sz="249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t>6/14/2026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6907" y="5241047"/>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876937" y="5349826"/>
            <a:ext cx="1285803" cy="602118"/>
          </a:xfrm>
        </p:spPr>
        <p:txBody>
          <a:bodyPr/>
          <a:lstStyle/>
          <a:p>
            <a:fld id="{D57F1E4F-1CFF-5643-939E-217C01CDF565}" type="slidenum">
              <a:rPr lang="en-US" dirty="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99447" y="1005276"/>
            <a:ext cx="13841234" cy="4775059"/>
          </a:xfrm>
        </p:spPr>
        <p:txBody>
          <a:bodyPr anchor="ctr">
            <a:normAutofit/>
          </a:bodyPr>
          <a:lstStyle>
            <a:lvl1pPr algn="l">
              <a:defRPr sz="8535" b="0" cap="none"/>
            </a:lvl1pPr>
          </a:lstStyle>
          <a:p>
            <a:r>
              <a:rPr lang="en-US"/>
              <a:t>Click to edit Master title style</a:t>
            </a:r>
          </a:p>
        </p:txBody>
      </p:sp>
      <p:sp>
        <p:nvSpPr>
          <p:cNvPr id="13" name="Text Placeholder 9"/>
          <p:cNvSpPr>
            <a:spLocks noGrp="1"/>
          </p:cNvSpPr>
          <p:nvPr>
            <p:ph type="body" sz="quarter" idx="13"/>
          </p:nvPr>
        </p:nvSpPr>
        <p:spPr>
          <a:xfrm>
            <a:off x="5400358" y="5780335"/>
            <a:ext cx="12427464" cy="628297"/>
          </a:xfrm>
        </p:spPr>
        <p:txBody>
          <a:bodyPr anchor="ctr">
            <a:noAutofit/>
          </a:bodyPr>
          <a:lstStyle>
            <a:lvl1pPr marL="0" indent="0">
              <a:buFontTx/>
              <a:buNone/>
              <a:defRPr sz="2845">
                <a:solidFill>
                  <a:schemeClr val="tx1">
                    <a:lumMod val="50000"/>
                    <a:lumOff val="50000"/>
                  </a:schemeClr>
                </a:solidFill>
              </a:defRPr>
            </a:lvl1pPr>
            <a:lvl2pPr marL="812800" indent="0">
              <a:buFontTx/>
              <a:buNone/>
              <a:defRPr/>
            </a:lvl2pPr>
            <a:lvl3pPr marL="1625600" indent="0">
              <a:buFontTx/>
              <a:buNone/>
              <a:defRPr/>
            </a:lvl3pPr>
            <a:lvl4pPr marL="2438400" indent="0">
              <a:buFontTx/>
              <a:buNone/>
              <a:defRPr/>
            </a:lvl4pPr>
            <a:lvl5pPr marL="3251200" indent="0">
              <a:buFontTx/>
              <a:buNone/>
              <a:defRPr/>
            </a:lvl5pPr>
          </a:lstStyle>
          <a:p>
            <a:pPr lvl="0"/>
            <a:r>
              <a:rPr lang="en-US"/>
              <a:t>Click to edit Master text styles</a:t>
            </a:r>
          </a:p>
        </p:txBody>
      </p:sp>
      <p:sp>
        <p:nvSpPr>
          <p:cNvPr id="3" name="Text Placeholder 2"/>
          <p:cNvSpPr>
            <a:spLocks noGrp="1"/>
          </p:cNvSpPr>
          <p:nvPr>
            <p:ph type="body" idx="1"/>
          </p:nvPr>
        </p:nvSpPr>
        <p:spPr>
          <a:xfrm>
            <a:off x="4269504" y="7180144"/>
            <a:ext cx="14701121" cy="2565735"/>
          </a:xfrm>
        </p:spPr>
        <p:txBody>
          <a:bodyPr anchor="ctr">
            <a:normAutofit/>
          </a:bodyPr>
          <a:lstStyle>
            <a:lvl1pPr marL="0" indent="0" algn="l">
              <a:buNone/>
              <a:defRPr sz="3200">
                <a:solidFill>
                  <a:schemeClr val="tx1">
                    <a:lumMod val="65000"/>
                    <a:lumOff val="35000"/>
                  </a:schemeClr>
                </a:solidFill>
              </a:defRPr>
            </a:lvl1pPr>
            <a:lvl2pPr marL="812800" indent="0">
              <a:buNone/>
              <a:defRPr sz="3200">
                <a:solidFill>
                  <a:schemeClr val="tx1">
                    <a:tint val="75000"/>
                  </a:schemeClr>
                </a:solidFill>
              </a:defRPr>
            </a:lvl2pPr>
            <a:lvl3pPr marL="1625600" indent="0">
              <a:buNone/>
              <a:defRPr sz="2845">
                <a:solidFill>
                  <a:schemeClr val="tx1">
                    <a:tint val="75000"/>
                  </a:schemeClr>
                </a:solidFill>
              </a:defRPr>
            </a:lvl3pPr>
            <a:lvl4pPr marL="2438400" indent="0">
              <a:buNone/>
              <a:defRPr sz="2490">
                <a:solidFill>
                  <a:schemeClr val="tx1">
                    <a:tint val="75000"/>
                  </a:schemeClr>
                </a:solidFill>
              </a:defRPr>
            </a:lvl4pPr>
            <a:lvl5pPr marL="3251200" indent="0">
              <a:buNone/>
              <a:defRPr sz="2490">
                <a:solidFill>
                  <a:schemeClr val="tx1">
                    <a:tint val="75000"/>
                  </a:schemeClr>
                </a:solidFill>
              </a:defRPr>
            </a:lvl5pPr>
            <a:lvl6pPr marL="4064000" indent="0">
              <a:buNone/>
              <a:defRPr sz="2490">
                <a:solidFill>
                  <a:schemeClr val="tx1">
                    <a:tint val="75000"/>
                  </a:schemeClr>
                </a:solidFill>
              </a:defRPr>
            </a:lvl6pPr>
            <a:lvl7pPr marL="4876800" indent="0">
              <a:buNone/>
              <a:defRPr sz="2490">
                <a:solidFill>
                  <a:schemeClr val="tx1">
                    <a:tint val="75000"/>
                  </a:schemeClr>
                </a:solidFill>
              </a:defRPr>
            </a:lvl7pPr>
            <a:lvl8pPr marL="5689600" indent="0">
              <a:buNone/>
              <a:defRPr sz="2490">
                <a:solidFill>
                  <a:schemeClr val="tx1">
                    <a:tint val="75000"/>
                  </a:schemeClr>
                </a:solidFill>
              </a:defRPr>
            </a:lvl8pPr>
            <a:lvl9pPr marL="6502400" indent="0">
              <a:buNone/>
              <a:defRPr sz="249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t>6/14/2026</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6907" y="5241047"/>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876937" y="5349826"/>
            <a:ext cx="1285803" cy="602118"/>
          </a:xfrm>
        </p:spPr>
        <p:txBody>
          <a:bodyPr/>
          <a:lstStyle/>
          <a:p>
            <a:fld id="{D57F1E4F-1CFF-5643-939E-217C01CDF565}" type="slidenum">
              <a:rPr lang="en-US" dirty="0"/>
              <a:t>‹#›</a:t>
            </a:fld>
            <a:endParaRPr lang="en-US"/>
          </a:p>
        </p:txBody>
      </p:sp>
      <p:sp>
        <p:nvSpPr>
          <p:cNvPr id="14" name="TextBox 13"/>
          <p:cNvSpPr txBox="1"/>
          <p:nvPr/>
        </p:nvSpPr>
        <p:spPr>
          <a:xfrm>
            <a:off x="4069055" y="1068608"/>
            <a:ext cx="1005205" cy="964339"/>
          </a:xfrm>
          <a:prstGeom prst="rect">
            <a:avLst/>
          </a:prstGeom>
        </p:spPr>
        <p:txBody>
          <a:bodyPr vert="horz" lIns="162549" tIns="81274" rIns="162549" bIns="81274" rtlCol="0" anchor="ctr">
            <a:noAutofit/>
          </a:bodyPr>
          <a:lstStyle/>
          <a:p>
            <a:pPr lvl="0"/>
            <a:r>
              <a:rPr lang="en-US" sz="14220" baseline="0">
                <a:ln w="3175" cmpd="sng">
                  <a:noFill/>
                </a:ln>
                <a:solidFill>
                  <a:schemeClr val="accent1"/>
                </a:solidFill>
                <a:effectLst/>
                <a:latin typeface="Arial" panose="020B0704020202020204"/>
              </a:rPr>
              <a:t>“</a:t>
            </a:r>
          </a:p>
        </p:txBody>
      </p:sp>
      <p:sp>
        <p:nvSpPr>
          <p:cNvPr id="15" name="TextBox 14"/>
          <p:cNvSpPr txBox="1"/>
          <p:nvPr/>
        </p:nvSpPr>
        <p:spPr>
          <a:xfrm>
            <a:off x="18327928" y="4791065"/>
            <a:ext cx="1005205" cy="964339"/>
          </a:xfrm>
          <a:prstGeom prst="rect">
            <a:avLst/>
          </a:prstGeom>
        </p:spPr>
        <p:txBody>
          <a:bodyPr vert="horz" lIns="162549" tIns="81274" rIns="162549" bIns="81274" rtlCol="0" anchor="ctr">
            <a:noAutofit/>
          </a:bodyPr>
          <a:lstStyle/>
          <a:p>
            <a:pPr lvl="0"/>
            <a:r>
              <a:rPr lang="en-US" sz="14220" baseline="0">
                <a:ln w="3175" cmpd="sng">
                  <a:noFill/>
                </a:ln>
                <a:solidFill>
                  <a:schemeClr val="accent1"/>
                </a:solidFill>
                <a:effectLst/>
                <a:latin typeface="Arial" panose="020B0704020202020204"/>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4269504" y="4021103"/>
            <a:ext cx="14701123" cy="4493471"/>
          </a:xfrm>
        </p:spPr>
        <p:txBody>
          <a:bodyPr anchor="b">
            <a:normAutofit/>
          </a:bodyPr>
          <a:lstStyle>
            <a:lvl1pPr algn="l">
              <a:defRPr sz="8535" b="0"/>
            </a:lvl1pPr>
          </a:lstStyle>
          <a:p>
            <a:r>
              <a:rPr lang="en-US"/>
              <a:t>Click to edit Master title style</a:t>
            </a:r>
          </a:p>
        </p:txBody>
      </p:sp>
      <p:sp>
        <p:nvSpPr>
          <p:cNvPr id="4" name="Text Placeholder 3"/>
          <p:cNvSpPr>
            <a:spLocks noGrp="1"/>
          </p:cNvSpPr>
          <p:nvPr>
            <p:ph type="body" sz="half" idx="2"/>
          </p:nvPr>
        </p:nvSpPr>
        <p:spPr>
          <a:xfrm>
            <a:off x="4269504" y="8544842"/>
            <a:ext cx="14701123" cy="1203201"/>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6907" y="8099799"/>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876937" y="8217480"/>
            <a:ext cx="1285803" cy="602118"/>
          </a:xfrm>
        </p:spPr>
        <p:txBody>
          <a:bodyPr/>
          <a:lstStyle/>
          <a:p>
            <a:fld id="{D57F1E4F-1CFF-5643-939E-217C01CDF565}" type="slidenum">
              <a:rPr lang="en-US" dirty="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4699447" y="1005276"/>
            <a:ext cx="13841234" cy="4775059"/>
          </a:xfrm>
        </p:spPr>
        <p:txBody>
          <a:bodyPr anchor="ctr">
            <a:normAutofit/>
          </a:bodyPr>
          <a:lstStyle>
            <a:lvl1pPr algn="l">
              <a:defRPr sz="8535" b="0" cap="none"/>
            </a:lvl1pPr>
          </a:lstStyle>
          <a:p>
            <a:r>
              <a:rPr lang="en-US"/>
              <a:t>Click to edit Master title style</a:t>
            </a:r>
          </a:p>
        </p:txBody>
      </p:sp>
      <p:sp>
        <p:nvSpPr>
          <p:cNvPr id="21" name="Text Placeholder 9"/>
          <p:cNvSpPr>
            <a:spLocks noGrp="1"/>
          </p:cNvSpPr>
          <p:nvPr>
            <p:ph type="body" sz="quarter" idx="13"/>
          </p:nvPr>
        </p:nvSpPr>
        <p:spPr>
          <a:xfrm>
            <a:off x="4269503" y="7162588"/>
            <a:ext cx="14701123" cy="1382254"/>
          </a:xfrm>
        </p:spPr>
        <p:txBody>
          <a:bodyPr anchor="b">
            <a:noAutofit/>
          </a:bodyPr>
          <a:lstStyle>
            <a:lvl1pPr marL="0" indent="0">
              <a:buFontTx/>
              <a:buNone/>
              <a:defRPr sz="4265">
                <a:solidFill>
                  <a:schemeClr val="accent1"/>
                </a:solidFill>
              </a:defRPr>
            </a:lvl1pPr>
            <a:lvl2pPr marL="812800" indent="0">
              <a:buFontTx/>
              <a:buNone/>
              <a:defRPr/>
            </a:lvl2pPr>
            <a:lvl3pPr marL="1625600" indent="0">
              <a:buFontTx/>
              <a:buNone/>
              <a:defRPr/>
            </a:lvl3pPr>
            <a:lvl4pPr marL="2438400" indent="0">
              <a:buFontTx/>
              <a:buNone/>
              <a:defRPr/>
            </a:lvl4pPr>
            <a:lvl5pPr marL="32512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4269504" y="8544842"/>
            <a:ext cx="14701123" cy="1203201"/>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t>6/14/2026</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6907" y="8099799"/>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876937" y="8217480"/>
            <a:ext cx="1285803" cy="602118"/>
          </a:xfrm>
        </p:spPr>
        <p:txBody>
          <a:bodyPr/>
          <a:lstStyle/>
          <a:p>
            <a:fld id="{D57F1E4F-1CFF-5643-939E-217C01CDF565}" type="slidenum">
              <a:rPr lang="en-US" dirty="0"/>
              <a:t>‹#›</a:t>
            </a:fld>
            <a:endParaRPr lang="en-US"/>
          </a:p>
        </p:txBody>
      </p:sp>
      <p:sp>
        <p:nvSpPr>
          <p:cNvPr id="17" name="TextBox 16"/>
          <p:cNvSpPr txBox="1"/>
          <p:nvPr/>
        </p:nvSpPr>
        <p:spPr>
          <a:xfrm>
            <a:off x="4069055" y="1068608"/>
            <a:ext cx="1005205" cy="964339"/>
          </a:xfrm>
          <a:prstGeom prst="rect">
            <a:avLst/>
          </a:prstGeom>
        </p:spPr>
        <p:txBody>
          <a:bodyPr vert="horz" lIns="162549" tIns="81274" rIns="162549" bIns="81274" rtlCol="0" anchor="ctr">
            <a:noAutofit/>
          </a:bodyPr>
          <a:lstStyle/>
          <a:p>
            <a:pPr lvl="0"/>
            <a:r>
              <a:rPr lang="en-US" sz="14220" baseline="0">
                <a:ln w="3175" cmpd="sng">
                  <a:noFill/>
                </a:ln>
                <a:solidFill>
                  <a:schemeClr val="accent1"/>
                </a:solidFill>
                <a:effectLst/>
                <a:latin typeface="Arial" panose="020B0704020202020204"/>
              </a:rPr>
              <a:t>“</a:t>
            </a:r>
          </a:p>
        </p:txBody>
      </p:sp>
      <p:sp>
        <p:nvSpPr>
          <p:cNvPr id="18" name="TextBox 17"/>
          <p:cNvSpPr txBox="1"/>
          <p:nvPr/>
        </p:nvSpPr>
        <p:spPr>
          <a:xfrm>
            <a:off x="18327928" y="4791065"/>
            <a:ext cx="1005205" cy="964339"/>
          </a:xfrm>
          <a:prstGeom prst="rect">
            <a:avLst/>
          </a:prstGeom>
        </p:spPr>
        <p:txBody>
          <a:bodyPr vert="horz" lIns="162549" tIns="81274" rIns="162549" bIns="81274" rtlCol="0" anchor="ctr">
            <a:noAutofit/>
          </a:bodyPr>
          <a:lstStyle/>
          <a:p>
            <a:pPr lvl="0"/>
            <a:r>
              <a:rPr lang="en-US" sz="14220" baseline="0">
                <a:ln w="3175" cmpd="sng">
                  <a:noFill/>
                </a:ln>
                <a:solidFill>
                  <a:schemeClr val="accent1"/>
                </a:solidFill>
                <a:effectLst/>
                <a:latin typeface="Arial" panose="020B0704020202020204"/>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4269504" y="1034641"/>
            <a:ext cx="14701121" cy="4749366"/>
          </a:xfrm>
        </p:spPr>
        <p:txBody>
          <a:bodyPr anchor="ctr">
            <a:normAutofit/>
          </a:bodyPr>
          <a:lstStyle>
            <a:lvl1pPr algn="l">
              <a:defRPr sz="8535" b="0"/>
            </a:lvl1pPr>
          </a:lstStyle>
          <a:p>
            <a:r>
              <a:rPr lang="en-US"/>
              <a:t>Click to edit Master title style</a:t>
            </a:r>
          </a:p>
        </p:txBody>
      </p:sp>
      <p:sp>
        <p:nvSpPr>
          <p:cNvPr id="21" name="Text Placeholder 9"/>
          <p:cNvSpPr>
            <a:spLocks noGrp="1"/>
          </p:cNvSpPr>
          <p:nvPr>
            <p:ph type="body" sz="quarter" idx="13"/>
          </p:nvPr>
        </p:nvSpPr>
        <p:spPr>
          <a:xfrm>
            <a:off x="4269503" y="7162588"/>
            <a:ext cx="14701123" cy="1382254"/>
          </a:xfrm>
        </p:spPr>
        <p:txBody>
          <a:bodyPr anchor="b">
            <a:noAutofit/>
          </a:bodyPr>
          <a:lstStyle>
            <a:lvl1pPr marL="0" indent="0">
              <a:buFontTx/>
              <a:buNone/>
              <a:defRPr sz="4265">
                <a:solidFill>
                  <a:schemeClr val="accent1"/>
                </a:solidFill>
              </a:defRPr>
            </a:lvl1pPr>
            <a:lvl2pPr marL="812800" indent="0">
              <a:buFontTx/>
              <a:buNone/>
              <a:defRPr/>
            </a:lvl2pPr>
            <a:lvl3pPr marL="1625600" indent="0">
              <a:buFontTx/>
              <a:buNone/>
              <a:defRPr/>
            </a:lvl3pPr>
            <a:lvl4pPr marL="2438400" indent="0">
              <a:buFontTx/>
              <a:buNone/>
              <a:defRPr/>
            </a:lvl4pPr>
            <a:lvl5pPr marL="32512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4269504" y="8544842"/>
            <a:ext cx="14701123" cy="1203201"/>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6907" y="8099799"/>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876937" y="8217480"/>
            <a:ext cx="1285803" cy="602118"/>
          </a:xfrm>
        </p:spPr>
        <p:txBody>
          <a:bodyPr/>
          <a:lstStyle/>
          <a:p>
            <a:fld id="{D57F1E4F-1CFF-5643-939E-217C01CDF565}" type="slidenum">
              <a:rPr lang="en-US" dirty="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t>6/14/2026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6907" y="1178058"/>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26759" y="1034638"/>
            <a:ext cx="3640242" cy="8713406"/>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4269503" y="1034638"/>
            <a:ext cx="10680303" cy="87134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t>6/14/2026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6907" y="1178058"/>
            <a:ext cx="2619415" cy="836570"/>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4652050" y="2618640"/>
            <a:ext cx="10800000" cy="705600"/>
          </a:xfrm>
        </p:spPr>
        <p:txBody>
          <a:bodyPr wrap="square">
            <a:normAutofit/>
          </a:bodyPr>
          <a:lstStyle>
            <a:lvl1pPr algn="ctr">
              <a:defRPr sz="5280">
                <a:solidFill>
                  <a:srgbClr val="333333"/>
                </a:solidFill>
                <a:latin typeface="Arial" panose="020B0704020202020204" pitchFamily="34" charset="0"/>
                <a:sym typeface="Arial" panose="020B0704020202020204" pitchFamily="34" charset="0"/>
              </a:defRPr>
            </a:lvl1pPr>
          </a:lstStyle>
          <a:p>
            <a:r>
              <a:rPr lang="en-US"/>
              <a:t>Click to add title</a:t>
            </a:r>
          </a:p>
        </p:txBody>
      </p:sp>
      <p:sp>
        <p:nvSpPr>
          <p:cNvPr id="3" name="日期占位符 2"/>
          <p:cNvSpPr>
            <a:spLocks noGrp="1"/>
          </p:cNvSpPr>
          <p:nvPr>
            <p:ph type="dt" sz="half" idx="10"/>
            <p:custDataLst>
              <p:tags r:id="rId2"/>
            </p:custDataLst>
          </p:nvPr>
        </p:nvSpPr>
        <p:spPr/>
        <p:txBody>
          <a:bodyPr wrap="square">
            <a:normAutofit/>
          </a:bodyPr>
          <a:lstStyle>
            <a:lvl1pPr>
              <a:defRPr>
                <a:latin typeface="Arial" panose="020B0704020202020204" pitchFamily="34" charset="0"/>
                <a:sym typeface="Arial" panose="020B0704020202020204" pitchFamily="34" charset="0"/>
              </a:defRPr>
            </a:lvl1pPr>
          </a:lstStyle>
          <a:p>
            <a:r>
              <a:rPr lang="en-US"/>
              <a:t>Date Area</a:t>
            </a:r>
          </a:p>
        </p:txBody>
      </p:sp>
      <p:sp>
        <p:nvSpPr>
          <p:cNvPr id="4" name="页脚占位符 3"/>
          <p:cNvSpPr>
            <a:spLocks noGrp="1"/>
          </p:cNvSpPr>
          <p:nvPr>
            <p:ph type="ftr" sz="quarter" idx="11"/>
            <p:custDataLst>
              <p:tags r:id="rId3"/>
            </p:custDataLst>
          </p:nvPr>
        </p:nvSpPr>
        <p:spPr/>
        <p:txBody>
          <a:bodyPr/>
          <a:lstStyle>
            <a:lvl1pPr>
              <a:defRPr>
                <a:latin typeface="Arial" panose="020B0704020202020204" pitchFamily="34" charset="0"/>
                <a:sym typeface="Arial" panose="020B0704020202020204" pitchFamily="34" charset="0"/>
              </a:defRPr>
            </a:lvl1pPr>
          </a:lstStyle>
          <a:p>
            <a:endParaRPr lang="en-US"/>
          </a:p>
        </p:txBody>
      </p:sp>
      <p:sp>
        <p:nvSpPr>
          <p:cNvPr id="5" name="灯片编号占位符 4"/>
          <p:cNvSpPr>
            <a:spLocks noGrp="1"/>
          </p:cNvSpPr>
          <p:nvPr>
            <p:ph type="sldNum" sz="quarter" idx="12"/>
            <p:custDataLst>
              <p:tags r:id="rId4"/>
            </p:custDataLst>
          </p:nvPr>
        </p:nvSpPr>
        <p:spPr/>
        <p:txBody>
          <a:bodyPr wrap="square">
            <a:normAutofit/>
          </a:bodyPr>
          <a:lstStyle>
            <a:lvl1pPr>
              <a:defRPr>
                <a:latin typeface="Arial" panose="020B0704020202020204" pitchFamily="34" charset="0"/>
                <a:sym typeface="Arial" panose="020B0704020202020204" pitchFamily="34" charset="0"/>
              </a:defRPr>
            </a:lvl1pPr>
          </a:lstStyle>
          <a:p>
            <a:fld id="{49AE70B2-8BF9-45C0-BB95-33D1B9D3A85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2" y="376978"/>
            <a:ext cx="4702031" cy="10947589"/>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44886" y="259"/>
            <a:ext cx="3886057" cy="11301263"/>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301562" cy="1130935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4275624" y="1029204"/>
            <a:ext cx="14695001" cy="211228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4269503" y="3518464"/>
            <a:ext cx="14701123" cy="64086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7085867" y="10109545"/>
            <a:ext cx="1890173" cy="610810"/>
          </a:xfrm>
          <a:prstGeom prst="rect">
            <a:avLst/>
          </a:prstGeom>
        </p:spPr>
        <p:txBody>
          <a:bodyPr vert="horz" lIns="91440" tIns="45720" rIns="91440" bIns="45720" rtlCol="0" anchor="ctr"/>
          <a:lstStyle>
            <a:lvl1pPr algn="r">
              <a:defRPr sz="1600">
                <a:solidFill>
                  <a:schemeClr val="tx1">
                    <a:tint val="75000"/>
                  </a:schemeClr>
                </a:solidFill>
              </a:defRPr>
            </a:lvl1pPr>
          </a:lstStyle>
          <a:p>
            <a:fld id="{B61BEF0D-F0BB-DE4B-95CE-6DB70DBA9567}" type="datetimeFigureOut">
              <a:rPr lang="en-US" dirty="0"/>
              <a:t>6/14/2026</a:t>
            </a:fld>
            <a:endParaRPr lang="en-US"/>
          </a:p>
        </p:txBody>
      </p:sp>
      <p:sp>
        <p:nvSpPr>
          <p:cNvPr id="5" name="Footer Placeholder 4"/>
          <p:cNvSpPr>
            <a:spLocks noGrp="1"/>
          </p:cNvSpPr>
          <p:nvPr>
            <p:ph type="ftr" sz="quarter" idx="3"/>
          </p:nvPr>
        </p:nvSpPr>
        <p:spPr>
          <a:xfrm>
            <a:off x="4269503" y="10118403"/>
            <a:ext cx="12565061" cy="602118"/>
          </a:xfrm>
          <a:prstGeom prst="rect">
            <a:avLst/>
          </a:prstGeom>
        </p:spPr>
        <p:txBody>
          <a:bodyPr vert="horz" lIns="91440" tIns="45720" rIns="91440" bIns="45720" rtlCol="0" anchor="ctr"/>
          <a:lstStyle>
            <a:lvl1pPr algn="l">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876937" y="1299112"/>
            <a:ext cx="1285803" cy="602118"/>
          </a:xfrm>
          <a:prstGeom prst="rect">
            <a:avLst/>
          </a:prstGeom>
        </p:spPr>
        <p:txBody>
          <a:bodyPr vert="horz" lIns="91440" tIns="45720" rIns="91440" bIns="45720" rtlCol="0" anchor="ctr"/>
          <a:lstStyle>
            <a:lvl1pPr algn="r">
              <a:defRPr sz="3555">
                <a:solidFill>
                  <a:srgbClr val="FEFFFF"/>
                </a:solidFill>
              </a:defRPr>
            </a:lvl1pPr>
          </a:lstStyle>
          <a:p>
            <a:fld id="{D57F1E4F-1CFF-5643-939E-217C01CDF565}" type="slidenum">
              <a:rPr lang="en-US" dirty="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tags" Target="../tags/tag13.xml"/><Relationship Id="rId13" Type="http://schemas.openxmlformats.org/officeDocument/2006/relationships/tags" Target="../tags/tag18.xml"/><Relationship Id="rId18" Type="http://schemas.openxmlformats.org/officeDocument/2006/relationships/image" Target="../media/image13.jpeg"/><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tags" Target="../tags/tag17.xml"/><Relationship Id="rId17" Type="http://schemas.openxmlformats.org/officeDocument/2006/relationships/notesSlide" Target="../notesSlides/notesSlide10.xml"/><Relationship Id="rId2" Type="http://schemas.openxmlformats.org/officeDocument/2006/relationships/tags" Target="../tags/tag7.xml"/><Relationship Id="rId16"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tags" Target="../tags/tag16.xml"/><Relationship Id="rId5" Type="http://schemas.openxmlformats.org/officeDocument/2006/relationships/tags" Target="../tags/tag10.xml"/><Relationship Id="rId15" Type="http://schemas.openxmlformats.org/officeDocument/2006/relationships/tags" Target="../tags/tag20.xml"/><Relationship Id="rId10" Type="http://schemas.openxmlformats.org/officeDocument/2006/relationships/tags" Target="../tags/tag15.xml"/><Relationship Id="rId19" Type="http://schemas.openxmlformats.org/officeDocument/2006/relationships/image" Target="../media/image14.png"/><Relationship Id="rId4" Type="http://schemas.openxmlformats.org/officeDocument/2006/relationships/tags" Target="../tags/tag9.xml"/><Relationship Id="rId9" Type="http://schemas.openxmlformats.org/officeDocument/2006/relationships/tags" Target="../tags/tag14.xml"/><Relationship Id="rId14" Type="http://schemas.openxmlformats.org/officeDocument/2006/relationships/tags" Target="../tags/tag19.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8" Type="http://schemas.openxmlformats.org/officeDocument/2006/relationships/tags" Target="../tags/tag28.xml"/><Relationship Id="rId13" Type="http://schemas.openxmlformats.org/officeDocument/2006/relationships/image" Target="../media/image21.png"/><Relationship Id="rId3" Type="http://schemas.openxmlformats.org/officeDocument/2006/relationships/tags" Target="../tags/tag23.xml"/><Relationship Id="rId7" Type="http://schemas.openxmlformats.org/officeDocument/2006/relationships/tags" Target="../tags/tag27.xml"/><Relationship Id="rId12" Type="http://schemas.openxmlformats.org/officeDocument/2006/relationships/notesSlide" Target="../notesSlides/notesSlide1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tags" Target="../tags/tag26.xml"/><Relationship Id="rId11" Type="http://schemas.openxmlformats.org/officeDocument/2006/relationships/slideLayout" Target="../slideLayouts/slideLayout2.xml"/><Relationship Id="rId5" Type="http://schemas.openxmlformats.org/officeDocument/2006/relationships/tags" Target="../tags/tag25.xml"/><Relationship Id="rId10" Type="http://schemas.openxmlformats.org/officeDocument/2006/relationships/tags" Target="../tags/tag30.xml"/><Relationship Id="rId4" Type="http://schemas.openxmlformats.org/officeDocument/2006/relationships/tags" Target="../tags/tag24.xml"/><Relationship Id="rId9" Type="http://schemas.openxmlformats.org/officeDocument/2006/relationships/tags" Target="../tags/tag29.xml"/></Relationships>
</file>

<file path=ppt/slides/_rels/slide16.xml.rels><?xml version="1.0" encoding="UTF-8" standalone="yes"?>
<Relationships xmlns="http://schemas.openxmlformats.org/package/2006/relationships"><Relationship Id="rId8" Type="http://schemas.openxmlformats.org/officeDocument/2006/relationships/tags" Target="../tags/tag38.xml"/><Relationship Id="rId13" Type="http://schemas.openxmlformats.org/officeDocument/2006/relationships/tags" Target="../tags/tag43.xml"/><Relationship Id="rId18" Type="http://schemas.openxmlformats.org/officeDocument/2006/relationships/image" Target="../media/image24.jpeg"/><Relationship Id="rId3" Type="http://schemas.openxmlformats.org/officeDocument/2006/relationships/tags" Target="../tags/tag33.xml"/><Relationship Id="rId7" Type="http://schemas.openxmlformats.org/officeDocument/2006/relationships/tags" Target="../tags/tag37.xml"/><Relationship Id="rId12" Type="http://schemas.openxmlformats.org/officeDocument/2006/relationships/tags" Target="../tags/tag42.xml"/><Relationship Id="rId17" Type="http://schemas.openxmlformats.org/officeDocument/2006/relationships/image" Target="../media/image23.png"/><Relationship Id="rId2" Type="http://schemas.openxmlformats.org/officeDocument/2006/relationships/tags" Target="../tags/tag32.xml"/><Relationship Id="rId16" Type="http://schemas.openxmlformats.org/officeDocument/2006/relationships/image" Target="../media/image22.png"/><Relationship Id="rId1" Type="http://schemas.openxmlformats.org/officeDocument/2006/relationships/tags" Target="../tags/tag31.xml"/><Relationship Id="rId6" Type="http://schemas.openxmlformats.org/officeDocument/2006/relationships/tags" Target="../tags/tag36.xml"/><Relationship Id="rId11" Type="http://schemas.openxmlformats.org/officeDocument/2006/relationships/tags" Target="../tags/tag41.xml"/><Relationship Id="rId5" Type="http://schemas.openxmlformats.org/officeDocument/2006/relationships/tags" Target="../tags/tag35.xml"/><Relationship Id="rId15" Type="http://schemas.openxmlformats.org/officeDocument/2006/relationships/notesSlide" Target="../notesSlides/notesSlide14.xml"/><Relationship Id="rId10" Type="http://schemas.openxmlformats.org/officeDocument/2006/relationships/tags" Target="../tags/tag40.xml"/><Relationship Id="rId4" Type="http://schemas.openxmlformats.org/officeDocument/2006/relationships/tags" Target="../tags/tag34.xml"/><Relationship Id="rId9" Type="http://schemas.openxmlformats.org/officeDocument/2006/relationships/tags" Target="../tags/tag39.xml"/><Relationship Id="rId1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tags" Target="../tags/tag46.xml"/><Relationship Id="rId7" Type="http://schemas.openxmlformats.org/officeDocument/2006/relationships/notesSlide" Target="../notesSlides/notesSlide16.xml"/><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slideLayout" Target="../slideLayouts/slideLayout17.xml"/><Relationship Id="rId5" Type="http://schemas.openxmlformats.org/officeDocument/2006/relationships/tags" Target="../tags/tag48.xml"/><Relationship Id="rId4" Type="http://schemas.openxmlformats.org/officeDocument/2006/relationships/tags" Target="../tags/tag47.xml"/></Relationships>
</file>

<file path=ppt/slides/_rels/slide19.xml.rels><?xml version="1.0" encoding="UTF-8" standalone="yes"?>
<Relationships xmlns="http://schemas.openxmlformats.org/package/2006/relationships"><Relationship Id="rId8" Type="http://schemas.openxmlformats.org/officeDocument/2006/relationships/tags" Target="../tags/tag56.xml"/><Relationship Id="rId13" Type="http://schemas.openxmlformats.org/officeDocument/2006/relationships/tags" Target="../tags/tag61.xml"/><Relationship Id="rId18" Type="http://schemas.openxmlformats.org/officeDocument/2006/relationships/image" Target="../media/image26.svg"/><Relationship Id="rId3" Type="http://schemas.openxmlformats.org/officeDocument/2006/relationships/tags" Target="../tags/tag51.xml"/><Relationship Id="rId7" Type="http://schemas.openxmlformats.org/officeDocument/2006/relationships/tags" Target="../tags/tag55.xml"/><Relationship Id="rId12" Type="http://schemas.openxmlformats.org/officeDocument/2006/relationships/tags" Target="../tags/tag60.xml"/><Relationship Id="rId17" Type="http://schemas.openxmlformats.org/officeDocument/2006/relationships/notesSlide" Target="../notesSlides/notesSlide17.xml"/><Relationship Id="rId2" Type="http://schemas.openxmlformats.org/officeDocument/2006/relationships/tags" Target="../tags/tag50.xml"/><Relationship Id="rId16" Type="http://schemas.openxmlformats.org/officeDocument/2006/relationships/slideLayout" Target="../slideLayouts/slideLayout2.xml"/><Relationship Id="rId1" Type="http://schemas.openxmlformats.org/officeDocument/2006/relationships/tags" Target="../tags/tag49.xml"/><Relationship Id="rId6" Type="http://schemas.openxmlformats.org/officeDocument/2006/relationships/tags" Target="../tags/tag54.xml"/><Relationship Id="rId11" Type="http://schemas.openxmlformats.org/officeDocument/2006/relationships/tags" Target="../tags/tag59.xml"/><Relationship Id="rId5" Type="http://schemas.openxmlformats.org/officeDocument/2006/relationships/tags" Target="../tags/tag53.xml"/><Relationship Id="rId15" Type="http://schemas.openxmlformats.org/officeDocument/2006/relationships/tags" Target="../tags/tag63.xml"/><Relationship Id="rId10" Type="http://schemas.openxmlformats.org/officeDocument/2006/relationships/tags" Target="../tags/tag58.xml"/><Relationship Id="rId19" Type="http://schemas.openxmlformats.org/officeDocument/2006/relationships/image" Target="../media/image27.svg"/><Relationship Id="rId4" Type="http://schemas.openxmlformats.org/officeDocument/2006/relationships/tags" Target="../tags/tag52.xml"/><Relationship Id="rId9" Type="http://schemas.openxmlformats.org/officeDocument/2006/relationships/tags" Target="../tags/tag57.xml"/><Relationship Id="rId14" Type="http://schemas.openxmlformats.org/officeDocument/2006/relationships/tags" Target="../tags/tag6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hyperlink" Target="https://help.uis.cam.ac.uk/"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www.themdu.com/" TargetMode="External"/><Relationship Id="rId5" Type="http://schemas.openxmlformats.org/officeDocument/2006/relationships/hyperlink" Target="https://digital.nhs.uk/" TargetMode="External"/><Relationship Id="rId4" Type="http://schemas.openxmlformats.org/officeDocument/2006/relationships/hyperlink" Target="https://learn.microsoft.co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navigaweb.net/2024/01/come-ripristinare-le-impostazioni.html" TargetMode="External"/><Relationship Id="rId2" Type="http://schemas.openxmlformats.org/officeDocument/2006/relationships/image" Target="../media/image30.jpe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hyperlink" Target="https://creativecommons.org/licenses/by-nc-sa/3.0/"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s://orchardhealthcaregroup.com/our-homes/riverdale-care-home-chesterfield/" TargetMode="External"/><Relationship Id="rId7" Type="http://schemas.openxmlformats.org/officeDocument/2006/relationships/image" Target="../media/image36.png"/><Relationship Id="rId2" Type="http://schemas.openxmlformats.org/officeDocument/2006/relationships/hyperlink" Target="https://www.cqc.org.uk/location/1-5784652772/inspection-summary" TargetMode="External"/><Relationship Id="rId1" Type="http://schemas.openxmlformats.org/officeDocument/2006/relationships/slideLayout" Target="../slideLayouts/slideLayout7.xml"/><Relationship Id="rId6" Type="http://schemas.openxmlformats.org/officeDocument/2006/relationships/hyperlink" Target="https://www.caredocs.co.uk/our-products/caredocs-features/care-features/care-plans/?utm_source=chatgpt.com" TargetMode="External"/><Relationship Id="rId5" Type="http://schemas.openxmlformats.org/officeDocument/2006/relationships/hyperlink" Target="https://www.microsoft.com/microsoft-365/word?utm_source=chatgpt.com" TargetMode="External"/><Relationship Id="rId4" Type="http://schemas.openxmlformats.org/officeDocument/2006/relationships/hyperlink" Target="https://www.nhs.uk/services/care-provider/riverdale-care-home/1-5784652772?utm_source=chatgpt.com"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8" Type="http://schemas.openxmlformats.org/officeDocument/2006/relationships/hyperlink" Target="https://www.theguardian.com/society/2025/nov/19/microsoft-nhs-uk-contracts-public-sector-procurement" TargetMode="External"/><Relationship Id="rId3" Type="http://schemas.openxmlformats.org/officeDocument/2006/relationships/hyperlink" Target="https://digital.nhs.uk/data-and-information/looking-after-information/data-security-and-information-governance/codes-of-practice-for-handling-information-in-health-and-care/a-guide-to-confidentiality-in-health-and-social-care/a-guide-to-confidentiality/what-are-the-confidentiality-rules" TargetMode="External"/><Relationship Id="rId7" Type="http://schemas.openxmlformats.org/officeDocument/2006/relationships/hyperlink" Target="https://www.microsoft.com/en-gb/emea/business/advancing-healthcare-nhs/?msockid=3d92855f74336304187e90dc70336d78" TargetMode="External"/><Relationship Id="rId2" Type="http://schemas.openxmlformats.org/officeDocument/2006/relationships/hyperlink" Target="https://en.wikipedia.org/wiki/Microsoft_Excel" TargetMode="External"/><Relationship Id="rId1" Type="http://schemas.openxmlformats.org/officeDocument/2006/relationships/slideLayout" Target="../slideLayouts/slideLayout2.xml"/><Relationship Id="rId6" Type="http://schemas.openxmlformats.org/officeDocument/2006/relationships/hyperlink" Target="https://www.nhs.uk/nhs-services/care-services-and-care-homes/" TargetMode="External"/><Relationship Id="rId5" Type="http://schemas.openxmlformats.org/officeDocument/2006/relationships/hyperlink" Target="https://www.england.nhs.uk/publication/confidentiality-policy/" TargetMode="External"/><Relationship Id="rId4" Type="http://schemas.openxmlformats.org/officeDocument/2006/relationships/hyperlink" Target="https://www.nhs.uk/social-care-and-support/care-services-equipment-and-care-homes/care-homes/"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microsoft.com/" TargetMode="External"/><Relationship Id="rId2" Type="http://schemas.openxmlformats.org/officeDocument/2006/relationships/hyperlink" Target="https://www.hse.gov.uk/"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p:cNvSpPr>
            <a:spLocks noGrp="1" noRot="1" noChangeAspect="1" noMove="1" noResize="1" noEditPoints="1" noAdjustHandles="1" noChangeArrowheads="1" noChangeShapeType="1" noTextEdit="1"/>
          </p:cNvSpPr>
          <p:nvPr/>
        </p:nvSpPr>
        <p:spPr>
          <a:xfrm>
            <a:off x="2512483" y="0"/>
            <a:ext cx="15079133" cy="113093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a:p>
        </p:txBody>
      </p:sp>
      <p:sp>
        <p:nvSpPr>
          <p:cNvPr id="28" name="Right Triangle 27"/>
          <p:cNvSpPr>
            <a:spLocks noGrp="1" noRot="1" noChangeAspect="1" noMove="1" noResize="1" noEditPoints="1" noAdjustHandles="1" noChangeArrowheads="1" noChangeShapeType="1" noTextEdit="1"/>
          </p:cNvSpPr>
          <p:nvPr/>
        </p:nvSpPr>
        <p:spPr>
          <a:xfrm flipH="1">
            <a:off x="13120218" y="5501092"/>
            <a:ext cx="4071366" cy="5277697"/>
          </a:xfrm>
          <a:prstGeom prst="r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a:p>
        </p:txBody>
      </p:sp>
      <p:sp>
        <p:nvSpPr>
          <p:cNvPr id="29" name="Rectangle 28"/>
          <p:cNvSpPr>
            <a:spLocks noGrp="1" noRot="1" noChangeAspect="1" noMove="1" noResize="1" noEditPoints="1" noAdjustHandles="1" noChangeArrowheads="1" noChangeShapeType="1" noTextEdit="1"/>
          </p:cNvSpPr>
          <p:nvPr/>
        </p:nvSpPr>
        <p:spPr>
          <a:xfrm>
            <a:off x="3306232" y="1027827"/>
            <a:ext cx="13487431" cy="9247813"/>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a:p>
        </p:txBody>
      </p:sp>
      <p:sp>
        <p:nvSpPr>
          <p:cNvPr id="2" name="Title 1"/>
          <p:cNvSpPr>
            <a:spLocks noGrp="1"/>
          </p:cNvSpPr>
          <p:nvPr>
            <p:ph type="ctrTitle"/>
          </p:nvPr>
        </p:nvSpPr>
        <p:spPr>
          <a:xfrm>
            <a:off x="3901856" y="1218301"/>
            <a:ext cx="12349027" cy="2633947"/>
          </a:xfrm>
        </p:spPr>
        <p:txBody>
          <a:bodyPr vert="horz" lIns="150791" tIns="75395" rIns="150791" bIns="75395" rtlCol="0" anchor="ctr">
            <a:normAutofit/>
          </a:bodyPr>
          <a:lstStyle/>
          <a:p>
            <a:r>
              <a:rPr lang="en-US" sz="3300" b="1" kern="1200">
                <a:solidFill>
                  <a:schemeClr val="tx1"/>
                </a:solidFill>
                <a:latin typeface="+mj-lt"/>
                <a:ea typeface="+mj-ea"/>
                <a:cs typeface="+mj-cs"/>
              </a:rPr>
              <a:t>Riverdale Nursing Home </a:t>
            </a:r>
            <a:br>
              <a:rPr lang="en-US" sz="3300" b="1" kern="1200">
                <a:solidFill>
                  <a:schemeClr val="tx1"/>
                </a:solidFill>
                <a:latin typeface="+mj-lt"/>
                <a:ea typeface="+mj-ea"/>
                <a:cs typeface="+mj-cs"/>
              </a:rPr>
            </a:br>
            <a:r>
              <a:rPr lang="en-US" sz="3300" b="1" kern="1200">
                <a:solidFill>
                  <a:schemeClr val="tx1"/>
                </a:solidFill>
                <a:latin typeface="+mj-lt"/>
                <a:ea typeface="+mj-ea"/>
                <a:cs typeface="+mj-cs"/>
              </a:rPr>
              <a:t>(Improving Staff Communication with Microsoft Teams)</a:t>
            </a:r>
          </a:p>
        </p:txBody>
      </p:sp>
      <p:pic>
        <p:nvPicPr>
          <p:cNvPr id="7" name="Graphic 6" descr="Hospital"/>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842373" y="5904787"/>
            <a:ext cx="4370853" cy="4370853"/>
          </a:xfrm>
          <a:prstGeom prst="rect">
            <a:avLst/>
          </a:prstGeom>
        </p:spPr>
      </p:pic>
      <p:sp>
        <p:nvSpPr>
          <p:cNvPr id="3" name="Subtitle 2"/>
          <p:cNvSpPr>
            <a:spLocks noGrp="1"/>
          </p:cNvSpPr>
          <p:nvPr>
            <p:ph type="subTitle" idx="1"/>
          </p:nvPr>
        </p:nvSpPr>
        <p:spPr>
          <a:xfrm>
            <a:off x="8434623" y="6201129"/>
            <a:ext cx="5241899" cy="3877621"/>
          </a:xfrm>
        </p:spPr>
        <p:txBody>
          <a:bodyPr vert="horz" lIns="150791" tIns="75395" rIns="150791" bIns="75395" rtlCol="0" anchor="t">
            <a:normAutofit fontScale="92500" lnSpcReduction="10000"/>
          </a:bodyPr>
          <a:lstStyle/>
          <a:p>
            <a:pPr marL="214630" indent="-228600" algn="l">
              <a:buFont typeface="Arial" panose="020B0704020202020204" pitchFamily="34" charset="0"/>
              <a:buChar char="•"/>
            </a:pPr>
            <a:endParaRPr lang="en-US" sz="2145" b="1"/>
          </a:p>
          <a:p>
            <a:pPr marL="214630" indent="-228600" algn="l">
              <a:buFont typeface="Arial" panose="020B0704020202020204" pitchFamily="34" charset="0"/>
              <a:buChar char="•"/>
            </a:pPr>
            <a:r>
              <a:rPr lang="en-US" sz="2970" b="1"/>
              <a:t>Group 5</a:t>
            </a:r>
          </a:p>
          <a:p>
            <a:pPr marL="214630" indent="-228600" algn="l">
              <a:buFont typeface="Arial" panose="020B0704020202020204" pitchFamily="34" charset="0"/>
              <a:buChar char="•"/>
            </a:pPr>
            <a:r>
              <a:rPr lang="en-US" sz="2970" b="1"/>
              <a:t>Members:</a:t>
            </a:r>
          </a:p>
          <a:p>
            <a:pPr marL="557530" lvl="1" indent="-228600" algn="l">
              <a:buFont typeface="Arial" panose="020B0704020202020204" pitchFamily="34" charset="0"/>
              <a:buChar char="•"/>
            </a:pPr>
            <a:r>
              <a:rPr lang="en-US" sz="2970" b="1" u="sng">
                <a:solidFill>
                  <a:schemeClr val="tx1"/>
                </a:solidFill>
              </a:rPr>
              <a:t>Marriam Abid: (2539707</a:t>
            </a:r>
            <a:r>
              <a:rPr lang="en-US" sz="2970" b="1">
                <a:solidFill>
                  <a:schemeClr val="tx1"/>
                </a:solidFill>
              </a:rPr>
              <a:t>)</a:t>
            </a:r>
          </a:p>
          <a:p>
            <a:pPr marL="557530" lvl="1" indent="-228600" algn="l">
              <a:buFont typeface="Arial" panose="020B0704020202020204" pitchFamily="34" charset="0"/>
              <a:buChar char="•"/>
            </a:pPr>
            <a:r>
              <a:rPr lang="en-US" sz="2970">
                <a:solidFill>
                  <a:schemeClr val="tx1"/>
                </a:solidFill>
              </a:rPr>
              <a:t>Sabahat Nasir: (2539709)</a:t>
            </a:r>
          </a:p>
          <a:p>
            <a:pPr marL="557530" lvl="1" indent="-228600" algn="l">
              <a:buFont typeface="Arial" panose="020B0704020202020204" pitchFamily="34" charset="0"/>
              <a:buChar char="•"/>
            </a:pPr>
            <a:r>
              <a:rPr lang="en-US" sz="2970">
                <a:solidFill>
                  <a:schemeClr val="tx1"/>
                </a:solidFill>
              </a:rPr>
              <a:t>Tayaba Naz: (2535118)</a:t>
            </a:r>
          </a:p>
          <a:p>
            <a:pPr marL="557530" lvl="1" indent="-228600" algn="l">
              <a:buFont typeface="Arial" panose="020B0704020202020204" pitchFamily="34" charset="0"/>
              <a:buChar char="•"/>
            </a:pPr>
            <a:r>
              <a:rPr lang="en-US" sz="2970">
                <a:solidFill>
                  <a:schemeClr val="tx1"/>
                </a:solidFill>
              </a:rPr>
              <a:t>Paulo Alexandre Bucor: (2420352)</a:t>
            </a:r>
          </a:p>
        </p:txBody>
      </p:sp>
      <p:sp>
        <p:nvSpPr>
          <p:cNvPr id="5" name="TextBox 4"/>
          <p:cNvSpPr txBox="1"/>
          <p:nvPr/>
        </p:nvSpPr>
        <p:spPr>
          <a:xfrm>
            <a:off x="8434623" y="4552285"/>
            <a:ext cx="7539567" cy="1003935"/>
          </a:xfrm>
          <a:prstGeom prst="rect">
            <a:avLst/>
          </a:prstGeom>
          <a:noFill/>
        </p:spPr>
        <p:txBody>
          <a:bodyPr wrap="square">
            <a:spAutoFit/>
          </a:bodyPr>
          <a:lstStyle/>
          <a:p>
            <a:pPr marL="214630" indent="-228600" algn="l">
              <a:buFont typeface="Arial" panose="020B0704020202020204" pitchFamily="34" charset="0"/>
              <a:buChar char="•"/>
            </a:pPr>
            <a:r>
              <a:rPr lang="en-US" sz="2970" b="1"/>
              <a:t>Module: LCHS4007</a:t>
            </a:r>
          </a:p>
          <a:p>
            <a:pPr marL="214630" indent="-228600" algn="l">
              <a:buFont typeface="Arial" panose="020B0704020202020204" pitchFamily="34" charset="0"/>
              <a:buChar char="•"/>
            </a:pPr>
            <a:r>
              <a:rPr lang="en-US" sz="2970" b="1"/>
              <a:t>Lecturer Name: Masud Siddiqui</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7069" y="1436550"/>
            <a:ext cx="12929961" cy="1757286"/>
          </a:xfrm>
        </p:spPr>
        <p:txBody>
          <a:bodyPr>
            <a:normAutofit/>
          </a:bodyPr>
          <a:lstStyle/>
          <a:p>
            <a:pPr algn="ctr"/>
            <a:r>
              <a:rPr lang="en-GB" sz="4945" b="1">
                <a:solidFill>
                  <a:schemeClr val="tx1"/>
                </a:solidFill>
              </a:rPr>
              <a:t>Riverdale Nursing Home - Current Challenges</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3578340694"/>
              </p:ext>
            </p:extLst>
          </p:nvPr>
        </p:nvGraphicFramePr>
        <p:xfrm>
          <a:off x="3018002" y="4382586"/>
          <a:ext cx="9920625" cy="4611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p:cNvPicPr>
            <a:picLocks noChangeAspect="1"/>
          </p:cNvPicPr>
          <p:nvPr/>
        </p:nvPicPr>
        <p:blipFill>
          <a:blip r:embed="rId8"/>
          <a:srcRect l="11542" r="40767"/>
          <a:stretch>
            <a:fillRect/>
          </a:stretch>
        </p:blipFill>
        <p:spPr>
          <a:xfrm>
            <a:off x="13110960" y="3228636"/>
            <a:ext cx="4249601" cy="6891352"/>
          </a:xfrm>
          <a:prstGeom prst="rect">
            <a:avLst/>
          </a:prstGeom>
          <a:effectLst/>
        </p:spPr>
      </p:pic>
    </p:spTree>
  </p:cSld>
  <p:clrMapOvr>
    <a:masterClrMapping/>
  </p:clrMapOvr>
  <mc:AlternateContent xmlns:mc="http://schemas.openxmlformats.org/markup-compatibility/2006" xmlns:p14="http://schemas.microsoft.com/office/powerpoint/2010/main">
    <mc:Choice Requires="p14">
      <p:transition spd="slow" p14:dur="2000">
        <p:wheel spokes="1"/>
      </p:transition>
    </mc:Choice>
    <mc:Fallback xmlns="">
      <p:transition spd="slow">
        <p:wheel spokes="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p:cNvSpPr>
            <a:spLocks noGrp="1" noRot="1" noChangeAspect="1" noMove="1" noResize="1" noEditPoints="1" noAdjustHandles="1" noChangeArrowheads="1" noChangeShapeType="1" noTextEdit="1"/>
          </p:cNvSpPr>
          <p:nvPr/>
        </p:nvSpPr>
        <p:spPr bwMode="white">
          <a:xfrm>
            <a:off x="2512483" y="0"/>
            <a:ext cx="15079133" cy="113093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970"/>
          </a:p>
        </p:txBody>
      </p:sp>
      <p:sp>
        <p:nvSpPr>
          <p:cNvPr id="11" name="Arc 10"/>
          <p:cNvSpPr>
            <a:spLocks noGrp="1" noRot="1" noChangeAspect="1" noMove="1" noResize="1" noEditPoints="1" noAdjustHandles="1" noChangeArrowheads="1" noChangeShapeType="1" noTextEdit="1"/>
          </p:cNvSpPr>
          <p:nvPr/>
        </p:nvSpPr>
        <p:spPr>
          <a:xfrm rot="3967198" flipH="1">
            <a:off x="12571875" y="1424767"/>
            <a:ext cx="4927267" cy="3695450"/>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2970" b="0" i="0" u="none" strike="noStrike" kern="1200" cap="none" spc="0" normalizeH="0" baseline="0" noProof="0">
              <a:ln>
                <a:noFill/>
              </a:ln>
              <a:solidFill>
                <a:srgbClr val="000000"/>
              </a:solidFill>
              <a:effectLst/>
              <a:uLnTx/>
              <a:uFillTx/>
              <a:latin typeface="Calibri"/>
              <a:ea typeface="+mn-ea"/>
              <a:cs typeface="+mn-cs"/>
            </a:endParaRPr>
          </a:p>
        </p:txBody>
      </p:sp>
      <p:sp>
        <p:nvSpPr>
          <p:cNvPr id="2" name="Title 1"/>
          <p:cNvSpPr>
            <a:spLocks noGrp="1"/>
          </p:cNvSpPr>
          <p:nvPr>
            <p:ph type="title"/>
          </p:nvPr>
        </p:nvSpPr>
        <p:spPr>
          <a:xfrm>
            <a:off x="9803403" y="1198156"/>
            <a:ext cx="6751522" cy="2185952"/>
          </a:xfrm>
        </p:spPr>
        <p:txBody>
          <a:bodyPr>
            <a:normAutofit fontScale="90000"/>
          </a:bodyPr>
          <a:lstStyle/>
          <a:p>
            <a:r>
              <a:rPr lang="en-GB" sz="4615" b="1">
                <a:solidFill>
                  <a:schemeClr val="tx1"/>
                </a:solidFill>
              </a:rPr>
              <a:t>Workplace Task: </a:t>
            </a:r>
            <a:br>
              <a:rPr lang="en-GB" sz="4615" b="1">
                <a:solidFill>
                  <a:schemeClr val="tx1"/>
                </a:solidFill>
              </a:rPr>
            </a:br>
            <a:r>
              <a:rPr lang="en-GB" sz="4615" b="1">
                <a:solidFill>
                  <a:schemeClr val="tx1"/>
                </a:solidFill>
              </a:rPr>
              <a:t>Staff Communication at Riverdale Nursing Home</a:t>
            </a:r>
            <a:endParaRPr lang="en-US" sz="4615" b="1">
              <a:solidFill>
                <a:schemeClr val="tx1"/>
              </a:solidFill>
            </a:endParaRPr>
          </a:p>
        </p:txBody>
      </p:sp>
      <p:sp>
        <p:nvSpPr>
          <p:cNvPr id="12" name="Freeform: Shape 11"/>
          <p:cNvSpPr>
            <a:spLocks noGrp="1" noRot="1" noChangeAspect="1" noMove="1" noResize="1" noEditPoints="1" noAdjustHandles="1" noChangeArrowheads="1" noChangeShapeType="1" noTextEdit="1"/>
          </p:cNvSpPr>
          <p:nvPr/>
        </p:nvSpPr>
        <p:spPr>
          <a:xfrm flipH="1">
            <a:off x="2512483" y="9047480"/>
            <a:ext cx="3305811" cy="226187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gradFill>
            <a:gsLst>
              <a:gs pos="50000">
                <a:schemeClr val="accent6"/>
              </a:gs>
              <a:gs pos="0">
                <a:schemeClr val="accent6">
                  <a:lumMod val="25000"/>
                  <a:lumOff val="75000"/>
                </a:schemeClr>
              </a:gs>
              <a:gs pos="100000">
                <a:schemeClr val="accent6">
                  <a:lumMod val="8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0"/>
          </a:p>
        </p:txBody>
      </p:sp>
      <p:pic>
        <p:nvPicPr>
          <p:cNvPr id="8" name="Picture 7" descr="Three people are working on a laptop, surrounded by various icons representing communication tools.&#10;&#10;AI-generated content may be incorrect."/>
          <p:cNvPicPr>
            <a:picLocks noChangeAspect="1"/>
          </p:cNvPicPr>
          <p:nvPr/>
        </p:nvPicPr>
        <p:blipFill>
          <a:blip r:embed="rId3"/>
          <a:srcRect t="4795" r="2" b="2"/>
          <a:stretch>
            <a:fillRect/>
          </a:stretch>
        </p:blipFill>
        <p:spPr>
          <a:xfrm>
            <a:off x="3382182" y="2829133"/>
            <a:ext cx="6290443" cy="571570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p:cNvSpPr>
            <a:spLocks noGrp="1"/>
          </p:cNvSpPr>
          <p:nvPr>
            <p:ph idx="1"/>
          </p:nvPr>
        </p:nvSpPr>
        <p:spPr>
          <a:xfrm>
            <a:off x="9970396" y="4421582"/>
            <a:ext cx="6751522" cy="5850293"/>
          </a:xfrm>
        </p:spPr>
        <p:txBody>
          <a:bodyPr vert="horz" lIns="113093" tIns="56546" rIns="113093" bIns="56546" rtlCol="0">
            <a:normAutofit fontScale="92500" lnSpcReduction="10000"/>
          </a:bodyPr>
          <a:lstStyle/>
          <a:p>
            <a:pPr marL="0" indent="0">
              <a:buNone/>
            </a:pPr>
            <a:r>
              <a:rPr lang="en-US" sz="2475" b="1">
                <a:ea typeface="+mn-lt"/>
                <a:cs typeface="+mn-lt"/>
              </a:rPr>
              <a:t>Communication</a:t>
            </a:r>
            <a:endParaRPr lang="en-US" sz="2475"/>
          </a:p>
          <a:p>
            <a:r>
              <a:rPr lang="en-US" sz="2475">
                <a:ea typeface="+mn-lt"/>
                <a:cs typeface="+mn-lt"/>
              </a:rPr>
              <a:t>Communication is the process of sharing information, messages and opinions between people to improve understanding, decision making and quality of operations support effective teamwork,. </a:t>
            </a:r>
          </a:p>
          <a:p>
            <a:pPr marL="0" indent="0">
              <a:buNone/>
            </a:pPr>
            <a:endParaRPr lang="en-US" sz="2475" b="1">
              <a:ea typeface="+mn-lt"/>
              <a:cs typeface="+mn-lt"/>
            </a:endParaRPr>
          </a:p>
          <a:p>
            <a:pPr marL="0" indent="0">
              <a:buNone/>
            </a:pPr>
            <a:r>
              <a:rPr lang="en-US" sz="2475" b="1">
                <a:ea typeface="+mn-lt"/>
                <a:cs typeface="+mn-lt"/>
              </a:rPr>
              <a:t>Staff Communication in a care setting</a:t>
            </a:r>
            <a:endParaRPr lang="en-US" sz="2475"/>
          </a:p>
          <a:p>
            <a:r>
              <a:rPr lang="en-US" sz="2475">
                <a:ea typeface="+mn-lt"/>
                <a:cs typeface="+mn-lt"/>
              </a:rPr>
              <a:t>Within a health care setting, communication is the exchange of instructions, concerns, ideas and updates between healthcare staff, residents, families and other professionals to provide safe, effective and person </a:t>
            </a:r>
            <a:r>
              <a:rPr lang="en-US" sz="2475" err="1">
                <a:ea typeface="+mn-lt"/>
                <a:cs typeface="+mn-lt"/>
              </a:rPr>
              <a:t>centred</a:t>
            </a:r>
            <a:r>
              <a:rPr lang="en-US" sz="2475">
                <a:ea typeface="+mn-lt"/>
                <a:cs typeface="+mn-lt"/>
              </a:rPr>
              <a:t> care.</a:t>
            </a:r>
            <a:endParaRPr lang="en-US" sz="2475"/>
          </a:p>
        </p:txBody>
      </p:sp>
      <p:sp>
        <p:nvSpPr>
          <p:cNvPr id="5" name="TextBox 4"/>
          <p:cNvSpPr txBox="1"/>
          <p:nvPr/>
        </p:nvSpPr>
        <p:spPr>
          <a:xfrm>
            <a:off x="3573057" y="8370040"/>
            <a:ext cx="5908692" cy="426121"/>
          </a:xfrm>
          <a:prstGeom prst="rect">
            <a:avLst/>
          </a:prstGeom>
          <a:solidFill>
            <a:srgbClr val="000000">
              <a:alpha val="50000"/>
            </a:srgbClr>
          </a:solidFill>
          <a:ln>
            <a:noFill/>
          </a:ln>
        </p:spPr>
        <p:txBody>
          <a:bodyPr wrap="square">
            <a:noAutofit/>
          </a:bodyPr>
          <a:lstStyle/>
          <a:p>
            <a:pPr algn="ctr">
              <a:spcAft>
                <a:spcPts val="600"/>
              </a:spcAft>
            </a:pPr>
            <a:r>
              <a:rPr lang="en-GB" sz="2145">
                <a:solidFill>
                  <a:srgbClr val="FFFFFF"/>
                </a:solidFill>
              </a:rPr>
              <a:t>(University, n.d.)</a:t>
            </a:r>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4" name="Rectangle 43"/>
          <p:cNvSpPr>
            <a:spLocks noGrp="1" noRot="1" noChangeAspect="1" noMove="1" noResize="1" noEditPoints="1" noAdjustHandles="1" noChangeArrowheads="1" noChangeShapeType="1" noTextEdit="1"/>
          </p:cNvSpPr>
          <p:nvPr/>
        </p:nvSpPr>
        <p:spPr>
          <a:xfrm>
            <a:off x="2512483" y="0"/>
            <a:ext cx="15079133" cy="1130935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a:p>
        </p:txBody>
      </p:sp>
      <p:sp>
        <p:nvSpPr>
          <p:cNvPr id="45" name="Freeform: Shape 44"/>
          <p:cNvSpPr>
            <a:spLocks noGrp="1" noRot="1" noChangeAspect="1" noMove="1" noResize="1" noEditPoints="1" noAdjustHandles="1" noChangeArrowheads="1" noChangeShapeType="1" noTextEdit="1"/>
          </p:cNvSpPr>
          <p:nvPr/>
        </p:nvSpPr>
        <p:spPr>
          <a:xfrm>
            <a:off x="8268435" y="0"/>
            <a:ext cx="9323182" cy="11309350"/>
          </a:xfrm>
          <a:custGeom>
            <a:avLst/>
            <a:gdLst>
              <a:gd name="connsiteX0" fmla="*/ 366246 w 7538114"/>
              <a:gd name="connsiteY0" fmla="*/ 0 h 6858000"/>
              <a:gd name="connsiteX1" fmla="*/ 2830292 w 7538114"/>
              <a:gd name="connsiteY1" fmla="*/ 0 h 6858000"/>
              <a:gd name="connsiteX2" fmla="*/ 3903260 w 7538114"/>
              <a:gd name="connsiteY2" fmla="*/ 0 h 6858000"/>
              <a:gd name="connsiteX3" fmla="*/ 4597266 w 7538114"/>
              <a:gd name="connsiteY3" fmla="*/ 0 h 6858000"/>
              <a:gd name="connsiteX4" fmla="*/ 7192370 w 7538114"/>
              <a:gd name="connsiteY4" fmla="*/ 0 h 6858000"/>
              <a:gd name="connsiteX5" fmla="*/ 7538114 w 7538114"/>
              <a:gd name="connsiteY5" fmla="*/ 0 h 6858000"/>
              <a:gd name="connsiteX6" fmla="*/ 7538114 w 7538114"/>
              <a:gd name="connsiteY6" fmla="*/ 6858000 h 6858000"/>
              <a:gd name="connsiteX7" fmla="*/ 7192370 w 7538114"/>
              <a:gd name="connsiteY7" fmla="*/ 6858000 h 6858000"/>
              <a:gd name="connsiteX8" fmla="*/ 4597266 w 7538114"/>
              <a:gd name="connsiteY8" fmla="*/ 6858000 h 6858000"/>
              <a:gd name="connsiteX9" fmla="*/ 3903260 w 7538114"/>
              <a:gd name="connsiteY9" fmla="*/ 6858000 h 6858000"/>
              <a:gd name="connsiteX10" fmla="*/ 2830292 w 7538114"/>
              <a:gd name="connsiteY10" fmla="*/ 6858000 h 6858000"/>
              <a:gd name="connsiteX11" fmla="*/ 170314 w 7538114"/>
              <a:gd name="connsiteY11" fmla="*/ 6858000 h 6858000"/>
              <a:gd name="connsiteX12" fmla="*/ 170341 w 7538114"/>
              <a:gd name="connsiteY12" fmla="*/ 6857759 h 6858000"/>
              <a:gd name="connsiteX13" fmla="*/ 173485 w 7538114"/>
              <a:gd name="connsiteY13" fmla="*/ 6852129 h 6858000"/>
              <a:gd name="connsiteX14" fmla="*/ 167544 w 7538114"/>
              <a:gd name="connsiteY14" fmla="*/ 6830335 h 6858000"/>
              <a:gd name="connsiteX15" fmla="*/ 163472 w 7538114"/>
              <a:gd name="connsiteY15" fmla="*/ 6796707 h 6858000"/>
              <a:gd name="connsiteX16" fmla="*/ 160535 w 7538114"/>
              <a:gd name="connsiteY16" fmla="*/ 6780725 h 6858000"/>
              <a:gd name="connsiteX17" fmla="*/ 162318 w 7538114"/>
              <a:gd name="connsiteY17" fmla="*/ 6767829 h 6858000"/>
              <a:gd name="connsiteX18" fmla="*/ 162771 w 7538114"/>
              <a:gd name="connsiteY18" fmla="*/ 6694444 h 6858000"/>
              <a:gd name="connsiteX19" fmla="*/ 165604 w 7538114"/>
              <a:gd name="connsiteY19" fmla="*/ 6677569 h 6858000"/>
              <a:gd name="connsiteX20" fmla="*/ 171255 w 7538114"/>
              <a:gd name="connsiteY20" fmla="*/ 6669571 h 6858000"/>
              <a:gd name="connsiteX21" fmla="*/ 169240 w 7538114"/>
              <a:gd name="connsiteY21" fmla="*/ 6663304 h 6858000"/>
              <a:gd name="connsiteX22" fmla="*/ 169039 w 7538114"/>
              <a:gd name="connsiteY22" fmla="*/ 6618916 h 6858000"/>
              <a:gd name="connsiteX23" fmla="*/ 168392 w 7538114"/>
              <a:gd name="connsiteY23" fmla="*/ 6589960 h 6858000"/>
              <a:gd name="connsiteX24" fmla="*/ 160636 w 7538114"/>
              <a:gd name="connsiteY24" fmla="*/ 6588200 h 6858000"/>
              <a:gd name="connsiteX25" fmla="*/ 157872 w 7538114"/>
              <a:gd name="connsiteY25" fmla="*/ 6562416 h 6858000"/>
              <a:gd name="connsiteX26" fmla="*/ 162851 w 7538114"/>
              <a:gd name="connsiteY26" fmla="*/ 6534939 h 6858000"/>
              <a:gd name="connsiteX27" fmla="*/ 162153 w 7538114"/>
              <a:gd name="connsiteY27" fmla="*/ 6502552 h 6858000"/>
              <a:gd name="connsiteX28" fmla="*/ 161821 w 7538114"/>
              <a:gd name="connsiteY28" fmla="*/ 6483172 h 6858000"/>
              <a:gd name="connsiteX29" fmla="*/ 154586 w 7538114"/>
              <a:gd name="connsiteY29" fmla="*/ 6432309 h 6858000"/>
              <a:gd name="connsiteX30" fmla="*/ 127078 w 7538114"/>
              <a:gd name="connsiteY30" fmla="*/ 6349783 h 6858000"/>
              <a:gd name="connsiteX31" fmla="*/ 123181 w 7538114"/>
              <a:gd name="connsiteY31" fmla="*/ 6323872 h 6858000"/>
              <a:gd name="connsiteX32" fmla="*/ 124767 w 7538114"/>
              <a:gd name="connsiteY32" fmla="*/ 6319343 h 6858000"/>
              <a:gd name="connsiteX33" fmla="*/ 108246 w 7538114"/>
              <a:gd name="connsiteY33" fmla="*/ 6190348 h 6858000"/>
              <a:gd name="connsiteX34" fmla="*/ 107279 w 7538114"/>
              <a:gd name="connsiteY34" fmla="*/ 6167269 h 6858000"/>
              <a:gd name="connsiteX35" fmla="*/ 107883 w 7538114"/>
              <a:gd name="connsiteY35" fmla="*/ 6149986 h 6858000"/>
              <a:gd name="connsiteX36" fmla="*/ 102380 w 7538114"/>
              <a:gd name="connsiteY36" fmla="*/ 6108622 h 6858000"/>
              <a:gd name="connsiteX37" fmla="*/ 90314 w 7538114"/>
              <a:gd name="connsiteY37" fmla="*/ 6041155 h 6858000"/>
              <a:gd name="connsiteX38" fmla="*/ 88409 w 7538114"/>
              <a:gd name="connsiteY38" fmla="*/ 6026587 h 6858000"/>
              <a:gd name="connsiteX39" fmla="*/ 89403 w 7538114"/>
              <a:gd name="connsiteY39" fmla="*/ 6013265 h 6858000"/>
              <a:gd name="connsiteX40" fmla="*/ 91927 w 7538114"/>
              <a:gd name="connsiteY40" fmla="*/ 6009478 h 6858000"/>
              <a:gd name="connsiteX41" fmla="*/ 91302 w 7538114"/>
              <a:gd name="connsiteY41" fmla="*/ 6001336 h 6858000"/>
              <a:gd name="connsiteX42" fmla="*/ 91687 w 7538114"/>
              <a:gd name="connsiteY42" fmla="*/ 5999003 h 6858000"/>
              <a:gd name="connsiteX43" fmla="*/ 93336 w 7538114"/>
              <a:gd name="connsiteY43" fmla="*/ 5985795 h 6858000"/>
              <a:gd name="connsiteX44" fmla="*/ 83190 w 7538114"/>
              <a:gd name="connsiteY44" fmla="*/ 5961758 h 6858000"/>
              <a:gd name="connsiteX45" fmla="*/ 81952 w 7538114"/>
              <a:gd name="connsiteY45" fmla="*/ 5928761 h 6858000"/>
              <a:gd name="connsiteX46" fmla="*/ 67420 w 7538114"/>
              <a:gd name="connsiteY46" fmla="*/ 5787247 h 6858000"/>
              <a:gd name="connsiteX47" fmla="*/ 50760 w 7538114"/>
              <a:gd name="connsiteY47" fmla="*/ 5710700 h 6858000"/>
              <a:gd name="connsiteX48" fmla="*/ 42956 w 7538114"/>
              <a:gd name="connsiteY48" fmla="*/ 5641754 h 6858000"/>
              <a:gd name="connsiteX49" fmla="*/ 29695 w 7538114"/>
              <a:gd name="connsiteY49" fmla="*/ 5602326 h 6858000"/>
              <a:gd name="connsiteX50" fmla="*/ 18841 w 7538114"/>
              <a:gd name="connsiteY50" fmla="*/ 5570885 h 6858000"/>
              <a:gd name="connsiteX51" fmla="*/ 9977 w 7538114"/>
              <a:gd name="connsiteY51" fmla="*/ 5543492 h 6858000"/>
              <a:gd name="connsiteX52" fmla="*/ 5255 w 7538114"/>
              <a:gd name="connsiteY52" fmla="*/ 5531024 h 6858000"/>
              <a:gd name="connsiteX53" fmla="*/ 5447 w 7538114"/>
              <a:gd name="connsiteY53" fmla="*/ 5527845 h 6858000"/>
              <a:gd name="connsiteX54" fmla="*/ 0 w 7538114"/>
              <a:gd name="connsiteY54" fmla="*/ 5507724 h 6858000"/>
              <a:gd name="connsiteX55" fmla="*/ 435 w 7538114"/>
              <a:gd name="connsiteY55" fmla="*/ 5507045 h 6858000"/>
              <a:gd name="connsiteX56" fmla="*/ 1128 w 7538114"/>
              <a:gd name="connsiteY56" fmla="*/ 5499619 h 6858000"/>
              <a:gd name="connsiteX57" fmla="*/ 1291 w 7538114"/>
              <a:gd name="connsiteY57" fmla="*/ 5486342 h 6858000"/>
              <a:gd name="connsiteX58" fmla="*/ 7976 w 7538114"/>
              <a:gd name="connsiteY58" fmla="*/ 5450755 h 6858000"/>
              <a:gd name="connsiteX59" fmla="*/ 2355 w 7538114"/>
              <a:gd name="connsiteY59" fmla="*/ 5429732 h 6858000"/>
              <a:gd name="connsiteX60" fmla="*/ 1499 w 7538114"/>
              <a:gd name="connsiteY60" fmla="*/ 5370432 h 6858000"/>
              <a:gd name="connsiteX61" fmla="*/ 11483 w 7538114"/>
              <a:gd name="connsiteY61" fmla="*/ 5308330 h 6858000"/>
              <a:gd name="connsiteX62" fmla="*/ 12793 w 7538114"/>
              <a:gd name="connsiteY62" fmla="*/ 5246026 h 6858000"/>
              <a:gd name="connsiteX63" fmla="*/ 12525 w 7538114"/>
              <a:gd name="connsiteY63" fmla="*/ 5223468 h 6858000"/>
              <a:gd name="connsiteX64" fmla="*/ 15322 w 7538114"/>
              <a:gd name="connsiteY64" fmla="*/ 5183258 h 6858000"/>
              <a:gd name="connsiteX65" fmla="*/ 18633 w 7538114"/>
              <a:gd name="connsiteY65" fmla="*/ 5164842 h 6858000"/>
              <a:gd name="connsiteX66" fmla="*/ 18428 w 7538114"/>
              <a:gd name="connsiteY66" fmla="*/ 5164034 h 6858000"/>
              <a:gd name="connsiteX67" fmla="*/ 19854 w 7538114"/>
              <a:gd name="connsiteY67" fmla="*/ 5162388 h 6858000"/>
              <a:gd name="connsiteX68" fmla="*/ 20514 w 7538114"/>
              <a:gd name="connsiteY68" fmla="*/ 5158981 h 6858000"/>
              <a:gd name="connsiteX69" fmla="*/ 20089 w 7538114"/>
              <a:gd name="connsiteY69" fmla="*/ 5149681 h 6858000"/>
              <a:gd name="connsiteX70" fmla="*/ 19561 w 7538114"/>
              <a:gd name="connsiteY70" fmla="*/ 5146183 h 6858000"/>
              <a:gd name="connsiteX71" fmla="*/ 19571 w 7538114"/>
              <a:gd name="connsiteY71" fmla="*/ 5141065 h 6858000"/>
              <a:gd name="connsiteX72" fmla="*/ 19690 w 7538114"/>
              <a:gd name="connsiteY72" fmla="*/ 5140937 h 6858000"/>
              <a:gd name="connsiteX73" fmla="*/ 19471 w 7538114"/>
              <a:gd name="connsiteY73" fmla="*/ 5136144 h 6858000"/>
              <a:gd name="connsiteX74" fmla="*/ 16918 w 7538114"/>
              <a:gd name="connsiteY74" fmla="*/ 5112689 h 6858000"/>
              <a:gd name="connsiteX75" fmla="*/ 28071 w 7538114"/>
              <a:gd name="connsiteY75" fmla="*/ 5081696 h 6858000"/>
              <a:gd name="connsiteX76" fmla="*/ 30005 w 7538114"/>
              <a:gd name="connsiteY76" fmla="*/ 5068879 h 6858000"/>
              <a:gd name="connsiteX77" fmla="*/ 31661 w 7538114"/>
              <a:gd name="connsiteY77" fmla="*/ 5062033 h 6858000"/>
              <a:gd name="connsiteX78" fmla="*/ 32169 w 7538114"/>
              <a:gd name="connsiteY78" fmla="*/ 5061608 h 6858000"/>
              <a:gd name="connsiteX79" fmla="*/ 27436 w 7538114"/>
              <a:gd name="connsiteY79" fmla="*/ 5021480 h 6858000"/>
              <a:gd name="connsiteX80" fmla="*/ 26614 w 7538114"/>
              <a:gd name="connsiteY80" fmla="*/ 5013906 h 6858000"/>
              <a:gd name="connsiteX81" fmla="*/ 25056 w 7538114"/>
              <a:gd name="connsiteY81" fmla="*/ 5011767 h 6858000"/>
              <a:gd name="connsiteX82" fmla="*/ 24513 w 7538114"/>
              <a:gd name="connsiteY82" fmla="*/ 5000592 h 6858000"/>
              <a:gd name="connsiteX83" fmla="*/ 24951 w 7538114"/>
              <a:gd name="connsiteY83" fmla="*/ 4999307 h 6858000"/>
              <a:gd name="connsiteX84" fmla="*/ 22644 w 7538114"/>
              <a:gd name="connsiteY84" fmla="*/ 4990090 h 6858000"/>
              <a:gd name="connsiteX85" fmla="*/ 18465 w 7538114"/>
              <a:gd name="connsiteY85" fmla="*/ 4982366 h 6858000"/>
              <a:gd name="connsiteX86" fmla="*/ 20888 w 7538114"/>
              <a:gd name="connsiteY86" fmla="*/ 4887310 h 6858000"/>
              <a:gd name="connsiteX87" fmla="*/ 15781 w 7538114"/>
              <a:gd name="connsiteY87" fmla="*/ 4807298 h 6858000"/>
              <a:gd name="connsiteX88" fmla="*/ 19649 w 7538114"/>
              <a:gd name="connsiteY88" fmla="*/ 4779990 h 6858000"/>
              <a:gd name="connsiteX89" fmla="*/ 21858 w 7538114"/>
              <a:gd name="connsiteY89" fmla="*/ 4664237 h 6858000"/>
              <a:gd name="connsiteX90" fmla="*/ 13583 w 7538114"/>
              <a:gd name="connsiteY90" fmla="*/ 4598607 h 6858000"/>
              <a:gd name="connsiteX91" fmla="*/ 7118 w 7538114"/>
              <a:gd name="connsiteY91" fmla="*/ 4546768 h 6858000"/>
              <a:gd name="connsiteX92" fmla="*/ 14555 w 7538114"/>
              <a:gd name="connsiteY92" fmla="*/ 4522182 h 6858000"/>
              <a:gd name="connsiteX93" fmla="*/ 17290 w 7538114"/>
              <a:gd name="connsiteY93" fmla="*/ 4509768 h 6858000"/>
              <a:gd name="connsiteX94" fmla="*/ 17421 w 7538114"/>
              <a:gd name="connsiteY94" fmla="*/ 4494586 h 6858000"/>
              <a:gd name="connsiteX95" fmla="*/ 18193 w 7538114"/>
              <a:gd name="connsiteY95" fmla="*/ 4440649 h 6858000"/>
              <a:gd name="connsiteX96" fmla="*/ 16616 w 7538114"/>
              <a:gd name="connsiteY96" fmla="*/ 4431853 h 6858000"/>
              <a:gd name="connsiteX97" fmla="*/ 19246 w 7538114"/>
              <a:gd name="connsiteY97" fmla="*/ 4403141 h 6858000"/>
              <a:gd name="connsiteX98" fmla="*/ 19623 w 7538114"/>
              <a:gd name="connsiteY98" fmla="*/ 4356631 h 6858000"/>
              <a:gd name="connsiteX99" fmla="*/ 20293 w 7538114"/>
              <a:gd name="connsiteY99" fmla="*/ 4339937 h 6858000"/>
              <a:gd name="connsiteX100" fmla="*/ 18752 w 7538114"/>
              <a:gd name="connsiteY100" fmla="*/ 4331435 h 6858000"/>
              <a:gd name="connsiteX101" fmla="*/ 24901 w 7538114"/>
              <a:gd name="connsiteY101" fmla="*/ 4320990 h 6858000"/>
              <a:gd name="connsiteX102" fmla="*/ 23734 w 7538114"/>
              <a:gd name="connsiteY102" fmla="*/ 4309111 h 6858000"/>
              <a:gd name="connsiteX103" fmla="*/ 29040 w 7538114"/>
              <a:gd name="connsiteY103" fmla="*/ 4263489 h 6858000"/>
              <a:gd name="connsiteX104" fmla="*/ 29429 w 7538114"/>
              <a:gd name="connsiteY104" fmla="*/ 4258775 h 6858000"/>
              <a:gd name="connsiteX105" fmla="*/ 33702 w 7538114"/>
              <a:gd name="connsiteY105" fmla="*/ 4248512 h 6858000"/>
              <a:gd name="connsiteX106" fmla="*/ 37356 w 7538114"/>
              <a:gd name="connsiteY106" fmla="*/ 4228644 h 6858000"/>
              <a:gd name="connsiteX107" fmla="*/ 50107 w 7538114"/>
              <a:gd name="connsiteY107" fmla="*/ 4193665 h 6858000"/>
              <a:gd name="connsiteX108" fmla="*/ 56192 w 7538114"/>
              <a:gd name="connsiteY108" fmla="*/ 4173105 h 6858000"/>
              <a:gd name="connsiteX109" fmla="*/ 61800 w 7538114"/>
              <a:gd name="connsiteY109" fmla="*/ 4159194 h 6858000"/>
              <a:gd name="connsiteX110" fmla="*/ 69720 w 7538114"/>
              <a:gd name="connsiteY110" fmla="*/ 4118135 h 6858000"/>
              <a:gd name="connsiteX111" fmla="*/ 80190 w 7538114"/>
              <a:gd name="connsiteY111" fmla="*/ 4047713 h 6858000"/>
              <a:gd name="connsiteX112" fmla="*/ 96666 w 7538114"/>
              <a:gd name="connsiteY112" fmla="*/ 3980780 h 6858000"/>
              <a:gd name="connsiteX113" fmla="*/ 107651 w 7538114"/>
              <a:gd name="connsiteY113" fmla="*/ 3941872 h 6858000"/>
              <a:gd name="connsiteX114" fmla="*/ 118444 w 7538114"/>
              <a:gd name="connsiteY114" fmla="*/ 3897465 h 6858000"/>
              <a:gd name="connsiteX115" fmla="*/ 134545 w 7538114"/>
              <a:gd name="connsiteY115" fmla="*/ 3811132 h 6858000"/>
              <a:gd name="connsiteX116" fmla="*/ 145381 w 7538114"/>
              <a:gd name="connsiteY116" fmla="*/ 3746540 h 6858000"/>
              <a:gd name="connsiteX117" fmla="*/ 146587 w 7538114"/>
              <a:gd name="connsiteY117" fmla="*/ 3670275 h 6858000"/>
              <a:gd name="connsiteX118" fmla="*/ 165690 w 7538114"/>
              <a:gd name="connsiteY118" fmla="*/ 3580981 h 6858000"/>
              <a:gd name="connsiteX119" fmla="*/ 163175 w 7538114"/>
              <a:gd name="connsiteY119" fmla="*/ 3570960 h 6858000"/>
              <a:gd name="connsiteX120" fmla="*/ 162665 w 7538114"/>
              <a:gd name="connsiteY120" fmla="*/ 3560693 h 6858000"/>
              <a:gd name="connsiteX121" fmla="*/ 163299 w 7538114"/>
              <a:gd name="connsiteY121" fmla="*/ 3559743 h 6858000"/>
              <a:gd name="connsiteX122" fmla="*/ 164777 w 7538114"/>
              <a:gd name="connsiteY122" fmla="*/ 3548721 h 6858000"/>
              <a:gd name="connsiteX123" fmla="*/ 163708 w 7538114"/>
              <a:gd name="connsiteY123" fmla="*/ 3545693 h 6858000"/>
              <a:gd name="connsiteX124" fmla="*/ 164286 w 7538114"/>
              <a:gd name="connsiteY124" fmla="*/ 3537938 h 6858000"/>
              <a:gd name="connsiteX125" fmla="*/ 164247 w 7538114"/>
              <a:gd name="connsiteY125" fmla="*/ 3522141 h 6858000"/>
              <a:gd name="connsiteX126" fmla="*/ 165343 w 7538114"/>
              <a:gd name="connsiteY126" fmla="*/ 3519672 h 6858000"/>
              <a:gd name="connsiteX127" fmla="*/ 167001 w 7538114"/>
              <a:gd name="connsiteY127" fmla="*/ 3496604 h 6858000"/>
              <a:gd name="connsiteX128" fmla="*/ 167547 w 7538114"/>
              <a:gd name="connsiteY128" fmla="*/ 3496517 h 6858000"/>
              <a:gd name="connsiteX129" fmla="*/ 170301 w 7538114"/>
              <a:gd name="connsiteY129" fmla="*/ 3491023 h 6858000"/>
              <a:gd name="connsiteX130" fmla="*/ 174371 w 7538114"/>
              <a:gd name="connsiteY130" fmla="*/ 3479998 h 6858000"/>
              <a:gd name="connsiteX131" fmla="*/ 190228 w 7538114"/>
              <a:gd name="connsiteY131" fmla="*/ 3457434 h 6858000"/>
              <a:gd name="connsiteX132" fmla="*/ 192016 w 7538114"/>
              <a:gd name="connsiteY132" fmla="*/ 3433411 h 6858000"/>
              <a:gd name="connsiteX133" fmla="*/ 192663 w 7538114"/>
              <a:gd name="connsiteY133" fmla="*/ 3428691 h 6858000"/>
              <a:gd name="connsiteX134" fmla="*/ 192793 w 7538114"/>
              <a:gd name="connsiteY134" fmla="*/ 3428643 h 6858000"/>
              <a:gd name="connsiteX135" fmla="*/ 193710 w 7538114"/>
              <a:gd name="connsiteY135" fmla="*/ 3423760 h 6858000"/>
              <a:gd name="connsiteX136" fmla="*/ 193839 w 7538114"/>
              <a:gd name="connsiteY136" fmla="*/ 3420085 h 6858000"/>
              <a:gd name="connsiteX137" fmla="*/ 195094 w 7538114"/>
              <a:gd name="connsiteY137" fmla="*/ 3410930 h 6858000"/>
              <a:gd name="connsiteX138" fmla="*/ 196311 w 7538114"/>
              <a:gd name="connsiteY138" fmla="*/ 3408092 h 6858000"/>
              <a:gd name="connsiteX139" fmla="*/ 197928 w 7538114"/>
              <a:gd name="connsiteY139" fmla="*/ 3407419 h 6858000"/>
              <a:gd name="connsiteX140" fmla="*/ 197881 w 7538114"/>
              <a:gd name="connsiteY140" fmla="*/ 3406520 h 6858000"/>
              <a:gd name="connsiteX141" fmla="*/ 204222 w 7538114"/>
              <a:gd name="connsiteY141" fmla="*/ 3391015 h 6858000"/>
              <a:gd name="connsiteX142" fmla="*/ 213950 w 7538114"/>
              <a:gd name="connsiteY142" fmla="*/ 3354361 h 6858000"/>
              <a:gd name="connsiteX143" fmla="*/ 217699 w 7538114"/>
              <a:gd name="connsiteY143" fmla="*/ 3332639 h 6858000"/>
              <a:gd name="connsiteX144" fmla="*/ 229963 w 7538114"/>
              <a:gd name="connsiteY144" fmla="*/ 3273935 h 6858000"/>
              <a:gd name="connsiteX145" fmla="*/ 243785 w 7538114"/>
              <a:gd name="connsiteY145" fmla="*/ 3215621 h 6858000"/>
              <a:gd name="connsiteX146" fmla="*/ 259175 w 7538114"/>
              <a:gd name="connsiteY146" fmla="*/ 3189909 h 6858000"/>
              <a:gd name="connsiteX147" fmla="*/ 259988 w 7538114"/>
              <a:gd name="connsiteY147" fmla="*/ 3186579 h 6858000"/>
              <a:gd name="connsiteX148" fmla="*/ 259980 w 7538114"/>
              <a:gd name="connsiteY148" fmla="*/ 3177264 h 6858000"/>
              <a:gd name="connsiteX149" fmla="*/ 259609 w 7538114"/>
              <a:gd name="connsiteY149" fmla="*/ 3173723 h 6858000"/>
              <a:gd name="connsiteX150" fmla="*/ 259848 w 7538114"/>
              <a:gd name="connsiteY150" fmla="*/ 3168622 h 6858000"/>
              <a:gd name="connsiteX151" fmla="*/ 259971 w 7538114"/>
              <a:gd name="connsiteY151" fmla="*/ 3168508 h 6858000"/>
              <a:gd name="connsiteX152" fmla="*/ 259966 w 7538114"/>
              <a:gd name="connsiteY152" fmla="*/ 3163706 h 6858000"/>
              <a:gd name="connsiteX153" fmla="*/ 258467 w 7538114"/>
              <a:gd name="connsiteY153" fmla="*/ 3140064 h 6858000"/>
              <a:gd name="connsiteX154" fmla="*/ 270990 w 7538114"/>
              <a:gd name="connsiteY154" fmla="*/ 3110288 h 6858000"/>
              <a:gd name="connsiteX155" fmla="*/ 273494 w 7538114"/>
              <a:gd name="connsiteY155" fmla="*/ 3097704 h 6858000"/>
              <a:gd name="connsiteX156" fmla="*/ 275456 w 7538114"/>
              <a:gd name="connsiteY156" fmla="*/ 3091047 h 6858000"/>
              <a:gd name="connsiteX157" fmla="*/ 275980 w 7538114"/>
              <a:gd name="connsiteY157" fmla="*/ 3090672 h 6858000"/>
              <a:gd name="connsiteX158" fmla="*/ 274486 w 7538114"/>
              <a:gd name="connsiteY158" fmla="*/ 3068004 h 6858000"/>
              <a:gd name="connsiteX159" fmla="*/ 275226 w 7538114"/>
              <a:gd name="connsiteY159" fmla="*/ 3065087 h 6858000"/>
              <a:gd name="connsiteX160" fmla="*/ 273050 w 7538114"/>
              <a:gd name="connsiteY160" fmla="*/ 3050191 h 6858000"/>
              <a:gd name="connsiteX161" fmla="*/ 272566 w 7538114"/>
              <a:gd name="connsiteY161" fmla="*/ 3042559 h 6858000"/>
              <a:gd name="connsiteX162" fmla="*/ 271107 w 7538114"/>
              <a:gd name="connsiteY162" fmla="*/ 3040271 h 6858000"/>
              <a:gd name="connsiteX163" fmla="*/ 271065 w 7538114"/>
              <a:gd name="connsiteY163" fmla="*/ 3029072 h 6858000"/>
              <a:gd name="connsiteX164" fmla="*/ 271558 w 7538114"/>
              <a:gd name="connsiteY164" fmla="*/ 3027835 h 6858000"/>
              <a:gd name="connsiteX165" fmla="*/ 268717 w 7538114"/>
              <a:gd name="connsiteY165" fmla="*/ 2964245 h 6858000"/>
              <a:gd name="connsiteX166" fmla="*/ 272511 w 7538114"/>
              <a:gd name="connsiteY166" fmla="*/ 2915772 h 6858000"/>
              <a:gd name="connsiteX167" fmla="*/ 270356 w 7538114"/>
              <a:gd name="connsiteY167" fmla="*/ 2825842 h 6858000"/>
              <a:gd name="connsiteX168" fmla="*/ 273897 w 7538114"/>
              <a:gd name="connsiteY168" fmla="*/ 2734957 h 6858000"/>
              <a:gd name="connsiteX169" fmla="*/ 274458 w 7538114"/>
              <a:gd name="connsiteY169" fmla="*/ 2636572 h 6858000"/>
              <a:gd name="connsiteX170" fmla="*/ 279157 w 7538114"/>
              <a:gd name="connsiteY170" fmla="*/ 2604260 h 6858000"/>
              <a:gd name="connsiteX171" fmla="*/ 288131 w 7538114"/>
              <a:gd name="connsiteY171" fmla="*/ 2582747 h 6858000"/>
              <a:gd name="connsiteX172" fmla="*/ 282516 w 7538114"/>
              <a:gd name="connsiteY172" fmla="*/ 2478755 h 6858000"/>
              <a:gd name="connsiteX173" fmla="*/ 287359 w 7538114"/>
              <a:gd name="connsiteY173" fmla="*/ 2451804 h 6858000"/>
              <a:gd name="connsiteX174" fmla="*/ 289577 w 7538114"/>
              <a:gd name="connsiteY174" fmla="*/ 2408801 h 6858000"/>
              <a:gd name="connsiteX175" fmla="*/ 293203 w 7538114"/>
              <a:gd name="connsiteY175" fmla="*/ 2392670 h 6858000"/>
              <a:gd name="connsiteX176" fmla="*/ 304183 w 7538114"/>
              <a:gd name="connsiteY176" fmla="*/ 2330165 h 6858000"/>
              <a:gd name="connsiteX177" fmla="*/ 310900 w 7538114"/>
              <a:gd name="connsiteY177" fmla="*/ 2276363 h 6858000"/>
              <a:gd name="connsiteX178" fmla="*/ 303909 w 7538114"/>
              <a:gd name="connsiteY178" fmla="*/ 2236310 h 6858000"/>
              <a:gd name="connsiteX179" fmla="*/ 306187 w 7538114"/>
              <a:gd name="connsiteY179" fmla="*/ 2232984 h 6858000"/>
              <a:gd name="connsiteX180" fmla="*/ 307158 w 7538114"/>
              <a:gd name="connsiteY180" fmla="*/ 2205763 h 6858000"/>
              <a:gd name="connsiteX181" fmla="*/ 304860 w 7538114"/>
              <a:gd name="connsiteY181" fmla="*/ 2145703 h 6858000"/>
              <a:gd name="connsiteX182" fmla="*/ 304273 w 7538114"/>
              <a:gd name="connsiteY182" fmla="*/ 2092533 h 6858000"/>
              <a:gd name="connsiteX183" fmla="*/ 301642 w 7538114"/>
              <a:gd name="connsiteY183" fmla="*/ 2057359 h 6858000"/>
              <a:gd name="connsiteX184" fmla="*/ 306736 w 7538114"/>
              <a:gd name="connsiteY184" fmla="*/ 2016105 h 6858000"/>
              <a:gd name="connsiteX185" fmla="*/ 316234 w 7538114"/>
              <a:gd name="connsiteY185" fmla="*/ 1983129 h 6858000"/>
              <a:gd name="connsiteX186" fmla="*/ 318238 w 7538114"/>
              <a:gd name="connsiteY186" fmla="*/ 1956745 h 6858000"/>
              <a:gd name="connsiteX187" fmla="*/ 311341 w 7538114"/>
              <a:gd name="connsiteY187" fmla="*/ 1950160 h 6858000"/>
              <a:gd name="connsiteX188" fmla="*/ 323556 w 7538114"/>
              <a:gd name="connsiteY188" fmla="*/ 1879546 h 6858000"/>
              <a:gd name="connsiteX189" fmla="*/ 326085 w 7538114"/>
              <a:gd name="connsiteY189" fmla="*/ 1854893 h 6858000"/>
              <a:gd name="connsiteX190" fmla="*/ 335058 w 7538114"/>
              <a:gd name="connsiteY190" fmla="*/ 1787684 h 6858000"/>
              <a:gd name="connsiteX191" fmla="*/ 345620 w 7538114"/>
              <a:gd name="connsiteY191" fmla="*/ 1720464 h 6858000"/>
              <a:gd name="connsiteX192" fmla="*/ 360760 w 7538114"/>
              <a:gd name="connsiteY192" fmla="*/ 1681196 h 6858000"/>
              <a:gd name="connsiteX193" fmla="*/ 368483 w 7538114"/>
              <a:gd name="connsiteY193" fmla="*/ 1625881 h 6858000"/>
              <a:gd name="connsiteX194" fmla="*/ 371077 w 7538114"/>
              <a:gd name="connsiteY194" fmla="*/ 1616704 h 6858000"/>
              <a:gd name="connsiteX195" fmla="*/ 383008 w 7538114"/>
              <a:gd name="connsiteY195" fmla="*/ 1551493 h 6858000"/>
              <a:gd name="connsiteX196" fmla="*/ 384834 w 7538114"/>
              <a:gd name="connsiteY196" fmla="*/ 1475233 h 6858000"/>
              <a:gd name="connsiteX197" fmla="*/ 418371 w 7538114"/>
              <a:gd name="connsiteY197" fmla="*/ 1380155 h 6858000"/>
              <a:gd name="connsiteX198" fmla="*/ 469641 w 7538114"/>
              <a:gd name="connsiteY198" fmla="*/ 1210871 h 6858000"/>
              <a:gd name="connsiteX199" fmla="*/ 489701 w 7538114"/>
              <a:gd name="connsiteY199" fmla="*/ 1028427 h 6858000"/>
              <a:gd name="connsiteX200" fmla="*/ 486354 w 7538114"/>
              <a:gd name="connsiteY200" fmla="*/ 980383 h 6858000"/>
              <a:gd name="connsiteX201" fmla="*/ 479762 w 7538114"/>
              <a:gd name="connsiteY201" fmla="*/ 839699 h 6858000"/>
              <a:gd name="connsiteX202" fmla="*/ 445664 w 7538114"/>
              <a:gd name="connsiteY202" fmla="*/ 696545 h 6858000"/>
              <a:gd name="connsiteX203" fmla="*/ 440047 w 7538114"/>
              <a:gd name="connsiteY203" fmla="*/ 606615 h 6858000"/>
              <a:gd name="connsiteX204" fmla="*/ 431225 w 7538114"/>
              <a:gd name="connsiteY204" fmla="*/ 563889 h 6858000"/>
              <a:gd name="connsiteX205" fmla="*/ 430803 w 7538114"/>
              <a:gd name="connsiteY205" fmla="*/ 534294 h 6858000"/>
              <a:gd name="connsiteX206" fmla="*/ 429777 w 7538114"/>
              <a:gd name="connsiteY206" fmla="*/ 516548 h 6858000"/>
              <a:gd name="connsiteX207" fmla="*/ 415090 w 7538114"/>
              <a:gd name="connsiteY207" fmla="*/ 485808 h 6858000"/>
              <a:gd name="connsiteX208" fmla="*/ 410499 w 7538114"/>
              <a:gd name="connsiteY208" fmla="*/ 369873 h 6858000"/>
              <a:gd name="connsiteX209" fmla="*/ 425314 w 7538114"/>
              <a:gd name="connsiteY209" fmla="*/ 259180 h 6858000"/>
              <a:gd name="connsiteX210" fmla="*/ 383240 w 7538114"/>
              <a:gd name="connsiteY210" fmla="*/ 94173 h 6858000"/>
              <a:gd name="connsiteX211" fmla="*/ 379938 w 7538114"/>
              <a:gd name="connsiteY211" fmla="*/ 77267 h 6858000"/>
              <a:gd name="connsiteX212" fmla="*/ 373430 w 7538114"/>
              <a:gd name="connsiteY212" fmla="*/ 3885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Lst>
            <a:rect l="l" t="t" r="r" b="b"/>
            <a:pathLst>
              <a:path w="7538114" h="6858000">
                <a:moveTo>
                  <a:pt x="366246" y="0"/>
                </a:moveTo>
                <a:lnTo>
                  <a:pt x="2830292" y="0"/>
                </a:lnTo>
                <a:lnTo>
                  <a:pt x="3903260" y="0"/>
                </a:lnTo>
                <a:lnTo>
                  <a:pt x="4597266" y="0"/>
                </a:lnTo>
                <a:lnTo>
                  <a:pt x="7192370" y="0"/>
                </a:lnTo>
                <a:lnTo>
                  <a:pt x="7538114" y="0"/>
                </a:lnTo>
                <a:lnTo>
                  <a:pt x="7538114" y="6858000"/>
                </a:lnTo>
                <a:lnTo>
                  <a:pt x="7192370" y="6858000"/>
                </a:lnTo>
                <a:lnTo>
                  <a:pt x="4597266" y="6858000"/>
                </a:lnTo>
                <a:lnTo>
                  <a:pt x="3903260" y="6858000"/>
                </a:lnTo>
                <a:lnTo>
                  <a:pt x="2830292" y="6858000"/>
                </a:lnTo>
                <a:lnTo>
                  <a:pt x="170314" y="6858000"/>
                </a:lnTo>
                <a:cubicBezTo>
                  <a:pt x="170323" y="6857920"/>
                  <a:pt x="170332" y="6857839"/>
                  <a:pt x="170341" y="6857759"/>
                </a:cubicBezTo>
                <a:lnTo>
                  <a:pt x="173485" y="6852129"/>
                </a:lnTo>
                <a:lnTo>
                  <a:pt x="167544" y="6830335"/>
                </a:lnTo>
                <a:cubicBezTo>
                  <a:pt x="165474" y="6819600"/>
                  <a:pt x="164100" y="6808301"/>
                  <a:pt x="163472" y="6796707"/>
                </a:cubicBezTo>
                <a:cubicBezTo>
                  <a:pt x="167658" y="6794106"/>
                  <a:pt x="161711" y="6785006"/>
                  <a:pt x="160535" y="6780725"/>
                </a:cubicBezTo>
                <a:cubicBezTo>
                  <a:pt x="163268" y="6780680"/>
                  <a:pt x="164578" y="6771195"/>
                  <a:pt x="162318" y="6767829"/>
                </a:cubicBezTo>
                <a:cubicBezTo>
                  <a:pt x="152545" y="6697090"/>
                  <a:pt x="178083" y="6736894"/>
                  <a:pt x="162771" y="6694444"/>
                </a:cubicBezTo>
                <a:cubicBezTo>
                  <a:pt x="161971" y="6687342"/>
                  <a:pt x="163342" y="6682014"/>
                  <a:pt x="165604" y="6677569"/>
                </a:cubicBezTo>
                <a:lnTo>
                  <a:pt x="171255" y="6669571"/>
                </a:lnTo>
                <a:lnTo>
                  <a:pt x="169240" y="6663304"/>
                </a:lnTo>
                <a:cubicBezTo>
                  <a:pt x="169082" y="6639651"/>
                  <a:pt x="174873" y="6632678"/>
                  <a:pt x="169039" y="6618916"/>
                </a:cubicBezTo>
                <a:cubicBezTo>
                  <a:pt x="181164" y="6598580"/>
                  <a:pt x="170248" y="6605428"/>
                  <a:pt x="168392" y="6589960"/>
                </a:cubicBezTo>
                <a:cubicBezTo>
                  <a:pt x="165975" y="6577758"/>
                  <a:pt x="161323" y="6600160"/>
                  <a:pt x="160636" y="6588200"/>
                </a:cubicBezTo>
                <a:cubicBezTo>
                  <a:pt x="163766" y="6575263"/>
                  <a:pt x="154044" y="6575871"/>
                  <a:pt x="157872" y="6562416"/>
                </a:cubicBezTo>
                <a:cubicBezTo>
                  <a:pt x="165196" y="6565685"/>
                  <a:pt x="156453" y="6535866"/>
                  <a:pt x="162851" y="6534939"/>
                </a:cubicBezTo>
                <a:cubicBezTo>
                  <a:pt x="153702" y="6523511"/>
                  <a:pt x="164973" y="6517769"/>
                  <a:pt x="162153" y="6502552"/>
                </a:cubicBezTo>
                <a:cubicBezTo>
                  <a:pt x="158692" y="6495386"/>
                  <a:pt x="158098" y="6490216"/>
                  <a:pt x="161821" y="6483172"/>
                </a:cubicBezTo>
                <a:cubicBezTo>
                  <a:pt x="144969" y="6450162"/>
                  <a:pt x="161066" y="6463202"/>
                  <a:pt x="154586" y="6432309"/>
                </a:cubicBezTo>
                <a:cubicBezTo>
                  <a:pt x="147771" y="6405695"/>
                  <a:pt x="143349" y="6375524"/>
                  <a:pt x="127078" y="6349783"/>
                </a:cubicBezTo>
                <a:cubicBezTo>
                  <a:pt x="122468" y="6345058"/>
                  <a:pt x="120723" y="6333456"/>
                  <a:pt x="123181" y="6323872"/>
                </a:cubicBezTo>
                <a:cubicBezTo>
                  <a:pt x="123604" y="6322225"/>
                  <a:pt x="124138" y="6320698"/>
                  <a:pt x="124767" y="6319343"/>
                </a:cubicBezTo>
                <a:cubicBezTo>
                  <a:pt x="122278" y="6297089"/>
                  <a:pt x="111161" y="6215694"/>
                  <a:pt x="108246" y="6190348"/>
                </a:cubicBezTo>
                <a:cubicBezTo>
                  <a:pt x="114169" y="6188296"/>
                  <a:pt x="103482" y="6175479"/>
                  <a:pt x="107279" y="6167269"/>
                </a:cubicBezTo>
                <a:cubicBezTo>
                  <a:pt x="110610" y="6161389"/>
                  <a:pt x="108145" y="6156128"/>
                  <a:pt x="107883" y="6149986"/>
                </a:cubicBezTo>
                <a:cubicBezTo>
                  <a:pt x="110502" y="6141894"/>
                  <a:pt x="105773" y="6115502"/>
                  <a:pt x="102380" y="6108622"/>
                </a:cubicBezTo>
                <a:cubicBezTo>
                  <a:pt x="90593" y="6092179"/>
                  <a:pt x="99346" y="6054816"/>
                  <a:pt x="90314" y="6041155"/>
                </a:cubicBezTo>
                <a:cubicBezTo>
                  <a:pt x="88990" y="6036198"/>
                  <a:pt x="88454" y="6031348"/>
                  <a:pt x="88409" y="6026587"/>
                </a:cubicBezTo>
                <a:lnTo>
                  <a:pt x="89403" y="6013265"/>
                </a:lnTo>
                <a:lnTo>
                  <a:pt x="91927" y="6009478"/>
                </a:lnTo>
                <a:lnTo>
                  <a:pt x="91302" y="6001336"/>
                </a:lnTo>
                <a:cubicBezTo>
                  <a:pt x="91431" y="6000558"/>
                  <a:pt x="91559" y="5999781"/>
                  <a:pt x="91687" y="5999003"/>
                </a:cubicBezTo>
                <a:cubicBezTo>
                  <a:pt x="92431" y="5994547"/>
                  <a:pt x="93080" y="5990148"/>
                  <a:pt x="93336" y="5985795"/>
                </a:cubicBezTo>
                <a:cubicBezTo>
                  <a:pt x="80676" y="5991520"/>
                  <a:pt x="93430" y="5949705"/>
                  <a:pt x="83190" y="5961758"/>
                </a:cubicBezTo>
                <a:cubicBezTo>
                  <a:pt x="82399" y="5938832"/>
                  <a:pt x="72862" y="5956319"/>
                  <a:pt x="81952" y="5928761"/>
                </a:cubicBezTo>
                <a:cubicBezTo>
                  <a:pt x="79324" y="5899676"/>
                  <a:pt x="72619" y="5823590"/>
                  <a:pt x="67420" y="5787247"/>
                </a:cubicBezTo>
                <a:cubicBezTo>
                  <a:pt x="53530" y="5750058"/>
                  <a:pt x="57730" y="5736292"/>
                  <a:pt x="50760" y="5710700"/>
                </a:cubicBezTo>
                <a:cubicBezTo>
                  <a:pt x="47368" y="5660911"/>
                  <a:pt x="30723" y="5663675"/>
                  <a:pt x="42956" y="5641754"/>
                </a:cubicBezTo>
                <a:cubicBezTo>
                  <a:pt x="39970" y="5608358"/>
                  <a:pt x="24769" y="5637338"/>
                  <a:pt x="29695" y="5602326"/>
                </a:cubicBezTo>
                <a:cubicBezTo>
                  <a:pt x="27700" y="5601239"/>
                  <a:pt x="20274" y="5573144"/>
                  <a:pt x="18841" y="5570885"/>
                </a:cubicBezTo>
                <a:lnTo>
                  <a:pt x="9977" y="5543492"/>
                </a:lnTo>
                <a:lnTo>
                  <a:pt x="5255" y="5531024"/>
                </a:lnTo>
                <a:lnTo>
                  <a:pt x="5447" y="5527845"/>
                </a:lnTo>
                <a:lnTo>
                  <a:pt x="0" y="5507724"/>
                </a:lnTo>
                <a:lnTo>
                  <a:pt x="435" y="5507045"/>
                </a:lnTo>
                <a:cubicBezTo>
                  <a:pt x="1286" y="5505065"/>
                  <a:pt x="1681" y="5502734"/>
                  <a:pt x="1128" y="5499619"/>
                </a:cubicBezTo>
                <a:cubicBezTo>
                  <a:pt x="9450" y="5498516"/>
                  <a:pt x="3652" y="5495435"/>
                  <a:pt x="1291" y="5486342"/>
                </a:cubicBezTo>
                <a:cubicBezTo>
                  <a:pt x="13688" y="5482600"/>
                  <a:pt x="2464" y="5460320"/>
                  <a:pt x="7976" y="5450755"/>
                </a:cubicBezTo>
                <a:cubicBezTo>
                  <a:pt x="5962" y="5444157"/>
                  <a:pt x="4058" y="5437113"/>
                  <a:pt x="2355" y="5429732"/>
                </a:cubicBezTo>
                <a:lnTo>
                  <a:pt x="1499" y="5370432"/>
                </a:lnTo>
                <a:lnTo>
                  <a:pt x="11483" y="5308330"/>
                </a:lnTo>
                <a:cubicBezTo>
                  <a:pt x="11701" y="5285359"/>
                  <a:pt x="15408" y="5265468"/>
                  <a:pt x="12793" y="5246026"/>
                </a:cubicBezTo>
                <a:cubicBezTo>
                  <a:pt x="15678" y="5238129"/>
                  <a:pt x="16842" y="5230685"/>
                  <a:pt x="12525" y="5223468"/>
                </a:cubicBezTo>
                <a:cubicBezTo>
                  <a:pt x="13966" y="5202031"/>
                  <a:pt x="20131" y="5196842"/>
                  <a:pt x="15322" y="5183258"/>
                </a:cubicBezTo>
                <a:cubicBezTo>
                  <a:pt x="25294" y="5171214"/>
                  <a:pt x="21488" y="5170502"/>
                  <a:pt x="18633" y="5164842"/>
                </a:cubicBezTo>
                <a:cubicBezTo>
                  <a:pt x="18565" y="5164573"/>
                  <a:pt x="18496" y="5164303"/>
                  <a:pt x="18428" y="5164034"/>
                </a:cubicBezTo>
                <a:lnTo>
                  <a:pt x="19854" y="5162388"/>
                </a:lnTo>
                <a:lnTo>
                  <a:pt x="20514" y="5158981"/>
                </a:lnTo>
                <a:lnTo>
                  <a:pt x="20089" y="5149681"/>
                </a:lnTo>
                <a:lnTo>
                  <a:pt x="19561" y="5146183"/>
                </a:lnTo>
                <a:cubicBezTo>
                  <a:pt x="19336" y="5143774"/>
                  <a:pt x="19361" y="5142173"/>
                  <a:pt x="19571" y="5141065"/>
                </a:cubicBezTo>
                <a:lnTo>
                  <a:pt x="19690" y="5140937"/>
                </a:lnTo>
                <a:cubicBezTo>
                  <a:pt x="19617" y="5139339"/>
                  <a:pt x="19544" y="5137742"/>
                  <a:pt x="19471" y="5136144"/>
                </a:cubicBezTo>
                <a:cubicBezTo>
                  <a:pt x="18832" y="5128055"/>
                  <a:pt x="17958" y="5120182"/>
                  <a:pt x="16918" y="5112689"/>
                </a:cubicBezTo>
                <a:cubicBezTo>
                  <a:pt x="23464" y="5106353"/>
                  <a:pt x="15733" y="5078666"/>
                  <a:pt x="28071" y="5081696"/>
                </a:cubicBezTo>
                <a:cubicBezTo>
                  <a:pt x="27036" y="5071588"/>
                  <a:pt x="21912" y="5065475"/>
                  <a:pt x="30005" y="5068879"/>
                </a:cubicBezTo>
                <a:cubicBezTo>
                  <a:pt x="29897" y="5065551"/>
                  <a:pt x="30585" y="5063501"/>
                  <a:pt x="31661" y="5062033"/>
                </a:cubicBezTo>
                <a:lnTo>
                  <a:pt x="32169" y="5061608"/>
                </a:lnTo>
                <a:lnTo>
                  <a:pt x="27436" y="5021480"/>
                </a:lnTo>
                <a:lnTo>
                  <a:pt x="26614" y="5013906"/>
                </a:lnTo>
                <a:lnTo>
                  <a:pt x="25056" y="5011767"/>
                </a:lnTo>
                <a:cubicBezTo>
                  <a:pt x="24110" y="5009457"/>
                  <a:pt x="23701" y="5006147"/>
                  <a:pt x="24513" y="5000592"/>
                </a:cubicBezTo>
                <a:lnTo>
                  <a:pt x="24951" y="4999307"/>
                </a:lnTo>
                <a:lnTo>
                  <a:pt x="22644" y="4990090"/>
                </a:lnTo>
                <a:cubicBezTo>
                  <a:pt x="21579" y="4987122"/>
                  <a:pt x="20222" y="4984494"/>
                  <a:pt x="18465" y="4982366"/>
                </a:cubicBezTo>
                <a:cubicBezTo>
                  <a:pt x="27858" y="4950984"/>
                  <a:pt x="19264" y="4921373"/>
                  <a:pt x="20888" y="4887310"/>
                </a:cubicBezTo>
                <a:cubicBezTo>
                  <a:pt x="17563" y="4848813"/>
                  <a:pt x="18386" y="4829570"/>
                  <a:pt x="15781" y="4807298"/>
                </a:cubicBezTo>
                <a:cubicBezTo>
                  <a:pt x="15634" y="4803627"/>
                  <a:pt x="14440" y="4773874"/>
                  <a:pt x="19649" y="4779990"/>
                </a:cubicBezTo>
                <a:cubicBezTo>
                  <a:pt x="18744" y="4746827"/>
                  <a:pt x="22869" y="4698305"/>
                  <a:pt x="21858" y="4664237"/>
                </a:cubicBezTo>
                <a:cubicBezTo>
                  <a:pt x="34232" y="4642340"/>
                  <a:pt x="11268" y="4621318"/>
                  <a:pt x="13583" y="4598607"/>
                </a:cubicBezTo>
                <a:cubicBezTo>
                  <a:pt x="2193" y="4604819"/>
                  <a:pt x="19974" y="4548010"/>
                  <a:pt x="7118" y="4546768"/>
                </a:cubicBezTo>
                <a:lnTo>
                  <a:pt x="14555" y="4522182"/>
                </a:lnTo>
                <a:lnTo>
                  <a:pt x="17290" y="4509768"/>
                </a:lnTo>
                <a:cubicBezTo>
                  <a:pt x="17884" y="4505118"/>
                  <a:pt x="18021" y="4500115"/>
                  <a:pt x="17421" y="4494586"/>
                </a:cubicBezTo>
                <a:cubicBezTo>
                  <a:pt x="12327" y="4480984"/>
                  <a:pt x="18571" y="4459805"/>
                  <a:pt x="18193" y="4440649"/>
                </a:cubicBezTo>
                <a:lnTo>
                  <a:pt x="16616" y="4431853"/>
                </a:lnTo>
                <a:lnTo>
                  <a:pt x="19246" y="4403141"/>
                </a:lnTo>
                <a:cubicBezTo>
                  <a:pt x="19372" y="4387638"/>
                  <a:pt x="19497" y="4372134"/>
                  <a:pt x="19623" y="4356631"/>
                </a:cubicBezTo>
                <a:cubicBezTo>
                  <a:pt x="19508" y="4349062"/>
                  <a:pt x="15847" y="4339045"/>
                  <a:pt x="20293" y="4339937"/>
                </a:cubicBezTo>
                <a:lnTo>
                  <a:pt x="18752" y="4331435"/>
                </a:lnTo>
                <a:cubicBezTo>
                  <a:pt x="19520" y="4328277"/>
                  <a:pt x="24070" y="4324711"/>
                  <a:pt x="24901" y="4320990"/>
                </a:cubicBezTo>
                <a:lnTo>
                  <a:pt x="23734" y="4309111"/>
                </a:lnTo>
                <a:cubicBezTo>
                  <a:pt x="24423" y="4299527"/>
                  <a:pt x="28090" y="4271878"/>
                  <a:pt x="29040" y="4263489"/>
                </a:cubicBezTo>
                <a:cubicBezTo>
                  <a:pt x="29169" y="4261918"/>
                  <a:pt x="29300" y="4260346"/>
                  <a:pt x="29429" y="4258775"/>
                </a:cubicBezTo>
                <a:lnTo>
                  <a:pt x="33702" y="4248512"/>
                </a:lnTo>
                <a:cubicBezTo>
                  <a:pt x="36933" y="4241044"/>
                  <a:pt x="39109" y="4235167"/>
                  <a:pt x="37356" y="4228644"/>
                </a:cubicBezTo>
                <a:cubicBezTo>
                  <a:pt x="41530" y="4217526"/>
                  <a:pt x="53227" y="4209759"/>
                  <a:pt x="50107" y="4193665"/>
                </a:cubicBezTo>
                <a:cubicBezTo>
                  <a:pt x="55406" y="4198550"/>
                  <a:pt x="50749" y="4175793"/>
                  <a:pt x="56192" y="4173105"/>
                </a:cubicBezTo>
                <a:cubicBezTo>
                  <a:pt x="60575" y="4171863"/>
                  <a:pt x="60184" y="4164671"/>
                  <a:pt x="61800" y="4159194"/>
                </a:cubicBezTo>
                <a:cubicBezTo>
                  <a:pt x="66276" y="4155290"/>
                  <a:pt x="70363" y="4127730"/>
                  <a:pt x="69720" y="4118135"/>
                </a:cubicBezTo>
                <a:cubicBezTo>
                  <a:pt x="65265" y="4091091"/>
                  <a:pt x="83289" y="4069336"/>
                  <a:pt x="80190" y="4047713"/>
                </a:cubicBezTo>
                <a:cubicBezTo>
                  <a:pt x="84682" y="4020435"/>
                  <a:pt x="92089" y="3998420"/>
                  <a:pt x="96666" y="3980780"/>
                </a:cubicBezTo>
                <a:cubicBezTo>
                  <a:pt x="98580" y="3977851"/>
                  <a:pt x="106155" y="3945259"/>
                  <a:pt x="107651" y="3941872"/>
                </a:cubicBezTo>
                <a:cubicBezTo>
                  <a:pt x="111761" y="3922504"/>
                  <a:pt x="112043" y="3930219"/>
                  <a:pt x="118444" y="3897465"/>
                </a:cubicBezTo>
                <a:cubicBezTo>
                  <a:pt x="124996" y="3869981"/>
                  <a:pt x="127657" y="3841768"/>
                  <a:pt x="134545" y="3811132"/>
                </a:cubicBezTo>
                <a:cubicBezTo>
                  <a:pt x="143817" y="3778601"/>
                  <a:pt x="141464" y="3759343"/>
                  <a:pt x="145381" y="3746540"/>
                </a:cubicBezTo>
                <a:cubicBezTo>
                  <a:pt x="156739" y="3719637"/>
                  <a:pt x="147664" y="3711291"/>
                  <a:pt x="146587" y="3670275"/>
                </a:cubicBezTo>
                <a:cubicBezTo>
                  <a:pt x="154134" y="3638754"/>
                  <a:pt x="151397" y="3605028"/>
                  <a:pt x="165690" y="3580981"/>
                </a:cubicBezTo>
                <a:cubicBezTo>
                  <a:pt x="164433" y="3577837"/>
                  <a:pt x="163639" y="3574469"/>
                  <a:pt x="163175" y="3570960"/>
                </a:cubicBezTo>
                <a:lnTo>
                  <a:pt x="162665" y="3560693"/>
                </a:lnTo>
                <a:lnTo>
                  <a:pt x="163299" y="3559743"/>
                </a:lnTo>
                <a:cubicBezTo>
                  <a:pt x="165039" y="3554949"/>
                  <a:pt x="165246" y="3551528"/>
                  <a:pt x="164777" y="3548721"/>
                </a:cubicBezTo>
                <a:lnTo>
                  <a:pt x="163708" y="3545693"/>
                </a:lnTo>
                <a:lnTo>
                  <a:pt x="164286" y="3537938"/>
                </a:lnTo>
                <a:cubicBezTo>
                  <a:pt x="164273" y="3532672"/>
                  <a:pt x="164261" y="3527407"/>
                  <a:pt x="164247" y="3522141"/>
                </a:cubicBezTo>
                <a:lnTo>
                  <a:pt x="165343" y="3519672"/>
                </a:lnTo>
                <a:lnTo>
                  <a:pt x="167001" y="3496604"/>
                </a:lnTo>
                <a:lnTo>
                  <a:pt x="167547" y="3496517"/>
                </a:lnTo>
                <a:cubicBezTo>
                  <a:pt x="168811" y="3495796"/>
                  <a:pt x="169814" y="3494272"/>
                  <a:pt x="170301" y="3491023"/>
                </a:cubicBezTo>
                <a:cubicBezTo>
                  <a:pt x="177219" y="3499391"/>
                  <a:pt x="173541" y="3490314"/>
                  <a:pt x="174371" y="3479998"/>
                </a:cubicBezTo>
                <a:cubicBezTo>
                  <a:pt x="185299" y="3490692"/>
                  <a:pt x="183023" y="3459350"/>
                  <a:pt x="190228" y="3457434"/>
                </a:cubicBezTo>
                <a:cubicBezTo>
                  <a:pt x="190591" y="3449617"/>
                  <a:pt x="191174" y="3441542"/>
                  <a:pt x="192016" y="3433411"/>
                </a:cubicBezTo>
                <a:lnTo>
                  <a:pt x="192663" y="3428691"/>
                </a:lnTo>
                <a:cubicBezTo>
                  <a:pt x="192706" y="3428676"/>
                  <a:pt x="192750" y="3428659"/>
                  <a:pt x="192793" y="3428643"/>
                </a:cubicBezTo>
                <a:cubicBezTo>
                  <a:pt x="193186" y="3427720"/>
                  <a:pt x="193494" y="3426206"/>
                  <a:pt x="193710" y="3423760"/>
                </a:cubicBezTo>
                <a:cubicBezTo>
                  <a:pt x="193753" y="3422535"/>
                  <a:pt x="193797" y="3421310"/>
                  <a:pt x="193839" y="3420085"/>
                </a:cubicBezTo>
                <a:lnTo>
                  <a:pt x="195094" y="3410930"/>
                </a:lnTo>
                <a:lnTo>
                  <a:pt x="196311" y="3408092"/>
                </a:lnTo>
                <a:lnTo>
                  <a:pt x="197928" y="3407419"/>
                </a:lnTo>
                <a:cubicBezTo>
                  <a:pt x="197912" y="3407119"/>
                  <a:pt x="197897" y="3406820"/>
                  <a:pt x="197881" y="3406520"/>
                </a:cubicBezTo>
                <a:cubicBezTo>
                  <a:pt x="196231" y="3399306"/>
                  <a:pt x="192821" y="3396220"/>
                  <a:pt x="204222" y="3391015"/>
                </a:cubicBezTo>
                <a:cubicBezTo>
                  <a:pt x="202162" y="3374996"/>
                  <a:pt x="208811" y="3373934"/>
                  <a:pt x="213950" y="3354361"/>
                </a:cubicBezTo>
                <a:cubicBezTo>
                  <a:pt x="211218" y="3344737"/>
                  <a:pt x="213619" y="3338360"/>
                  <a:pt x="217699" y="3332639"/>
                </a:cubicBezTo>
                <a:cubicBezTo>
                  <a:pt x="218717" y="3312409"/>
                  <a:pt x="225688" y="3295747"/>
                  <a:pt x="229963" y="3273935"/>
                </a:cubicBezTo>
                <a:cubicBezTo>
                  <a:pt x="228293" y="3248488"/>
                  <a:pt x="239257" y="3238943"/>
                  <a:pt x="243785" y="3215621"/>
                </a:cubicBezTo>
                <a:cubicBezTo>
                  <a:pt x="237893" y="3192522"/>
                  <a:pt x="253940" y="3201000"/>
                  <a:pt x="259175" y="3189909"/>
                </a:cubicBezTo>
                <a:lnTo>
                  <a:pt x="259988" y="3186579"/>
                </a:lnTo>
                <a:lnTo>
                  <a:pt x="259980" y="3177264"/>
                </a:lnTo>
                <a:lnTo>
                  <a:pt x="259609" y="3173723"/>
                </a:lnTo>
                <a:cubicBezTo>
                  <a:pt x="259490" y="3171299"/>
                  <a:pt x="259588" y="3169704"/>
                  <a:pt x="259848" y="3168622"/>
                </a:cubicBezTo>
                <a:lnTo>
                  <a:pt x="259971" y="3168508"/>
                </a:lnTo>
                <a:cubicBezTo>
                  <a:pt x="259969" y="3166907"/>
                  <a:pt x="259968" y="3165307"/>
                  <a:pt x="259966" y="3163706"/>
                </a:cubicBezTo>
                <a:cubicBezTo>
                  <a:pt x="259691" y="3155577"/>
                  <a:pt x="259171" y="3147642"/>
                  <a:pt x="258467" y="3140064"/>
                </a:cubicBezTo>
                <a:cubicBezTo>
                  <a:pt x="265286" y="3134408"/>
                  <a:pt x="258805" y="3106027"/>
                  <a:pt x="270990" y="3110288"/>
                </a:cubicBezTo>
                <a:cubicBezTo>
                  <a:pt x="270407" y="3100106"/>
                  <a:pt x="265565" y="3093497"/>
                  <a:pt x="273494" y="3097704"/>
                </a:cubicBezTo>
                <a:cubicBezTo>
                  <a:pt x="273534" y="3094376"/>
                  <a:pt x="274313" y="3092401"/>
                  <a:pt x="275456" y="3091047"/>
                </a:cubicBezTo>
                <a:lnTo>
                  <a:pt x="275980" y="3090672"/>
                </a:lnTo>
                <a:lnTo>
                  <a:pt x="274486" y="3068004"/>
                </a:lnTo>
                <a:lnTo>
                  <a:pt x="275226" y="3065087"/>
                </a:lnTo>
                <a:lnTo>
                  <a:pt x="273050" y="3050191"/>
                </a:lnTo>
                <a:cubicBezTo>
                  <a:pt x="272889" y="3047647"/>
                  <a:pt x="272728" y="3045103"/>
                  <a:pt x="272566" y="3042559"/>
                </a:cubicBezTo>
                <a:lnTo>
                  <a:pt x="271107" y="3040271"/>
                </a:lnTo>
                <a:cubicBezTo>
                  <a:pt x="270265" y="3037872"/>
                  <a:pt x="270006" y="3034528"/>
                  <a:pt x="271065" y="3029072"/>
                </a:cubicBezTo>
                <a:lnTo>
                  <a:pt x="271558" y="3027835"/>
                </a:lnTo>
                <a:cubicBezTo>
                  <a:pt x="270688" y="3024705"/>
                  <a:pt x="268559" y="2982922"/>
                  <a:pt x="268717" y="2964245"/>
                </a:cubicBezTo>
                <a:cubicBezTo>
                  <a:pt x="279502" y="2933904"/>
                  <a:pt x="269365" y="2949568"/>
                  <a:pt x="272511" y="2915772"/>
                </a:cubicBezTo>
                <a:cubicBezTo>
                  <a:pt x="272017" y="2877552"/>
                  <a:pt x="270125" y="2850992"/>
                  <a:pt x="270356" y="2825842"/>
                </a:cubicBezTo>
                <a:cubicBezTo>
                  <a:pt x="269433" y="2814032"/>
                  <a:pt x="268938" y="2727859"/>
                  <a:pt x="273897" y="2734957"/>
                </a:cubicBezTo>
                <a:cubicBezTo>
                  <a:pt x="264242" y="2698391"/>
                  <a:pt x="277769" y="2677127"/>
                  <a:pt x="274458" y="2636572"/>
                </a:cubicBezTo>
                <a:cubicBezTo>
                  <a:pt x="287792" y="2615986"/>
                  <a:pt x="275829" y="2626668"/>
                  <a:pt x="279157" y="2604260"/>
                </a:cubicBezTo>
                <a:cubicBezTo>
                  <a:pt x="279270" y="2587221"/>
                  <a:pt x="288019" y="2599786"/>
                  <a:pt x="288131" y="2582747"/>
                </a:cubicBezTo>
                <a:cubicBezTo>
                  <a:pt x="260352" y="2545890"/>
                  <a:pt x="290145" y="2525479"/>
                  <a:pt x="282516" y="2478755"/>
                </a:cubicBezTo>
                <a:lnTo>
                  <a:pt x="287359" y="2451804"/>
                </a:lnTo>
                <a:cubicBezTo>
                  <a:pt x="285426" y="2443087"/>
                  <a:pt x="285710" y="2414879"/>
                  <a:pt x="289577" y="2408801"/>
                </a:cubicBezTo>
                <a:cubicBezTo>
                  <a:pt x="290424" y="2402768"/>
                  <a:pt x="289064" y="2396183"/>
                  <a:pt x="293203" y="2392670"/>
                </a:cubicBezTo>
                <a:cubicBezTo>
                  <a:pt x="295637" y="2379564"/>
                  <a:pt x="301233" y="2349549"/>
                  <a:pt x="304183" y="2330165"/>
                </a:cubicBezTo>
                <a:cubicBezTo>
                  <a:pt x="298973" y="2319718"/>
                  <a:pt x="309550" y="2303314"/>
                  <a:pt x="310900" y="2276363"/>
                </a:cubicBezTo>
                <a:cubicBezTo>
                  <a:pt x="304874" y="2264930"/>
                  <a:pt x="311891" y="2258198"/>
                  <a:pt x="303909" y="2236310"/>
                </a:cubicBezTo>
                <a:cubicBezTo>
                  <a:pt x="304734" y="2235412"/>
                  <a:pt x="305502" y="2234293"/>
                  <a:pt x="306187" y="2232984"/>
                </a:cubicBezTo>
                <a:cubicBezTo>
                  <a:pt x="310170" y="2225381"/>
                  <a:pt x="310605" y="2213194"/>
                  <a:pt x="307158" y="2205763"/>
                </a:cubicBezTo>
                <a:cubicBezTo>
                  <a:pt x="296601" y="2170883"/>
                  <a:pt x="306474" y="2175442"/>
                  <a:pt x="304860" y="2145703"/>
                </a:cubicBezTo>
                <a:cubicBezTo>
                  <a:pt x="304314" y="2112090"/>
                  <a:pt x="314083" y="2134724"/>
                  <a:pt x="304273" y="2092533"/>
                </a:cubicBezTo>
                <a:cubicBezTo>
                  <a:pt x="308983" y="2088154"/>
                  <a:pt x="303590" y="2066396"/>
                  <a:pt x="301642" y="2057359"/>
                </a:cubicBezTo>
                <a:cubicBezTo>
                  <a:pt x="301720" y="2041038"/>
                  <a:pt x="313213" y="2032807"/>
                  <a:pt x="306736" y="2016105"/>
                </a:cubicBezTo>
                <a:cubicBezTo>
                  <a:pt x="312847" y="2019262"/>
                  <a:pt x="310007" y="1975377"/>
                  <a:pt x="316234" y="1983129"/>
                </a:cubicBezTo>
                <a:cubicBezTo>
                  <a:pt x="322177" y="1972692"/>
                  <a:pt x="313034" y="1967129"/>
                  <a:pt x="318238" y="1956745"/>
                </a:cubicBezTo>
                <a:cubicBezTo>
                  <a:pt x="319718" y="1944884"/>
                  <a:pt x="311423" y="1963350"/>
                  <a:pt x="311341" y="1950160"/>
                </a:cubicBezTo>
                <a:lnTo>
                  <a:pt x="323556" y="1879546"/>
                </a:lnTo>
                <a:cubicBezTo>
                  <a:pt x="320263" y="1869846"/>
                  <a:pt x="322312" y="1862247"/>
                  <a:pt x="326085" y="1854893"/>
                </a:cubicBezTo>
                <a:cubicBezTo>
                  <a:pt x="325955" y="1832625"/>
                  <a:pt x="332007" y="1812578"/>
                  <a:pt x="335058" y="1787684"/>
                </a:cubicBezTo>
                <a:cubicBezTo>
                  <a:pt x="331933" y="1760490"/>
                  <a:pt x="342400" y="1747069"/>
                  <a:pt x="345620" y="1720464"/>
                </a:cubicBezTo>
                <a:cubicBezTo>
                  <a:pt x="337355" y="1693643"/>
                  <a:pt x="360215" y="1703686"/>
                  <a:pt x="360760" y="1681196"/>
                </a:cubicBezTo>
                <a:cubicBezTo>
                  <a:pt x="353923" y="1644243"/>
                  <a:pt x="368449" y="1682451"/>
                  <a:pt x="368483" y="1625881"/>
                </a:cubicBezTo>
                <a:cubicBezTo>
                  <a:pt x="367181" y="1622619"/>
                  <a:pt x="369088" y="1615868"/>
                  <a:pt x="371077" y="1616704"/>
                </a:cubicBezTo>
                <a:cubicBezTo>
                  <a:pt x="371005" y="1604306"/>
                  <a:pt x="384453" y="1569256"/>
                  <a:pt x="383008" y="1551493"/>
                </a:cubicBezTo>
                <a:cubicBezTo>
                  <a:pt x="390598" y="1517303"/>
                  <a:pt x="381821" y="1500132"/>
                  <a:pt x="384834" y="1475233"/>
                </a:cubicBezTo>
                <a:cubicBezTo>
                  <a:pt x="393221" y="1446677"/>
                  <a:pt x="400498" y="1430031"/>
                  <a:pt x="418371" y="1380155"/>
                </a:cubicBezTo>
                <a:lnTo>
                  <a:pt x="469641" y="1210871"/>
                </a:lnTo>
                <a:cubicBezTo>
                  <a:pt x="507460" y="1148093"/>
                  <a:pt x="486915" y="1066841"/>
                  <a:pt x="489701" y="1028427"/>
                </a:cubicBezTo>
                <a:cubicBezTo>
                  <a:pt x="478454" y="1012506"/>
                  <a:pt x="490925" y="999600"/>
                  <a:pt x="486354" y="980383"/>
                </a:cubicBezTo>
                <a:cubicBezTo>
                  <a:pt x="483880" y="937629"/>
                  <a:pt x="471099" y="895192"/>
                  <a:pt x="479762" y="839699"/>
                </a:cubicBezTo>
                <a:cubicBezTo>
                  <a:pt x="444550" y="814685"/>
                  <a:pt x="465776" y="749644"/>
                  <a:pt x="445664" y="696545"/>
                </a:cubicBezTo>
                <a:cubicBezTo>
                  <a:pt x="441558" y="665722"/>
                  <a:pt x="459046" y="617297"/>
                  <a:pt x="440047" y="606615"/>
                </a:cubicBezTo>
                <a:cubicBezTo>
                  <a:pt x="451675" y="592509"/>
                  <a:pt x="432892" y="579307"/>
                  <a:pt x="431225" y="563889"/>
                </a:cubicBezTo>
                <a:cubicBezTo>
                  <a:pt x="438618" y="551582"/>
                  <a:pt x="432225" y="545475"/>
                  <a:pt x="430803" y="534294"/>
                </a:cubicBezTo>
                <a:cubicBezTo>
                  <a:pt x="435364" y="529230"/>
                  <a:pt x="435126" y="519767"/>
                  <a:pt x="429777" y="516548"/>
                </a:cubicBezTo>
                <a:cubicBezTo>
                  <a:pt x="417444" y="521116"/>
                  <a:pt x="423596" y="488251"/>
                  <a:pt x="415090" y="485808"/>
                </a:cubicBezTo>
                <a:cubicBezTo>
                  <a:pt x="413316" y="466733"/>
                  <a:pt x="424116" y="383903"/>
                  <a:pt x="410499" y="369873"/>
                </a:cubicBezTo>
                <a:cubicBezTo>
                  <a:pt x="404034" y="331308"/>
                  <a:pt x="425696" y="275570"/>
                  <a:pt x="425314" y="259180"/>
                </a:cubicBezTo>
                <a:cubicBezTo>
                  <a:pt x="450188" y="242918"/>
                  <a:pt x="384634" y="163766"/>
                  <a:pt x="383240" y="94173"/>
                </a:cubicBezTo>
                <a:cubicBezTo>
                  <a:pt x="385641" y="84795"/>
                  <a:pt x="385609" y="79782"/>
                  <a:pt x="379938" y="77267"/>
                </a:cubicBezTo>
                <a:cubicBezTo>
                  <a:pt x="378301" y="68220"/>
                  <a:pt x="376144" y="54774"/>
                  <a:pt x="373430" y="3885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0"/>
          </a:p>
        </p:txBody>
      </p:sp>
      <p:sp>
        <p:nvSpPr>
          <p:cNvPr id="2" name="Title 1"/>
          <p:cNvSpPr>
            <a:spLocks noGrp="1"/>
          </p:cNvSpPr>
          <p:nvPr>
            <p:ph type="title"/>
          </p:nvPr>
        </p:nvSpPr>
        <p:spPr>
          <a:xfrm>
            <a:off x="9769316" y="172335"/>
            <a:ext cx="6567581" cy="2829130"/>
          </a:xfrm>
        </p:spPr>
        <p:txBody>
          <a:bodyPr>
            <a:normAutofit fontScale="90000"/>
          </a:bodyPr>
          <a:lstStyle/>
          <a:p>
            <a:r>
              <a:rPr lang="en-US" sz="4615" b="1">
                <a:solidFill>
                  <a:schemeClr val="tx1"/>
                </a:solidFill>
                <a:ea typeface="+mj-lt"/>
                <a:cs typeface="+mj-lt"/>
              </a:rPr>
              <a:t> </a:t>
            </a:r>
            <a:r>
              <a:rPr lang="en-GB" sz="4615" b="1">
                <a:solidFill>
                  <a:schemeClr val="tx1"/>
                </a:solidFill>
              </a:rPr>
              <a:t>Recommended Microsoft 365 Tool for Riverdale Nursing Home:  Microsoft Teams</a:t>
            </a:r>
            <a:endParaRPr lang="en-US" sz="4615" b="1">
              <a:solidFill>
                <a:schemeClr val="tx1"/>
              </a:solidFill>
            </a:endParaRPr>
          </a:p>
        </p:txBody>
      </p:sp>
      <p:sp>
        <p:nvSpPr>
          <p:cNvPr id="3" name="Content Placeholder 2"/>
          <p:cNvSpPr>
            <a:spLocks noGrp="1"/>
          </p:cNvSpPr>
          <p:nvPr>
            <p:ph idx="1"/>
          </p:nvPr>
        </p:nvSpPr>
        <p:spPr>
          <a:xfrm>
            <a:off x="9769316" y="3618238"/>
            <a:ext cx="6567581" cy="6290908"/>
          </a:xfrm>
        </p:spPr>
        <p:txBody>
          <a:bodyPr vert="horz" lIns="113093" tIns="56546" rIns="113093" bIns="56546" rtlCol="0" anchor="t">
            <a:normAutofit/>
          </a:bodyPr>
          <a:lstStyle/>
          <a:p>
            <a:pPr marL="0" indent="0">
              <a:buNone/>
            </a:pPr>
            <a:r>
              <a:rPr lang="en-US" sz="2970"/>
              <a:t> Microsoft Teams will work as a </a:t>
            </a:r>
            <a:r>
              <a:rPr lang="en-US" sz="2970" err="1"/>
              <a:t>centralised</a:t>
            </a:r>
            <a:r>
              <a:rPr lang="en-US" sz="2970"/>
              <a:t> platform for Riverdale for collaboration, communication and sharing information.</a:t>
            </a:r>
          </a:p>
          <a:p>
            <a:pPr marL="0" indent="0">
              <a:buNone/>
            </a:pPr>
            <a:endParaRPr lang="en-GB" sz="2970"/>
          </a:p>
          <a:p>
            <a:pPr marL="0" indent="0">
              <a:buNone/>
            </a:pPr>
            <a:r>
              <a:rPr lang="en-GB" sz="2970"/>
              <a:t>Teams would allow senior carers at Riverdale to connect, work together remotely and stay updated on important notifications or changes (NHS England, 2023).</a:t>
            </a:r>
          </a:p>
          <a:p>
            <a:endParaRPr lang="en-US" sz="2970"/>
          </a:p>
        </p:txBody>
      </p:sp>
      <p:sp>
        <p:nvSpPr>
          <p:cNvPr id="6" name="TextBox 5"/>
          <p:cNvSpPr txBox="1"/>
          <p:nvPr/>
        </p:nvSpPr>
        <p:spPr>
          <a:xfrm>
            <a:off x="3346618" y="8222374"/>
            <a:ext cx="4601105" cy="639842"/>
          </a:xfrm>
          <a:prstGeom prst="rect">
            <a:avLst/>
          </a:prstGeom>
          <a:solidFill>
            <a:srgbClr val="000000">
              <a:alpha val="50000"/>
            </a:srgbClr>
          </a:solidFill>
          <a:ln>
            <a:noFill/>
          </a:ln>
        </p:spPr>
        <p:txBody>
          <a:bodyPr wrap="square">
            <a:noAutofit/>
          </a:bodyPr>
          <a:lstStyle/>
          <a:p>
            <a:pPr algn="ctr">
              <a:spcAft>
                <a:spcPts val="600"/>
              </a:spcAft>
            </a:pPr>
            <a:r>
              <a:rPr lang="en-GB" sz="2145">
                <a:solidFill>
                  <a:srgbClr val="FFFFFF"/>
                </a:solidFill>
              </a:rPr>
              <a:t>(K2 Enterprise, 2025)</a:t>
            </a:r>
          </a:p>
        </p:txBody>
      </p:sp>
      <p:pic>
        <p:nvPicPr>
          <p:cNvPr id="7" name="Picture 6" descr="The image depicts various Microsoft Teams tools for communication and collaboration, including chat, meetings, and file sharing.&#10;&#10;AI-generated content may be incorrect."/>
          <p:cNvPicPr>
            <a:picLocks noChangeAspect="1"/>
          </p:cNvPicPr>
          <p:nvPr/>
        </p:nvPicPr>
        <p:blipFill>
          <a:blip r:embed="rId3"/>
          <a:stretch>
            <a:fillRect/>
          </a:stretch>
        </p:blipFill>
        <p:spPr>
          <a:xfrm>
            <a:off x="2739534" y="1852580"/>
            <a:ext cx="5711138" cy="577315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750">
        <p:pull/>
      </p:transition>
    </mc:Choice>
    <mc:Fallback xmlns="">
      <p:transition spd="slow">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09852" y="287219"/>
            <a:ext cx="12486504" cy="1062721"/>
          </a:xfrm>
        </p:spPr>
        <p:txBody>
          <a:bodyPr anchor="b">
            <a:normAutofit/>
          </a:bodyPr>
          <a:lstStyle/>
          <a:p>
            <a:pPr algn="ctr"/>
            <a:r>
              <a:rPr lang="en-US" sz="3465" b="1">
                <a:solidFill>
                  <a:schemeClr val="tx1"/>
                </a:solidFill>
                <a:ea typeface="+mj-lt"/>
                <a:cs typeface="+mj-lt"/>
              </a:rPr>
              <a:t>Suitability of Microsoft Teams for Riverdale Nursing Home</a:t>
            </a:r>
            <a:endParaRPr lang="en-US" sz="3465" b="1">
              <a:solidFill>
                <a:schemeClr val="tx1"/>
              </a:solidFill>
            </a:endParaRPr>
          </a:p>
        </p:txBody>
      </p:sp>
      <p:graphicFrame>
        <p:nvGraphicFramePr>
          <p:cNvPr id="26" name="Content Placeholder 2"/>
          <p:cNvGraphicFramePr>
            <a:graphicFrameLocks noGrp="1"/>
          </p:cNvGraphicFramePr>
          <p:nvPr>
            <p:ph idx="1"/>
            <p:extLst>
              <p:ext uri="{D42A27DB-BD31-4B8C-83A1-F6EECF244321}">
                <p14:modId xmlns:p14="http://schemas.microsoft.com/office/powerpoint/2010/main" val="2887846553"/>
              </p:ext>
            </p:extLst>
          </p:nvPr>
        </p:nvGraphicFramePr>
        <p:xfrm>
          <a:off x="4365063" y="1349940"/>
          <a:ext cx="11729184" cy="91192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Picture 9" descr="The image shows a simple depiction of the Windows Taskbar interface, featuring the 'T' icon for Task Manager.&#10;&#10;AI-generated content may be incorrect."/>
          <p:cNvPicPr>
            <a:picLocks noChangeAspect="1"/>
          </p:cNvPicPr>
          <p:nvPr/>
        </p:nvPicPr>
        <p:blipFill>
          <a:blip r:embed="rId8"/>
          <a:stretch>
            <a:fillRect/>
          </a:stretch>
        </p:blipFill>
        <p:spPr>
          <a:xfrm>
            <a:off x="5819353" y="6726971"/>
            <a:ext cx="2356444" cy="182624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ll/>
      </p:transition>
    </mc:Choice>
    <mc:Fallback xmlns="">
      <p:transition spd="slow">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4" name="Rectangle 23"/>
          <p:cNvSpPr>
            <a:spLocks noGrp="1" noRot="1" noChangeAspect="1" noMove="1" noResize="1" noEditPoints="1" noAdjustHandles="1" noChangeArrowheads="1" noChangeShapeType="1" noTextEdit="1"/>
          </p:cNvSpPr>
          <p:nvPr/>
        </p:nvSpPr>
        <p:spPr>
          <a:xfrm>
            <a:off x="2512483" y="0"/>
            <a:ext cx="15079133" cy="113093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a:p>
        </p:txBody>
      </p:sp>
      <p:sp>
        <p:nvSpPr>
          <p:cNvPr id="26" name="Right Triangle 25"/>
          <p:cNvSpPr>
            <a:spLocks noGrp="1" noRot="1" noChangeAspect="1" noMove="1" noResize="1" noEditPoints="1" noAdjustHandles="1" noChangeArrowheads="1" noChangeShapeType="1" noTextEdit="1"/>
          </p:cNvSpPr>
          <p:nvPr/>
        </p:nvSpPr>
        <p:spPr>
          <a:xfrm flipH="1">
            <a:off x="13120218" y="5501092"/>
            <a:ext cx="4071366" cy="5277697"/>
          </a:xfrm>
          <a:prstGeom prst="rtTriangl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a:p>
        </p:txBody>
      </p:sp>
      <p:sp>
        <p:nvSpPr>
          <p:cNvPr id="28" name="Rectangle 27"/>
          <p:cNvSpPr>
            <a:spLocks noGrp="1" noRot="1" noChangeAspect="1" noMove="1" noResize="1" noEditPoints="1" noAdjustHandles="1" noChangeArrowheads="1" noChangeShapeType="1" noTextEdit="1"/>
          </p:cNvSpPr>
          <p:nvPr/>
        </p:nvSpPr>
        <p:spPr>
          <a:xfrm>
            <a:off x="3306232" y="1027827"/>
            <a:ext cx="13487431" cy="9247813"/>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a:p>
        </p:txBody>
      </p:sp>
      <p:graphicFrame>
        <p:nvGraphicFramePr>
          <p:cNvPr id="30" name="Content Placeholder 2"/>
          <p:cNvGraphicFramePr>
            <a:graphicFrameLocks noGrp="1"/>
          </p:cNvGraphicFramePr>
          <p:nvPr>
            <p:ph idx="1"/>
            <p:extLst>
              <p:ext uri="{D42A27DB-BD31-4B8C-83A1-F6EECF244321}">
                <p14:modId xmlns:p14="http://schemas.microsoft.com/office/powerpoint/2010/main" val="308692779"/>
              </p:ext>
            </p:extLst>
          </p:nvPr>
        </p:nvGraphicFramePr>
        <p:xfrm>
          <a:off x="3560843" y="1321220"/>
          <a:ext cx="13025497" cy="8659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11" descr="Microsoft Teams enhances communication and quality care at Riverdale Nursing Home, but requires staff training and depends on reliable internet connectivity.&#10;&#10;AI-generated content may be incorrect."/>
          <p:cNvPicPr>
            <a:picLocks noGrp="1" noChangeAspect="1"/>
          </p:cNvPicPr>
          <p:nvPr>
            <p:ph idx="1"/>
          </p:nvPr>
        </p:nvPicPr>
        <p:blipFill>
          <a:blip r:embed="rId2"/>
          <a:stretch>
            <a:fillRect/>
          </a:stretch>
        </p:blipFill>
        <p:spPr>
          <a:xfrm>
            <a:off x="3308326" y="1186959"/>
            <a:ext cx="13487445" cy="893543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186" y="1029204"/>
            <a:ext cx="14695001" cy="2112282"/>
          </a:xfrm>
        </p:spPr>
        <p:txBody>
          <a:bodyPr/>
          <a:lstStyle/>
          <a:p>
            <a:pPr algn="ctr"/>
            <a:r>
              <a:rPr lang="en-US" sz="5400" b="1">
                <a:solidFill>
                  <a:schemeClr val="tx1"/>
                </a:solidFill>
                <a:ea typeface="+mj-lt"/>
                <a:cs typeface="+mj-lt"/>
              </a:rPr>
              <a:t>Conclusion</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1236423366"/>
              </p:ext>
            </p:extLst>
          </p:nvPr>
        </p:nvGraphicFramePr>
        <p:xfrm>
          <a:off x="3549174" y="2960916"/>
          <a:ext cx="13005753" cy="53817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2612" y="1892225"/>
            <a:ext cx="11424002" cy="1470501"/>
          </a:xfrm>
        </p:spPr>
        <p:txBody>
          <a:bodyPr anchor="b">
            <a:normAutofit/>
          </a:bodyPr>
          <a:lstStyle/>
          <a:p>
            <a:r>
              <a:rPr lang="en-US" sz="6680">
                <a:solidFill>
                  <a:schemeClr val="tx1"/>
                </a:solidFill>
                <a:ea typeface="+mj-lt"/>
                <a:cs typeface="+mj-lt"/>
              </a:rPr>
              <a:t>References </a:t>
            </a:r>
          </a:p>
        </p:txBody>
      </p:sp>
      <p:sp>
        <p:nvSpPr>
          <p:cNvPr id="3" name="Content Placeholder 2"/>
          <p:cNvSpPr>
            <a:spLocks noGrp="1"/>
          </p:cNvSpPr>
          <p:nvPr>
            <p:ph idx="1"/>
          </p:nvPr>
        </p:nvSpPr>
        <p:spPr>
          <a:xfrm>
            <a:off x="3494086" y="3362724"/>
            <a:ext cx="12545745" cy="6054399"/>
          </a:xfrm>
        </p:spPr>
        <p:txBody>
          <a:bodyPr vert="horz" lIns="113093" tIns="56546" rIns="113093" bIns="56546" rtlCol="0" anchor="ctr">
            <a:normAutofit/>
          </a:bodyPr>
          <a:lstStyle/>
          <a:p>
            <a:endParaRPr lang="en-GB" sz="2475"/>
          </a:p>
          <a:p>
            <a:r>
              <a:rPr lang="en-GB"/>
              <a:t>Booth, R. (2025). </a:t>
            </a:r>
            <a:r>
              <a:rPr lang="en-GB" i="1"/>
              <a:t>Microsoft has ‘ripped off the NHS’, says MP amid call for contracts with British firms</a:t>
            </a:r>
            <a:r>
              <a:rPr lang="en-GB"/>
              <a:t>. [online] the Guardian. Available at: https://www.theguardian.com/society/2025/nov/19/microsoft-nhs-uk-contracts-public-sector-procurement [Accessed 5 Jun. 2026].</a:t>
            </a:r>
          </a:p>
          <a:p>
            <a:r>
              <a:rPr lang="en-GB"/>
              <a:t>K2 Enterprise. (2025). Microsoft Teams – The Ultimate Communication And Collaboration Tool. Available at: https://www.k2e.com/articles/microsoft-teams-the-ultimate-communication-and-collaboration-tool/ [Accessed 6 Jun. 2026].</a:t>
            </a:r>
          </a:p>
          <a:p>
            <a:r>
              <a:rPr lang="en-GB"/>
              <a:t>NHS England (2023). </a:t>
            </a:r>
            <a:r>
              <a:rPr lang="en-GB" i="1"/>
              <a:t>NHS England» Microsoft Teams and remote working</a:t>
            </a:r>
            <a:r>
              <a:rPr lang="en-GB"/>
              <a:t>. [online] www.england.nhs.uk. Available at: https://www.england.nhs.uk/long-read/microsoft-teams-and-remote-working/ [Accessed 6 Jun. 2026].</a:t>
            </a:r>
          </a:p>
          <a:p>
            <a:r>
              <a:rPr lang="en-GB"/>
              <a:t>University, T. (n.d.). </a:t>
            </a:r>
            <a:r>
              <a:rPr lang="en-GB" i="1"/>
              <a:t>Know the Differences Between External and Internal Communication</a:t>
            </a:r>
            <a:r>
              <a:rPr lang="en-GB"/>
              <a:t>. Available at: https://mcomms.telkomuniversity.ac.id/en/s2-communication-external-internal-communication/ [Accessed 6 Jun. 2026].</a:t>
            </a:r>
          </a:p>
          <a:p>
            <a:pPr marL="0" indent="0">
              <a:buNone/>
            </a:pPr>
            <a:endParaRPr lang="en-US" sz="2475"/>
          </a:p>
        </p:txBody>
      </p:sp>
    </p:spTree>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p:nvPr/>
        </p:nvSpPr>
        <p:spPr>
          <a:xfrm>
            <a:off x="4065270" y="1986280"/>
            <a:ext cx="10752455" cy="631825"/>
          </a:xfrm>
          <a:prstGeom prst="rect">
            <a:avLst/>
          </a:prstGeom>
          <a:ln>
            <a:solidFill>
              <a:srgbClr val="00B050"/>
            </a:solidFill>
          </a:ln>
        </p:spPr>
        <p:txBody>
          <a:bodyPr vert="horz" wrap="square" lIns="0" tIns="15875" rIns="0" bIns="0" rtlCol="0" anchor="t">
            <a:noAutofit/>
          </a:bodyPr>
          <a:lstStyle/>
          <a:p>
            <a:pPr marL="12700" algn="ctr">
              <a:spcBef>
                <a:spcPts val="125"/>
              </a:spcBef>
              <a:tabLst>
                <a:tab pos="514350" algn="l"/>
                <a:tab pos="4159250" algn="l"/>
              </a:tabLst>
            </a:pPr>
            <a:r>
              <a:rPr lang="en-GB" sz="2550" b="1" spc="-25">
                <a:solidFill>
                  <a:srgbClr val="347CFD"/>
                </a:solidFill>
                <a:latin typeface="Calibri"/>
                <a:cs typeface="Calibri"/>
              </a:rPr>
              <a:t>L</a:t>
            </a:r>
            <a:r>
              <a:rPr lang="en-GB" sz="2550" b="1" spc="-25">
                <a:solidFill>
                  <a:srgbClr val="3F79FF"/>
                </a:solidFill>
                <a:latin typeface="Calibri"/>
                <a:cs typeface="Calibri"/>
              </a:rPr>
              <a:t>C</a:t>
            </a:r>
            <a:r>
              <a:rPr lang="en-GB" sz="2550" b="1">
                <a:solidFill>
                  <a:srgbClr val="2F85FB"/>
                </a:solidFill>
                <a:latin typeface="Calibri"/>
                <a:cs typeface="Calibri"/>
              </a:rPr>
              <a:t>H</a:t>
            </a:r>
            <a:r>
              <a:rPr lang="en-GB" sz="2550" b="1">
                <a:solidFill>
                  <a:srgbClr val="367CFF"/>
                </a:solidFill>
                <a:latin typeface="Calibri"/>
                <a:cs typeface="Calibri"/>
              </a:rPr>
              <a:t>S</a:t>
            </a:r>
            <a:r>
              <a:rPr lang="en-GB" sz="2550" b="1">
                <a:solidFill>
                  <a:srgbClr val="3F7CF9"/>
                </a:solidFill>
                <a:latin typeface="Calibri"/>
                <a:cs typeface="Calibri"/>
              </a:rPr>
              <a:t>4</a:t>
            </a:r>
            <a:r>
              <a:rPr lang="en-GB" sz="2550" b="1">
                <a:solidFill>
                  <a:srgbClr val="2D7EED"/>
                </a:solidFill>
                <a:latin typeface="Calibri"/>
                <a:cs typeface="Calibri"/>
              </a:rPr>
              <a:t>00</a:t>
            </a:r>
            <a:r>
              <a:rPr lang="en-GB" sz="2550" b="1" spc="125">
                <a:solidFill>
                  <a:srgbClr val="3D87E4"/>
                </a:solidFill>
                <a:latin typeface="Calibri"/>
                <a:cs typeface="Calibri"/>
              </a:rPr>
              <a:t>7</a:t>
            </a:r>
            <a:r>
              <a:rPr lang="en-GB" sz="2550" b="1" spc="50">
                <a:solidFill>
                  <a:srgbClr val="3D7CF7"/>
                </a:solidFill>
                <a:latin typeface="Calibri"/>
                <a:cs typeface="Calibri"/>
              </a:rPr>
              <a:t>l</a:t>
            </a:r>
            <a:r>
              <a:rPr sz="2550" b="1" spc="114">
                <a:solidFill>
                  <a:srgbClr val="3D7CF7"/>
                </a:solidFill>
                <a:latin typeface="Calibri"/>
                <a:cs typeface="Calibri"/>
              </a:rPr>
              <a:t> </a:t>
            </a:r>
            <a:r>
              <a:rPr lang="en-GB" sz="2550" b="1" spc="114">
                <a:solidFill>
                  <a:srgbClr val="3D7CF7"/>
                </a:solidFill>
                <a:latin typeface="Calibri"/>
                <a:cs typeface="Calibri"/>
              </a:rPr>
              <a:t> </a:t>
            </a:r>
            <a:r>
              <a:rPr lang="en-GB" sz="2550" b="1" spc="140">
                <a:solidFill>
                  <a:srgbClr val="3483FF"/>
                </a:solidFill>
                <a:latin typeface="Calibri"/>
                <a:cs typeface="Calibri"/>
              </a:rPr>
              <a:t>D</a:t>
            </a:r>
            <a:r>
              <a:rPr lang="en-GB" sz="2550" b="1" spc="60">
                <a:solidFill>
                  <a:srgbClr val="3185F6"/>
                </a:solidFill>
                <a:latin typeface="Calibri"/>
                <a:cs typeface="Calibri"/>
              </a:rPr>
              <a:t>I</a:t>
            </a:r>
            <a:r>
              <a:rPr lang="en-GB" sz="2550" b="1" spc="145">
                <a:solidFill>
                  <a:srgbClr val="3689EF"/>
                </a:solidFill>
                <a:latin typeface="Calibri"/>
                <a:cs typeface="Calibri"/>
              </a:rPr>
              <a:t>G</a:t>
            </a:r>
            <a:r>
              <a:rPr lang="en-GB" sz="2550" b="1" spc="60">
                <a:solidFill>
                  <a:srgbClr val="3D80FF"/>
                </a:solidFill>
                <a:latin typeface="Calibri"/>
                <a:cs typeface="Calibri"/>
              </a:rPr>
              <a:t>I</a:t>
            </a:r>
            <a:r>
              <a:rPr lang="en-GB" sz="2550" b="1" spc="70">
                <a:solidFill>
                  <a:srgbClr val="3687F0"/>
                </a:solidFill>
                <a:latin typeface="Calibri"/>
                <a:cs typeface="Calibri"/>
              </a:rPr>
              <a:t>T</a:t>
            </a:r>
            <a:r>
              <a:rPr lang="en-GB" sz="2550" b="1" spc="85">
                <a:solidFill>
                  <a:srgbClr val="3F80FF"/>
                </a:solidFill>
                <a:latin typeface="Calibri"/>
                <a:cs typeface="Calibri"/>
              </a:rPr>
              <a:t>A</a:t>
            </a:r>
            <a:r>
              <a:rPr lang="en-GB" sz="2550" b="1">
                <a:solidFill>
                  <a:srgbClr val="3A87F4"/>
                </a:solidFill>
                <a:latin typeface="Calibri"/>
                <a:cs typeface="Calibri"/>
              </a:rPr>
              <a:t>L </a:t>
            </a:r>
            <a:r>
              <a:rPr lang="en-GB" sz="2550" b="1" spc="55">
                <a:solidFill>
                  <a:srgbClr val="2F80E9"/>
                </a:solidFill>
                <a:latin typeface="Calibri"/>
                <a:cs typeface="Calibri"/>
              </a:rPr>
              <a:t>S</a:t>
            </a:r>
            <a:r>
              <a:rPr lang="en-GB" sz="2550" b="1" spc="75">
                <a:solidFill>
                  <a:srgbClr val="348EFF"/>
                </a:solidFill>
                <a:latin typeface="Calibri"/>
                <a:cs typeface="Calibri"/>
              </a:rPr>
              <a:t>K</a:t>
            </a:r>
            <a:r>
              <a:rPr sz="2550" b="1">
                <a:solidFill>
                  <a:srgbClr val="3880FF"/>
                </a:solidFill>
                <a:latin typeface="Calibri"/>
                <a:cs typeface="Calibri"/>
              </a:rPr>
              <a:t>I</a:t>
            </a:r>
            <a:r>
              <a:rPr lang="en-GB" sz="2550" b="1" spc="50">
                <a:solidFill>
                  <a:srgbClr val="2F7CFB"/>
                </a:solidFill>
                <a:latin typeface="Calibri"/>
                <a:cs typeface="Calibri"/>
              </a:rPr>
              <a:t>LLS &amp; RESERCH METHODS</a:t>
            </a:r>
            <a:endParaRPr lang="en-US" sz="2550" b="1" spc="515">
              <a:solidFill>
                <a:srgbClr val="2F7CFB"/>
              </a:solidFill>
              <a:latin typeface="Calibri"/>
              <a:ea typeface="Calibri"/>
              <a:cs typeface="Calibri"/>
            </a:endParaRPr>
          </a:p>
        </p:txBody>
      </p:sp>
      <p:sp>
        <p:nvSpPr>
          <p:cNvPr id="4" name="object 4" descr="$PPTXTitle"/>
          <p:cNvSpPr txBox="1">
            <a:spLocks noGrp="1"/>
          </p:cNvSpPr>
          <p:nvPr>
            <p:ph type="title"/>
          </p:nvPr>
        </p:nvSpPr>
        <p:spPr>
          <a:xfrm>
            <a:off x="1600003" y="2857030"/>
            <a:ext cx="16246117" cy="2919197"/>
          </a:xfrm>
          <a:prstGeom prst="rect">
            <a:avLst/>
          </a:prstGeom>
          <a:effectLst>
            <a:softEdge rad="31750"/>
          </a:effectLst>
        </p:spPr>
        <p:txBody>
          <a:bodyPr vert="horz" wrap="square" lIns="0" tIns="346710" rIns="0" bIns="0" rtlCol="0" anchor="t">
            <a:spAutoFit/>
            <a:scene3d>
              <a:camera prst="obliqueTopLeft"/>
              <a:lightRig rig="threePt" dir="t"/>
            </a:scene3d>
          </a:bodyPr>
          <a:lstStyle/>
          <a:p>
            <a:pPr marL="2370455" marR="5080" indent="-2358390" algn="ctr">
              <a:lnSpc>
                <a:spcPct val="77000"/>
              </a:lnSpc>
              <a:spcBef>
                <a:spcPts val="2730"/>
              </a:spcBef>
            </a:pPr>
            <a:r>
              <a:rPr sz="7200" b="0" spc="335">
                <a:solidFill>
                  <a:srgbClr val="1D3B8A"/>
                </a:solidFill>
                <a:effectLst>
                  <a:glow rad="63500">
                    <a:schemeClr val="accent2">
                      <a:satMod val="175000"/>
                      <a:alpha val="40000"/>
                    </a:schemeClr>
                  </a:glow>
                </a:effectLst>
                <a:latin typeface="Algerian"/>
                <a:cs typeface="Calibri"/>
              </a:rPr>
              <a:t>Secure</a:t>
            </a:r>
            <a:r>
              <a:rPr sz="7200" b="0" spc="-390">
                <a:solidFill>
                  <a:srgbClr val="1D3B8A"/>
                </a:solidFill>
                <a:effectLst>
                  <a:glow rad="63500">
                    <a:schemeClr val="accent2">
                      <a:satMod val="175000"/>
                      <a:alpha val="40000"/>
                    </a:schemeClr>
                  </a:glow>
                </a:effectLst>
                <a:latin typeface="Algerian"/>
                <a:cs typeface="Calibri"/>
              </a:rPr>
              <a:t> </a:t>
            </a:r>
            <a:r>
              <a:rPr sz="7200" b="0" spc="190">
                <a:solidFill>
                  <a:srgbClr val="1F3891"/>
                </a:solidFill>
                <a:effectLst>
                  <a:glow rad="63500">
                    <a:schemeClr val="accent2">
                      <a:satMod val="175000"/>
                      <a:alpha val="40000"/>
                    </a:schemeClr>
                  </a:glow>
                </a:effectLst>
                <a:latin typeface="Algerian"/>
                <a:cs typeface="Calibri"/>
              </a:rPr>
              <a:t>File</a:t>
            </a:r>
            <a:r>
              <a:rPr lang="en-GB" sz="7200" spc="-490">
                <a:solidFill>
                  <a:srgbClr val="1F3891"/>
                </a:solidFill>
                <a:effectLst>
                  <a:glow rad="63500">
                    <a:schemeClr val="accent2">
                      <a:satMod val="175000"/>
                      <a:alpha val="40000"/>
                    </a:schemeClr>
                  </a:glow>
                </a:effectLst>
                <a:latin typeface="Algerian"/>
                <a:ea typeface="Calibri"/>
                <a:cs typeface="Calibri"/>
              </a:rPr>
              <a:t> </a:t>
            </a:r>
            <a:r>
              <a:rPr lang="en-GB" sz="7200" b="0" spc="275">
                <a:solidFill>
                  <a:srgbClr val="1D3B8A"/>
                </a:solidFill>
                <a:effectLst>
                  <a:glow rad="63500">
                    <a:schemeClr val="accent2">
                      <a:satMod val="175000"/>
                      <a:alpha val="40000"/>
                    </a:schemeClr>
                  </a:glow>
                </a:effectLst>
                <a:latin typeface="Algerian"/>
              </a:rPr>
              <a:t>Storage</a:t>
            </a:r>
            <a:r>
              <a:rPr lang="en-GB" sz="7200" b="0" spc="275">
                <a:solidFill>
                  <a:srgbClr val="1D3B8A"/>
                </a:solidFill>
                <a:effectLst>
                  <a:glow rad="63500">
                    <a:schemeClr val="accent2">
                      <a:satMod val="175000"/>
                      <a:alpha val="40000"/>
                    </a:schemeClr>
                  </a:glow>
                </a:effectLst>
                <a:latin typeface="Algerian"/>
                <a:cs typeface="Calibri"/>
              </a:rPr>
              <a:t> </a:t>
            </a:r>
            <a:r>
              <a:rPr lang="en-GB" sz="7200" spc="445">
                <a:solidFill>
                  <a:srgbClr val="1D3B8A"/>
                </a:solidFill>
                <a:effectLst>
                  <a:glow rad="63500">
                    <a:schemeClr val="accent2">
                      <a:satMod val="175000"/>
                      <a:alpha val="40000"/>
                    </a:schemeClr>
                  </a:glow>
                </a:effectLst>
                <a:latin typeface="Algerian"/>
                <a:cs typeface="Calibri"/>
              </a:rPr>
              <a:t>and </a:t>
            </a:r>
            <a:r>
              <a:rPr lang="en-GB" sz="7200" spc="350">
                <a:solidFill>
                  <a:srgbClr val="1D3B8A"/>
                </a:solidFill>
                <a:effectLst>
                  <a:glow rad="63500">
                    <a:schemeClr val="accent2">
                      <a:satMod val="175000"/>
                      <a:alpha val="40000"/>
                    </a:schemeClr>
                  </a:glow>
                </a:effectLst>
                <a:latin typeface="Algerian"/>
              </a:rPr>
              <a:t>Sharing in Riverdale nursing home </a:t>
            </a:r>
            <a:endParaRPr lang="en-GB" sz="7200" spc="350">
              <a:solidFill>
                <a:srgbClr val="1D3B8A"/>
              </a:solidFill>
              <a:effectLst>
                <a:glow rad="63500">
                  <a:schemeClr val="accent2">
                    <a:satMod val="175000"/>
                    <a:alpha val="40000"/>
                  </a:schemeClr>
                </a:glow>
              </a:effectLst>
              <a:latin typeface="Algerian"/>
              <a:cs typeface="Calibri"/>
            </a:endParaRPr>
          </a:p>
        </p:txBody>
      </p:sp>
      <p:sp>
        <p:nvSpPr>
          <p:cNvPr id="5" name="object 5"/>
          <p:cNvSpPr txBox="1"/>
          <p:nvPr/>
        </p:nvSpPr>
        <p:spPr>
          <a:xfrm>
            <a:off x="5803900" y="6543675"/>
            <a:ext cx="8606790" cy="2900680"/>
          </a:xfrm>
          <a:prstGeom prst="rect">
            <a:avLst/>
          </a:prstGeom>
        </p:spPr>
        <p:txBody>
          <a:bodyPr vert="horz" wrap="square" lIns="0" tIns="12700" rIns="0" bIns="0" rtlCol="0" anchor="t">
            <a:spAutoFit/>
          </a:bodyPr>
          <a:lstStyle/>
          <a:p>
            <a:pPr marR="37465" algn="ctr">
              <a:spcBef>
                <a:spcPts val="100"/>
              </a:spcBef>
            </a:pPr>
            <a:r>
              <a:rPr lang="en-GB" sz="3350" spc="-80">
                <a:solidFill>
                  <a:srgbClr val="1C3683"/>
                </a:solidFill>
                <a:latin typeface="Calibri"/>
                <a:cs typeface="Calibri"/>
              </a:rPr>
              <a:t>Focus Tool</a:t>
            </a:r>
            <a:r>
              <a:rPr sz="3350" spc="-80">
                <a:solidFill>
                  <a:srgbClr val="1C3683"/>
                </a:solidFill>
                <a:latin typeface="Calibri"/>
                <a:cs typeface="Calibri"/>
              </a:rPr>
              <a:t>:</a:t>
            </a:r>
            <a:r>
              <a:rPr sz="3350" spc="-204">
                <a:solidFill>
                  <a:srgbClr val="1C3683"/>
                </a:solidFill>
                <a:latin typeface="Calibri"/>
                <a:cs typeface="Calibri"/>
              </a:rPr>
              <a:t> </a:t>
            </a:r>
            <a:r>
              <a:rPr sz="3350" spc="-30">
                <a:solidFill>
                  <a:srgbClr val="133B90"/>
                </a:solidFill>
                <a:latin typeface="Calibri"/>
                <a:cs typeface="Calibri"/>
              </a:rPr>
              <a:t>Microsoft</a:t>
            </a:r>
            <a:r>
              <a:rPr sz="3350" spc="-75">
                <a:solidFill>
                  <a:srgbClr val="133B90"/>
                </a:solidFill>
                <a:latin typeface="Calibri"/>
                <a:cs typeface="Calibri"/>
              </a:rPr>
              <a:t> </a:t>
            </a:r>
            <a:r>
              <a:rPr sz="3350" spc="-10">
                <a:solidFill>
                  <a:srgbClr val="183A93"/>
                </a:solidFill>
                <a:latin typeface="Calibri"/>
                <a:cs typeface="Calibri"/>
              </a:rPr>
              <a:t>OneDrive</a:t>
            </a:r>
            <a:endParaRPr sz="3350">
              <a:latin typeface="Calibri"/>
              <a:cs typeface="Calibri"/>
            </a:endParaRPr>
          </a:p>
          <a:p>
            <a:pPr>
              <a:lnSpc>
                <a:spcPct val="100000"/>
              </a:lnSpc>
              <a:spcBef>
                <a:spcPts val="1115"/>
              </a:spcBef>
            </a:pPr>
            <a:endParaRPr sz="3350">
              <a:latin typeface="Calibri"/>
              <a:cs typeface="Calibri"/>
            </a:endParaRPr>
          </a:p>
          <a:p>
            <a:pPr marL="50800" marR="43180" algn="ctr">
              <a:lnSpc>
                <a:spcPct val="116000"/>
              </a:lnSpc>
              <a:spcBef>
                <a:spcPts val="5"/>
              </a:spcBef>
            </a:pPr>
            <a:r>
              <a:rPr sz="3200" spc="-40">
                <a:solidFill>
                  <a:srgbClr val="3D3D3D"/>
                </a:solidFill>
                <a:latin typeface="Calibri"/>
                <a:cs typeface="Calibri"/>
              </a:rPr>
              <a:t>S</a:t>
            </a:r>
            <a:r>
              <a:rPr sz="3200" spc="-40">
                <a:solidFill>
                  <a:srgbClr val="3D3D3D"/>
                </a:solidFill>
                <a:latin typeface="Sitka Text"/>
                <a:cs typeface="Calibri"/>
              </a:rPr>
              <a:t>tudent</a:t>
            </a:r>
            <a:r>
              <a:rPr sz="3200" spc="15">
                <a:solidFill>
                  <a:srgbClr val="3D3D3D"/>
                </a:solidFill>
                <a:latin typeface="Sitka Text"/>
                <a:cs typeface="Calibri"/>
              </a:rPr>
              <a:t> </a:t>
            </a:r>
            <a:r>
              <a:rPr sz="3200" spc="-70">
                <a:solidFill>
                  <a:srgbClr val="2F2F2F"/>
                </a:solidFill>
                <a:latin typeface="Sitka Text"/>
                <a:cs typeface="Calibri"/>
              </a:rPr>
              <a:t>Name:</a:t>
            </a:r>
            <a:r>
              <a:rPr lang="en-GB" sz="3200" spc="-285">
                <a:solidFill>
                  <a:srgbClr val="2F2F2F"/>
                </a:solidFill>
                <a:latin typeface="Sitka Text"/>
                <a:cs typeface="Calibri"/>
              </a:rPr>
              <a:t> Sabahat Nasir</a:t>
            </a:r>
            <a:r>
              <a:rPr lang="en-GB" sz="3200" spc="-70">
                <a:solidFill>
                  <a:srgbClr val="363636"/>
                </a:solidFill>
                <a:latin typeface="Sitka Text"/>
                <a:cs typeface="Calibri"/>
              </a:rPr>
              <a:t> </a:t>
            </a:r>
            <a:endParaRPr lang="en-GB" sz="3200">
              <a:solidFill>
                <a:srgbClr val="000000"/>
              </a:solidFill>
              <a:latin typeface="Sitka Text"/>
              <a:cs typeface="Calibri"/>
            </a:endParaRPr>
          </a:p>
          <a:p>
            <a:pPr marL="50800" marR="43180" algn="ctr">
              <a:lnSpc>
                <a:spcPct val="116000"/>
              </a:lnSpc>
              <a:spcBef>
                <a:spcPts val="5"/>
              </a:spcBef>
            </a:pPr>
            <a:r>
              <a:rPr lang="en-GB" sz="4000" baseline="2000">
                <a:solidFill>
                  <a:srgbClr val="343434"/>
                </a:solidFill>
                <a:latin typeface="Sitka Text"/>
                <a:cs typeface="Calibri"/>
              </a:rPr>
              <a:t>Student ID:</a:t>
            </a:r>
            <a:r>
              <a:rPr lang="en-GB" sz="3200" spc="35">
                <a:solidFill>
                  <a:srgbClr val="313D56"/>
                </a:solidFill>
                <a:latin typeface="Sitka Text"/>
                <a:cs typeface="Calibri"/>
              </a:rPr>
              <a:t> 2539709</a:t>
            </a:r>
            <a:endParaRPr lang="en-GB" sz="3200">
              <a:solidFill>
                <a:srgbClr val="000000"/>
              </a:solidFill>
              <a:latin typeface="Sitka Text"/>
              <a:cs typeface="Calibri"/>
            </a:endParaRPr>
          </a:p>
          <a:p>
            <a:pPr marL="50800" marR="43180" algn="ctr">
              <a:lnSpc>
                <a:spcPct val="116000"/>
              </a:lnSpc>
              <a:spcBef>
                <a:spcPts val="5"/>
              </a:spcBef>
            </a:pPr>
            <a:r>
              <a:rPr lang="en-GB" sz="3200" spc="-80">
                <a:solidFill>
                  <a:srgbClr val="2F2F2F"/>
                </a:solidFill>
                <a:latin typeface="Sitka Text"/>
                <a:cs typeface="Calibri"/>
              </a:rPr>
              <a:t>Lecturer</a:t>
            </a:r>
            <a:r>
              <a:rPr sz="3200" spc="-80">
                <a:solidFill>
                  <a:srgbClr val="2F2F2F"/>
                </a:solidFill>
                <a:latin typeface="Sitka Text"/>
                <a:cs typeface="Calibri"/>
              </a:rPr>
              <a:t>:</a:t>
            </a:r>
            <a:r>
              <a:rPr lang="en-GB" sz="3200" spc="-45">
                <a:solidFill>
                  <a:srgbClr val="2F2F2F"/>
                </a:solidFill>
                <a:latin typeface="Sitka Text"/>
                <a:cs typeface="Calibri"/>
              </a:rPr>
              <a:t> Masud Siddiqui</a:t>
            </a:r>
            <a:endParaRPr sz="3200" spc="-30">
              <a:solidFill>
                <a:srgbClr val="383838"/>
              </a:solidFill>
              <a:latin typeface="Sitka Text"/>
              <a:ea typeface="Calibri"/>
              <a:cs typeface="Calibri"/>
            </a:endParaRPr>
          </a:p>
        </p:txBody>
      </p:sp>
      <p:pic>
        <p:nvPicPr>
          <p:cNvPr id="6" name="Graphic 5" descr="Cloud outline"/>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316674" y="5471065"/>
            <a:ext cx="1474407" cy="1373384"/>
          </a:xfrm>
          <a:prstGeom prst="rect">
            <a:avLst/>
          </a:prstGeom>
          <a:effectLst>
            <a:glow rad="101600">
              <a:schemeClr val="accent3">
                <a:satMod val="175000"/>
                <a:alpha val="40000"/>
              </a:schemeClr>
            </a:glow>
          </a:effectLst>
          <a:scene3d>
            <a:camera prst="obliqueTopLeft"/>
            <a:lightRig rig="threePt" dir="t"/>
          </a:scene3d>
        </p:spPr>
      </p:pic>
    </p:spTree>
  </p:cSld>
  <p:clrMapOvr>
    <a:masterClrMapping/>
  </p:clrMapOvr>
  <mc:AlternateContent xmlns:mc="http://schemas.openxmlformats.org/markup-compatibility/2006" xmlns:p14="http://schemas.microsoft.com/office/powerpoint/2010/main">
    <mc:Choice Requires="p14">
      <p:transition spd="slow" p14:dur="1600">
        <p14:prism dir="d"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4"/>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up)">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p:bldP spid="5" grpId="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descr="A nurse holding an old person&#10;&#10;AI-generated content may be incorrect."/>
          <p:cNvPicPr/>
          <p:nvPr/>
        </p:nvPicPr>
        <p:blipFill>
          <a:blip r:embed="rId3"/>
          <a:stretch>
            <a:fillRect/>
          </a:stretch>
        </p:blipFill>
        <p:spPr>
          <a:xfrm>
            <a:off x="10523239" y="3516646"/>
            <a:ext cx="8638480" cy="5908720"/>
          </a:xfrm>
          <a:prstGeom prst="rect">
            <a:avLst/>
          </a:prstGeom>
          <a:effectLst>
            <a:glow rad="63500">
              <a:schemeClr val="accent2">
                <a:satMod val="175000"/>
                <a:alpha val="40000"/>
              </a:schemeClr>
            </a:glow>
            <a:outerShdw blurRad="50800" dist="38100" dir="8100000" sx="109000" sy="109000" algn="tr" rotWithShape="0">
              <a:prstClr val="black">
                <a:alpha val="13000"/>
              </a:prstClr>
            </a:outerShdw>
          </a:effectLst>
        </p:spPr>
      </p:pic>
      <p:sp>
        <p:nvSpPr>
          <p:cNvPr id="3" name="object 3"/>
          <p:cNvSpPr txBox="1"/>
          <p:nvPr/>
        </p:nvSpPr>
        <p:spPr>
          <a:xfrm>
            <a:off x="641541" y="1175090"/>
            <a:ext cx="75565" cy="909319"/>
          </a:xfrm>
          <a:prstGeom prst="rect">
            <a:avLst/>
          </a:prstGeom>
        </p:spPr>
        <p:txBody>
          <a:bodyPr vert="horz" wrap="square" lIns="0" tIns="12065" rIns="0" bIns="0" rtlCol="0">
            <a:spAutoFit/>
          </a:bodyPr>
          <a:lstStyle/>
          <a:p>
            <a:pPr marL="12700">
              <a:lnSpc>
                <a:spcPct val="100000"/>
              </a:lnSpc>
              <a:spcBef>
                <a:spcPts val="95"/>
              </a:spcBef>
            </a:pPr>
            <a:r>
              <a:rPr sz="5800" spc="-1135">
                <a:solidFill>
                  <a:srgbClr val="3A83F0"/>
                </a:solidFill>
                <a:latin typeface="Calibri"/>
                <a:cs typeface="Calibri"/>
              </a:rPr>
              <a:t>I</a:t>
            </a:r>
            <a:endParaRPr sz="5800">
              <a:latin typeface="Calibri"/>
              <a:cs typeface="Calibri"/>
            </a:endParaRPr>
          </a:p>
        </p:txBody>
      </p:sp>
      <p:sp>
        <p:nvSpPr>
          <p:cNvPr id="4" name="object 4" descr="$PPTXTitle"/>
          <p:cNvSpPr txBox="1">
            <a:spLocks noGrp="1"/>
          </p:cNvSpPr>
          <p:nvPr>
            <p:ph type="title"/>
          </p:nvPr>
        </p:nvSpPr>
        <p:spPr>
          <a:xfrm>
            <a:off x="1725930" y="1029335"/>
            <a:ext cx="17244695" cy="904240"/>
          </a:xfrm>
          <a:prstGeom prst="rect">
            <a:avLst/>
          </a:prstGeom>
        </p:spPr>
        <p:txBody>
          <a:bodyPr vert="horz" wrap="square" lIns="0" tIns="12065" rIns="0" bIns="0" rtlCol="0">
            <a:spAutoFit/>
          </a:bodyPr>
          <a:lstStyle/>
          <a:p>
            <a:pPr marL="13970" algn="ctr">
              <a:lnSpc>
                <a:spcPct val="100000"/>
              </a:lnSpc>
              <a:spcBef>
                <a:spcPts val="95"/>
              </a:spcBef>
            </a:pPr>
            <a:r>
              <a:rPr sz="5800" b="0" spc="165">
                <a:solidFill>
                  <a:srgbClr val="1D3B82"/>
                </a:solidFill>
                <a:latin typeface="Calibri"/>
                <a:cs typeface="Calibri"/>
              </a:rPr>
              <a:t>RIVERDALE</a:t>
            </a:r>
            <a:r>
              <a:rPr sz="5800" b="0" spc="515">
                <a:solidFill>
                  <a:srgbClr val="1D3B82"/>
                </a:solidFill>
                <a:latin typeface="Calibri"/>
                <a:cs typeface="Calibri"/>
              </a:rPr>
              <a:t> </a:t>
            </a:r>
            <a:r>
              <a:rPr sz="5800" b="0" spc="240">
                <a:solidFill>
                  <a:srgbClr val="1D3B8A"/>
                </a:solidFill>
                <a:latin typeface="Calibri"/>
                <a:cs typeface="Calibri"/>
              </a:rPr>
              <a:t>NURSING</a:t>
            </a:r>
            <a:r>
              <a:rPr sz="5800" b="0" spc="-40">
                <a:solidFill>
                  <a:srgbClr val="1D3B8A"/>
                </a:solidFill>
                <a:latin typeface="Calibri"/>
                <a:cs typeface="Calibri"/>
              </a:rPr>
              <a:t> </a:t>
            </a:r>
            <a:r>
              <a:rPr sz="5800" b="0">
                <a:solidFill>
                  <a:srgbClr val="1F3B80"/>
                </a:solidFill>
                <a:latin typeface="Calibri"/>
                <a:cs typeface="Calibri"/>
              </a:rPr>
              <a:t>HOME</a:t>
            </a:r>
            <a:r>
              <a:rPr sz="5800" b="0" spc="290">
                <a:solidFill>
                  <a:srgbClr val="1F3B80"/>
                </a:solidFill>
                <a:latin typeface="Calibri"/>
                <a:cs typeface="Calibri"/>
              </a:rPr>
              <a:t> </a:t>
            </a:r>
            <a:r>
              <a:rPr sz="5800" b="0" spc="270">
                <a:solidFill>
                  <a:srgbClr val="183A8A"/>
                </a:solidFill>
                <a:latin typeface="Calibri"/>
                <a:cs typeface="Calibri"/>
              </a:rPr>
              <a:t>CONTEXT</a:t>
            </a:r>
            <a:endParaRPr sz="5800">
              <a:latin typeface="Calibri"/>
              <a:cs typeface="Calibri"/>
            </a:endParaRPr>
          </a:p>
        </p:txBody>
      </p:sp>
      <p:sp>
        <p:nvSpPr>
          <p:cNvPr id="5" name="object 5"/>
          <p:cNvSpPr txBox="1"/>
          <p:nvPr/>
        </p:nvSpPr>
        <p:spPr>
          <a:xfrm>
            <a:off x="855980" y="3516630"/>
            <a:ext cx="8289290" cy="6377305"/>
          </a:xfrm>
          <a:prstGeom prst="rect">
            <a:avLst/>
          </a:prstGeom>
          <a:ln>
            <a:solidFill>
              <a:srgbClr val="4472C4"/>
            </a:solidFill>
          </a:ln>
        </p:spPr>
        <p:txBody>
          <a:bodyPr vert="horz" wrap="square" lIns="0" tIns="12700" rIns="0" bIns="0" rtlCol="0" anchor="t">
            <a:noAutofit/>
          </a:bodyPr>
          <a:lstStyle/>
          <a:p>
            <a:pPr marL="34925" marR="320675" indent="2540" algn="ctr">
              <a:lnSpc>
                <a:spcPct val="116000"/>
              </a:lnSpc>
              <a:spcBef>
                <a:spcPts val="100"/>
              </a:spcBef>
            </a:pPr>
            <a:r>
              <a:rPr lang="en-GB" sz="3200" b="1" spc="-25">
                <a:solidFill>
                  <a:srgbClr val="333333"/>
                </a:solidFill>
                <a:latin typeface="Hoefler Text Regular" panose="02030602050506020203" charset="0"/>
                <a:cs typeface="Hoefler Text Regular" panose="02030602050506020203" charset="0"/>
              </a:rPr>
              <a:t>Care Environment</a:t>
            </a:r>
            <a:r>
              <a:rPr sz="3200" b="1" spc="-25">
                <a:solidFill>
                  <a:srgbClr val="333333"/>
                </a:solidFill>
                <a:latin typeface="Hoefler Text Regular" panose="02030602050506020203" charset="0"/>
                <a:cs typeface="Hoefler Text Regular" panose="02030602050506020203" charset="0"/>
              </a:rPr>
              <a:t>:</a:t>
            </a:r>
            <a:r>
              <a:rPr sz="3200" spc="15">
                <a:solidFill>
                  <a:srgbClr val="333333"/>
                </a:solidFill>
                <a:latin typeface="Hoefler Text Regular" panose="02030602050506020203" charset="0"/>
                <a:cs typeface="Hoefler Text Regular" panose="02030602050506020203" charset="0"/>
              </a:rPr>
              <a:t> </a:t>
            </a:r>
          </a:p>
          <a:p>
            <a:pPr marL="457200" marR="320675" indent="-457200">
              <a:lnSpc>
                <a:spcPct val="116000"/>
              </a:lnSpc>
              <a:spcBef>
                <a:spcPts val="100"/>
              </a:spcBef>
              <a:buFont typeface="Wingdings" panose="05000000000000000000" charset="0"/>
              <a:buChar char=""/>
            </a:pPr>
            <a:r>
              <a:rPr lang="en-US" altLang="en-US" sz="3200" b="0" i="0" strike="noStrike" spc="-110">
                <a:ln cap="rnd">
                  <a:solidFill>
                    <a:schemeClr val="accent1"/>
                  </a:solidFill>
                </a:ln>
                <a:solidFill>
                  <a:schemeClr val="tx1"/>
                </a:solidFill>
                <a:highlight>
                  <a:srgbClr val="C0C0C0"/>
                </a:highlight>
                <a:latin typeface="Hoefler Text Regular" panose="02030602050506020203" charset="0"/>
                <a:cs typeface="Hoefler Text Regular" panose="02030602050506020203" charset="0"/>
              </a:rPr>
              <a:t>24/7 Operations: </a:t>
            </a:r>
          </a:p>
          <a:p>
            <a:pPr marL="0" marR="320675" indent="0">
              <a:lnSpc>
                <a:spcPct val="116000"/>
              </a:lnSpc>
              <a:spcBef>
                <a:spcPts val="100"/>
              </a:spcBef>
              <a:buFont typeface="Wingdings" panose="05000000000000000000" charset="0"/>
              <a:buNone/>
            </a:pPr>
            <a:r>
              <a:rPr lang="en-US" altLang="en-US" sz="2400" b="0" i="0" strike="noStrike" spc="-110">
                <a:ln cap="rnd">
                  <a:solidFill>
                    <a:schemeClr val="accent1"/>
                  </a:solidFill>
                </a:ln>
                <a:solidFill>
                  <a:schemeClr val="tx1"/>
                </a:solidFill>
                <a:latin typeface="Hoefler Text Regular" panose="02030602050506020203" charset="0"/>
                <a:cs typeface="Hoefler Text Regular" panose="02030602050506020203" charset="0"/>
              </a:rPr>
              <a:t>Riverdale operates around the clock across two separate physical buildings.</a:t>
            </a:r>
          </a:p>
          <a:p>
            <a:pPr marL="457200" marR="320675" indent="-457200">
              <a:lnSpc>
                <a:spcPct val="116000"/>
              </a:lnSpc>
              <a:spcBef>
                <a:spcPts val="100"/>
              </a:spcBef>
              <a:buFont typeface="Wingdings" panose="05000000000000000000" charset="0"/>
              <a:buChar char=""/>
            </a:pPr>
            <a:r>
              <a:rPr lang="en-US" altLang="en-US" sz="3200" b="0" i="0" strike="noStrike" spc="-110">
                <a:ln cap="rnd">
                  <a:solidFill>
                    <a:schemeClr val="accent1"/>
                  </a:solidFill>
                </a:ln>
                <a:solidFill>
                  <a:schemeClr val="tx1"/>
                </a:solidFill>
                <a:highlight>
                  <a:srgbClr val="C0C0C0"/>
                </a:highlight>
                <a:latin typeface="Hoefler Text Regular" panose="02030602050506020203" charset="0"/>
                <a:cs typeface="Hoefler Text Regular" panose="02030602050506020203" charset="0"/>
              </a:rPr>
              <a:t>Diverse Staff Ecosystem: </a:t>
            </a:r>
          </a:p>
          <a:p>
            <a:pPr marL="0" marR="320675" indent="0">
              <a:lnSpc>
                <a:spcPct val="116000"/>
              </a:lnSpc>
              <a:spcBef>
                <a:spcPts val="100"/>
              </a:spcBef>
              <a:buFont typeface="Wingdings" panose="05000000000000000000" charset="0"/>
              <a:buNone/>
            </a:pPr>
            <a:r>
              <a:rPr lang="en-US" altLang="en-US" sz="2400" b="0" i="0" strike="noStrike" spc="-110">
                <a:ln cap="rnd">
                  <a:solidFill>
                    <a:schemeClr val="accent1"/>
                  </a:solidFill>
                </a:ln>
                <a:solidFill>
                  <a:schemeClr val="tx1"/>
                </a:solidFill>
                <a:latin typeface="Hoefler Text Regular" panose="02030602050506020203" charset="0"/>
                <a:cs typeface="Hoefler Text Regular" panose="02030602050506020203" charset="0"/>
              </a:rPr>
              <a:t>Employs nurses, care assistants, senior carers, and clinical administrators.</a:t>
            </a:r>
          </a:p>
          <a:p>
            <a:pPr marL="457200" marR="320675" indent="-457200">
              <a:lnSpc>
                <a:spcPct val="116000"/>
              </a:lnSpc>
              <a:spcBef>
                <a:spcPts val="100"/>
              </a:spcBef>
              <a:buFont typeface="Wingdings" panose="05000000000000000000" charset="0"/>
              <a:buChar char=""/>
            </a:pPr>
            <a:r>
              <a:rPr lang="en-US" altLang="en-US" sz="3200" b="0" i="0" strike="noStrike" spc="-110">
                <a:ln cap="rnd">
                  <a:solidFill>
                    <a:schemeClr val="accent1"/>
                  </a:solidFill>
                </a:ln>
                <a:solidFill>
                  <a:schemeClr val="tx1"/>
                </a:solidFill>
                <a:highlight>
                  <a:srgbClr val="C0C0C0"/>
                </a:highlight>
                <a:latin typeface="Hoefler Text Regular" panose="02030602050506020203" charset="0"/>
                <a:cs typeface="Hoefler Text Regular" panose="02030602050506020203" charset="0"/>
              </a:rPr>
              <a:t>Critical Need: </a:t>
            </a:r>
          </a:p>
          <a:p>
            <a:pPr marL="0" marR="320675" indent="0">
              <a:lnSpc>
                <a:spcPct val="116000"/>
              </a:lnSpc>
              <a:spcBef>
                <a:spcPts val="100"/>
              </a:spcBef>
              <a:buFont typeface="Wingdings" panose="05000000000000000000" charset="0"/>
              <a:buNone/>
            </a:pPr>
            <a:r>
              <a:rPr lang="en-US" altLang="en-US" sz="2400" b="0" i="0" strike="noStrike" spc="-110">
                <a:ln cap="rnd">
                  <a:solidFill>
                    <a:schemeClr val="accent1"/>
                  </a:solidFill>
                </a:ln>
                <a:solidFill>
                  <a:schemeClr val="tx1"/>
                </a:solidFill>
                <a:latin typeface="Hoefler Text Regular" panose="02030602050506020203" charset="0"/>
                <a:cs typeface="Hoefler Text Regular" panose="02030602050506020203" charset="0"/>
              </a:rPr>
              <a:t>Immediate and efficient access to resident profiles is vital to prevent medication discrepancies and ensure safe shift handovers </a:t>
            </a:r>
            <a:r>
              <a:rPr lang="en-US" altLang="en-US" sz="2400" i="1" spc="-110">
                <a:ln cap="rnd">
                  <a:solidFill>
                    <a:schemeClr val="accent1"/>
                  </a:solidFill>
                </a:ln>
                <a:solidFill>
                  <a:schemeClr val="accent2"/>
                </a:solidFill>
                <a:latin typeface="Hoefler Text Regular" panose="02030602050506020203" charset="0"/>
                <a:cs typeface="Hoefler Text Regular" panose="02030602050506020203" charset="0"/>
              </a:rPr>
              <a:t>(NHS England, 2024).</a:t>
            </a:r>
          </a:p>
        </p:txBody>
      </p:sp>
      <p:graphicFrame>
        <p:nvGraphicFramePr>
          <p:cNvPr id="6" name="Table 5"/>
          <p:cNvGraphicFramePr/>
          <p:nvPr/>
        </p:nvGraphicFramePr>
        <p:xfrm>
          <a:off x="10523855" y="9593580"/>
          <a:ext cx="8637905" cy="713105"/>
        </p:xfrm>
        <a:graphic>
          <a:graphicData uri="http://schemas.openxmlformats.org/drawingml/2006/table">
            <a:tbl>
              <a:tblPr firstRow="1" bandRow="1">
                <a:tableStyleId>{5C22544A-7EE6-4342-B048-85BDC9FD1C3A}</a:tableStyleId>
              </a:tblPr>
              <a:tblGrid>
                <a:gridCol w="8637905">
                  <a:extLst>
                    <a:ext uri="{9D8B030D-6E8A-4147-A177-3AD203B41FA5}">
                      <a16:colId xmlns:a16="http://schemas.microsoft.com/office/drawing/2014/main" val="20000"/>
                    </a:ext>
                  </a:extLst>
                </a:gridCol>
              </a:tblGrid>
              <a:tr h="713105">
                <a:tc>
                  <a:txBody>
                    <a:bodyPr/>
                    <a:lstStyle/>
                    <a:p>
                      <a:pPr algn="ctr">
                        <a:buNone/>
                      </a:pPr>
                      <a:r>
                        <a:rPr lang="en-US" altLang="en-US" sz="2400">
                          <a:solidFill>
                            <a:schemeClr val="tx1">
                              <a:lumMod val="50000"/>
                              <a:lumOff val="50000"/>
                            </a:schemeClr>
                          </a:solidFill>
                        </a:rPr>
                        <a:t>(Carehome.co.uk, 2026)</a:t>
                      </a:r>
                    </a:p>
                  </a:txBody>
                  <a:tcPr>
                    <a:solidFill>
                      <a:schemeClr val="tx2">
                        <a:lumMod val="20000"/>
                        <a:lumOff val="80000"/>
                      </a:schemeClr>
                    </a:solidFill>
                  </a:tcPr>
                </a:tc>
                <a:extLst>
                  <a:ext uri="{0D108BD9-81ED-4DB2-BD59-A6C34878D82A}">
                    <a16:rowId xmlns:a16="http://schemas.microsoft.com/office/drawing/2014/main" val="10000"/>
                  </a:ext>
                </a:extLst>
              </a:tr>
            </a:tbl>
          </a:graphicData>
        </a:graphic>
      </p:graphicFrame>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Cha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0405" y="1029335"/>
            <a:ext cx="15730220" cy="1166495"/>
          </a:xfrm>
        </p:spPr>
        <p:txBody>
          <a:bodyPr/>
          <a:lstStyle/>
          <a:p>
            <a:r>
              <a:rPr sz="4800" spc="114">
                <a:solidFill>
                  <a:srgbClr val="163B89"/>
                </a:solidFill>
                <a:latin typeface="Calibri"/>
                <a:cs typeface="Calibri"/>
                <a:sym typeface="+mn-ea"/>
              </a:rPr>
              <a:t>THE</a:t>
            </a:r>
            <a:r>
              <a:rPr sz="4800" spc="204">
                <a:solidFill>
                  <a:srgbClr val="163B89"/>
                </a:solidFill>
                <a:latin typeface="Calibri"/>
                <a:cs typeface="Calibri"/>
                <a:sym typeface="+mn-ea"/>
              </a:rPr>
              <a:t> </a:t>
            </a:r>
            <a:r>
              <a:rPr sz="4800" spc="305">
                <a:solidFill>
                  <a:srgbClr val="1D3687"/>
                </a:solidFill>
                <a:latin typeface="Calibri"/>
                <a:cs typeface="Calibri"/>
                <a:sym typeface="+mn-ea"/>
              </a:rPr>
              <a:t>CURRENT</a:t>
            </a:r>
            <a:r>
              <a:rPr sz="4800" spc="650">
                <a:solidFill>
                  <a:srgbClr val="1D3687"/>
                </a:solidFill>
                <a:latin typeface="Calibri"/>
                <a:cs typeface="Calibri"/>
                <a:sym typeface="+mn-ea"/>
              </a:rPr>
              <a:t> </a:t>
            </a:r>
            <a:r>
              <a:rPr lang="en-GB" sz="4800" spc="254">
                <a:solidFill>
                  <a:srgbClr val="183D85"/>
                </a:solidFill>
                <a:latin typeface="Calibri"/>
                <a:cs typeface="Calibri"/>
                <a:sym typeface="+mn-ea"/>
              </a:rPr>
              <a:t>CHALLENGES IN RIVERDALE</a:t>
            </a:r>
            <a:r>
              <a:rPr lang="en-GB" spc="254">
                <a:solidFill>
                  <a:srgbClr val="183D85"/>
                </a:solidFill>
                <a:latin typeface="Calibri"/>
                <a:cs typeface="Calibri"/>
                <a:sym typeface="+mn-ea"/>
              </a:rPr>
              <a:t> </a:t>
            </a:r>
            <a:endParaRPr lang="en-US"/>
          </a:p>
        </p:txBody>
      </p:sp>
      <p:sp>
        <p:nvSpPr>
          <p:cNvPr id="4" name="矩形: 圆角 2"/>
          <p:cNvSpPr/>
          <p:nvPr>
            <p:custDataLst>
              <p:tags r:id="rId1"/>
            </p:custDataLst>
          </p:nvPr>
        </p:nvSpPr>
        <p:spPr>
          <a:xfrm>
            <a:off x="1513146" y="4738914"/>
            <a:ext cx="4425001" cy="4253638"/>
          </a:xfrm>
          <a:prstGeom prst="roundRect">
            <a:avLst>
              <a:gd name="adj" fmla="val 0"/>
            </a:avLst>
          </a:prstGeom>
          <a:effectLst>
            <a:outerShdw blurRad="76200" dist="12700" dir="8100000" sy="-23000" kx="800400" algn="br" rotWithShape="0">
              <a:prstClr val="black">
                <a:alpha val="20000"/>
              </a:prstClr>
            </a:outerShdw>
          </a:effectLst>
        </p:spPr>
        <p:style>
          <a:lnRef idx="2">
            <a:schemeClr val="accent1"/>
          </a:lnRef>
          <a:fillRef idx="0">
            <a:srgbClr val="FFFFFF"/>
          </a:fillRef>
          <a:effectRef idx="0">
            <a:srgbClr val="FFFFFF"/>
          </a:effectRef>
          <a:fontRef idx="minor">
            <a:schemeClr val="tx1"/>
          </a:fontRef>
        </p:style>
        <p:txBody>
          <a:bodyPr lIns="82296" tIns="41148" rIns="82296" bIns="41148" rtlCol="0" anchor="ctr">
            <a:scene3d>
              <a:camera prst="obliqueTopLeft"/>
              <a:lightRig rig="threePt" dir="t"/>
            </a:scene3d>
          </a:bodyPr>
          <a:lstStyle/>
          <a:p>
            <a:endParaRPr lang="en-US" sz="1440">
              <a:solidFill>
                <a:schemeClr val="bg1"/>
              </a:solidFill>
              <a:latin typeface="+mj-lt"/>
            </a:endParaRPr>
          </a:p>
        </p:txBody>
      </p:sp>
      <p:sp>
        <p:nvSpPr>
          <p:cNvPr id="6" name="矩形 5"/>
          <p:cNvSpPr/>
          <p:nvPr>
            <p:custDataLst>
              <p:tags r:id="rId2"/>
            </p:custDataLst>
          </p:nvPr>
        </p:nvSpPr>
        <p:spPr>
          <a:xfrm>
            <a:off x="1875880" y="6428191"/>
            <a:ext cx="3702144" cy="2199018"/>
          </a:xfrm>
          <a:prstGeom prst="rect">
            <a:avLst/>
          </a:prstGeom>
          <a:noFill/>
        </p:spPr>
        <p:txBody>
          <a:bodyPr wrap="square" lIns="0" tIns="0" rIns="0" bIns="0" rtlCol="0" anchor="t" anchorCtr="0">
            <a:noAutofit/>
          </a:bodyPr>
          <a:lstStyle/>
          <a:p>
            <a:pPr marR="5080">
              <a:lnSpc>
                <a:spcPct val="118000"/>
              </a:lnSpc>
              <a:spcBef>
                <a:spcPts val="90"/>
              </a:spcBef>
            </a:pPr>
            <a:r>
              <a:rPr sz="2400" spc="-45">
                <a:solidFill>
                  <a:srgbClr val="313131"/>
                </a:solidFill>
                <a:latin typeface="Calibri"/>
                <a:cs typeface="Calibri"/>
                <a:sym typeface="+mn-ea"/>
              </a:rPr>
              <a:t>Staff</a:t>
            </a:r>
            <a:r>
              <a:rPr sz="2400" spc="-10">
                <a:solidFill>
                  <a:srgbClr val="313131"/>
                </a:solidFill>
                <a:latin typeface="Calibri"/>
                <a:cs typeface="Calibri"/>
                <a:sym typeface="+mn-ea"/>
              </a:rPr>
              <a:t> </a:t>
            </a:r>
            <a:r>
              <a:rPr sz="2400" spc="-90">
                <a:solidFill>
                  <a:srgbClr val="313131"/>
                </a:solidFill>
                <a:latin typeface="Calibri"/>
                <a:cs typeface="Calibri"/>
                <a:sym typeface="+mn-ea"/>
              </a:rPr>
              <a:t>often</a:t>
            </a:r>
            <a:r>
              <a:rPr sz="2400" spc="-125">
                <a:solidFill>
                  <a:srgbClr val="313131"/>
                </a:solidFill>
                <a:latin typeface="Calibri"/>
                <a:cs typeface="Calibri"/>
                <a:sym typeface="+mn-ea"/>
              </a:rPr>
              <a:t> </a:t>
            </a:r>
            <a:r>
              <a:rPr sz="2400" spc="-110">
                <a:solidFill>
                  <a:srgbClr val="2F2F2F"/>
                </a:solidFill>
                <a:latin typeface="Calibri"/>
                <a:cs typeface="Calibri"/>
                <a:sym typeface="+mn-ea"/>
              </a:rPr>
              <a:t>recreate</a:t>
            </a:r>
            <a:r>
              <a:rPr sz="2400" spc="-100">
                <a:solidFill>
                  <a:srgbClr val="2F2F2F"/>
                </a:solidFill>
                <a:latin typeface="Calibri"/>
                <a:cs typeface="Calibri"/>
                <a:sym typeface="+mn-ea"/>
              </a:rPr>
              <a:t> </a:t>
            </a:r>
            <a:r>
              <a:rPr sz="2400" spc="-70">
                <a:solidFill>
                  <a:srgbClr val="2D2D2D"/>
                </a:solidFill>
                <a:latin typeface="Calibri"/>
                <a:cs typeface="Calibri"/>
                <a:sym typeface="+mn-ea"/>
              </a:rPr>
              <a:t>care</a:t>
            </a:r>
            <a:r>
              <a:rPr sz="2400" spc="-180">
                <a:solidFill>
                  <a:srgbClr val="2D2D2D"/>
                </a:solidFill>
                <a:latin typeface="Calibri"/>
                <a:cs typeface="Calibri"/>
                <a:sym typeface="+mn-ea"/>
              </a:rPr>
              <a:t> </a:t>
            </a:r>
            <a:r>
              <a:rPr sz="2400" spc="-10">
                <a:solidFill>
                  <a:srgbClr val="2F2F2F"/>
                </a:solidFill>
                <a:latin typeface="Calibri"/>
                <a:cs typeface="Calibri"/>
                <a:sym typeface="+mn-ea"/>
              </a:rPr>
              <a:t>plans </a:t>
            </a:r>
            <a:r>
              <a:rPr sz="2400" spc="-120">
                <a:solidFill>
                  <a:srgbClr val="2F2F2F"/>
                </a:solidFill>
                <a:latin typeface="Calibri"/>
                <a:cs typeface="Calibri"/>
                <a:sym typeface="+mn-ea"/>
              </a:rPr>
              <a:t>because</a:t>
            </a:r>
            <a:r>
              <a:rPr sz="2400" spc="-85">
                <a:solidFill>
                  <a:srgbClr val="2F2F2F"/>
                </a:solidFill>
                <a:latin typeface="Calibri"/>
                <a:cs typeface="Calibri"/>
                <a:sym typeface="+mn-ea"/>
              </a:rPr>
              <a:t> </a:t>
            </a:r>
            <a:r>
              <a:rPr sz="2400" spc="-80">
                <a:solidFill>
                  <a:srgbClr val="313131"/>
                </a:solidFill>
                <a:latin typeface="Calibri"/>
                <a:cs typeface="Calibri"/>
                <a:sym typeface="+mn-ea"/>
              </a:rPr>
              <a:t>physical</a:t>
            </a:r>
            <a:r>
              <a:rPr sz="2400" spc="-5">
                <a:solidFill>
                  <a:srgbClr val="313131"/>
                </a:solidFill>
                <a:latin typeface="Calibri"/>
                <a:cs typeface="Calibri"/>
                <a:sym typeface="+mn-ea"/>
              </a:rPr>
              <a:t> </a:t>
            </a:r>
            <a:r>
              <a:rPr sz="2400" spc="-65">
                <a:solidFill>
                  <a:srgbClr val="363636"/>
                </a:solidFill>
                <a:latin typeface="Calibri"/>
                <a:cs typeface="Calibri"/>
                <a:sym typeface="+mn-ea"/>
              </a:rPr>
              <a:t>folders</a:t>
            </a:r>
            <a:r>
              <a:rPr sz="2400">
                <a:solidFill>
                  <a:srgbClr val="363636"/>
                </a:solidFill>
                <a:latin typeface="Calibri"/>
                <a:cs typeface="Calibri"/>
                <a:sym typeface="+mn-ea"/>
              </a:rPr>
              <a:t> </a:t>
            </a:r>
            <a:r>
              <a:rPr sz="2400" spc="-25">
                <a:solidFill>
                  <a:srgbClr val="2F2F2F"/>
                </a:solidFill>
                <a:latin typeface="Calibri"/>
                <a:cs typeface="Calibri"/>
                <a:sym typeface="+mn-ea"/>
              </a:rPr>
              <a:t>are </a:t>
            </a:r>
            <a:r>
              <a:rPr sz="2400" spc="-80">
                <a:solidFill>
                  <a:srgbClr val="313131"/>
                </a:solidFill>
                <a:latin typeface="Calibri"/>
                <a:cs typeface="Calibri"/>
                <a:sym typeface="+mn-ea"/>
              </a:rPr>
              <a:t>missing</a:t>
            </a:r>
            <a:r>
              <a:rPr sz="2400" spc="-130">
                <a:solidFill>
                  <a:srgbClr val="313131"/>
                </a:solidFill>
                <a:latin typeface="Calibri"/>
                <a:cs typeface="Calibri"/>
                <a:sym typeface="+mn-ea"/>
              </a:rPr>
              <a:t> </a:t>
            </a:r>
            <a:r>
              <a:rPr sz="2400" spc="-70">
                <a:solidFill>
                  <a:srgbClr val="383838"/>
                </a:solidFill>
                <a:latin typeface="Calibri"/>
                <a:cs typeface="Calibri"/>
                <a:sym typeface="+mn-ea"/>
              </a:rPr>
              <a:t>or</a:t>
            </a:r>
            <a:r>
              <a:rPr sz="2400" spc="-120">
                <a:solidFill>
                  <a:srgbClr val="383838"/>
                </a:solidFill>
                <a:latin typeface="Calibri"/>
                <a:cs typeface="Calibri"/>
                <a:sym typeface="+mn-ea"/>
              </a:rPr>
              <a:t> </a:t>
            </a:r>
            <a:r>
              <a:rPr sz="2400" spc="-120">
                <a:solidFill>
                  <a:srgbClr val="333333"/>
                </a:solidFill>
                <a:latin typeface="Calibri"/>
                <a:cs typeface="Calibri"/>
                <a:sym typeface="+mn-ea"/>
              </a:rPr>
              <a:t>outdated</a:t>
            </a:r>
            <a:r>
              <a:rPr sz="2400" spc="15">
                <a:solidFill>
                  <a:srgbClr val="333333"/>
                </a:solidFill>
                <a:latin typeface="Calibri"/>
                <a:cs typeface="Calibri"/>
                <a:sym typeface="+mn-ea"/>
              </a:rPr>
              <a:t> </a:t>
            </a:r>
            <a:r>
              <a:rPr sz="2400" spc="-75">
                <a:solidFill>
                  <a:srgbClr val="3A3A3A"/>
                </a:solidFill>
                <a:latin typeface="Calibri"/>
                <a:cs typeface="Calibri"/>
                <a:sym typeface="+mn-ea"/>
              </a:rPr>
              <a:t>in</a:t>
            </a:r>
            <a:r>
              <a:rPr sz="2400" spc="-204">
                <a:solidFill>
                  <a:srgbClr val="3A3A3A"/>
                </a:solidFill>
                <a:latin typeface="Calibri"/>
                <a:cs typeface="Calibri"/>
                <a:sym typeface="+mn-ea"/>
              </a:rPr>
              <a:t> </a:t>
            </a:r>
            <a:r>
              <a:rPr sz="2400" spc="-60">
                <a:solidFill>
                  <a:srgbClr val="2F2F2F"/>
                </a:solidFill>
                <a:latin typeface="Calibri"/>
                <a:cs typeface="Calibri"/>
                <a:sym typeface="+mn-ea"/>
              </a:rPr>
              <a:t>Building</a:t>
            </a:r>
            <a:r>
              <a:rPr sz="2400" spc="-80">
                <a:solidFill>
                  <a:srgbClr val="2F2F2F"/>
                </a:solidFill>
                <a:latin typeface="Calibri"/>
                <a:cs typeface="Calibri"/>
                <a:sym typeface="+mn-ea"/>
              </a:rPr>
              <a:t> </a:t>
            </a:r>
            <a:r>
              <a:rPr sz="2400" spc="-25">
                <a:solidFill>
                  <a:srgbClr val="2B2B2B"/>
                </a:solidFill>
                <a:latin typeface="Calibri"/>
                <a:cs typeface="Calibri"/>
                <a:sym typeface="+mn-ea"/>
              </a:rPr>
              <a:t>B.</a:t>
            </a:r>
            <a:endParaRPr lang="en-US" sz="2400" spc="-25">
              <a:solidFill>
                <a:srgbClr val="2B2B2B"/>
              </a:solidFill>
              <a:latin typeface="Calibri"/>
              <a:cs typeface="Calibri"/>
              <a:sym typeface="+mn-ea"/>
            </a:endParaRPr>
          </a:p>
        </p:txBody>
      </p:sp>
      <p:sp>
        <p:nvSpPr>
          <p:cNvPr id="60" name="圆角矩形 59"/>
          <p:cNvSpPr/>
          <p:nvPr>
            <p:custDataLst>
              <p:tags r:id="rId3"/>
            </p:custDataLst>
          </p:nvPr>
        </p:nvSpPr>
        <p:spPr>
          <a:xfrm>
            <a:off x="1875880" y="4140447"/>
            <a:ext cx="950762" cy="931625"/>
          </a:xfrm>
          <a:prstGeom prst="roundRect">
            <a:avLst>
              <a:gd name="adj" fmla="val 0"/>
            </a:avLst>
          </a:prstGeom>
          <a:solidFill>
            <a:schemeClr val="accent2"/>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rtlCol="0" anchor="ctr">
            <a:noAutofit/>
          </a:bodyPr>
          <a:lstStyle/>
          <a:p>
            <a:pPr algn="ctr">
              <a:spcBef>
                <a:spcPct val="0"/>
              </a:spcBef>
              <a:spcAft>
                <a:spcPct val="0"/>
              </a:spcAft>
            </a:pPr>
            <a:r>
              <a:rPr lang="en-US" sz="2000" b="1">
                <a:solidFill>
                  <a:schemeClr val="lt1"/>
                </a:solidFill>
                <a:latin typeface="+mn-lt"/>
                <a:sym typeface="+mn-lt"/>
              </a:rPr>
              <a:t>01</a:t>
            </a:r>
          </a:p>
        </p:txBody>
      </p:sp>
      <p:sp>
        <p:nvSpPr>
          <p:cNvPr id="7" name="矩形 6"/>
          <p:cNvSpPr/>
          <p:nvPr>
            <p:custDataLst>
              <p:tags r:id="rId4"/>
            </p:custDataLst>
          </p:nvPr>
        </p:nvSpPr>
        <p:spPr>
          <a:xfrm>
            <a:off x="1880229" y="5445789"/>
            <a:ext cx="3703884" cy="623693"/>
          </a:xfrm>
          <a:prstGeom prst="rect">
            <a:avLst/>
          </a:prstGeom>
          <a:noFill/>
          <a:effectLst>
            <a:innerShdw blurRad="63500" dist="50800" dir="13500000">
              <a:prstClr val="black">
                <a:alpha val="50000"/>
              </a:prstClr>
            </a:innerShdw>
          </a:effectLst>
        </p:spPr>
        <p:txBody>
          <a:bodyPr wrap="square" lIns="0" tIns="0" rIns="0" bIns="0" rtlCol="0" anchor="ctr" anchorCtr="0">
            <a:noAutofit/>
          </a:bodyPr>
          <a:lstStyle/>
          <a:p>
            <a:pPr>
              <a:lnSpc>
                <a:spcPct val="100000"/>
              </a:lnSpc>
              <a:spcBef>
                <a:spcPts val="1525"/>
              </a:spcBef>
            </a:pPr>
            <a:r>
              <a:rPr sz="3200" spc="160">
                <a:solidFill>
                  <a:srgbClr val="112F89"/>
                </a:solidFill>
                <a:latin typeface="Calibri"/>
                <a:cs typeface="Calibri"/>
                <a:sym typeface="+mn-ea"/>
              </a:rPr>
              <a:t>Duplicated</a:t>
            </a:r>
            <a:r>
              <a:rPr sz="3200" spc="95">
                <a:solidFill>
                  <a:srgbClr val="112F89"/>
                </a:solidFill>
                <a:latin typeface="Calibri"/>
                <a:cs typeface="Calibri"/>
                <a:sym typeface="+mn-ea"/>
              </a:rPr>
              <a:t> </a:t>
            </a:r>
            <a:r>
              <a:rPr sz="3200" spc="70">
                <a:solidFill>
                  <a:srgbClr val="16368A"/>
                </a:solidFill>
                <a:latin typeface="Calibri"/>
                <a:cs typeface="Calibri"/>
                <a:sym typeface="+mn-ea"/>
              </a:rPr>
              <a:t>Work</a:t>
            </a:r>
            <a:endParaRPr lang="en-US" sz="3200" b="1" spc="70">
              <a:solidFill>
                <a:srgbClr val="16368A"/>
              </a:solidFill>
              <a:latin typeface="Calibri"/>
              <a:cs typeface="Calibri"/>
              <a:sym typeface="+mn-ea"/>
            </a:endParaRPr>
          </a:p>
        </p:txBody>
      </p:sp>
      <p:sp>
        <p:nvSpPr>
          <p:cNvPr id="33" name="矩形: 圆角 2"/>
          <p:cNvSpPr/>
          <p:nvPr>
            <p:custDataLst>
              <p:tags r:id="rId5"/>
            </p:custDataLst>
          </p:nvPr>
        </p:nvSpPr>
        <p:spPr>
          <a:xfrm>
            <a:off x="6697540" y="4738914"/>
            <a:ext cx="4425001" cy="4253638"/>
          </a:xfrm>
          <a:prstGeom prst="roundRect">
            <a:avLst>
              <a:gd name="adj" fmla="val 0"/>
            </a:avLst>
          </a:prstGeom>
          <a:solidFill>
            <a:schemeClr val="tx1">
              <a:lumMod val="40000"/>
              <a:lumOff val="60000"/>
              <a:alpha val="15000"/>
            </a:schemeClr>
          </a:solidFill>
          <a:ln w="15875">
            <a:noFill/>
          </a:ln>
          <a:effectLst>
            <a:outerShdw blurRad="76200" dist="12700" dir="8100000" sy="-23000" kx="8004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endParaRPr lang="en-US" sz="1440">
              <a:solidFill>
                <a:schemeClr val="bg1"/>
              </a:solidFill>
              <a:latin typeface="+mj-lt"/>
            </a:endParaRPr>
          </a:p>
        </p:txBody>
      </p:sp>
      <p:sp>
        <p:nvSpPr>
          <p:cNvPr id="8" name="矩形 7"/>
          <p:cNvSpPr/>
          <p:nvPr>
            <p:custDataLst>
              <p:tags r:id="rId6"/>
            </p:custDataLst>
          </p:nvPr>
        </p:nvSpPr>
        <p:spPr>
          <a:xfrm>
            <a:off x="7060273" y="6435150"/>
            <a:ext cx="3702144" cy="2199018"/>
          </a:xfrm>
          <a:prstGeom prst="rect">
            <a:avLst/>
          </a:prstGeom>
          <a:noFill/>
        </p:spPr>
        <p:txBody>
          <a:bodyPr wrap="square" lIns="0" tIns="0" rIns="0" bIns="0" rtlCol="0" anchor="t" anchorCtr="0">
            <a:noAutofit/>
          </a:bodyPr>
          <a:lstStyle/>
          <a:p>
            <a:pPr marR="5080">
              <a:lnSpc>
                <a:spcPct val="122000"/>
              </a:lnSpc>
              <a:spcBef>
                <a:spcPts val="130"/>
              </a:spcBef>
            </a:pPr>
            <a:r>
              <a:rPr sz="2800" spc="-25">
                <a:solidFill>
                  <a:srgbClr val="333333"/>
                </a:solidFill>
                <a:latin typeface="Calibri"/>
                <a:cs typeface="Calibri"/>
                <a:sym typeface="+mn-ea"/>
              </a:rPr>
              <a:t>C</a:t>
            </a:r>
            <a:r>
              <a:rPr sz="2400" spc="-25">
                <a:solidFill>
                  <a:srgbClr val="333333"/>
                </a:solidFill>
                <a:latin typeface="Calibri"/>
                <a:cs typeface="Calibri"/>
                <a:sym typeface="+mn-ea"/>
              </a:rPr>
              <a:t>ritical</a:t>
            </a:r>
            <a:r>
              <a:rPr sz="2400" spc="-85">
                <a:solidFill>
                  <a:srgbClr val="333333"/>
                </a:solidFill>
                <a:latin typeface="Calibri"/>
                <a:cs typeface="Calibri"/>
                <a:sym typeface="+mn-ea"/>
              </a:rPr>
              <a:t> </a:t>
            </a:r>
            <a:r>
              <a:rPr sz="2400" spc="-85">
                <a:solidFill>
                  <a:srgbClr val="363636"/>
                </a:solidFill>
                <a:latin typeface="Calibri"/>
                <a:cs typeface="Calibri"/>
                <a:sym typeface="+mn-ea"/>
              </a:rPr>
              <a:t>dietary</a:t>
            </a:r>
            <a:r>
              <a:rPr sz="2400" spc="-75">
                <a:solidFill>
                  <a:srgbClr val="363636"/>
                </a:solidFill>
                <a:latin typeface="Calibri"/>
                <a:cs typeface="Calibri"/>
                <a:sym typeface="+mn-ea"/>
              </a:rPr>
              <a:t> </a:t>
            </a:r>
            <a:r>
              <a:rPr sz="2400" spc="-55">
                <a:solidFill>
                  <a:srgbClr val="343434"/>
                </a:solidFill>
                <a:latin typeface="Calibri"/>
                <a:cs typeface="Calibri"/>
                <a:sym typeface="+mn-ea"/>
              </a:rPr>
              <a:t>or</a:t>
            </a:r>
            <a:r>
              <a:rPr sz="2400" spc="-105">
                <a:solidFill>
                  <a:srgbClr val="343434"/>
                </a:solidFill>
                <a:latin typeface="Calibri"/>
                <a:cs typeface="Calibri"/>
                <a:sym typeface="+mn-ea"/>
              </a:rPr>
              <a:t> </a:t>
            </a:r>
            <a:r>
              <a:rPr sz="2400" spc="-35">
                <a:solidFill>
                  <a:srgbClr val="2D2D2D"/>
                </a:solidFill>
                <a:latin typeface="Calibri"/>
                <a:cs typeface="Calibri"/>
                <a:sym typeface="+mn-ea"/>
              </a:rPr>
              <a:t>medication </a:t>
            </a:r>
            <a:r>
              <a:rPr sz="2400" spc="-60">
                <a:solidFill>
                  <a:srgbClr val="2B2B2B"/>
                </a:solidFill>
                <a:latin typeface="Calibri"/>
                <a:cs typeface="Calibri"/>
                <a:sym typeface="+mn-ea"/>
              </a:rPr>
              <a:t>updates</a:t>
            </a:r>
            <a:r>
              <a:rPr sz="2400" spc="-45">
                <a:solidFill>
                  <a:srgbClr val="2B2B2B"/>
                </a:solidFill>
                <a:latin typeface="Calibri"/>
                <a:cs typeface="Calibri"/>
                <a:sym typeface="+mn-ea"/>
              </a:rPr>
              <a:t> </a:t>
            </a:r>
            <a:r>
              <a:rPr sz="2400">
                <a:solidFill>
                  <a:srgbClr val="2A465E"/>
                </a:solidFill>
                <a:latin typeface="Calibri"/>
                <a:cs typeface="Calibri"/>
                <a:sym typeface="+mn-ea"/>
              </a:rPr>
              <a:t>fail</a:t>
            </a:r>
            <a:r>
              <a:rPr sz="2400" spc="-60">
                <a:solidFill>
                  <a:srgbClr val="2A465E"/>
                </a:solidFill>
                <a:latin typeface="Calibri"/>
                <a:cs typeface="Calibri"/>
                <a:sym typeface="+mn-ea"/>
              </a:rPr>
              <a:t> </a:t>
            </a:r>
            <a:r>
              <a:rPr sz="2400" spc="-70">
                <a:solidFill>
                  <a:srgbClr val="313131"/>
                </a:solidFill>
                <a:latin typeface="Calibri"/>
                <a:cs typeface="Calibri"/>
                <a:sym typeface="+mn-ea"/>
              </a:rPr>
              <a:t>to</a:t>
            </a:r>
            <a:r>
              <a:rPr sz="2400" spc="-140">
                <a:solidFill>
                  <a:srgbClr val="313131"/>
                </a:solidFill>
                <a:latin typeface="Calibri"/>
                <a:cs typeface="Calibri"/>
                <a:sym typeface="+mn-ea"/>
              </a:rPr>
              <a:t> </a:t>
            </a:r>
            <a:r>
              <a:rPr sz="2400" spc="-40">
                <a:solidFill>
                  <a:srgbClr val="363636"/>
                </a:solidFill>
                <a:latin typeface="Calibri"/>
                <a:cs typeface="Calibri"/>
                <a:sym typeface="+mn-ea"/>
              </a:rPr>
              <a:t>reach</a:t>
            </a:r>
            <a:r>
              <a:rPr sz="2400" spc="-60">
                <a:solidFill>
                  <a:srgbClr val="363636"/>
                </a:solidFill>
                <a:latin typeface="Calibri"/>
                <a:cs typeface="Calibri"/>
                <a:sym typeface="+mn-ea"/>
              </a:rPr>
              <a:t> </a:t>
            </a:r>
            <a:r>
              <a:rPr sz="2400" spc="-70">
                <a:solidFill>
                  <a:srgbClr val="333333"/>
                </a:solidFill>
                <a:latin typeface="Calibri"/>
                <a:cs typeface="Calibri"/>
                <a:sym typeface="+mn-ea"/>
              </a:rPr>
              <a:t>the</a:t>
            </a:r>
            <a:r>
              <a:rPr sz="2400" spc="-175">
                <a:solidFill>
                  <a:srgbClr val="333333"/>
                </a:solidFill>
                <a:latin typeface="Calibri"/>
                <a:cs typeface="Calibri"/>
                <a:sym typeface="+mn-ea"/>
              </a:rPr>
              <a:t> </a:t>
            </a:r>
            <a:r>
              <a:rPr sz="2400" spc="-85">
                <a:solidFill>
                  <a:srgbClr val="2F2F2F"/>
                </a:solidFill>
                <a:latin typeface="Calibri"/>
                <a:cs typeface="Calibri"/>
                <a:sym typeface="+mn-ea"/>
              </a:rPr>
              <a:t>next</a:t>
            </a:r>
            <a:r>
              <a:rPr sz="2400" spc="-120">
                <a:solidFill>
                  <a:srgbClr val="2F2F2F"/>
                </a:solidFill>
                <a:latin typeface="Calibri"/>
                <a:cs typeface="Calibri"/>
                <a:sym typeface="+mn-ea"/>
              </a:rPr>
              <a:t> </a:t>
            </a:r>
            <a:r>
              <a:rPr sz="2400" spc="-10">
                <a:solidFill>
                  <a:srgbClr val="313131"/>
                </a:solidFill>
                <a:latin typeface="Calibri"/>
                <a:cs typeface="Calibri"/>
                <a:sym typeface="+mn-ea"/>
              </a:rPr>
              <a:t>shift </a:t>
            </a:r>
            <a:r>
              <a:rPr sz="2400" spc="-50">
                <a:solidFill>
                  <a:srgbClr val="363636"/>
                </a:solidFill>
                <a:latin typeface="Calibri"/>
                <a:cs typeface="Calibri"/>
                <a:sym typeface="+mn-ea"/>
              </a:rPr>
              <a:t>due</a:t>
            </a:r>
            <a:r>
              <a:rPr sz="2400" spc="-140">
                <a:solidFill>
                  <a:srgbClr val="363636"/>
                </a:solidFill>
                <a:latin typeface="Calibri"/>
                <a:cs typeface="Calibri"/>
                <a:sym typeface="+mn-ea"/>
              </a:rPr>
              <a:t> </a:t>
            </a:r>
            <a:r>
              <a:rPr sz="2400" spc="-70">
                <a:solidFill>
                  <a:srgbClr val="2F2F2F"/>
                </a:solidFill>
                <a:latin typeface="Calibri"/>
                <a:cs typeface="Calibri"/>
                <a:sym typeface="+mn-ea"/>
              </a:rPr>
              <a:t>to</a:t>
            </a:r>
            <a:r>
              <a:rPr sz="2400" spc="-170">
                <a:solidFill>
                  <a:srgbClr val="2F2F2F"/>
                </a:solidFill>
                <a:latin typeface="Calibri"/>
                <a:cs typeface="Calibri"/>
                <a:sym typeface="+mn-ea"/>
              </a:rPr>
              <a:t> </a:t>
            </a:r>
            <a:r>
              <a:rPr sz="2400" spc="-40">
                <a:solidFill>
                  <a:srgbClr val="313131"/>
                </a:solidFill>
                <a:latin typeface="Calibri"/>
                <a:cs typeface="Calibri"/>
                <a:sym typeface="+mn-ea"/>
              </a:rPr>
              <a:t>scattered</a:t>
            </a:r>
            <a:r>
              <a:rPr sz="2400" spc="-80">
                <a:solidFill>
                  <a:srgbClr val="313131"/>
                </a:solidFill>
                <a:latin typeface="Calibri"/>
                <a:cs typeface="Calibri"/>
                <a:sym typeface="+mn-ea"/>
              </a:rPr>
              <a:t> </a:t>
            </a:r>
            <a:r>
              <a:rPr sz="2400" spc="-50">
                <a:solidFill>
                  <a:srgbClr val="333333"/>
                </a:solidFill>
                <a:latin typeface="Calibri"/>
                <a:cs typeface="Calibri"/>
                <a:sym typeface="+mn-ea"/>
              </a:rPr>
              <a:t>local</a:t>
            </a:r>
            <a:r>
              <a:rPr sz="2400" spc="-70">
                <a:solidFill>
                  <a:srgbClr val="333333"/>
                </a:solidFill>
                <a:latin typeface="Calibri"/>
                <a:cs typeface="Calibri"/>
                <a:sym typeface="+mn-ea"/>
              </a:rPr>
              <a:t> </a:t>
            </a:r>
            <a:r>
              <a:rPr sz="2400" spc="-10">
                <a:solidFill>
                  <a:srgbClr val="2A2A2A"/>
                </a:solidFill>
                <a:latin typeface="Calibri"/>
                <a:cs typeface="Calibri"/>
                <a:sym typeface="+mn-ea"/>
              </a:rPr>
              <a:t>files.</a:t>
            </a:r>
            <a:endParaRPr lang="en-US" sz="2400" spc="-10">
              <a:solidFill>
                <a:srgbClr val="2A2A2A"/>
              </a:solidFill>
              <a:latin typeface="Calibri"/>
              <a:cs typeface="Calibri"/>
              <a:sym typeface="+mn-ea"/>
            </a:endParaRPr>
          </a:p>
        </p:txBody>
      </p:sp>
      <p:sp>
        <p:nvSpPr>
          <p:cNvPr id="40" name="圆角矩形 39"/>
          <p:cNvSpPr/>
          <p:nvPr>
            <p:custDataLst>
              <p:tags r:id="rId7"/>
            </p:custDataLst>
          </p:nvPr>
        </p:nvSpPr>
        <p:spPr>
          <a:xfrm>
            <a:off x="7060273" y="4140447"/>
            <a:ext cx="950762" cy="931625"/>
          </a:xfrm>
          <a:prstGeom prst="roundRect">
            <a:avLst>
              <a:gd name="adj" fmla="val 0"/>
            </a:avLst>
          </a:prstGeom>
          <a:solidFill>
            <a:schemeClr val="accent3"/>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rtlCol="0" anchor="ctr">
            <a:noAutofit/>
          </a:bodyPr>
          <a:lstStyle/>
          <a:p>
            <a:pPr algn="ctr">
              <a:spcBef>
                <a:spcPct val="0"/>
              </a:spcBef>
              <a:spcAft>
                <a:spcPct val="0"/>
              </a:spcAft>
            </a:pPr>
            <a:r>
              <a:rPr lang="en-US" sz="2000" b="1">
                <a:solidFill>
                  <a:schemeClr val="lt1"/>
                </a:solidFill>
                <a:latin typeface="+mn-lt"/>
                <a:sym typeface="+mn-lt"/>
              </a:rPr>
              <a:t>02</a:t>
            </a:r>
          </a:p>
        </p:txBody>
      </p:sp>
      <p:sp>
        <p:nvSpPr>
          <p:cNvPr id="10" name="矩形 9"/>
          <p:cNvSpPr/>
          <p:nvPr>
            <p:custDataLst>
              <p:tags r:id="rId8"/>
            </p:custDataLst>
          </p:nvPr>
        </p:nvSpPr>
        <p:spPr>
          <a:xfrm>
            <a:off x="7068102" y="5328683"/>
            <a:ext cx="3703884" cy="607166"/>
          </a:xfrm>
          <a:prstGeom prst="rect">
            <a:avLst/>
          </a:prstGeom>
          <a:noFill/>
        </p:spPr>
        <p:txBody>
          <a:bodyPr wrap="square" lIns="0" tIns="0" rIns="0" bIns="0" rtlCol="0" anchor="ctr" anchorCtr="0">
            <a:noAutofit/>
          </a:bodyPr>
          <a:lstStyle/>
          <a:p>
            <a:pPr>
              <a:lnSpc>
                <a:spcPct val="100000"/>
              </a:lnSpc>
              <a:spcBef>
                <a:spcPts val="125"/>
              </a:spcBef>
            </a:pPr>
            <a:r>
              <a:rPr sz="3200" spc="110">
                <a:solidFill>
                  <a:srgbClr val="183D95"/>
                </a:solidFill>
                <a:latin typeface="Calibri"/>
                <a:cs typeface="Calibri"/>
                <a:sym typeface="+mn-ea"/>
              </a:rPr>
              <a:t>Missed</a:t>
            </a:r>
            <a:r>
              <a:rPr sz="3200" spc="-140">
                <a:solidFill>
                  <a:srgbClr val="183D95"/>
                </a:solidFill>
                <a:latin typeface="Calibri"/>
                <a:cs typeface="Calibri"/>
                <a:sym typeface="+mn-ea"/>
              </a:rPr>
              <a:t> </a:t>
            </a:r>
            <a:r>
              <a:rPr sz="3200" spc="190">
                <a:solidFill>
                  <a:srgbClr val="1C3B8C"/>
                </a:solidFill>
                <a:latin typeface="Calibri"/>
                <a:cs typeface="Calibri"/>
                <a:sym typeface="+mn-ea"/>
              </a:rPr>
              <a:t>Messages</a:t>
            </a:r>
            <a:endParaRPr lang="en-US" sz="3200" b="1" spc="190">
              <a:solidFill>
                <a:srgbClr val="1C3B8C"/>
              </a:solidFill>
              <a:latin typeface="Calibri"/>
              <a:cs typeface="Calibri"/>
              <a:sym typeface="+mn-ea"/>
            </a:endParaRPr>
          </a:p>
        </p:txBody>
      </p:sp>
      <p:sp>
        <p:nvSpPr>
          <p:cNvPr id="63" name="矩形: 圆角 2"/>
          <p:cNvSpPr/>
          <p:nvPr>
            <p:custDataLst>
              <p:tags r:id="rId9"/>
            </p:custDataLst>
          </p:nvPr>
        </p:nvSpPr>
        <p:spPr>
          <a:xfrm>
            <a:off x="11881933" y="4738914"/>
            <a:ext cx="4425001" cy="4253638"/>
          </a:xfrm>
          <a:prstGeom prst="roundRect">
            <a:avLst>
              <a:gd name="adj" fmla="val 0"/>
            </a:avLst>
          </a:prstGeom>
          <a:solidFill>
            <a:schemeClr val="tx1">
              <a:lumMod val="40000"/>
              <a:lumOff val="60000"/>
              <a:alpha val="15000"/>
            </a:schemeClr>
          </a:solidFill>
          <a:ln w="15875">
            <a:noFill/>
          </a:ln>
          <a:effectLst>
            <a:outerShdw blurRad="76200" dist="12700" dir="8100000" sy="-23000" kx="8004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endParaRPr lang="en-US" sz="1440">
              <a:solidFill>
                <a:schemeClr val="bg1"/>
              </a:solidFill>
              <a:latin typeface="+mj-lt"/>
            </a:endParaRPr>
          </a:p>
        </p:txBody>
      </p:sp>
      <p:sp>
        <p:nvSpPr>
          <p:cNvPr id="11" name="矩形 10"/>
          <p:cNvSpPr/>
          <p:nvPr>
            <p:custDataLst>
              <p:tags r:id="rId10"/>
            </p:custDataLst>
          </p:nvPr>
        </p:nvSpPr>
        <p:spPr>
          <a:xfrm>
            <a:off x="12244666" y="6428191"/>
            <a:ext cx="3702144" cy="2199018"/>
          </a:xfrm>
          <a:prstGeom prst="rect">
            <a:avLst/>
          </a:prstGeom>
          <a:noFill/>
        </p:spPr>
        <p:txBody>
          <a:bodyPr wrap="square" lIns="0" tIns="0" rIns="0" bIns="0" rtlCol="0" anchor="t" anchorCtr="0">
            <a:noAutofit/>
          </a:bodyPr>
          <a:lstStyle/>
          <a:p>
            <a:pPr marR="5080">
              <a:lnSpc>
                <a:spcPct val="118000"/>
              </a:lnSpc>
              <a:spcBef>
                <a:spcPts val="1820"/>
              </a:spcBef>
            </a:pPr>
            <a:r>
              <a:rPr sz="2400" spc="-60">
                <a:solidFill>
                  <a:srgbClr val="313131"/>
                </a:solidFill>
                <a:latin typeface="Calibri"/>
                <a:cs typeface="Calibri"/>
                <a:sym typeface="+mn-ea"/>
              </a:rPr>
              <a:t>Administrative</a:t>
            </a:r>
            <a:r>
              <a:rPr sz="2400" spc="-320">
                <a:solidFill>
                  <a:srgbClr val="313131"/>
                </a:solidFill>
                <a:latin typeface="Calibri"/>
                <a:cs typeface="Calibri"/>
                <a:sym typeface="+mn-ea"/>
              </a:rPr>
              <a:t> </a:t>
            </a:r>
            <a:r>
              <a:rPr sz="2400" spc="-45">
                <a:solidFill>
                  <a:srgbClr val="2B2B2B"/>
                </a:solidFill>
                <a:latin typeface="Calibri"/>
                <a:cs typeface="Calibri"/>
                <a:sym typeface="+mn-ea"/>
              </a:rPr>
              <a:t>staff</a:t>
            </a:r>
            <a:r>
              <a:rPr sz="2400" spc="40">
                <a:solidFill>
                  <a:srgbClr val="2B2B2B"/>
                </a:solidFill>
                <a:latin typeface="Calibri"/>
                <a:cs typeface="Calibri"/>
                <a:sym typeface="+mn-ea"/>
              </a:rPr>
              <a:t> </a:t>
            </a:r>
            <a:r>
              <a:rPr sz="2400" spc="-120">
                <a:solidFill>
                  <a:srgbClr val="313131"/>
                </a:solidFill>
                <a:latin typeface="Calibri"/>
                <a:cs typeface="Calibri"/>
                <a:sym typeface="+mn-ea"/>
              </a:rPr>
              <a:t>spend</a:t>
            </a:r>
            <a:r>
              <a:rPr sz="2400" spc="-95">
                <a:solidFill>
                  <a:srgbClr val="313131"/>
                </a:solidFill>
                <a:latin typeface="Calibri"/>
                <a:cs typeface="Calibri"/>
                <a:sym typeface="+mn-ea"/>
              </a:rPr>
              <a:t> </a:t>
            </a:r>
            <a:r>
              <a:rPr sz="2400" spc="-65">
                <a:solidFill>
                  <a:srgbClr val="363636"/>
                </a:solidFill>
                <a:latin typeface="Calibri"/>
                <a:cs typeface="Calibri"/>
                <a:sym typeface="+mn-ea"/>
              </a:rPr>
              <a:t>hours </a:t>
            </a:r>
            <a:r>
              <a:rPr sz="2400" spc="-110">
                <a:solidFill>
                  <a:srgbClr val="313131"/>
                </a:solidFill>
                <a:latin typeface="Calibri"/>
                <a:cs typeface="Calibri"/>
                <a:sym typeface="+mn-ea"/>
              </a:rPr>
              <a:t>hunting</a:t>
            </a:r>
            <a:r>
              <a:rPr sz="2400" spc="-65">
                <a:solidFill>
                  <a:srgbClr val="313131"/>
                </a:solidFill>
                <a:latin typeface="Calibri"/>
                <a:cs typeface="Calibri"/>
                <a:sym typeface="+mn-ea"/>
              </a:rPr>
              <a:t> </a:t>
            </a:r>
            <a:r>
              <a:rPr sz="2400" spc="-35">
                <a:solidFill>
                  <a:srgbClr val="343434"/>
                </a:solidFill>
                <a:latin typeface="Calibri"/>
                <a:cs typeface="Calibri"/>
                <a:sym typeface="+mn-ea"/>
              </a:rPr>
              <a:t>for</a:t>
            </a:r>
            <a:r>
              <a:rPr sz="2400" spc="-60">
                <a:solidFill>
                  <a:srgbClr val="343434"/>
                </a:solidFill>
                <a:latin typeface="Calibri"/>
                <a:cs typeface="Calibri"/>
                <a:sym typeface="+mn-ea"/>
              </a:rPr>
              <a:t> </a:t>
            </a:r>
            <a:r>
              <a:rPr sz="2400" spc="-90">
                <a:solidFill>
                  <a:srgbClr val="3A3A3A"/>
                </a:solidFill>
                <a:latin typeface="Calibri"/>
                <a:cs typeface="Calibri"/>
                <a:sym typeface="+mn-ea"/>
              </a:rPr>
              <a:t>policy</a:t>
            </a:r>
            <a:r>
              <a:rPr sz="2400" spc="-80">
                <a:solidFill>
                  <a:srgbClr val="3A3A3A"/>
                </a:solidFill>
                <a:latin typeface="Calibri"/>
                <a:cs typeface="Calibri"/>
                <a:sym typeface="+mn-ea"/>
              </a:rPr>
              <a:t> </a:t>
            </a:r>
            <a:r>
              <a:rPr sz="2400" spc="-30">
                <a:solidFill>
                  <a:srgbClr val="333333"/>
                </a:solidFill>
                <a:latin typeface="Calibri"/>
                <a:cs typeface="Calibri"/>
                <a:sym typeface="+mn-ea"/>
              </a:rPr>
              <a:t>documents </a:t>
            </a:r>
            <a:r>
              <a:rPr sz="2400" spc="-60">
                <a:solidFill>
                  <a:srgbClr val="2B2B2B"/>
                </a:solidFill>
                <a:latin typeface="Calibri"/>
                <a:cs typeface="Calibri"/>
                <a:sym typeface="+mn-ea"/>
              </a:rPr>
              <a:t>across</a:t>
            </a:r>
            <a:r>
              <a:rPr sz="2400" spc="-5">
                <a:solidFill>
                  <a:srgbClr val="2B2B2B"/>
                </a:solidFill>
                <a:latin typeface="Calibri"/>
                <a:cs typeface="Calibri"/>
                <a:sym typeface="+mn-ea"/>
              </a:rPr>
              <a:t> </a:t>
            </a:r>
            <a:r>
              <a:rPr sz="2400" spc="-100">
                <a:solidFill>
                  <a:srgbClr val="313131"/>
                </a:solidFill>
                <a:latin typeface="Calibri"/>
                <a:cs typeface="Calibri"/>
                <a:sym typeface="+mn-ea"/>
              </a:rPr>
              <a:t>isolated</a:t>
            </a:r>
            <a:r>
              <a:rPr sz="2400" spc="-80">
                <a:solidFill>
                  <a:srgbClr val="313131"/>
                </a:solidFill>
                <a:latin typeface="Calibri"/>
                <a:cs typeface="Calibri"/>
                <a:sym typeface="+mn-ea"/>
              </a:rPr>
              <a:t> </a:t>
            </a:r>
            <a:r>
              <a:rPr sz="2400" spc="-30">
                <a:solidFill>
                  <a:srgbClr val="2F2F2F"/>
                </a:solidFill>
                <a:latin typeface="Calibri"/>
                <a:cs typeface="Calibri"/>
                <a:sym typeface="+mn-ea"/>
              </a:rPr>
              <a:t>computers.</a:t>
            </a:r>
            <a:endParaRPr lang="en-US" sz="2400" spc="-30">
              <a:solidFill>
                <a:srgbClr val="2F2F2F"/>
              </a:solidFill>
              <a:latin typeface="Calibri"/>
              <a:cs typeface="Calibri"/>
              <a:sym typeface="+mn-ea"/>
            </a:endParaRPr>
          </a:p>
        </p:txBody>
      </p:sp>
      <p:sp>
        <p:nvSpPr>
          <p:cNvPr id="65" name="圆角矩形 64"/>
          <p:cNvSpPr/>
          <p:nvPr>
            <p:custDataLst>
              <p:tags r:id="rId11"/>
            </p:custDataLst>
          </p:nvPr>
        </p:nvSpPr>
        <p:spPr>
          <a:xfrm>
            <a:off x="12244666" y="4140447"/>
            <a:ext cx="950762" cy="931625"/>
          </a:xfrm>
          <a:prstGeom prst="roundRect">
            <a:avLst>
              <a:gd name="adj" fmla="val 0"/>
            </a:avLst>
          </a:prstGeom>
          <a:solidFill>
            <a:schemeClr val="accent2"/>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rtlCol="0" anchor="ctr">
            <a:noAutofit/>
          </a:bodyPr>
          <a:lstStyle/>
          <a:p>
            <a:pPr algn="ctr">
              <a:spcBef>
                <a:spcPct val="0"/>
              </a:spcBef>
              <a:spcAft>
                <a:spcPct val="0"/>
              </a:spcAft>
            </a:pPr>
            <a:r>
              <a:rPr lang="en-US" sz="2000" b="1">
                <a:solidFill>
                  <a:schemeClr val="lt1"/>
                </a:solidFill>
                <a:latin typeface="+mn-lt"/>
                <a:sym typeface="+mn-lt"/>
              </a:rPr>
              <a:t>03</a:t>
            </a:r>
          </a:p>
        </p:txBody>
      </p:sp>
      <p:cxnSp>
        <p:nvCxnSpPr>
          <p:cNvPr id="80" name="直接连接符 79"/>
          <p:cNvCxnSpPr/>
          <p:nvPr>
            <p:custDataLst>
              <p:tags r:id="rId12"/>
            </p:custDataLst>
          </p:nvPr>
        </p:nvCxnSpPr>
        <p:spPr>
          <a:xfrm flipV="1">
            <a:off x="1767147" y="6160273"/>
            <a:ext cx="3896124" cy="0"/>
          </a:xfrm>
          <a:prstGeom prst="line">
            <a:avLst/>
          </a:prstGeom>
          <a:ln w="22225">
            <a:solidFill>
              <a:schemeClr val="accent2">
                <a:alpha val="50000"/>
              </a:schemeClr>
            </a:solidFill>
          </a:ln>
        </p:spPr>
        <p:style>
          <a:lnRef idx="2">
            <a:schemeClr val="accent1"/>
          </a:lnRef>
          <a:fillRef idx="0">
            <a:srgbClr val="FFFFFF"/>
          </a:fillRef>
          <a:effectRef idx="0">
            <a:srgbClr val="FFFFFF"/>
          </a:effectRef>
          <a:fontRef idx="minor">
            <a:schemeClr val="tx1"/>
          </a:fontRef>
        </p:style>
      </p:cxnSp>
      <p:cxnSp>
        <p:nvCxnSpPr>
          <p:cNvPr id="74" name="直接连接符 73"/>
          <p:cNvCxnSpPr/>
          <p:nvPr>
            <p:custDataLst>
              <p:tags r:id="rId13"/>
            </p:custDataLst>
          </p:nvPr>
        </p:nvCxnSpPr>
        <p:spPr>
          <a:xfrm>
            <a:off x="6951540" y="6160273"/>
            <a:ext cx="3896124" cy="0"/>
          </a:xfrm>
          <a:prstGeom prst="line">
            <a:avLst/>
          </a:prstGeom>
          <a:ln w="22225">
            <a:solidFill>
              <a:schemeClr val="accent3">
                <a:alpha val="50000"/>
              </a:schemeClr>
            </a:solidFill>
          </a:ln>
        </p:spPr>
        <p:style>
          <a:lnRef idx="2">
            <a:schemeClr val="accent1"/>
          </a:lnRef>
          <a:fillRef idx="0">
            <a:srgbClr val="FFFFFF"/>
          </a:fillRef>
          <a:effectRef idx="0">
            <a:srgbClr val="FFFFFF"/>
          </a:effectRef>
          <a:fontRef idx="minor">
            <a:schemeClr val="tx1"/>
          </a:fontRef>
        </p:style>
      </p:cxnSp>
      <p:cxnSp>
        <p:nvCxnSpPr>
          <p:cNvPr id="75" name="直接连接符 74"/>
          <p:cNvCxnSpPr/>
          <p:nvPr>
            <p:custDataLst>
              <p:tags r:id="rId14"/>
            </p:custDataLst>
          </p:nvPr>
        </p:nvCxnSpPr>
        <p:spPr>
          <a:xfrm flipV="1">
            <a:off x="12135933" y="6160273"/>
            <a:ext cx="3896124" cy="0"/>
          </a:xfrm>
          <a:prstGeom prst="line">
            <a:avLst/>
          </a:prstGeom>
          <a:ln w="22225">
            <a:solidFill>
              <a:schemeClr val="accent2">
                <a:alpha val="50000"/>
              </a:schemeClr>
            </a:solidFill>
          </a:ln>
        </p:spPr>
        <p:style>
          <a:lnRef idx="2">
            <a:schemeClr val="accent1"/>
          </a:lnRef>
          <a:fillRef idx="0">
            <a:srgbClr val="FFFFFF"/>
          </a:fillRef>
          <a:effectRef idx="0">
            <a:srgbClr val="FFFFFF"/>
          </a:effectRef>
          <a:fontRef idx="minor">
            <a:schemeClr val="tx1"/>
          </a:fontRef>
        </p:style>
      </p:cxnSp>
      <p:sp>
        <p:nvSpPr>
          <p:cNvPr id="12" name="矩形 11"/>
          <p:cNvSpPr/>
          <p:nvPr>
            <p:custDataLst>
              <p:tags r:id="rId15"/>
            </p:custDataLst>
          </p:nvPr>
        </p:nvSpPr>
        <p:spPr>
          <a:xfrm>
            <a:off x="12244666" y="5335641"/>
            <a:ext cx="3703884" cy="607166"/>
          </a:xfrm>
          <a:prstGeom prst="rect">
            <a:avLst/>
          </a:prstGeom>
          <a:noFill/>
          <a:effectLst>
            <a:outerShdw blurRad="76200" dist="12700" dir="8100000" sy="-23000" kx="800400" algn="br" rotWithShape="0">
              <a:prstClr val="black">
                <a:alpha val="20000"/>
              </a:prstClr>
            </a:outerShdw>
          </a:effectLst>
        </p:spPr>
        <p:txBody>
          <a:bodyPr wrap="square" lIns="0" tIns="0" rIns="0" bIns="0" rtlCol="0" anchor="ctr" anchorCtr="0">
            <a:normAutofit/>
          </a:bodyPr>
          <a:lstStyle/>
          <a:p>
            <a:pPr>
              <a:lnSpc>
                <a:spcPct val="100000"/>
              </a:lnSpc>
              <a:spcBef>
                <a:spcPts val="105"/>
              </a:spcBef>
            </a:pPr>
            <a:r>
              <a:rPr sz="3200" spc="110">
                <a:solidFill>
                  <a:srgbClr val="1C3489"/>
                </a:solidFill>
                <a:latin typeface="Calibri"/>
                <a:cs typeface="Calibri"/>
                <a:sym typeface="+mn-ea"/>
              </a:rPr>
              <a:t>Inefficiency</a:t>
            </a:r>
            <a:endParaRPr lang="en-US" sz="3200" b="1">
              <a:solidFill>
                <a:schemeClr val="accent2"/>
              </a:solidFill>
              <a:latin typeface="+mj-lt"/>
            </a:endParaRPr>
          </a:p>
        </p:txBody>
      </p:sp>
      <p:sp>
        <p:nvSpPr>
          <p:cNvPr id="5" name="Flowchart: Multidocument 4"/>
          <p:cNvSpPr/>
          <p:nvPr/>
        </p:nvSpPr>
        <p:spPr>
          <a:xfrm>
            <a:off x="1924050" y="4059555"/>
            <a:ext cx="951865" cy="1009650"/>
          </a:xfrm>
          <a:prstGeom prst="flowChartMultidocument">
            <a:avLst/>
          </a:prstGeom>
          <a:solidFill>
            <a:schemeClr val="accent3">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9" name="object 4"/>
          <p:cNvPicPr/>
          <p:nvPr/>
        </p:nvPicPr>
        <p:blipFill>
          <a:blip r:embed="rId18" cstate="print"/>
          <a:stretch>
            <a:fillRect/>
          </a:stretch>
        </p:blipFill>
        <p:spPr>
          <a:xfrm>
            <a:off x="7068185" y="4156710"/>
            <a:ext cx="951230" cy="876300"/>
          </a:xfrm>
          <a:prstGeom prst="rect">
            <a:avLst/>
          </a:prstGeom>
        </p:spPr>
      </p:pic>
      <p:pic>
        <p:nvPicPr>
          <p:cNvPr id="13" name="object 3"/>
          <p:cNvPicPr/>
          <p:nvPr/>
        </p:nvPicPr>
        <p:blipFill>
          <a:blip r:embed="rId19" cstate="print"/>
          <a:stretch>
            <a:fillRect/>
          </a:stretch>
        </p:blipFill>
        <p:spPr>
          <a:xfrm>
            <a:off x="12245340" y="4061460"/>
            <a:ext cx="998220" cy="968375"/>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7"/>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grpId="0" nodeType="clickEffect">
                                  <p:stCondLst>
                                    <p:cond delay="0"/>
                                  </p:stCondLst>
                                  <p:childTnLst>
                                    <p:animScale>
                                      <p:cBhvr>
                                        <p:cTn id="10" dur="2000" fill="hold"/>
                                        <p:tgtEl>
                                          <p:spTgt spid="10"/>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grpId="0" nodeType="clickEffect">
                                  <p:stCondLst>
                                    <p:cond delay="0"/>
                                  </p:stCondLst>
                                  <p:childTnLst>
                                    <p:animScale>
                                      <p:cBhvr>
                                        <p:cTn id="14" dur="2000" fill="hold"/>
                                        <p:tgtEl>
                                          <p:spTgt spid="1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7" grpId="1" animBg="1"/>
      <p:bldP spid="33" grpId="0" animBg="1"/>
      <p:bldP spid="10" grpId="0"/>
      <p:bldP spid="10" grpId="1"/>
      <p:bldP spid="63" grpId="0" animBg="1"/>
      <p:bldP spid="12" grpId="0" animBg="1"/>
      <p:bldP spid="12" grpId="1"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object 3"/>
          <p:cNvPicPr/>
          <p:nvPr/>
        </p:nvPicPr>
        <p:blipFill>
          <a:blip r:embed="rId3" cstate="print"/>
          <a:stretch>
            <a:fillRect/>
          </a:stretch>
        </p:blipFill>
        <p:spPr>
          <a:xfrm>
            <a:off x="5344795" y="3983990"/>
            <a:ext cx="1838325" cy="2526030"/>
          </a:xfrm>
          <a:prstGeom prst="rect">
            <a:avLst/>
          </a:prstGeom>
          <a:effectLst>
            <a:outerShdw blurRad="152400" dist="317500" dir="5400000" sx="90000" sy="-19000" rotWithShape="0">
              <a:prstClr val="black">
                <a:alpha val="15000"/>
              </a:prstClr>
            </a:outerShdw>
          </a:effectLst>
        </p:spPr>
      </p:pic>
      <p:pic>
        <p:nvPicPr>
          <p:cNvPr id="4" name="object 4"/>
          <p:cNvPicPr/>
          <p:nvPr/>
        </p:nvPicPr>
        <p:blipFill>
          <a:blip r:embed="rId4" cstate="print"/>
          <a:stretch>
            <a:fillRect/>
          </a:stretch>
        </p:blipFill>
        <p:spPr>
          <a:xfrm>
            <a:off x="5517483" y="7864122"/>
            <a:ext cx="1995563" cy="1257141"/>
          </a:xfrm>
          <a:prstGeom prst="rect">
            <a:avLst/>
          </a:prstGeom>
          <a:effectLst>
            <a:glow rad="139700">
              <a:schemeClr val="accent6">
                <a:satMod val="175000"/>
                <a:alpha val="40000"/>
              </a:schemeClr>
            </a:glow>
          </a:effectLst>
        </p:spPr>
      </p:pic>
      <p:pic>
        <p:nvPicPr>
          <p:cNvPr id="5" name="object 5"/>
          <p:cNvPicPr/>
          <p:nvPr/>
        </p:nvPicPr>
        <p:blipFill>
          <a:blip r:embed="rId5" cstate="print"/>
          <a:stretch>
            <a:fillRect/>
          </a:stretch>
        </p:blipFill>
        <p:spPr>
          <a:xfrm>
            <a:off x="7513014" y="5575556"/>
            <a:ext cx="926673" cy="934526"/>
          </a:xfrm>
          <a:prstGeom prst="rect">
            <a:avLst/>
          </a:prstGeom>
          <a:effectLst>
            <a:innerShdw blurRad="63500" dist="50800" dir="8100000">
              <a:prstClr val="black">
                <a:alpha val="50000"/>
              </a:prstClr>
            </a:innerShdw>
            <a:softEdge rad="63500"/>
          </a:effectLst>
          <a:scene3d>
            <a:camera prst="obliqueBottomRight"/>
            <a:lightRig rig="threePt" dir="t"/>
          </a:scene3d>
        </p:spPr>
      </p:pic>
      <p:sp>
        <p:nvSpPr>
          <p:cNvPr id="6" name="object 6"/>
          <p:cNvSpPr txBox="1"/>
          <p:nvPr/>
        </p:nvSpPr>
        <p:spPr>
          <a:xfrm>
            <a:off x="635138" y="1158730"/>
            <a:ext cx="74930" cy="929005"/>
          </a:xfrm>
          <a:prstGeom prst="rect">
            <a:avLst/>
          </a:prstGeom>
        </p:spPr>
        <p:txBody>
          <a:bodyPr vert="horz" wrap="square" lIns="0" tIns="15875" rIns="0" bIns="0" rtlCol="0">
            <a:spAutoFit/>
          </a:bodyPr>
          <a:lstStyle/>
          <a:p>
            <a:pPr marL="12700">
              <a:lnSpc>
                <a:spcPct val="100000"/>
              </a:lnSpc>
              <a:spcBef>
                <a:spcPts val="125"/>
              </a:spcBef>
            </a:pPr>
            <a:r>
              <a:rPr sz="5900" spc="-1155">
                <a:solidFill>
                  <a:srgbClr val="3A83F0"/>
                </a:solidFill>
                <a:latin typeface="Calibri"/>
                <a:cs typeface="Calibri"/>
              </a:rPr>
              <a:t>I</a:t>
            </a:r>
            <a:endParaRPr sz="5900">
              <a:latin typeface="Calibri"/>
              <a:cs typeface="Calibri"/>
            </a:endParaRPr>
          </a:p>
        </p:txBody>
      </p:sp>
      <p:sp>
        <p:nvSpPr>
          <p:cNvPr id="7" name="object 7" descr="$PPTXTitle"/>
          <p:cNvSpPr txBox="1">
            <a:spLocks noGrp="1"/>
          </p:cNvSpPr>
          <p:nvPr>
            <p:ph type="title"/>
          </p:nvPr>
        </p:nvSpPr>
        <p:spPr>
          <a:xfrm>
            <a:off x="4275626" y="1029204"/>
            <a:ext cx="14695001" cy="1600835"/>
          </a:xfrm>
          <a:prstGeom prst="rect">
            <a:avLst/>
          </a:prstGeom>
        </p:spPr>
        <p:txBody>
          <a:bodyPr vert="horz" wrap="square" lIns="0" tIns="15875" rIns="0" bIns="0" rtlCol="0">
            <a:spAutoFit/>
          </a:bodyPr>
          <a:lstStyle/>
          <a:p>
            <a:pPr marL="46355">
              <a:spcBef>
                <a:spcPts val="125"/>
              </a:spcBef>
            </a:pPr>
            <a:r>
              <a:rPr sz="4400" b="0" spc="240">
                <a:solidFill>
                  <a:srgbClr val="163B89"/>
                </a:solidFill>
                <a:latin typeface="Mystical Woods Rough Script"/>
                <a:cs typeface="Calibri"/>
              </a:rPr>
              <a:t>TASK</a:t>
            </a:r>
            <a:r>
              <a:rPr lang="en-GB" sz="4400" spc="240">
                <a:solidFill>
                  <a:srgbClr val="163B89"/>
                </a:solidFill>
                <a:latin typeface="Mystical Woods Rough Script"/>
                <a:cs typeface="Calibri"/>
              </a:rPr>
              <a:t> FOCUS</a:t>
            </a:r>
            <a:r>
              <a:rPr b="0" spc="240">
                <a:solidFill>
                  <a:srgbClr val="163B89"/>
                </a:solidFill>
                <a:latin typeface="Mystical Woods Rough Script"/>
                <a:cs typeface="Calibri"/>
              </a:rPr>
              <a:t>:</a:t>
            </a:r>
            <a:r>
              <a:rPr b="0" spc="245">
                <a:solidFill>
                  <a:srgbClr val="163B89"/>
                </a:solidFill>
                <a:latin typeface="Calibri"/>
                <a:cs typeface="Calibri"/>
              </a:rPr>
              <a:t> </a:t>
            </a:r>
            <a:br>
              <a:rPr b="0" spc="245">
                <a:solidFill>
                  <a:srgbClr val="163B89"/>
                </a:solidFill>
                <a:latin typeface="Calibri"/>
                <a:cs typeface="Calibri"/>
              </a:rPr>
            </a:br>
            <a:r>
              <a:rPr sz="5900" b="0" spc="180">
                <a:solidFill>
                  <a:srgbClr val="1C3A93"/>
                </a:solidFill>
                <a:latin typeface="Calibri"/>
                <a:cs typeface="Calibri"/>
              </a:rPr>
              <a:t>SECURE</a:t>
            </a:r>
            <a:r>
              <a:rPr sz="5900" b="0" spc="370">
                <a:solidFill>
                  <a:srgbClr val="1C3A93"/>
                </a:solidFill>
                <a:latin typeface="Calibri"/>
                <a:cs typeface="Calibri"/>
              </a:rPr>
              <a:t> </a:t>
            </a:r>
            <a:r>
              <a:rPr sz="5900" b="0">
                <a:solidFill>
                  <a:srgbClr val="1F3B80"/>
                </a:solidFill>
                <a:latin typeface="Calibri"/>
                <a:cs typeface="Calibri"/>
              </a:rPr>
              <a:t>FILE</a:t>
            </a:r>
            <a:r>
              <a:rPr sz="5900" b="0" spc="300">
                <a:solidFill>
                  <a:srgbClr val="1F3B80"/>
                </a:solidFill>
                <a:latin typeface="Calibri"/>
                <a:cs typeface="Calibri"/>
              </a:rPr>
              <a:t> </a:t>
            </a:r>
            <a:r>
              <a:rPr sz="5900" b="0" spc="145">
                <a:solidFill>
                  <a:srgbClr val="1A3B8A"/>
                </a:solidFill>
                <a:latin typeface="Calibri"/>
                <a:cs typeface="Calibri"/>
              </a:rPr>
              <a:t>STORAGE</a:t>
            </a:r>
            <a:r>
              <a:rPr lang="en-US" sz="5900" b="0" spc="145">
                <a:solidFill>
                  <a:srgbClr val="1A3B8A"/>
                </a:solidFill>
                <a:latin typeface="Calibri"/>
                <a:cs typeface="Calibri"/>
              </a:rPr>
              <a:t> &amp; Sharing </a:t>
            </a:r>
          </a:p>
        </p:txBody>
      </p:sp>
      <p:sp>
        <p:nvSpPr>
          <p:cNvPr id="8" name="object 8"/>
          <p:cNvSpPr txBox="1"/>
          <p:nvPr/>
        </p:nvSpPr>
        <p:spPr>
          <a:xfrm>
            <a:off x="10508136" y="3719516"/>
            <a:ext cx="7929880" cy="5535233"/>
          </a:xfrm>
          <a:prstGeom prst="rect">
            <a:avLst/>
          </a:prstGeom>
        </p:spPr>
        <p:txBody>
          <a:bodyPr vert="horz" wrap="square" lIns="0" tIns="13335" rIns="0" bIns="0" rtlCol="0" anchor="t">
            <a:spAutoFit/>
          </a:bodyPr>
          <a:lstStyle/>
          <a:p>
            <a:pPr marL="12700">
              <a:spcBef>
                <a:spcPts val="105"/>
              </a:spcBef>
            </a:pPr>
            <a:r>
              <a:rPr lang="en-GB" sz="2700" spc="100">
                <a:solidFill>
                  <a:srgbClr val="183D90"/>
                </a:solidFill>
                <a:latin typeface="Calibri"/>
                <a:cs typeface="Calibri"/>
              </a:rPr>
              <a:t>Core Requirement at </a:t>
            </a:r>
            <a:r>
              <a:rPr lang="en-GB" sz="2700" spc="70">
                <a:solidFill>
                  <a:srgbClr val="16388A"/>
                </a:solidFill>
                <a:latin typeface="Calibri"/>
                <a:cs typeface="Calibri"/>
              </a:rPr>
              <a:t>Riverdale</a:t>
            </a:r>
            <a:r>
              <a:rPr sz="2700" spc="70">
                <a:solidFill>
                  <a:srgbClr val="16388A"/>
                </a:solidFill>
                <a:latin typeface="Calibri"/>
                <a:cs typeface="Calibri"/>
              </a:rPr>
              <a:t>:</a:t>
            </a:r>
            <a:endParaRPr sz="2700">
              <a:latin typeface="Calibri"/>
              <a:cs typeface="Calibri"/>
            </a:endParaRPr>
          </a:p>
          <a:p>
            <a:pPr marL="639445" marR="191770" indent="-3810">
              <a:lnSpc>
                <a:spcPct val="118000"/>
              </a:lnSpc>
              <a:spcBef>
                <a:spcPts val="2490"/>
              </a:spcBef>
            </a:pPr>
            <a:r>
              <a:rPr sz="2800" b="1" spc="-60">
                <a:solidFill>
                  <a:srgbClr val="2D4254"/>
                </a:solidFill>
                <a:latin typeface="Calibri"/>
                <a:cs typeface="Calibri"/>
              </a:rPr>
              <a:t>Medical</a:t>
            </a:r>
            <a:r>
              <a:rPr sz="2800" b="1" spc="-50">
                <a:solidFill>
                  <a:srgbClr val="2D4254"/>
                </a:solidFill>
                <a:latin typeface="Calibri"/>
                <a:cs typeface="Calibri"/>
              </a:rPr>
              <a:t> </a:t>
            </a:r>
            <a:r>
              <a:rPr sz="2800" b="1" spc="-35">
                <a:solidFill>
                  <a:srgbClr val="424242"/>
                </a:solidFill>
                <a:latin typeface="Calibri"/>
                <a:cs typeface="Calibri"/>
              </a:rPr>
              <a:t>Records</a:t>
            </a:r>
            <a:r>
              <a:rPr sz="2800" spc="-35">
                <a:solidFill>
                  <a:srgbClr val="424242"/>
                </a:solidFill>
                <a:latin typeface="Calibri"/>
                <a:cs typeface="Calibri"/>
              </a:rPr>
              <a:t>:</a:t>
            </a:r>
            <a:r>
              <a:rPr sz="2800" spc="-145">
                <a:solidFill>
                  <a:srgbClr val="424242"/>
                </a:solidFill>
                <a:latin typeface="Calibri"/>
                <a:cs typeface="Calibri"/>
              </a:rPr>
              <a:t> </a:t>
            </a:r>
            <a:r>
              <a:rPr sz="2800" spc="-40">
                <a:solidFill>
                  <a:srgbClr val="363636"/>
                </a:solidFill>
                <a:latin typeface="Calibri"/>
                <a:cs typeface="Calibri"/>
              </a:rPr>
              <a:t>Digitizing</a:t>
            </a:r>
            <a:r>
              <a:rPr sz="2800">
                <a:solidFill>
                  <a:srgbClr val="363636"/>
                </a:solidFill>
                <a:latin typeface="Calibri"/>
                <a:cs typeface="Calibri"/>
              </a:rPr>
              <a:t> </a:t>
            </a:r>
            <a:r>
              <a:rPr sz="2800" spc="-75">
                <a:solidFill>
                  <a:srgbClr val="313131"/>
                </a:solidFill>
                <a:latin typeface="Calibri"/>
                <a:cs typeface="Calibri"/>
              </a:rPr>
              <a:t>sensitive</a:t>
            </a:r>
            <a:r>
              <a:rPr sz="2800" spc="-35">
                <a:solidFill>
                  <a:srgbClr val="313131"/>
                </a:solidFill>
                <a:latin typeface="Calibri"/>
                <a:cs typeface="Calibri"/>
              </a:rPr>
              <a:t> </a:t>
            </a:r>
            <a:r>
              <a:rPr sz="2800" spc="-95">
                <a:solidFill>
                  <a:srgbClr val="363636"/>
                </a:solidFill>
                <a:latin typeface="Calibri"/>
                <a:cs typeface="Calibri"/>
              </a:rPr>
              <a:t>resident</a:t>
            </a:r>
            <a:r>
              <a:rPr sz="2800" spc="-55">
                <a:solidFill>
                  <a:srgbClr val="363636"/>
                </a:solidFill>
                <a:latin typeface="Calibri"/>
                <a:cs typeface="Calibri"/>
              </a:rPr>
              <a:t> </a:t>
            </a:r>
            <a:r>
              <a:rPr sz="2800" spc="-80">
                <a:solidFill>
                  <a:srgbClr val="2D2D2D"/>
                </a:solidFill>
                <a:latin typeface="Calibri"/>
                <a:cs typeface="Calibri"/>
              </a:rPr>
              <a:t>health </a:t>
            </a:r>
            <a:r>
              <a:rPr sz="2800" spc="-10">
                <a:solidFill>
                  <a:srgbClr val="282828"/>
                </a:solidFill>
                <a:latin typeface="Calibri"/>
                <a:cs typeface="Calibri"/>
              </a:rPr>
              <a:t>histories.</a:t>
            </a:r>
            <a:endParaRPr sz="2800">
              <a:latin typeface="Calibri"/>
              <a:cs typeface="Calibri"/>
            </a:endParaRPr>
          </a:p>
          <a:p>
            <a:pPr marL="639445" marR="269240" indent="-3175">
              <a:lnSpc>
                <a:spcPct val="118000"/>
              </a:lnSpc>
              <a:spcBef>
                <a:spcPts val="2225"/>
              </a:spcBef>
            </a:pPr>
            <a:r>
              <a:rPr sz="2800" b="1" spc="-25">
                <a:solidFill>
                  <a:srgbClr val="2D2D2D"/>
                </a:solidFill>
                <a:latin typeface="Calibri"/>
                <a:cs typeface="Calibri"/>
              </a:rPr>
              <a:t>Administrative</a:t>
            </a:r>
            <a:r>
              <a:rPr sz="2800" b="1" spc="-185">
                <a:solidFill>
                  <a:srgbClr val="2D2D2D"/>
                </a:solidFill>
                <a:latin typeface="Calibri"/>
                <a:cs typeface="Calibri"/>
              </a:rPr>
              <a:t> </a:t>
            </a:r>
            <a:r>
              <a:rPr sz="2800" b="1" spc="-30">
                <a:solidFill>
                  <a:srgbClr val="2A2A2A"/>
                </a:solidFill>
                <a:latin typeface="Calibri"/>
                <a:cs typeface="Calibri"/>
              </a:rPr>
              <a:t>Audits</a:t>
            </a:r>
            <a:r>
              <a:rPr sz="2800" spc="-30">
                <a:solidFill>
                  <a:srgbClr val="2A2A2A"/>
                </a:solidFill>
                <a:latin typeface="Calibri"/>
                <a:cs typeface="Calibri"/>
              </a:rPr>
              <a:t>:</a:t>
            </a:r>
            <a:r>
              <a:rPr sz="2800" spc="-80">
                <a:solidFill>
                  <a:srgbClr val="2A2A2A"/>
                </a:solidFill>
                <a:latin typeface="Calibri"/>
                <a:cs typeface="Calibri"/>
              </a:rPr>
              <a:t> </a:t>
            </a:r>
            <a:r>
              <a:rPr sz="2800" spc="-65">
                <a:solidFill>
                  <a:srgbClr val="343434"/>
                </a:solidFill>
                <a:latin typeface="Calibri"/>
                <a:cs typeface="Calibri"/>
              </a:rPr>
              <a:t>Storing</a:t>
            </a:r>
            <a:r>
              <a:rPr sz="2800" spc="-105">
                <a:solidFill>
                  <a:srgbClr val="343434"/>
                </a:solidFill>
                <a:latin typeface="Calibri"/>
                <a:cs typeface="Calibri"/>
              </a:rPr>
              <a:t> </a:t>
            </a:r>
            <a:r>
              <a:rPr sz="2800" spc="-120">
                <a:solidFill>
                  <a:srgbClr val="2F2F2F"/>
                </a:solidFill>
                <a:latin typeface="Calibri"/>
                <a:cs typeface="Calibri"/>
              </a:rPr>
              <a:t>compliance</a:t>
            </a:r>
            <a:r>
              <a:rPr sz="2800" spc="85">
                <a:solidFill>
                  <a:srgbClr val="2F2F2F"/>
                </a:solidFill>
                <a:latin typeface="Calibri"/>
                <a:cs typeface="Calibri"/>
              </a:rPr>
              <a:t> </a:t>
            </a:r>
            <a:r>
              <a:rPr sz="2800" spc="-125">
                <a:solidFill>
                  <a:srgbClr val="363636"/>
                </a:solidFill>
                <a:latin typeface="Calibri"/>
                <a:cs typeface="Calibri"/>
              </a:rPr>
              <a:t>and</a:t>
            </a:r>
            <a:r>
              <a:rPr sz="2800" spc="-145">
                <a:solidFill>
                  <a:srgbClr val="363636"/>
                </a:solidFill>
                <a:latin typeface="Calibri"/>
                <a:cs typeface="Calibri"/>
              </a:rPr>
              <a:t> </a:t>
            </a:r>
            <a:r>
              <a:rPr sz="2800" spc="-30">
                <a:solidFill>
                  <a:srgbClr val="2F2F2F"/>
                </a:solidFill>
                <a:latin typeface="Calibri"/>
                <a:cs typeface="Calibri"/>
              </a:rPr>
              <a:t>staff </a:t>
            </a:r>
            <a:r>
              <a:rPr sz="2800" spc="-10">
                <a:solidFill>
                  <a:srgbClr val="2D2D2D"/>
                </a:solidFill>
                <a:latin typeface="Calibri"/>
                <a:cs typeface="Calibri"/>
              </a:rPr>
              <a:t>records.</a:t>
            </a:r>
            <a:endParaRPr sz="2800">
              <a:latin typeface="Calibri"/>
              <a:cs typeface="Calibri"/>
            </a:endParaRPr>
          </a:p>
          <a:p>
            <a:pPr marL="634365">
              <a:lnSpc>
                <a:spcPct val="100000"/>
              </a:lnSpc>
              <a:spcBef>
                <a:spcPts val="2925"/>
              </a:spcBef>
            </a:pPr>
            <a:r>
              <a:rPr sz="2700" b="1">
                <a:solidFill>
                  <a:srgbClr val="333333"/>
                </a:solidFill>
                <a:latin typeface="Calibri"/>
                <a:cs typeface="Calibri"/>
              </a:rPr>
              <a:t>Care</a:t>
            </a:r>
            <a:r>
              <a:rPr sz="2700" b="1" spc="-30">
                <a:solidFill>
                  <a:srgbClr val="333333"/>
                </a:solidFill>
                <a:latin typeface="Calibri"/>
                <a:cs typeface="Calibri"/>
              </a:rPr>
              <a:t> </a:t>
            </a:r>
            <a:r>
              <a:rPr sz="2700" b="1">
                <a:solidFill>
                  <a:srgbClr val="2B2B2B"/>
                </a:solidFill>
                <a:latin typeface="Calibri"/>
                <a:cs typeface="Calibri"/>
              </a:rPr>
              <a:t>Policies: </a:t>
            </a:r>
            <a:r>
              <a:rPr sz="2700">
                <a:solidFill>
                  <a:srgbClr val="2B2B2B"/>
                </a:solidFill>
                <a:latin typeface="Calibri"/>
                <a:cs typeface="Calibri"/>
              </a:rPr>
              <a:t>Centralizing</a:t>
            </a:r>
            <a:r>
              <a:rPr sz="2700" spc="120">
                <a:solidFill>
                  <a:srgbClr val="2B2B2B"/>
                </a:solidFill>
                <a:latin typeface="Calibri"/>
                <a:cs typeface="Calibri"/>
              </a:rPr>
              <a:t> </a:t>
            </a:r>
            <a:r>
              <a:rPr sz="2700" spc="-30">
                <a:solidFill>
                  <a:srgbClr val="343434"/>
                </a:solidFill>
                <a:latin typeface="Calibri"/>
                <a:cs typeface="Calibri"/>
              </a:rPr>
              <a:t>shift-</a:t>
            </a:r>
            <a:r>
              <a:rPr sz="2700" spc="-40">
                <a:solidFill>
                  <a:srgbClr val="343434"/>
                </a:solidFill>
                <a:latin typeface="Calibri"/>
                <a:cs typeface="Calibri"/>
              </a:rPr>
              <a:t>handover</a:t>
            </a:r>
            <a:r>
              <a:rPr sz="2700" spc="-145">
                <a:solidFill>
                  <a:srgbClr val="343434"/>
                </a:solidFill>
                <a:latin typeface="Calibri"/>
                <a:cs typeface="Calibri"/>
              </a:rPr>
              <a:t> </a:t>
            </a:r>
            <a:r>
              <a:rPr sz="2700" spc="-50">
                <a:solidFill>
                  <a:srgbClr val="2D2D2D"/>
                </a:solidFill>
                <a:latin typeface="Calibri"/>
                <a:cs typeface="Calibri"/>
              </a:rPr>
              <a:t>documents.</a:t>
            </a:r>
            <a:endParaRPr sz="2700">
              <a:latin typeface="Calibri"/>
              <a:cs typeface="Calibri"/>
            </a:endParaRPr>
          </a:p>
          <a:p>
            <a:pPr marL="636270" marR="366395" indent="-2540">
              <a:lnSpc>
                <a:spcPct val="118000"/>
              </a:lnSpc>
              <a:spcBef>
                <a:spcPts val="2245"/>
              </a:spcBef>
            </a:pPr>
            <a:r>
              <a:rPr lang="en-GB" sz="2800" b="1" spc="-25">
                <a:solidFill>
                  <a:srgbClr val="343434"/>
                </a:solidFill>
                <a:latin typeface="Calibri"/>
                <a:cs typeface="Calibri"/>
              </a:rPr>
              <a:t>Cross-Building Sharing</a:t>
            </a:r>
            <a:r>
              <a:rPr sz="2800" b="1" spc="-25">
                <a:solidFill>
                  <a:srgbClr val="343434"/>
                </a:solidFill>
                <a:latin typeface="Calibri"/>
                <a:cs typeface="Calibri"/>
              </a:rPr>
              <a:t>:</a:t>
            </a:r>
            <a:r>
              <a:rPr sz="2800" spc="-120">
                <a:solidFill>
                  <a:srgbClr val="343434"/>
                </a:solidFill>
                <a:latin typeface="Calibri"/>
                <a:cs typeface="Calibri"/>
              </a:rPr>
              <a:t> </a:t>
            </a:r>
            <a:r>
              <a:rPr sz="2800" spc="-80">
                <a:solidFill>
                  <a:srgbClr val="343434"/>
                </a:solidFill>
                <a:latin typeface="Calibri"/>
                <a:cs typeface="Calibri"/>
              </a:rPr>
              <a:t>Instant</a:t>
            </a:r>
            <a:r>
              <a:rPr sz="2800" spc="-55">
                <a:solidFill>
                  <a:srgbClr val="343434"/>
                </a:solidFill>
                <a:latin typeface="Calibri"/>
                <a:cs typeface="Calibri"/>
              </a:rPr>
              <a:t> </a:t>
            </a:r>
            <a:r>
              <a:rPr sz="2800" spc="-90">
                <a:solidFill>
                  <a:srgbClr val="313131"/>
                </a:solidFill>
                <a:latin typeface="Calibri"/>
                <a:cs typeface="Calibri"/>
              </a:rPr>
              <a:t>access</a:t>
            </a:r>
            <a:r>
              <a:rPr sz="2800" spc="-20">
                <a:solidFill>
                  <a:srgbClr val="313131"/>
                </a:solidFill>
                <a:latin typeface="Calibri"/>
                <a:cs typeface="Calibri"/>
              </a:rPr>
              <a:t> </a:t>
            </a:r>
            <a:r>
              <a:rPr sz="2800" spc="-35">
                <a:solidFill>
                  <a:srgbClr val="3F3F3F"/>
                </a:solidFill>
                <a:latin typeface="Calibri"/>
                <a:cs typeface="Calibri"/>
              </a:rPr>
              <a:t>for</a:t>
            </a:r>
            <a:r>
              <a:rPr sz="2800" spc="-45">
                <a:solidFill>
                  <a:srgbClr val="3F3F3F"/>
                </a:solidFill>
                <a:latin typeface="Calibri"/>
                <a:cs typeface="Calibri"/>
              </a:rPr>
              <a:t> </a:t>
            </a:r>
            <a:r>
              <a:rPr sz="2800" spc="-70">
                <a:solidFill>
                  <a:srgbClr val="2F2F2F"/>
                </a:solidFill>
                <a:latin typeface="Calibri"/>
                <a:cs typeface="Calibri"/>
              </a:rPr>
              <a:t>nurses</a:t>
            </a:r>
            <a:r>
              <a:rPr sz="2800" spc="35">
                <a:solidFill>
                  <a:srgbClr val="2F2F2F"/>
                </a:solidFill>
                <a:latin typeface="Calibri"/>
                <a:cs typeface="Calibri"/>
              </a:rPr>
              <a:t> </a:t>
            </a:r>
            <a:r>
              <a:rPr sz="2800" spc="-25">
                <a:solidFill>
                  <a:srgbClr val="343434"/>
                </a:solidFill>
                <a:latin typeface="Calibri"/>
                <a:cs typeface="Calibri"/>
              </a:rPr>
              <a:t>in </a:t>
            </a:r>
            <a:r>
              <a:rPr sz="2800" spc="-55">
                <a:solidFill>
                  <a:srgbClr val="2A2A2A"/>
                </a:solidFill>
                <a:latin typeface="Calibri"/>
                <a:cs typeface="Calibri"/>
              </a:rPr>
              <a:t>Buildings</a:t>
            </a:r>
            <a:r>
              <a:rPr sz="2800" spc="-10">
                <a:solidFill>
                  <a:srgbClr val="2A2A2A"/>
                </a:solidFill>
                <a:latin typeface="Calibri"/>
                <a:cs typeface="Calibri"/>
              </a:rPr>
              <a:t> </a:t>
            </a:r>
            <a:r>
              <a:rPr sz="2800" spc="95">
                <a:solidFill>
                  <a:srgbClr val="314162"/>
                </a:solidFill>
                <a:latin typeface="Calibri"/>
                <a:cs typeface="Calibri"/>
              </a:rPr>
              <a:t>A</a:t>
            </a:r>
            <a:r>
              <a:rPr sz="2800" spc="-150">
                <a:solidFill>
                  <a:srgbClr val="314162"/>
                </a:solidFill>
                <a:latin typeface="Calibri"/>
                <a:cs typeface="Calibri"/>
              </a:rPr>
              <a:t> </a:t>
            </a:r>
            <a:r>
              <a:rPr sz="2800" spc="-125">
                <a:solidFill>
                  <a:srgbClr val="344257"/>
                </a:solidFill>
                <a:latin typeface="Calibri"/>
                <a:cs typeface="Calibri"/>
              </a:rPr>
              <a:t>and</a:t>
            </a:r>
            <a:r>
              <a:rPr sz="2800" spc="-175">
                <a:solidFill>
                  <a:srgbClr val="344257"/>
                </a:solidFill>
                <a:latin typeface="Calibri"/>
                <a:cs typeface="Calibri"/>
              </a:rPr>
              <a:t> </a:t>
            </a:r>
            <a:r>
              <a:rPr sz="2800" spc="-25">
                <a:solidFill>
                  <a:srgbClr val="313131"/>
                </a:solidFill>
                <a:latin typeface="Calibri"/>
                <a:cs typeface="Calibri"/>
              </a:rPr>
              <a:t>B.</a:t>
            </a:r>
            <a:endParaRPr sz="2800">
              <a:latin typeface="Calibri"/>
              <a:cs typeface="Calibri"/>
            </a:endParaRPr>
          </a:p>
        </p:txBody>
      </p:sp>
      <p:pic>
        <p:nvPicPr>
          <p:cNvPr id="9" name="Picture 8" descr="A group of people in lab coats looking at a computer screen&#10;&#10;AI-generated content may be incorrect."/>
          <p:cNvPicPr>
            <a:picLocks noChangeAspect="1"/>
          </p:cNvPicPr>
          <p:nvPr/>
        </p:nvPicPr>
        <p:blipFill>
          <a:blip r:embed="rId6"/>
          <a:stretch>
            <a:fillRect/>
          </a:stretch>
        </p:blipFill>
        <p:spPr>
          <a:xfrm>
            <a:off x="676762" y="3983799"/>
            <a:ext cx="4405756" cy="4219474"/>
          </a:xfrm>
          <a:prstGeom prst="rect">
            <a:avLst/>
          </a:prstGeom>
          <a:effectLst>
            <a:reflection blurRad="6350" stA="50000" endA="275" endPos="40000" dist="1016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
                                            <p:txEl>
                                              <p:pRg st="1" end="1"/>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8">
                                            <p:txEl>
                                              <p:pRg st="2" end="2"/>
                                            </p:txEl>
                                          </p:spTgt>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8">
                                            <p:txEl>
                                              <p:pRg st="3" end="3"/>
                                            </p:txEl>
                                          </p:spTgt>
                                        </p:tgtEl>
                                      </p:cBhvr>
                                      <p:by x="150000" y="150000"/>
                                    </p:animScale>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8">
                                            <p:txEl>
                                              <p:pRg st="4" end="4"/>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1287918" y="1818007"/>
            <a:ext cx="1570990" cy="0"/>
          </a:xfrm>
          <a:custGeom>
            <a:avLst/>
            <a:gdLst/>
            <a:ahLst/>
            <a:cxnLst/>
            <a:rect l="l" t="t" r="r" b="b"/>
            <a:pathLst>
              <a:path w="1570989">
                <a:moveTo>
                  <a:pt x="0" y="0"/>
                </a:moveTo>
                <a:lnTo>
                  <a:pt x="1570632" y="0"/>
                </a:lnTo>
              </a:path>
            </a:pathLst>
          </a:custGeom>
          <a:ln w="23559">
            <a:solidFill>
              <a:srgbClr val="138C83"/>
            </a:solidFill>
          </a:ln>
        </p:spPr>
        <p:txBody>
          <a:bodyPr wrap="square" lIns="0" tIns="0" rIns="0" bIns="0" rtlCol="0"/>
          <a:lstStyle/>
          <a:p>
            <a:endParaRPr/>
          </a:p>
        </p:txBody>
      </p:sp>
      <p:pic>
        <p:nvPicPr>
          <p:cNvPr id="4" name="object 4"/>
          <p:cNvPicPr/>
          <p:nvPr/>
        </p:nvPicPr>
        <p:blipFill>
          <a:blip r:embed="rId3" cstate="print"/>
          <a:stretch>
            <a:fillRect/>
          </a:stretch>
        </p:blipFill>
        <p:spPr>
          <a:xfrm>
            <a:off x="1256506" y="7758926"/>
            <a:ext cx="62825" cy="989498"/>
          </a:xfrm>
          <a:prstGeom prst="rect">
            <a:avLst/>
          </a:prstGeom>
        </p:spPr>
      </p:pic>
      <p:sp>
        <p:nvSpPr>
          <p:cNvPr id="5" name="object 5" descr="$PPTXTitle"/>
          <p:cNvSpPr txBox="1">
            <a:spLocks noGrp="1"/>
          </p:cNvSpPr>
          <p:nvPr>
            <p:ph type="title"/>
          </p:nvPr>
        </p:nvSpPr>
        <p:spPr>
          <a:xfrm>
            <a:off x="3329305" y="1029335"/>
            <a:ext cx="15641320" cy="2390140"/>
          </a:xfrm>
          <a:prstGeom prst="rect">
            <a:avLst/>
          </a:prstGeom>
        </p:spPr>
        <p:txBody>
          <a:bodyPr vert="horz" wrap="square" lIns="0" tIns="12700" rIns="0" bIns="0" rtlCol="0">
            <a:spAutoFit/>
          </a:bodyPr>
          <a:lstStyle/>
          <a:p>
            <a:pPr marL="16510">
              <a:lnSpc>
                <a:spcPct val="100000"/>
              </a:lnSpc>
              <a:spcBef>
                <a:spcPts val="100"/>
              </a:spcBef>
            </a:pPr>
            <a:r>
              <a:rPr lang="en-US" sz="5150" spc="65">
                <a:solidFill>
                  <a:schemeClr val="tx1"/>
                </a:solidFill>
                <a:latin typeface="Calibri"/>
                <a:cs typeface="Calibri"/>
              </a:rPr>
              <a:t>Recommended Tool for </a:t>
            </a:r>
            <a:r>
              <a:rPr sz="5150" spc="65">
                <a:solidFill>
                  <a:schemeClr val="tx1"/>
                </a:solidFill>
                <a:latin typeface="Calibri"/>
                <a:cs typeface="Calibri"/>
              </a:rPr>
              <a:t>Secure</a:t>
            </a:r>
            <a:r>
              <a:rPr sz="5150" spc="-540">
                <a:latin typeface="Calibri"/>
                <a:cs typeface="Calibri"/>
              </a:rPr>
              <a:t> </a:t>
            </a:r>
            <a:r>
              <a:rPr sz="5150" spc="-10">
                <a:solidFill>
                  <a:srgbClr val="131313"/>
                </a:solidFill>
                <a:latin typeface="Calibri"/>
                <a:cs typeface="Calibri"/>
              </a:rPr>
              <a:t>File</a:t>
            </a:r>
            <a:r>
              <a:rPr sz="5150" spc="-530">
                <a:solidFill>
                  <a:srgbClr val="131313"/>
                </a:solidFill>
                <a:latin typeface="Calibri"/>
                <a:cs typeface="Calibri"/>
              </a:rPr>
              <a:t> </a:t>
            </a:r>
            <a:r>
              <a:rPr sz="5150" spc="60">
                <a:solidFill>
                  <a:srgbClr val="131313"/>
                </a:solidFill>
                <a:latin typeface="Calibri"/>
                <a:cs typeface="Calibri"/>
              </a:rPr>
              <a:t>Storage</a:t>
            </a:r>
            <a:r>
              <a:rPr sz="5150" spc="-265">
                <a:solidFill>
                  <a:srgbClr val="131313"/>
                </a:solidFill>
                <a:latin typeface="Calibri"/>
                <a:cs typeface="Calibri"/>
              </a:rPr>
              <a:t> </a:t>
            </a:r>
            <a:r>
              <a:rPr sz="5150" spc="-285">
                <a:solidFill>
                  <a:srgbClr val="181818"/>
                </a:solidFill>
                <a:latin typeface="Calibri"/>
                <a:cs typeface="Calibri"/>
              </a:rPr>
              <a:t>&amp;</a:t>
            </a:r>
            <a:r>
              <a:rPr sz="5150" spc="-330">
                <a:solidFill>
                  <a:srgbClr val="181818"/>
                </a:solidFill>
                <a:latin typeface="Calibri"/>
                <a:cs typeface="Calibri"/>
              </a:rPr>
              <a:t> </a:t>
            </a:r>
            <a:r>
              <a:rPr sz="5150" spc="-25">
                <a:solidFill>
                  <a:srgbClr val="161616"/>
                </a:solidFill>
                <a:latin typeface="Calibri"/>
                <a:cs typeface="Calibri"/>
              </a:rPr>
              <a:t>Sharing</a:t>
            </a:r>
            <a:r>
              <a:rPr lang="en-US" sz="5150" spc="-25">
                <a:solidFill>
                  <a:srgbClr val="161616"/>
                </a:solidFill>
                <a:latin typeface="Calibri"/>
                <a:cs typeface="Calibri"/>
              </a:rPr>
              <a:t> in Riverdale </a:t>
            </a:r>
            <a:br>
              <a:rPr lang="en-US" sz="5150" spc="-25">
                <a:solidFill>
                  <a:srgbClr val="161616"/>
                </a:solidFill>
                <a:latin typeface="Calibri"/>
                <a:cs typeface="Calibri"/>
              </a:rPr>
            </a:br>
            <a:r>
              <a:rPr lang="en-US" sz="5150" spc="-25">
                <a:solidFill>
                  <a:schemeClr val="accent2"/>
                </a:solidFill>
                <a:latin typeface="Calibri"/>
                <a:cs typeface="Calibri"/>
              </a:rPr>
              <a:t>MicroSoft One Drive </a:t>
            </a:r>
          </a:p>
        </p:txBody>
      </p:sp>
      <p:sp>
        <p:nvSpPr>
          <p:cNvPr id="6" name="object 6"/>
          <p:cNvSpPr txBox="1"/>
          <p:nvPr/>
        </p:nvSpPr>
        <p:spPr>
          <a:xfrm>
            <a:off x="1237527" y="3750613"/>
            <a:ext cx="9714865" cy="3991610"/>
          </a:xfrm>
          <a:prstGeom prst="rect">
            <a:avLst/>
          </a:prstGeom>
        </p:spPr>
        <p:txBody>
          <a:bodyPr vert="horz" wrap="square" lIns="0" tIns="159385" rIns="0" bIns="0" rtlCol="0">
            <a:spAutoFit/>
          </a:bodyPr>
          <a:lstStyle/>
          <a:p>
            <a:pPr marL="187960">
              <a:lnSpc>
                <a:spcPct val="100000"/>
              </a:lnSpc>
              <a:spcBef>
                <a:spcPts val="1255"/>
              </a:spcBef>
              <a:tabLst>
                <a:tab pos="549275" algn="l"/>
              </a:tabLst>
            </a:pPr>
            <a:r>
              <a:rPr sz="1800">
                <a:solidFill>
                  <a:srgbClr val="0C776B"/>
                </a:solidFill>
                <a:latin typeface="Calibri"/>
                <a:cs typeface="Calibri"/>
              </a:rPr>
              <a:t>	</a:t>
            </a:r>
            <a:endParaRPr sz="3450">
              <a:latin typeface="Calibri"/>
              <a:cs typeface="Calibri"/>
            </a:endParaRPr>
          </a:p>
          <a:p>
            <a:pPr marL="27305" marR="5080" indent="5080" algn="ctr">
              <a:lnSpc>
                <a:spcPct val="118000"/>
              </a:lnSpc>
              <a:spcBef>
                <a:spcPts val="895"/>
              </a:spcBef>
            </a:pPr>
            <a:r>
              <a:rPr sz="2050" b="1">
                <a:solidFill>
                  <a:srgbClr val="34526E"/>
                </a:solidFill>
                <a:latin typeface="Calibri"/>
                <a:cs typeface="Calibri"/>
              </a:rPr>
              <a:t>T</a:t>
            </a:r>
            <a:r>
              <a:rPr sz="2800" b="1">
                <a:solidFill>
                  <a:srgbClr val="34526E"/>
                </a:solidFill>
                <a:latin typeface="Calibri"/>
                <a:cs typeface="Calibri"/>
              </a:rPr>
              <a:t>he</a:t>
            </a:r>
            <a:r>
              <a:rPr sz="2800" b="1" spc="295">
                <a:solidFill>
                  <a:srgbClr val="34526E"/>
                </a:solidFill>
                <a:latin typeface="Calibri"/>
                <a:cs typeface="Calibri"/>
              </a:rPr>
              <a:t> </a:t>
            </a:r>
            <a:r>
              <a:rPr sz="2800" b="1" spc="60">
                <a:solidFill>
                  <a:srgbClr val="3B3B3B"/>
                </a:solidFill>
                <a:latin typeface="Calibri"/>
                <a:cs typeface="Calibri"/>
              </a:rPr>
              <a:t>core</a:t>
            </a:r>
            <a:r>
              <a:rPr sz="2800" b="1" spc="210">
                <a:solidFill>
                  <a:srgbClr val="3B3B3B"/>
                </a:solidFill>
                <a:latin typeface="Calibri"/>
                <a:cs typeface="Calibri"/>
              </a:rPr>
              <a:t> </a:t>
            </a:r>
            <a:r>
              <a:rPr sz="2800" b="1">
                <a:solidFill>
                  <a:srgbClr val="444444"/>
                </a:solidFill>
                <a:latin typeface="Calibri"/>
                <a:cs typeface="Calibri"/>
              </a:rPr>
              <a:t>task</a:t>
            </a:r>
            <a:r>
              <a:rPr sz="2800" b="1" spc="170">
                <a:solidFill>
                  <a:srgbClr val="444444"/>
                </a:solidFill>
                <a:latin typeface="Calibri"/>
                <a:cs typeface="Calibri"/>
              </a:rPr>
              <a:t> </a:t>
            </a:r>
            <a:r>
              <a:rPr lang="en-US" altLang="en-US" sz="2800" b="1" spc="170">
                <a:solidFill>
                  <a:srgbClr val="444444"/>
                </a:solidFill>
                <a:latin typeface="Calibri"/>
                <a:cs typeface="Calibri"/>
              </a:rPr>
              <a:t>in Riverdale nursing home </a:t>
            </a:r>
            <a:r>
              <a:rPr sz="2800" b="1">
                <a:solidFill>
                  <a:srgbClr val="3D3D3D"/>
                </a:solidFill>
                <a:latin typeface="Calibri"/>
                <a:cs typeface="Calibri"/>
              </a:rPr>
              <a:t>involves</a:t>
            </a:r>
            <a:r>
              <a:rPr sz="2800" b="1" spc="375">
                <a:solidFill>
                  <a:srgbClr val="3D3D3D"/>
                </a:solidFill>
                <a:latin typeface="Calibri"/>
                <a:cs typeface="Calibri"/>
              </a:rPr>
              <a:t> </a:t>
            </a:r>
            <a:r>
              <a:rPr sz="2800" b="1">
                <a:solidFill>
                  <a:srgbClr val="414141"/>
                </a:solidFill>
                <a:latin typeface="Calibri"/>
                <a:cs typeface="Calibri"/>
              </a:rPr>
              <a:t>digitizing</a:t>
            </a:r>
            <a:r>
              <a:rPr sz="2800" b="1" spc="375">
                <a:solidFill>
                  <a:srgbClr val="414141"/>
                </a:solidFill>
                <a:latin typeface="Calibri"/>
                <a:cs typeface="Calibri"/>
              </a:rPr>
              <a:t> </a:t>
            </a:r>
            <a:r>
              <a:rPr sz="2800" b="1" spc="50">
                <a:solidFill>
                  <a:srgbClr val="3B3B3B"/>
                </a:solidFill>
                <a:latin typeface="Calibri"/>
                <a:cs typeface="Calibri"/>
              </a:rPr>
              <a:t>physical</a:t>
            </a:r>
            <a:r>
              <a:rPr sz="2800" b="1" spc="300">
                <a:solidFill>
                  <a:srgbClr val="3B3B3B"/>
                </a:solidFill>
                <a:latin typeface="Calibri"/>
                <a:cs typeface="Calibri"/>
              </a:rPr>
              <a:t> </a:t>
            </a:r>
            <a:r>
              <a:rPr sz="2800" b="1" spc="65">
                <a:solidFill>
                  <a:srgbClr val="3B3B3B"/>
                </a:solidFill>
                <a:latin typeface="Calibri"/>
                <a:cs typeface="Calibri"/>
              </a:rPr>
              <a:t>record</a:t>
            </a:r>
            <a:r>
              <a:rPr sz="2800" b="1" spc="135">
                <a:solidFill>
                  <a:srgbClr val="3B3B3B"/>
                </a:solidFill>
                <a:latin typeface="Calibri"/>
                <a:cs typeface="Calibri"/>
              </a:rPr>
              <a:t> </a:t>
            </a:r>
            <a:r>
              <a:rPr sz="2800" b="1" spc="60">
                <a:solidFill>
                  <a:srgbClr val="3A3A3A"/>
                </a:solidFill>
                <a:latin typeface="Calibri"/>
                <a:cs typeface="Calibri"/>
              </a:rPr>
              <a:t>folders—</a:t>
            </a:r>
            <a:r>
              <a:rPr sz="2800" b="1" spc="50">
                <a:solidFill>
                  <a:srgbClr val="3A3A3A"/>
                </a:solidFill>
                <a:latin typeface="Calibri"/>
                <a:cs typeface="Calibri"/>
              </a:rPr>
              <a:t>including</a:t>
            </a:r>
            <a:r>
              <a:rPr sz="2800" b="1" spc="150">
                <a:solidFill>
                  <a:srgbClr val="3A3A3A"/>
                </a:solidFill>
                <a:latin typeface="Calibri"/>
                <a:cs typeface="Calibri"/>
              </a:rPr>
              <a:t> </a:t>
            </a:r>
            <a:r>
              <a:rPr sz="2800" b="1">
                <a:solidFill>
                  <a:srgbClr val="444444"/>
                </a:solidFill>
                <a:latin typeface="Calibri"/>
                <a:cs typeface="Calibri"/>
              </a:rPr>
              <a:t>personal</a:t>
            </a:r>
            <a:r>
              <a:rPr sz="2800" b="1" spc="290">
                <a:solidFill>
                  <a:srgbClr val="444444"/>
                </a:solidFill>
                <a:latin typeface="Calibri"/>
                <a:cs typeface="Calibri"/>
              </a:rPr>
              <a:t> </a:t>
            </a:r>
            <a:r>
              <a:rPr sz="2800" b="1" spc="-10">
                <a:solidFill>
                  <a:srgbClr val="3B3B3B"/>
                </a:solidFill>
                <a:latin typeface="Calibri"/>
                <a:cs typeface="Calibri"/>
              </a:rPr>
              <a:t>hydration </a:t>
            </a:r>
            <a:r>
              <a:rPr sz="2800" b="1">
                <a:solidFill>
                  <a:srgbClr val="4B4B4B"/>
                </a:solidFill>
                <a:latin typeface="Calibri"/>
                <a:cs typeface="Calibri"/>
              </a:rPr>
              <a:t>graphs,</a:t>
            </a:r>
            <a:r>
              <a:rPr sz="2800" b="1" spc="160">
                <a:solidFill>
                  <a:srgbClr val="4B4B4B"/>
                </a:solidFill>
                <a:latin typeface="Calibri"/>
                <a:cs typeface="Calibri"/>
              </a:rPr>
              <a:t> </a:t>
            </a:r>
            <a:r>
              <a:rPr sz="2800" b="1">
                <a:solidFill>
                  <a:srgbClr val="414141"/>
                </a:solidFill>
                <a:latin typeface="Calibri"/>
                <a:cs typeface="Calibri"/>
              </a:rPr>
              <a:t>nutritional</a:t>
            </a:r>
            <a:r>
              <a:rPr sz="2800" b="1" spc="295">
                <a:solidFill>
                  <a:srgbClr val="414141"/>
                </a:solidFill>
                <a:latin typeface="Calibri"/>
                <a:cs typeface="Calibri"/>
              </a:rPr>
              <a:t> </a:t>
            </a:r>
            <a:r>
              <a:rPr sz="2800" b="1">
                <a:solidFill>
                  <a:srgbClr val="525252"/>
                </a:solidFill>
                <a:latin typeface="Calibri"/>
                <a:cs typeface="Calibri"/>
              </a:rPr>
              <a:t>updates,</a:t>
            </a:r>
            <a:r>
              <a:rPr sz="2800" b="1" spc="235">
                <a:solidFill>
                  <a:srgbClr val="525252"/>
                </a:solidFill>
                <a:latin typeface="Calibri"/>
                <a:cs typeface="Calibri"/>
              </a:rPr>
              <a:t> </a:t>
            </a:r>
            <a:r>
              <a:rPr sz="2800" b="1">
                <a:solidFill>
                  <a:srgbClr val="52647E"/>
                </a:solidFill>
                <a:latin typeface="Calibri"/>
                <a:cs typeface="Calibri"/>
              </a:rPr>
              <a:t>and</a:t>
            </a:r>
            <a:r>
              <a:rPr sz="2800" b="1" spc="105">
                <a:solidFill>
                  <a:srgbClr val="52647E"/>
                </a:solidFill>
                <a:latin typeface="Calibri"/>
                <a:cs typeface="Calibri"/>
              </a:rPr>
              <a:t> </a:t>
            </a:r>
            <a:r>
              <a:rPr sz="2800" b="1">
                <a:solidFill>
                  <a:srgbClr val="424242"/>
                </a:solidFill>
                <a:latin typeface="Calibri"/>
                <a:cs typeface="Calibri"/>
              </a:rPr>
              <a:t>medical</a:t>
            </a:r>
            <a:r>
              <a:rPr sz="2800" b="1" spc="300">
                <a:solidFill>
                  <a:srgbClr val="424242"/>
                </a:solidFill>
                <a:latin typeface="Calibri"/>
                <a:cs typeface="Calibri"/>
              </a:rPr>
              <a:t> </a:t>
            </a:r>
            <a:r>
              <a:rPr sz="2800" b="1" spc="55">
                <a:solidFill>
                  <a:srgbClr val="424242"/>
                </a:solidFill>
                <a:latin typeface="Calibri"/>
                <a:cs typeface="Calibri"/>
              </a:rPr>
              <a:t>care</a:t>
            </a:r>
            <a:r>
              <a:rPr sz="2800" b="1" spc="150">
                <a:solidFill>
                  <a:srgbClr val="424242"/>
                </a:solidFill>
                <a:latin typeface="Calibri"/>
                <a:cs typeface="Calibri"/>
              </a:rPr>
              <a:t> </a:t>
            </a:r>
            <a:r>
              <a:rPr sz="2800" b="1">
                <a:solidFill>
                  <a:srgbClr val="3F3F3F"/>
                </a:solidFill>
                <a:latin typeface="Calibri"/>
                <a:cs typeface="Calibri"/>
              </a:rPr>
              <a:t>plans—into</a:t>
            </a:r>
            <a:r>
              <a:rPr sz="2800" b="1" spc="365">
                <a:solidFill>
                  <a:srgbClr val="3F3F3F"/>
                </a:solidFill>
                <a:latin typeface="Calibri"/>
                <a:cs typeface="Calibri"/>
              </a:rPr>
              <a:t> </a:t>
            </a:r>
            <a:r>
              <a:rPr sz="2800" b="1">
                <a:solidFill>
                  <a:srgbClr val="4B5D70"/>
                </a:solidFill>
                <a:latin typeface="Calibri"/>
                <a:cs typeface="Calibri"/>
              </a:rPr>
              <a:t>a</a:t>
            </a:r>
            <a:r>
              <a:rPr sz="2800" b="1" spc="-30">
                <a:solidFill>
                  <a:srgbClr val="4B5D70"/>
                </a:solidFill>
                <a:latin typeface="Calibri"/>
                <a:cs typeface="Calibri"/>
              </a:rPr>
              <a:t> </a:t>
            </a:r>
            <a:r>
              <a:rPr sz="2800" b="1">
                <a:solidFill>
                  <a:srgbClr val="46607C"/>
                </a:solidFill>
                <a:latin typeface="Calibri"/>
                <a:cs typeface="Calibri"/>
              </a:rPr>
              <a:t>unified</a:t>
            </a:r>
            <a:r>
              <a:rPr sz="2800" b="1" spc="225">
                <a:solidFill>
                  <a:srgbClr val="46607C"/>
                </a:solidFill>
                <a:latin typeface="Calibri"/>
                <a:cs typeface="Calibri"/>
              </a:rPr>
              <a:t> </a:t>
            </a:r>
            <a:r>
              <a:rPr sz="2800" b="1" spc="50">
                <a:solidFill>
                  <a:srgbClr val="3F3F3F"/>
                </a:solidFill>
                <a:latin typeface="Calibri"/>
                <a:cs typeface="Calibri"/>
              </a:rPr>
              <a:t>cloud</a:t>
            </a:r>
            <a:r>
              <a:rPr sz="2800" b="1" spc="190">
                <a:solidFill>
                  <a:srgbClr val="3F3F3F"/>
                </a:solidFill>
                <a:latin typeface="Calibri"/>
                <a:cs typeface="Calibri"/>
              </a:rPr>
              <a:t> </a:t>
            </a:r>
            <a:r>
              <a:rPr sz="2800" b="1" spc="-10">
                <a:solidFill>
                  <a:srgbClr val="4F4F4F"/>
                </a:solidFill>
                <a:latin typeface="Calibri"/>
                <a:cs typeface="Calibri"/>
              </a:rPr>
              <a:t>environment </a:t>
            </a:r>
            <a:r>
              <a:rPr sz="2800" b="1">
                <a:solidFill>
                  <a:srgbClr val="388E99"/>
                </a:solidFill>
                <a:latin typeface="Calibri"/>
                <a:cs typeface="Calibri"/>
              </a:rPr>
              <a:t>(Storing</a:t>
            </a:r>
            <a:r>
              <a:rPr sz="2800" b="1" spc="180">
                <a:solidFill>
                  <a:srgbClr val="388E99"/>
                </a:solidFill>
                <a:latin typeface="Calibri"/>
                <a:cs typeface="Calibri"/>
              </a:rPr>
              <a:t> </a:t>
            </a:r>
            <a:r>
              <a:rPr sz="2800" b="1">
                <a:solidFill>
                  <a:srgbClr val="186764"/>
                </a:solidFill>
                <a:latin typeface="Calibri"/>
                <a:cs typeface="Calibri"/>
              </a:rPr>
              <a:t>information</a:t>
            </a:r>
            <a:r>
              <a:rPr sz="2800" b="1" spc="250">
                <a:solidFill>
                  <a:srgbClr val="186764"/>
                </a:solidFill>
                <a:latin typeface="Calibri"/>
                <a:cs typeface="Calibri"/>
              </a:rPr>
              <a:t> </a:t>
            </a:r>
            <a:r>
              <a:rPr sz="2800" b="1" spc="50">
                <a:solidFill>
                  <a:srgbClr val="49876E"/>
                </a:solidFill>
                <a:latin typeface="Calibri"/>
                <a:cs typeface="Calibri"/>
              </a:rPr>
              <a:t>using</a:t>
            </a:r>
            <a:r>
              <a:rPr sz="2800" b="1" spc="105">
                <a:solidFill>
                  <a:srgbClr val="49876E"/>
                </a:solidFill>
                <a:latin typeface="Calibri"/>
                <a:cs typeface="Calibri"/>
              </a:rPr>
              <a:t> </a:t>
            </a:r>
            <a:r>
              <a:rPr sz="2800" b="1" spc="60">
                <a:solidFill>
                  <a:srgbClr val="3A7562"/>
                </a:solidFill>
                <a:latin typeface="Calibri"/>
                <a:cs typeface="Calibri"/>
              </a:rPr>
              <a:t>a</a:t>
            </a:r>
            <a:r>
              <a:rPr sz="2800" b="1" spc="-45">
                <a:solidFill>
                  <a:srgbClr val="3A7562"/>
                </a:solidFill>
                <a:latin typeface="Calibri"/>
                <a:cs typeface="Calibri"/>
              </a:rPr>
              <a:t> </a:t>
            </a:r>
            <a:r>
              <a:rPr sz="2800" b="1">
                <a:solidFill>
                  <a:srgbClr val="4D908E"/>
                </a:solidFill>
                <a:latin typeface="Calibri"/>
                <a:cs typeface="Calibri"/>
              </a:rPr>
              <a:t>data</a:t>
            </a:r>
            <a:r>
              <a:rPr sz="2800" b="1" spc="-5">
                <a:solidFill>
                  <a:srgbClr val="4D908E"/>
                </a:solidFill>
                <a:latin typeface="Calibri"/>
                <a:cs typeface="Calibri"/>
              </a:rPr>
              <a:t> </a:t>
            </a:r>
            <a:r>
              <a:rPr sz="2800" b="1">
                <a:solidFill>
                  <a:srgbClr val="166769"/>
                </a:solidFill>
                <a:latin typeface="Calibri"/>
                <a:cs typeface="Calibri"/>
              </a:rPr>
              <a:t>cloud,</a:t>
            </a:r>
            <a:r>
              <a:rPr sz="2800" b="1" spc="130">
                <a:solidFill>
                  <a:srgbClr val="166769"/>
                </a:solidFill>
                <a:latin typeface="Calibri"/>
                <a:cs typeface="Calibri"/>
              </a:rPr>
              <a:t> </a:t>
            </a:r>
            <a:r>
              <a:rPr sz="2800" b="1" spc="60">
                <a:solidFill>
                  <a:srgbClr val="4D4D4D"/>
                </a:solidFill>
                <a:latin typeface="Calibri"/>
                <a:cs typeface="Calibri"/>
              </a:rPr>
              <a:t>2022).</a:t>
            </a:r>
            <a:endParaRPr sz="2800" b="1">
              <a:latin typeface="Calibri"/>
              <a:cs typeface="Calibri"/>
            </a:endParaRPr>
          </a:p>
          <a:p>
            <a:pPr>
              <a:lnSpc>
                <a:spcPct val="100000"/>
              </a:lnSpc>
              <a:spcBef>
                <a:spcPts val="1210"/>
              </a:spcBef>
            </a:pPr>
            <a:endParaRPr sz="2050">
              <a:latin typeface="Calibri"/>
              <a:cs typeface="Calibri"/>
            </a:endParaRPr>
          </a:p>
          <a:p>
            <a:pPr marL="266065" marR="665480" indent="-2540">
              <a:lnSpc>
                <a:spcPct val="100000"/>
              </a:lnSpc>
            </a:pPr>
            <a:endParaRPr sz="2800" spc="-10">
              <a:solidFill>
                <a:schemeClr val="tx1"/>
              </a:solidFill>
              <a:latin typeface="Calibri"/>
              <a:cs typeface="Calibri"/>
            </a:endParaRPr>
          </a:p>
        </p:txBody>
      </p:sp>
      <p:pic>
        <p:nvPicPr>
          <p:cNvPr id="7" name="object 2"/>
          <p:cNvPicPr/>
          <p:nvPr/>
        </p:nvPicPr>
        <p:blipFill>
          <a:blip r:embed="rId4" cstate="print"/>
          <a:stretch>
            <a:fillRect/>
          </a:stretch>
        </p:blipFill>
        <p:spPr>
          <a:xfrm>
            <a:off x="12856210" y="3408045"/>
            <a:ext cx="5283835" cy="5340350"/>
          </a:xfrm>
          <a:prstGeom prst="rect">
            <a:avLst/>
          </a:prstGeom>
          <a:effectLst>
            <a:reflection blurRad="6350" stA="50000" endA="300" endPos="55000" dir="5400000" sy="-100000" algn="bl" rotWithShape="0"/>
          </a:effectLst>
        </p:spPr>
      </p:pic>
      <p:graphicFrame>
        <p:nvGraphicFramePr>
          <p:cNvPr id="2" name="Table 1"/>
          <p:cNvGraphicFramePr/>
          <p:nvPr/>
        </p:nvGraphicFramePr>
        <p:xfrm>
          <a:off x="12823825" y="8888095"/>
          <a:ext cx="5316220" cy="422910"/>
        </p:xfrm>
        <a:graphic>
          <a:graphicData uri="http://schemas.openxmlformats.org/drawingml/2006/table">
            <a:tbl>
              <a:tblPr firstRow="1" bandRow="1">
                <a:tableStyleId>{5C22544A-7EE6-4342-B048-85BDC9FD1C3A}</a:tableStyleId>
              </a:tblPr>
              <a:tblGrid>
                <a:gridCol w="5316220">
                  <a:extLst>
                    <a:ext uri="{9D8B030D-6E8A-4147-A177-3AD203B41FA5}">
                      <a16:colId xmlns:a16="http://schemas.microsoft.com/office/drawing/2014/main" val="20000"/>
                    </a:ext>
                  </a:extLst>
                </a:gridCol>
              </a:tblGrid>
              <a:tr h="422910">
                <a:tc>
                  <a:txBody>
                    <a:bodyPr/>
                    <a:lstStyle/>
                    <a:p>
                      <a:pPr algn="ctr">
                        <a:buNone/>
                      </a:pPr>
                      <a:r>
                        <a:rPr lang="en-US" altLang="en-US" sz="2000">
                          <a:solidFill>
                            <a:schemeClr val="accent3">
                              <a:lumMod val="60000"/>
                              <a:lumOff val="40000"/>
                            </a:schemeClr>
                          </a:solidFill>
                        </a:rPr>
                        <a:t>(PCMag UK, 2026)</a:t>
                      </a:r>
                    </a:p>
                  </a:txBody>
                  <a:tcPr>
                    <a:solidFill>
                      <a:schemeClr val="bg1"/>
                    </a:solidFill>
                  </a:tcPr>
                </a:tc>
                <a:extLst>
                  <a:ext uri="{0D108BD9-81ED-4DB2-BD59-A6C34878D82A}">
                    <a16:rowId xmlns:a16="http://schemas.microsoft.com/office/drawing/2014/main" val="10000"/>
                  </a:ext>
                </a:extLst>
              </a:tr>
            </a:tbl>
          </a:graphicData>
        </a:graphic>
      </p:graphicFrame>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6"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13"/>
          <a:srcRect l="-11812" t="-1522" r="-9476" b="4938"/>
          <a:stretch>
            <a:fillRect/>
          </a:stretch>
        </p:blipFill>
        <p:spPr>
          <a:xfrm>
            <a:off x="8354060" y="5163185"/>
            <a:ext cx="4648835" cy="4145280"/>
          </a:xfrm>
          <a:prstGeom prst="diamond">
            <a:avLst/>
          </a:prstGeom>
        </p:spPr>
      </p:pic>
      <p:sp>
        <p:nvSpPr>
          <p:cNvPr id="2" name="Title 1"/>
          <p:cNvSpPr>
            <a:spLocks noGrp="1"/>
          </p:cNvSpPr>
          <p:nvPr>
            <p:ph type="title"/>
          </p:nvPr>
        </p:nvSpPr>
        <p:spPr>
          <a:xfrm>
            <a:off x="3123565" y="1029335"/>
            <a:ext cx="15847060" cy="2112010"/>
          </a:xfrm>
        </p:spPr>
        <p:txBody>
          <a:bodyPr/>
          <a:lstStyle/>
          <a:p>
            <a:pPr algn="ctr"/>
            <a:r>
              <a:rPr sz="4800" spc="130">
                <a:solidFill>
                  <a:srgbClr val="0A3B38"/>
                </a:solidFill>
                <a:sym typeface="+mn-ea"/>
              </a:rPr>
              <a:t>How</a:t>
            </a:r>
            <a:r>
              <a:rPr sz="4800" spc="-350">
                <a:solidFill>
                  <a:srgbClr val="0A3B38"/>
                </a:solidFill>
                <a:sym typeface="+mn-ea"/>
              </a:rPr>
              <a:t> </a:t>
            </a:r>
            <a:r>
              <a:rPr sz="4800" spc="-40">
                <a:solidFill>
                  <a:srgbClr val="0A3B3D"/>
                </a:solidFill>
                <a:sym typeface="+mn-ea"/>
              </a:rPr>
              <a:t>OneDrive</a:t>
            </a:r>
            <a:r>
              <a:rPr sz="4800" spc="-385">
                <a:solidFill>
                  <a:srgbClr val="0A3B3D"/>
                </a:solidFill>
                <a:sym typeface="+mn-ea"/>
              </a:rPr>
              <a:t> </a:t>
            </a:r>
            <a:r>
              <a:rPr sz="4800" spc="-40">
                <a:solidFill>
                  <a:srgbClr val="053B3B"/>
                </a:solidFill>
                <a:sym typeface="+mn-ea"/>
              </a:rPr>
              <a:t>Data</a:t>
            </a:r>
            <a:r>
              <a:rPr sz="4800" spc="-400">
                <a:solidFill>
                  <a:srgbClr val="053B3B"/>
                </a:solidFill>
                <a:sym typeface="+mn-ea"/>
              </a:rPr>
              <a:t> </a:t>
            </a:r>
            <a:r>
              <a:rPr sz="4800" spc="-45">
                <a:solidFill>
                  <a:srgbClr val="154244"/>
                </a:solidFill>
                <a:sym typeface="+mn-ea"/>
              </a:rPr>
              <a:t>Sync</a:t>
            </a:r>
            <a:r>
              <a:rPr lang="en-US" sz="4800" spc="-45">
                <a:solidFill>
                  <a:srgbClr val="154244"/>
                </a:solidFill>
                <a:sym typeface="+mn-ea"/>
              </a:rPr>
              <a:t> will</a:t>
            </a:r>
            <a:r>
              <a:rPr sz="4800" spc="-220">
                <a:solidFill>
                  <a:srgbClr val="154244"/>
                </a:solidFill>
                <a:sym typeface="+mn-ea"/>
              </a:rPr>
              <a:t> </a:t>
            </a:r>
            <a:r>
              <a:rPr sz="4800" spc="-10">
                <a:solidFill>
                  <a:srgbClr val="0F3B41"/>
                </a:solidFill>
                <a:sym typeface="+mn-ea"/>
              </a:rPr>
              <a:t>Works</a:t>
            </a:r>
            <a:r>
              <a:rPr lang="en-US" sz="4800" spc="-10">
                <a:solidFill>
                  <a:srgbClr val="0F3B41"/>
                </a:solidFill>
                <a:sym typeface="+mn-ea"/>
              </a:rPr>
              <a:t> in Riverdale Nursing Home</a:t>
            </a:r>
            <a:endParaRPr lang="en-US" sz="4800"/>
          </a:p>
        </p:txBody>
      </p:sp>
      <p:sp>
        <p:nvSpPr>
          <p:cNvPr id="43" name="对象2"/>
          <p:cNvSpPr/>
          <p:nvPr>
            <p:custDataLst>
              <p:tags r:id="rId1"/>
            </p:custDataLst>
          </p:nvPr>
        </p:nvSpPr>
        <p:spPr>
          <a:xfrm>
            <a:off x="11577992" y="7707782"/>
            <a:ext cx="6445942" cy="2110413"/>
          </a:xfrm>
          <a:custGeom>
            <a:avLst/>
            <a:gdLst>
              <a:gd name="connsiteX0" fmla="*/ 2345 w 7584"/>
              <a:gd name="connsiteY0" fmla="*/ 20 h 2439"/>
              <a:gd name="connsiteX1" fmla="*/ 2273 w 7584"/>
              <a:gd name="connsiteY1" fmla="*/ 49 h 2439"/>
              <a:gd name="connsiteX2" fmla="*/ 2259 w 7584"/>
              <a:gd name="connsiteY2" fmla="*/ 63 h 2439"/>
              <a:gd name="connsiteX3" fmla="*/ 27 w 7584"/>
              <a:gd name="connsiteY3" fmla="*/ 2310 h 2439"/>
              <a:gd name="connsiteX4" fmla="*/ 84 w 7584"/>
              <a:gd name="connsiteY4" fmla="*/ 2439 h 2439"/>
              <a:gd name="connsiteX5" fmla="*/ 7474 w 7584"/>
              <a:gd name="connsiteY5" fmla="*/ 2422 h 2439"/>
              <a:gd name="connsiteX6" fmla="*/ 7565 w 7584"/>
              <a:gd name="connsiteY6" fmla="*/ 2404 h 2439"/>
              <a:gd name="connsiteX7" fmla="*/ 7584 w 7584"/>
              <a:gd name="connsiteY7" fmla="*/ 40 h 2439"/>
              <a:gd name="connsiteX8" fmla="*/ 7474 w 7584"/>
              <a:gd name="connsiteY8" fmla="*/ 3 h 2439"/>
              <a:gd name="connsiteX9" fmla="*/ 2345 w 7584"/>
              <a:gd name="connsiteY9" fmla="*/ 20 h 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84" h="2439">
                <a:moveTo>
                  <a:pt x="2345" y="20"/>
                </a:moveTo>
                <a:cubicBezTo>
                  <a:pt x="2316" y="20"/>
                  <a:pt x="2288" y="34"/>
                  <a:pt x="2273" y="49"/>
                </a:cubicBezTo>
                <a:cubicBezTo>
                  <a:pt x="2273" y="49"/>
                  <a:pt x="2273" y="63"/>
                  <a:pt x="2259" y="63"/>
                </a:cubicBezTo>
                <a:lnTo>
                  <a:pt x="27" y="2310"/>
                </a:lnTo>
                <a:cubicBezTo>
                  <a:pt x="-31" y="2353"/>
                  <a:pt x="12" y="2439"/>
                  <a:pt x="84" y="2439"/>
                </a:cubicBezTo>
                <a:lnTo>
                  <a:pt x="7474" y="2422"/>
                </a:lnTo>
                <a:cubicBezTo>
                  <a:pt x="7518" y="2422"/>
                  <a:pt x="7565" y="2447"/>
                  <a:pt x="7565" y="2404"/>
                </a:cubicBezTo>
                <a:lnTo>
                  <a:pt x="7584" y="40"/>
                </a:lnTo>
                <a:cubicBezTo>
                  <a:pt x="7584" y="-17"/>
                  <a:pt x="7518" y="3"/>
                  <a:pt x="7474" y="3"/>
                </a:cubicBezTo>
                <a:lnTo>
                  <a:pt x="2345" y="20"/>
                </a:lnTo>
              </a:path>
            </a:pathLst>
          </a:custGeom>
          <a:noFill/>
          <a:ln w="12700">
            <a:gradFill>
              <a:gsLst>
                <a:gs pos="100000">
                  <a:schemeClr val="accent2">
                    <a:lumMod val="20000"/>
                    <a:lumOff val="80000"/>
                    <a:alpha val="0"/>
                  </a:schemeClr>
                </a:gs>
                <a:gs pos="2000">
                  <a:schemeClr val="accent2">
                    <a:alpha val="100000"/>
                  </a:schemeClr>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296000" tIns="0" rIns="0" bIns="0" numCol="1" spcCol="0" rtlCol="0" fromWordArt="0" anchor="ctr" anchorCtr="0" forceAA="0" compatLnSpc="1">
            <a:normAutofit/>
          </a:bodyPr>
          <a:lstStyle/>
          <a:p>
            <a:pPr marR="15240">
              <a:lnSpc>
                <a:spcPct val="100000"/>
              </a:lnSpc>
              <a:spcBef>
                <a:spcPts val="1180"/>
              </a:spcBef>
            </a:pPr>
            <a:r>
              <a:rPr sz="2800" spc="-60">
                <a:solidFill>
                  <a:schemeClr val="tx1"/>
                </a:solidFill>
                <a:latin typeface="Arial MT"/>
                <a:cs typeface="Arial MT"/>
                <a:sym typeface="+mn-ea"/>
              </a:rPr>
              <a:t>Live</a:t>
            </a:r>
            <a:r>
              <a:rPr sz="2800" spc="-305">
                <a:solidFill>
                  <a:schemeClr val="tx1"/>
                </a:solidFill>
                <a:latin typeface="Arial MT"/>
                <a:cs typeface="Arial MT"/>
                <a:sym typeface="+mn-ea"/>
              </a:rPr>
              <a:t> </a:t>
            </a:r>
            <a:r>
              <a:rPr sz="2800" spc="-10">
                <a:solidFill>
                  <a:schemeClr val="tx1"/>
                </a:solidFill>
                <a:latin typeface="Arial MT"/>
                <a:cs typeface="Arial MT"/>
                <a:sym typeface="+mn-ea"/>
              </a:rPr>
              <a:t>Updates</a:t>
            </a:r>
            <a:endParaRPr sz="2800">
              <a:solidFill>
                <a:schemeClr val="tx1"/>
              </a:solidFill>
              <a:latin typeface="Arial MT"/>
              <a:cs typeface="Arial MT"/>
            </a:endParaRPr>
          </a:p>
          <a:p>
            <a:pPr marR="5080">
              <a:lnSpc>
                <a:spcPct val="106000"/>
              </a:lnSpc>
              <a:spcBef>
                <a:spcPts val="755"/>
              </a:spcBef>
            </a:pPr>
            <a:r>
              <a:rPr sz="2800" spc="-60">
                <a:solidFill>
                  <a:schemeClr val="tx1"/>
                </a:solidFill>
                <a:latin typeface="Arial MT"/>
                <a:cs typeface="Arial MT"/>
                <a:sym typeface="+mn-ea"/>
              </a:rPr>
              <a:t>Nurses</a:t>
            </a:r>
            <a:r>
              <a:rPr sz="2800" spc="-75">
                <a:solidFill>
                  <a:schemeClr val="tx1"/>
                </a:solidFill>
                <a:latin typeface="Arial MT"/>
                <a:cs typeface="Arial MT"/>
                <a:sym typeface="+mn-ea"/>
              </a:rPr>
              <a:t> </a:t>
            </a:r>
            <a:r>
              <a:rPr sz="2800" spc="-50">
                <a:solidFill>
                  <a:schemeClr val="tx1"/>
                </a:solidFill>
                <a:latin typeface="Arial MT"/>
                <a:cs typeface="Arial MT"/>
                <a:sym typeface="+mn-ea"/>
              </a:rPr>
              <a:t>in</a:t>
            </a:r>
            <a:r>
              <a:rPr sz="2800" spc="-85">
                <a:solidFill>
                  <a:schemeClr val="tx1"/>
                </a:solidFill>
                <a:latin typeface="Arial MT"/>
                <a:cs typeface="Arial MT"/>
                <a:sym typeface="+mn-ea"/>
              </a:rPr>
              <a:t> </a:t>
            </a:r>
            <a:r>
              <a:rPr sz="2800" spc="-50">
                <a:solidFill>
                  <a:schemeClr val="tx1"/>
                </a:solidFill>
                <a:latin typeface="Arial MT"/>
                <a:cs typeface="Arial MT"/>
                <a:sym typeface="+mn-ea"/>
              </a:rPr>
              <a:t>Building</a:t>
            </a:r>
            <a:r>
              <a:rPr sz="2800" spc="25">
                <a:solidFill>
                  <a:schemeClr val="tx1"/>
                </a:solidFill>
                <a:latin typeface="Arial MT"/>
                <a:cs typeface="Arial MT"/>
                <a:sym typeface="+mn-ea"/>
              </a:rPr>
              <a:t> </a:t>
            </a:r>
            <a:r>
              <a:rPr sz="2800" spc="-160">
                <a:solidFill>
                  <a:schemeClr val="tx1"/>
                </a:solidFill>
                <a:latin typeface="Arial MT"/>
                <a:cs typeface="Arial MT"/>
                <a:sym typeface="+mn-ea"/>
              </a:rPr>
              <a:t>B</a:t>
            </a:r>
            <a:r>
              <a:rPr sz="2800" spc="-30">
                <a:solidFill>
                  <a:schemeClr val="tx1"/>
                </a:solidFill>
                <a:latin typeface="Arial MT"/>
                <a:cs typeface="Arial MT"/>
                <a:sym typeface="+mn-ea"/>
              </a:rPr>
              <a:t> </a:t>
            </a:r>
            <a:r>
              <a:rPr sz="2800" spc="-10">
                <a:solidFill>
                  <a:schemeClr val="tx1"/>
                </a:solidFill>
                <a:latin typeface="Arial MT"/>
                <a:cs typeface="Arial MT"/>
                <a:sym typeface="+mn-ea"/>
              </a:rPr>
              <a:t>receive </a:t>
            </a:r>
            <a:r>
              <a:rPr sz="2800" spc="-40">
                <a:solidFill>
                  <a:schemeClr val="tx1"/>
                </a:solidFill>
                <a:latin typeface="Arial MT"/>
                <a:cs typeface="Arial MT"/>
                <a:sym typeface="+mn-ea"/>
              </a:rPr>
              <a:t>refreshed</a:t>
            </a:r>
            <a:r>
              <a:rPr sz="2800" spc="-15">
                <a:solidFill>
                  <a:schemeClr val="tx1"/>
                </a:solidFill>
                <a:latin typeface="Arial MT"/>
                <a:cs typeface="Arial MT"/>
                <a:sym typeface="+mn-ea"/>
              </a:rPr>
              <a:t> </a:t>
            </a:r>
            <a:r>
              <a:rPr sz="2800" spc="-20">
                <a:solidFill>
                  <a:schemeClr val="tx1"/>
                </a:solidFill>
                <a:latin typeface="Arial MT"/>
                <a:cs typeface="Arial MT"/>
                <a:sym typeface="+mn-ea"/>
              </a:rPr>
              <a:t>files</a:t>
            </a:r>
            <a:r>
              <a:rPr sz="2800" spc="-110">
                <a:solidFill>
                  <a:schemeClr val="tx1"/>
                </a:solidFill>
                <a:latin typeface="Arial MT"/>
                <a:cs typeface="Arial MT"/>
                <a:sym typeface="+mn-ea"/>
              </a:rPr>
              <a:t> </a:t>
            </a:r>
            <a:r>
              <a:rPr sz="2800" spc="-50">
                <a:solidFill>
                  <a:schemeClr val="tx1"/>
                </a:solidFill>
                <a:latin typeface="Arial MT"/>
                <a:cs typeface="Arial MT"/>
                <a:sym typeface="+mn-ea"/>
              </a:rPr>
              <a:t>immediately</a:t>
            </a:r>
            <a:r>
              <a:rPr sz="2800" spc="90">
                <a:solidFill>
                  <a:schemeClr val="tx1"/>
                </a:solidFill>
                <a:latin typeface="Arial MT"/>
                <a:cs typeface="Arial MT"/>
                <a:sym typeface="+mn-ea"/>
              </a:rPr>
              <a:t> </a:t>
            </a:r>
            <a:r>
              <a:rPr sz="2800" spc="-35">
                <a:solidFill>
                  <a:schemeClr val="tx1"/>
                </a:solidFill>
                <a:latin typeface="Arial MT"/>
                <a:cs typeface="Arial MT"/>
                <a:sym typeface="+mn-ea"/>
              </a:rPr>
              <a:t>on </a:t>
            </a:r>
            <a:r>
              <a:rPr sz="2800" spc="-10">
                <a:solidFill>
                  <a:schemeClr val="tx1"/>
                </a:solidFill>
                <a:latin typeface="Arial MT"/>
                <a:cs typeface="Arial MT"/>
                <a:sym typeface="+mn-ea"/>
              </a:rPr>
              <a:t>their</a:t>
            </a:r>
            <a:r>
              <a:rPr sz="2800" spc="-125">
                <a:solidFill>
                  <a:schemeClr val="tx1"/>
                </a:solidFill>
                <a:latin typeface="Arial MT"/>
                <a:cs typeface="Arial MT"/>
                <a:sym typeface="+mn-ea"/>
              </a:rPr>
              <a:t> </a:t>
            </a:r>
            <a:r>
              <a:rPr sz="2800" spc="-10">
                <a:solidFill>
                  <a:schemeClr val="tx1"/>
                </a:solidFill>
                <a:latin typeface="Arial MT"/>
                <a:cs typeface="Arial MT"/>
                <a:sym typeface="+mn-ea"/>
              </a:rPr>
              <a:t>tablets.</a:t>
            </a:r>
            <a:endParaRPr lang="en-US" sz="2800" spc="-10">
              <a:solidFill>
                <a:schemeClr val="tx1"/>
              </a:solidFill>
              <a:latin typeface="Arial MT"/>
              <a:cs typeface="Arial MT"/>
              <a:sym typeface="+mn-ea"/>
            </a:endParaRPr>
          </a:p>
        </p:txBody>
      </p:sp>
      <p:sp>
        <p:nvSpPr>
          <p:cNvPr id="26" name="对象7"/>
          <p:cNvSpPr/>
          <p:nvPr>
            <p:custDataLst>
              <p:tags r:id="rId2"/>
            </p:custDataLst>
          </p:nvPr>
        </p:nvSpPr>
        <p:spPr>
          <a:xfrm>
            <a:off x="11554634" y="4627035"/>
            <a:ext cx="6468875" cy="2102279"/>
          </a:xfrm>
          <a:custGeom>
            <a:avLst/>
            <a:gdLst>
              <a:gd name="connsiteX0" fmla="*/ 2345 w 7603"/>
              <a:gd name="connsiteY0" fmla="*/ 2419 h 2430"/>
              <a:gd name="connsiteX1" fmla="*/ 2273 w 7603"/>
              <a:gd name="connsiteY1" fmla="*/ 2390 h 2430"/>
              <a:gd name="connsiteX2" fmla="*/ 2259 w 7603"/>
              <a:gd name="connsiteY2" fmla="*/ 2376 h 2430"/>
              <a:gd name="connsiteX3" fmla="*/ 27 w 7603"/>
              <a:gd name="connsiteY3" fmla="*/ 130 h 2430"/>
              <a:gd name="connsiteX4" fmla="*/ 84 w 7603"/>
              <a:gd name="connsiteY4" fmla="*/ 0 h 2430"/>
              <a:gd name="connsiteX5" fmla="*/ 7457 w 7603"/>
              <a:gd name="connsiteY5" fmla="*/ 11 h 2430"/>
              <a:gd name="connsiteX6" fmla="*/ 7567 w 7603"/>
              <a:gd name="connsiteY6" fmla="*/ 85 h 2430"/>
              <a:gd name="connsiteX7" fmla="*/ 7603 w 7603"/>
              <a:gd name="connsiteY7" fmla="*/ 2338 h 2430"/>
              <a:gd name="connsiteX8" fmla="*/ 7512 w 7603"/>
              <a:gd name="connsiteY8" fmla="*/ 2430 h 2430"/>
              <a:gd name="connsiteX9" fmla="*/ 2345 w 7603"/>
              <a:gd name="connsiteY9" fmla="*/ 2419 h 2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03" h="2430">
                <a:moveTo>
                  <a:pt x="2345" y="2419"/>
                </a:moveTo>
                <a:cubicBezTo>
                  <a:pt x="2316" y="2419"/>
                  <a:pt x="2288" y="2405"/>
                  <a:pt x="2273" y="2390"/>
                </a:cubicBezTo>
                <a:cubicBezTo>
                  <a:pt x="2273" y="2390"/>
                  <a:pt x="2273" y="2376"/>
                  <a:pt x="2259" y="2376"/>
                </a:cubicBezTo>
                <a:lnTo>
                  <a:pt x="27" y="130"/>
                </a:lnTo>
                <a:cubicBezTo>
                  <a:pt x="-31" y="86"/>
                  <a:pt x="12" y="0"/>
                  <a:pt x="84" y="0"/>
                </a:cubicBezTo>
                <a:lnTo>
                  <a:pt x="7457" y="11"/>
                </a:lnTo>
                <a:cubicBezTo>
                  <a:pt x="7501" y="11"/>
                  <a:pt x="7567" y="28"/>
                  <a:pt x="7567" y="85"/>
                </a:cubicBezTo>
                <a:lnTo>
                  <a:pt x="7603" y="2338"/>
                </a:lnTo>
                <a:cubicBezTo>
                  <a:pt x="7603" y="2381"/>
                  <a:pt x="7556" y="2430"/>
                  <a:pt x="7512" y="2430"/>
                </a:cubicBezTo>
                <a:lnTo>
                  <a:pt x="2345" y="2419"/>
                </a:lnTo>
              </a:path>
            </a:pathLst>
          </a:custGeom>
          <a:noFill/>
          <a:ln w="12700">
            <a:gradFill>
              <a:gsLst>
                <a:gs pos="100000">
                  <a:schemeClr val="accent1">
                    <a:lumMod val="20000"/>
                    <a:lumOff val="80000"/>
                    <a:alpha val="0"/>
                  </a:schemeClr>
                </a:gs>
                <a:gs pos="2000">
                  <a:schemeClr val="accent1">
                    <a:alpha val="100000"/>
                  </a:schemeClr>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296000" tIns="0" rIns="0" bIns="0" numCol="1" spcCol="0" rtlCol="0" fromWordArt="0" anchor="ctr" anchorCtr="0" forceAA="0" compatLnSpc="1">
            <a:normAutofit/>
          </a:bodyPr>
          <a:lstStyle/>
          <a:p>
            <a:pPr>
              <a:lnSpc>
                <a:spcPct val="100000"/>
              </a:lnSpc>
              <a:spcBef>
                <a:spcPts val="1180"/>
              </a:spcBef>
            </a:pPr>
            <a:r>
              <a:rPr sz="2800" spc="-10">
                <a:solidFill>
                  <a:srgbClr val="11363B"/>
                </a:solidFill>
                <a:latin typeface="Arial MT"/>
                <a:cs typeface="Arial MT"/>
                <a:sym typeface="+mn-ea"/>
              </a:rPr>
              <a:t>Cloud</a:t>
            </a:r>
            <a:r>
              <a:rPr sz="2800" spc="-175">
                <a:solidFill>
                  <a:srgbClr val="11363B"/>
                </a:solidFill>
                <a:latin typeface="Arial MT"/>
                <a:cs typeface="Arial MT"/>
                <a:sym typeface="+mn-ea"/>
              </a:rPr>
              <a:t> </a:t>
            </a:r>
            <a:r>
              <a:rPr sz="2800" spc="-10">
                <a:solidFill>
                  <a:srgbClr val="11363A"/>
                </a:solidFill>
                <a:latin typeface="Arial MT"/>
                <a:cs typeface="Arial MT"/>
                <a:sym typeface="+mn-ea"/>
              </a:rPr>
              <a:t>Secured</a:t>
            </a:r>
            <a:endParaRPr sz="2800">
              <a:latin typeface="Arial MT"/>
              <a:cs typeface="Arial MT"/>
            </a:endParaRPr>
          </a:p>
          <a:p>
            <a:pPr marR="5080">
              <a:lnSpc>
                <a:spcPct val="106000"/>
              </a:lnSpc>
              <a:spcBef>
                <a:spcPts val="755"/>
              </a:spcBef>
            </a:pPr>
            <a:r>
              <a:rPr sz="2800" spc="-20">
                <a:solidFill>
                  <a:srgbClr val="505050"/>
                </a:solidFill>
                <a:latin typeface="Arial MT"/>
                <a:cs typeface="Arial MT"/>
                <a:sym typeface="+mn-ea"/>
              </a:rPr>
              <a:t>Updates</a:t>
            </a:r>
            <a:r>
              <a:rPr sz="2800" spc="-105">
                <a:solidFill>
                  <a:srgbClr val="505050"/>
                </a:solidFill>
                <a:latin typeface="Arial MT"/>
                <a:cs typeface="Arial MT"/>
                <a:sym typeface="+mn-ea"/>
              </a:rPr>
              <a:t> </a:t>
            </a:r>
            <a:r>
              <a:rPr sz="2800" spc="-40">
                <a:solidFill>
                  <a:srgbClr val="626262"/>
                </a:solidFill>
                <a:latin typeface="Arial MT"/>
                <a:cs typeface="Arial MT"/>
                <a:sym typeface="+mn-ea"/>
              </a:rPr>
              <a:t>are</a:t>
            </a:r>
            <a:r>
              <a:rPr sz="2800" spc="-90">
                <a:solidFill>
                  <a:srgbClr val="626262"/>
                </a:solidFill>
                <a:latin typeface="Arial MT"/>
                <a:cs typeface="Arial MT"/>
                <a:sym typeface="+mn-ea"/>
              </a:rPr>
              <a:t> </a:t>
            </a:r>
            <a:r>
              <a:rPr sz="2800" spc="-45">
                <a:solidFill>
                  <a:srgbClr val="494949"/>
                </a:solidFill>
                <a:latin typeface="Arial MT"/>
                <a:cs typeface="Arial MT"/>
                <a:sym typeface="+mn-ea"/>
              </a:rPr>
              <a:t>synchronized</a:t>
            </a:r>
            <a:r>
              <a:rPr sz="2800" spc="100">
                <a:solidFill>
                  <a:srgbClr val="494949"/>
                </a:solidFill>
                <a:latin typeface="Arial MT"/>
                <a:cs typeface="Arial MT"/>
                <a:sym typeface="+mn-ea"/>
              </a:rPr>
              <a:t> </a:t>
            </a:r>
            <a:r>
              <a:rPr sz="2800" spc="-25">
                <a:solidFill>
                  <a:srgbClr val="4F4F4F"/>
                </a:solidFill>
                <a:latin typeface="Arial MT"/>
                <a:cs typeface="Arial MT"/>
                <a:sym typeface="+mn-ea"/>
              </a:rPr>
              <a:t>and </a:t>
            </a:r>
            <a:r>
              <a:rPr sz="2800" spc="-30">
                <a:solidFill>
                  <a:srgbClr val="4B4B4B"/>
                </a:solidFill>
                <a:latin typeface="Arial MT"/>
                <a:cs typeface="Arial MT"/>
                <a:sym typeface="+mn-ea"/>
              </a:rPr>
              <a:t>held</a:t>
            </a:r>
            <a:r>
              <a:rPr sz="2800" spc="-45">
                <a:solidFill>
                  <a:srgbClr val="4B4B4B"/>
                </a:solidFill>
                <a:latin typeface="Arial MT"/>
                <a:cs typeface="Arial MT"/>
                <a:sym typeface="+mn-ea"/>
              </a:rPr>
              <a:t> </a:t>
            </a:r>
            <a:r>
              <a:rPr sz="2800" spc="-40">
                <a:solidFill>
                  <a:srgbClr val="4F4F4F"/>
                </a:solidFill>
                <a:latin typeface="Arial MT"/>
                <a:cs typeface="Arial MT"/>
                <a:sym typeface="+mn-ea"/>
              </a:rPr>
              <a:t>securely</a:t>
            </a:r>
            <a:r>
              <a:rPr sz="2800" spc="65">
                <a:solidFill>
                  <a:srgbClr val="4F4F4F"/>
                </a:solidFill>
                <a:latin typeface="Arial MT"/>
                <a:cs typeface="Arial MT"/>
                <a:sym typeface="+mn-ea"/>
              </a:rPr>
              <a:t> </a:t>
            </a:r>
            <a:r>
              <a:rPr sz="2800" spc="-50">
                <a:solidFill>
                  <a:srgbClr val="575757"/>
                </a:solidFill>
                <a:latin typeface="Arial MT"/>
                <a:cs typeface="Arial MT"/>
                <a:sym typeface="+mn-ea"/>
              </a:rPr>
              <a:t>within</a:t>
            </a:r>
            <a:r>
              <a:rPr sz="2800" spc="-80">
                <a:solidFill>
                  <a:srgbClr val="575757"/>
                </a:solidFill>
                <a:latin typeface="Arial MT"/>
                <a:cs typeface="Arial MT"/>
                <a:sym typeface="+mn-ea"/>
              </a:rPr>
              <a:t> </a:t>
            </a:r>
            <a:r>
              <a:rPr sz="2800">
                <a:solidFill>
                  <a:srgbClr val="5B5B5B"/>
                </a:solidFill>
                <a:latin typeface="Arial MT"/>
                <a:cs typeface="Arial MT"/>
                <a:sym typeface="+mn-ea"/>
              </a:rPr>
              <a:t>the</a:t>
            </a:r>
            <a:r>
              <a:rPr sz="2800" spc="-114">
                <a:solidFill>
                  <a:srgbClr val="5B5B5B"/>
                </a:solidFill>
                <a:latin typeface="Arial MT"/>
                <a:cs typeface="Arial MT"/>
                <a:sym typeface="+mn-ea"/>
              </a:rPr>
              <a:t> </a:t>
            </a:r>
            <a:r>
              <a:rPr sz="2800" spc="-50">
                <a:solidFill>
                  <a:srgbClr val="5B5B5B"/>
                </a:solidFill>
                <a:latin typeface="Arial MT"/>
                <a:cs typeface="Arial MT"/>
                <a:sym typeface="+mn-ea"/>
              </a:rPr>
              <a:t>enterprise </a:t>
            </a:r>
            <a:r>
              <a:rPr sz="2800" spc="-10">
                <a:solidFill>
                  <a:srgbClr val="595959"/>
                </a:solidFill>
                <a:latin typeface="Arial MT"/>
                <a:cs typeface="Arial MT"/>
                <a:sym typeface="+mn-ea"/>
              </a:rPr>
              <a:t>cloud.</a:t>
            </a:r>
            <a:endParaRPr lang="en-US" sz="2800">
              <a:solidFill>
                <a:schemeClr val="tx1">
                  <a:lumMod val="85000"/>
                  <a:lumOff val="15000"/>
                </a:schemeClr>
              </a:solidFill>
              <a:latin typeface="+mn-lt"/>
              <a:sym typeface="+mn-ea"/>
            </a:endParaRPr>
          </a:p>
        </p:txBody>
      </p:sp>
      <p:sp>
        <p:nvSpPr>
          <p:cNvPr id="27" name="对象8"/>
          <p:cNvSpPr/>
          <p:nvPr>
            <p:custDataLst>
              <p:tags r:id="rId3"/>
            </p:custDataLst>
          </p:nvPr>
        </p:nvSpPr>
        <p:spPr>
          <a:xfrm>
            <a:off x="11505321" y="4165918"/>
            <a:ext cx="996636" cy="996636"/>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1"/>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lstStyle/>
          <a:p>
            <a:pPr algn="ctr">
              <a:spcBef>
                <a:spcPct val="0"/>
              </a:spcBef>
              <a:spcAft>
                <a:spcPct val="0"/>
              </a:spcAft>
            </a:pPr>
            <a:r>
              <a:rPr lang="en-US" sz="2400" b="1">
                <a:solidFill>
                  <a:schemeClr val="lt1"/>
                </a:solidFill>
                <a:latin typeface="+mn-lt"/>
                <a:sym typeface="+mn-lt"/>
              </a:rPr>
              <a:t>03</a:t>
            </a:r>
          </a:p>
        </p:txBody>
      </p:sp>
      <p:sp>
        <p:nvSpPr>
          <p:cNvPr id="40" name="对象9"/>
          <p:cNvSpPr/>
          <p:nvPr>
            <p:custDataLst>
              <p:tags r:id="rId4"/>
            </p:custDataLst>
          </p:nvPr>
        </p:nvSpPr>
        <p:spPr>
          <a:xfrm>
            <a:off x="11558959" y="9254645"/>
            <a:ext cx="996636" cy="996636"/>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2"/>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lstStyle/>
          <a:p>
            <a:pPr algn="ctr">
              <a:spcBef>
                <a:spcPct val="0"/>
              </a:spcBef>
              <a:spcAft>
                <a:spcPct val="0"/>
              </a:spcAft>
            </a:pPr>
            <a:r>
              <a:rPr lang="en-US" sz="2400" b="1">
                <a:solidFill>
                  <a:schemeClr val="lt1"/>
                </a:solidFill>
                <a:latin typeface="+mn-lt"/>
                <a:sym typeface="+mn-lt"/>
              </a:rPr>
              <a:t>04</a:t>
            </a:r>
          </a:p>
        </p:txBody>
      </p:sp>
      <p:sp>
        <p:nvSpPr>
          <p:cNvPr id="41" name="对象10"/>
          <p:cNvSpPr/>
          <p:nvPr>
            <p:custDataLst>
              <p:tags r:id="rId5"/>
            </p:custDataLst>
          </p:nvPr>
        </p:nvSpPr>
        <p:spPr>
          <a:xfrm flipH="1">
            <a:off x="3333250" y="7722490"/>
            <a:ext cx="6446350" cy="2110413"/>
          </a:xfrm>
          <a:custGeom>
            <a:avLst/>
            <a:gdLst>
              <a:gd name="connsiteX0" fmla="*/ 2345 w 7584"/>
              <a:gd name="connsiteY0" fmla="*/ 20 h 2439"/>
              <a:gd name="connsiteX1" fmla="*/ 2273 w 7584"/>
              <a:gd name="connsiteY1" fmla="*/ 49 h 2439"/>
              <a:gd name="connsiteX2" fmla="*/ 2259 w 7584"/>
              <a:gd name="connsiteY2" fmla="*/ 63 h 2439"/>
              <a:gd name="connsiteX3" fmla="*/ 27 w 7584"/>
              <a:gd name="connsiteY3" fmla="*/ 2310 h 2439"/>
              <a:gd name="connsiteX4" fmla="*/ 84 w 7584"/>
              <a:gd name="connsiteY4" fmla="*/ 2439 h 2439"/>
              <a:gd name="connsiteX5" fmla="*/ 7474 w 7584"/>
              <a:gd name="connsiteY5" fmla="*/ 2422 h 2439"/>
              <a:gd name="connsiteX6" fmla="*/ 7565 w 7584"/>
              <a:gd name="connsiteY6" fmla="*/ 2404 h 2439"/>
              <a:gd name="connsiteX7" fmla="*/ 7584 w 7584"/>
              <a:gd name="connsiteY7" fmla="*/ 40 h 2439"/>
              <a:gd name="connsiteX8" fmla="*/ 7474 w 7584"/>
              <a:gd name="connsiteY8" fmla="*/ 3 h 2439"/>
              <a:gd name="connsiteX9" fmla="*/ 2345 w 7584"/>
              <a:gd name="connsiteY9" fmla="*/ 20 h 2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84" h="2439">
                <a:moveTo>
                  <a:pt x="2345" y="20"/>
                </a:moveTo>
                <a:cubicBezTo>
                  <a:pt x="2316" y="20"/>
                  <a:pt x="2288" y="34"/>
                  <a:pt x="2273" y="49"/>
                </a:cubicBezTo>
                <a:cubicBezTo>
                  <a:pt x="2273" y="49"/>
                  <a:pt x="2273" y="63"/>
                  <a:pt x="2259" y="63"/>
                </a:cubicBezTo>
                <a:lnTo>
                  <a:pt x="27" y="2310"/>
                </a:lnTo>
                <a:cubicBezTo>
                  <a:pt x="-31" y="2353"/>
                  <a:pt x="12" y="2439"/>
                  <a:pt x="84" y="2439"/>
                </a:cubicBezTo>
                <a:lnTo>
                  <a:pt x="7474" y="2422"/>
                </a:lnTo>
                <a:cubicBezTo>
                  <a:pt x="7518" y="2422"/>
                  <a:pt x="7565" y="2447"/>
                  <a:pt x="7565" y="2404"/>
                </a:cubicBezTo>
                <a:lnTo>
                  <a:pt x="7584" y="40"/>
                </a:lnTo>
                <a:cubicBezTo>
                  <a:pt x="7584" y="-17"/>
                  <a:pt x="7518" y="3"/>
                  <a:pt x="7474" y="3"/>
                </a:cubicBezTo>
                <a:lnTo>
                  <a:pt x="2345" y="20"/>
                </a:lnTo>
              </a:path>
            </a:pathLst>
          </a:custGeom>
          <a:noFill/>
          <a:ln w="12700">
            <a:gradFill>
              <a:gsLst>
                <a:gs pos="100000">
                  <a:schemeClr val="accent2">
                    <a:lumMod val="20000"/>
                    <a:lumOff val="80000"/>
                    <a:alpha val="0"/>
                  </a:schemeClr>
                </a:gs>
                <a:gs pos="2000">
                  <a:schemeClr val="accent2">
                    <a:alpha val="100000"/>
                  </a:schemeClr>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0" tIns="0" rIns="1296000" bIns="0" numCol="1" spcCol="0" rtlCol="0" fromWordArt="0" anchor="ctr" anchorCtr="0" forceAA="0" compatLnSpc="1">
            <a:normAutofit/>
          </a:bodyPr>
          <a:lstStyle/>
          <a:p>
            <a:pPr>
              <a:lnSpc>
                <a:spcPct val="100000"/>
              </a:lnSpc>
              <a:spcBef>
                <a:spcPts val="1180"/>
              </a:spcBef>
            </a:pPr>
            <a:r>
              <a:rPr sz="2800">
                <a:solidFill>
                  <a:srgbClr val="232323"/>
                </a:solidFill>
                <a:latin typeface="Arial MT"/>
                <a:cs typeface="Arial MT"/>
                <a:sym typeface="+mn-ea"/>
              </a:rPr>
              <a:t>Auto-</a:t>
            </a:r>
            <a:r>
              <a:rPr sz="2800" spc="-10">
                <a:solidFill>
                  <a:srgbClr val="232323"/>
                </a:solidFill>
                <a:latin typeface="Arial MT"/>
                <a:cs typeface="Arial MT"/>
                <a:sym typeface="+mn-ea"/>
              </a:rPr>
              <a:t>Discovery</a:t>
            </a:r>
            <a:endParaRPr sz="2800">
              <a:latin typeface="Arial MT"/>
              <a:cs typeface="Arial MT"/>
            </a:endParaRPr>
          </a:p>
          <a:p>
            <a:pPr marR="5080">
              <a:lnSpc>
                <a:spcPct val="106000"/>
              </a:lnSpc>
              <a:spcBef>
                <a:spcPts val="755"/>
              </a:spcBef>
            </a:pPr>
            <a:r>
              <a:rPr sz="2800" spc="-75">
                <a:solidFill>
                  <a:srgbClr val="565656"/>
                </a:solidFill>
                <a:latin typeface="Arial MT"/>
                <a:cs typeface="Arial MT"/>
                <a:sym typeface="+mn-ea"/>
              </a:rPr>
              <a:t>OneDrive</a:t>
            </a:r>
            <a:r>
              <a:rPr sz="2800" spc="-35">
                <a:solidFill>
                  <a:srgbClr val="565656"/>
                </a:solidFill>
                <a:latin typeface="Arial MT"/>
                <a:cs typeface="Arial MT"/>
                <a:sym typeface="+mn-ea"/>
              </a:rPr>
              <a:t> </a:t>
            </a:r>
            <a:r>
              <a:rPr sz="2800" spc="-25">
                <a:solidFill>
                  <a:srgbClr val="505050"/>
                </a:solidFill>
                <a:latin typeface="Arial MT"/>
                <a:cs typeface="Arial MT"/>
                <a:sym typeface="+mn-ea"/>
              </a:rPr>
              <a:t>background</a:t>
            </a:r>
            <a:r>
              <a:rPr sz="2800" spc="65">
                <a:solidFill>
                  <a:srgbClr val="505050"/>
                </a:solidFill>
                <a:latin typeface="Arial MT"/>
                <a:cs typeface="Arial MT"/>
                <a:sym typeface="+mn-ea"/>
              </a:rPr>
              <a:t> </a:t>
            </a:r>
            <a:r>
              <a:rPr sz="2800" spc="-35">
                <a:solidFill>
                  <a:srgbClr val="525252"/>
                </a:solidFill>
                <a:latin typeface="Arial MT"/>
                <a:cs typeface="Arial MT"/>
                <a:sym typeface="+mn-ea"/>
              </a:rPr>
              <a:t>client </a:t>
            </a:r>
            <a:r>
              <a:rPr sz="2800">
                <a:solidFill>
                  <a:srgbClr val="595959"/>
                </a:solidFill>
                <a:latin typeface="Arial MT"/>
                <a:cs typeface="Arial MT"/>
                <a:sym typeface="+mn-ea"/>
              </a:rPr>
              <a:t>detects</a:t>
            </a:r>
            <a:r>
              <a:rPr sz="2800" spc="-75">
                <a:solidFill>
                  <a:srgbClr val="595959"/>
                </a:solidFill>
                <a:latin typeface="Arial MT"/>
                <a:cs typeface="Arial MT"/>
                <a:sym typeface="+mn-ea"/>
              </a:rPr>
              <a:t> </a:t>
            </a:r>
            <a:r>
              <a:rPr sz="2800" spc="-40">
                <a:solidFill>
                  <a:srgbClr val="5D5D5D"/>
                </a:solidFill>
                <a:latin typeface="Arial MT"/>
                <a:cs typeface="Arial MT"/>
                <a:sym typeface="+mn-ea"/>
              </a:rPr>
              <a:t>local</a:t>
            </a:r>
            <a:r>
              <a:rPr sz="2800" spc="-85">
                <a:solidFill>
                  <a:srgbClr val="5D5D5D"/>
                </a:solidFill>
                <a:latin typeface="Arial MT"/>
                <a:cs typeface="Arial MT"/>
                <a:sym typeface="+mn-ea"/>
              </a:rPr>
              <a:t> </a:t>
            </a:r>
            <a:r>
              <a:rPr sz="2800" spc="-35">
                <a:solidFill>
                  <a:srgbClr val="575757"/>
                </a:solidFill>
                <a:latin typeface="Arial MT"/>
                <a:cs typeface="Arial MT"/>
                <a:sym typeface="+mn-ea"/>
              </a:rPr>
              <a:t>changes </a:t>
            </a:r>
            <a:r>
              <a:rPr sz="2800" spc="-25">
                <a:solidFill>
                  <a:srgbClr val="505050"/>
                </a:solidFill>
                <a:latin typeface="Arial MT"/>
                <a:cs typeface="Arial MT"/>
                <a:sym typeface="+mn-ea"/>
              </a:rPr>
              <a:t>and </a:t>
            </a:r>
            <a:r>
              <a:rPr sz="2800" spc="-30">
                <a:solidFill>
                  <a:srgbClr val="5B5B5B"/>
                </a:solidFill>
                <a:latin typeface="Arial MT"/>
                <a:cs typeface="Arial MT"/>
                <a:sym typeface="+mn-ea"/>
              </a:rPr>
              <a:t>initiates</a:t>
            </a:r>
            <a:r>
              <a:rPr sz="2800" spc="-105">
                <a:solidFill>
                  <a:srgbClr val="5B5B5B"/>
                </a:solidFill>
                <a:latin typeface="Arial MT"/>
                <a:cs typeface="Arial MT"/>
                <a:sym typeface="+mn-ea"/>
              </a:rPr>
              <a:t> </a:t>
            </a:r>
            <a:r>
              <a:rPr sz="2800" spc="-45">
                <a:solidFill>
                  <a:srgbClr val="484848"/>
                </a:solidFill>
                <a:latin typeface="Arial MT"/>
                <a:cs typeface="Arial MT"/>
                <a:sym typeface="+mn-ea"/>
              </a:rPr>
              <a:t>secure</a:t>
            </a:r>
            <a:r>
              <a:rPr sz="2800" spc="-40">
                <a:solidFill>
                  <a:srgbClr val="484848"/>
                </a:solidFill>
                <a:latin typeface="Arial MT"/>
                <a:cs typeface="Arial MT"/>
                <a:sym typeface="+mn-ea"/>
              </a:rPr>
              <a:t> </a:t>
            </a:r>
            <a:r>
              <a:rPr sz="2800" spc="-10">
                <a:solidFill>
                  <a:srgbClr val="444444"/>
                </a:solidFill>
                <a:latin typeface="Arial MT"/>
                <a:cs typeface="Arial MT"/>
                <a:sym typeface="+mn-ea"/>
              </a:rPr>
              <a:t>upload.</a:t>
            </a:r>
            <a:endParaRPr lang="en-US" sz="2800">
              <a:solidFill>
                <a:schemeClr val="tx1">
                  <a:lumMod val="85000"/>
                  <a:lumOff val="15000"/>
                </a:schemeClr>
              </a:solidFill>
              <a:latin typeface="+mn-lt"/>
              <a:sym typeface="+mn-ea"/>
            </a:endParaRPr>
          </a:p>
        </p:txBody>
      </p:sp>
      <p:sp>
        <p:nvSpPr>
          <p:cNvPr id="42" name="对象11"/>
          <p:cNvSpPr/>
          <p:nvPr>
            <p:custDataLst>
              <p:tags r:id="rId6"/>
            </p:custDataLst>
          </p:nvPr>
        </p:nvSpPr>
        <p:spPr>
          <a:xfrm flipH="1">
            <a:off x="3309893" y="4641742"/>
            <a:ext cx="6469285" cy="2102279"/>
          </a:xfrm>
          <a:custGeom>
            <a:avLst/>
            <a:gdLst>
              <a:gd name="connsiteX0" fmla="*/ 2345 w 7603"/>
              <a:gd name="connsiteY0" fmla="*/ 2419 h 2430"/>
              <a:gd name="connsiteX1" fmla="*/ 2273 w 7603"/>
              <a:gd name="connsiteY1" fmla="*/ 2390 h 2430"/>
              <a:gd name="connsiteX2" fmla="*/ 2259 w 7603"/>
              <a:gd name="connsiteY2" fmla="*/ 2376 h 2430"/>
              <a:gd name="connsiteX3" fmla="*/ 27 w 7603"/>
              <a:gd name="connsiteY3" fmla="*/ 130 h 2430"/>
              <a:gd name="connsiteX4" fmla="*/ 84 w 7603"/>
              <a:gd name="connsiteY4" fmla="*/ 0 h 2430"/>
              <a:gd name="connsiteX5" fmla="*/ 7457 w 7603"/>
              <a:gd name="connsiteY5" fmla="*/ 11 h 2430"/>
              <a:gd name="connsiteX6" fmla="*/ 7567 w 7603"/>
              <a:gd name="connsiteY6" fmla="*/ 85 h 2430"/>
              <a:gd name="connsiteX7" fmla="*/ 7603 w 7603"/>
              <a:gd name="connsiteY7" fmla="*/ 2338 h 2430"/>
              <a:gd name="connsiteX8" fmla="*/ 7512 w 7603"/>
              <a:gd name="connsiteY8" fmla="*/ 2430 h 2430"/>
              <a:gd name="connsiteX9" fmla="*/ 2345 w 7603"/>
              <a:gd name="connsiteY9" fmla="*/ 2419 h 2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03" h="2430">
                <a:moveTo>
                  <a:pt x="2345" y="2419"/>
                </a:moveTo>
                <a:cubicBezTo>
                  <a:pt x="2316" y="2419"/>
                  <a:pt x="2288" y="2405"/>
                  <a:pt x="2273" y="2390"/>
                </a:cubicBezTo>
                <a:cubicBezTo>
                  <a:pt x="2273" y="2390"/>
                  <a:pt x="2273" y="2376"/>
                  <a:pt x="2259" y="2376"/>
                </a:cubicBezTo>
                <a:lnTo>
                  <a:pt x="27" y="130"/>
                </a:lnTo>
                <a:cubicBezTo>
                  <a:pt x="-31" y="86"/>
                  <a:pt x="12" y="0"/>
                  <a:pt x="84" y="0"/>
                </a:cubicBezTo>
                <a:lnTo>
                  <a:pt x="7457" y="11"/>
                </a:lnTo>
                <a:cubicBezTo>
                  <a:pt x="7501" y="11"/>
                  <a:pt x="7567" y="28"/>
                  <a:pt x="7567" y="85"/>
                </a:cubicBezTo>
                <a:lnTo>
                  <a:pt x="7603" y="2338"/>
                </a:lnTo>
                <a:cubicBezTo>
                  <a:pt x="7603" y="2381"/>
                  <a:pt x="7556" y="2430"/>
                  <a:pt x="7512" y="2430"/>
                </a:cubicBezTo>
                <a:lnTo>
                  <a:pt x="2345" y="2419"/>
                </a:lnTo>
              </a:path>
            </a:pathLst>
          </a:custGeom>
          <a:noFill/>
          <a:ln w="12700">
            <a:gradFill>
              <a:gsLst>
                <a:gs pos="100000">
                  <a:schemeClr val="accent1">
                    <a:lumMod val="20000"/>
                    <a:lumOff val="80000"/>
                    <a:alpha val="0"/>
                  </a:schemeClr>
                </a:gs>
                <a:gs pos="2000">
                  <a:schemeClr val="accent1">
                    <a:alpha val="100000"/>
                  </a:schemeClr>
                </a:gs>
              </a:gsLst>
              <a:lin ang="0" scaled="0"/>
            </a:grad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0" tIns="0" rIns="1296000" bIns="0" numCol="1" spcCol="0" rtlCol="0" fromWordArt="0" anchor="ctr" anchorCtr="0" forceAA="0" compatLnSpc="1">
            <a:normAutofit/>
          </a:bodyPr>
          <a:lstStyle/>
          <a:p>
            <a:pPr algn="l">
              <a:lnSpc>
                <a:spcPct val="100000"/>
              </a:lnSpc>
              <a:spcBef>
                <a:spcPts val="1175"/>
              </a:spcBef>
            </a:pPr>
            <a:r>
              <a:rPr sz="2800" spc="100">
                <a:solidFill>
                  <a:srgbClr val="083D4B"/>
                </a:solidFill>
                <a:latin typeface="Arial MT"/>
                <a:cs typeface="Arial MT"/>
                <a:sym typeface="+mn-ea"/>
              </a:rPr>
              <a:t>Document</a:t>
            </a:r>
            <a:r>
              <a:rPr sz="2800" spc="10">
                <a:solidFill>
                  <a:srgbClr val="083D4B"/>
                </a:solidFill>
                <a:latin typeface="Arial MT"/>
                <a:cs typeface="Arial MT"/>
                <a:sym typeface="+mn-ea"/>
              </a:rPr>
              <a:t> </a:t>
            </a:r>
            <a:r>
              <a:rPr sz="2800" spc="-20">
                <a:solidFill>
                  <a:srgbClr val="0A3F3D"/>
                </a:solidFill>
                <a:latin typeface="Arial MT"/>
                <a:cs typeface="Arial MT"/>
                <a:sym typeface="+mn-ea"/>
              </a:rPr>
              <a:t>Saved</a:t>
            </a:r>
            <a:endParaRPr sz="2800">
              <a:latin typeface="Arial MT"/>
              <a:cs typeface="Arial MT"/>
            </a:endParaRPr>
          </a:p>
          <a:p>
            <a:pPr marR="5080" algn="l">
              <a:lnSpc>
                <a:spcPct val="109000"/>
              </a:lnSpc>
              <a:spcBef>
                <a:spcPts val="725"/>
              </a:spcBef>
            </a:pPr>
            <a:r>
              <a:rPr sz="2800" spc="-190">
                <a:solidFill>
                  <a:srgbClr val="575757"/>
                </a:solidFill>
                <a:latin typeface="Arial MT"/>
                <a:cs typeface="Arial MT"/>
                <a:sym typeface="+mn-ea"/>
              </a:rPr>
              <a:t>A</a:t>
            </a:r>
            <a:r>
              <a:rPr sz="2800" spc="40">
                <a:solidFill>
                  <a:srgbClr val="575757"/>
                </a:solidFill>
                <a:latin typeface="Arial MT"/>
                <a:cs typeface="Arial MT"/>
                <a:sym typeface="+mn-ea"/>
              </a:rPr>
              <a:t> </a:t>
            </a:r>
            <a:r>
              <a:rPr sz="2800" spc="-10">
                <a:solidFill>
                  <a:srgbClr val="525252"/>
                </a:solidFill>
                <a:latin typeface="Arial MT"/>
                <a:cs typeface="Arial MT"/>
                <a:sym typeface="+mn-ea"/>
              </a:rPr>
              <a:t>carer</a:t>
            </a:r>
            <a:r>
              <a:rPr sz="2800" spc="-125">
                <a:solidFill>
                  <a:srgbClr val="525252"/>
                </a:solidFill>
                <a:latin typeface="Arial MT"/>
                <a:cs typeface="Arial MT"/>
                <a:sym typeface="+mn-ea"/>
              </a:rPr>
              <a:t> </a:t>
            </a:r>
            <a:r>
              <a:rPr sz="2800" spc="-10">
                <a:solidFill>
                  <a:srgbClr val="4B4B4B"/>
                </a:solidFill>
                <a:latin typeface="Arial MT"/>
                <a:cs typeface="Arial MT"/>
                <a:sym typeface="+mn-ea"/>
              </a:rPr>
              <a:t>updates</a:t>
            </a:r>
            <a:r>
              <a:rPr sz="2800" spc="-120">
                <a:solidFill>
                  <a:srgbClr val="4B4B4B"/>
                </a:solidFill>
                <a:latin typeface="Arial MT"/>
                <a:cs typeface="Arial MT"/>
                <a:sym typeface="+mn-ea"/>
              </a:rPr>
              <a:t> </a:t>
            </a:r>
            <a:r>
              <a:rPr sz="2800">
                <a:solidFill>
                  <a:srgbClr val="54646B"/>
                </a:solidFill>
                <a:latin typeface="Arial MT"/>
                <a:cs typeface="Arial MT"/>
                <a:sym typeface="+mn-ea"/>
              </a:rPr>
              <a:t>a</a:t>
            </a:r>
            <a:r>
              <a:rPr sz="2800" spc="-85">
                <a:solidFill>
                  <a:srgbClr val="54646B"/>
                </a:solidFill>
                <a:latin typeface="Arial MT"/>
                <a:cs typeface="Arial MT"/>
                <a:sym typeface="+mn-ea"/>
              </a:rPr>
              <a:t> </a:t>
            </a:r>
            <a:r>
              <a:rPr sz="2800" spc="-20">
                <a:solidFill>
                  <a:srgbClr val="4F4F4F"/>
                </a:solidFill>
                <a:latin typeface="Arial MT"/>
                <a:cs typeface="Arial MT"/>
                <a:sym typeface="+mn-ea"/>
              </a:rPr>
              <a:t>resident's</a:t>
            </a:r>
            <a:r>
              <a:rPr sz="2800" spc="-50">
                <a:solidFill>
                  <a:srgbClr val="4F4F4F"/>
                </a:solidFill>
                <a:latin typeface="Arial MT"/>
                <a:cs typeface="Arial MT"/>
                <a:sym typeface="+mn-ea"/>
              </a:rPr>
              <a:t> </a:t>
            </a:r>
            <a:r>
              <a:rPr sz="2800" spc="-10">
                <a:solidFill>
                  <a:srgbClr val="595959"/>
                </a:solidFill>
                <a:latin typeface="Arial MT"/>
                <a:cs typeface="Arial MT"/>
                <a:sym typeface="+mn-ea"/>
              </a:rPr>
              <a:t>daily </a:t>
            </a:r>
            <a:r>
              <a:rPr sz="2800" spc="-35">
                <a:solidFill>
                  <a:srgbClr val="4D4D4D"/>
                </a:solidFill>
                <a:latin typeface="Arial MT"/>
                <a:cs typeface="Arial MT"/>
                <a:sym typeface="+mn-ea"/>
              </a:rPr>
              <a:t>clinical</a:t>
            </a:r>
            <a:r>
              <a:rPr sz="2800" spc="-100">
                <a:solidFill>
                  <a:srgbClr val="4D4D4D"/>
                </a:solidFill>
                <a:latin typeface="Arial MT"/>
                <a:cs typeface="Arial MT"/>
                <a:sym typeface="+mn-ea"/>
              </a:rPr>
              <a:t> </a:t>
            </a:r>
            <a:r>
              <a:rPr sz="2800">
                <a:solidFill>
                  <a:srgbClr val="5D5D5D"/>
                </a:solidFill>
                <a:latin typeface="Arial MT"/>
                <a:cs typeface="Arial MT"/>
                <a:sym typeface="+mn-ea"/>
              </a:rPr>
              <a:t>file</a:t>
            </a:r>
            <a:r>
              <a:rPr sz="2800" spc="-130">
                <a:solidFill>
                  <a:srgbClr val="5D5D5D"/>
                </a:solidFill>
                <a:latin typeface="Arial MT"/>
                <a:cs typeface="Arial MT"/>
                <a:sym typeface="+mn-ea"/>
              </a:rPr>
              <a:t> </a:t>
            </a:r>
            <a:r>
              <a:rPr sz="2800" spc="-65">
                <a:solidFill>
                  <a:srgbClr val="5D5D5D"/>
                </a:solidFill>
                <a:latin typeface="Arial MT"/>
                <a:cs typeface="Arial MT"/>
                <a:sym typeface="+mn-ea"/>
              </a:rPr>
              <a:t>on </a:t>
            </a:r>
            <a:r>
              <a:rPr sz="2800">
                <a:solidFill>
                  <a:srgbClr val="565656"/>
                </a:solidFill>
                <a:latin typeface="Arial MT"/>
                <a:cs typeface="Arial MT"/>
                <a:sym typeface="+mn-ea"/>
              </a:rPr>
              <a:t>a</a:t>
            </a:r>
            <a:r>
              <a:rPr sz="2800" spc="-130">
                <a:solidFill>
                  <a:srgbClr val="565656"/>
                </a:solidFill>
                <a:latin typeface="Arial MT"/>
                <a:cs typeface="Arial MT"/>
                <a:sym typeface="+mn-ea"/>
              </a:rPr>
              <a:t> </a:t>
            </a:r>
            <a:r>
              <a:rPr sz="2800" spc="-45">
                <a:solidFill>
                  <a:srgbClr val="4D4D4D"/>
                </a:solidFill>
                <a:latin typeface="Arial MT"/>
                <a:cs typeface="Arial MT"/>
                <a:sym typeface="+mn-ea"/>
              </a:rPr>
              <a:t>Building</a:t>
            </a:r>
            <a:r>
              <a:rPr sz="2800" spc="20">
                <a:solidFill>
                  <a:srgbClr val="4D4D4D"/>
                </a:solidFill>
                <a:latin typeface="Arial MT"/>
                <a:cs typeface="Arial MT"/>
                <a:sym typeface="+mn-ea"/>
              </a:rPr>
              <a:t> </a:t>
            </a:r>
            <a:r>
              <a:rPr sz="2800" spc="-190">
                <a:solidFill>
                  <a:srgbClr val="5B5B5B"/>
                </a:solidFill>
                <a:latin typeface="Arial MT"/>
                <a:cs typeface="Arial MT"/>
                <a:sym typeface="+mn-ea"/>
              </a:rPr>
              <a:t>A</a:t>
            </a:r>
            <a:r>
              <a:rPr sz="2800" spc="50">
                <a:solidFill>
                  <a:srgbClr val="5B5B5B"/>
                </a:solidFill>
                <a:latin typeface="Arial MT"/>
                <a:cs typeface="Arial MT"/>
                <a:sym typeface="+mn-ea"/>
              </a:rPr>
              <a:t> </a:t>
            </a:r>
            <a:r>
              <a:rPr sz="2800" spc="-10">
                <a:solidFill>
                  <a:srgbClr val="525252"/>
                </a:solidFill>
                <a:latin typeface="Arial MT"/>
                <a:cs typeface="Arial MT"/>
                <a:sym typeface="+mn-ea"/>
              </a:rPr>
              <a:t>device.</a:t>
            </a:r>
            <a:endParaRPr lang="en-US" sz="2800">
              <a:solidFill>
                <a:schemeClr val="tx1">
                  <a:lumMod val="85000"/>
                  <a:lumOff val="15000"/>
                </a:schemeClr>
              </a:solidFill>
              <a:latin typeface="+mn-lt"/>
              <a:sym typeface="+mn-ea"/>
            </a:endParaRPr>
          </a:p>
        </p:txBody>
      </p:sp>
      <p:sp>
        <p:nvSpPr>
          <p:cNvPr id="4" name="对象12"/>
          <p:cNvSpPr/>
          <p:nvPr>
            <p:custDataLst>
              <p:tags r:id="rId7"/>
            </p:custDataLst>
          </p:nvPr>
        </p:nvSpPr>
        <p:spPr>
          <a:xfrm>
            <a:off x="8819941" y="4247241"/>
            <a:ext cx="996636" cy="996636"/>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1"/>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lstStyle/>
          <a:p>
            <a:pPr algn="ctr">
              <a:spcBef>
                <a:spcPct val="0"/>
              </a:spcBef>
              <a:spcAft>
                <a:spcPct val="0"/>
              </a:spcAft>
            </a:pPr>
            <a:r>
              <a:rPr lang="en-US" sz="2400" b="1">
                <a:solidFill>
                  <a:schemeClr val="lt1"/>
                </a:solidFill>
                <a:latin typeface="+mn-lt"/>
                <a:sym typeface="+mn-lt"/>
              </a:rPr>
              <a:t>01</a:t>
            </a:r>
          </a:p>
        </p:txBody>
      </p:sp>
      <p:sp>
        <p:nvSpPr>
          <p:cNvPr id="9" name="对象13"/>
          <p:cNvSpPr/>
          <p:nvPr>
            <p:custDataLst>
              <p:tags r:id="rId8"/>
            </p:custDataLst>
          </p:nvPr>
        </p:nvSpPr>
        <p:spPr>
          <a:xfrm>
            <a:off x="8819941" y="9254645"/>
            <a:ext cx="996636" cy="996636"/>
          </a:xfrm>
          <a:custGeom>
            <a:avLst/>
            <a:gdLst/>
            <a:ahLst/>
            <a:cxnLst/>
            <a:rect l="l" t="t" r="r" b="b"/>
            <a:pathLst>
              <a:path w="731520" h="731520">
                <a:moveTo>
                  <a:pt x="27432" y="292608"/>
                </a:moveTo>
                <a:cubicBezTo>
                  <a:pt x="-9144" y="329184"/>
                  <a:pt x="-9144" y="393192"/>
                  <a:pt x="27432" y="438912"/>
                </a:cubicBezTo>
                <a:lnTo>
                  <a:pt x="292608" y="694944"/>
                </a:lnTo>
                <a:cubicBezTo>
                  <a:pt x="329184" y="740664"/>
                  <a:pt x="393192" y="740664"/>
                  <a:pt x="438912" y="694944"/>
                </a:cubicBezTo>
                <a:lnTo>
                  <a:pt x="694944" y="438912"/>
                </a:lnTo>
                <a:cubicBezTo>
                  <a:pt x="740664" y="393192"/>
                  <a:pt x="740664" y="329184"/>
                  <a:pt x="694944" y="292608"/>
                </a:cubicBezTo>
                <a:lnTo>
                  <a:pt x="438912" y="27432"/>
                </a:lnTo>
                <a:cubicBezTo>
                  <a:pt x="393192" y="-9144"/>
                  <a:pt x="329184" y="-9144"/>
                  <a:pt x="292608" y="27432"/>
                </a:cubicBezTo>
                <a:lnTo>
                  <a:pt x="27432" y="292608"/>
                </a:lnTo>
              </a:path>
            </a:pathLst>
          </a:custGeom>
          <a:solidFill>
            <a:schemeClr val="accent2"/>
          </a:solidFill>
          <a:ln w="25400">
            <a:noFill/>
          </a:ln>
          <a:effectLst/>
        </p:spPr>
        <p:style>
          <a:lnRef idx="2">
            <a:schemeClr val="accent1">
              <a:lumMod val="75000"/>
            </a:schemeClr>
          </a:lnRef>
          <a:fillRef idx="1">
            <a:schemeClr val="accent1"/>
          </a:fillRef>
          <a:effectRef idx="0">
            <a:srgbClr val="FFFFFF"/>
          </a:effectRef>
          <a:fontRef idx="minor">
            <a:schemeClr val="lt1"/>
          </a:fontRef>
        </p:style>
        <p:txBody>
          <a:bodyPr wrap="none" lIns="0" tIns="0" rIns="0" bIns="0" anchor="ctr">
            <a:noAutofit/>
          </a:bodyPr>
          <a:lstStyle/>
          <a:p>
            <a:pPr algn="ctr">
              <a:spcBef>
                <a:spcPct val="0"/>
              </a:spcBef>
              <a:spcAft>
                <a:spcPct val="0"/>
              </a:spcAft>
            </a:pPr>
            <a:r>
              <a:rPr lang="en-US" sz="2400" b="1">
                <a:solidFill>
                  <a:schemeClr val="lt1"/>
                </a:solidFill>
                <a:latin typeface="+mn-lt"/>
                <a:sym typeface="+mn-lt"/>
              </a:rPr>
              <a:t>02</a:t>
            </a:r>
          </a:p>
        </p:txBody>
      </p:sp>
      <p:sp>
        <p:nvSpPr>
          <p:cNvPr id="15" name="对象6"/>
          <p:cNvSpPr/>
          <p:nvPr>
            <p:custDataLst>
              <p:tags r:id="rId9"/>
            </p:custDataLst>
          </p:nvPr>
        </p:nvSpPr>
        <p:spPr>
          <a:xfrm>
            <a:off x="8149461" y="4820386"/>
            <a:ext cx="5058680" cy="5012576"/>
          </a:xfrm>
          <a:custGeom>
            <a:avLst/>
            <a:gdLst/>
            <a:ahLst/>
            <a:cxnLst/>
            <a:rect l="l" t="t" r="r" b="b"/>
            <a:pathLst>
              <a:path w="4059936" h="4059936">
                <a:moveTo>
                  <a:pt x="137160" y="2359152"/>
                </a:moveTo>
                <a:cubicBezTo>
                  <a:pt x="-45720" y="2176272"/>
                  <a:pt x="-45720" y="1883664"/>
                  <a:pt x="137160" y="1700784"/>
                </a:cubicBezTo>
                <a:lnTo>
                  <a:pt x="1700784" y="137160"/>
                </a:lnTo>
                <a:cubicBezTo>
                  <a:pt x="1883664" y="-45720"/>
                  <a:pt x="2176272" y="-45720"/>
                  <a:pt x="2359152" y="137160"/>
                </a:cubicBezTo>
                <a:lnTo>
                  <a:pt x="3931920" y="1700784"/>
                </a:lnTo>
                <a:cubicBezTo>
                  <a:pt x="4105656" y="1883664"/>
                  <a:pt x="4105656" y="2176272"/>
                  <a:pt x="3931920" y="2359152"/>
                </a:cubicBezTo>
                <a:lnTo>
                  <a:pt x="2359152" y="3931920"/>
                </a:lnTo>
                <a:cubicBezTo>
                  <a:pt x="2176272" y="4105656"/>
                  <a:pt x="1883664" y="4105656"/>
                  <a:pt x="1700784" y="3931920"/>
                </a:cubicBezTo>
                <a:lnTo>
                  <a:pt x="137160" y="2359152"/>
                </a:lnTo>
              </a:path>
            </a:pathLst>
          </a:custGeom>
          <a:solidFill>
            <a:schemeClr val="accent1">
              <a:lumMod val="30000"/>
              <a:lumOff val="70000"/>
              <a:alpha val="30000"/>
            </a:schemeClr>
          </a:solidFill>
        </p:spPr>
        <p:txBody>
          <a:bodyPr>
            <a:noAutofit/>
          </a:bodyPr>
          <a:lstStyle/>
          <a:p>
            <a:endParaRPr lang="en-US">
              <a:solidFill>
                <a:schemeClr val="tx1"/>
              </a:solidFill>
              <a:latin typeface="+mn-lt"/>
            </a:endParaRPr>
          </a:p>
        </p:txBody>
      </p:sp>
      <p:sp>
        <p:nvSpPr>
          <p:cNvPr id="16" name="对象12"/>
          <p:cNvSpPr>
            <a:spLocks noChangeAspect="1"/>
          </p:cNvSpPr>
          <p:nvPr>
            <p:custDataLst>
              <p:tags r:id="rId10"/>
            </p:custDataLst>
          </p:nvPr>
        </p:nvSpPr>
        <p:spPr>
          <a:xfrm>
            <a:off x="8704878" y="5298380"/>
            <a:ext cx="3947377" cy="3878305"/>
          </a:xfrm>
          <a:custGeom>
            <a:avLst/>
            <a:gdLst/>
            <a:ahLst/>
            <a:cxnLst/>
            <a:rect l="l" t="t" r="r" b="b"/>
            <a:pathLst>
              <a:path w="2340864" h="2340864">
                <a:moveTo>
                  <a:pt x="987552" y="73152"/>
                </a:moveTo>
                <a:lnTo>
                  <a:pt x="73152" y="987552"/>
                </a:lnTo>
                <a:cubicBezTo>
                  <a:pt x="-27432" y="1088136"/>
                  <a:pt x="-27432" y="1252728"/>
                  <a:pt x="73152" y="1353312"/>
                </a:cubicBezTo>
                <a:lnTo>
                  <a:pt x="987552" y="2267712"/>
                </a:lnTo>
                <a:cubicBezTo>
                  <a:pt x="1088136" y="2368296"/>
                  <a:pt x="1252728" y="2368296"/>
                  <a:pt x="1353312" y="2267712"/>
                </a:cubicBezTo>
                <a:lnTo>
                  <a:pt x="2267712" y="1353312"/>
                </a:lnTo>
                <a:cubicBezTo>
                  <a:pt x="2368296" y="1252728"/>
                  <a:pt x="2368296" y="1088136"/>
                  <a:pt x="2267712" y="987552"/>
                </a:cubicBezTo>
                <a:lnTo>
                  <a:pt x="1353312" y="73152"/>
                </a:lnTo>
                <a:cubicBezTo>
                  <a:pt x="1252728" y="-27432"/>
                  <a:pt x="1088136" y="-27432"/>
                  <a:pt x="987552" y="73152"/>
                </a:cubicBezTo>
              </a:path>
            </a:pathLst>
          </a:custGeom>
          <a:noFill/>
          <a:ln w="53975">
            <a:solidFill>
              <a:schemeClr val="accent1"/>
            </a:solidFill>
          </a:ln>
        </p:spPr>
        <p:txBody>
          <a:bodyPr wrap="square" lIns="360000" tIns="0" rIns="360000" bIns="0" anchor="ctr" anchorCtr="0">
            <a:normAutofit/>
          </a:bodyPr>
          <a:lstStyle/>
          <a:p>
            <a:pPr algn="ctr">
              <a:spcBef>
                <a:spcPct val="0"/>
              </a:spcBef>
              <a:spcAft>
                <a:spcPct val="0"/>
              </a:spcAft>
            </a:pPr>
            <a:r>
              <a:rPr lang="en-US" sz="2700" b="1">
                <a:solidFill>
                  <a:schemeClr val="accent1"/>
                </a:solidFill>
                <a:latin typeface="+mj-lt"/>
                <a:sym typeface="+mn-ea"/>
              </a:rPr>
              <a:t>One Drive</a:t>
            </a:r>
          </a:p>
        </p:txBody>
      </p:sp>
    </p:spTree>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3240" y="1029335"/>
            <a:ext cx="15907385" cy="2112010"/>
          </a:xfrm>
        </p:spPr>
        <p:txBody>
          <a:bodyPr/>
          <a:lstStyle/>
          <a:p>
            <a:pPr algn="ctr"/>
            <a:r>
              <a:rPr sz="4400" b="1" spc="225">
                <a:solidFill>
                  <a:srgbClr val="1D3B8A"/>
                </a:solidFill>
                <a:latin typeface="Calibri"/>
                <a:cs typeface="Calibri"/>
                <a:sym typeface="+mn-ea"/>
              </a:rPr>
              <a:t>WHY</a:t>
            </a:r>
            <a:r>
              <a:rPr sz="4400" b="1" spc="215">
                <a:solidFill>
                  <a:srgbClr val="1D3B8A"/>
                </a:solidFill>
                <a:latin typeface="Calibri"/>
                <a:cs typeface="Calibri"/>
                <a:sym typeface="+mn-ea"/>
              </a:rPr>
              <a:t> </a:t>
            </a:r>
            <a:r>
              <a:rPr sz="4400" b="1" spc="150">
                <a:solidFill>
                  <a:srgbClr val="1C3D82"/>
                </a:solidFill>
                <a:latin typeface="Calibri"/>
                <a:cs typeface="Calibri"/>
                <a:sym typeface="+mn-ea"/>
              </a:rPr>
              <a:t>ONEDRIVE</a:t>
            </a:r>
            <a:r>
              <a:rPr sz="4400" b="1" spc="445">
                <a:solidFill>
                  <a:srgbClr val="1C3D82"/>
                </a:solidFill>
                <a:latin typeface="Calibri"/>
                <a:cs typeface="Calibri"/>
                <a:sym typeface="+mn-ea"/>
              </a:rPr>
              <a:t> </a:t>
            </a:r>
            <a:r>
              <a:rPr sz="4400" b="1" spc="100">
                <a:solidFill>
                  <a:srgbClr val="1C3B8A"/>
                </a:solidFill>
                <a:latin typeface="Calibri"/>
                <a:cs typeface="Calibri"/>
                <a:sym typeface="+mn-ea"/>
              </a:rPr>
              <a:t>IS</a:t>
            </a:r>
            <a:r>
              <a:rPr sz="4400" b="1" spc="665">
                <a:solidFill>
                  <a:srgbClr val="1C3B8A"/>
                </a:solidFill>
                <a:latin typeface="Calibri"/>
                <a:cs typeface="Calibri"/>
                <a:sym typeface="+mn-ea"/>
              </a:rPr>
              <a:t> </a:t>
            </a:r>
            <a:r>
              <a:rPr sz="4400" b="1" spc="125">
                <a:solidFill>
                  <a:srgbClr val="213F95"/>
                </a:solidFill>
                <a:latin typeface="Calibri"/>
                <a:cs typeface="Calibri"/>
                <a:sym typeface="+mn-ea"/>
              </a:rPr>
              <a:t>SUITABLE</a:t>
            </a:r>
            <a:r>
              <a:rPr lang="en-US" sz="4400" b="1" spc="125">
                <a:solidFill>
                  <a:srgbClr val="213F95"/>
                </a:solidFill>
                <a:latin typeface="Calibri"/>
                <a:cs typeface="Calibri"/>
                <a:sym typeface="+mn-ea"/>
              </a:rPr>
              <a:t> for RIVERDALE NURSING HOME</a:t>
            </a:r>
          </a:p>
        </p:txBody>
      </p:sp>
      <p:pic>
        <p:nvPicPr>
          <p:cNvPr id="35" name="object 3"/>
          <p:cNvPicPr/>
          <p:nvPr/>
        </p:nvPicPr>
        <p:blipFill>
          <a:blip r:embed="rId16" cstate="print"/>
          <a:stretch>
            <a:fillRect/>
          </a:stretch>
        </p:blipFill>
        <p:spPr>
          <a:xfrm>
            <a:off x="7680850" y="9010292"/>
            <a:ext cx="628253" cy="659665"/>
          </a:xfrm>
          <a:prstGeom prst="rect">
            <a:avLst/>
          </a:prstGeom>
        </p:spPr>
      </p:pic>
      <p:pic>
        <p:nvPicPr>
          <p:cNvPr id="37" name="Picture 36"/>
          <p:cNvPicPr>
            <a:picLocks noChangeAspect="1"/>
          </p:cNvPicPr>
          <p:nvPr/>
        </p:nvPicPr>
        <p:blipFill>
          <a:blip r:embed="rId17"/>
          <a:stretch>
            <a:fillRect/>
          </a:stretch>
        </p:blipFill>
        <p:spPr>
          <a:xfrm>
            <a:off x="12691110" y="9010015"/>
            <a:ext cx="667385" cy="659765"/>
          </a:xfrm>
          <a:prstGeom prst="rect">
            <a:avLst/>
          </a:prstGeom>
        </p:spPr>
      </p:pic>
      <p:pic>
        <p:nvPicPr>
          <p:cNvPr id="38" name="object 4"/>
          <p:cNvPicPr/>
          <p:nvPr/>
        </p:nvPicPr>
        <p:blipFill>
          <a:blip r:embed="rId18" cstate="print"/>
          <a:stretch>
            <a:fillRect/>
          </a:stretch>
        </p:blipFill>
        <p:spPr>
          <a:xfrm>
            <a:off x="17760835" y="9010292"/>
            <a:ext cx="667518" cy="659665"/>
          </a:xfrm>
          <a:prstGeom prst="rect">
            <a:avLst/>
          </a:prstGeom>
        </p:spPr>
      </p:pic>
      <p:sp>
        <p:nvSpPr>
          <p:cNvPr id="39" name="圆角矩形 9"/>
          <p:cNvSpPr/>
          <p:nvPr>
            <p:custDataLst>
              <p:tags r:id="rId1"/>
            </p:custDataLst>
          </p:nvPr>
        </p:nvSpPr>
        <p:spPr>
          <a:xfrm>
            <a:off x="3966792" y="3274594"/>
            <a:ext cx="12918406" cy="1560727"/>
          </a:xfrm>
          <a:prstGeom prst="roundRect">
            <a:avLst>
              <a:gd name="adj" fmla="val 50000"/>
            </a:avLst>
          </a:prstGeom>
          <a:solidFill>
            <a:schemeClr val="tx1">
              <a:lumMod val="40000"/>
              <a:lumOff val="60000"/>
              <a:alpha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lt1"/>
              </a:solidFill>
              <a:latin typeface="+mn-lt"/>
              <a:sym typeface="+mn-lt"/>
            </a:endParaRPr>
          </a:p>
        </p:txBody>
      </p:sp>
      <p:sp>
        <p:nvSpPr>
          <p:cNvPr id="229" name="矩形 23"/>
          <p:cNvSpPr/>
          <p:nvPr>
            <p:custDataLst>
              <p:tags r:id="rId2"/>
            </p:custDataLst>
          </p:nvPr>
        </p:nvSpPr>
        <p:spPr>
          <a:xfrm>
            <a:off x="9171035" y="3411119"/>
            <a:ext cx="4526091" cy="6740299"/>
          </a:xfrm>
          <a:prstGeom prst="rect">
            <a:avLst/>
          </a:prstGeom>
          <a:solidFill>
            <a:schemeClr val="tx1">
              <a:lumMod val="40000"/>
              <a:lumOff val="60000"/>
              <a:alpha val="15000"/>
            </a:schemeClr>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R="5080">
              <a:lnSpc>
                <a:spcPct val="118000"/>
              </a:lnSpc>
              <a:spcBef>
                <a:spcPts val="90"/>
              </a:spcBef>
            </a:pPr>
            <a:r>
              <a:rPr lang="en-US" altLang="en-GB" sz="2400" err="1">
                <a:solidFill>
                  <a:schemeClr val="tx1"/>
                </a:solidFill>
                <a:sym typeface="+mn-ea"/>
              </a:rPr>
              <a:t>A</a:t>
            </a:r>
            <a:r>
              <a:rPr lang="en-GB" sz="2400" err="1">
                <a:solidFill>
                  <a:schemeClr val="tx1"/>
                </a:solidFill>
                <a:sym typeface="+mn-ea"/>
              </a:rPr>
              <a:t>llows</a:t>
            </a:r>
            <a:r>
              <a:rPr lang="en-GB" sz="2400">
                <a:solidFill>
                  <a:schemeClr val="tx1"/>
                </a:solidFill>
                <a:sym typeface="+mn-ea"/>
              </a:rPr>
              <a:t> admins to restrict medical file access to authorised nurses. Supports "Need to Know" patient-identifiable rules in line with Caldicott principles </a:t>
            </a:r>
            <a:r>
              <a:rPr lang="en-GB" sz="2400" i="1">
                <a:solidFill>
                  <a:schemeClr val="accent2"/>
                </a:solidFill>
                <a:latin typeface="Arial Italic" panose="020B0704020202020204" charset="0"/>
                <a:cs typeface="Arial Italic" panose="020B0704020202020204" charset="0"/>
                <a:sym typeface="+mn-ea"/>
              </a:rPr>
              <a:t>(The MDU, 2022).</a:t>
            </a:r>
          </a:p>
        </p:txBody>
      </p:sp>
      <p:sp>
        <p:nvSpPr>
          <p:cNvPr id="230" name="矩形 21"/>
          <p:cNvSpPr/>
          <p:nvPr>
            <p:custDataLst>
              <p:tags r:id="rId3"/>
            </p:custDataLst>
          </p:nvPr>
        </p:nvSpPr>
        <p:spPr>
          <a:xfrm>
            <a:off x="9171035" y="3411119"/>
            <a:ext cx="4526091" cy="147597"/>
          </a:xfrm>
          <a:prstGeom prst="rect">
            <a:avLst/>
          </a:prstGeom>
          <a:solidFill>
            <a:schemeClr val="accent2"/>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algn="ctr"/>
            <a:endParaRPr lang="en-US">
              <a:solidFill>
                <a:schemeClr val="tx1"/>
              </a:solidFill>
              <a:latin typeface="Arial" panose="020B0704020202020204" pitchFamily="34" charset="0"/>
              <a:sym typeface="+mn-lt"/>
            </a:endParaRPr>
          </a:p>
        </p:txBody>
      </p:sp>
      <p:sp>
        <p:nvSpPr>
          <p:cNvPr id="231" name="矩形 1"/>
          <p:cNvSpPr/>
          <p:nvPr>
            <p:custDataLst>
              <p:tags r:id="rId4"/>
            </p:custDataLst>
          </p:nvPr>
        </p:nvSpPr>
        <p:spPr>
          <a:xfrm>
            <a:off x="9638791" y="3557780"/>
            <a:ext cx="3591909" cy="1372024"/>
          </a:xfrm>
          <a:prstGeom prst="rect">
            <a:avLst/>
          </a:prstGeom>
          <a:noFill/>
        </p:spPr>
        <p:txBody>
          <a:bodyPr wrap="square" lIns="0" tIns="0" rIns="0" bIns="0" rtlCol="0" anchor="b" anchorCtr="0">
            <a:normAutofit/>
          </a:bodyPr>
          <a:lstStyle/>
          <a:p>
            <a:pPr algn="l">
              <a:spcBef>
                <a:spcPct val="0"/>
              </a:spcBef>
              <a:spcAft>
                <a:spcPct val="0"/>
              </a:spcAft>
            </a:pPr>
            <a:r>
              <a:rPr lang="en-US" sz="3600" b="1">
                <a:solidFill>
                  <a:schemeClr val="tx1"/>
                </a:solidFill>
                <a:latin typeface="+mj-lt"/>
              </a:rPr>
              <a:t>Real-Time Collab</a:t>
            </a:r>
          </a:p>
        </p:txBody>
      </p:sp>
      <p:sp>
        <p:nvSpPr>
          <p:cNvPr id="232" name="矩形 19"/>
          <p:cNvSpPr/>
          <p:nvPr>
            <p:custDataLst>
              <p:tags r:id="rId5"/>
            </p:custDataLst>
          </p:nvPr>
        </p:nvSpPr>
        <p:spPr>
          <a:xfrm>
            <a:off x="4054367" y="3411119"/>
            <a:ext cx="4526091" cy="6740299"/>
          </a:xfrm>
          <a:prstGeom prst="rect">
            <a:avLst/>
          </a:prstGeom>
          <a:solidFill>
            <a:schemeClr val="tx1">
              <a:lumMod val="40000"/>
              <a:lumOff val="60000"/>
              <a:alpha val="15000"/>
            </a:schemeClr>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r>
              <a:rPr lang="en-US" altLang="en-GB" sz="2400" spc="-10" err="1">
                <a:solidFill>
                  <a:srgbClr val="2F2F2F"/>
                </a:solidFill>
                <a:sym typeface="+mn-ea"/>
              </a:rPr>
              <a:t>E</a:t>
            </a:r>
            <a:r>
              <a:rPr lang="en-GB" sz="2400" spc="-10" err="1">
                <a:solidFill>
                  <a:srgbClr val="2F2F2F"/>
                </a:solidFill>
                <a:sym typeface="+mn-ea"/>
              </a:rPr>
              <a:t>nterprise</a:t>
            </a:r>
            <a:r>
              <a:rPr lang="en-GB" sz="2400" spc="-10">
                <a:solidFill>
                  <a:srgbClr val="2F2F2F"/>
                </a:solidFill>
                <a:sym typeface="+mn-ea"/>
              </a:rPr>
              <a:t> Encryption</a:t>
            </a:r>
            <a:endParaRPr lang="en-US" sz="2400"/>
          </a:p>
          <a:p>
            <a:r>
              <a:rPr lang="en-GB" sz="2400" spc="-10">
                <a:solidFill>
                  <a:srgbClr val="2F2F2F"/>
                </a:solidFill>
                <a:sym typeface="+mn-ea"/>
              </a:rPr>
              <a:t>OneDrive utilizes AES-256 bit encryption at rest and TLS 1.2 in transit, satisfying UK NHS data standards </a:t>
            </a:r>
            <a:r>
              <a:rPr lang="en-GB" sz="2400" i="1" spc="-10">
                <a:solidFill>
                  <a:schemeClr val="accent2"/>
                </a:solidFill>
                <a:latin typeface="Arial Italic" panose="020B0704020202020204" charset="0"/>
                <a:cs typeface="Arial Italic" panose="020B0704020202020204" charset="0"/>
                <a:sym typeface="+mn-ea"/>
              </a:rPr>
              <a:t>(NHS England, 2024)</a:t>
            </a:r>
            <a:r>
              <a:rPr lang="en-GB" sz="2400" spc="-10">
                <a:solidFill>
                  <a:srgbClr val="2F2F2F"/>
                </a:solidFill>
                <a:sym typeface="+mn-ea"/>
              </a:rPr>
              <a:t>. Critical data remains secure and inaccessible to unauthorized devices.</a:t>
            </a:r>
            <a:endParaRPr lang="en-US" sz="2400">
              <a:solidFill>
                <a:schemeClr val="lt1"/>
              </a:solidFill>
              <a:latin typeface="Arial" panose="020B0704020202020204" pitchFamily="34" charset="0"/>
              <a:sym typeface="Arial" panose="020B0704020202020204" pitchFamily="34" charset="0"/>
            </a:endParaRPr>
          </a:p>
        </p:txBody>
      </p:sp>
      <p:sp>
        <p:nvSpPr>
          <p:cNvPr id="233" name="矩形 18"/>
          <p:cNvSpPr/>
          <p:nvPr>
            <p:custDataLst>
              <p:tags r:id="rId6"/>
            </p:custDataLst>
          </p:nvPr>
        </p:nvSpPr>
        <p:spPr>
          <a:xfrm>
            <a:off x="4054367" y="3411119"/>
            <a:ext cx="4526091" cy="147597"/>
          </a:xfrm>
          <a:prstGeom prst="rect">
            <a:avLst/>
          </a:prstGeom>
          <a:solidFill>
            <a:schemeClr val="accent1"/>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algn="ctr"/>
            <a:endParaRPr lang="en-US">
              <a:solidFill>
                <a:schemeClr val="tx1"/>
              </a:solidFill>
              <a:latin typeface="Arial" panose="020B0704020202020204" pitchFamily="34" charset="0"/>
              <a:sym typeface="+mn-lt"/>
            </a:endParaRPr>
          </a:p>
        </p:txBody>
      </p:sp>
      <p:sp>
        <p:nvSpPr>
          <p:cNvPr id="234" name="矩形 2"/>
          <p:cNvSpPr/>
          <p:nvPr>
            <p:custDataLst>
              <p:tags r:id="rId7"/>
            </p:custDataLst>
          </p:nvPr>
        </p:nvSpPr>
        <p:spPr>
          <a:xfrm>
            <a:off x="4521254" y="3557780"/>
            <a:ext cx="3591909" cy="1372024"/>
          </a:xfrm>
          <a:prstGeom prst="rect">
            <a:avLst/>
          </a:prstGeom>
          <a:noFill/>
        </p:spPr>
        <p:txBody>
          <a:bodyPr wrap="square" lIns="0" tIns="0" rIns="0" bIns="0" rtlCol="0" anchor="b" anchorCtr="0">
            <a:normAutofit/>
          </a:bodyPr>
          <a:lstStyle/>
          <a:p>
            <a:pPr algn="l">
              <a:spcBef>
                <a:spcPct val="0"/>
              </a:spcBef>
              <a:spcAft>
                <a:spcPct val="0"/>
              </a:spcAft>
            </a:pPr>
            <a:r>
              <a:rPr lang="en-US" sz="3600" b="1">
                <a:solidFill>
                  <a:schemeClr val="accent1"/>
                </a:solidFill>
                <a:latin typeface="+mj-lt"/>
              </a:rPr>
              <a:t>GDPR Compliance</a:t>
            </a:r>
          </a:p>
        </p:txBody>
      </p:sp>
      <p:sp>
        <p:nvSpPr>
          <p:cNvPr id="237" name="矩形 24"/>
          <p:cNvSpPr/>
          <p:nvPr>
            <p:custDataLst>
              <p:tags r:id="rId8"/>
            </p:custDataLst>
          </p:nvPr>
        </p:nvSpPr>
        <p:spPr>
          <a:xfrm>
            <a:off x="14288573" y="3411119"/>
            <a:ext cx="4526091" cy="6740299"/>
          </a:xfrm>
          <a:prstGeom prst="rect">
            <a:avLst/>
          </a:prstGeom>
          <a:solidFill>
            <a:schemeClr val="tx1">
              <a:lumMod val="40000"/>
              <a:lumOff val="60000"/>
              <a:alpha val="15000"/>
            </a:schemeClr>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rtlCol="0" anchor="ctr"/>
          <a:lstStyle/>
          <a:p>
            <a:r>
              <a:rPr lang="en-US" sz="2400" spc="-35">
                <a:solidFill>
                  <a:srgbClr val="313131"/>
                </a:solidFill>
                <a:sym typeface="+mn-ea"/>
              </a:rPr>
              <a:t>Tracks and stores document edits. Senior care managers can restore older file versions instantly, avoiding conflicting clinical observations </a:t>
            </a:r>
            <a:r>
              <a:rPr lang="en-US" sz="2400" i="1" spc="-35">
                <a:solidFill>
                  <a:schemeClr val="accent2"/>
                </a:solidFill>
                <a:latin typeface="Arial Italic" panose="020B0704020202020204" charset="0"/>
                <a:cs typeface="Arial Italic" panose="020B0704020202020204" charset="0"/>
                <a:sym typeface="+mn-ea"/>
              </a:rPr>
              <a:t>(Microsoft, 2025).</a:t>
            </a:r>
            <a:endParaRPr lang="en-US" sz="2400" i="1">
              <a:solidFill>
                <a:schemeClr val="accent2"/>
              </a:solidFill>
              <a:latin typeface="Arial Italic" panose="020B0704020202020204" charset="0"/>
              <a:cs typeface="Arial Italic" panose="020B0704020202020204" charset="0"/>
            </a:endParaRPr>
          </a:p>
          <a:p>
            <a:pPr marR="5080">
              <a:lnSpc>
                <a:spcPct val="118000"/>
              </a:lnSpc>
              <a:spcBef>
                <a:spcPts val="1820"/>
              </a:spcBef>
            </a:pPr>
            <a:endParaRPr lang="en-US" sz="2400">
              <a:solidFill>
                <a:schemeClr val="lt1"/>
              </a:solidFill>
              <a:latin typeface="Arial" panose="020B0704020202020204" pitchFamily="34" charset="0"/>
              <a:sym typeface="Arial" panose="020B0704020202020204" pitchFamily="34" charset="0"/>
            </a:endParaRPr>
          </a:p>
        </p:txBody>
      </p:sp>
      <p:sp>
        <p:nvSpPr>
          <p:cNvPr id="238" name="矩形 22"/>
          <p:cNvSpPr/>
          <p:nvPr>
            <p:custDataLst>
              <p:tags r:id="rId9"/>
            </p:custDataLst>
          </p:nvPr>
        </p:nvSpPr>
        <p:spPr>
          <a:xfrm>
            <a:off x="14288573" y="3411119"/>
            <a:ext cx="4526091" cy="147597"/>
          </a:xfrm>
          <a:prstGeom prst="rect">
            <a:avLst/>
          </a:prstGeom>
          <a:solidFill>
            <a:schemeClr val="accent1"/>
          </a:soli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solidFill>
                <a:schemeClr val="tx1"/>
              </a:solidFill>
              <a:latin typeface="Arial" panose="020B0704020202020204" pitchFamily="34" charset="0"/>
              <a:sym typeface="+mn-lt"/>
            </a:endParaRPr>
          </a:p>
        </p:txBody>
      </p:sp>
      <p:sp>
        <p:nvSpPr>
          <p:cNvPr id="239" name="矩形 6"/>
          <p:cNvSpPr/>
          <p:nvPr>
            <p:custDataLst>
              <p:tags r:id="rId10"/>
            </p:custDataLst>
          </p:nvPr>
        </p:nvSpPr>
        <p:spPr>
          <a:xfrm>
            <a:off x="14755459" y="3557780"/>
            <a:ext cx="3591909" cy="1372024"/>
          </a:xfrm>
          <a:prstGeom prst="rect">
            <a:avLst/>
          </a:prstGeom>
          <a:noFill/>
        </p:spPr>
        <p:txBody>
          <a:bodyPr wrap="square" lIns="0" tIns="0" rIns="0" bIns="0" rtlCol="0" anchor="b" anchorCtr="0">
            <a:normAutofit/>
          </a:bodyPr>
          <a:lstStyle/>
          <a:p>
            <a:pPr algn="l">
              <a:spcBef>
                <a:spcPct val="0"/>
              </a:spcBef>
              <a:spcAft>
                <a:spcPct val="0"/>
              </a:spcAft>
            </a:pPr>
            <a:r>
              <a:rPr lang="en-US" sz="3200" b="1">
                <a:solidFill>
                  <a:schemeClr val="accent1"/>
                </a:solidFill>
                <a:latin typeface="+mj-lt"/>
              </a:rPr>
              <a:t>Active Version History</a:t>
            </a:r>
          </a:p>
        </p:txBody>
      </p:sp>
      <p:sp>
        <p:nvSpPr>
          <p:cNvPr id="241" name="矩形 14"/>
          <p:cNvSpPr/>
          <p:nvPr>
            <p:custDataLst>
              <p:tags r:id="rId11"/>
            </p:custDataLst>
          </p:nvPr>
        </p:nvSpPr>
        <p:spPr>
          <a:xfrm>
            <a:off x="16801780" y="8742139"/>
            <a:ext cx="1600750" cy="11355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none" lIns="0" tIns="0" rIns="0" bIns="0" numCol="1" spcCol="0" rtlCol="0" fromWordArt="0" anchor="ctr" anchorCtr="0" forceAA="0" compatLnSpc="1">
            <a:normAutofit/>
          </a:bodyPr>
          <a:lstStyle/>
          <a:p>
            <a:pPr lvl="0" algn="r">
              <a:spcBef>
                <a:spcPct val="0"/>
              </a:spcBef>
              <a:spcAft>
                <a:spcPct val="0"/>
              </a:spcAft>
              <a:buClrTx/>
              <a:buSzTx/>
              <a:buFontTx/>
            </a:pPr>
            <a:r>
              <a:rPr lang="en-US" sz="4000" b="1">
                <a:solidFill>
                  <a:schemeClr val="accent1">
                    <a:alpha val="50000"/>
                  </a:schemeClr>
                </a:solidFill>
                <a:latin typeface="+mn-lt"/>
                <a:sym typeface="+mn-lt"/>
              </a:rPr>
              <a:t>03</a:t>
            </a:r>
          </a:p>
        </p:txBody>
      </p:sp>
      <p:sp>
        <p:nvSpPr>
          <p:cNvPr id="242" name="矩形 15"/>
          <p:cNvSpPr/>
          <p:nvPr>
            <p:custDataLst>
              <p:tags r:id="rId12"/>
            </p:custDataLst>
          </p:nvPr>
        </p:nvSpPr>
        <p:spPr>
          <a:xfrm>
            <a:off x="6511925" y="8759190"/>
            <a:ext cx="1600835" cy="11353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rmAutofit/>
          </a:bodyPr>
          <a:lstStyle/>
          <a:p>
            <a:pPr algn="r">
              <a:spcBef>
                <a:spcPct val="0"/>
              </a:spcBef>
              <a:spcAft>
                <a:spcPct val="0"/>
              </a:spcAft>
            </a:pPr>
            <a:r>
              <a:rPr lang="en-US" sz="4000" b="1">
                <a:solidFill>
                  <a:schemeClr val="accent1">
                    <a:alpha val="50000"/>
                  </a:schemeClr>
                </a:solidFill>
                <a:latin typeface="+mn-lt"/>
                <a:sym typeface="+mn-lt"/>
              </a:rPr>
              <a:t>01</a:t>
            </a:r>
          </a:p>
        </p:txBody>
      </p:sp>
      <p:sp>
        <p:nvSpPr>
          <p:cNvPr id="243" name="矩形 16"/>
          <p:cNvSpPr/>
          <p:nvPr>
            <p:custDataLst>
              <p:tags r:id="rId13"/>
            </p:custDataLst>
          </p:nvPr>
        </p:nvSpPr>
        <p:spPr>
          <a:xfrm>
            <a:off x="11685111" y="8742139"/>
            <a:ext cx="1600750" cy="11355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rmAutofit/>
          </a:bodyPr>
          <a:lstStyle/>
          <a:p>
            <a:pPr algn="r">
              <a:spcBef>
                <a:spcPct val="0"/>
              </a:spcBef>
              <a:spcAft>
                <a:spcPct val="0"/>
              </a:spcAft>
            </a:pPr>
            <a:r>
              <a:rPr lang="en-US" sz="4000" b="1">
                <a:solidFill>
                  <a:schemeClr val="accent2">
                    <a:alpha val="50000"/>
                  </a:schemeClr>
                </a:solidFill>
                <a:latin typeface="+mn-lt"/>
                <a:sym typeface="+mn-lt"/>
              </a:rPr>
              <a:t>02</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232"/>
                                        </p:tgtEl>
                                      </p:cBhvr>
                                    </p:animEffect>
                                    <p:set>
                                      <p:cBhvr>
                                        <p:cTn id="7" dur="1" fill="hold">
                                          <p:stCondLst>
                                            <p:cond delay="499"/>
                                          </p:stCondLst>
                                        </p:cTn>
                                        <p:tgtEl>
                                          <p:spTgt spid="23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229"/>
                                        </p:tgtEl>
                                      </p:cBhvr>
                                    </p:animEffect>
                                    <p:set>
                                      <p:cBhvr>
                                        <p:cTn id="12" dur="1" fill="hold">
                                          <p:stCondLst>
                                            <p:cond delay="499"/>
                                          </p:stCondLst>
                                        </p:cTn>
                                        <p:tgtEl>
                                          <p:spTgt spid="22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237"/>
                                        </p:tgtEl>
                                      </p:cBhvr>
                                    </p:animEffect>
                                    <p:set>
                                      <p:cBhvr>
                                        <p:cTn id="17" dur="1" fill="hold">
                                          <p:stCondLst>
                                            <p:cond delay="499"/>
                                          </p:stCondLst>
                                        </p:cTn>
                                        <p:tgtEl>
                                          <p:spTgt spid="2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animBg="1"/>
      <p:bldP spid="229" grpId="1" animBg="1"/>
      <p:bldP spid="232" grpId="0" animBg="1"/>
      <p:bldP spid="232" grpId="1" animBg="1"/>
      <p:bldP spid="237" grpId="0" animBg="1"/>
      <p:bldP spid="237" grpId="1"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object 6"/>
          <p:cNvSpPr txBox="1"/>
          <p:nvPr/>
        </p:nvSpPr>
        <p:spPr>
          <a:xfrm>
            <a:off x="635138" y="1158730"/>
            <a:ext cx="74930" cy="929005"/>
          </a:xfrm>
          <a:prstGeom prst="rect">
            <a:avLst/>
          </a:prstGeom>
        </p:spPr>
        <p:txBody>
          <a:bodyPr vert="horz" wrap="square" lIns="0" tIns="15875" rIns="0" bIns="0" rtlCol="0">
            <a:spAutoFit/>
          </a:bodyPr>
          <a:lstStyle/>
          <a:p>
            <a:pPr marL="12700">
              <a:lnSpc>
                <a:spcPct val="100000"/>
              </a:lnSpc>
              <a:spcBef>
                <a:spcPts val="125"/>
              </a:spcBef>
            </a:pPr>
            <a:r>
              <a:rPr sz="5900" spc="-1155">
                <a:solidFill>
                  <a:srgbClr val="3A83F0"/>
                </a:solidFill>
                <a:latin typeface="Calibri"/>
                <a:cs typeface="Calibri"/>
              </a:rPr>
              <a:t>I</a:t>
            </a:r>
            <a:endParaRPr sz="5900">
              <a:latin typeface="Calibri"/>
              <a:cs typeface="Calibri"/>
            </a:endParaRPr>
          </a:p>
        </p:txBody>
      </p:sp>
      <p:sp>
        <p:nvSpPr>
          <p:cNvPr id="7" name="object 7" descr="$PPTXTitle"/>
          <p:cNvSpPr txBox="1">
            <a:spLocks noGrp="1"/>
          </p:cNvSpPr>
          <p:nvPr>
            <p:ph type="title"/>
          </p:nvPr>
        </p:nvSpPr>
        <p:spPr>
          <a:xfrm>
            <a:off x="4275626" y="1029204"/>
            <a:ext cx="14695001" cy="569595"/>
          </a:xfrm>
          <a:prstGeom prst="rect">
            <a:avLst/>
          </a:prstGeom>
        </p:spPr>
        <p:txBody>
          <a:bodyPr vert="horz" wrap="square" lIns="0" tIns="15875" rIns="0" bIns="0" rtlCol="0">
            <a:spAutoFit/>
          </a:bodyPr>
          <a:lstStyle/>
          <a:p>
            <a:pPr marL="12700">
              <a:spcBef>
                <a:spcPts val="125"/>
              </a:spcBef>
            </a:pPr>
            <a:r>
              <a:rPr b="0" spc="235">
                <a:solidFill>
                  <a:srgbClr val="1D3B82"/>
                </a:solidFill>
                <a:latin typeface="Calibri"/>
                <a:cs typeface="Calibri"/>
              </a:rPr>
              <a:t>EFFICIENCY</a:t>
            </a:r>
            <a:r>
              <a:rPr b="0" spc="434">
                <a:solidFill>
                  <a:srgbClr val="1D3B82"/>
                </a:solidFill>
                <a:latin typeface="Calibri"/>
                <a:cs typeface="Calibri"/>
              </a:rPr>
              <a:t> </a:t>
            </a:r>
            <a:r>
              <a:rPr b="0" spc="50">
                <a:solidFill>
                  <a:srgbClr val="213883"/>
                </a:solidFill>
                <a:latin typeface="Calibri"/>
                <a:cs typeface="Calibri"/>
              </a:rPr>
              <a:t>IMPROVEMENTS</a:t>
            </a:r>
            <a:r>
              <a:rPr lang="en-GB" spc="50">
                <a:solidFill>
                  <a:srgbClr val="213883"/>
                </a:solidFill>
                <a:latin typeface="Calibri"/>
                <a:cs typeface="Calibri"/>
              </a:rPr>
              <a:t> IN RIVERDALE NURSING HOME</a:t>
            </a:r>
            <a:endParaRPr b="0" spc="50">
              <a:solidFill>
                <a:srgbClr val="213883"/>
              </a:solidFill>
              <a:latin typeface="Calibri"/>
              <a:cs typeface="Calibri"/>
            </a:endParaRPr>
          </a:p>
        </p:txBody>
      </p:sp>
      <p:sp>
        <p:nvSpPr>
          <p:cNvPr id="9" name="object 9"/>
          <p:cNvSpPr txBox="1"/>
          <p:nvPr/>
        </p:nvSpPr>
        <p:spPr>
          <a:xfrm>
            <a:off x="9133989" y="4455095"/>
            <a:ext cx="10717530" cy="2301784"/>
          </a:xfrm>
          <a:prstGeom prst="rect">
            <a:avLst/>
          </a:prstGeom>
        </p:spPr>
        <p:txBody>
          <a:bodyPr vert="horz" wrap="square" lIns="0" tIns="12700" rIns="0" bIns="0" rtlCol="0" anchor="t">
            <a:spAutoFit/>
          </a:bodyPr>
          <a:lstStyle/>
          <a:p>
            <a:pPr marL="354965" marR="5080" indent="-342900">
              <a:lnSpc>
                <a:spcPct val="135000"/>
              </a:lnSpc>
              <a:spcBef>
                <a:spcPts val="100"/>
              </a:spcBef>
              <a:buFont typeface="Wingdings" panose="05000000000000000000"/>
              <a:buChar char="ü"/>
              <a:tabLst>
                <a:tab pos="663575" algn="l"/>
              </a:tabLst>
            </a:pPr>
            <a:r>
              <a:rPr sz="2800">
                <a:solidFill>
                  <a:srgbClr val="3A82F2"/>
                </a:solidFill>
                <a:latin typeface="Calibri"/>
                <a:cs typeface="Calibri"/>
              </a:rPr>
              <a:t>	</a:t>
            </a:r>
            <a:r>
              <a:rPr sz="2800" b="1" spc="75">
                <a:solidFill>
                  <a:srgbClr val="383838"/>
                </a:solidFill>
                <a:latin typeface="Calibri"/>
                <a:cs typeface="Calibri"/>
              </a:rPr>
              <a:t>Eliminates</a:t>
            </a:r>
            <a:r>
              <a:rPr sz="2800" b="1" spc="200">
                <a:solidFill>
                  <a:srgbClr val="383838"/>
                </a:solidFill>
                <a:latin typeface="Calibri"/>
                <a:cs typeface="Calibri"/>
              </a:rPr>
              <a:t> </a:t>
            </a:r>
            <a:r>
              <a:rPr sz="2800" b="1" spc="85">
                <a:solidFill>
                  <a:srgbClr val="333333"/>
                </a:solidFill>
                <a:latin typeface="Calibri"/>
                <a:cs typeface="Calibri"/>
              </a:rPr>
              <a:t>Duplication</a:t>
            </a:r>
            <a:r>
              <a:rPr sz="2800" spc="85">
                <a:solidFill>
                  <a:srgbClr val="333333"/>
                </a:solidFill>
                <a:latin typeface="Calibri"/>
                <a:cs typeface="Calibri"/>
              </a:rPr>
              <a:t>:</a:t>
            </a:r>
            <a:r>
              <a:rPr sz="2800" spc="65">
                <a:solidFill>
                  <a:srgbClr val="333333"/>
                </a:solidFill>
                <a:latin typeface="Calibri"/>
                <a:cs typeface="Calibri"/>
              </a:rPr>
              <a:t> </a:t>
            </a:r>
            <a:r>
              <a:rPr sz="2800" spc="120">
                <a:solidFill>
                  <a:srgbClr val="363636"/>
                </a:solidFill>
                <a:latin typeface="Calibri"/>
                <a:cs typeface="Calibri"/>
              </a:rPr>
              <a:t>One</a:t>
            </a:r>
            <a:r>
              <a:rPr sz="2800">
                <a:solidFill>
                  <a:srgbClr val="363636"/>
                </a:solidFill>
                <a:latin typeface="Calibri"/>
                <a:cs typeface="Calibri"/>
              </a:rPr>
              <a:t> </a:t>
            </a:r>
            <a:r>
              <a:rPr sz="2800" spc="50">
                <a:solidFill>
                  <a:srgbClr val="3A3A3A"/>
                </a:solidFill>
                <a:latin typeface="Calibri"/>
                <a:cs typeface="Calibri"/>
              </a:rPr>
              <a:t>file</a:t>
            </a:r>
            <a:r>
              <a:rPr sz="2800" spc="-114">
                <a:solidFill>
                  <a:srgbClr val="3A3A3A"/>
                </a:solidFill>
                <a:latin typeface="Calibri"/>
                <a:cs typeface="Calibri"/>
              </a:rPr>
              <a:t> </a:t>
            </a:r>
            <a:r>
              <a:rPr sz="2800" spc="75">
                <a:solidFill>
                  <a:srgbClr val="3B3B3B"/>
                </a:solidFill>
                <a:latin typeface="Calibri"/>
                <a:cs typeface="Calibri"/>
              </a:rPr>
              <a:t>shared</a:t>
            </a:r>
            <a:r>
              <a:rPr sz="2800" spc="-10">
                <a:solidFill>
                  <a:srgbClr val="3B3B3B"/>
                </a:solidFill>
                <a:latin typeface="Calibri"/>
                <a:cs typeface="Calibri"/>
              </a:rPr>
              <a:t> </a:t>
            </a:r>
            <a:r>
              <a:rPr sz="2800" spc="65">
                <a:solidFill>
                  <a:srgbClr val="3B3B3B"/>
                </a:solidFill>
                <a:latin typeface="Calibri"/>
                <a:cs typeface="Calibri"/>
              </a:rPr>
              <a:t>via</a:t>
            </a:r>
            <a:r>
              <a:rPr sz="2800" spc="100">
                <a:solidFill>
                  <a:srgbClr val="3B3B3B"/>
                </a:solidFill>
                <a:latin typeface="Calibri"/>
                <a:cs typeface="Calibri"/>
              </a:rPr>
              <a:t> </a:t>
            </a:r>
            <a:r>
              <a:rPr sz="2800" spc="105">
                <a:solidFill>
                  <a:srgbClr val="3A3A3A"/>
                </a:solidFill>
                <a:latin typeface="Calibri"/>
                <a:cs typeface="Calibri"/>
              </a:rPr>
              <a:t>a</a:t>
            </a:r>
            <a:r>
              <a:rPr sz="2800" spc="-65">
                <a:solidFill>
                  <a:srgbClr val="3A3A3A"/>
                </a:solidFill>
                <a:latin typeface="Calibri"/>
                <a:cs typeface="Calibri"/>
              </a:rPr>
              <a:t> </a:t>
            </a:r>
            <a:r>
              <a:rPr sz="2800" spc="65">
                <a:solidFill>
                  <a:srgbClr val="3B3B3B"/>
                </a:solidFill>
                <a:latin typeface="Calibri"/>
                <a:cs typeface="Calibri"/>
              </a:rPr>
              <a:t>link</a:t>
            </a:r>
            <a:r>
              <a:rPr sz="2800" spc="15">
                <a:solidFill>
                  <a:srgbClr val="3B3B3B"/>
                </a:solidFill>
                <a:latin typeface="Calibri"/>
                <a:cs typeface="Calibri"/>
              </a:rPr>
              <a:t> </a:t>
            </a:r>
            <a:r>
              <a:rPr sz="2800">
                <a:solidFill>
                  <a:srgbClr val="3B3B3B"/>
                </a:solidFill>
                <a:latin typeface="Calibri"/>
                <a:cs typeface="Calibri"/>
              </a:rPr>
              <a:t>rather</a:t>
            </a:r>
            <a:r>
              <a:rPr sz="2800" spc="160">
                <a:solidFill>
                  <a:srgbClr val="3B3B3B"/>
                </a:solidFill>
                <a:latin typeface="Calibri"/>
                <a:cs typeface="Calibri"/>
              </a:rPr>
              <a:t> </a:t>
            </a:r>
            <a:r>
              <a:rPr sz="2800">
                <a:solidFill>
                  <a:srgbClr val="3D3D3D"/>
                </a:solidFill>
                <a:latin typeface="Calibri"/>
                <a:cs typeface="Calibri"/>
              </a:rPr>
              <a:t>than</a:t>
            </a:r>
            <a:r>
              <a:rPr sz="2800" spc="20">
                <a:solidFill>
                  <a:srgbClr val="3D3D3D"/>
                </a:solidFill>
                <a:latin typeface="Calibri"/>
                <a:cs typeface="Calibri"/>
              </a:rPr>
              <a:t> </a:t>
            </a:r>
            <a:r>
              <a:rPr sz="2800">
                <a:solidFill>
                  <a:srgbClr val="363636"/>
                </a:solidFill>
                <a:latin typeface="Calibri"/>
                <a:cs typeface="Calibri"/>
              </a:rPr>
              <a:t>multiple</a:t>
            </a:r>
            <a:r>
              <a:rPr sz="2800" spc="-45">
                <a:solidFill>
                  <a:srgbClr val="363636"/>
                </a:solidFill>
                <a:latin typeface="Calibri"/>
                <a:cs typeface="Calibri"/>
              </a:rPr>
              <a:t> </a:t>
            </a:r>
            <a:r>
              <a:rPr sz="2800" spc="-10">
                <a:solidFill>
                  <a:srgbClr val="2A2A2A"/>
                </a:solidFill>
                <a:latin typeface="Calibri"/>
                <a:cs typeface="Calibri"/>
              </a:rPr>
              <a:t>email </a:t>
            </a:r>
            <a:r>
              <a:rPr sz="2800" spc="-10">
                <a:solidFill>
                  <a:srgbClr val="313131"/>
                </a:solidFill>
                <a:latin typeface="Calibri"/>
                <a:cs typeface="Calibri"/>
              </a:rPr>
              <a:t>attachments.</a:t>
            </a:r>
            <a:endParaRPr lang="en-US" sz="2800">
              <a:solidFill>
                <a:srgbClr val="000000"/>
              </a:solidFill>
              <a:latin typeface="Calibri"/>
              <a:ea typeface="Calibri"/>
              <a:cs typeface="Calibri"/>
            </a:endParaRPr>
          </a:p>
          <a:p>
            <a:pPr marL="668020" marR="5080" indent="-655955">
              <a:lnSpc>
                <a:spcPct val="135000"/>
              </a:lnSpc>
              <a:spcBef>
                <a:spcPts val="100"/>
              </a:spcBef>
              <a:buFont typeface="Wingdings" panose="05000000000000000000"/>
              <a:buChar char="ü"/>
              <a:tabLst>
                <a:tab pos="663575" algn="l"/>
              </a:tabLst>
            </a:pPr>
            <a:r>
              <a:rPr sz="2800" b="1" spc="-30">
                <a:solidFill>
                  <a:srgbClr val="28384F"/>
                </a:solidFill>
                <a:latin typeface="Calibri"/>
                <a:cs typeface="Calibri"/>
              </a:rPr>
              <a:t>Continuity</a:t>
            </a:r>
            <a:r>
              <a:rPr sz="2800" b="1" spc="-95">
                <a:solidFill>
                  <a:srgbClr val="28384F"/>
                </a:solidFill>
                <a:latin typeface="Calibri"/>
                <a:cs typeface="Calibri"/>
              </a:rPr>
              <a:t> </a:t>
            </a:r>
            <a:r>
              <a:rPr sz="2800" b="1" spc="-70">
                <a:solidFill>
                  <a:srgbClr val="233F64"/>
                </a:solidFill>
                <a:latin typeface="Calibri"/>
                <a:cs typeface="Calibri"/>
              </a:rPr>
              <a:t>of</a:t>
            </a:r>
            <a:r>
              <a:rPr sz="2800" b="1" spc="-140">
                <a:solidFill>
                  <a:srgbClr val="233F64"/>
                </a:solidFill>
                <a:latin typeface="Calibri"/>
                <a:cs typeface="Calibri"/>
              </a:rPr>
              <a:t> </a:t>
            </a:r>
            <a:r>
              <a:rPr sz="2800" b="1" spc="-25">
                <a:solidFill>
                  <a:srgbClr val="282828"/>
                </a:solidFill>
                <a:latin typeface="Calibri"/>
                <a:cs typeface="Calibri"/>
              </a:rPr>
              <a:t>Care</a:t>
            </a:r>
            <a:r>
              <a:rPr sz="2800" spc="-25">
                <a:solidFill>
                  <a:srgbClr val="282828"/>
                </a:solidFill>
                <a:latin typeface="Calibri"/>
                <a:cs typeface="Calibri"/>
              </a:rPr>
              <a:t>:</a:t>
            </a:r>
            <a:r>
              <a:rPr sz="2800" spc="-165">
                <a:solidFill>
                  <a:srgbClr val="282828"/>
                </a:solidFill>
                <a:latin typeface="Calibri"/>
                <a:cs typeface="Calibri"/>
              </a:rPr>
              <a:t> </a:t>
            </a:r>
            <a:r>
              <a:rPr sz="2800">
                <a:solidFill>
                  <a:srgbClr val="313131"/>
                </a:solidFill>
                <a:latin typeface="Calibri"/>
                <a:cs typeface="Calibri"/>
              </a:rPr>
              <a:t>Carers</a:t>
            </a:r>
            <a:r>
              <a:rPr sz="2800" spc="5">
                <a:solidFill>
                  <a:srgbClr val="313131"/>
                </a:solidFill>
                <a:latin typeface="Calibri"/>
                <a:cs typeface="Calibri"/>
              </a:rPr>
              <a:t> </a:t>
            </a:r>
            <a:r>
              <a:rPr sz="2800" spc="-75">
                <a:solidFill>
                  <a:srgbClr val="383838"/>
                </a:solidFill>
                <a:latin typeface="Calibri"/>
                <a:cs typeface="Calibri"/>
              </a:rPr>
              <a:t>in</a:t>
            </a:r>
            <a:r>
              <a:rPr sz="2800" spc="-204">
                <a:solidFill>
                  <a:srgbClr val="383838"/>
                </a:solidFill>
                <a:latin typeface="Calibri"/>
                <a:cs typeface="Calibri"/>
              </a:rPr>
              <a:t> </a:t>
            </a:r>
            <a:r>
              <a:rPr sz="2800" spc="-60">
                <a:solidFill>
                  <a:srgbClr val="343434"/>
                </a:solidFill>
                <a:latin typeface="Calibri"/>
                <a:cs typeface="Calibri"/>
              </a:rPr>
              <a:t>Building</a:t>
            </a:r>
            <a:r>
              <a:rPr sz="2800" spc="-100">
                <a:solidFill>
                  <a:srgbClr val="343434"/>
                </a:solidFill>
                <a:latin typeface="Calibri"/>
                <a:cs typeface="Calibri"/>
              </a:rPr>
              <a:t> </a:t>
            </a:r>
            <a:r>
              <a:rPr sz="2800" spc="135">
                <a:solidFill>
                  <a:srgbClr val="363636"/>
                </a:solidFill>
                <a:latin typeface="Calibri"/>
                <a:cs typeface="Calibri"/>
              </a:rPr>
              <a:t>B</a:t>
            </a:r>
            <a:r>
              <a:rPr sz="2800" spc="-170">
                <a:solidFill>
                  <a:srgbClr val="363636"/>
                </a:solidFill>
                <a:latin typeface="Calibri"/>
                <a:cs typeface="Calibri"/>
              </a:rPr>
              <a:t> </a:t>
            </a:r>
            <a:r>
              <a:rPr sz="2800" spc="-95">
                <a:solidFill>
                  <a:srgbClr val="363636"/>
                </a:solidFill>
                <a:latin typeface="Calibri"/>
                <a:cs typeface="Calibri"/>
              </a:rPr>
              <a:t>receive</a:t>
            </a:r>
            <a:r>
              <a:rPr sz="2800" spc="-190">
                <a:solidFill>
                  <a:srgbClr val="363636"/>
                </a:solidFill>
                <a:latin typeface="Calibri"/>
                <a:cs typeface="Calibri"/>
              </a:rPr>
              <a:t> </a:t>
            </a:r>
            <a:r>
              <a:rPr sz="2800" spc="-90">
                <a:solidFill>
                  <a:srgbClr val="2F2F2F"/>
                </a:solidFill>
                <a:latin typeface="Calibri"/>
                <a:cs typeface="Calibri"/>
              </a:rPr>
              <a:t>dietary</a:t>
            </a:r>
            <a:r>
              <a:rPr sz="2800" spc="-75">
                <a:solidFill>
                  <a:srgbClr val="2F2F2F"/>
                </a:solidFill>
                <a:latin typeface="Calibri"/>
                <a:cs typeface="Calibri"/>
              </a:rPr>
              <a:t> </a:t>
            </a:r>
            <a:r>
              <a:rPr sz="2800" spc="-110">
                <a:solidFill>
                  <a:srgbClr val="333333"/>
                </a:solidFill>
                <a:latin typeface="Calibri"/>
                <a:cs typeface="Calibri"/>
              </a:rPr>
              <a:t>updates</a:t>
            </a:r>
            <a:r>
              <a:rPr sz="2800" spc="35">
                <a:solidFill>
                  <a:srgbClr val="333333"/>
                </a:solidFill>
                <a:latin typeface="Calibri"/>
                <a:cs typeface="Calibri"/>
              </a:rPr>
              <a:t> </a:t>
            </a:r>
            <a:r>
              <a:rPr sz="2800" spc="-20">
                <a:solidFill>
                  <a:srgbClr val="343434"/>
                </a:solidFill>
                <a:latin typeface="Calibri"/>
                <a:cs typeface="Calibri"/>
              </a:rPr>
              <a:t>from </a:t>
            </a:r>
            <a:r>
              <a:rPr sz="2800" spc="-60">
                <a:solidFill>
                  <a:srgbClr val="383838"/>
                </a:solidFill>
                <a:latin typeface="Calibri"/>
                <a:cs typeface="Calibri"/>
              </a:rPr>
              <a:t>Building</a:t>
            </a:r>
            <a:r>
              <a:rPr sz="2800" spc="-95">
                <a:solidFill>
                  <a:srgbClr val="383838"/>
                </a:solidFill>
                <a:latin typeface="Calibri"/>
                <a:cs typeface="Calibri"/>
              </a:rPr>
              <a:t> </a:t>
            </a:r>
            <a:r>
              <a:rPr sz="2800" spc="95">
                <a:solidFill>
                  <a:srgbClr val="343A60"/>
                </a:solidFill>
                <a:latin typeface="Calibri"/>
                <a:cs typeface="Calibri"/>
              </a:rPr>
              <a:t>A</a:t>
            </a:r>
            <a:r>
              <a:rPr sz="2800" spc="-160">
                <a:solidFill>
                  <a:srgbClr val="343A60"/>
                </a:solidFill>
                <a:latin typeface="Calibri"/>
                <a:cs typeface="Calibri"/>
              </a:rPr>
              <a:t> </a:t>
            </a:r>
            <a:r>
              <a:rPr sz="2800" spc="-10">
                <a:solidFill>
                  <a:srgbClr val="2B2B2B"/>
                </a:solidFill>
                <a:latin typeface="Calibri"/>
                <a:cs typeface="Calibri"/>
              </a:rPr>
              <a:t>instantly.</a:t>
            </a:r>
            <a:endParaRPr lang="en-US" sz="2800">
              <a:latin typeface="Calibri"/>
              <a:cs typeface="Calibri"/>
            </a:endParaRPr>
          </a:p>
        </p:txBody>
      </p:sp>
      <p:sp>
        <p:nvSpPr>
          <p:cNvPr id="10" name="object 10"/>
          <p:cNvSpPr txBox="1"/>
          <p:nvPr/>
        </p:nvSpPr>
        <p:spPr>
          <a:xfrm>
            <a:off x="9194351" y="7086648"/>
            <a:ext cx="9815614" cy="996170"/>
          </a:xfrm>
          <a:prstGeom prst="rect">
            <a:avLst/>
          </a:prstGeom>
        </p:spPr>
        <p:txBody>
          <a:bodyPr vert="horz" wrap="square" lIns="0" tIns="11430" rIns="0" bIns="0" rtlCol="0" anchor="t">
            <a:spAutoFit/>
          </a:bodyPr>
          <a:lstStyle/>
          <a:p>
            <a:pPr marL="469265" marR="5080" indent="-457200">
              <a:lnSpc>
                <a:spcPct val="118000"/>
              </a:lnSpc>
              <a:spcBef>
                <a:spcPts val="90"/>
              </a:spcBef>
              <a:buFont typeface="Wingdings" panose="05000000000000000000"/>
              <a:buChar char="ü"/>
            </a:pPr>
            <a:r>
              <a:rPr sz="2800" b="1" spc="-20">
                <a:solidFill>
                  <a:srgbClr val="333333"/>
                </a:solidFill>
                <a:latin typeface="Calibri"/>
                <a:cs typeface="Calibri"/>
              </a:rPr>
              <a:t>Anytime</a:t>
            </a:r>
            <a:r>
              <a:rPr sz="2800" b="1" spc="-10">
                <a:solidFill>
                  <a:srgbClr val="333333"/>
                </a:solidFill>
                <a:latin typeface="Calibri"/>
                <a:cs typeface="Calibri"/>
              </a:rPr>
              <a:t> </a:t>
            </a:r>
            <a:r>
              <a:rPr sz="2800" b="1">
                <a:solidFill>
                  <a:srgbClr val="2F2F2F"/>
                </a:solidFill>
                <a:latin typeface="Calibri"/>
                <a:cs typeface="Calibri"/>
              </a:rPr>
              <a:t>Access:</a:t>
            </a:r>
            <a:r>
              <a:rPr sz="2800" spc="-145">
                <a:solidFill>
                  <a:srgbClr val="2F2F2F"/>
                </a:solidFill>
                <a:latin typeface="Calibri"/>
                <a:cs typeface="Calibri"/>
              </a:rPr>
              <a:t> </a:t>
            </a:r>
            <a:r>
              <a:rPr sz="2800" spc="-55">
                <a:solidFill>
                  <a:srgbClr val="3A3A3A"/>
                </a:solidFill>
                <a:latin typeface="Calibri"/>
                <a:cs typeface="Calibri"/>
              </a:rPr>
              <a:t>Night</a:t>
            </a:r>
            <a:r>
              <a:rPr sz="2800" spc="-130">
                <a:solidFill>
                  <a:srgbClr val="3A3A3A"/>
                </a:solidFill>
                <a:latin typeface="Calibri"/>
                <a:cs typeface="Calibri"/>
              </a:rPr>
              <a:t> </a:t>
            </a:r>
            <a:r>
              <a:rPr sz="2800" spc="-40">
                <a:solidFill>
                  <a:srgbClr val="383838"/>
                </a:solidFill>
                <a:latin typeface="Calibri"/>
                <a:cs typeface="Calibri"/>
              </a:rPr>
              <a:t>shift</a:t>
            </a:r>
            <a:r>
              <a:rPr sz="2800" spc="-190">
                <a:solidFill>
                  <a:srgbClr val="383838"/>
                </a:solidFill>
                <a:latin typeface="Calibri"/>
                <a:cs typeface="Calibri"/>
              </a:rPr>
              <a:t> </a:t>
            </a:r>
            <a:r>
              <a:rPr sz="2800" spc="-85">
                <a:solidFill>
                  <a:srgbClr val="2F2F2F"/>
                </a:solidFill>
                <a:latin typeface="Calibri"/>
                <a:cs typeface="Calibri"/>
              </a:rPr>
              <a:t>workers</a:t>
            </a:r>
            <a:r>
              <a:rPr sz="2800" spc="25">
                <a:solidFill>
                  <a:srgbClr val="2F2F2F"/>
                </a:solidFill>
                <a:latin typeface="Calibri"/>
                <a:cs typeface="Calibri"/>
              </a:rPr>
              <a:t> </a:t>
            </a:r>
            <a:r>
              <a:rPr sz="2800" spc="-95">
                <a:solidFill>
                  <a:srgbClr val="2A2A2A"/>
                </a:solidFill>
                <a:latin typeface="Calibri"/>
                <a:cs typeface="Calibri"/>
              </a:rPr>
              <a:t>access</a:t>
            </a:r>
            <a:r>
              <a:rPr sz="2800" spc="-70">
                <a:solidFill>
                  <a:srgbClr val="2A2A2A"/>
                </a:solidFill>
                <a:latin typeface="Calibri"/>
                <a:cs typeface="Calibri"/>
              </a:rPr>
              <a:t> </a:t>
            </a:r>
            <a:r>
              <a:rPr sz="2800" spc="-130">
                <a:solidFill>
                  <a:srgbClr val="343434"/>
                </a:solidFill>
                <a:latin typeface="Calibri"/>
                <a:cs typeface="Calibri"/>
              </a:rPr>
              <a:t>documents</a:t>
            </a:r>
            <a:r>
              <a:rPr sz="2800" spc="30">
                <a:solidFill>
                  <a:srgbClr val="343434"/>
                </a:solidFill>
                <a:latin typeface="Calibri"/>
                <a:cs typeface="Calibri"/>
              </a:rPr>
              <a:t> </a:t>
            </a:r>
            <a:r>
              <a:rPr sz="2800" spc="-35">
                <a:solidFill>
                  <a:srgbClr val="3A3A3A"/>
                </a:solidFill>
                <a:latin typeface="Calibri"/>
                <a:cs typeface="Calibri"/>
              </a:rPr>
              <a:t>via</a:t>
            </a:r>
            <a:r>
              <a:rPr sz="2800" spc="-140">
                <a:solidFill>
                  <a:srgbClr val="3A3A3A"/>
                </a:solidFill>
                <a:latin typeface="Calibri"/>
                <a:cs typeface="Calibri"/>
              </a:rPr>
              <a:t> </a:t>
            </a:r>
            <a:r>
              <a:rPr sz="2800" spc="-110">
                <a:solidFill>
                  <a:srgbClr val="313131"/>
                </a:solidFill>
                <a:latin typeface="Calibri"/>
                <a:cs typeface="Calibri"/>
              </a:rPr>
              <a:t>tablets</a:t>
            </a:r>
            <a:r>
              <a:rPr sz="2800" spc="-45">
                <a:solidFill>
                  <a:srgbClr val="313131"/>
                </a:solidFill>
                <a:latin typeface="Calibri"/>
                <a:cs typeface="Calibri"/>
              </a:rPr>
              <a:t> </a:t>
            </a:r>
            <a:r>
              <a:rPr sz="2800" spc="-25">
                <a:solidFill>
                  <a:srgbClr val="3B3B3B"/>
                </a:solidFill>
                <a:latin typeface="Calibri"/>
                <a:cs typeface="Calibri"/>
              </a:rPr>
              <a:t>or </a:t>
            </a:r>
            <a:r>
              <a:rPr sz="2800" spc="-130">
                <a:solidFill>
                  <a:srgbClr val="383838"/>
                </a:solidFill>
                <a:latin typeface="Calibri"/>
                <a:cs typeface="Calibri"/>
              </a:rPr>
              <a:t>mobiles</a:t>
            </a:r>
            <a:r>
              <a:rPr sz="2800" spc="-10">
                <a:solidFill>
                  <a:srgbClr val="383838"/>
                </a:solidFill>
                <a:latin typeface="Calibri"/>
                <a:cs typeface="Calibri"/>
              </a:rPr>
              <a:t> </a:t>
            </a:r>
            <a:r>
              <a:rPr sz="2800" spc="-105">
                <a:solidFill>
                  <a:srgbClr val="3A3A3A"/>
                </a:solidFill>
                <a:latin typeface="Calibri"/>
                <a:cs typeface="Calibri"/>
              </a:rPr>
              <a:t>without</a:t>
            </a:r>
            <a:r>
              <a:rPr sz="2800" spc="-35">
                <a:solidFill>
                  <a:srgbClr val="3A3A3A"/>
                </a:solidFill>
                <a:latin typeface="Calibri"/>
                <a:cs typeface="Calibri"/>
              </a:rPr>
              <a:t> </a:t>
            </a:r>
            <a:r>
              <a:rPr sz="2800" spc="-130">
                <a:solidFill>
                  <a:srgbClr val="383838"/>
                </a:solidFill>
                <a:latin typeface="Calibri"/>
                <a:cs typeface="Calibri"/>
              </a:rPr>
              <a:t>needing</a:t>
            </a:r>
            <a:r>
              <a:rPr sz="2800" spc="-65">
                <a:solidFill>
                  <a:srgbClr val="383838"/>
                </a:solidFill>
                <a:latin typeface="Calibri"/>
                <a:cs typeface="Calibri"/>
              </a:rPr>
              <a:t> </a:t>
            </a:r>
            <a:r>
              <a:rPr sz="2800" spc="-75">
                <a:solidFill>
                  <a:srgbClr val="313131"/>
                </a:solidFill>
                <a:latin typeface="Calibri"/>
                <a:cs typeface="Calibri"/>
              </a:rPr>
              <a:t>physical</a:t>
            </a:r>
            <a:r>
              <a:rPr sz="2800" spc="25">
                <a:solidFill>
                  <a:srgbClr val="313131"/>
                </a:solidFill>
                <a:latin typeface="Calibri"/>
                <a:cs typeface="Calibri"/>
              </a:rPr>
              <a:t> </a:t>
            </a:r>
            <a:r>
              <a:rPr sz="2800" spc="-105">
                <a:solidFill>
                  <a:srgbClr val="383838"/>
                </a:solidFill>
                <a:latin typeface="Calibri"/>
                <a:cs typeface="Calibri"/>
              </a:rPr>
              <a:t>keys</a:t>
            </a:r>
            <a:r>
              <a:rPr sz="2800" spc="5">
                <a:solidFill>
                  <a:srgbClr val="383838"/>
                </a:solidFill>
                <a:latin typeface="Calibri"/>
                <a:cs typeface="Calibri"/>
              </a:rPr>
              <a:t> </a:t>
            </a:r>
            <a:r>
              <a:rPr sz="2800" spc="-105">
                <a:solidFill>
                  <a:srgbClr val="363636"/>
                </a:solidFill>
                <a:latin typeface="Calibri"/>
                <a:cs typeface="Calibri"/>
              </a:rPr>
              <a:t>to</a:t>
            </a:r>
            <a:r>
              <a:rPr sz="2800" spc="-204">
                <a:solidFill>
                  <a:srgbClr val="363636"/>
                </a:solidFill>
                <a:latin typeface="Calibri"/>
                <a:cs typeface="Calibri"/>
              </a:rPr>
              <a:t> </a:t>
            </a:r>
            <a:r>
              <a:rPr sz="2800" spc="-70">
                <a:solidFill>
                  <a:srgbClr val="3B3B3B"/>
                </a:solidFill>
                <a:latin typeface="Calibri"/>
                <a:cs typeface="Calibri"/>
              </a:rPr>
              <a:t>filing</a:t>
            </a:r>
            <a:r>
              <a:rPr sz="2800" spc="-135">
                <a:solidFill>
                  <a:srgbClr val="3B3B3B"/>
                </a:solidFill>
                <a:latin typeface="Calibri"/>
                <a:cs typeface="Calibri"/>
              </a:rPr>
              <a:t> </a:t>
            </a:r>
            <a:r>
              <a:rPr sz="2800" spc="-10">
                <a:solidFill>
                  <a:srgbClr val="1D1D1D"/>
                </a:solidFill>
                <a:latin typeface="Calibri"/>
                <a:cs typeface="Calibri"/>
              </a:rPr>
              <a:t>cabinets.</a:t>
            </a:r>
            <a:endParaRPr sz="2800">
              <a:latin typeface="Calibri"/>
              <a:cs typeface="Calibri"/>
            </a:endParaRPr>
          </a:p>
        </p:txBody>
      </p:sp>
      <p:pic>
        <p:nvPicPr>
          <p:cNvPr id="11" name="Picture 10" descr="A group of people standing around a computer&#10;&#10;AI-generated content may be incorrect."/>
          <p:cNvPicPr>
            <a:picLocks noChangeAspect="1"/>
          </p:cNvPicPr>
          <p:nvPr/>
        </p:nvPicPr>
        <p:blipFill>
          <a:blip r:embed="rId3"/>
          <a:stretch>
            <a:fillRect/>
          </a:stretch>
        </p:blipFill>
        <p:spPr>
          <a:xfrm>
            <a:off x="1081281" y="3591858"/>
            <a:ext cx="6977819" cy="5490230"/>
          </a:xfrm>
          <a:prstGeom prst="ellipse">
            <a:avLst/>
          </a:prstGeom>
          <a:ln>
            <a:noFill/>
          </a:ln>
          <a:effectLst>
            <a:softEdge rad="112500"/>
          </a:effectLst>
          <a:scene3d>
            <a:camera prst="obliqueTopRight"/>
            <a:lightRig rig="threePt" dir="t"/>
          </a:scene3d>
        </p:spPr>
      </p:pic>
      <p:graphicFrame>
        <p:nvGraphicFramePr>
          <p:cNvPr id="2" name="Table 1"/>
          <p:cNvGraphicFramePr/>
          <p:nvPr/>
        </p:nvGraphicFramePr>
        <p:xfrm>
          <a:off x="1978025" y="9206865"/>
          <a:ext cx="4860290" cy="570230"/>
        </p:xfrm>
        <a:graphic>
          <a:graphicData uri="http://schemas.openxmlformats.org/drawingml/2006/table">
            <a:tbl>
              <a:tblPr firstRow="1" bandRow="1">
                <a:tableStyleId>{5C22544A-7EE6-4342-B048-85BDC9FD1C3A}</a:tableStyleId>
              </a:tblPr>
              <a:tblGrid>
                <a:gridCol w="4860290">
                  <a:extLst>
                    <a:ext uri="{9D8B030D-6E8A-4147-A177-3AD203B41FA5}">
                      <a16:colId xmlns:a16="http://schemas.microsoft.com/office/drawing/2014/main" val="20000"/>
                    </a:ext>
                  </a:extLst>
                </a:gridCol>
              </a:tblGrid>
              <a:tr h="570230">
                <a:tc>
                  <a:txBody>
                    <a:bodyPr/>
                    <a:lstStyle/>
                    <a:p>
                      <a:pPr algn="ctr">
                        <a:buNone/>
                      </a:pPr>
                      <a:r>
                        <a:rPr lang="en-US" altLang="en-US" sz="2400">
                          <a:solidFill>
                            <a:schemeClr val="accent2"/>
                          </a:solidFill>
                        </a:rPr>
                        <a:t>(In-House Health, 2026)</a:t>
                      </a:r>
                    </a:p>
                  </a:txBody>
                  <a:tcPr>
                    <a:solidFill>
                      <a:schemeClr val="tx2">
                        <a:lumMod val="20000"/>
                        <a:lumOff val="80000"/>
                      </a:schemeClr>
                    </a:solidFill>
                  </a:tcPr>
                </a:tc>
                <a:extLst>
                  <a:ext uri="{0D108BD9-81ED-4DB2-BD59-A6C34878D82A}">
                    <a16:rowId xmlns:a16="http://schemas.microsoft.com/office/drawing/2014/main" val="10000"/>
                  </a:ext>
                </a:extLst>
              </a:tr>
            </a:tbl>
          </a:graphicData>
        </a:graphic>
      </p:graphicFrame>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 calcmode="lin" valueType="num">
                                      <p:cBhvr additive="base">
                                        <p:cTn id="1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custDataLst>
              <p:tags r:id="rId2"/>
            </p:custDataLst>
          </p:nvPr>
        </p:nvSpPr>
        <p:spPr>
          <a:xfrm>
            <a:off x="2773680" y="1739265"/>
            <a:ext cx="13910310" cy="1584960"/>
          </a:xfrm>
        </p:spPr>
        <p:txBody>
          <a:bodyPr wrap="square">
            <a:normAutofit/>
          </a:bodyPr>
          <a:lstStyle/>
          <a:p>
            <a:r>
              <a:rPr lang="en-GB" sz="4890">
                <a:ea typeface="Calibri"/>
                <a:sym typeface="+mn-ea"/>
              </a:rPr>
              <a:t> </a:t>
            </a:r>
            <a:r>
              <a:rPr lang="en-GB" sz="4890" b="1">
                <a:ea typeface="Calibri"/>
                <a:sym typeface="+mn-ea"/>
              </a:rPr>
              <a:t>Key Platform Advantages</a:t>
            </a:r>
            <a:endParaRPr lang="en-US" sz="4890" spc="0">
              <a:latin typeface="+mj-lt"/>
            </a:endParaRPr>
          </a:p>
        </p:txBody>
      </p:sp>
      <p:sp>
        <p:nvSpPr>
          <p:cNvPr id="3" name="平行四边形 1"/>
          <p:cNvSpPr/>
          <p:nvPr>
            <p:custDataLst>
              <p:tags r:id="rId3"/>
            </p:custDataLst>
          </p:nvPr>
        </p:nvSpPr>
        <p:spPr>
          <a:xfrm>
            <a:off x="2274781" y="8581698"/>
            <a:ext cx="14177435" cy="1870402"/>
          </a:xfrm>
          <a:prstGeom prst="parallelogram">
            <a:avLst/>
          </a:prstGeom>
          <a:solidFill>
            <a:srgbClr val="EBEEEE"/>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865019" tIns="171558" rIns="865018" bIns="171559" rtlCol="0" anchor="ctr">
            <a:noAutofit/>
          </a:bodyPr>
          <a:lstStyle/>
          <a:p>
            <a:pPr lvl="0" algn="l">
              <a:lnSpc>
                <a:spcPct val="100000"/>
              </a:lnSpc>
              <a:spcBef>
                <a:spcPct val="0"/>
              </a:spcBef>
              <a:spcAft>
                <a:spcPct val="35000"/>
              </a:spcAft>
            </a:pPr>
            <a:endParaRPr lang="en-GB" sz="2800" b="1">
              <a:solidFill>
                <a:schemeClr val="tx1"/>
              </a:solidFill>
              <a:sym typeface="+mn-ea"/>
            </a:endParaRPr>
          </a:p>
          <a:p>
            <a:pPr lvl="0" algn="l">
              <a:lnSpc>
                <a:spcPct val="100000"/>
              </a:lnSpc>
              <a:spcBef>
                <a:spcPct val="0"/>
              </a:spcBef>
              <a:spcAft>
                <a:spcPct val="35000"/>
              </a:spcAft>
            </a:pPr>
            <a:r>
              <a:rPr lang="en-GB" sz="3200" b="1">
                <a:solidFill>
                  <a:schemeClr val="tx1"/>
                </a:solidFill>
                <a:sym typeface="+mn-ea"/>
              </a:rPr>
              <a:t>Strict HIPAA / GDPR Alignment:</a:t>
            </a:r>
          </a:p>
          <a:p>
            <a:pPr lvl="0" algn="l">
              <a:lnSpc>
                <a:spcPct val="100000"/>
              </a:lnSpc>
              <a:spcBef>
                <a:spcPct val="0"/>
              </a:spcBef>
              <a:spcAft>
                <a:spcPct val="35000"/>
              </a:spcAft>
            </a:pPr>
            <a:r>
              <a:rPr lang="en-GB" sz="2800">
                <a:solidFill>
                  <a:schemeClr val="tx1"/>
                </a:solidFill>
                <a:sym typeface="+mn-ea"/>
              </a:rPr>
              <a:t>Robust business associate agreements keep data safe </a:t>
            </a:r>
            <a:r>
              <a:rPr lang="en-GB" sz="2800" i="1">
                <a:solidFill>
                  <a:schemeClr val="tx1"/>
                </a:solidFill>
                <a:sym typeface="+mn-ea"/>
              </a:rPr>
              <a:t>(Microsoft, 2025).</a:t>
            </a:r>
            <a:endParaRPr lang="en-GB" sz="2800">
              <a:solidFill>
                <a:schemeClr val="tx1"/>
              </a:solidFill>
              <a:latin typeface="Calibri"/>
              <a:ea typeface="Calibri"/>
              <a:cs typeface="Calibri"/>
            </a:endParaRPr>
          </a:p>
          <a:p>
            <a:pPr lvl="0" algn="l">
              <a:lnSpc>
                <a:spcPct val="100000"/>
              </a:lnSpc>
              <a:spcBef>
                <a:spcPct val="0"/>
              </a:spcBef>
              <a:spcAft>
                <a:spcPct val="35000"/>
              </a:spcAft>
            </a:pPr>
            <a:r>
              <a:rPr lang="en-GB" sz="2800">
                <a:solidFill>
                  <a:schemeClr val="tx1"/>
                </a:solidFill>
                <a:sym typeface="+mn-ea"/>
              </a:rPr>
              <a:t> </a:t>
            </a:r>
            <a:endParaRPr lang="en-GB" sz="2800" kern="1200">
              <a:solidFill>
                <a:schemeClr val="tx1"/>
              </a:solidFill>
              <a:effectLst/>
              <a:latin typeface="+mn-lt"/>
              <a:sym typeface="+mn-ea"/>
            </a:endParaRPr>
          </a:p>
        </p:txBody>
      </p:sp>
      <p:sp>
        <p:nvSpPr>
          <p:cNvPr id="4" name="平行四边形 3"/>
          <p:cNvSpPr/>
          <p:nvPr>
            <p:custDataLst>
              <p:tags r:id="rId4"/>
            </p:custDataLst>
          </p:nvPr>
        </p:nvSpPr>
        <p:spPr>
          <a:xfrm>
            <a:off x="2274535" y="6386525"/>
            <a:ext cx="14177557" cy="1871088"/>
          </a:xfrm>
          <a:prstGeom prst="parallelogram">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865019" tIns="171558" rIns="865018" bIns="171559" rtlCol="0" anchor="ctr">
            <a:noAutofit/>
          </a:bodyPr>
          <a:lstStyle/>
          <a:p>
            <a:pPr lvl="0" algn="l" rtl="0">
              <a:lnSpc>
                <a:spcPct val="100000"/>
              </a:lnSpc>
              <a:spcBef>
                <a:spcPct val="0"/>
              </a:spcBef>
              <a:spcAft>
                <a:spcPct val="35000"/>
              </a:spcAft>
            </a:pPr>
            <a:r>
              <a:rPr lang="en-GB" sz="3200" b="1">
                <a:solidFill>
                  <a:schemeClr val="tx1"/>
                </a:solidFill>
                <a:sym typeface="+mn-ea"/>
              </a:rPr>
              <a:t>Real-Time </a:t>
            </a:r>
            <a:r>
              <a:rPr lang="en-GB" sz="3200" b="1">
                <a:solidFill>
                  <a:schemeClr val="tx1"/>
                </a:solidFill>
                <a:latin typeface="Calibri"/>
                <a:sym typeface="+mn-ea"/>
              </a:rPr>
              <a:t>Edits  </a:t>
            </a:r>
            <a:r>
              <a:rPr lang="en-GB" sz="2800">
                <a:solidFill>
                  <a:schemeClr val="tx1"/>
                </a:solidFill>
                <a:latin typeface="Calibri"/>
                <a:sym typeface="+mn-ea"/>
              </a:rPr>
              <a:t>   </a:t>
            </a:r>
          </a:p>
          <a:p>
            <a:pPr lvl="0" algn="l" rtl="0">
              <a:lnSpc>
                <a:spcPct val="100000"/>
              </a:lnSpc>
              <a:spcBef>
                <a:spcPct val="0"/>
              </a:spcBef>
              <a:spcAft>
                <a:spcPct val="35000"/>
              </a:spcAft>
            </a:pPr>
            <a:r>
              <a:rPr lang="en-GB" sz="2800">
                <a:solidFill>
                  <a:schemeClr val="tx1"/>
                </a:solidFill>
                <a:latin typeface="Calibri"/>
                <a:sym typeface="+mn-ea"/>
              </a:rPr>
              <a:t>Enables</a:t>
            </a:r>
            <a:r>
              <a:rPr lang="en-GB" sz="2800">
                <a:solidFill>
                  <a:schemeClr val="tx1"/>
                </a:solidFill>
                <a:sym typeface="+mn-ea"/>
              </a:rPr>
              <a:t> joint logs and easy recovery. Restores accidently deleted notes easily with comprehensive version history.</a:t>
            </a:r>
            <a:endParaRPr lang="en-GB" sz="2800" kern="1200">
              <a:solidFill>
                <a:schemeClr val="tx1"/>
              </a:solidFill>
              <a:effectLst/>
              <a:latin typeface="+mn-lt"/>
              <a:sym typeface="+mn-ea"/>
            </a:endParaRPr>
          </a:p>
        </p:txBody>
      </p:sp>
      <p:sp>
        <p:nvSpPr>
          <p:cNvPr id="9" name="平行四边形 5"/>
          <p:cNvSpPr/>
          <p:nvPr>
            <p:custDataLst>
              <p:tags r:id="rId5"/>
            </p:custDataLst>
          </p:nvPr>
        </p:nvSpPr>
        <p:spPr>
          <a:xfrm>
            <a:off x="2268698" y="4191318"/>
            <a:ext cx="14177557" cy="1871088"/>
          </a:xfrm>
          <a:prstGeom prst="parallelogram">
            <a:avLst/>
          </a:prstGeom>
          <a:solidFill>
            <a:srgbClr val="EBEEEE"/>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865019" tIns="171558" rIns="865018" bIns="171559" rtlCol="0" anchor="ctr">
            <a:noAutofit/>
          </a:bodyPr>
          <a:lstStyle/>
          <a:p>
            <a:pPr lvl="0" algn="l" rtl="0">
              <a:lnSpc>
                <a:spcPct val="100000"/>
              </a:lnSpc>
              <a:spcBef>
                <a:spcPct val="0"/>
              </a:spcBef>
              <a:spcAft>
                <a:spcPct val="35000"/>
              </a:spcAft>
            </a:pPr>
            <a:r>
              <a:rPr lang="en-GB" sz="3200" b="1">
                <a:solidFill>
                  <a:schemeClr val="tx1"/>
                </a:solidFill>
                <a:latin typeface="Calibri"/>
                <a:sym typeface="+mn-ea"/>
              </a:rPr>
              <a:t>Cloud</a:t>
            </a:r>
            <a:r>
              <a:rPr lang="en-GB" sz="3200" b="1">
                <a:solidFill>
                  <a:schemeClr val="tx1"/>
                </a:solidFill>
                <a:sym typeface="+mn-ea"/>
              </a:rPr>
              <a:t> </a:t>
            </a:r>
            <a:r>
              <a:rPr lang="en-GB" sz="3200" b="1">
                <a:solidFill>
                  <a:schemeClr val="tx1"/>
                </a:solidFill>
                <a:latin typeface="Calibri"/>
                <a:sym typeface="+mn-ea"/>
              </a:rPr>
              <a:t>Mobility</a:t>
            </a:r>
          </a:p>
          <a:p>
            <a:pPr lvl="0" algn="l" rtl="0">
              <a:lnSpc>
                <a:spcPct val="100000"/>
              </a:lnSpc>
              <a:spcBef>
                <a:spcPct val="0"/>
              </a:spcBef>
              <a:spcAft>
                <a:spcPct val="35000"/>
              </a:spcAft>
            </a:pPr>
            <a:r>
              <a:rPr lang="en-US" altLang="en-GB" sz="2800">
                <a:solidFill>
                  <a:schemeClr val="tx1"/>
                </a:solidFill>
                <a:latin typeface="Calibri"/>
                <a:sym typeface="+mn-ea"/>
              </a:rPr>
              <a:t>S</a:t>
            </a:r>
            <a:r>
              <a:rPr lang="en-GB" sz="2800">
                <a:solidFill>
                  <a:schemeClr val="tx1"/>
                </a:solidFill>
                <a:latin typeface="Calibri"/>
                <a:sym typeface="+mn-ea"/>
              </a:rPr>
              <a:t>taff</a:t>
            </a:r>
            <a:r>
              <a:rPr lang="en-GB" sz="2800">
                <a:solidFill>
                  <a:schemeClr val="tx1"/>
                </a:solidFill>
                <a:sym typeface="+mn-ea"/>
              </a:rPr>
              <a:t> on night shifts gain instant access to care plans using authorized mobile tablets, reducing delayed updates</a:t>
            </a:r>
            <a:r>
              <a:rPr lang="en-GB" sz="2800">
                <a:solidFill>
                  <a:schemeClr val="lt1"/>
                </a:solidFill>
                <a:sym typeface="+mn-ea"/>
              </a:rPr>
              <a:t>.</a:t>
            </a:r>
            <a:endParaRPr lang="en-GB" sz="2800" kern="1200">
              <a:solidFill>
                <a:schemeClr val="lt1"/>
              </a:solidFill>
              <a:effectLst/>
              <a:latin typeface="+mn-lt"/>
              <a:sym typeface="+mn-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699">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grpId="0" nodeType="clickEffect">
                                  <p:stCondLst>
                                    <p:cond delay="0"/>
                                  </p:stCondLst>
                                  <p:childTnLst>
                                    <p:anim calcmode="lin" valueType="num">
                                      <p:cBhvr additive="base">
                                        <p:cTn id="6" dur="500"/>
                                        <p:tgtEl>
                                          <p:spTgt spid="9"/>
                                        </p:tgtEl>
                                        <p:attrNameLst>
                                          <p:attrName>ppt_y</p:attrName>
                                        </p:attrNameLst>
                                      </p:cBhvr>
                                      <p:tavLst>
                                        <p:tav tm="0">
                                          <p:val>
                                            <p:strVal val="#ppt_y"/>
                                          </p:val>
                                        </p:tav>
                                        <p:tav tm="100000">
                                          <p:val>
                                            <p:strVal val="#ppt_y+#ppt_h*1.125000"/>
                                          </p:val>
                                        </p:tav>
                                      </p:tavLst>
                                    </p:anim>
                                    <p:animEffect transition="out" filter="wipe(down)">
                                      <p:cBhvr>
                                        <p:cTn id="7" dur="500"/>
                                        <p:tgtEl>
                                          <p:spTgt spid="9"/>
                                        </p:tgtEl>
                                      </p:cBhvr>
                                    </p:animEffect>
                                    <p:set>
                                      <p:cBhvr>
                                        <p:cTn id="8" dur="1" fill="hold">
                                          <p:stCondLst>
                                            <p:cond delay="499"/>
                                          </p:stCondLst>
                                        </p:cTn>
                                        <p:tgtEl>
                                          <p:spTgt spid="9"/>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xit" presetSubtype="4" fill="hold" grpId="0" nodeType="clickEffect">
                                  <p:stCondLst>
                                    <p:cond delay="0"/>
                                  </p:stCondLst>
                                  <p:childTnLst>
                                    <p:anim calcmode="lin" valueType="num">
                                      <p:cBhvr additive="base">
                                        <p:cTn id="12" dur="500"/>
                                        <p:tgtEl>
                                          <p:spTgt spid="4"/>
                                        </p:tgtEl>
                                        <p:attrNameLst>
                                          <p:attrName>ppt_y</p:attrName>
                                        </p:attrNameLst>
                                      </p:cBhvr>
                                      <p:tavLst>
                                        <p:tav tm="0">
                                          <p:val>
                                            <p:strVal val="#ppt_y"/>
                                          </p:val>
                                        </p:tav>
                                        <p:tav tm="100000">
                                          <p:val>
                                            <p:strVal val="#ppt_y+#ppt_h*1.125000"/>
                                          </p:val>
                                        </p:tav>
                                      </p:tavLst>
                                    </p:anim>
                                    <p:animEffect transition="out" filter="wipe(down)">
                                      <p:cBhvr>
                                        <p:cTn id="13" dur="500"/>
                                        <p:tgtEl>
                                          <p:spTgt spid="4"/>
                                        </p:tgtEl>
                                      </p:cBhvr>
                                    </p:animEffect>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2" presetClass="exit" presetSubtype="4" fill="hold" grpId="0" nodeType="clickEffect">
                                  <p:stCondLst>
                                    <p:cond delay="0"/>
                                  </p:stCondLst>
                                  <p:childTnLst>
                                    <p:anim calcmode="lin" valueType="num">
                                      <p:cBhvr additive="base">
                                        <p:cTn id="18" dur="500"/>
                                        <p:tgtEl>
                                          <p:spTgt spid="3"/>
                                        </p:tgtEl>
                                        <p:attrNameLst>
                                          <p:attrName>ppt_y</p:attrName>
                                        </p:attrNameLst>
                                      </p:cBhvr>
                                      <p:tavLst>
                                        <p:tav tm="0">
                                          <p:val>
                                            <p:strVal val="#ppt_y"/>
                                          </p:val>
                                        </p:tav>
                                        <p:tav tm="100000">
                                          <p:val>
                                            <p:strVal val="#ppt_y+#ppt_h*1.125000"/>
                                          </p:val>
                                        </p:tav>
                                      </p:tavLst>
                                    </p:anim>
                                    <p:animEffect transition="out" filter="wipe(down)">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3042920" y="1029335"/>
            <a:ext cx="15927705" cy="2112010"/>
          </a:xfrm>
        </p:spPr>
        <p:txBody>
          <a:bodyPr wrap="square">
            <a:normAutofit/>
          </a:bodyPr>
          <a:lstStyle/>
          <a:p>
            <a:pPr algn="ctr"/>
            <a:r>
              <a:rPr sz="4800" b="1">
                <a:solidFill>
                  <a:srgbClr val="1D3D80"/>
                </a:solidFill>
                <a:sym typeface="+mn-ea"/>
              </a:rPr>
              <a:t>LIMITATIONS</a:t>
            </a:r>
            <a:r>
              <a:rPr sz="4800" b="1" spc="1105">
                <a:solidFill>
                  <a:srgbClr val="1D3D80"/>
                </a:solidFill>
                <a:sym typeface="+mn-ea"/>
              </a:rPr>
              <a:t> </a:t>
            </a:r>
            <a:r>
              <a:rPr sz="4800" b="1" spc="160">
                <a:solidFill>
                  <a:srgbClr val="1F3A83"/>
                </a:solidFill>
                <a:sym typeface="+mn-ea"/>
              </a:rPr>
              <a:t>&amp;</a:t>
            </a:r>
            <a:r>
              <a:rPr sz="4800" b="1" spc="-45">
                <a:solidFill>
                  <a:srgbClr val="1F3A83"/>
                </a:solidFill>
                <a:sym typeface="+mn-ea"/>
              </a:rPr>
              <a:t> </a:t>
            </a:r>
            <a:r>
              <a:rPr sz="4800" b="1" spc="45">
                <a:solidFill>
                  <a:srgbClr val="1D3B8A"/>
                </a:solidFill>
                <a:sym typeface="+mn-ea"/>
              </a:rPr>
              <a:t>MITIGATIONS</a:t>
            </a:r>
            <a:endParaRPr lang="en-US" sz="4800" b="1" spc="0">
              <a:latin typeface="+mj-lt"/>
            </a:endParaRPr>
          </a:p>
        </p:txBody>
      </p:sp>
      <p:sp>
        <p:nvSpPr>
          <p:cNvPr id="3" name="任意多边形: 形状 7"/>
          <p:cNvSpPr/>
          <p:nvPr>
            <p:custDataLst>
              <p:tags r:id="rId3"/>
            </p:custDataLst>
          </p:nvPr>
        </p:nvSpPr>
        <p:spPr>
          <a:xfrm>
            <a:off x="1676759" y="4357924"/>
            <a:ext cx="8727927" cy="4103138"/>
          </a:xfrm>
          <a:custGeom>
            <a:avLst/>
            <a:gdLst>
              <a:gd name="connsiteX0" fmla="*/ 4268455 w 5196959"/>
              <a:gd name="connsiteY0" fmla="*/ 2443174 h 2443174"/>
              <a:gd name="connsiteX1" fmla="*/ 0 w 5196959"/>
              <a:gd name="connsiteY1" fmla="*/ 2443174 h 2443174"/>
              <a:gd name="connsiteX2" fmla="*/ 0 w 5196959"/>
              <a:gd name="connsiteY2" fmla="*/ 0 h 2443174"/>
              <a:gd name="connsiteX3" fmla="*/ 4998766 w 5196959"/>
              <a:gd name="connsiteY3" fmla="*/ 0 h 2443174"/>
              <a:gd name="connsiteX4" fmla="*/ 5188277 w 5196959"/>
              <a:gd name="connsiteY4" fmla="*/ 255708 h 2443174"/>
              <a:gd name="connsiteX5" fmla="*/ 4597293 w 5196959"/>
              <a:gd name="connsiteY5" fmla="*/ 2199517 h 2443174"/>
              <a:gd name="connsiteX6" fmla="*/ 4268455 w 5196959"/>
              <a:gd name="connsiteY6" fmla="*/ 2443174 h 2443174"/>
              <a:gd name="connsiteX0-1" fmla="*/ 0 w 5196960"/>
              <a:gd name="connsiteY0-2" fmla="*/ 0 h 2443174"/>
              <a:gd name="connsiteX1-3" fmla="*/ 4998766 w 5196960"/>
              <a:gd name="connsiteY1-4" fmla="*/ 0 h 2443174"/>
              <a:gd name="connsiteX2-5" fmla="*/ 5188277 w 5196960"/>
              <a:gd name="connsiteY2-6" fmla="*/ 255708 h 2443174"/>
              <a:gd name="connsiteX3-7" fmla="*/ 4597293 w 5196960"/>
              <a:gd name="connsiteY3-8" fmla="*/ 2199517 h 2443174"/>
              <a:gd name="connsiteX4-9" fmla="*/ 4268455 w 5196960"/>
              <a:gd name="connsiteY4-10" fmla="*/ 2443174 h 2443174"/>
              <a:gd name="connsiteX5-11" fmla="*/ 0 w 5196960"/>
              <a:gd name="connsiteY5-12" fmla="*/ 2443174 h 2443174"/>
              <a:gd name="connsiteX6-13" fmla="*/ 91440 w 5196960"/>
              <a:gd name="connsiteY6-14" fmla="*/ 91440 h 2443174"/>
              <a:gd name="connsiteX0-15" fmla="*/ 41910 w 5238870"/>
              <a:gd name="connsiteY0-16" fmla="*/ 0 h 2443174"/>
              <a:gd name="connsiteX1-17" fmla="*/ 5040676 w 5238870"/>
              <a:gd name="connsiteY1-18" fmla="*/ 0 h 2443174"/>
              <a:gd name="connsiteX2-19" fmla="*/ 5230187 w 5238870"/>
              <a:gd name="connsiteY2-20" fmla="*/ 255708 h 2443174"/>
              <a:gd name="connsiteX3-21" fmla="*/ 4639203 w 5238870"/>
              <a:gd name="connsiteY3-22" fmla="*/ 2199517 h 2443174"/>
              <a:gd name="connsiteX4-23" fmla="*/ 4310365 w 5238870"/>
              <a:gd name="connsiteY4-24" fmla="*/ 2443174 h 2443174"/>
              <a:gd name="connsiteX5-25" fmla="*/ 41910 w 5238870"/>
              <a:gd name="connsiteY5-26" fmla="*/ 2443174 h 2443174"/>
              <a:gd name="connsiteX6-27" fmla="*/ 0 w 5238870"/>
              <a:gd name="connsiteY6-28" fmla="*/ 415290 h 2443174"/>
              <a:gd name="connsiteX0-29" fmla="*/ 0 w 5196960"/>
              <a:gd name="connsiteY0-30" fmla="*/ 0 h 2443174"/>
              <a:gd name="connsiteX1-31" fmla="*/ 4998766 w 5196960"/>
              <a:gd name="connsiteY1-32" fmla="*/ 0 h 2443174"/>
              <a:gd name="connsiteX2-33" fmla="*/ 5188277 w 5196960"/>
              <a:gd name="connsiteY2-34" fmla="*/ 255708 h 2443174"/>
              <a:gd name="connsiteX3-35" fmla="*/ 4597293 w 5196960"/>
              <a:gd name="connsiteY3-36" fmla="*/ 2199517 h 2443174"/>
              <a:gd name="connsiteX4-37" fmla="*/ 4268455 w 5196960"/>
              <a:gd name="connsiteY4-38" fmla="*/ 2443174 h 2443174"/>
              <a:gd name="connsiteX5-39" fmla="*/ 0 w 5196960"/>
              <a:gd name="connsiteY5-40" fmla="*/ 2443174 h 24431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5196960" h="2443174">
                <a:moveTo>
                  <a:pt x="0" y="0"/>
                </a:moveTo>
                <a:lnTo>
                  <a:pt x="4998766" y="0"/>
                </a:lnTo>
                <a:cubicBezTo>
                  <a:pt x="5131820" y="0"/>
                  <a:pt x="5226906" y="128432"/>
                  <a:pt x="5188277" y="255708"/>
                </a:cubicBezTo>
                <a:lnTo>
                  <a:pt x="4597293" y="2199517"/>
                </a:lnTo>
                <a:cubicBezTo>
                  <a:pt x="4553217" y="2344292"/>
                  <a:pt x="4419833" y="2443174"/>
                  <a:pt x="4268455" y="2443174"/>
                </a:cubicBezTo>
                <a:lnTo>
                  <a:pt x="0" y="2443174"/>
                </a:lnTo>
              </a:path>
            </a:pathLst>
          </a:custGeom>
          <a:solidFill>
            <a:srgbClr val="BE311A">
              <a:alpha val="31000"/>
            </a:srgbClr>
          </a:solidFill>
          <a:ln w="22225" cap="flat">
            <a:gradFill>
              <a:gsLst>
                <a:gs pos="47000">
                  <a:schemeClr val="accent1">
                    <a:lumMod val="75000"/>
                    <a:alpha val="100000"/>
                  </a:schemeClr>
                </a:gs>
                <a:gs pos="100000">
                  <a:schemeClr val="bg1">
                    <a:alpha val="0"/>
                  </a:schemeClr>
                </a:gs>
              </a:gsLst>
              <a:lin ang="10740000" scaled="0"/>
            </a:gradFill>
            <a:prstDash val="solid"/>
            <a:miter/>
          </a:ln>
        </p:spPr>
        <p:txBody>
          <a:bodyPr rtlCol="0" anchor="ctr"/>
          <a:lstStyle/>
          <a:p>
            <a:endParaRPr lang="en-US">
              <a:solidFill>
                <a:schemeClr val="tx1"/>
              </a:solidFill>
              <a:latin typeface="Arial" panose="020B0704020202020204" pitchFamily="34" charset="0"/>
              <a:sym typeface="Arial" panose="020B0704020202020204" pitchFamily="34" charset="0"/>
            </a:endParaRPr>
          </a:p>
        </p:txBody>
      </p:sp>
      <p:sp>
        <p:nvSpPr>
          <p:cNvPr id="9" name="任意多边形: 形状 8"/>
          <p:cNvSpPr/>
          <p:nvPr>
            <p:custDataLst>
              <p:tags r:id="rId4"/>
            </p:custDataLst>
          </p:nvPr>
        </p:nvSpPr>
        <p:spPr>
          <a:xfrm>
            <a:off x="9943582" y="4351525"/>
            <a:ext cx="8727927" cy="4109537"/>
          </a:xfrm>
          <a:custGeom>
            <a:avLst/>
            <a:gdLst>
              <a:gd name="connsiteX0" fmla="*/ 970270 w 5196959"/>
              <a:gd name="connsiteY0" fmla="*/ 0 h 2443174"/>
              <a:gd name="connsiteX1" fmla="*/ 5196960 w 5196959"/>
              <a:gd name="connsiteY1" fmla="*/ 0 h 2443174"/>
              <a:gd name="connsiteX2" fmla="*/ 5196960 w 5196959"/>
              <a:gd name="connsiteY2" fmla="*/ 2443174 h 2443174"/>
              <a:gd name="connsiteX3" fmla="*/ 198194 w 5196959"/>
              <a:gd name="connsiteY3" fmla="*/ 2443174 h 2443174"/>
              <a:gd name="connsiteX4" fmla="*/ 8683 w 5196959"/>
              <a:gd name="connsiteY4" fmla="*/ 2187466 h 2443174"/>
              <a:gd name="connsiteX5" fmla="*/ 587616 w 5196959"/>
              <a:gd name="connsiteY5" fmla="*/ 283606 h 2443174"/>
              <a:gd name="connsiteX6" fmla="*/ 970270 w 5196959"/>
              <a:gd name="connsiteY6" fmla="*/ 0 h 2443174"/>
              <a:gd name="connsiteX0-1" fmla="*/ 5196960 w 5288400"/>
              <a:gd name="connsiteY0-2" fmla="*/ 0 h 2443174"/>
              <a:gd name="connsiteX1-3" fmla="*/ 5196960 w 5288400"/>
              <a:gd name="connsiteY1-4" fmla="*/ 2443174 h 2443174"/>
              <a:gd name="connsiteX2-5" fmla="*/ 198194 w 5288400"/>
              <a:gd name="connsiteY2-6" fmla="*/ 2443174 h 2443174"/>
              <a:gd name="connsiteX3-7" fmla="*/ 8683 w 5288400"/>
              <a:gd name="connsiteY3-8" fmla="*/ 2187466 h 2443174"/>
              <a:gd name="connsiteX4-9" fmla="*/ 587616 w 5288400"/>
              <a:gd name="connsiteY4-10" fmla="*/ 283606 h 2443174"/>
              <a:gd name="connsiteX5-11" fmla="*/ 970270 w 5288400"/>
              <a:gd name="connsiteY5-12" fmla="*/ 0 h 2443174"/>
              <a:gd name="connsiteX6-13" fmla="*/ 5288400 w 5288400"/>
              <a:gd name="connsiteY6-14" fmla="*/ 91440 h 2443174"/>
              <a:gd name="connsiteX0-15" fmla="*/ 5196960 w 5196960"/>
              <a:gd name="connsiteY0-16" fmla="*/ 0 h 2443174"/>
              <a:gd name="connsiteX1-17" fmla="*/ 5196960 w 5196960"/>
              <a:gd name="connsiteY1-18" fmla="*/ 2443174 h 2443174"/>
              <a:gd name="connsiteX2-19" fmla="*/ 198194 w 5196960"/>
              <a:gd name="connsiteY2-20" fmla="*/ 2443174 h 2443174"/>
              <a:gd name="connsiteX3-21" fmla="*/ 8683 w 5196960"/>
              <a:gd name="connsiteY3-22" fmla="*/ 2187466 h 2443174"/>
              <a:gd name="connsiteX4-23" fmla="*/ 587616 w 5196960"/>
              <a:gd name="connsiteY4-24" fmla="*/ 283606 h 2443174"/>
              <a:gd name="connsiteX5-25" fmla="*/ 970270 w 5196960"/>
              <a:gd name="connsiteY5-26" fmla="*/ 0 h 2443174"/>
              <a:gd name="connsiteX6-27" fmla="*/ 5183625 w 5196960"/>
              <a:gd name="connsiteY6-28" fmla="*/ 34290 h 2443174"/>
              <a:gd name="connsiteX0-29" fmla="*/ 5196960 w 5196960"/>
              <a:gd name="connsiteY0-30" fmla="*/ 0 h 2443174"/>
              <a:gd name="connsiteX1-31" fmla="*/ 5196960 w 5196960"/>
              <a:gd name="connsiteY1-32" fmla="*/ 2443174 h 2443174"/>
              <a:gd name="connsiteX2-33" fmla="*/ 198194 w 5196960"/>
              <a:gd name="connsiteY2-34" fmla="*/ 2443174 h 2443174"/>
              <a:gd name="connsiteX3-35" fmla="*/ 8683 w 5196960"/>
              <a:gd name="connsiteY3-36" fmla="*/ 2187466 h 2443174"/>
              <a:gd name="connsiteX4-37" fmla="*/ 587616 w 5196960"/>
              <a:gd name="connsiteY4-38" fmla="*/ 283606 h 2443174"/>
              <a:gd name="connsiteX5-39" fmla="*/ 970270 w 5196960"/>
              <a:gd name="connsiteY5-40" fmla="*/ 0 h 2443174"/>
              <a:gd name="connsiteX6-41" fmla="*/ 5183625 w 5196960"/>
              <a:gd name="connsiteY6-42" fmla="*/ 5715 h 2443174"/>
              <a:gd name="connsiteX0-43" fmla="*/ 5196960 w 5196960"/>
              <a:gd name="connsiteY0-44" fmla="*/ 3810 h 2446984"/>
              <a:gd name="connsiteX1-45" fmla="*/ 5196960 w 5196960"/>
              <a:gd name="connsiteY1-46" fmla="*/ 2446984 h 2446984"/>
              <a:gd name="connsiteX2-47" fmla="*/ 198194 w 5196960"/>
              <a:gd name="connsiteY2-48" fmla="*/ 2446984 h 2446984"/>
              <a:gd name="connsiteX3-49" fmla="*/ 8683 w 5196960"/>
              <a:gd name="connsiteY3-50" fmla="*/ 2191276 h 2446984"/>
              <a:gd name="connsiteX4-51" fmla="*/ 587616 w 5196960"/>
              <a:gd name="connsiteY4-52" fmla="*/ 287416 h 2446984"/>
              <a:gd name="connsiteX5-53" fmla="*/ 970270 w 5196960"/>
              <a:gd name="connsiteY5-54" fmla="*/ 3810 h 2446984"/>
              <a:gd name="connsiteX6-55" fmla="*/ 4840725 w 5196960"/>
              <a:gd name="connsiteY6-56" fmla="*/ 0 h 2446984"/>
              <a:gd name="connsiteX0-57" fmla="*/ 5196960 w 5196960"/>
              <a:gd name="connsiteY0-58" fmla="*/ 2446984 h 2446984"/>
              <a:gd name="connsiteX1-59" fmla="*/ 198194 w 5196960"/>
              <a:gd name="connsiteY1-60" fmla="*/ 2446984 h 2446984"/>
              <a:gd name="connsiteX2-61" fmla="*/ 8683 w 5196960"/>
              <a:gd name="connsiteY2-62" fmla="*/ 2191276 h 2446984"/>
              <a:gd name="connsiteX3-63" fmla="*/ 587616 w 5196960"/>
              <a:gd name="connsiteY3-64" fmla="*/ 287416 h 2446984"/>
              <a:gd name="connsiteX4-65" fmla="*/ 970270 w 5196960"/>
              <a:gd name="connsiteY4-66" fmla="*/ 3810 h 2446984"/>
              <a:gd name="connsiteX5-67" fmla="*/ 4840725 w 5196960"/>
              <a:gd name="connsiteY5-68" fmla="*/ 0 h 2446984"/>
              <a:gd name="connsiteX0-69" fmla="*/ 5196960 w 5196960"/>
              <a:gd name="connsiteY0-70" fmla="*/ 2446984 h 2446984"/>
              <a:gd name="connsiteX1-71" fmla="*/ 198194 w 5196960"/>
              <a:gd name="connsiteY1-72" fmla="*/ 2446984 h 2446984"/>
              <a:gd name="connsiteX2-73" fmla="*/ 8683 w 5196960"/>
              <a:gd name="connsiteY2-74" fmla="*/ 2191276 h 2446984"/>
              <a:gd name="connsiteX3-75" fmla="*/ 587616 w 5196960"/>
              <a:gd name="connsiteY3-76" fmla="*/ 287416 h 2446984"/>
              <a:gd name="connsiteX4-77" fmla="*/ 970270 w 5196960"/>
              <a:gd name="connsiteY4-78" fmla="*/ 3810 h 2446984"/>
              <a:gd name="connsiteX5-79" fmla="*/ 5174100 w 5196960"/>
              <a:gd name="connsiteY5-80" fmla="*/ 0 h 24469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5196960" h="2446984">
                <a:moveTo>
                  <a:pt x="5196960" y="2446984"/>
                </a:moveTo>
                <a:lnTo>
                  <a:pt x="198194" y="2446984"/>
                </a:lnTo>
                <a:cubicBezTo>
                  <a:pt x="65140" y="2446984"/>
                  <a:pt x="-29945" y="2318552"/>
                  <a:pt x="8683" y="2191276"/>
                </a:cubicBezTo>
                <a:lnTo>
                  <a:pt x="587616" y="287416"/>
                </a:lnTo>
                <a:cubicBezTo>
                  <a:pt x="638791" y="119035"/>
                  <a:pt x="794131" y="3810"/>
                  <a:pt x="970270" y="3810"/>
                </a:cubicBezTo>
                <a:lnTo>
                  <a:pt x="5174100" y="0"/>
                </a:lnTo>
              </a:path>
            </a:pathLst>
          </a:custGeom>
          <a:solidFill>
            <a:srgbClr val="72F54A">
              <a:alpha val="22000"/>
            </a:srgbClr>
          </a:solidFill>
          <a:ln w="22225" cap="flat">
            <a:gradFill>
              <a:gsLst>
                <a:gs pos="57000">
                  <a:schemeClr val="accent2">
                    <a:lumMod val="75000"/>
                    <a:alpha val="100000"/>
                  </a:schemeClr>
                </a:gs>
                <a:gs pos="0">
                  <a:schemeClr val="bg1">
                    <a:alpha val="0"/>
                  </a:schemeClr>
                </a:gs>
              </a:gsLst>
              <a:lin ang="10800000" scaled="1"/>
            </a:gradFill>
            <a:prstDash val="solid"/>
            <a:miter/>
          </a:ln>
        </p:spPr>
        <p:txBody>
          <a:bodyPr rtlCol="0" anchor="ctr"/>
          <a:lstStyle/>
          <a:p>
            <a:pPr>
              <a:lnSpc>
                <a:spcPct val="100000"/>
              </a:lnSpc>
              <a:spcBef>
                <a:spcPts val="105"/>
              </a:spcBef>
            </a:pPr>
            <a:r>
              <a:rPr lang="en-US" b="1" spc="50">
                <a:solidFill>
                  <a:srgbClr val="18A360"/>
                </a:solidFill>
                <a:latin typeface="Calibri"/>
                <a:cs typeface="Calibri"/>
                <a:sym typeface="+mn-ea"/>
              </a:rPr>
              <a:t>Solutions</a:t>
            </a:r>
            <a:endParaRPr lang="en-US">
              <a:solidFill>
                <a:schemeClr val="tx1"/>
              </a:solidFill>
              <a:latin typeface="Arial" panose="020B0704020202020204" pitchFamily="34" charset="0"/>
              <a:sym typeface="Arial" panose="020B0704020202020204" pitchFamily="34" charset="0"/>
            </a:endParaRPr>
          </a:p>
        </p:txBody>
      </p:sp>
      <p:sp>
        <p:nvSpPr>
          <p:cNvPr id="10" name="任意多边形: 形状 9"/>
          <p:cNvSpPr/>
          <p:nvPr>
            <p:custDataLst>
              <p:tags r:id="rId5"/>
            </p:custDataLst>
          </p:nvPr>
        </p:nvSpPr>
        <p:spPr>
          <a:xfrm>
            <a:off x="8940418" y="5245086"/>
            <a:ext cx="2301083" cy="2301083"/>
          </a:xfrm>
          <a:custGeom>
            <a:avLst/>
            <a:gdLst>
              <a:gd name="connsiteX0" fmla="*/ 1370158 w 1370158"/>
              <a:gd name="connsiteY0" fmla="*/ 685079 h 1370158"/>
              <a:gd name="connsiteX1" fmla="*/ 685079 w 1370158"/>
              <a:gd name="connsiteY1" fmla="*/ 1370158 h 1370158"/>
              <a:gd name="connsiteX2" fmla="*/ 0 w 1370158"/>
              <a:gd name="connsiteY2" fmla="*/ 685079 h 1370158"/>
              <a:gd name="connsiteX3" fmla="*/ 685079 w 1370158"/>
              <a:gd name="connsiteY3" fmla="*/ 0 h 1370158"/>
              <a:gd name="connsiteX4" fmla="*/ 1370158 w 1370158"/>
              <a:gd name="connsiteY4" fmla="*/ 685079 h 1370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0158" h="1370158">
                <a:moveTo>
                  <a:pt x="1370158" y="685079"/>
                </a:moveTo>
                <a:cubicBezTo>
                  <a:pt x="1370158" y="1063438"/>
                  <a:pt x="1063438" y="1370158"/>
                  <a:pt x="685079" y="1370158"/>
                </a:cubicBezTo>
                <a:cubicBezTo>
                  <a:pt x="306720" y="1370158"/>
                  <a:pt x="0" y="1063438"/>
                  <a:pt x="0" y="685079"/>
                </a:cubicBezTo>
                <a:cubicBezTo>
                  <a:pt x="0" y="306720"/>
                  <a:pt x="306720" y="0"/>
                  <a:pt x="685079" y="0"/>
                </a:cubicBezTo>
                <a:cubicBezTo>
                  <a:pt x="1063438" y="0"/>
                  <a:pt x="1370158" y="306720"/>
                  <a:pt x="1370158" y="685079"/>
                </a:cubicBezTo>
                <a:close/>
              </a:path>
            </a:pathLst>
          </a:custGeom>
          <a:solidFill>
            <a:srgbClr val="FFFFFF"/>
          </a:solidFill>
          <a:ln w="16502" cap="flat">
            <a:noFill/>
            <a:prstDash val="solid"/>
            <a:miter/>
          </a:ln>
        </p:spPr>
        <p:txBody>
          <a:bodyPr rtlCol="0" anchor="ctr"/>
          <a:lstStyle/>
          <a:p>
            <a:endParaRPr lang="en-US">
              <a:solidFill>
                <a:schemeClr val="tx1"/>
              </a:solidFill>
              <a:latin typeface="Arial" panose="020B0704020202020204" pitchFamily="34" charset="0"/>
              <a:sym typeface="Arial" panose="020B0704020202020204" pitchFamily="34" charset="0"/>
            </a:endParaRPr>
          </a:p>
        </p:txBody>
      </p:sp>
      <p:sp>
        <p:nvSpPr>
          <p:cNvPr id="11" name="任意多边形: 形状 10"/>
          <p:cNvSpPr/>
          <p:nvPr>
            <p:custDataLst>
              <p:tags r:id="rId6"/>
            </p:custDataLst>
          </p:nvPr>
        </p:nvSpPr>
        <p:spPr>
          <a:xfrm>
            <a:off x="9141139" y="5448581"/>
            <a:ext cx="1906295" cy="1906295"/>
          </a:xfrm>
          <a:custGeom>
            <a:avLst/>
            <a:gdLst>
              <a:gd name="connsiteX0" fmla="*/ 1135085 w 1135085"/>
              <a:gd name="connsiteY0" fmla="*/ 567543 h 1135085"/>
              <a:gd name="connsiteX1" fmla="*/ 567543 w 1135085"/>
              <a:gd name="connsiteY1" fmla="*/ 1135085 h 1135085"/>
              <a:gd name="connsiteX2" fmla="*/ 0 w 1135085"/>
              <a:gd name="connsiteY2" fmla="*/ 567543 h 1135085"/>
              <a:gd name="connsiteX3" fmla="*/ 567543 w 1135085"/>
              <a:gd name="connsiteY3" fmla="*/ 0 h 1135085"/>
              <a:gd name="connsiteX4" fmla="*/ 1135085 w 1135085"/>
              <a:gd name="connsiteY4" fmla="*/ 567543 h 1135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85" h="1135085">
                <a:moveTo>
                  <a:pt x="1135085" y="567543"/>
                </a:moveTo>
                <a:cubicBezTo>
                  <a:pt x="1135085" y="880988"/>
                  <a:pt x="880988" y="1135085"/>
                  <a:pt x="567543" y="1135085"/>
                </a:cubicBezTo>
                <a:cubicBezTo>
                  <a:pt x="254097" y="1135085"/>
                  <a:pt x="0" y="880988"/>
                  <a:pt x="0" y="567543"/>
                </a:cubicBezTo>
                <a:cubicBezTo>
                  <a:pt x="0" y="254098"/>
                  <a:pt x="254097" y="0"/>
                  <a:pt x="567543" y="0"/>
                </a:cubicBezTo>
                <a:cubicBezTo>
                  <a:pt x="880988" y="0"/>
                  <a:pt x="1135085" y="254098"/>
                  <a:pt x="1135085" y="567543"/>
                </a:cubicBezTo>
                <a:close/>
              </a:path>
            </a:pathLst>
          </a:custGeom>
          <a:solidFill>
            <a:schemeClr val="accent1">
              <a:alpha val="80000"/>
            </a:schemeClr>
          </a:solidFill>
          <a:ln w="16502" cap="flat">
            <a:noFill/>
            <a:prstDash val="solid"/>
            <a:miter/>
          </a:ln>
        </p:spPr>
        <p:txBody>
          <a:bodyPr rtlCol="0" anchor="ctr"/>
          <a:lstStyle/>
          <a:p>
            <a:endParaRPr lang="en-US">
              <a:solidFill>
                <a:schemeClr val="tx1"/>
              </a:solidFill>
              <a:latin typeface="Arial" panose="020B0704020202020204" pitchFamily="34" charset="0"/>
              <a:sym typeface="Arial" panose="020B0704020202020204" pitchFamily="34" charset="0"/>
            </a:endParaRPr>
          </a:p>
        </p:txBody>
      </p:sp>
      <p:sp>
        <p:nvSpPr>
          <p:cNvPr id="12" name="矩形 11"/>
          <p:cNvSpPr/>
          <p:nvPr>
            <p:custDataLst>
              <p:tags r:id="rId7"/>
            </p:custDataLst>
          </p:nvPr>
        </p:nvSpPr>
        <p:spPr>
          <a:xfrm>
            <a:off x="1910080" y="4615815"/>
            <a:ext cx="6699885" cy="34016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Autofit/>
          </a:bodyPr>
          <a:lstStyle>
            <a:defPPr>
              <a:defRPr lang="en-US">
                <a:solidFill>
                  <a:schemeClr val="lt1"/>
                </a:solidFill>
                <a:latin typeface="+mn-lt"/>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lnSpc>
                <a:spcPct val="150000"/>
              </a:lnSpc>
            </a:pPr>
            <a:r>
              <a:rPr lang="en-GB" sz="3600" b="1" spc="60">
                <a:solidFill>
                  <a:srgbClr val="DB2415"/>
                </a:solidFill>
                <a:latin typeface="Calibri"/>
                <a:cs typeface="Calibri"/>
                <a:sym typeface="+mn-ea"/>
              </a:rPr>
              <a:t>Limitations</a:t>
            </a:r>
            <a:endParaRPr sz="3600">
              <a:latin typeface="Calibri"/>
              <a:cs typeface="Calibri"/>
            </a:endParaRPr>
          </a:p>
          <a:p>
            <a:pPr marL="457200" indent="-457200" algn="ctr">
              <a:lnSpc>
                <a:spcPct val="150000"/>
              </a:lnSpc>
              <a:buFont typeface="Arial" panose="020B0704020202020204" pitchFamily="34" charset="0"/>
              <a:buChar char="•"/>
            </a:pPr>
            <a:r>
              <a:rPr lang="en-GB" sz="2800">
                <a:solidFill>
                  <a:srgbClr val="383838"/>
                </a:solidFill>
                <a:latin typeface="Calibri"/>
                <a:cs typeface="Calibri"/>
                <a:sym typeface="+mn-ea"/>
              </a:rPr>
              <a:t>I</a:t>
            </a:r>
            <a:r>
              <a:rPr lang="en-GB" sz="2800" b="1">
                <a:solidFill>
                  <a:srgbClr val="383838"/>
                </a:solidFill>
                <a:latin typeface="Calibri"/>
                <a:cs typeface="Calibri"/>
                <a:sym typeface="+mn-ea"/>
              </a:rPr>
              <a:t>nternet</a:t>
            </a:r>
            <a:r>
              <a:rPr sz="2800" b="1" spc="-45">
                <a:solidFill>
                  <a:srgbClr val="383838"/>
                </a:solidFill>
                <a:latin typeface="Calibri"/>
                <a:cs typeface="Calibri"/>
                <a:sym typeface="+mn-ea"/>
              </a:rPr>
              <a:t> </a:t>
            </a:r>
            <a:r>
              <a:rPr sz="2800" b="1">
                <a:solidFill>
                  <a:srgbClr val="363636"/>
                </a:solidFill>
                <a:latin typeface="Calibri"/>
                <a:cs typeface="Calibri"/>
                <a:sym typeface="+mn-ea"/>
              </a:rPr>
              <a:t>Dependency:</a:t>
            </a:r>
            <a:r>
              <a:rPr sz="2800" b="1" spc="-45">
                <a:solidFill>
                  <a:srgbClr val="363636"/>
                </a:solidFill>
                <a:latin typeface="Calibri"/>
                <a:cs typeface="Calibri"/>
                <a:sym typeface="+mn-ea"/>
              </a:rPr>
              <a:t> </a:t>
            </a:r>
            <a:r>
              <a:rPr sz="2800">
                <a:solidFill>
                  <a:srgbClr val="383838"/>
                </a:solidFill>
                <a:latin typeface="Calibri"/>
                <a:cs typeface="Calibri"/>
                <a:sym typeface="+mn-ea"/>
              </a:rPr>
              <a:t>Wi-Fi</a:t>
            </a:r>
            <a:r>
              <a:rPr sz="2800" spc="-114">
                <a:solidFill>
                  <a:srgbClr val="383838"/>
                </a:solidFill>
                <a:latin typeface="Calibri"/>
                <a:cs typeface="Calibri"/>
                <a:sym typeface="+mn-ea"/>
              </a:rPr>
              <a:t> </a:t>
            </a:r>
            <a:r>
              <a:rPr sz="2800" spc="-45">
                <a:solidFill>
                  <a:srgbClr val="363636"/>
                </a:solidFill>
                <a:latin typeface="Calibri"/>
                <a:cs typeface="Calibri"/>
                <a:sym typeface="+mn-ea"/>
              </a:rPr>
              <a:t>outages</a:t>
            </a:r>
            <a:r>
              <a:rPr sz="2800" spc="30">
                <a:solidFill>
                  <a:srgbClr val="363636"/>
                </a:solidFill>
                <a:latin typeface="Calibri"/>
                <a:cs typeface="Calibri"/>
                <a:sym typeface="+mn-ea"/>
              </a:rPr>
              <a:t> </a:t>
            </a:r>
            <a:r>
              <a:rPr sz="2800" spc="-105">
                <a:solidFill>
                  <a:srgbClr val="333333"/>
                </a:solidFill>
                <a:latin typeface="Calibri"/>
                <a:cs typeface="Calibri"/>
                <a:sym typeface="+mn-ea"/>
              </a:rPr>
              <a:t>may</a:t>
            </a:r>
            <a:r>
              <a:rPr sz="2800" spc="-65">
                <a:solidFill>
                  <a:srgbClr val="333333"/>
                </a:solidFill>
                <a:latin typeface="Calibri"/>
                <a:cs typeface="Calibri"/>
                <a:sym typeface="+mn-ea"/>
              </a:rPr>
              <a:t> </a:t>
            </a:r>
            <a:r>
              <a:rPr sz="2800" spc="-30">
                <a:solidFill>
                  <a:srgbClr val="363636"/>
                </a:solidFill>
                <a:latin typeface="Calibri"/>
                <a:cs typeface="Calibri"/>
                <a:sym typeface="+mn-ea"/>
              </a:rPr>
              <a:t>block</a:t>
            </a:r>
            <a:r>
              <a:rPr sz="2800" spc="-85">
                <a:solidFill>
                  <a:srgbClr val="363636"/>
                </a:solidFill>
                <a:latin typeface="Calibri"/>
                <a:cs typeface="Calibri"/>
                <a:sym typeface="+mn-ea"/>
              </a:rPr>
              <a:t> </a:t>
            </a:r>
            <a:r>
              <a:rPr sz="2800" spc="-25">
                <a:solidFill>
                  <a:srgbClr val="2D2D2D"/>
                </a:solidFill>
                <a:latin typeface="Calibri"/>
                <a:cs typeface="Calibri"/>
                <a:sym typeface="+mn-ea"/>
              </a:rPr>
              <a:t>access</a:t>
            </a:r>
            <a:r>
              <a:rPr sz="2800" spc="40">
                <a:solidFill>
                  <a:srgbClr val="2D2D2D"/>
                </a:solidFill>
                <a:latin typeface="Calibri"/>
                <a:cs typeface="Calibri"/>
                <a:sym typeface="+mn-ea"/>
              </a:rPr>
              <a:t> </a:t>
            </a:r>
            <a:r>
              <a:rPr sz="2800" spc="-25">
                <a:solidFill>
                  <a:srgbClr val="3B3B3B"/>
                </a:solidFill>
                <a:latin typeface="Calibri"/>
                <a:cs typeface="Calibri"/>
                <a:sym typeface="+mn-ea"/>
              </a:rPr>
              <a:t>to </a:t>
            </a:r>
            <a:r>
              <a:rPr sz="2800" spc="-105">
                <a:solidFill>
                  <a:srgbClr val="363636"/>
                </a:solidFill>
                <a:latin typeface="Calibri"/>
                <a:cs typeface="Calibri"/>
                <a:sym typeface="+mn-ea"/>
              </a:rPr>
              <a:t>"live"</a:t>
            </a:r>
            <a:r>
              <a:rPr sz="2800" spc="-30">
                <a:solidFill>
                  <a:srgbClr val="363636"/>
                </a:solidFill>
                <a:latin typeface="Calibri"/>
                <a:cs typeface="Calibri"/>
                <a:sym typeface="+mn-ea"/>
              </a:rPr>
              <a:t> </a:t>
            </a:r>
            <a:r>
              <a:rPr sz="2800" spc="-10">
                <a:solidFill>
                  <a:srgbClr val="3A3A3A"/>
                </a:solidFill>
                <a:latin typeface="Calibri"/>
                <a:cs typeface="Calibri"/>
                <a:sym typeface="+mn-ea"/>
              </a:rPr>
              <a:t>files</a:t>
            </a:r>
            <a:r>
              <a:rPr sz="2800" b="1" spc="-10">
                <a:solidFill>
                  <a:srgbClr val="3A3A3A"/>
                </a:solidFill>
                <a:latin typeface="Calibri"/>
                <a:cs typeface="Calibri"/>
                <a:sym typeface="+mn-ea"/>
              </a:rPr>
              <a:t>.</a:t>
            </a:r>
          </a:p>
          <a:p>
            <a:pPr marL="457200" indent="-457200" algn="ctr">
              <a:lnSpc>
                <a:spcPct val="150000"/>
              </a:lnSpc>
              <a:buFont typeface="Arial" panose="020B0704020202020204" pitchFamily="34" charset="0"/>
              <a:buChar char="•"/>
            </a:pPr>
            <a:r>
              <a:rPr sz="2800" b="1">
                <a:solidFill>
                  <a:srgbClr val="34425D"/>
                </a:solidFill>
                <a:latin typeface="Calibri"/>
                <a:cs typeface="Calibri"/>
                <a:sym typeface="+mn-ea"/>
              </a:rPr>
              <a:t>Staff</a:t>
            </a:r>
            <a:r>
              <a:rPr sz="2800" b="1" spc="-55">
                <a:solidFill>
                  <a:srgbClr val="34425D"/>
                </a:solidFill>
                <a:latin typeface="Calibri"/>
                <a:cs typeface="Calibri"/>
                <a:sym typeface="+mn-ea"/>
              </a:rPr>
              <a:t> </a:t>
            </a:r>
            <a:r>
              <a:rPr sz="2800" b="1" spc="-50">
                <a:solidFill>
                  <a:srgbClr val="282828"/>
                </a:solidFill>
                <a:latin typeface="Calibri"/>
                <a:cs typeface="Calibri"/>
                <a:sym typeface="+mn-ea"/>
              </a:rPr>
              <a:t>Training:</a:t>
            </a:r>
            <a:r>
              <a:rPr sz="2800" b="1" spc="-105">
                <a:solidFill>
                  <a:srgbClr val="282828"/>
                </a:solidFill>
                <a:latin typeface="Calibri"/>
                <a:cs typeface="Calibri"/>
                <a:sym typeface="+mn-ea"/>
              </a:rPr>
              <a:t> </a:t>
            </a:r>
            <a:r>
              <a:rPr lang="en-GB" sz="2800">
                <a:solidFill>
                  <a:srgbClr val="383838"/>
                </a:solidFill>
                <a:latin typeface="Calibri"/>
                <a:cs typeface="Calibri"/>
                <a:sym typeface="+mn-ea"/>
              </a:rPr>
              <a:t>Non-</a:t>
            </a:r>
            <a:r>
              <a:rPr lang="en-GB" sz="2800" spc="-45">
                <a:solidFill>
                  <a:srgbClr val="2D2D2D"/>
                </a:solidFill>
                <a:latin typeface="Calibri"/>
                <a:cs typeface="Calibri"/>
                <a:sym typeface="+mn-ea"/>
              </a:rPr>
              <a:t>tech-</a:t>
            </a:r>
            <a:r>
              <a:rPr lang="en-GB" sz="2800" spc="-10">
                <a:solidFill>
                  <a:srgbClr val="2D2D2D"/>
                </a:solidFill>
                <a:latin typeface="Calibri"/>
                <a:cs typeface="Calibri"/>
                <a:sym typeface="+mn-ea"/>
              </a:rPr>
              <a:t>savvy</a:t>
            </a:r>
            <a:r>
              <a:rPr sz="2800" spc="10">
                <a:solidFill>
                  <a:srgbClr val="2D2D2D"/>
                </a:solidFill>
                <a:latin typeface="Calibri"/>
                <a:cs typeface="Calibri"/>
                <a:sym typeface="+mn-ea"/>
              </a:rPr>
              <a:t> </a:t>
            </a:r>
            <a:r>
              <a:rPr sz="2800">
                <a:solidFill>
                  <a:srgbClr val="2D2D2D"/>
                </a:solidFill>
                <a:latin typeface="Calibri"/>
                <a:cs typeface="Calibri"/>
                <a:sym typeface="+mn-ea"/>
              </a:rPr>
              <a:t>staff</a:t>
            </a:r>
            <a:r>
              <a:rPr sz="2800" spc="40">
                <a:solidFill>
                  <a:srgbClr val="2D2D2D"/>
                </a:solidFill>
                <a:latin typeface="Calibri"/>
                <a:cs typeface="Calibri"/>
                <a:sym typeface="+mn-ea"/>
              </a:rPr>
              <a:t> </a:t>
            </a:r>
            <a:r>
              <a:rPr sz="2800" spc="-105">
                <a:solidFill>
                  <a:srgbClr val="313131"/>
                </a:solidFill>
                <a:latin typeface="Calibri"/>
                <a:cs typeface="Calibri"/>
                <a:sym typeface="+mn-ea"/>
              </a:rPr>
              <a:t>may</a:t>
            </a:r>
            <a:r>
              <a:rPr sz="2800" spc="-95">
                <a:solidFill>
                  <a:srgbClr val="313131"/>
                </a:solidFill>
                <a:latin typeface="Calibri"/>
                <a:cs typeface="Calibri"/>
                <a:sym typeface="+mn-ea"/>
              </a:rPr>
              <a:t> </a:t>
            </a:r>
            <a:r>
              <a:rPr sz="2800" spc="-55">
                <a:solidFill>
                  <a:srgbClr val="363636"/>
                </a:solidFill>
                <a:latin typeface="Calibri"/>
                <a:cs typeface="Calibri"/>
                <a:sym typeface="+mn-ea"/>
              </a:rPr>
              <a:t>find</a:t>
            </a:r>
            <a:r>
              <a:rPr sz="2800" spc="-160">
                <a:solidFill>
                  <a:srgbClr val="363636"/>
                </a:solidFill>
                <a:latin typeface="Calibri"/>
                <a:cs typeface="Calibri"/>
                <a:sym typeface="+mn-ea"/>
              </a:rPr>
              <a:t> </a:t>
            </a:r>
            <a:r>
              <a:rPr sz="2800" spc="-10">
                <a:solidFill>
                  <a:srgbClr val="343434"/>
                </a:solidFill>
                <a:latin typeface="Calibri"/>
                <a:cs typeface="Calibri"/>
                <a:sym typeface="+mn-ea"/>
              </a:rPr>
              <a:t>cloud </a:t>
            </a:r>
            <a:r>
              <a:rPr sz="2800" spc="-25">
                <a:solidFill>
                  <a:srgbClr val="282828"/>
                </a:solidFill>
                <a:latin typeface="Calibri"/>
                <a:cs typeface="Calibri"/>
                <a:sym typeface="+mn-ea"/>
              </a:rPr>
              <a:t>structures</a:t>
            </a:r>
            <a:r>
              <a:rPr sz="2800" spc="-65">
                <a:solidFill>
                  <a:srgbClr val="282828"/>
                </a:solidFill>
                <a:latin typeface="Calibri"/>
                <a:cs typeface="Calibri"/>
                <a:sym typeface="+mn-ea"/>
              </a:rPr>
              <a:t> </a:t>
            </a:r>
            <a:r>
              <a:rPr sz="2800" spc="-10">
                <a:solidFill>
                  <a:srgbClr val="2A2A2A"/>
                </a:solidFill>
                <a:latin typeface="Calibri"/>
                <a:cs typeface="Calibri"/>
                <a:sym typeface="+mn-ea"/>
              </a:rPr>
              <a:t>confusing</a:t>
            </a:r>
            <a:r>
              <a:rPr sz="2800" b="1" spc="-10">
                <a:solidFill>
                  <a:srgbClr val="2A2A2A"/>
                </a:solidFill>
                <a:latin typeface="Calibri"/>
                <a:cs typeface="Calibri"/>
                <a:sym typeface="+mn-ea"/>
              </a:rPr>
              <a:t>.</a:t>
            </a:r>
            <a:endParaRPr sz="2800" b="1">
              <a:latin typeface="Calibri"/>
              <a:cs typeface="Calibri"/>
            </a:endParaRPr>
          </a:p>
          <a:p>
            <a:pPr algn="ctr">
              <a:lnSpc>
                <a:spcPct val="150000"/>
              </a:lnSpc>
            </a:pPr>
            <a:endParaRPr lang="en-US" sz="2800" b="1" kern="0">
              <a:ln>
                <a:noFill/>
                <a:prstDash val="sysDot"/>
              </a:ln>
              <a:solidFill>
                <a:srgbClr val="FFFFFF"/>
              </a:solidFill>
              <a:latin typeface="Calibri"/>
              <a:cs typeface="Calibri"/>
              <a:sym typeface="+mn-ea"/>
            </a:endParaRPr>
          </a:p>
        </p:txBody>
      </p:sp>
      <p:sp>
        <p:nvSpPr>
          <p:cNvPr id="13" name="矩形 12"/>
          <p:cNvSpPr/>
          <p:nvPr>
            <p:custDataLst>
              <p:tags r:id="rId8"/>
            </p:custDataLst>
          </p:nvPr>
        </p:nvSpPr>
        <p:spPr>
          <a:xfrm>
            <a:off x="11497945" y="4591050"/>
            <a:ext cx="6356985" cy="342646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t">
            <a:noAutofit/>
          </a:bodyPr>
          <a:lstStyle>
            <a:defPPr>
              <a:defRPr lang="en-US">
                <a:solidFill>
                  <a:schemeClr val="lt1"/>
                </a:solidFill>
                <a:latin typeface="+mn-lt"/>
              </a:defRPr>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algn="ctr">
              <a:lnSpc>
                <a:spcPct val="150000"/>
              </a:lnSpc>
            </a:pPr>
            <a:r>
              <a:rPr lang="en-US" sz="2400" b="1" spc="50">
                <a:solidFill>
                  <a:srgbClr val="18A360"/>
                </a:solidFill>
                <a:latin typeface="Calibri"/>
                <a:cs typeface="Calibri"/>
                <a:sym typeface="+mn-ea"/>
              </a:rPr>
              <a:t>Solutions</a:t>
            </a:r>
            <a:endParaRPr lang="en-US" sz="2400" b="1" spc="190">
              <a:solidFill>
                <a:srgbClr val="18A360"/>
              </a:solidFill>
              <a:latin typeface="Calibri"/>
              <a:ea typeface="Calibri"/>
              <a:cs typeface="Calibri"/>
            </a:endParaRPr>
          </a:p>
          <a:p>
            <a:pPr marL="342900" indent="-342900" algn="ctr">
              <a:lnSpc>
                <a:spcPct val="150000"/>
              </a:lnSpc>
              <a:buFont typeface="Arial" panose="020B0704020202020204" pitchFamily="34" charset="0"/>
              <a:buChar char="•"/>
            </a:pPr>
            <a:r>
              <a:rPr lang="en-GB" sz="2400" b="1">
                <a:solidFill>
                  <a:srgbClr val="383838"/>
                </a:solidFill>
                <a:latin typeface="Calibri"/>
                <a:cs typeface="Calibri"/>
                <a:sym typeface="+mn-ea"/>
              </a:rPr>
              <a:t>Offline</a:t>
            </a:r>
            <a:r>
              <a:rPr sz="2400" b="1" spc="10">
                <a:solidFill>
                  <a:srgbClr val="383838"/>
                </a:solidFill>
                <a:latin typeface="Calibri"/>
                <a:cs typeface="Calibri"/>
                <a:sym typeface="+mn-ea"/>
              </a:rPr>
              <a:t> </a:t>
            </a:r>
            <a:r>
              <a:rPr sz="2400" b="1">
                <a:solidFill>
                  <a:srgbClr val="3B3B3B"/>
                </a:solidFill>
                <a:latin typeface="Calibri"/>
                <a:cs typeface="Calibri"/>
                <a:sym typeface="+mn-ea"/>
              </a:rPr>
              <a:t>Sync:</a:t>
            </a:r>
            <a:r>
              <a:rPr sz="2400" b="1" spc="-105">
                <a:solidFill>
                  <a:srgbClr val="3B3B3B"/>
                </a:solidFill>
                <a:latin typeface="Calibri"/>
                <a:cs typeface="Calibri"/>
                <a:sym typeface="+mn-ea"/>
              </a:rPr>
              <a:t> </a:t>
            </a:r>
            <a:r>
              <a:rPr sz="2400" spc="-20">
                <a:solidFill>
                  <a:srgbClr val="2F2F2F"/>
                </a:solidFill>
                <a:latin typeface="Calibri"/>
                <a:cs typeface="Calibri"/>
                <a:sym typeface="+mn-ea"/>
              </a:rPr>
              <a:t>Enable</a:t>
            </a:r>
            <a:r>
              <a:rPr sz="2400" spc="-110">
                <a:solidFill>
                  <a:srgbClr val="2F2F2F"/>
                </a:solidFill>
                <a:latin typeface="Calibri"/>
                <a:cs typeface="Calibri"/>
                <a:sym typeface="+mn-ea"/>
              </a:rPr>
              <a:t> </a:t>
            </a:r>
            <a:r>
              <a:rPr sz="2400" spc="-45">
                <a:solidFill>
                  <a:srgbClr val="282828"/>
                </a:solidFill>
                <a:latin typeface="Calibri"/>
                <a:cs typeface="Calibri"/>
                <a:sym typeface="+mn-ea"/>
              </a:rPr>
              <a:t>"Always</a:t>
            </a:r>
            <a:r>
              <a:rPr sz="2400" spc="75">
                <a:solidFill>
                  <a:srgbClr val="282828"/>
                </a:solidFill>
                <a:latin typeface="Calibri"/>
                <a:cs typeface="Calibri"/>
                <a:sym typeface="+mn-ea"/>
              </a:rPr>
              <a:t> </a:t>
            </a:r>
            <a:r>
              <a:rPr sz="2400" spc="-110">
                <a:solidFill>
                  <a:srgbClr val="2F2F2F"/>
                </a:solidFill>
                <a:latin typeface="Calibri"/>
                <a:cs typeface="Calibri"/>
                <a:sym typeface="+mn-ea"/>
              </a:rPr>
              <a:t>keep</a:t>
            </a:r>
            <a:r>
              <a:rPr sz="2400" spc="-114">
                <a:solidFill>
                  <a:srgbClr val="2F2F2F"/>
                </a:solidFill>
                <a:latin typeface="Calibri"/>
                <a:cs typeface="Calibri"/>
                <a:sym typeface="+mn-ea"/>
              </a:rPr>
              <a:t> </a:t>
            </a:r>
            <a:r>
              <a:rPr sz="2400" spc="-20">
                <a:solidFill>
                  <a:srgbClr val="383838"/>
                </a:solidFill>
                <a:latin typeface="Calibri"/>
                <a:cs typeface="Calibri"/>
                <a:sym typeface="+mn-ea"/>
              </a:rPr>
              <a:t>on</a:t>
            </a:r>
            <a:r>
              <a:rPr sz="2400" spc="-95">
                <a:solidFill>
                  <a:srgbClr val="383838"/>
                </a:solidFill>
                <a:latin typeface="Calibri"/>
                <a:cs typeface="Calibri"/>
                <a:sym typeface="+mn-ea"/>
              </a:rPr>
              <a:t> </a:t>
            </a:r>
            <a:r>
              <a:rPr sz="2400" spc="-45">
                <a:solidFill>
                  <a:srgbClr val="343434"/>
                </a:solidFill>
                <a:latin typeface="Calibri"/>
                <a:cs typeface="Calibri"/>
                <a:sym typeface="+mn-ea"/>
              </a:rPr>
              <a:t>this</a:t>
            </a:r>
            <a:r>
              <a:rPr sz="2400" spc="-75">
                <a:solidFill>
                  <a:srgbClr val="343434"/>
                </a:solidFill>
                <a:latin typeface="Calibri"/>
                <a:cs typeface="Calibri"/>
                <a:sym typeface="+mn-ea"/>
              </a:rPr>
              <a:t> </a:t>
            </a:r>
            <a:r>
              <a:rPr sz="2400" spc="-85">
                <a:solidFill>
                  <a:srgbClr val="313131"/>
                </a:solidFill>
                <a:latin typeface="Calibri"/>
                <a:cs typeface="Calibri"/>
                <a:sym typeface="+mn-ea"/>
              </a:rPr>
              <a:t>device"</a:t>
            </a:r>
            <a:r>
              <a:rPr sz="2400" spc="-20">
                <a:solidFill>
                  <a:srgbClr val="313131"/>
                </a:solidFill>
                <a:latin typeface="Calibri"/>
                <a:cs typeface="Calibri"/>
                <a:sym typeface="+mn-ea"/>
              </a:rPr>
              <a:t> </a:t>
            </a:r>
            <a:r>
              <a:rPr sz="2400" spc="-25">
                <a:solidFill>
                  <a:srgbClr val="3A3A3A"/>
                </a:solidFill>
                <a:latin typeface="Calibri"/>
                <a:cs typeface="Calibri"/>
                <a:sym typeface="+mn-ea"/>
              </a:rPr>
              <a:t>for </a:t>
            </a:r>
            <a:r>
              <a:rPr sz="2400" spc="-20">
                <a:solidFill>
                  <a:srgbClr val="383838"/>
                </a:solidFill>
                <a:latin typeface="Calibri"/>
                <a:cs typeface="Calibri"/>
                <a:sym typeface="+mn-ea"/>
              </a:rPr>
              <a:t>critical</a:t>
            </a:r>
            <a:r>
              <a:rPr sz="2400" spc="-75">
                <a:solidFill>
                  <a:srgbClr val="383838"/>
                </a:solidFill>
                <a:latin typeface="Calibri"/>
                <a:cs typeface="Calibri"/>
                <a:sym typeface="+mn-ea"/>
              </a:rPr>
              <a:t> </a:t>
            </a:r>
            <a:r>
              <a:rPr sz="2400" spc="-25">
                <a:solidFill>
                  <a:srgbClr val="343434"/>
                </a:solidFill>
                <a:latin typeface="Calibri"/>
                <a:cs typeface="Calibri"/>
                <a:sym typeface="+mn-ea"/>
              </a:rPr>
              <a:t>care</a:t>
            </a:r>
            <a:r>
              <a:rPr sz="2400" spc="-180">
                <a:solidFill>
                  <a:srgbClr val="343434"/>
                </a:solidFill>
                <a:latin typeface="Calibri"/>
                <a:cs typeface="Calibri"/>
                <a:sym typeface="+mn-ea"/>
              </a:rPr>
              <a:t> </a:t>
            </a:r>
            <a:r>
              <a:rPr sz="2400" spc="-10">
                <a:solidFill>
                  <a:srgbClr val="2D2D2D"/>
                </a:solidFill>
                <a:latin typeface="Calibri"/>
                <a:cs typeface="Calibri"/>
                <a:sym typeface="+mn-ea"/>
              </a:rPr>
              <a:t>policies.</a:t>
            </a:r>
          </a:p>
          <a:p>
            <a:pPr marL="342900" indent="-342900" algn="ctr">
              <a:lnSpc>
                <a:spcPct val="150000"/>
              </a:lnSpc>
              <a:buFont typeface="Arial" panose="020B0704020202020204" pitchFamily="34" charset="0"/>
              <a:buChar char="•"/>
            </a:pPr>
            <a:r>
              <a:rPr sz="2400" b="1">
                <a:solidFill>
                  <a:srgbClr val="363636"/>
                </a:solidFill>
                <a:latin typeface="Calibri"/>
                <a:cs typeface="Calibri"/>
                <a:sym typeface="+mn-ea"/>
              </a:rPr>
              <a:t>Cheat</a:t>
            </a:r>
            <a:r>
              <a:rPr sz="2400" b="1" spc="-10">
                <a:solidFill>
                  <a:srgbClr val="363636"/>
                </a:solidFill>
                <a:latin typeface="Calibri"/>
                <a:cs typeface="Calibri"/>
                <a:sym typeface="+mn-ea"/>
              </a:rPr>
              <a:t> </a:t>
            </a:r>
            <a:r>
              <a:rPr sz="2400" b="1">
                <a:solidFill>
                  <a:srgbClr val="363636"/>
                </a:solidFill>
                <a:latin typeface="Calibri"/>
                <a:cs typeface="Calibri"/>
                <a:sym typeface="+mn-ea"/>
              </a:rPr>
              <a:t>Sheets:</a:t>
            </a:r>
            <a:r>
              <a:rPr sz="2400" b="1" spc="-50">
                <a:solidFill>
                  <a:srgbClr val="363636"/>
                </a:solidFill>
                <a:latin typeface="Calibri"/>
                <a:cs typeface="Calibri"/>
                <a:sym typeface="+mn-ea"/>
              </a:rPr>
              <a:t> </a:t>
            </a:r>
            <a:r>
              <a:rPr sz="2400" spc="-30">
                <a:solidFill>
                  <a:srgbClr val="333333"/>
                </a:solidFill>
                <a:latin typeface="Calibri"/>
                <a:cs typeface="Calibri"/>
                <a:sym typeface="+mn-ea"/>
              </a:rPr>
              <a:t>Provide</a:t>
            </a:r>
            <a:r>
              <a:rPr sz="2400" spc="-75">
                <a:solidFill>
                  <a:srgbClr val="333333"/>
                </a:solidFill>
                <a:latin typeface="Calibri"/>
                <a:cs typeface="Calibri"/>
                <a:sym typeface="+mn-ea"/>
              </a:rPr>
              <a:t> </a:t>
            </a:r>
            <a:r>
              <a:rPr sz="2400" spc="-35">
                <a:solidFill>
                  <a:srgbClr val="2D2D2D"/>
                </a:solidFill>
                <a:latin typeface="Calibri"/>
                <a:cs typeface="Calibri"/>
                <a:sym typeface="+mn-ea"/>
              </a:rPr>
              <a:t>quick-reference</a:t>
            </a:r>
            <a:r>
              <a:rPr sz="2400" spc="-160">
                <a:solidFill>
                  <a:srgbClr val="2D2D2D"/>
                </a:solidFill>
                <a:latin typeface="Calibri"/>
                <a:cs typeface="Calibri"/>
                <a:sym typeface="+mn-ea"/>
              </a:rPr>
              <a:t> </a:t>
            </a:r>
            <a:r>
              <a:rPr sz="2400" spc="-45">
                <a:solidFill>
                  <a:srgbClr val="2B2B2B"/>
                </a:solidFill>
                <a:latin typeface="Calibri"/>
                <a:cs typeface="Calibri"/>
                <a:sym typeface="+mn-ea"/>
              </a:rPr>
              <a:t>guides</a:t>
            </a:r>
            <a:r>
              <a:rPr sz="2400" spc="75">
                <a:solidFill>
                  <a:srgbClr val="2B2B2B"/>
                </a:solidFill>
                <a:latin typeface="Calibri"/>
                <a:cs typeface="Calibri"/>
                <a:sym typeface="+mn-ea"/>
              </a:rPr>
              <a:t> </a:t>
            </a:r>
            <a:r>
              <a:rPr sz="2400" spc="-20">
                <a:solidFill>
                  <a:srgbClr val="363636"/>
                </a:solidFill>
                <a:latin typeface="Calibri"/>
                <a:cs typeface="Calibri"/>
                <a:sym typeface="+mn-ea"/>
              </a:rPr>
              <a:t>near </a:t>
            </a:r>
            <a:r>
              <a:rPr sz="2400">
                <a:solidFill>
                  <a:srgbClr val="313131"/>
                </a:solidFill>
                <a:latin typeface="Calibri"/>
                <a:cs typeface="Calibri"/>
                <a:sym typeface="+mn-ea"/>
              </a:rPr>
              <a:t>staff</a:t>
            </a:r>
            <a:r>
              <a:rPr sz="2400" spc="35">
                <a:solidFill>
                  <a:srgbClr val="313131"/>
                </a:solidFill>
                <a:latin typeface="Calibri"/>
                <a:cs typeface="Calibri"/>
                <a:sym typeface="+mn-ea"/>
              </a:rPr>
              <a:t> </a:t>
            </a:r>
            <a:r>
              <a:rPr sz="2400" spc="110">
                <a:solidFill>
                  <a:srgbClr val="2D2D2D"/>
                </a:solidFill>
                <a:latin typeface="Calibri"/>
                <a:cs typeface="Calibri"/>
                <a:sym typeface="+mn-ea"/>
              </a:rPr>
              <a:t>PCs</a:t>
            </a:r>
            <a:r>
              <a:rPr sz="2400" spc="-125">
                <a:solidFill>
                  <a:srgbClr val="2D2D2D"/>
                </a:solidFill>
                <a:latin typeface="Calibri"/>
                <a:cs typeface="Calibri"/>
                <a:sym typeface="+mn-ea"/>
              </a:rPr>
              <a:t> </a:t>
            </a:r>
            <a:r>
              <a:rPr sz="2400">
                <a:solidFill>
                  <a:srgbClr val="343434"/>
                </a:solidFill>
                <a:latin typeface="Calibri"/>
                <a:cs typeface="Calibri"/>
                <a:sym typeface="+mn-ea"/>
              </a:rPr>
              <a:t>for</a:t>
            </a:r>
            <a:r>
              <a:rPr sz="2400" spc="-85">
                <a:solidFill>
                  <a:srgbClr val="343434"/>
                </a:solidFill>
                <a:latin typeface="Calibri"/>
                <a:cs typeface="Calibri"/>
                <a:sym typeface="+mn-ea"/>
              </a:rPr>
              <a:t> </a:t>
            </a:r>
            <a:r>
              <a:rPr sz="2400" spc="-20">
                <a:solidFill>
                  <a:srgbClr val="313131"/>
                </a:solidFill>
                <a:latin typeface="Calibri"/>
                <a:cs typeface="Calibri"/>
                <a:sym typeface="+mn-ea"/>
              </a:rPr>
              <a:t>basic</a:t>
            </a:r>
            <a:r>
              <a:rPr sz="2400" spc="-110">
                <a:solidFill>
                  <a:srgbClr val="313131"/>
                </a:solidFill>
                <a:latin typeface="Calibri"/>
                <a:cs typeface="Calibri"/>
                <a:sym typeface="+mn-ea"/>
              </a:rPr>
              <a:t> </a:t>
            </a:r>
            <a:r>
              <a:rPr sz="2400">
                <a:solidFill>
                  <a:srgbClr val="313131"/>
                </a:solidFill>
                <a:latin typeface="Calibri"/>
                <a:cs typeface="Calibri"/>
                <a:sym typeface="+mn-ea"/>
              </a:rPr>
              <a:t>OneDrive</a:t>
            </a:r>
            <a:r>
              <a:rPr sz="2400" spc="-90">
                <a:solidFill>
                  <a:srgbClr val="313131"/>
                </a:solidFill>
                <a:latin typeface="Calibri"/>
                <a:cs typeface="Calibri"/>
                <a:sym typeface="+mn-ea"/>
              </a:rPr>
              <a:t> </a:t>
            </a:r>
            <a:r>
              <a:rPr sz="2400" spc="-10">
                <a:solidFill>
                  <a:srgbClr val="2F2F2F"/>
                </a:solidFill>
                <a:latin typeface="Calibri"/>
                <a:cs typeface="Calibri"/>
                <a:sym typeface="+mn-ea"/>
              </a:rPr>
              <a:t>navigation</a:t>
            </a:r>
            <a:r>
              <a:rPr sz="2400" b="1" spc="-10">
                <a:solidFill>
                  <a:srgbClr val="2F2F2F"/>
                </a:solidFill>
                <a:latin typeface="Calibri"/>
                <a:cs typeface="Calibri"/>
                <a:sym typeface="+mn-ea"/>
              </a:rPr>
              <a:t>.</a:t>
            </a:r>
            <a:endParaRPr sz="2400" b="1">
              <a:latin typeface="Calibri"/>
              <a:cs typeface="Calibri"/>
            </a:endParaRPr>
          </a:p>
          <a:p>
            <a:pPr algn="ctr">
              <a:lnSpc>
                <a:spcPct val="150000"/>
              </a:lnSpc>
            </a:pPr>
            <a:endParaRPr sz="2800" b="1">
              <a:latin typeface="Calibri"/>
              <a:cs typeface="Calibri"/>
            </a:endParaRPr>
          </a:p>
          <a:p>
            <a:pPr algn="ctr">
              <a:lnSpc>
                <a:spcPct val="150000"/>
              </a:lnSpc>
            </a:pPr>
            <a:endParaRPr lang="en-US" sz="2800" b="1" kern="0">
              <a:ln>
                <a:noFill/>
                <a:prstDash val="sysDot"/>
              </a:ln>
              <a:solidFill>
                <a:srgbClr val="FFFFFF"/>
              </a:solidFill>
              <a:latin typeface="Calibri"/>
              <a:cs typeface="Calibri"/>
              <a:sym typeface="+mn-ea"/>
            </a:endParaRPr>
          </a:p>
        </p:txBody>
      </p:sp>
      <p:grpSp>
        <p:nvGrpSpPr>
          <p:cNvPr id="18" name="图形 16"/>
          <p:cNvGrpSpPr/>
          <p:nvPr>
            <p:custDataLst>
              <p:tags r:id="rId9"/>
            </p:custDataLst>
          </p:nvPr>
        </p:nvGrpSpPr>
        <p:grpSpPr>
          <a:xfrm>
            <a:off x="9508981" y="5927069"/>
            <a:ext cx="1163957" cy="937120"/>
            <a:chOff x="5672846" y="3531711"/>
            <a:chExt cx="843659" cy="679243"/>
          </a:xfrm>
          <a:solidFill>
            <a:srgbClr val="FFFFFF"/>
          </a:solidFill>
        </p:grpSpPr>
        <p:sp>
          <p:nvSpPr>
            <p:cNvPr id="4" name="任意多边形: 形状 18"/>
            <p:cNvSpPr/>
            <p:nvPr>
              <p:custDataLst>
                <p:tags r:id="rId14"/>
              </p:custDataLst>
            </p:nvPr>
          </p:nvSpPr>
          <p:spPr>
            <a:xfrm>
              <a:off x="5672846" y="3545406"/>
              <a:ext cx="441759" cy="651916"/>
            </a:xfrm>
            <a:custGeom>
              <a:avLst/>
              <a:gdLst>
                <a:gd name="connsiteX0" fmla="*/ 441760 w 441759"/>
                <a:gd name="connsiteY0" fmla="*/ 0 h 651916"/>
                <a:gd name="connsiteX1" fmla="*/ 355449 w 441759"/>
                <a:gd name="connsiteY1" fmla="*/ 651916 h 651916"/>
                <a:gd name="connsiteX2" fmla="*/ 97939 w 441759"/>
                <a:gd name="connsiteY2" fmla="*/ 651916 h 651916"/>
                <a:gd name="connsiteX3" fmla="*/ 0 w 441759"/>
                <a:gd name="connsiteY3" fmla="*/ 0 h 651916"/>
                <a:gd name="connsiteX4" fmla="*/ 178758 w 441759"/>
                <a:gd name="connsiteY4" fmla="*/ 0 h 651916"/>
                <a:gd name="connsiteX5" fmla="*/ 223270 w 441759"/>
                <a:gd name="connsiteY5" fmla="*/ 455844 h 651916"/>
                <a:gd name="connsiteX6" fmla="*/ 251179 w 441759"/>
                <a:gd name="connsiteY6" fmla="*/ 121261 h 651916"/>
                <a:gd name="connsiteX7" fmla="*/ 262937 w 441759"/>
                <a:gd name="connsiteY7" fmla="*/ 0 h 651916"/>
                <a:gd name="connsiteX8" fmla="*/ 441760 w 441759"/>
                <a:gd name="connsiteY8" fmla="*/ 0 h 651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1759" h="651916">
                  <a:moveTo>
                    <a:pt x="441760" y="0"/>
                  </a:moveTo>
                  <a:lnTo>
                    <a:pt x="355449" y="651916"/>
                  </a:lnTo>
                  <a:lnTo>
                    <a:pt x="97939" y="651916"/>
                  </a:lnTo>
                  <a:lnTo>
                    <a:pt x="0" y="0"/>
                  </a:lnTo>
                  <a:lnTo>
                    <a:pt x="178758" y="0"/>
                  </a:lnTo>
                  <a:cubicBezTo>
                    <a:pt x="199561" y="179598"/>
                    <a:pt x="214355" y="331546"/>
                    <a:pt x="223270" y="455844"/>
                  </a:cubicBezTo>
                  <a:cubicBezTo>
                    <a:pt x="232056" y="330190"/>
                    <a:pt x="241295" y="218684"/>
                    <a:pt x="251179" y="121261"/>
                  </a:cubicBezTo>
                  <a:lnTo>
                    <a:pt x="262937" y="0"/>
                  </a:lnTo>
                  <a:lnTo>
                    <a:pt x="441760" y="0"/>
                  </a:lnTo>
                  <a:close/>
                </a:path>
              </a:pathLst>
            </a:custGeom>
            <a:grpFill/>
            <a:ln w="6398" cap="flat">
              <a:noFill/>
              <a:prstDash val="solid"/>
              <a:miter/>
            </a:ln>
          </p:spPr>
          <p:txBody>
            <a:bodyPr rtlCol="0" anchor="ctr"/>
            <a:lstStyle/>
            <a:p>
              <a:endParaRPr lang="en-US">
                <a:solidFill>
                  <a:srgbClr val="FFFFFF"/>
                </a:solidFill>
                <a:sym typeface="Arial" panose="020B0704020202020204" pitchFamily="34" charset="0"/>
              </a:endParaRPr>
            </a:p>
          </p:txBody>
        </p:sp>
        <p:sp>
          <p:nvSpPr>
            <p:cNvPr id="20" name="任意多边形: 形状 19"/>
            <p:cNvSpPr/>
            <p:nvPr>
              <p:custDataLst>
                <p:tags r:id="rId15"/>
              </p:custDataLst>
            </p:nvPr>
          </p:nvSpPr>
          <p:spPr>
            <a:xfrm>
              <a:off x="6129141" y="3531711"/>
              <a:ext cx="387363" cy="679243"/>
            </a:xfrm>
            <a:custGeom>
              <a:avLst/>
              <a:gdLst>
                <a:gd name="connsiteX0" fmla="*/ 373215 w 387363"/>
                <a:gd name="connsiteY0" fmla="*/ 210996 h 679243"/>
                <a:gd name="connsiteX1" fmla="*/ 215776 w 387363"/>
                <a:gd name="connsiteY1" fmla="*/ 210996 h 679243"/>
                <a:gd name="connsiteX2" fmla="*/ 215776 w 387363"/>
                <a:gd name="connsiteY2" fmla="*/ 162672 h 679243"/>
                <a:gd name="connsiteX3" fmla="*/ 209768 w 387363"/>
                <a:gd name="connsiteY3" fmla="*/ 119581 h 679243"/>
                <a:gd name="connsiteX4" fmla="*/ 189612 w 387363"/>
                <a:gd name="connsiteY4" fmla="*/ 110343 h 679243"/>
                <a:gd name="connsiteX5" fmla="*/ 166484 w 387363"/>
                <a:gd name="connsiteY5" fmla="*/ 122812 h 679243"/>
                <a:gd name="connsiteX6" fmla="*/ 158602 w 387363"/>
                <a:gd name="connsiteY6" fmla="*/ 160669 h 679243"/>
                <a:gd name="connsiteX7" fmla="*/ 167453 w 387363"/>
                <a:gd name="connsiteY7" fmla="*/ 209833 h 679243"/>
                <a:gd name="connsiteX8" fmla="*/ 215389 w 387363"/>
                <a:gd name="connsiteY8" fmla="*/ 249693 h 679243"/>
                <a:gd name="connsiteX9" fmla="*/ 357969 w 387363"/>
                <a:gd name="connsiteY9" fmla="*/ 359972 h 679243"/>
                <a:gd name="connsiteX10" fmla="*/ 387364 w 387363"/>
                <a:gd name="connsiteY10" fmla="*/ 498870 h 679243"/>
                <a:gd name="connsiteX11" fmla="*/ 371084 w 387363"/>
                <a:gd name="connsiteY11" fmla="*/ 601525 h 679243"/>
                <a:gd name="connsiteX12" fmla="*/ 308095 w 387363"/>
                <a:gd name="connsiteY12" fmla="*/ 656891 h 679243"/>
                <a:gd name="connsiteX13" fmla="*/ 199367 w 387363"/>
                <a:gd name="connsiteY13" fmla="*/ 679243 h 679243"/>
                <a:gd name="connsiteX14" fmla="*/ 83210 w 387363"/>
                <a:gd name="connsiteY14" fmla="*/ 653467 h 679243"/>
                <a:gd name="connsiteX15" fmla="*/ 20221 w 387363"/>
                <a:gd name="connsiteY15" fmla="*/ 587829 h 679243"/>
                <a:gd name="connsiteX16" fmla="*/ 5297 w 387363"/>
                <a:gd name="connsiteY16" fmla="*/ 474708 h 679243"/>
                <a:gd name="connsiteX17" fmla="*/ 5297 w 387363"/>
                <a:gd name="connsiteY17" fmla="*/ 432005 h 679243"/>
                <a:gd name="connsiteX18" fmla="*/ 162607 w 387363"/>
                <a:gd name="connsiteY18" fmla="*/ 432005 h 679243"/>
                <a:gd name="connsiteX19" fmla="*/ 162607 w 387363"/>
                <a:gd name="connsiteY19" fmla="*/ 511338 h 679243"/>
                <a:gd name="connsiteX20" fmla="*/ 169262 w 387363"/>
                <a:gd name="connsiteY20" fmla="*/ 558435 h 679243"/>
                <a:gd name="connsiteX21" fmla="*/ 192842 w 387363"/>
                <a:gd name="connsiteY21" fmla="*/ 568900 h 679243"/>
                <a:gd name="connsiteX22" fmla="*/ 218037 w 387363"/>
                <a:gd name="connsiteY22" fmla="*/ 555592 h 679243"/>
                <a:gd name="connsiteX23" fmla="*/ 226307 w 387363"/>
                <a:gd name="connsiteY23" fmla="*/ 516119 h 679243"/>
                <a:gd name="connsiteX24" fmla="*/ 210608 w 387363"/>
                <a:gd name="connsiteY24" fmla="*/ 440791 h 679243"/>
                <a:gd name="connsiteX25" fmla="*/ 131275 w 387363"/>
                <a:gd name="connsiteY25" fmla="*/ 381614 h 679243"/>
                <a:gd name="connsiteX26" fmla="*/ 47548 w 387363"/>
                <a:gd name="connsiteY26" fmla="*/ 320822 h 679243"/>
                <a:gd name="connsiteX27" fmla="*/ 13502 w 387363"/>
                <a:gd name="connsiteY27" fmla="*/ 268493 h 679243"/>
                <a:gd name="connsiteX28" fmla="*/ 0 w 387363"/>
                <a:gd name="connsiteY28" fmla="*/ 183152 h 679243"/>
                <a:gd name="connsiteX29" fmla="*/ 19123 w 387363"/>
                <a:gd name="connsiteY29" fmla="*/ 73648 h 679243"/>
                <a:gd name="connsiteX30" fmla="*/ 80948 w 387363"/>
                <a:gd name="connsiteY30" fmla="*/ 19510 h 679243"/>
                <a:gd name="connsiteX31" fmla="*/ 183991 w 387363"/>
                <a:gd name="connsiteY31" fmla="*/ 0 h 679243"/>
                <a:gd name="connsiteX32" fmla="*/ 296531 w 387363"/>
                <a:gd name="connsiteY32" fmla="*/ 21319 h 679243"/>
                <a:gd name="connsiteX33" fmla="*/ 358163 w 387363"/>
                <a:gd name="connsiteY33" fmla="*/ 75070 h 679243"/>
                <a:gd name="connsiteX34" fmla="*/ 373280 w 387363"/>
                <a:gd name="connsiteY34" fmla="*/ 185219 h 679243"/>
                <a:gd name="connsiteX35" fmla="*/ 373280 w 387363"/>
                <a:gd name="connsiteY35" fmla="*/ 210996 h 679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87363" h="679243">
                  <a:moveTo>
                    <a:pt x="373215" y="210996"/>
                  </a:moveTo>
                  <a:lnTo>
                    <a:pt x="215776" y="210996"/>
                  </a:lnTo>
                  <a:lnTo>
                    <a:pt x="215776" y="162672"/>
                  </a:lnTo>
                  <a:cubicBezTo>
                    <a:pt x="215776" y="140125"/>
                    <a:pt x="213774" y="125783"/>
                    <a:pt x="209768" y="119581"/>
                  </a:cubicBezTo>
                  <a:cubicBezTo>
                    <a:pt x="205763" y="113380"/>
                    <a:pt x="199044" y="110343"/>
                    <a:pt x="189612" y="110343"/>
                  </a:cubicBezTo>
                  <a:cubicBezTo>
                    <a:pt x="179404" y="110343"/>
                    <a:pt x="171717" y="114478"/>
                    <a:pt x="166484" y="122812"/>
                  </a:cubicBezTo>
                  <a:cubicBezTo>
                    <a:pt x="161251" y="131146"/>
                    <a:pt x="158602" y="143743"/>
                    <a:pt x="158602" y="160669"/>
                  </a:cubicBezTo>
                  <a:cubicBezTo>
                    <a:pt x="158602" y="182441"/>
                    <a:pt x="161574" y="198786"/>
                    <a:pt x="167453" y="209833"/>
                  </a:cubicBezTo>
                  <a:cubicBezTo>
                    <a:pt x="173073" y="220880"/>
                    <a:pt x="189030" y="234124"/>
                    <a:pt x="215389" y="249693"/>
                  </a:cubicBezTo>
                  <a:cubicBezTo>
                    <a:pt x="290846" y="294464"/>
                    <a:pt x="338394" y="331223"/>
                    <a:pt x="357969" y="359972"/>
                  </a:cubicBezTo>
                  <a:cubicBezTo>
                    <a:pt x="377544" y="388721"/>
                    <a:pt x="387364" y="434977"/>
                    <a:pt x="387364" y="498870"/>
                  </a:cubicBezTo>
                  <a:cubicBezTo>
                    <a:pt x="387364" y="545320"/>
                    <a:pt x="381937" y="579560"/>
                    <a:pt x="371084" y="601525"/>
                  </a:cubicBezTo>
                  <a:cubicBezTo>
                    <a:pt x="360230" y="623555"/>
                    <a:pt x="339234" y="641967"/>
                    <a:pt x="308095" y="656891"/>
                  </a:cubicBezTo>
                  <a:cubicBezTo>
                    <a:pt x="276956" y="671814"/>
                    <a:pt x="240713" y="679243"/>
                    <a:pt x="199367" y="679243"/>
                  </a:cubicBezTo>
                  <a:cubicBezTo>
                    <a:pt x="154015" y="679243"/>
                    <a:pt x="115253" y="670651"/>
                    <a:pt x="83210" y="653467"/>
                  </a:cubicBezTo>
                  <a:cubicBezTo>
                    <a:pt x="51102" y="636282"/>
                    <a:pt x="30105" y="614381"/>
                    <a:pt x="20221" y="587829"/>
                  </a:cubicBezTo>
                  <a:cubicBezTo>
                    <a:pt x="10272" y="561277"/>
                    <a:pt x="5297" y="523549"/>
                    <a:pt x="5297" y="474708"/>
                  </a:cubicBezTo>
                  <a:lnTo>
                    <a:pt x="5297" y="432005"/>
                  </a:lnTo>
                  <a:lnTo>
                    <a:pt x="162607" y="432005"/>
                  </a:lnTo>
                  <a:lnTo>
                    <a:pt x="162607" y="511338"/>
                  </a:lnTo>
                  <a:cubicBezTo>
                    <a:pt x="162607" y="535759"/>
                    <a:pt x="164804" y="551457"/>
                    <a:pt x="169262" y="558435"/>
                  </a:cubicBezTo>
                  <a:cubicBezTo>
                    <a:pt x="173719" y="565412"/>
                    <a:pt x="181536" y="568900"/>
                    <a:pt x="192842" y="568900"/>
                  </a:cubicBezTo>
                  <a:cubicBezTo>
                    <a:pt x="204148" y="568900"/>
                    <a:pt x="212481" y="564443"/>
                    <a:pt x="218037" y="555592"/>
                  </a:cubicBezTo>
                  <a:cubicBezTo>
                    <a:pt x="223529" y="546741"/>
                    <a:pt x="226307" y="533562"/>
                    <a:pt x="226307" y="516119"/>
                  </a:cubicBezTo>
                  <a:cubicBezTo>
                    <a:pt x="226307" y="477744"/>
                    <a:pt x="221074" y="452614"/>
                    <a:pt x="210608" y="440791"/>
                  </a:cubicBezTo>
                  <a:cubicBezTo>
                    <a:pt x="199884" y="428969"/>
                    <a:pt x="173396" y="409265"/>
                    <a:pt x="131275" y="381614"/>
                  </a:cubicBezTo>
                  <a:cubicBezTo>
                    <a:pt x="89153" y="353705"/>
                    <a:pt x="61180" y="333420"/>
                    <a:pt x="47548" y="320822"/>
                  </a:cubicBezTo>
                  <a:cubicBezTo>
                    <a:pt x="33852" y="308224"/>
                    <a:pt x="22482" y="290781"/>
                    <a:pt x="13502" y="268493"/>
                  </a:cubicBezTo>
                  <a:cubicBezTo>
                    <a:pt x="4522" y="246205"/>
                    <a:pt x="0" y="217779"/>
                    <a:pt x="0" y="183152"/>
                  </a:cubicBezTo>
                  <a:cubicBezTo>
                    <a:pt x="0" y="133213"/>
                    <a:pt x="6396" y="96712"/>
                    <a:pt x="19123" y="73648"/>
                  </a:cubicBezTo>
                  <a:cubicBezTo>
                    <a:pt x="31850" y="50585"/>
                    <a:pt x="52458" y="32496"/>
                    <a:pt x="80948" y="19510"/>
                  </a:cubicBezTo>
                  <a:cubicBezTo>
                    <a:pt x="109309" y="6525"/>
                    <a:pt x="143679" y="0"/>
                    <a:pt x="183991" y="0"/>
                  </a:cubicBezTo>
                  <a:cubicBezTo>
                    <a:pt x="227986" y="0"/>
                    <a:pt x="265521" y="7106"/>
                    <a:pt x="296531" y="21319"/>
                  </a:cubicBezTo>
                  <a:cubicBezTo>
                    <a:pt x="327541" y="35532"/>
                    <a:pt x="348085" y="53492"/>
                    <a:pt x="358163" y="75070"/>
                  </a:cubicBezTo>
                  <a:cubicBezTo>
                    <a:pt x="368241" y="96712"/>
                    <a:pt x="373280" y="133407"/>
                    <a:pt x="373280" y="185219"/>
                  </a:cubicBezTo>
                  <a:lnTo>
                    <a:pt x="373280" y="210996"/>
                  </a:lnTo>
                  <a:close/>
                </a:path>
              </a:pathLst>
            </a:custGeom>
            <a:grpFill/>
            <a:ln w="6398" cap="flat">
              <a:noFill/>
              <a:prstDash val="solid"/>
              <a:miter/>
            </a:ln>
          </p:spPr>
          <p:txBody>
            <a:bodyPr rtlCol="0" anchor="ctr"/>
            <a:lstStyle/>
            <a:p>
              <a:endParaRPr lang="en-US">
                <a:solidFill>
                  <a:srgbClr val="FFFFFF"/>
                </a:solidFill>
                <a:sym typeface="Arial" panose="020B0704020202020204" pitchFamily="34" charset="0"/>
              </a:endParaRPr>
            </a:p>
          </p:txBody>
        </p:sp>
      </p:grpSp>
      <p:sp>
        <p:nvSpPr>
          <p:cNvPr id="40" name="任意多边形: 形状 39"/>
          <p:cNvSpPr/>
          <p:nvPr>
            <p:custDataLst>
              <p:tags r:id="rId10"/>
            </p:custDataLst>
          </p:nvPr>
        </p:nvSpPr>
        <p:spPr>
          <a:xfrm>
            <a:off x="1610801" y="3747552"/>
            <a:ext cx="1185007" cy="1185007"/>
          </a:xfrm>
          <a:custGeom>
            <a:avLst/>
            <a:gdLst>
              <a:gd name="connsiteX0" fmla="*/ 1135085 w 1135085"/>
              <a:gd name="connsiteY0" fmla="*/ 567543 h 1135085"/>
              <a:gd name="connsiteX1" fmla="*/ 567543 w 1135085"/>
              <a:gd name="connsiteY1" fmla="*/ 1135085 h 1135085"/>
              <a:gd name="connsiteX2" fmla="*/ 0 w 1135085"/>
              <a:gd name="connsiteY2" fmla="*/ 567543 h 1135085"/>
              <a:gd name="connsiteX3" fmla="*/ 567543 w 1135085"/>
              <a:gd name="connsiteY3" fmla="*/ 0 h 1135085"/>
              <a:gd name="connsiteX4" fmla="*/ 1135085 w 1135085"/>
              <a:gd name="connsiteY4" fmla="*/ 567543 h 1135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85" h="1135085">
                <a:moveTo>
                  <a:pt x="1135085" y="567543"/>
                </a:moveTo>
                <a:cubicBezTo>
                  <a:pt x="1135085" y="880988"/>
                  <a:pt x="880988" y="1135085"/>
                  <a:pt x="567543" y="1135085"/>
                </a:cubicBezTo>
                <a:cubicBezTo>
                  <a:pt x="254097" y="1135085"/>
                  <a:pt x="0" y="880988"/>
                  <a:pt x="0" y="567543"/>
                </a:cubicBezTo>
                <a:cubicBezTo>
                  <a:pt x="0" y="254098"/>
                  <a:pt x="254097" y="0"/>
                  <a:pt x="567543" y="0"/>
                </a:cubicBezTo>
                <a:cubicBezTo>
                  <a:pt x="880988" y="0"/>
                  <a:pt x="1135085" y="254098"/>
                  <a:pt x="1135085" y="567543"/>
                </a:cubicBezTo>
                <a:close/>
              </a:path>
            </a:pathLst>
          </a:custGeom>
          <a:solidFill>
            <a:schemeClr val="accent1"/>
          </a:solidFill>
          <a:ln w="25400" cap="flat">
            <a:solidFill>
              <a:srgbClr val="FFFFFF"/>
            </a:solidFill>
            <a:prstDash val="solid"/>
            <a:miter/>
          </a:ln>
        </p:spPr>
        <p:txBody>
          <a:bodyPr rtlCol="0" anchor="ctr"/>
          <a:lstStyle/>
          <a:p>
            <a:endParaRPr lang="en-US">
              <a:solidFill>
                <a:schemeClr val="tx1"/>
              </a:solidFill>
              <a:latin typeface="Arial" panose="020B0704020202020204" pitchFamily="34" charset="0"/>
              <a:sym typeface="Arial" panose="020B0704020202020204" pitchFamily="34" charset="0"/>
            </a:endParaRPr>
          </a:p>
        </p:txBody>
      </p:sp>
      <p:sp>
        <p:nvSpPr>
          <p:cNvPr id="41" name="任意多边形: 形状 40"/>
          <p:cNvSpPr/>
          <p:nvPr>
            <p:custDataLst>
              <p:tags r:id="rId11"/>
            </p:custDataLst>
          </p:nvPr>
        </p:nvSpPr>
        <p:spPr>
          <a:xfrm>
            <a:off x="17545747" y="3747554"/>
            <a:ext cx="1185007" cy="1185007"/>
          </a:xfrm>
          <a:custGeom>
            <a:avLst/>
            <a:gdLst>
              <a:gd name="connsiteX0" fmla="*/ 1135085 w 1135085"/>
              <a:gd name="connsiteY0" fmla="*/ 567543 h 1135085"/>
              <a:gd name="connsiteX1" fmla="*/ 567543 w 1135085"/>
              <a:gd name="connsiteY1" fmla="*/ 1135085 h 1135085"/>
              <a:gd name="connsiteX2" fmla="*/ 0 w 1135085"/>
              <a:gd name="connsiteY2" fmla="*/ 567543 h 1135085"/>
              <a:gd name="connsiteX3" fmla="*/ 567543 w 1135085"/>
              <a:gd name="connsiteY3" fmla="*/ 0 h 1135085"/>
              <a:gd name="connsiteX4" fmla="*/ 1135085 w 1135085"/>
              <a:gd name="connsiteY4" fmla="*/ 567543 h 1135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85" h="1135085">
                <a:moveTo>
                  <a:pt x="1135085" y="567543"/>
                </a:moveTo>
                <a:cubicBezTo>
                  <a:pt x="1135085" y="880988"/>
                  <a:pt x="880988" y="1135085"/>
                  <a:pt x="567543" y="1135085"/>
                </a:cubicBezTo>
                <a:cubicBezTo>
                  <a:pt x="254097" y="1135085"/>
                  <a:pt x="0" y="880988"/>
                  <a:pt x="0" y="567543"/>
                </a:cubicBezTo>
                <a:cubicBezTo>
                  <a:pt x="0" y="254098"/>
                  <a:pt x="254097" y="0"/>
                  <a:pt x="567543" y="0"/>
                </a:cubicBezTo>
                <a:cubicBezTo>
                  <a:pt x="880988" y="0"/>
                  <a:pt x="1135085" y="254098"/>
                  <a:pt x="1135085" y="567543"/>
                </a:cubicBezTo>
                <a:close/>
              </a:path>
            </a:pathLst>
          </a:custGeom>
          <a:solidFill>
            <a:schemeClr val="accent2"/>
          </a:solidFill>
          <a:ln w="25400" cap="flat">
            <a:solidFill>
              <a:srgbClr val="FFFFFF"/>
            </a:solidFill>
            <a:prstDash val="solid"/>
            <a:miter/>
          </a:ln>
        </p:spPr>
        <p:txBody>
          <a:bodyPr rtlCol="0" anchor="ctr"/>
          <a:lstStyle/>
          <a:p>
            <a:endParaRPr lang="en-US">
              <a:solidFill>
                <a:schemeClr val="tx1"/>
              </a:solidFill>
              <a:latin typeface="Arial" panose="020B0704020202020204" pitchFamily="34" charset="0"/>
              <a:sym typeface="Arial" panose="020B0704020202020204" pitchFamily="34" charset="0"/>
            </a:endParaRPr>
          </a:p>
        </p:txBody>
      </p:sp>
      <p:pic>
        <p:nvPicPr>
          <p:cNvPr id="5" name="图形 2" descr="343435383036303b343532343135373bcfeec4bfb7d6cef6"/>
          <p:cNvPicPr>
            <a:picLocks noChangeAspect="1"/>
          </p:cNvPicPr>
          <p:nvPr>
            <p:custDataLst>
              <p:tags r:id="rId12"/>
            </p:custDataLst>
          </p:nvPr>
        </p:nvPicPr>
        <p:blipFill>
          <a:blip>
            <a:extLst>
              <a:ext uri="{96DAC541-7B7A-43D3-8B79-37D633B846F1}">
                <asvg:svgBlip xmlns:asvg="http://schemas.microsoft.com/office/drawing/2016/SVG/main" r:embed="rId18"/>
              </a:ext>
            </a:extLst>
          </a:blip>
          <a:stretch>
            <a:fillRect/>
          </a:stretch>
        </p:blipFill>
        <p:spPr>
          <a:xfrm>
            <a:off x="1939227" y="4063045"/>
            <a:ext cx="528158" cy="528158"/>
          </a:xfrm>
          <a:prstGeom prst="rect">
            <a:avLst/>
          </a:prstGeom>
        </p:spPr>
      </p:pic>
      <p:pic>
        <p:nvPicPr>
          <p:cNvPr id="6" name="图形 4" descr="343439383331313b343532303031393bd2b5bca8b9dcc0ed"/>
          <p:cNvPicPr>
            <a:picLocks noChangeAspect="1"/>
          </p:cNvPicPr>
          <p:nvPr>
            <p:custDataLst>
              <p:tags r:id="rId13"/>
            </p:custDataLst>
          </p:nvPr>
        </p:nvPicPr>
        <p:blipFill>
          <a:blip>
            <a:extLst>
              <a:ext uri="{96DAC541-7B7A-43D3-8B79-37D633B846F1}">
                <asvg:svgBlip xmlns:asvg="http://schemas.microsoft.com/office/drawing/2016/SVG/main" r:embed="rId19"/>
              </a:ext>
            </a:extLst>
          </a:blip>
          <a:stretch>
            <a:fillRect/>
          </a:stretch>
        </p:blipFill>
        <p:spPr>
          <a:xfrm>
            <a:off x="17874228" y="4087446"/>
            <a:ext cx="528158" cy="528158"/>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2"/>
                                        </p:tgtEl>
                                        <p:attrNameLst>
                                          <p:attrName>fillcolor</p:attrName>
                                        </p:attrNameLst>
                                      </p:cBhvr>
                                      <p:to>
                                        <a:schemeClr val="accent2"/>
                                      </p:to>
                                    </p:animClr>
                                    <p:set>
                                      <p:cBhvr>
                                        <p:cTn id="7" dur="2000" fill="hold"/>
                                        <p:tgtEl>
                                          <p:spTgt spid="12"/>
                                        </p:tgtEl>
                                        <p:attrNameLst>
                                          <p:attrName>fill.type</p:attrName>
                                        </p:attrNameLst>
                                      </p:cBhvr>
                                      <p:to>
                                        <p:strVal val="solid"/>
                                      </p:to>
                                    </p:set>
                                    <p:set>
                                      <p:cBhvr>
                                        <p:cTn id="8" dur="2000" fill="hold"/>
                                        <p:tgtEl>
                                          <p:spTgt spid="12"/>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13"/>
                                        </p:tgtEl>
                                        <p:attrNameLst>
                                          <p:attrName>fillcolor</p:attrName>
                                        </p:attrNameLst>
                                      </p:cBhvr>
                                      <p:to>
                                        <a:schemeClr val="accent2"/>
                                      </p:to>
                                    </p:animClr>
                                    <p:set>
                                      <p:cBhvr>
                                        <p:cTn id="13" dur="2000" fill="hold"/>
                                        <p:tgtEl>
                                          <p:spTgt spid="13"/>
                                        </p:tgtEl>
                                        <p:attrNameLst>
                                          <p:attrName>fill.type</p:attrName>
                                        </p:attrNameLst>
                                      </p:cBhvr>
                                      <p:to>
                                        <p:strVal val="solid"/>
                                      </p:to>
                                    </p:set>
                                    <p:set>
                                      <p:cBhvr>
                                        <p:cTn id="14" dur="200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10444708" y="23559"/>
            <a:ext cx="9659391" cy="11284996"/>
          </a:xfrm>
          <a:prstGeom prst="rect">
            <a:avLst/>
          </a:prstGeom>
        </p:spPr>
      </p:pic>
      <p:sp>
        <p:nvSpPr>
          <p:cNvPr id="3" name="object 3"/>
          <p:cNvSpPr/>
          <p:nvPr/>
        </p:nvSpPr>
        <p:spPr>
          <a:xfrm>
            <a:off x="1287918" y="1818007"/>
            <a:ext cx="1570990" cy="0"/>
          </a:xfrm>
          <a:custGeom>
            <a:avLst/>
            <a:gdLst/>
            <a:ahLst/>
            <a:cxnLst/>
            <a:rect l="l" t="t" r="r" b="b"/>
            <a:pathLst>
              <a:path w="1570989">
                <a:moveTo>
                  <a:pt x="0" y="0"/>
                </a:moveTo>
                <a:lnTo>
                  <a:pt x="1570632" y="0"/>
                </a:lnTo>
              </a:path>
            </a:pathLst>
          </a:custGeom>
          <a:ln w="23559">
            <a:solidFill>
              <a:srgbClr val="138C83"/>
            </a:solidFill>
          </a:ln>
        </p:spPr>
        <p:txBody>
          <a:bodyPr wrap="square" lIns="0" tIns="0" rIns="0" bIns="0" rtlCol="0"/>
          <a:lstStyle/>
          <a:p>
            <a:endParaRPr/>
          </a:p>
        </p:txBody>
      </p:sp>
      <p:sp>
        <p:nvSpPr>
          <p:cNvPr id="4" name="object 4" descr="$PPTXTitle"/>
          <p:cNvSpPr txBox="1">
            <a:spLocks noGrp="1"/>
          </p:cNvSpPr>
          <p:nvPr>
            <p:ph type="title"/>
          </p:nvPr>
        </p:nvSpPr>
        <p:spPr>
          <a:xfrm>
            <a:off x="3145790" y="1029335"/>
            <a:ext cx="13227685" cy="2856865"/>
          </a:xfrm>
          <a:prstGeom prst="rect">
            <a:avLst/>
          </a:prstGeom>
        </p:spPr>
        <p:txBody>
          <a:bodyPr vert="horz" wrap="square" lIns="0" tIns="12700" rIns="0" bIns="0" rtlCol="0">
            <a:noAutofit/>
          </a:bodyPr>
          <a:lstStyle/>
          <a:p>
            <a:pPr>
              <a:lnSpc>
                <a:spcPct val="100000"/>
              </a:lnSpc>
              <a:spcBef>
                <a:spcPts val="100"/>
              </a:spcBef>
            </a:pPr>
            <a:r>
              <a:rPr lang="en-US" sz="5150">
                <a:latin typeface="Calibri"/>
                <a:cs typeface="Calibri"/>
              </a:rPr>
              <a:t>Conclusion</a:t>
            </a:r>
          </a:p>
        </p:txBody>
      </p:sp>
      <p:sp>
        <p:nvSpPr>
          <p:cNvPr id="5" name="object 5"/>
          <p:cNvSpPr txBox="1"/>
          <p:nvPr/>
        </p:nvSpPr>
        <p:spPr>
          <a:xfrm>
            <a:off x="1237527" y="5152718"/>
            <a:ext cx="8397240" cy="2131695"/>
          </a:xfrm>
          <a:prstGeom prst="rect">
            <a:avLst/>
          </a:prstGeom>
        </p:spPr>
        <p:txBody>
          <a:bodyPr vert="horz" wrap="square" lIns="0" tIns="16510" rIns="0" bIns="0" rtlCol="0">
            <a:spAutoFit/>
          </a:bodyPr>
          <a:lstStyle/>
          <a:p>
            <a:pPr marL="186690">
              <a:lnSpc>
                <a:spcPct val="100000"/>
              </a:lnSpc>
              <a:spcBef>
                <a:spcPts val="130"/>
              </a:spcBef>
            </a:pPr>
            <a:r>
              <a:rPr sz="2050">
                <a:solidFill>
                  <a:srgbClr val="525252"/>
                </a:solidFill>
                <a:latin typeface="Calibri"/>
                <a:cs typeface="Calibri"/>
              </a:rPr>
              <a:t>We</a:t>
            </a:r>
            <a:r>
              <a:rPr sz="2050" spc="155">
                <a:solidFill>
                  <a:srgbClr val="525252"/>
                </a:solidFill>
                <a:latin typeface="Calibri"/>
                <a:cs typeface="Calibri"/>
              </a:rPr>
              <a:t> </a:t>
            </a:r>
            <a:r>
              <a:rPr sz="2050">
                <a:solidFill>
                  <a:srgbClr val="444444"/>
                </a:solidFill>
                <a:latin typeface="Calibri"/>
                <a:cs typeface="Calibri"/>
              </a:rPr>
              <a:t>recommend</a:t>
            </a:r>
            <a:r>
              <a:rPr sz="2050" spc="365">
                <a:solidFill>
                  <a:srgbClr val="444444"/>
                </a:solidFill>
                <a:latin typeface="Calibri"/>
                <a:cs typeface="Calibri"/>
              </a:rPr>
              <a:t> </a:t>
            </a:r>
            <a:r>
              <a:rPr sz="2050">
                <a:solidFill>
                  <a:srgbClr val="4D4D4D"/>
                </a:solidFill>
                <a:latin typeface="Calibri"/>
                <a:cs typeface="Calibri"/>
              </a:rPr>
              <a:t>establishing</a:t>
            </a:r>
            <a:r>
              <a:rPr sz="2050" spc="450">
                <a:solidFill>
                  <a:srgbClr val="4D4D4D"/>
                </a:solidFill>
                <a:latin typeface="Calibri"/>
                <a:cs typeface="Calibri"/>
              </a:rPr>
              <a:t> </a:t>
            </a:r>
            <a:r>
              <a:rPr sz="2050">
                <a:solidFill>
                  <a:srgbClr val="484848"/>
                </a:solidFill>
                <a:latin typeface="Calibri"/>
                <a:cs typeface="Calibri"/>
              </a:rPr>
              <a:t>Microsoft</a:t>
            </a:r>
            <a:r>
              <a:rPr sz="2050" spc="345">
                <a:solidFill>
                  <a:srgbClr val="484848"/>
                </a:solidFill>
                <a:latin typeface="Calibri"/>
                <a:cs typeface="Calibri"/>
              </a:rPr>
              <a:t> </a:t>
            </a:r>
            <a:r>
              <a:rPr sz="2050">
                <a:solidFill>
                  <a:srgbClr val="464646"/>
                </a:solidFill>
                <a:latin typeface="Calibri"/>
                <a:cs typeface="Calibri"/>
              </a:rPr>
              <a:t>OneDrive</a:t>
            </a:r>
            <a:r>
              <a:rPr sz="2050" spc="325">
                <a:solidFill>
                  <a:srgbClr val="464646"/>
                </a:solidFill>
                <a:latin typeface="Calibri"/>
                <a:cs typeface="Calibri"/>
              </a:rPr>
              <a:t> </a:t>
            </a:r>
            <a:r>
              <a:rPr sz="2050">
                <a:solidFill>
                  <a:srgbClr val="444444"/>
                </a:solidFill>
                <a:latin typeface="Calibri"/>
                <a:cs typeface="Calibri"/>
              </a:rPr>
              <a:t>as</a:t>
            </a:r>
            <a:r>
              <a:rPr sz="2050" spc="225">
                <a:solidFill>
                  <a:srgbClr val="444444"/>
                </a:solidFill>
                <a:latin typeface="Calibri"/>
                <a:cs typeface="Calibri"/>
              </a:rPr>
              <a:t> </a:t>
            </a:r>
            <a:r>
              <a:rPr sz="2050">
                <a:solidFill>
                  <a:srgbClr val="4B4B4B"/>
                </a:solidFill>
                <a:latin typeface="Calibri"/>
                <a:cs typeface="Calibri"/>
              </a:rPr>
              <a:t>the</a:t>
            </a:r>
            <a:r>
              <a:rPr sz="2050" spc="245">
                <a:solidFill>
                  <a:srgbClr val="4B4B4B"/>
                </a:solidFill>
                <a:latin typeface="Calibri"/>
                <a:cs typeface="Calibri"/>
              </a:rPr>
              <a:t> </a:t>
            </a:r>
            <a:r>
              <a:rPr sz="2050" spc="60">
                <a:solidFill>
                  <a:srgbClr val="484848"/>
                </a:solidFill>
                <a:latin typeface="Calibri"/>
                <a:cs typeface="Calibri"/>
              </a:rPr>
              <a:t>core</a:t>
            </a:r>
            <a:r>
              <a:rPr sz="2050" spc="275">
                <a:solidFill>
                  <a:srgbClr val="484848"/>
                </a:solidFill>
                <a:latin typeface="Calibri"/>
                <a:cs typeface="Calibri"/>
              </a:rPr>
              <a:t> </a:t>
            </a:r>
            <a:r>
              <a:rPr sz="2050" spc="-10">
                <a:solidFill>
                  <a:srgbClr val="464646"/>
                </a:solidFill>
                <a:latin typeface="Calibri"/>
                <a:cs typeface="Calibri"/>
              </a:rPr>
              <a:t>storage </a:t>
            </a:r>
            <a:r>
              <a:rPr sz="2050">
                <a:solidFill>
                  <a:srgbClr val="464646"/>
                </a:solidFill>
                <a:latin typeface="Calibri"/>
                <a:cs typeface="Calibri"/>
              </a:rPr>
              <a:t>backbone</a:t>
            </a:r>
            <a:r>
              <a:rPr lang="en-US" altLang="en-US" sz="2050">
                <a:solidFill>
                  <a:srgbClr val="464646"/>
                </a:solidFill>
                <a:latin typeface="Calibri"/>
                <a:cs typeface="Calibri"/>
              </a:rPr>
              <a:t> in Riverdale nursing home</a:t>
            </a:r>
            <a:r>
              <a:rPr sz="2050">
                <a:solidFill>
                  <a:srgbClr val="464646"/>
                </a:solidFill>
                <a:latin typeface="Calibri"/>
                <a:cs typeface="Calibri"/>
              </a:rPr>
              <a:t>,</a:t>
            </a:r>
            <a:r>
              <a:rPr sz="2050" spc="315">
                <a:solidFill>
                  <a:srgbClr val="464646"/>
                </a:solidFill>
                <a:latin typeface="Calibri"/>
                <a:cs typeface="Calibri"/>
              </a:rPr>
              <a:t> </a:t>
            </a:r>
            <a:r>
              <a:rPr sz="2050">
                <a:solidFill>
                  <a:srgbClr val="494949"/>
                </a:solidFill>
                <a:latin typeface="Calibri"/>
                <a:cs typeface="Calibri"/>
              </a:rPr>
              <a:t>directly</a:t>
            </a:r>
            <a:r>
              <a:rPr sz="2050" spc="145">
                <a:solidFill>
                  <a:srgbClr val="494949"/>
                </a:solidFill>
                <a:latin typeface="Calibri"/>
                <a:cs typeface="Calibri"/>
              </a:rPr>
              <a:t> </a:t>
            </a:r>
            <a:r>
              <a:rPr sz="2050">
                <a:solidFill>
                  <a:srgbClr val="525D77"/>
                </a:solidFill>
                <a:latin typeface="Calibri"/>
                <a:cs typeface="Calibri"/>
              </a:rPr>
              <a:t>linked</a:t>
            </a:r>
            <a:r>
              <a:rPr sz="2050" spc="250">
                <a:solidFill>
                  <a:srgbClr val="525D77"/>
                </a:solidFill>
                <a:latin typeface="Calibri"/>
                <a:cs typeface="Calibri"/>
              </a:rPr>
              <a:t> </a:t>
            </a:r>
            <a:r>
              <a:rPr sz="2050">
                <a:solidFill>
                  <a:srgbClr val="595959"/>
                </a:solidFill>
                <a:latin typeface="Calibri"/>
                <a:cs typeface="Calibri"/>
              </a:rPr>
              <a:t>with</a:t>
            </a:r>
            <a:r>
              <a:rPr sz="2050" spc="325">
                <a:solidFill>
                  <a:srgbClr val="595959"/>
                </a:solidFill>
                <a:latin typeface="Calibri"/>
                <a:cs typeface="Calibri"/>
              </a:rPr>
              <a:t> </a:t>
            </a:r>
            <a:r>
              <a:rPr sz="2050">
                <a:solidFill>
                  <a:srgbClr val="484848"/>
                </a:solidFill>
                <a:latin typeface="Calibri"/>
                <a:cs typeface="Calibri"/>
              </a:rPr>
              <a:t>Teams</a:t>
            </a:r>
            <a:r>
              <a:rPr sz="2050" spc="265">
                <a:solidFill>
                  <a:srgbClr val="484848"/>
                </a:solidFill>
                <a:latin typeface="Calibri"/>
                <a:cs typeface="Calibri"/>
              </a:rPr>
              <a:t> </a:t>
            </a:r>
            <a:r>
              <a:rPr sz="2050" spc="50">
                <a:solidFill>
                  <a:srgbClr val="464646"/>
                </a:solidFill>
                <a:latin typeface="Calibri"/>
                <a:cs typeface="Calibri"/>
              </a:rPr>
              <a:t>channels</a:t>
            </a:r>
            <a:r>
              <a:rPr sz="2050" spc="290">
                <a:solidFill>
                  <a:srgbClr val="464646"/>
                </a:solidFill>
                <a:latin typeface="Calibri"/>
                <a:cs typeface="Calibri"/>
              </a:rPr>
              <a:t> </a:t>
            </a:r>
            <a:r>
              <a:rPr sz="2050">
                <a:solidFill>
                  <a:srgbClr val="3F3F3F"/>
                </a:solidFill>
                <a:latin typeface="Calibri"/>
                <a:cs typeface="Calibri"/>
              </a:rPr>
              <a:t>and</a:t>
            </a:r>
            <a:r>
              <a:rPr sz="2050" spc="155">
                <a:solidFill>
                  <a:srgbClr val="3F3F3F"/>
                </a:solidFill>
                <a:latin typeface="Calibri"/>
                <a:cs typeface="Calibri"/>
              </a:rPr>
              <a:t> </a:t>
            </a:r>
            <a:r>
              <a:rPr sz="2050">
                <a:solidFill>
                  <a:srgbClr val="4D4D4D"/>
                </a:solidFill>
                <a:latin typeface="Calibri"/>
                <a:cs typeface="Calibri"/>
              </a:rPr>
              <a:t>digital</a:t>
            </a:r>
            <a:r>
              <a:rPr sz="2050" spc="270">
                <a:solidFill>
                  <a:srgbClr val="4D4D4D"/>
                </a:solidFill>
                <a:latin typeface="Calibri"/>
                <a:cs typeface="Calibri"/>
              </a:rPr>
              <a:t> </a:t>
            </a:r>
            <a:r>
              <a:rPr sz="2050" spc="-10">
                <a:solidFill>
                  <a:srgbClr val="4B4B4B"/>
                </a:solidFill>
                <a:latin typeface="Calibri"/>
                <a:cs typeface="Calibri"/>
              </a:rPr>
              <a:t>Forms.</a:t>
            </a:r>
            <a:endParaRPr sz="2050">
              <a:latin typeface="Calibri"/>
              <a:cs typeface="Calibri"/>
            </a:endParaRPr>
          </a:p>
          <a:p>
            <a:pPr marL="12700" marR="5080" indent="12065">
              <a:lnSpc>
                <a:spcPct val="100000"/>
              </a:lnSpc>
              <a:spcBef>
                <a:spcPts val="1735"/>
              </a:spcBef>
            </a:pPr>
            <a:r>
              <a:rPr sz="2050">
                <a:solidFill>
                  <a:srgbClr val="4B4B4B"/>
                </a:solidFill>
                <a:latin typeface="Calibri"/>
                <a:cs typeface="Calibri"/>
              </a:rPr>
              <a:t>This</a:t>
            </a:r>
            <a:r>
              <a:rPr sz="2050" spc="-10">
                <a:solidFill>
                  <a:srgbClr val="4B4B4B"/>
                </a:solidFill>
                <a:latin typeface="Calibri"/>
                <a:cs typeface="Calibri"/>
              </a:rPr>
              <a:t> </a:t>
            </a:r>
            <a:r>
              <a:rPr sz="2050" spc="-20">
                <a:solidFill>
                  <a:srgbClr val="424242"/>
                </a:solidFill>
                <a:latin typeface="Calibri"/>
                <a:cs typeface="Calibri"/>
              </a:rPr>
              <a:t>cohesive</a:t>
            </a:r>
            <a:r>
              <a:rPr sz="2050" spc="60">
                <a:solidFill>
                  <a:srgbClr val="424242"/>
                </a:solidFill>
                <a:latin typeface="Calibri"/>
                <a:cs typeface="Calibri"/>
              </a:rPr>
              <a:t> </a:t>
            </a:r>
            <a:r>
              <a:rPr sz="2050" spc="-10">
                <a:solidFill>
                  <a:srgbClr val="484848"/>
                </a:solidFill>
                <a:latin typeface="Calibri"/>
                <a:cs typeface="Calibri"/>
              </a:rPr>
              <a:t>system</a:t>
            </a:r>
            <a:r>
              <a:rPr sz="2050" spc="25">
                <a:solidFill>
                  <a:srgbClr val="484848"/>
                </a:solidFill>
                <a:latin typeface="Calibri"/>
                <a:cs typeface="Calibri"/>
              </a:rPr>
              <a:t> </a:t>
            </a:r>
            <a:r>
              <a:rPr sz="2050" spc="-30">
                <a:solidFill>
                  <a:srgbClr val="4B4B4B"/>
                </a:solidFill>
                <a:latin typeface="Calibri"/>
                <a:cs typeface="Calibri"/>
              </a:rPr>
              <a:t>enables</a:t>
            </a:r>
            <a:r>
              <a:rPr sz="2050" spc="5">
                <a:solidFill>
                  <a:srgbClr val="4B4B4B"/>
                </a:solidFill>
                <a:latin typeface="Calibri"/>
                <a:cs typeface="Calibri"/>
              </a:rPr>
              <a:t> </a:t>
            </a:r>
            <a:r>
              <a:rPr sz="2050" spc="-50">
                <a:solidFill>
                  <a:srgbClr val="424242"/>
                </a:solidFill>
                <a:latin typeface="Calibri"/>
                <a:cs typeface="Calibri"/>
              </a:rPr>
              <a:t>incident</a:t>
            </a:r>
            <a:r>
              <a:rPr sz="2050" spc="60">
                <a:solidFill>
                  <a:srgbClr val="424242"/>
                </a:solidFill>
                <a:latin typeface="Calibri"/>
                <a:cs typeface="Calibri"/>
              </a:rPr>
              <a:t> </a:t>
            </a:r>
            <a:r>
              <a:rPr sz="2050">
                <a:solidFill>
                  <a:srgbClr val="4B4B4B"/>
                </a:solidFill>
                <a:latin typeface="Calibri"/>
                <a:cs typeface="Calibri"/>
              </a:rPr>
              <a:t>logs</a:t>
            </a:r>
            <a:r>
              <a:rPr sz="2050" spc="-25">
                <a:solidFill>
                  <a:srgbClr val="4B4B4B"/>
                </a:solidFill>
                <a:latin typeface="Calibri"/>
                <a:cs typeface="Calibri"/>
              </a:rPr>
              <a:t> </a:t>
            </a:r>
            <a:r>
              <a:rPr sz="2050" spc="-60">
                <a:solidFill>
                  <a:srgbClr val="444444"/>
                </a:solidFill>
                <a:latin typeface="Calibri"/>
                <a:cs typeface="Calibri"/>
              </a:rPr>
              <a:t>submitted</a:t>
            </a:r>
            <a:r>
              <a:rPr sz="2050" spc="120">
                <a:solidFill>
                  <a:srgbClr val="444444"/>
                </a:solidFill>
                <a:latin typeface="Calibri"/>
                <a:cs typeface="Calibri"/>
              </a:rPr>
              <a:t> </a:t>
            </a:r>
            <a:r>
              <a:rPr sz="2050">
                <a:solidFill>
                  <a:srgbClr val="494949"/>
                </a:solidFill>
                <a:latin typeface="Calibri"/>
                <a:cs typeface="Calibri"/>
              </a:rPr>
              <a:t>via</a:t>
            </a:r>
            <a:r>
              <a:rPr sz="2050" spc="-50">
                <a:solidFill>
                  <a:srgbClr val="494949"/>
                </a:solidFill>
                <a:latin typeface="Calibri"/>
                <a:cs typeface="Calibri"/>
              </a:rPr>
              <a:t> </a:t>
            </a:r>
            <a:r>
              <a:rPr sz="2050" spc="-65">
                <a:solidFill>
                  <a:srgbClr val="464646"/>
                </a:solidFill>
                <a:latin typeface="Calibri"/>
                <a:cs typeface="Calibri"/>
              </a:rPr>
              <a:t>Forms</a:t>
            </a:r>
            <a:r>
              <a:rPr sz="2050" spc="-5">
                <a:solidFill>
                  <a:srgbClr val="464646"/>
                </a:solidFill>
                <a:latin typeface="Calibri"/>
                <a:cs typeface="Calibri"/>
              </a:rPr>
              <a:t> </a:t>
            </a:r>
            <a:r>
              <a:rPr sz="2050" spc="-30">
                <a:solidFill>
                  <a:srgbClr val="414141"/>
                </a:solidFill>
                <a:latin typeface="Calibri"/>
                <a:cs typeface="Calibri"/>
              </a:rPr>
              <a:t>to</a:t>
            </a:r>
            <a:r>
              <a:rPr sz="2050" spc="-45">
                <a:solidFill>
                  <a:srgbClr val="414141"/>
                </a:solidFill>
                <a:latin typeface="Calibri"/>
                <a:cs typeface="Calibri"/>
              </a:rPr>
              <a:t> </a:t>
            </a:r>
            <a:r>
              <a:rPr sz="2050" spc="-40">
                <a:solidFill>
                  <a:srgbClr val="484848"/>
                </a:solidFill>
                <a:latin typeface="Calibri"/>
                <a:cs typeface="Calibri"/>
              </a:rPr>
              <a:t>auto-</a:t>
            </a:r>
            <a:r>
              <a:rPr sz="2050">
                <a:solidFill>
                  <a:srgbClr val="484848"/>
                </a:solidFill>
                <a:latin typeface="Calibri"/>
                <a:cs typeface="Calibri"/>
              </a:rPr>
              <a:t>save</a:t>
            </a:r>
            <a:r>
              <a:rPr sz="2050" spc="30">
                <a:solidFill>
                  <a:srgbClr val="484848"/>
                </a:solidFill>
                <a:latin typeface="Calibri"/>
                <a:cs typeface="Calibri"/>
              </a:rPr>
              <a:t> </a:t>
            </a:r>
            <a:r>
              <a:rPr sz="2050" spc="-20">
                <a:solidFill>
                  <a:srgbClr val="444444"/>
                </a:solidFill>
                <a:latin typeface="Calibri"/>
                <a:cs typeface="Calibri"/>
              </a:rPr>
              <a:t>into </a:t>
            </a:r>
            <a:r>
              <a:rPr sz="2050" spc="-10">
                <a:solidFill>
                  <a:srgbClr val="3F3F3F"/>
                </a:solidFill>
                <a:latin typeface="Calibri"/>
                <a:cs typeface="Calibri"/>
              </a:rPr>
              <a:t>secure</a:t>
            </a:r>
            <a:r>
              <a:rPr sz="2050" spc="-20">
                <a:solidFill>
                  <a:srgbClr val="3F3F3F"/>
                </a:solidFill>
                <a:latin typeface="Calibri"/>
                <a:cs typeface="Calibri"/>
              </a:rPr>
              <a:t> </a:t>
            </a:r>
            <a:r>
              <a:rPr sz="2050" spc="-45">
                <a:solidFill>
                  <a:srgbClr val="464646"/>
                </a:solidFill>
                <a:latin typeface="Calibri"/>
                <a:cs typeface="Calibri"/>
              </a:rPr>
              <a:t>OneDrive</a:t>
            </a:r>
            <a:r>
              <a:rPr sz="2050">
                <a:solidFill>
                  <a:srgbClr val="464646"/>
                </a:solidFill>
                <a:latin typeface="Calibri"/>
                <a:cs typeface="Calibri"/>
              </a:rPr>
              <a:t> </a:t>
            </a:r>
            <a:r>
              <a:rPr sz="2050" spc="-50">
                <a:solidFill>
                  <a:srgbClr val="3D3D3D"/>
                </a:solidFill>
                <a:latin typeface="Calibri"/>
                <a:cs typeface="Calibri"/>
              </a:rPr>
              <a:t>directories,</a:t>
            </a:r>
            <a:r>
              <a:rPr sz="2050" spc="120">
                <a:solidFill>
                  <a:srgbClr val="3D3D3D"/>
                </a:solidFill>
                <a:latin typeface="Calibri"/>
                <a:cs typeface="Calibri"/>
              </a:rPr>
              <a:t> </a:t>
            </a:r>
            <a:r>
              <a:rPr sz="2050" spc="-55">
                <a:solidFill>
                  <a:srgbClr val="424242"/>
                </a:solidFill>
                <a:latin typeface="Calibri"/>
                <a:cs typeface="Calibri"/>
              </a:rPr>
              <a:t>ensuring</a:t>
            </a:r>
            <a:r>
              <a:rPr sz="2050" spc="150">
                <a:solidFill>
                  <a:srgbClr val="424242"/>
                </a:solidFill>
                <a:latin typeface="Calibri"/>
                <a:cs typeface="Calibri"/>
              </a:rPr>
              <a:t> </a:t>
            </a:r>
            <a:r>
              <a:rPr sz="2050" spc="-45">
                <a:solidFill>
                  <a:srgbClr val="424242"/>
                </a:solidFill>
                <a:latin typeface="Calibri"/>
                <a:cs typeface="Calibri"/>
              </a:rPr>
              <a:t>complete</a:t>
            </a:r>
            <a:r>
              <a:rPr sz="2050" spc="-35">
                <a:solidFill>
                  <a:srgbClr val="424242"/>
                </a:solidFill>
                <a:latin typeface="Calibri"/>
                <a:cs typeface="Calibri"/>
              </a:rPr>
              <a:t> </a:t>
            </a:r>
            <a:r>
              <a:rPr sz="2050" spc="-20">
                <a:solidFill>
                  <a:srgbClr val="444444"/>
                </a:solidFill>
                <a:latin typeface="Calibri"/>
                <a:cs typeface="Calibri"/>
              </a:rPr>
              <a:t>HIQA</a:t>
            </a:r>
            <a:r>
              <a:rPr sz="2050" spc="20">
                <a:solidFill>
                  <a:srgbClr val="444444"/>
                </a:solidFill>
                <a:latin typeface="Calibri"/>
                <a:cs typeface="Calibri"/>
              </a:rPr>
              <a:t> </a:t>
            </a:r>
            <a:r>
              <a:rPr sz="2050" spc="-35">
                <a:solidFill>
                  <a:srgbClr val="4B4B4B"/>
                </a:solidFill>
                <a:latin typeface="Calibri"/>
                <a:cs typeface="Calibri"/>
              </a:rPr>
              <a:t>audit</a:t>
            </a:r>
            <a:r>
              <a:rPr sz="2050" spc="30">
                <a:solidFill>
                  <a:srgbClr val="4B4B4B"/>
                </a:solidFill>
                <a:latin typeface="Calibri"/>
                <a:cs typeface="Calibri"/>
              </a:rPr>
              <a:t> </a:t>
            </a:r>
            <a:r>
              <a:rPr sz="2050" spc="-35">
                <a:solidFill>
                  <a:srgbClr val="3D3D3D"/>
                </a:solidFill>
                <a:latin typeface="Calibri"/>
                <a:cs typeface="Calibri"/>
              </a:rPr>
              <a:t>compliance</a:t>
            </a:r>
            <a:r>
              <a:rPr sz="2050" spc="25">
                <a:solidFill>
                  <a:srgbClr val="3D3D3D"/>
                </a:solidFill>
                <a:latin typeface="Calibri"/>
                <a:cs typeface="Calibri"/>
              </a:rPr>
              <a:t> </a:t>
            </a:r>
            <a:r>
              <a:rPr sz="2050" spc="-20">
                <a:solidFill>
                  <a:srgbClr val="3A8E87"/>
                </a:solidFill>
                <a:latin typeface="Calibri"/>
                <a:cs typeface="Calibri"/>
              </a:rPr>
              <a:t>(NHS </a:t>
            </a:r>
            <a:r>
              <a:rPr sz="2050" spc="-70">
                <a:solidFill>
                  <a:srgbClr val="0C706B"/>
                </a:solidFill>
                <a:latin typeface="Calibri"/>
                <a:cs typeface="Calibri"/>
              </a:rPr>
              <a:t>England,</a:t>
            </a:r>
            <a:r>
              <a:rPr sz="2050" spc="-25">
                <a:solidFill>
                  <a:srgbClr val="0C706B"/>
                </a:solidFill>
                <a:latin typeface="Calibri"/>
                <a:cs typeface="Calibri"/>
              </a:rPr>
              <a:t> </a:t>
            </a:r>
            <a:r>
              <a:rPr sz="2050" spc="-10">
                <a:solidFill>
                  <a:srgbClr val="4B4B4B"/>
                </a:solidFill>
                <a:latin typeface="Calibri"/>
                <a:cs typeface="Calibri"/>
              </a:rPr>
              <a:t>2024).</a:t>
            </a:r>
            <a:endParaRPr sz="2050">
              <a:latin typeface="Calibri"/>
              <a:cs typeface="Calibri"/>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0" y="0"/>
            <a:ext cx="20104100" cy="172769"/>
          </a:xfrm>
          <a:prstGeom prst="rect">
            <a:avLst/>
          </a:prstGeom>
        </p:spPr>
      </p:pic>
      <p:sp>
        <p:nvSpPr>
          <p:cNvPr id="3" name="object 3" descr="$PPTXTitle"/>
          <p:cNvSpPr txBox="1">
            <a:spLocks noGrp="1"/>
          </p:cNvSpPr>
          <p:nvPr>
            <p:ph type="title"/>
          </p:nvPr>
        </p:nvSpPr>
        <p:spPr>
          <a:xfrm>
            <a:off x="1890566" y="474849"/>
            <a:ext cx="14695001" cy="2112282"/>
          </a:xfrm>
          <a:prstGeom prst="rect">
            <a:avLst/>
          </a:prstGeom>
        </p:spPr>
        <p:txBody>
          <a:bodyPr vert="horz" wrap="square" lIns="0" tIns="564403" rIns="0" bIns="0" rtlCol="0">
            <a:spAutoFit/>
          </a:bodyPr>
          <a:lstStyle/>
          <a:p>
            <a:pPr marL="5575300">
              <a:lnSpc>
                <a:spcPct val="100000"/>
              </a:lnSpc>
              <a:spcBef>
                <a:spcPts val="95"/>
              </a:spcBef>
            </a:pPr>
            <a:r>
              <a:rPr sz="10050" spc="-50">
                <a:solidFill>
                  <a:srgbClr val="181818"/>
                </a:solidFill>
              </a:rPr>
              <a:t>References</a:t>
            </a:r>
            <a:endParaRPr sz="10050"/>
          </a:p>
        </p:txBody>
      </p:sp>
      <p:sp>
        <p:nvSpPr>
          <p:cNvPr id="4" name="object 4"/>
          <p:cNvSpPr txBox="1"/>
          <p:nvPr/>
        </p:nvSpPr>
        <p:spPr>
          <a:xfrm>
            <a:off x="3298787" y="2586835"/>
            <a:ext cx="12882245" cy="7840345"/>
          </a:xfrm>
          <a:prstGeom prst="rect">
            <a:avLst/>
          </a:prstGeom>
        </p:spPr>
        <p:txBody>
          <a:bodyPr vert="horz" wrap="square" lIns="0" tIns="13970" rIns="0" bIns="0" rtlCol="0">
            <a:spAutoFit/>
          </a:bodyPr>
          <a:lstStyle/>
          <a:p>
            <a:pPr marL="354965" marR="350520" indent="-342900">
              <a:lnSpc>
                <a:spcPct val="114000"/>
              </a:lnSpc>
              <a:buFont typeface="Wingdings" panose="05000000000000000000" charset="0"/>
              <a:buChar char=""/>
            </a:pPr>
            <a:r>
              <a:rPr sz="2450" spc="-20">
                <a:solidFill>
                  <a:srgbClr val="343434"/>
                </a:solidFill>
                <a:latin typeface="Calibri"/>
                <a:cs typeface="Calibri"/>
              </a:rPr>
              <a:t>Microsoft</a:t>
            </a:r>
            <a:r>
              <a:rPr sz="2450" spc="-114">
                <a:solidFill>
                  <a:srgbClr val="343434"/>
                </a:solidFill>
                <a:latin typeface="Calibri"/>
                <a:cs typeface="Calibri"/>
              </a:rPr>
              <a:t> </a:t>
            </a:r>
            <a:r>
              <a:rPr sz="2450" spc="-50">
                <a:solidFill>
                  <a:srgbClr val="313131"/>
                </a:solidFill>
                <a:latin typeface="Calibri"/>
                <a:cs typeface="Calibri"/>
              </a:rPr>
              <a:t>(2025)</a:t>
            </a:r>
            <a:r>
              <a:rPr sz="2450" spc="20">
                <a:solidFill>
                  <a:srgbClr val="313131"/>
                </a:solidFill>
                <a:latin typeface="Calibri"/>
                <a:cs typeface="Calibri"/>
              </a:rPr>
              <a:t> </a:t>
            </a:r>
            <a:r>
              <a:rPr sz="2450" i="1">
                <a:solidFill>
                  <a:srgbClr val="313131"/>
                </a:solidFill>
                <a:latin typeface="Calibri"/>
                <a:cs typeface="Calibri"/>
              </a:rPr>
              <a:t>Privacy</a:t>
            </a:r>
            <a:r>
              <a:rPr sz="2450" i="1" spc="65">
                <a:solidFill>
                  <a:srgbClr val="313131"/>
                </a:solidFill>
                <a:latin typeface="Calibri"/>
                <a:cs typeface="Calibri"/>
              </a:rPr>
              <a:t> </a:t>
            </a:r>
            <a:r>
              <a:rPr sz="2450" i="1" spc="-45">
                <a:solidFill>
                  <a:srgbClr val="2D2D2D"/>
                </a:solidFill>
                <a:latin typeface="Calibri"/>
                <a:cs typeface="Calibri"/>
              </a:rPr>
              <a:t>security,</a:t>
            </a:r>
            <a:r>
              <a:rPr sz="2450" i="1" spc="-80">
                <a:solidFill>
                  <a:srgbClr val="2D2D2D"/>
                </a:solidFill>
                <a:latin typeface="Calibri"/>
                <a:cs typeface="Calibri"/>
              </a:rPr>
              <a:t> </a:t>
            </a:r>
            <a:r>
              <a:rPr sz="2450" i="1" spc="-75">
                <a:solidFill>
                  <a:srgbClr val="3D3D3D"/>
                </a:solidFill>
                <a:latin typeface="Calibri"/>
                <a:cs typeface="Calibri"/>
              </a:rPr>
              <a:t>and</a:t>
            </a:r>
            <a:r>
              <a:rPr sz="2450" i="1" spc="-215">
                <a:solidFill>
                  <a:srgbClr val="3D3D3D"/>
                </a:solidFill>
                <a:latin typeface="Calibri"/>
                <a:cs typeface="Calibri"/>
              </a:rPr>
              <a:t> </a:t>
            </a:r>
            <a:r>
              <a:rPr sz="2450" i="1" spc="-55">
                <a:solidFill>
                  <a:srgbClr val="313131"/>
                </a:solidFill>
                <a:latin typeface="Calibri"/>
                <a:cs typeface="Calibri"/>
              </a:rPr>
              <a:t>compliance</a:t>
            </a:r>
            <a:r>
              <a:rPr sz="2450" i="1" spc="-45">
                <a:solidFill>
                  <a:srgbClr val="313131"/>
                </a:solidFill>
                <a:latin typeface="Calibri"/>
                <a:cs typeface="Calibri"/>
              </a:rPr>
              <a:t> </a:t>
            </a:r>
            <a:r>
              <a:rPr sz="2450" i="1">
                <a:solidFill>
                  <a:srgbClr val="383838"/>
                </a:solidFill>
                <a:latin typeface="Calibri"/>
                <a:cs typeface="Calibri"/>
              </a:rPr>
              <a:t>in</a:t>
            </a:r>
            <a:r>
              <a:rPr sz="2450" i="1" spc="-265">
                <a:solidFill>
                  <a:srgbClr val="383838"/>
                </a:solidFill>
                <a:latin typeface="Calibri"/>
                <a:cs typeface="Calibri"/>
              </a:rPr>
              <a:t> </a:t>
            </a:r>
            <a:r>
              <a:rPr sz="2450" i="1" spc="-10">
                <a:solidFill>
                  <a:srgbClr val="3A3A3A"/>
                </a:solidFill>
                <a:latin typeface="Calibri"/>
                <a:cs typeface="Calibri"/>
              </a:rPr>
              <a:t>Microsoft</a:t>
            </a:r>
            <a:r>
              <a:rPr sz="2450" i="1">
                <a:solidFill>
                  <a:srgbClr val="3A3A3A"/>
                </a:solidFill>
                <a:latin typeface="Calibri"/>
                <a:cs typeface="Calibri"/>
              </a:rPr>
              <a:t> </a:t>
            </a:r>
            <a:r>
              <a:rPr sz="2450" i="1" spc="-10">
                <a:solidFill>
                  <a:srgbClr val="343434"/>
                </a:solidFill>
                <a:latin typeface="Calibri"/>
                <a:cs typeface="Calibri"/>
              </a:rPr>
              <a:t>OneDrive.</a:t>
            </a:r>
            <a:r>
              <a:rPr sz="2450" i="1" spc="-200">
                <a:solidFill>
                  <a:srgbClr val="343434"/>
                </a:solidFill>
                <a:latin typeface="Calibri"/>
                <a:cs typeface="Calibri"/>
              </a:rPr>
              <a:t> </a:t>
            </a:r>
            <a:r>
              <a:rPr sz="2450" spc="-25">
                <a:solidFill>
                  <a:srgbClr val="343434"/>
                </a:solidFill>
                <a:latin typeface="Calibri"/>
                <a:cs typeface="Calibri"/>
              </a:rPr>
              <a:t>Microsoft</a:t>
            </a:r>
            <a:r>
              <a:rPr sz="2450">
                <a:solidFill>
                  <a:srgbClr val="343434"/>
                </a:solidFill>
                <a:latin typeface="Calibri"/>
                <a:cs typeface="Calibri"/>
              </a:rPr>
              <a:t> </a:t>
            </a:r>
            <a:r>
              <a:rPr sz="2450" spc="-40">
                <a:solidFill>
                  <a:srgbClr val="363636"/>
                </a:solidFill>
                <a:latin typeface="Calibri"/>
                <a:cs typeface="Calibri"/>
              </a:rPr>
              <a:t>Q&amp;A.</a:t>
            </a:r>
            <a:r>
              <a:rPr sz="2450" spc="-160">
                <a:solidFill>
                  <a:srgbClr val="363636"/>
                </a:solidFill>
                <a:latin typeface="Calibri"/>
                <a:cs typeface="Calibri"/>
              </a:rPr>
              <a:t> </a:t>
            </a:r>
            <a:r>
              <a:rPr sz="2450" spc="-35">
                <a:solidFill>
                  <a:srgbClr val="343434"/>
                </a:solidFill>
                <a:latin typeface="Calibri"/>
                <a:cs typeface="Calibri"/>
              </a:rPr>
              <a:t>Available</a:t>
            </a:r>
            <a:r>
              <a:rPr sz="2450" spc="-50">
                <a:solidFill>
                  <a:srgbClr val="343434"/>
                </a:solidFill>
                <a:latin typeface="Calibri"/>
                <a:cs typeface="Calibri"/>
              </a:rPr>
              <a:t> </a:t>
            </a:r>
            <a:r>
              <a:rPr sz="2450" spc="-25">
                <a:solidFill>
                  <a:srgbClr val="313131"/>
                </a:solidFill>
                <a:latin typeface="Calibri"/>
                <a:cs typeface="Calibri"/>
              </a:rPr>
              <a:t>at: </a:t>
            </a:r>
            <a:r>
              <a:rPr sz="2450" spc="-60">
                <a:solidFill>
                  <a:srgbClr val="34979A"/>
                </a:solidFill>
                <a:latin typeface="Calibri"/>
                <a:cs typeface="Calibri"/>
                <a:hlinkClick r:id="rId4"/>
              </a:rPr>
              <a:t>https://learn.microsoft.com/</a:t>
            </a:r>
            <a:r>
              <a:rPr sz="2450" spc="-40">
                <a:solidFill>
                  <a:srgbClr val="34979A"/>
                </a:solidFill>
                <a:latin typeface="Calibri"/>
                <a:cs typeface="Calibri"/>
              </a:rPr>
              <a:t> </a:t>
            </a:r>
            <a:r>
              <a:rPr sz="2450" spc="-75">
                <a:solidFill>
                  <a:srgbClr val="333333"/>
                </a:solidFill>
                <a:latin typeface="Calibri"/>
                <a:cs typeface="Calibri"/>
              </a:rPr>
              <a:t>(Accessed:</a:t>
            </a:r>
            <a:r>
              <a:rPr sz="2450" spc="85">
                <a:solidFill>
                  <a:srgbClr val="333333"/>
                </a:solidFill>
                <a:latin typeface="Calibri"/>
                <a:cs typeface="Calibri"/>
              </a:rPr>
              <a:t> </a:t>
            </a:r>
            <a:r>
              <a:rPr sz="2450">
                <a:solidFill>
                  <a:srgbClr val="3D3D3D"/>
                </a:solidFill>
                <a:latin typeface="Calibri"/>
                <a:cs typeface="Calibri"/>
              </a:rPr>
              <a:t>6</a:t>
            </a:r>
            <a:r>
              <a:rPr sz="2450" spc="-55">
                <a:solidFill>
                  <a:srgbClr val="3D3D3D"/>
                </a:solidFill>
                <a:latin typeface="Calibri"/>
                <a:cs typeface="Calibri"/>
              </a:rPr>
              <a:t> </a:t>
            </a:r>
            <a:r>
              <a:rPr sz="2450" spc="-55">
                <a:solidFill>
                  <a:srgbClr val="3B3B3B"/>
                </a:solidFill>
                <a:latin typeface="Calibri"/>
                <a:cs typeface="Calibri"/>
              </a:rPr>
              <a:t>June</a:t>
            </a:r>
            <a:r>
              <a:rPr sz="2450" spc="-145">
                <a:solidFill>
                  <a:srgbClr val="3B3B3B"/>
                </a:solidFill>
                <a:latin typeface="Calibri"/>
                <a:cs typeface="Calibri"/>
              </a:rPr>
              <a:t> </a:t>
            </a:r>
            <a:r>
              <a:rPr sz="2450" spc="-10">
                <a:solidFill>
                  <a:srgbClr val="333333"/>
                </a:solidFill>
                <a:latin typeface="Calibri"/>
                <a:cs typeface="Calibri"/>
              </a:rPr>
              <a:t>2026).</a:t>
            </a:r>
            <a:endParaRPr sz="2450">
              <a:latin typeface="Calibri"/>
              <a:cs typeface="Calibri"/>
            </a:endParaRPr>
          </a:p>
          <a:p>
            <a:pPr marL="354965" marR="1339850" indent="-342900">
              <a:lnSpc>
                <a:spcPct val="114000"/>
              </a:lnSpc>
              <a:spcBef>
                <a:spcPts val="1235"/>
              </a:spcBef>
              <a:buFont typeface="Wingdings" panose="05000000000000000000" charset="0"/>
              <a:buChar char=""/>
            </a:pPr>
            <a:r>
              <a:rPr sz="2450" spc="120">
                <a:solidFill>
                  <a:srgbClr val="3F3F3F"/>
                </a:solidFill>
                <a:latin typeface="Calibri"/>
                <a:cs typeface="Calibri"/>
              </a:rPr>
              <a:t>NHS</a:t>
            </a:r>
            <a:r>
              <a:rPr sz="2450" spc="-140">
                <a:solidFill>
                  <a:srgbClr val="3F3F3F"/>
                </a:solidFill>
                <a:latin typeface="Calibri"/>
                <a:cs typeface="Calibri"/>
              </a:rPr>
              <a:t> </a:t>
            </a:r>
            <a:r>
              <a:rPr sz="2450" spc="-45">
                <a:solidFill>
                  <a:srgbClr val="343434"/>
                </a:solidFill>
                <a:latin typeface="Calibri"/>
                <a:cs typeface="Calibri"/>
              </a:rPr>
              <a:t>England</a:t>
            </a:r>
            <a:r>
              <a:rPr sz="2450" spc="-30">
                <a:solidFill>
                  <a:srgbClr val="343434"/>
                </a:solidFill>
                <a:latin typeface="Calibri"/>
                <a:cs typeface="Calibri"/>
              </a:rPr>
              <a:t> </a:t>
            </a:r>
            <a:r>
              <a:rPr sz="2450" spc="-50">
                <a:solidFill>
                  <a:srgbClr val="313131"/>
                </a:solidFill>
                <a:latin typeface="Calibri"/>
                <a:cs typeface="Calibri"/>
              </a:rPr>
              <a:t>(2024)</a:t>
            </a:r>
            <a:r>
              <a:rPr sz="2450" spc="20">
                <a:solidFill>
                  <a:srgbClr val="313131"/>
                </a:solidFill>
                <a:latin typeface="Calibri"/>
                <a:cs typeface="Calibri"/>
              </a:rPr>
              <a:t> </a:t>
            </a:r>
            <a:r>
              <a:rPr sz="2450" i="1">
                <a:solidFill>
                  <a:srgbClr val="282828"/>
                </a:solidFill>
                <a:latin typeface="Calibri"/>
                <a:cs typeface="Calibri"/>
              </a:rPr>
              <a:t>Cloudstorage</a:t>
            </a:r>
            <a:r>
              <a:rPr sz="2450" i="1" spc="-25">
                <a:solidFill>
                  <a:srgbClr val="282828"/>
                </a:solidFill>
                <a:latin typeface="Calibri"/>
                <a:cs typeface="Calibri"/>
              </a:rPr>
              <a:t> </a:t>
            </a:r>
            <a:r>
              <a:rPr sz="2450" i="1" spc="-75">
                <a:solidFill>
                  <a:srgbClr val="313131"/>
                </a:solidFill>
                <a:latin typeface="Calibri"/>
                <a:cs typeface="Calibri"/>
              </a:rPr>
              <a:t>and</a:t>
            </a:r>
            <a:r>
              <a:rPr sz="2450" i="1" spc="-225">
                <a:solidFill>
                  <a:srgbClr val="313131"/>
                </a:solidFill>
                <a:latin typeface="Calibri"/>
                <a:cs typeface="Calibri"/>
              </a:rPr>
              <a:t> </a:t>
            </a:r>
            <a:r>
              <a:rPr sz="2450" i="1" spc="-105">
                <a:solidFill>
                  <a:srgbClr val="344964"/>
                </a:solidFill>
                <a:latin typeface="Calibri"/>
                <a:cs typeface="Calibri"/>
              </a:rPr>
              <a:t>data</a:t>
            </a:r>
            <a:r>
              <a:rPr sz="2450" i="1" spc="-235">
                <a:solidFill>
                  <a:srgbClr val="344964"/>
                </a:solidFill>
                <a:latin typeface="Calibri"/>
                <a:cs typeface="Calibri"/>
              </a:rPr>
              <a:t> </a:t>
            </a:r>
            <a:r>
              <a:rPr sz="2450" i="1" spc="-45">
                <a:solidFill>
                  <a:srgbClr val="363636"/>
                </a:solidFill>
                <a:latin typeface="Calibri"/>
                <a:cs typeface="Calibri"/>
              </a:rPr>
              <a:t>guidance</a:t>
            </a:r>
            <a:r>
              <a:rPr sz="2450" i="1" spc="30">
                <a:solidFill>
                  <a:srgbClr val="363636"/>
                </a:solidFill>
                <a:latin typeface="Calibri"/>
                <a:cs typeface="Calibri"/>
              </a:rPr>
              <a:t> </a:t>
            </a:r>
            <a:r>
              <a:rPr sz="2450" i="1" spc="-150">
                <a:solidFill>
                  <a:srgbClr val="3B3B3B"/>
                </a:solidFill>
                <a:latin typeface="Calibri"/>
                <a:cs typeface="Calibri"/>
              </a:rPr>
              <a:t>-</a:t>
            </a:r>
            <a:r>
              <a:rPr sz="2450" i="1" spc="-165">
                <a:solidFill>
                  <a:srgbClr val="3B3B3B"/>
                </a:solidFill>
                <a:latin typeface="Calibri"/>
                <a:cs typeface="Calibri"/>
              </a:rPr>
              <a:t> </a:t>
            </a:r>
            <a:r>
              <a:rPr sz="2450" i="1">
                <a:solidFill>
                  <a:srgbClr val="383838"/>
                </a:solidFill>
                <a:latin typeface="Calibri"/>
                <a:cs typeface="Calibri"/>
              </a:rPr>
              <a:t>Cloud</a:t>
            </a:r>
            <a:r>
              <a:rPr sz="2450" i="1" spc="-210">
                <a:solidFill>
                  <a:srgbClr val="383838"/>
                </a:solidFill>
                <a:latin typeface="Calibri"/>
                <a:cs typeface="Calibri"/>
              </a:rPr>
              <a:t> </a:t>
            </a:r>
            <a:r>
              <a:rPr sz="2450" i="1">
                <a:solidFill>
                  <a:srgbClr val="383838"/>
                </a:solidFill>
                <a:latin typeface="Calibri"/>
                <a:cs typeface="Calibri"/>
              </a:rPr>
              <a:t>Centre</a:t>
            </a:r>
            <a:r>
              <a:rPr sz="2450" i="1" spc="-185">
                <a:solidFill>
                  <a:srgbClr val="383838"/>
                </a:solidFill>
                <a:latin typeface="Calibri"/>
                <a:cs typeface="Calibri"/>
              </a:rPr>
              <a:t> </a:t>
            </a:r>
            <a:r>
              <a:rPr sz="2450" i="1" spc="-30">
                <a:solidFill>
                  <a:srgbClr val="383838"/>
                </a:solidFill>
                <a:latin typeface="Calibri"/>
                <a:cs typeface="Calibri"/>
              </a:rPr>
              <a:t>of</a:t>
            </a:r>
            <a:r>
              <a:rPr sz="2450" i="1" spc="-200">
                <a:solidFill>
                  <a:srgbClr val="383838"/>
                </a:solidFill>
                <a:latin typeface="Calibri"/>
                <a:cs typeface="Calibri"/>
              </a:rPr>
              <a:t> </a:t>
            </a:r>
            <a:r>
              <a:rPr sz="2450" i="1" spc="-55">
                <a:solidFill>
                  <a:srgbClr val="363636"/>
                </a:solidFill>
                <a:latin typeface="Calibri"/>
                <a:cs typeface="Calibri"/>
              </a:rPr>
              <a:t>Excellence.</a:t>
            </a:r>
            <a:r>
              <a:rPr sz="2450" i="1" spc="-90">
                <a:solidFill>
                  <a:srgbClr val="363636"/>
                </a:solidFill>
                <a:latin typeface="Calibri"/>
                <a:cs typeface="Calibri"/>
              </a:rPr>
              <a:t> </a:t>
            </a:r>
            <a:r>
              <a:rPr sz="2450" spc="-45">
                <a:solidFill>
                  <a:srgbClr val="343434"/>
                </a:solidFill>
                <a:latin typeface="Calibri"/>
                <a:cs typeface="Calibri"/>
              </a:rPr>
              <a:t>Available</a:t>
            </a:r>
            <a:r>
              <a:rPr sz="2450" spc="-70">
                <a:solidFill>
                  <a:srgbClr val="343434"/>
                </a:solidFill>
                <a:latin typeface="Calibri"/>
                <a:cs typeface="Calibri"/>
              </a:rPr>
              <a:t> </a:t>
            </a:r>
            <a:r>
              <a:rPr sz="2450" spc="-25">
                <a:solidFill>
                  <a:srgbClr val="313131"/>
                </a:solidFill>
                <a:latin typeface="Calibri"/>
                <a:cs typeface="Calibri"/>
              </a:rPr>
              <a:t>at: </a:t>
            </a:r>
            <a:r>
              <a:rPr sz="2450" spc="-55">
                <a:solidFill>
                  <a:srgbClr val="34979A"/>
                </a:solidFill>
                <a:latin typeface="Calibri"/>
                <a:cs typeface="Calibri"/>
                <a:hlinkClick r:id="rId5"/>
              </a:rPr>
              <a:t>https://digital.nhs.uk/</a:t>
            </a:r>
            <a:r>
              <a:rPr sz="2450" spc="-50">
                <a:solidFill>
                  <a:srgbClr val="34979A"/>
                </a:solidFill>
                <a:latin typeface="Calibri"/>
                <a:cs typeface="Calibri"/>
              </a:rPr>
              <a:t> </a:t>
            </a:r>
            <a:r>
              <a:rPr sz="2450" spc="-75">
                <a:solidFill>
                  <a:srgbClr val="313131"/>
                </a:solidFill>
                <a:latin typeface="Calibri"/>
                <a:cs typeface="Calibri"/>
              </a:rPr>
              <a:t>(Accessed:</a:t>
            </a:r>
            <a:r>
              <a:rPr sz="2450" spc="70">
                <a:solidFill>
                  <a:srgbClr val="313131"/>
                </a:solidFill>
                <a:latin typeface="Calibri"/>
                <a:cs typeface="Calibri"/>
              </a:rPr>
              <a:t> </a:t>
            </a:r>
            <a:r>
              <a:rPr sz="2450">
                <a:solidFill>
                  <a:srgbClr val="333333"/>
                </a:solidFill>
                <a:latin typeface="Calibri"/>
                <a:cs typeface="Calibri"/>
              </a:rPr>
              <a:t>6</a:t>
            </a:r>
            <a:r>
              <a:rPr sz="2450" spc="-65">
                <a:solidFill>
                  <a:srgbClr val="333333"/>
                </a:solidFill>
                <a:latin typeface="Calibri"/>
                <a:cs typeface="Calibri"/>
              </a:rPr>
              <a:t> </a:t>
            </a:r>
            <a:r>
              <a:rPr sz="2450" spc="-55">
                <a:solidFill>
                  <a:srgbClr val="363636"/>
                </a:solidFill>
                <a:latin typeface="Calibri"/>
                <a:cs typeface="Calibri"/>
              </a:rPr>
              <a:t>June</a:t>
            </a:r>
            <a:r>
              <a:rPr sz="2450" spc="-150">
                <a:solidFill>
                  <a:srgbClr val="363636"/>
                </a:solidFill>
                <a:latin typeface="Calibri"/>
                <a:cs typeface="Calibri"/>
              </a:rPr>
              <a:t> </a:t>
            </a:r>
            <a:r>
              <a:rPr sz="2450" spc="-10">
                <a:solidFill>
                  <a:srgbClr val="313131"/>
                </a:solidFill>
                <a:latin typeface="Calibri"/>
                <a:cs typeface="Calibri"/>
              </a:rPr>
              <a:t>2026).</a:t>
            </a:r>
            <a:endParaRPr sz="2450">
              <a:latin typeface="Calibri"/>
              <a:cs typeface="Calibri"/>
            </a:endParaRPr>
          </a:p>
          <a:p>
            <a:pPr marL="358140" marR="1135380" indent="-342900">
              <a:lnSpc>
                <a:spcPct val="114000"/>
              </a:lnSpc>
              <a:spcBef>
                <a:spcPts val="1235"/>
              </a:spcBef>
              <a:buFont typeface="Wingdings" panose="05000000000000000000" charset="0"/>
              <a:buChar char=""/>
            </a:pPr>
            <a:r>
              <a:rPr sz="2450">
                <a:solidFill>
                  <a:srgbClr val="313131"/>
                </a:solidFill>
                <a:latin typeface="Calibri"/>
                <a:cs typeface="Calibri"/>
              </a:rPr>
              <a:t>Storing</a:t>
            </a:r>
            <a:r>
              <a:rPr sz="2450" spc="-110">
                <a:solidFill>
                  <a:srgbClr val="313131"/>
                </a:solidFill>
                <a:latin typeface="Calibri"/>
                <a:cs typeface="Calibri"/>
              </a:rPr>
              <a:t> </a:t>
            </a:r>
            <a:r>
              <a:rPr sz="2450" spc="-50">
                <a:solidFill>
                  <a:srgbClr val="333333"/>
                </a:solidFill>
                <a:latin typeface="Calibri"/>
                <a:cs typeface="Calibri"/>
              </a:rPr>
              <a:t>information</a:t>
            </a:r>
            <a:r>
              <a:rPr sz="2450" spc="-100">
                <a:solidFill>
                  <a:srgbClr val="333333"/>
                </a:solidFill>
                <a:latin typeface="Calibri"/>
                <a:cs typeface="Calibri"/>
              </a:rPr>
              <a:t> </a:t>
            </a:r>
            <a:r>
              <a:rPr sz="2450" spc="-20">
                <a:solidFill>
                  <a:srgbClr val="2F2F2F"/>
                </a:solidFill>
                <a:latin typeface="Calibri"/>
                <a:cs typeface="Calibri"/>
              </a:rPr>
              <a:t>using</a:t>
            </a:r>
            <a:r>
              <a:rPr sz="2450" spc="-160">
                <a:solidFill>
                  <a:srgbClr val="2F2F2F"/>
                </a:solidFill>
                <a:latin typeface="Calibri"/>
                <a:cs typeface="Calibri"/>
              </a:rPr>
              <a:t> </a:t>
            </a:r>
            <a:r>
              <a:rPr sz="2450" spc="-65">
                <a:solidFill>
                  <a:srgbClr val="343434"/>
                </a:solidFill>
                <a:latin typeface="Calibri"/>
                <a:cs typeface="Calibri"/>
              </a:rPr>
              <a:t>a</a:t>
            </a:r>
            <a:r>
              <a:rPr sz="2450" spc="-265">
                <a:solidFill>
                  <a:srgbClr val="343434"/>
                </a:solidFill>
                <a:latin typeface="Calibri"/>
                <a:cs typeface="Calibri"/>
              </a:rPr>
              <a:t> </a:t>
            </a:r>
            <a:r>
              <a:rPr sz="2450" spc="-40">
                <a:solidFill>
                  <a:srgbClr val="343434"/>
                </a:solidFill>
                <a:latin typeface="Calibri"/>
                <a:cs typeface="Calibri"/>
              </a:rPr>
              <a:t>data</a:t>
            </a:r>
            <a:r>
              <a:rPr sz="2450" spc="-150">
                <a:solidFill>
                  <a:srgbClr val="343434"/>
                </a:solidFill>
                <a:latin typeface="Calibri"/>
                <a:cs typeface="Calibri"/>
              </a:rPr>
              <a:t> </a:t>
            </a:r>
            <a:r>
              <a:rPr sz="2450" spc="-70">
                <a:solidFill>
                  <a:srgbClr val="383838"/>
                </a:solidFill>
                <a:latin typeface="Calibri"/>
                <a:cs typeface="Calibri"/>
              </a:rPr>
              <a:t>cloud</a:t>
            </a:r>
            <a:r>
              <a:rPr sz="2450" spc="-55">
                <a:solidFill>
                  <a:srgbClr val="383838"/>
                </a:solidFill>
                <a:latin typeface="Calibri"/>
                <a:cs typeface="Calibri"/>
              </a:rPr>
              <a:t> </a:t>
            </a:r>
            <a:r>
              <a:rPr sz="2450" spc="-110">
                <a:solidFill>
                  <a:srgbClr val="343434"/>
                </a:solidFill>
                <a:latin typeface="Calibri"/>
                <a:cs typeface="Calibri"/>
              </a:rPr>
              <a:t>and</a:t>
            </a:r>
            <a:r>
              <a:rPr sz="2450" spc="-90">
                <a:solidFill>
                  <a:srgbClr val="343434"/>
                </a:solidFill>
                <a:latin typeface="Calibri"/>
                <a:cs typeface="Calibri"/>
              </a:rPr>
              <a:t> </a:t>
            </a:r>
            <a:r>
              <a:rPr sz="2450" spc="-45">
                <a:solidFill>
                  <a:srgbClr val="2F2F2F"/>
                </a:solidFill>
                <a:latin typeface="Calibri"/>
                <a:cs typeface="Calibri"/>
              </a:rPr>
              <a:t>protecting</a:t>
            </a:r>
            <a:r>
              <a:rPr sz="2450" spc="-40">
                <a:solidFill>
                  <a:srgbClr val="2F2F2F"/>
                </a:solidFill>
                <a:latin typeface="Calibri"/>
                <a:cs typeface="Calibri"/>
              </a:rPr>
              <a:t> </a:t>
            </a:r>
            <a:r>
              <a:rPr sz="2450" spc="-60">
                <a:solidFill>
                  <a:srgbClr val="2F2F2F"/>
                </a:solidFill>
                <a:latin typeface="Calibri"/>
                <a:cs typeface="Calibri"/>
              </a:rPr>
              <a:t>patient </a:t>
            </a:r>
            <a:r>
              <a:rPr sz="2450" spc="-40">
                <a:solidFill>
                  <a:srgbClr val="282828"/>
                </a:solidFill>
                <a:latin typeface="Calibri"/>
                <a:cs typeface="Calibri"/>
              </a:rPr>
              <a:t>data</a:t>
            </a:r>
            <a:r>
              <a:rPr sz="2450" spc="-140">
                <a:solidFill>
                  <a:srgbClr val="282828"/>
                </a:solidFill>
                <a:latin typeface="Calibri"/>
                <a:cs typeface="Calibri"/>
              </a:rPr>
              <a:t> </a:t>
            </a:r>
            <a:r>
              <a:rPr sz="2450" spc="-35">
                <a:solidFill>
                  <a:srgbClr val="2F2F2F"/>
                </a:solidFill>
                <a:latin typeface="Calibri"/>
                <a:cs typeface="Calibri"/>
              </a:rPr>
              <a:t>(2022)</a:t>
            </a:r>
            <a:r>
              <a:rPr sz="2450" spc="165">
                <a:solidFill>
                  <a:srgbClr val="2F2F2F"/>
                </a:solidFill>
                <a:latin typeface="Calibri"/>
                <a:cs typeface="Calibri"/>
              </a:rPr>
              <a:t> </a:t>
            </a:r>
            <a:r>
              <a:rPr sz="2450" i="1" spc="-35">
                <a:solidFill>
                  <a:srgbClr val="3D3D3D"/>
                </a:solidFill>
                <a:latin typeface="Calibri"/>
                <a:cs typeface="Calibri"/>
              </a:rPr>
              <a:t>The</a:t>
            </a:r>
            <a:r>
              <a:rPr sz="2450" i="1" spc="-215">
                <a:solidFill>
                  <a:srgbClr val="3D3D3D"/>
                </a:solidFill>
                <a:latin typeface="Calibri"/>
                <a:cs typeface="Calibri"/>
              </a:rPr>
              <a:t> </a:t>
            </a:r>
            <a:r>
              <a:rPr sz="2450" i="1">
                <a:solidFill>
                  <a:srgbClr val="2D2D2D"/>
                </a:solidFill>
                <a:latin typeface="Calibri"/>
                <a:cs typeface="Calibri"/>
              </a:rPr>
              <a:t>MDU.</a:t>
            </a:r>
            <a:r>
              <a:rPr sz="2450" i="1" spc="-215">
                <a:solidFill>
                  <a:srgbClr val="2D2D2D"/>
                </a:solidFill>
                <a:latin typeface="Calibri"/>
                <a:cs typeface="Calibri"/>
              </a:rPr>
              <a:t> </a:t>
            </a:r>
            <a:r>
              <a:rPr sz="2450" spc="-45">
                <a:solidFill>
                  <a:srgbClr val="313131"/>
                </a:solidFill>
                <a:latin typeface="Calibri"/>
                <a:cs typeface="Calibri"/>
              </a:rPr>
              <a:t>Available</a:t>
            </a:r>
            <a:r>
              <a:rPr sz="2450" spc="-60">
                <a:solidFill>
                  <a:srgbClr val="313131"/>
                </a:solidFill>
                <a:latin typeface="Calibri"/>
                <a:cs typeface="Calibri"/>
              </a:rPr>
              <a:t> </a:t>
            </a:r>
            <a:r>
              <a:rPr sz="2450" spc="-25">
                <a:solidFill>
                  <a:srgbClr val="212121"/>
                </a:solidFill>
                <a:latin typeface="Calibri"/>
                <a:cs typeface="Calibri"/>
              </a:rPr>
              <a:t>at: </a:t>
            </a:r>
            <a:r>
              <a:rPr sz="2450" spc="-80">
                <a:solidFill>
                  <a:srgbClr val="31A39E"/>
                </a:solidFill>
                <a:latin typeface="Calibri"/>
                <a:cs typeface="Calibri"/>
                <a:hlinkClick r:id="rId6"/>
              </a:rPr>
              <a:t>https://www.themdu.com/</a:t>
            </a:r>
            <a:r>
              <a:rPr sz="2450" spc="-65">
                <a:solidFill>
                  <a:srgbClr val="31A39E"/>
                </a:solidFill>
                <a:latin typeface="Calibri"/>
                <a:cs typeface="Calibri"/>
              </a:rPr>
              <a:t> </a:t>
            </a:r>
            <a:r>
              <a:rPr sz="2450" spc="-75">
                <a:solidFill>
                  <a:srgbClr val="363636"/>
                </a:solidFill>
                <a:latin typeface="Calibri"/>
                <a:cs typeface="Calibri"/>
              </a:rPr>
              <a:t>(Accessed:</a:t>
            </a:r>
            <a:r>
              <a:rPr sz="2450" spc="80">
                <a:solidFill>
                  <a:srgbClr val="363636"/>
                </a:solidFill>
                <a:latin typeface="Calibri"/>
                <a:cs typeface="Calibri"/>
              </a:rPr>
              <a:t> </a:t>
            </a:r>
            <a:r>
              <a:rPr sz="2450">
                <a:solidFill>
                  <a:srgbClr val="3B3B3B"/>
                </a:solidFill>
                <a:latin typeface="Calibri"/>
                <a:cs typeface="Calibri"/>
              </a:rPr>
              <a:t>6</a:t>
            </a:r>
            <a:r>
              <a:rPr sz="2450" spc="-60">
                <a:solidFill>
                  <a:srgbClr val="3B3B3B"/>
                </a:solidFill>
                <a:latin typeface="Calibri"/>
                <a:cs typeface="Calibri"/>
              </a:rPr>
              <a:t> </a:t>
            </a:r>
            <a:r>
              <a:rPr sz="2450" spc="-55">
                <a:solidFill>
                  <a:srgbClr val="343434"/>
                </a:solidFill>
                <a:latin typeface="Calibri"/>
                <a:cs typeface="Calibri"/>
              </a:rPr>
              <a:t>June</a:t>
            </a:r>
            <a:r>
              <a:rPr sz="2450" spc="-145">
                <a:solidFill>
                  <a:srgbClr val="343434"/>
                </a:solidFill>
                <a:latin typeface="Calibri"/>
                <a:cs typeface="Calibri"/>
              </a:rPr>
              <a:t> </a:t>
            </a:r>
            <a:r>
              <a:rPr sz="2450" spc="-10">
                <a:solidFill>
                  <a:srgbClr val="2F2F2F"/>
                </a:solidFill>
                <a:latin typeface="Calibri"/>
                <a:cs typeface="Calibri"/>
              </a:rPr>
              <a:t>2026).</a:t>
            </a:r>
            <a:endParaRPr sz="2450">
              <a:latin typeface="Calibri"/>
              <a:cs typeface="Calibri"/>
            </a:endParaRPr>
          </a:p>
          <a:p>
            <a:pPr marL="354965" marR="5080" indent="-342900">
              <a:lnSpc>
                <a:spcPct val="114000"/>
              </a:lnSpc>
              <a:spcBef>
                <a:spcPts val="1240"/>
              </a:spcBef>
              <a:buFont typeface="Wingdings" panose="05000000000000000000" charset="0"/>
              <a:buChar char=""/>
            </a:pPr>
            <a:r>
              <a:rPr sz="2450" spc="-20">
                <a:solidFill>
                  <a:srgbClr val="313131"/>
                </a:solidFill>
                <a:latin typeface="Calibri"/>
                <a:cs typeface="Calibri"/>
              </a:rPr>
              <a:t>University</a:t>
            </a:r>
            <a:r>
              <a:rPr sz="2450" spc="-120">
                <a:solidFill>
                  <a:srgbClr val="313131"/>
                </a:solidFill>
                <a:latin typeface="Calibri"/>
                <a:cs typeface="Calibri"/>
              </a:rPr>
              <a:t> </a:t>
            </a:r>
            <a:r>
              <a:rPr sz="2450" spc="-50">
                <a:solidFill>
                  <a:srgbClr val="3D3D3D"/>
                </a:solidFill>
                <a:latin typeface="Calibri"/>
                <a:cs typeface="Calibri"/>
              </a:rPr>
              <a:t>of</a:t>
            </a:r>
            <a:r>
              <a:rPr sz="2450" spc="-110">
                <a:solidFill>
                  <a:srgbClr val="3D3D3D"/>
                </a:solidFill>
                <a:latin typeface="Calibri"/>
                <a:cs typeface="Calibri"/>
              </a:rPr>
              <a:t> </a:t>
            </a:r>
            <a:r>
              <a:rPr sz="2450" spc="-45">
                <a:solidFill>
                  <a:srgbClr val="2A2A2A"/>
                </a:solidFill>
                <a:latin typeface="Calibri"/>
                <a:cs typeface="Calibri"/>
              </a:rPr>
              <a:t>Cambridge</a:t>
            </a:r>
            <a:r>
              <a:rPr sz="2450" spc="-55">
                <a:solidFill>
                  <a:srgbClr val="2A2A2A"/>
                </a:solidFill>
                <a:latin typeface="Calibri"/>
                <a:cs typeface="Calibri"/>
              </a:rPr>
              <a:t> </a:t>
            </a:r>
            <a:r>
              <a:rPr sz="2450" spc="-55">
                <a:solidFill>
                  <a:srgbClr val="313131"/>
                </a:solidFill>
                <a:latin typeface="Calibri"/>
                <a:cs typeface="Calibri"/>
              </a:rPr>
              <a:t>(2016)</a:t>
            </a:r>
            <a:r>
              <a:rPr sz="2450" spc="20">
                <a:solidFill>
                  <a:srgbClr val="313131"/>
                </a:solidFill>
                <a:latin typeface="Calibri"/>
                <a:cs typeface="Calibri"/>
              </a:rPr>
              <a:t> </a:t>
            </a:r>
            <a:r>
              <a:rPr sz="2450" i="1">
                <a:solidFill>
                  <a:srgbClr val="363636"/>
                </a:solidFill>
                <a:latin typeface="Calibri"/>
                <a:cs typeface="Calibri"/>
              </a:rPr>
              <a:t>Security</a:t>
            </a:r>
            <a:r>
              <a:rPr sz="2450" i="1" spc="-170">
                <a:solidFill>
                  <a:srgbClr val="363636"/>
                </a:solidFill>
                <a:latin typeface="Calibri"/>
                <a:cs typeface="Calibri"/>
              </a:rPr>
              <a:t> </a:t>
            </a:r>
            <a:r>
              <a:rPr sz="2450" i="1" spc="-20">
                <a:solidFill>
                  <a:srgbClr val="2D2D2D"/>
                </a:solidFill>
                <a:latin typeface="Calibri"/>
                <a:cs typeface="Calibri"/>
              </a:rPr>
              <a:t>Guidance</a:t>
            </a:r>
            <a:r>
              <a:rPr sz="2450" i="1" spc="265">
                <a:solidFill>
                  <a:srgbClr val="2D2D2D"/>
                </a:solidFill>
                <a:latin typeface="Calibri"/>
                <a:cs typeface="Calibri"/>
              </a:rPr>
              <a:t> </a:t>
            </a:r>
            <a:r>
              <a:rPr sz="2450" i="1" spc="-125">
                <a:solidFill>
                  <a:srgbClr val="313131"/>
                </a:solidFill>
                <a:latin typeface="Calibri"/>
                <a:cs typeface="Calibri"/>
              </a:rPr>
              <a:t>for</a:t>
            </a:r>
            <a:r>
              <a:rPr sz="2450" i="1" spc="-265">
                <a:solidFill>
                  <a:srgbClr val="313131"/>
                </a:solidFill>
                <a:latin typeface="Calibri"/>
                <a:cs typeface="Calibri"/>
              </a:rPr>
              <a:t> </a:t>
            </a:r>
            <a:r>
              <a:rPr sz="2450" i="1" spc="-10">
                <a:solidFill>
                  <a:srgbClr val="2F2F2F"/>
                </a:solidFill>
                <a:latin typeface="Calibri"/>
                <a:cs typeface="Calibri"/>
              </a:rPr>
              <a:t>Microsoft</a:t>
            </a:r>
            <a:r>
              <a:rPr sz="2450" i="1" spc="40">
                <a:solidFill>
                  <a:srgbClr val="2F2F2F"/>
                </a:solidFill>
                <a:latin typeface="Calibri"/>
                <a:cs typeface="Calibri"/>
              </a:rPr>
              <a:t> </a:t>
            </a:r>
            <a:r>
              <a:rPr sz="2450" i="1">
                <a:solidFill>
                  <a:srgbClr val="2F2F2F"/>
                </a:solidFill>
                <a:latin typeface="Calibri"/>
                <a:cs typeface="Calibri"/>
              </a:rPr>
              <a:t>OneDrive</a:t>
            </a:r>
            <a:r>
              <a:rPr sz="2450" i="1" spc="220">
                <a:solidFill>
                  <a:srgbClr val="2F2F2F"/>
                </a:solidFill>
                <a:latin typeface="Calibri"/>
                <a:cs typeface="Calibri"/>
              </a:rPr>
              <a:t> </a:t>
            </a:r>
            <a:r>
              <a:rPr sz="2450" i="1" spc="-125">
                <a:solidFill>
                  <a:srgbClr val="343434"/>
                </a:solidFill>
                <a:latin typeface="Calibri"/>
                <a:cs typeface="Calibri"/>
              </a:rPr>
              <a:t>for</a:t>
            </a:r>
            <a:r>
              <a:rPr sz="2450" i="1" spc="-270">
                <a:solidFill>
                  <a:srgbClr val="343434"/>
                </a:solidFill>
                <a:latin typeface="Calibri"/>
                <a:cs typeface="Calibri"/>
              </a:rPr>
              <a:t> </a:t>
            </a:r>
            <a:r>
              <a:rPr sz="2450" i="1">
                <a:solidFill>
                  <a:srgbClr val="2F2F2F"/>
                </a:solidFill>
                <a:latin typeface="Calibri"/>
                <a:cs typeface="Calibri"/>
              </a:rPr>
              <a:t>Business</a:t>
            </a:r>
            <a:r>
              <a:rPr sz="2450" i="1" spc="-35">
                <a:solidFill>
                  <a:srgbClr val="2F2F2F"/>
                </a:solidFill>
                <a:latin typeface="Calibri"/>
                <a:cs typeface="Calibri"/>
              </a:rPr>
              <a:t> </a:t>
            </a:r>
            <a:r>
              <a:rPr sz="2450" i="1" spc="-45">
                <a:solidFill>
                  <a:srgbClr val="333333"/>
                </a:solidFill>
                <a:latin typeface="Calibri"/>
                <a:cs typeface="Calibri"/>
              </a:rPr>
              <a:t>(UIS).</a:t>
            </a:r>
            <a:r>
              <a:rPr sz="2450" i="1" spc="-185">
                <a:solidFill>
                  <a:srgbClr val="333333"/>
                </a:solidFill>
                <a:latin typeface="Calibri"/>
                <a:cs typeface="Calibri"/>
              </a:rPr>
              <a:t> </a:t>
            </a:r>
            <a:r>
              <a:rPr sz="2450" spc="-45">
                <a:solidFill>
                  <a:srgbClr val="313131"/>
                </a:solidFill>
                <a:latin typeface="Calibri"/>
                <a:cs typeface="Calibri"/>
              </a:rPr>
              <a:t>Available</a:t>
            </a:r>
            <a:r>
              <a:rPr sz="2450" spc="-75">
                <a:solidFill>
                  <a:srgbClr val="313131"/>
                </a:solidFill>
                <a:latin typeface="Calibri"/>
                <a:cs typeface="Calibri"/>
              </a:rPr>
              <a:t> </a:t>
            </a:r>
            <a:r>
              <a:rPr sz="2450" spc="-25">
                <a:solidFill>
                  <a:srgbClr val="212121"/>
                </a:solidFill>
                <a:latin typeface="Calibri"/>
                <a:cs typeface="Calibri"/>
              </a:rPr>
              <a:t>at: </a:t>
            </a:r>
            <a:r>
              <a:rPr sz="2450" spc="-20">
                <a:solidFill>
                  <a:srgbClr val="3B3B3B"/>
                </a:solidFill>
                <a:latin typeface="Arial MT"/>
                <a:cs typeface="Arial MT"/>
                <a:sym typeface="+mn-ea"/>
                <a:hlinkClick r:id="rId7"/>
              </a:rPr>
              <a:t>https://help.uis.cam.ac.uk/</a:t>
            </a:r>
            <a:r>
              <a:rPr sz="2450" spc="-20">
                <a:solidFill>
                  <a:srgbClr val="3B3B3B"/>
                </a:solidFill>
                <a:latin typeface="Arial MT"/>
                <a:cs typeface="Arial MT"/>
                <a:sym typeface="+mn-ea"/>
              </a:rPr>
              <a:t> </a:t>
            </a:r>
            <a:r>
              <a:rPr sz="2450" spc="-95">
                <a:solidFill>
                  <a:srgbClr val="36A08E"/>
                </a:solidFill>
                <a:latin typeface="Calibri"/>
                <a:cs typeface="Calibri"/>
              </a:rPr>
              <a:t> </a:t>
            </a:r>
            <a:r>
              <a:rPr sz="2450" spc="-75">
                <a:solidFill>
                  <a:srgbClr val="313131"/>
                </a:solidFill>
                <a:latin typeface="Calibri"/>
                <a:cs typeface="Calibri"/>
              </a:rPr>
              <a:t>(Accessed:</a:t>
            </a:r>
            <a:r>
              <a:rPr sz="2450" spc="95">
                <a:solidFill>
                  <a:srgbClr val="313131"/>
                </a:solidFill>
                <a:latin typeface="Calibri"/>
                <a:cs typeface="Calibri"/>
              </a:rPr>
              <a:t> </a:t>
            </a:r>
            <a:r>
              <a:rPr sz="2450">
                <a:solidFill>
                  <a:srgbClr val="2F2F2F"/>
                </a:solidFill>
                <a:latin typeface="Calibri"/>
                <a:cs typeface="Calibri"/>
              </a:rPr>
              <a:t>6</a:t>
            </a:r>
            <a:r>
              <a:rPr sz="2450" spc="-55">
                <a:solidFill>
                  <a:srgbClr val="2F2F2F"/>
                </a:solidFill>
                <a:latin typeface="Calibri"/>
                <a:cs typeface="Calibri"/>
              </a:rPr>
              <a:t> </a:t>
            </a:r>
            <a:r>
              <a:rPr sz="2450" spc="-55">
                <a:solidFill>
                  <a:srgbClr val="363636"/>
                </a:solidFill>
                <a:latin typeface="Calibri"/>
                <a:cs typeface="Calibri"/>
              </a:rPr>
              <a:t>June</a:t>
            </a:r>
            <a:r>
              <a:rPr sz="2450" spc="-135">
                <a:solidFill>
                  <a:srgbClr val="363636"/>
                </a:solidFill>
                <a:latin typeface="Calibri"/>
                <a:cs typeface="Calibri"/>
              </a:rPr>
              <a:t> </a:t>
            </a:r>
            <a:r>
              <a:rPr sz="2450" spc="-10">
                <a:solidFill>
                  <a:srgbClr val="2A2A2A"/>
                </a:solidFill>
                <a:latin typeface="Calibri"/>
                <a:cs typeface="Calibri"/>
              </a:rPr>
              <a:t>2026).</a:t>
            </a:r>
          </a:p>
          <a:p>
            <a:pPr marL="354965" marR="5080" indent="-342900">
              <a:lnSpc>
                <a:spcPct val="114000"/>
              </a:lnSpc>
              <a:spcBef>
                <a:spcPts val="1240"/>
              </a:spcBef>
              <a:buFont typeface="Wingdings" panose="05000000000000000000" charset="0"/>
              <a:buChar char=""/>
            </a:pPr>
            <a:r>
              <a:rPr lang="en-US" altLang="en-US" sz="2450" spc="-10">
                <a:solidFill>
                  <a:srgbClr val="2A2A2A"/>
                </a:solidFill>
                <a:latin typeface="Calibri"/>
                <a:cs typeface="Calibri"/>
              </a:rPr>
              <a:t>Microsoft OneDrive Reference:PCMag UK (2026) Microsoft OneDrive. Available at: https://uk.pcmag.com/file-sync-backup/1433/microsoft-onedrive/ (Accessed: 14 June 2026).</a:t>
            </a:r>
          </a:p>
          <a:p>
            <a:pPr marL="354965" marR="5080" indent="-342900">
              <a:lnSpc>
                <a:spcPct val="114000"/>
              </a:lnSpc>
              <a:spcBef>
                <a:spcPts val="1240"/>
              </a:spcBef>
              <a:buFont typeface="Wingdings" panose="05000000000000000000" charset="0"/>
              <a:buChar char=""/>
            </a:pPr>
            <a:r>
              <a:rPr lang="en-US" altLang="en-US" sz="2450" spc="-10">
                <a:solidFill>
                  <a:srgbClr val="2A2A2A"/>
                </a:solidFill>
                <a:latin typeface="Calibri"/>
                <a:cs typeface="Calibri"/>
              </a:rPr>
              <a:t>Carehome Reference:Carehome.co.uk (2026) What is a nursing home. Available at: https://www.carehome.co.uk/advice/what-is-a-nursing-home (Accessed: 14 June 2026).</a:t>
            </a:r>
          </a:p>
          <a:p>
            <a:pPr marL="354965" marR="5080" indent="-342900">
              <a:lnSpc>
                <a:spcPct val="114000"/>
              </a:lnSpc>
              <a:spcBef>
                <a:spcPts val="1240"/>
              </a:spcBef>
              <a:buFont typeface="Wingdings" panose="05000000000000000000" charset="0"/>
              <a:buChar char=""/>
            </a:pPr>
            <a:r>
              <a:rPr lang="en-US" altLang="en-US" sz="2450" spc="-10">
                <a:solidFill>
                  <a:srgbClr val="2A2A2A"/>
                </a:solidFill>
                <a:latin typeface="Calibri"/>
                <a:cs typeface="Calibri"/>
              </a:rPr>
              <a:t>LinkedIn Reference:In-House Health (2026) Nursing technology: what’s next. Available at: https://www.linkedin.com/pulse/nursing-technology-whats-next-in-house-health-dkg3f (Accessed: 14 June 2026).</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09689" y="2966315"/>
            <a:ext cx="5616266" cy="3369594"/>
          </a:xfrm>
        </p:spPr>
        <p:txBody>
          <a:bodyPr>
            <a:normAutofit/>
          </a:bodyPr>
          <a:lstStyle/>
          <a:p>
            <a:pPr algn="l"/>
            <a:r>
              <a:rPr lang="en-GB" sz="5070"/>
              <a:t>MICROSOFT WORD IN RIVER DALE NURSING HOME</a:t>
            </a:r>
          </a:p>
        </p:txBody>
      </p:sp>
      <p:sp>
        <p:nvSpPr>
          <p:cNvPr id="3" name="Subtitle 2"/>
          <p:cNvSpPr>
            <a:spLocks noGrp="1"/>
          </p:cNvSpPr>
          <p:nvPr>
            <p:ph type="subTitle" idx="1"/>
          </p:nvPr>
        </p:nvSpPr>
        <p:spPr>
          <a:xfrm>
            <a:off x="10609688" y="6620465"/>
            <a:ext cx="5609410" cy="1839250"/>
          </a:xfrm>
        </p:spPr>
        <p:txBody>
          <a:bodyPr>
            <a:normAutofit lnSpcReduction="10000"/>
          </a:bodyPr>
          <a:lstStyle/>
          <a:p>
            <a:pPr algn="l"/>
            <a:r>
              <a:rPr lang="en-GB" sz="2475"/>
              <a:t>WRITING CARE- RELATED DOCUMENTS/ DOCUMENTATION</a:t>
            </a:r>
          </a:p>
          <a:p>
            <a:pPr algn="l"/>
            <a:r>
              <a:rPr lang="en-GB" sz="2475"/>
              <a:t>TAYYABA NAZ   -  2535118</a:t>
            </a:r>
          </a:p>
          <a:p>
            <a:pPr algn="l"/>
            <a:r>
              <a:rPr lang="en-GB" sz="2475"/>
              <a:t>LECTURER –  MASUD SIDDIQUI</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l="10005" r="33223" b="1"/>
          <a:stretch>
            <a:fillRect/>
          </a:stretch>
        </p:blipFill>
        <p:spPr>
          <a:xfrm>
            <a:off x="3527272" y="2724857"/>
            <a:ext cx="6067628" cy="5611143"/>
          </a:xfrm>
          <a:prstGeom prst="rect">
            <a:avLst/>
          </a:prstGeom>
        </p:spPr>
      </p:pic>
      <p:sp>
        <p:nvSpPr>
          <p:cNvPr id="6" name="TextBox 5"/>
          <p:cNvSpPr txBox="1"/>
          <p:nvPr/>
        </p:nvSpPr>
        <p:spPr>
          <a:xfrm>
            <a:off x="6276592" y="8212285"/>
            <a:ext cx="3317240" cy="224790"/>
          </a:xfrm>
          <a:prstGeom prst="rect">
            <a:avLst/>
          </a:prstGeom>
          <a:solidFill>
            <a:srgbClr val="000000"/>
          </a:solidFill>
        </p:spPr>
        <p:txBody>
          <a:bodyPr wrap="none" rtlCol="0">
            <a:spAutoFit/>
          </a:bodyPr>
          <a:lstStyle/>
          <a:p>
            <a:pPr algn="r">
              <a:spcAft>
                <a:spcPts val="450"/>
              </a:spcAft>
            </a:pPr>
            <a:r>
              <a:rPr lang="en-GB" sz="865">
                <a:solidFill>
                  <a:srgbClr val="FFFFFF"/>
                </a:solidFill>
                <a:hlinkClick r:id="rId3" tooltip="https://www.navigaweb.net/2024/01/come-ripristinare-le-impostazioni.html"/>
              </a:rPr>
              <a:t>This Photo</a:t>
            </a:r>
            <a:r>
              <a:rPr lang="en-GB" sz="865">
                <a:solidFill>
                  <a:srgbClr val="FFFFFF"/>
                </a:solidFill>
              </a:rPr>
              <a:t> by Unknown Author is licensed under </a:t>
            </a:r>
            <a:r>
              <a:rPr lang="en-GB" sz="865">
                <a:solidFill>
                  <a:srgbClr val="FFFFFF"/>
                </a:solidFill>
                <a:hlinkClick r:id="rId4" tooltip="https://creativecommons.org/licenses/by-nc-sa/3.0/"/>
              </a:rPr>
              <a:t>CC BY-SA-NC</a:t>
            </a:r>
            <a:endParaRPr lang="en-GB" sz="865">
              <a:solidFill>
                <a:srgbClr val="FFFFFF"/>
              </a:solidFill>
            </a:endParaRPr>
          </a:p>
        </p:txBody>
      </p:sp>
      <p:pic>
        <p:nvPicPr>
          <p:cNvPr id="8" name="Picture 7"/>
          <p:cNvPicPr>
            <a:picLocks noChangeAspect="1"/>
          </p:cNvPicPr>
          <p:nvPr/>
        </p:nvPicPr>
        <p:blipFill>
          <a:blip r:embed="rId5"/>
          <a:stretch>
            <a:fillRect/>
          </a:stretch>
        </p:blipFill>
        <p:spPr>
          <a:xfrm>
            <a:off x="14141262" y="1584742"/>
            <a:ext cx="3099483" cy="13815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05739" y="2092233"/>
            <a:ext cx="5911401" cy="2557349"/>
          </a:xfrm>
          <a:prstGeom prst="rect">
            <a:avLst/>
          </a:prstGeom>
        </p:spPr>
        <p:txBody>
          <a:bodyPr vert="horz" lIns="113093" tIns="56546" rIns="113093" bIns="56546" rtlCol="0" anchor="t">
            <a:normAutofit/>
          </a:bodyPr>
          <a:lstStyle/>
          <a:p>
            <a:pPr>
              <a:lnSpc>
                <a:spcPct val="90000"/>
              </a:lnSpc>
              <a:spcBef>
                <a:spcPct val="0"/>
              </a:spcBef>
              <a:spcAft>
                <a:spcPts val="450"/>
              </a:spcAft>
            </a:pPr>
            <a:r>
              <a:rPr lang="en-US" sz="3465" b="1">
                <a:latin typeface="+mj-lt"/>
                <a:ea typeface="+mj-ea"/>
                <a:cs typeface="+mj-cs"/>
              </a:rPr>
              <a:t> RIVERDALE NURSING HOME CONTEXT AND THE CURRENT CHALLENGE THEY FACE </a:t>
            </a:r>
          </a:p>
        </p:txBody>
      </p:sp>
      <p:pic>
        <p:nvPicPr>
          <p:cNvPr id="13" name="Graphic 12" descr="House"/>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17231" y="5094750"/>
            <a:ext cx="4122369" cy="4122369"/>
          </a:xfrm>
          <a:prstGeom prst="rect">
            <a:avLst/>
          </a:prstGeom>
        </p:spPr>
      </p:pic>
      <p:sp>
        <p:nvSpPr>
          <p:cNvPr id="3" name="TextBox 2"/>
          <p:cNvSpPr txBox="1"/>
          <p:nvPr/>
        </p:nvSpPr>
        <p:spPr>
          <a:xfrm>
            <a:off x="9610397" y="1504546"/>
            <a:ext cx="7947289" cy="6980989"/>
          </a:xfrm>
          <a:prstGeom prst="rect">
            <a:avLst/>
          </a:prstGeom>
        </p:spPr>
        <p:txBody>
          <a:bodyPr vert="horz" lIns="113093" tIns="56546" rIns="113093" bIns="56546" rtlCol="0" anchor="t">
            <a:noAutofit/>
          </a:bodyPr>
          <a:lstStyle/>
          <a:p>
            <a:pPr marL="214630" indent="-171450">
              <a:lnSpc>
                <a:spcPct val="110000"/>
              </a:lnSpc>
              <a:spcAft>
                <a:spcPts val="450"/>
              </a:spcAft>
              <a:buFont typeface="Arial" panose="020B0704020202020204" pitchFamily="34" charset="0"/>
              <a:buChar char="•"/>
            </a:pPr>
            <a:r>
              <a:rPr lang="en-US" sz="2225"/>
              <a:t>Riverdale Care Home provides nursing and residential care for older adults</a:t>
            </a:r>
          </a:p>
          <a:p>
            <a:pPr marL="214630" indent="-171450">
              <a:lnSpc>
                <a:spcPct val="110000"/>
              </a:lnSpc>
              <a:spcAft>
                <a:spcPts val="450"/>
              </a:spcAft>
              <a:buFont typeface="Arial" panose="020B0704020202020204" pitchFamily="34" charset="0"/>
              <a:buChar char="•"/>
            </a:pPr>
            <a:endParaRPr lang="en-US" sz="2225"/>
          </a:p>
          <a:p>
            <a:pPr marL="214630" indent="-171450">
              <a:lnSpc>
                <a:spcPct val="110000"/>
              </a:lnSpc>
              <a:spcAft>
                <a:spcPts val="450"/>
              </a:spcAft>
              <a:buFont typeface="Arial" panose="020B0704020202020204" pitchFamily="34" charset="0"/>
              <a:buChar char="•"/>
            </a:pPr>
            <a:r>
              <a:rPr lang="en-US" sz="2225"/>
              <a:t>The Care Home is rated Good by CQC, and the care home focuses mainly on person-centered care</a:t>
            </a:r>
          </a:p>
          <a:p>
            <a:pPr marL="214630" indent="-171450">
              <a:lnSpc>
                <a:spcPct val="110000"/>
              </a:lnSpc>
              <a:spcAft>
                <a:spcPts val="450"/>
              </a:spcAft>
              <a:buFont typeface="Arial" panose="020B0704020202020204" pitchFamily="34" charset="0"/>
              <a:buChar char="•"/>
            </a:pPr>
            <a:endParaRPr lang="en-US" sz="2225"/>
          </a:p>
          <a:p>
            <a:pPr marL="214630" indent="-171450">
              <a:lnSpc>
                <a:spcPct val="110000"/>
              </a:lnSpc>
              <a:spcAft>
                <a:spcPts val="450"/>
              </a:spcAft>
              <a:buFont typeface="Arial" panose="020B0704020202020204" pitchFamily="34" charset="0"/>
              <a:buChar char="•"/>
            </a:pPr>
            <a:r>
              <a:rPr lang="en-US" sz="2225"/>
              <a:t>Individual care plans are made based on individual needs and circumstances at Riverdale</a:t>
            </a:r>
          </a:p>
          <a:p>
            <a:pPr marL="214630" indent="-171450">
              <a:lnSpc>
                <a:spcPct val="110000"/>
              </a:lnSpc>
              <a:spcAft>
                <a:spcPts val="450"/>
              </a:spcAft>
              <a:buFont typeface="Arial" panose="020B0704020202020204" pitchFamily="34" charset="0"/>
              <a:buChar char="•"/>
            </a:pPr>
            <a:endParaRPr lang="en-US" sz="2225"/>
          </a:p>
          <a:p>
            <a:pPr>
              <a:lnSpc>
                <a:spcPct val="110000"/>
              </a:lnSpc>
              <a:spcAft>
                <a:spcPts val="450"/>
              </a:spcAft>
            </a:pPr>
            <a:r>
              <a:rPr lang="en-US" sz="2225" b="1" u="sng"/>
              <a:t>The current challenge they face is :</a:t>
            </a:r>
            <a:r>
              <a:rPr lang="en-US" sz="2225" u="sng"/>
              <a:t>   </a:t>
            </a:r>
          </a:p>
          <a:p>
            <a:pPr marL="43180" indent="-171450">
              <a:lnSpc>
                <a:spcPct val="110000"/>
              </a:lnSpc>
              <a:spcAft>
                <a:spcPts val="450"/>
              </a:spcAft>
              <a:buFont typeface="Arial" panose="020B0704020202020204" pitchFamily="34" charset="0"/>
              <a:buChar char="•"/>
            </a:pPr>
            <a:endParaRPr lang="en-US" sz="2225" u="sng"/>
          </a:p>
          <a:p>
            <a:pPr indent="-171450">
              <a:lnSpc>
                <a:spcPct val="110000"/>
              </a:lnSpc>
              <a:spcAft>
                <a:spcPts val="450"/>
              </a:spcAft>
              <a:buFont typeface="Arial" panose="020B0704020202020204" pitchFamily="34" charset="0"/>
              <a:buChar char="•"/>
            </a:pPr>
            <a:r>
              <a:rPr lang="en-US" sz="2225"/>
              <a:t>     * Keeping Care plans and risk assessments up to date as residents change</a:t>
            </a:r>
          </a:p>
          <a:p>
            <a:pPr indent="-171450">
              <a:lnSpc>
                <a:spcPct val="110000"/>
              </a:lnSpc>
              <a:spcAft>
                <a:spcPts val="450"/>
              </a:spcAft>
              <a:buFont typeface="Arial" panose="020B0704020202020204" pitchFamily="34" charset="0"/>
              <a:buChar char="•"/>
            </a:pPr>
            <a:endParaRPr lang="en-US" sz="2225"/>
          </a:p>
          <a:p>
            <a:pPr marL="214630" indent="-171450">
              <a:lnSpc>
                <a:spcPct val="110000"/>
              </a:lnSpc>
              <a:spcAft>
                <a:spcPts val="450"/>
              </a:spcAft>
              <a:buFont typeface="Arial" panose="020B0704020202020204" pitchFamily="34" charset="0"/>
              <a:buChar char="•"/>
            </a:pPr>
            <a:r>
              <a:rPr lang="en-US" sz="2225"/>
              <a:t>Making sure all documentation is completed accurately and with consistency by all staff</a:t>
            </a:r>
          </a:p>
          <a:p>
            <a:pPr marL="214630" indent="-171450">
              <a:lnSpc>
                <a:spcPct val="110000"/>
              </a:lnSpc>
              <a:spcAft>
                <a:spcPts val="450"/>
              </a:spcAft>
              <a:buFont typeface="Arial" panose="020B0704020202020204" pitchFamily="34" charset="0"/>
              <a:buChar char="•"/>
            </a:pPr>
            <a:endParaRPr lang="en-US" sz="2225"/>
          </a:p>
          <a:p>
            <a:pPr indent="-171450">
              <a:lnSpc>
                <a:spcPct val="110000"/>
              </a:lnSpc>
              <a:spcAft>
                <a:spcPts val="450"/>
              </a:spcAft>
              <a:buFont typeface="Arial" panose="020B0704020202020204" pitchFamily="34" charset="0"/>
              <a:buChar char="•"/>
            </a:pPr>
            <a:r>
              <a:rPr lang="en-US" sz="2225"/>
              <a:t> * Maintaining high-quality records to support care and CQC compliance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5804" y="1827672"/>
            <a:ext cx="12149565" cy="854075"/>
          </a:xfrm>
          <a:prstGeom prst="rect">
            <a:avLst/>
          </a:prstGeom>
          <a:noFill/>
        </p:spPr>
        <p:txBody>
          <a:bodyPr wrap="square" rtlCol="0">
            <a:spAutoFit/>
          </a:bodyPr>
          <a:lstStyle/>
          <a:p>
            <a:r>
              <a:rPr lang="en-GB" sz="2475" b="1"/>
              <a:t>WHAT DOES CARE RELATED DOCUMENTATION INVOLVE AND WHAT IT MEANS FOR RIVERDALE NURSING HOME ?</a:t>
            </a:r>
          </a:p>
        </p:txBody>
      </p:sp>
      <p:sp>
        <p:nvSpPr>
          <p:cNvPr id="3" name="TextBox 2"/>
          <p:cNvSpPr txBox="1"/>
          <p:nvPr/>
        </p:nvSpPr>
        <p:spPr>
          <a:xfrm>
            <a:off x="2744729" y="3271634"/>
            <a:ext cx="9128262" cy="6499860"/>
          </a:xfrm>
          <a:prstGeom prst="rect">
            <a:avLst/>
          </a:prstGeom>
          <a:noFill/>
        </p:spPr>
        <p:txBody>
          <a:bodyPr wrap="square" rtlCol="0">
            <a:spAutoFit/>
          </a:bodyPr>
          <a:lstStyle/>
          <a:p>
            <a:pPr marL="214630" indent="-214630">
              <a:buFont typeface="Arial" panose="020B0704020202020204" pitchFamily="34" charset="0"/>
              <a:buChar char="•"/>
            </a:pPr>
            <a:r>
              <a:rPr lang="en-GB" sz="2475"/>
              <a:t>Nursing Homes must protect residents’ personal information and maintain confidentiality (Information Commissioner’s Office (ICO) 2026)</a:t>
            </a:r>
          </a:p>
          <a:p>
            <a:pPr marL="214630" indent="-214630">
              <a:buFont typeface="Arial" panose="020B0704020202020204" pitchFamily="34" charset="0"/>
              <a:buChar char="•"/>
            </a:pPr>
            <a:endParaRPr lang="en-GB" sz="2475"/>
          </a:p>
          <a:p>
            <a:pPr marL="214630" indent="-214630">
              <a:buFont typeface="Arial" panose="020B0704020202020204" pitchFamily="34" charset="0"/>
              <a:buChar char="•"/>
            </a:pPr>
            <a:r>
              <a:rPr lang="en-GB" sz="2475">
                <a:solidFill>
                  <a:schemeClr val="accent6"/>
                </a:solidFill>
              </a:rPr>
              <a:t>Care related documentation is to write down information about residents and keeping records up to date.</a:t>
            </a:r>
          </a:p>
          <a:p>
            <a:pPr marL="214630" indent="-214630">
              <a:buFont typeface="Arial" panose="020B0704020202020204" pitchFamily="34" charset="0"/>
              <a:buChar char="•"/>
            </a:pPr>
            <a:endParaRPr lang="en-GB" sz="2475"/>
          </a:p>
          <a:p>
            <a:pPr marL="214630" indent="-214630">
              <a:buFont typeface="Arial" panose="020B0704020202020204" pitchFamily="34" charset="0"/>
              <a:buChar char="•"/>
            </a:pPr>
            <a:r>
              <a:rPr lang="en-GB" sz="2475"/>
              <a:t>At Riverdale Nursing Home this can help record medication given and personal care needs and much more to keep everything concise and in order.</a:t>
            </a:r>
          </a:p>
          <a:p>
            <a:pPr marL="214630" indent="-214630">
              <a:buFont typeface="Arial" panose="020B0704020202020204" pitchFamily="34" charset="0"/>
              <a:buChar char="•"/>
            </a:pPr>
            <a:endParaRPr lang="en-GB" sz="2475"/>
          </a:p>
          <a:p>
            <a:pPr marL="214630" indent="-214630">
              <a:buFont typeface="Arial" panose="020B0704020202020204" pitchFamily="34" charset="0"/>
              <a:buChar char="•"/>
            </a:pPr>
            <a:r>
              <a:rPr lang="en-GB" sz="2475"/>
              <a:t>Care related documentation would be important in Riverdale Nursing Home as it can help keep residents safe and allows staff to communicate with each other which Word can help with.</a:t>
            </a:r>
          </a:p>
          <a:p>
            <a:pPr marL="214630" indent="-214630">
              <a:buFont typeface="Arial" panose="020B0704020202020204" pitchFamily="34" charset="0"/>
              <a:buChar char="•"/>
            </a:pPr>
            <a:endParaRPr lang="en-GB" sz="2225"/>
          </a:p>
          <a:p>
            <a:r>
              <a:rPr lang="en-GB" sz="2225"/>
              <a:t> </a:t>
            </a:r>
          </a:p>
        </p:txBody>
      </p:sp>
      <p:pic>
        <p:nvPicPr>
          <p:cNvPr id="5" name="Picture 4"/>
          <p:cNvPicPr>
            <a:picLocks noChangeAspect="1"/>
          </p:cNvPicPr>
          <p:nvPr/>
        </p:nvPicPr>
        <p:blipFill>
          <a:blip r:embed="rId2"/>
          <a:srcRect r="22571"/>
          <a:stretch>
            <a:fillRect/>
          </a:stretch>
        </p:blipFill>
        <p:spPr>
          <a:xfrm>
            <a:off x="11872991" y="3271634"/>
            <a:ext cx="5340241" cy="4516669"/>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49737" y="2854511"/>
            <a:ext cx="9261723" cy="5824053"/>
          </a:xfrm>
          <a:prstGeom prst="rect">
            <a:avLst/>
          </a:prstGeom>
        </p:spPr>
        <p:txBody>
          <a:bodyPr vert="horz" lIns="113093" tIns="56546" rIns="113093" bIns="56546" rtlCol="0">
            <a:normAutofit fontScale="25000" lnSpcReduction="20000"/>
          </a:bodyPr>
          <a:lstStyle/>
          <a:p>
            <a:pPr indent="-171450">
              <a:lnSpc>
                <a:spcPct val="110000"/>
              </a:lnSpc>
              <a:spcAft>
                <a:spcPts val="450"/>
              </a:spcAft>
              <a:buFont typeface="Arial" panose="020B0704020202020204" pitchFamily="34" charset="0"/>
              <a:buChar char="•"/>
            </a:pPr>
            <a:r>
              <a:rPr lang="en-US" sz="8905" b="1"/>
              <a:t>HOW CAN RIVERDALE NURSING HOME USE MICROSOFT WORD FOR CARE DOCUMENTATION .</a:t>
            </a:r>
            <a:endParaRPr lang="en-US" sz="9895"/>
          </a:p>
          <a:p>
            <a:pPr marL="257175" indent="-171450">
              <a:lnSpc>
                <a:spcPct val="110000"/>
              </a:lnSpc>
              <a:spcAft>
                <a:spcPts val="450"/>
              </a:spcAft>
              <a:buFont typeface="Arial" panose="020B0704020202020204" pitchFamily="34" charset="0"/>
              <a:buChar char="•"/>
            </a:pPr>
            <a:endParaRPr lang="en-US" sz="9895"/>
          </a:p>
          <a:p>
            <a:pPr marL="257175" indent="-171450">
              <a:lnSpc>
                <a:spcPct val="110000"/>
              </a:lnSpc>
              <a:spcAft>
                <a:spcPts val="450"/>
              </a:spcAft>
              <a:buFont typeface="Arial" panose="020B0704020202020204" pitchFamily="34" charset="0"/>
              <a:buChar char="•"/>
            </a:pPr>
            <a:r>
              <a:rPr lang="en-US" sz="9895"/>
              <a:t>Microsoft Word would allow staff to record daily care notes for residents across the whole nursing home.</a:t>
            </a:r>
          </a:p>
          <a:p>
            <a:pPr marL="257175" indent="-171450">
              <a:lnSpc>
                <a:spcPct val="110000"/>
              </a:lnSpc>
              <a:spcAft>
                <a:spcPts val="450"/>
              </a:spcAft>
              <a:buFont typeface="Arial" panose="020B0704020202020204" pitchFamily="34" charset="0"/>
              <a:buChar char="•"/>
            </a:pPr>
            <a:endParaRPr lang="en-US" sz="9895"/>
          </a:p>
          <a:p>
            <a:pPr marL="257175" indent="-171450">
              <a:lnSpc>
                <a:spcPct val="110000"/>
              </a:lnSpc>
              <a:spcAft>
                <a:spcPts val="450"/>
              </a:spcAft>
              <a:buFont typeface="Arial" panose="020B0704020202020204" pitchFamily="34" charset="0"/>
              <a:buChar char="•"/>
            </a:pPr>
            <a:r>
              <a:rPr lang="en-US" sz="9895"/>
              <a:t>Microsoft Word would help staff keep risk assessments up to date for all residents at Riverdale.</a:t>
            </a:r>
          </a:p>
          <a:p>
            <a:pPr marL="257175" indent="-171450">
              <a:lnSpc>
                <a:spcPct val="110000"/>
              </a:lnSpc>
              <a:spcAft>
                <a:spcPts val="450"/>
              </a:spcAft>
              <a:buFont typeface="Arial" panose="020B0704020202020204" pitchFamily="34" charset="0"/>
              <a:buChar char="•"/>
            </a:pPr>
            <a:endParaRPr lang="en-US" sz="9895"/>
          </a:p>
          <a:p>
            <a:pPr marL="257175" indent="-171450">
              <a:lnSpc>
                <a:spcPct val="110000"/>
              </a:lnSpc>
              <a:spcAft>
                <a:spcPts val="450"/>
              </a:spcAft>
              <a:buFont typeface="Arial" panose="020B0704020202020204" pitchFamily="34" charset="0"/>
              <a:buChar char="•"/>
            </a:pPr>
            <a:r>
              <a:rPr lang="en-US" sz="9895"/>
              <a:t>Microsoft Word would help staff share information during changeovers between shifts.</a:t>
            </a:r>
          </a:p>
          <a:p>
            <a:pPr marL="257175" indent="-171450">
              <a:lnSpc>
                <a:spcPct val="110000"/>
              </a:lnSpc>
              <a:spcAft>
                <a:spcPts val="450"/>
              </a:spcAft>
              <a:buFont typeface="Arial" panose="020B0704020202020204" pitchFamily="34" charset="0"/>
              <a:buChar char="•"/>
            </a:pPr>
            <a:endParaRPr lang="en-US" sz="9895"/>
          </a:p>
          <a:p>
            <a:pPr marL="257175" indent="-171450">
              <a:lnSpc>
                <a:spcPct val="110000"/>
              </a:lnSpc>
              <a:spcAft>
                <a:spcPts val="450"/>
              </a:spcAft>
              <a:buFont typeface="Arial" panose="020B0704020202020204" pitchFamily="34" charset="0"/>
              <a:buChar char="•"/>
            </a:pPr>
            <a:r>
              <a:rPr lang="en-US" sz="9895"/>
              <a:t>Microsoft Word would allow staff to update documents quickly when a resident’s needs change.</a:t>
            </a:r>
          </a:p>
          <a:p>
            <a:pPr marL="257175" indent="-171450">
              <a:lnSpc>
                <a:spcPct val="110000"/>
              </a:lnSpc>
              <a:spcAft>
                <a:spcPts val="450"/>
              </a:spcAft>
              <a:buFont typeface="Arial" panose="020B0704020202020204" pitchFamily="34" charset="0"/>
              <a:buChar char="•"/>
            </a:pPr>
            <a:endParaRPr lang="en-US" sz="9895"/>
          </a:p>
          <a:p>
            <a:pPr marL="85725">
              <a:lnSpc>
                <a:spcPct val="110000"/>
              </a:lnSpc>
              <a:spcAft>
                <a:spcPts val="450"/>
              </a:spcAft>
            </a:pPr>
            <a:endParaRPr lang="en-US" sz="9895"/>
          </a:p>
          <a:p>
            <a:pPr indent="-171450">
              <a:lnSpc>
                <a:spcPct val="110000"/>
              </a:lnSpc>
              <a:spcAft>
                <a:spcPts val="450"/>
              </a:spcAft>
              <a:buFont typeface="Arial" panose="020B0704020202020204" pitchFamily="34" charset="0"/>
              <a:buChar char="•"/>
            </a:pPr>
            <a:endParaRPr lang="en-US" sz="1115" b="1"/>
          </a:p>
        </p:txBody>
      </p:sp>
      <p:pic>
        <p:nvPicPr>
          <p:cNvPr id="9" name="Picture 8"/>
          <p:cNvPicPr>
            <a:picLocks noChangeAspect="1"/>
          </p:cNvPicPr>
          <p:nvPr/>
        </p:nvPicPr>
        <p:blipFill>
          <a:blip r:embed="rId3"/>
          <a:srcRect l="5321" r="5909"/>
          <a:stretch>
            <a:fillRect/>
          </a:stretch>
        </p:blipFill>
        <p:spPr>
          <a:xfrm>
            <a:off x="11888723" y="3656076"/>
            <a:ext cx="5465640" cy="3463349"/>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27589" y="2171639"/>
            <a:ext cx="8956601" cy="7981315"/>
          </a:xfrm>
          <a:prstGeom prst="rect">
            <a:avLst/>
          </a:prstGeom>
          <a:noFill/>
        </p:spPr>
        <p:txBody>
          <a:bodyPr wrap="square" rtlCol="0">
            <a:spAutoFit/>
          </a:bodyPr>
          <a:lstStyle/>
          <a:p>
            <a:r>
              <a:rPr lang="en-US" sz="2225" b="1"/>
              <a:t>HOW MICROSOFT WORD ALLOWS FOR EFFICIENCY AND COMMUNICATION?</a:t>
            </a:r>
          </a:p>
          <a:p>
            <a:endParaRPr lang="en-GB" sz="2225"/>
          </a:p>
          <a:p>
            <a:pPr marL="214630" indent="-214630">
              <a:buFont typeface="Arial" panose="020B0704020202020204" pitchFamily="34" charset="0"/>
              <a:buChar char="•"/>
            </a:pPr>
            <a:r>
              <a:rPr lang="en-GB" sz="2225"/>
              <a:t>Microsoft Word saves time at Riverdale Nursing Home by using simple templates for care plans and reports.</a:t>
            </a:r>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r>
              <a:rPr lang="en-GB" sz="2225"/>
              <a:t>Microsoft Word helps staff at Riverdale Nursing Home find information easily because documents are stored in one place.</a:t>
            </a:r>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r>
              <a:rPr lang="en-GB" sz="2225"/>
              <a:t>Microsoft Word helps staff at Riverdale Nursing Home’s work more efficiently by reducing the time needed to complete care records.</a:t>
            </a:r>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r>
              <a:rPr lang="en-GB" sz="2225"/>
              <a:t>Microsoft Word helps Riverdale Nursing Home staff avoid mistakes by keeping all care information written and clear.</a:t>
            </a:r>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endParaRPr lang="en-GB" sz="2225"/>
          </a:p>
          <a:p>
            <a:pPr marL="214630" indent="-214630">
              <a:buFont typeface="Arial" panose="020B0704020202020204" pitchFamily="34" charset="0"/>
              <a:buChar char="•"/>
            </a:pPr>
            <a:endParaRPr lang="en-GB" sz="2225"/>
          </a:p>
          <a:p>
            <a:endParaRPr lang="en-GB" sz="2225"/>
          </a:p>
        </p:txBody>
      </p:sp>
      <p:pic>
        <p:nvPicPr>
          <p:cNvPr id="5" name="Picture 4"/>
          <p:cNvPicPr>
            <a:picLocks noChangeAspect="1"/>
          </p:cNvPicPr>
          <p:nvPr/>
        </p:nvPicPr>
        <p:blipFill>
          <a:blip r:embed="rId2"/>
          <a:stretch>
            <a:fillRect/>
          </a:stretch>
        </p:blipFill>
        <p:spPr>
          <a:xfrm>
            <a:off x="12157220" y="3311196"/>
            <a:ext cx="4863443" cy="3792732"/>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54826" y="1706500"/>
            <a:ext cx="13439950" cy="1463040"/>
          </a:xfrm>
          <a:prstGeom prst="rect">
            <a:avLst/>
          </a:prstGeom>
          <a:noFill/>
        </p:spPr>
        <p:txBody>
          <a:bodyPr wrap="square" rtlCol="0">
            <a:spAutoFit/>
          </a:bodyPr>
          <a:lstStyle/>
          <a:p>
            <a:r>
              <a:rPr lang="en-GB" sz="2225" b="1"/>
              <a:t>ADVANTAGES AND LIMITATION OF USING MICROSOFT WORD FOR CARE RELATED DOCUMENTATION IN RIVERDALE NURSING :</a:t>
            </a:r>
          </a:p>
          <a:p>
            <a:endParaRPr lang="en-GB" sz="2225" b="1"/>
          </a:p>
          <a:p>
            <a:endParaRPr lang="en-GB" sz="2225" b="1"/>
          </a:p>
        </p:txBody>
      </p:sp>
      <p:graphicFrame>
        <p:nvGraphicFramePr>
          <p:cNvPr id="3" name="Table 2"/>
          <p:cNvGraphicFramePr>
            <a:graphicFrameLocks noGrp="1"/>
          </p:cNvGraphicFramePr>
          <p:nvPr/>
        </p:nvGraphicFramePr>
        <p:xfrm>
          <a:off x="4925817" y="3070053"/>
          <a:ext cx="10092690" cy="6154609"/>
        </p:xfrm>
        <a:graphic>
          <a:graphicData uri="http://schemas.openxmlformats.org/drawingml/2006/table">
            <a:tbl>
              <a:tblPr firstRow="1" bandRow="1">
                <a:tableStyleId>{5C22544A-7EE6-4342-B048-85BDC9FD1C3A}</a:tableStyleId>
              </a:tblPr>
              <a:tblGrid>
                <a:gridCol w="5046345">
                  <a:extLst>
                    <a:ext uri="{9D8B030D-6E8A-4147-A177-3AD203B41FA5}">
                      <a16:colId xmlns:a16="http://schemas.microsoft.com/office/drawing/2014/main" val="20000"/>
                    </a:ext>
                  </a:extLst>
                </a:gridCol>
                <a:gridCol w="5046345">
                  <a:extLst>
                    <a:ext uri="{9D8B030D-6E8A-4147-A177-3AD203B41FA5}">
                      <a16:colId xmlns:a16="http://schemas.microsoft.com/office/drawing/2014/main" val="20001"/>
                    </a:ext>
                  </a:extLst>
                </a:gridCol>
              </a:tblGrid>
              <a:tr h="1062355">
                <a:tc>
                  <a:txBody>
                    <a:bodyPr/>
                    <a:lstStyle/>
                    <a:p>
                      <a:r>
                        <a:rPr lang="en-GB" sz="2310"/>
                        <a:t>Advantages of using Word for Care related documentation:</a:t>
                      </a:r>
                    </a:p>
                  </a:txBody>
                  <a:tcPr marL="113093" marR="113093" marT="56546" marB="56546"/>
                </a:tc>
                <a:tc>
                  <a:txBody>
                    <a:bodyPr/>
                    <a:lstStyle/>
                    <a:p>
                      <a:r>
                        <a:rPr lang="en-GB" sz="2310"/>
                        <a:t>Limitation  s of using Word for Care related documentation:</a:t>
                      </a:r>
                    </a:p>
                  </a:txBody>
                  <a:tcPr marL="113093" marR="113093" marT="56546" marB="56546"/>
                </a:tc>
                <a:extLst>
                  <a:ext uri="{0D108BD9-81ED-4DB2-BD59-A6C34878D82A}">
                    <a16:rowId xmlns:a16="http://schemas.microsoft.com/office/drawing/2014/main" val="10000"/>
                  </a:ext>
                </a:extLst>
              </a:tr>
              <a:tr h="1307465">
                <a:tc>
                  <a:txBody>
                    <a:bodyPr/>
                    <a:lstStyle/>
                    <a:p>
                      <a:r>
                        <a:rPr lang="en-GB" sz="2310"/>
                        <a:t>Helps protect confidential information</a:t>
                      </a:r>
                    </a:p>
                  </a:txBody>
                  <a:tcPr marL="113093" marR="113093" marT="56546" marB="56546"/>
                </a:tc>
                <a:tc>
                  <a:txBody>
                    <a:bodyPr/>
                    <a:lstStyle/>
                    <a:p>
                      <a:r>
                        <a:rPr lang="en-GB" sz="2310"/>
                        <a:t>Backups are not automatic so manual saving is required which takes time</a:t>
                      </a:r>
                    </a:p>
                  </a:txBody>
                  <a:tcPr marL="113093" marR="113093" marT="56546" marB="56546"/>
                </a:tc>
                <a:extLst>
                  <a:ext uri="{0D108BD9-81ED-4DB2-BD59-A6C34878D82A}">
                    <a16:rowId xmlns:a16="http://schemas.microsoft.com/office/drawing/2014/main" val="10001"/>
                  </a:ext>
                </a:extLst>
              </a:tr>
              <a:tr h="1168400">
                <a:tc>
                  <a:txBody>
                    <a:bodyPr/>
                    <a:lstStyle/>
                    <a:p>
                      <a:r>
                        <a:rPr lang="en-GB" sz="2310"/>
                        <a:t>You can store documents securely in one place</a:t>
                      </a:r>
                    </a:p>
                  </a:txBody>
                  <a:tcPr marL="113093" marR="113093" marT="56546" marB="56546"/>
                </a:tc>
                <a:tc>
                  <a:txBody>
                    <a:bodyPr/>
                    <a:lstStyle/>
                    <a:p>
                      <a:r>
                        <a:rPr lang="en-GB" sz="2310"/>
                        <a:t>There could be a risk of unauthorised access if not stored properly</a:t>
                      </a:r>
                    </a:p>
                  </a:txBody>
                  <a:tcPr marL="113093" marR="113093" marT="56546" marB="56546"/>
                </a:tc>
                <a:extLst>
                  <a:ext uri="{0D108BD9-81ED-4DB2-BD59-A6C34878D82A}">
                    <a16:rowId xmlns:a16="http://schemas.microsoft.com/office/drawing/2014/main" val="10002"/>
                  </a:ext>
                </a:extLst>
              </a:tr>
              <a:tr h="1061720">
                <a:tc>
                  <a:txBody>
                    <a:bodyPr/>
                    <a:lstStyle/>
                    <a:p>
                      <a:r>
                        <a:rPr lang="en-GB" sz="2310"/>
                        <a:t>You can use passwords to protect files for extra security</a:t>
                      </a:r>
                    </a:p>
                  </a:txBody>
                  <a:tcPr marL="113093" marR="113093" marT="56546" marB="56546"/>
                </a:tc>
                <a:tc>
                  <a:txBody>
                    <a:bodyPr/>
                    <a:lstStyle/>
                    <a:p>
                      <a:r>
                        <a:rPr lang="en-GB" sz="2310"/>
                        <a:t>Files can be harder to manage if multiple staff have access</a:t>
                      </a:r>
                    </a:p>
                  </a:txBody>
                  <a:tcPr marL="113093" marR="113093" marT="56546" marB="56546"/>
                </a:tc>
                <a:extLst>
                  <a:ext uri="{0D108BD9-81ED-4DB2-BD59-A6C34878D82A}">
                    <a16:rowId xmlns:a16="http://schemas.microsoft.com/office/drawing/2014/main" val="10003"/>
                  </a:ext>
                </a:extLst>
              </a:tr>
              <a:tr h="1553845">
                <a:tc>
                  <a:txBody>
                    <a:bodyPr/>
                    <a:lstStyle/>
                    <a:p>
                      <a:r>
                        <a:rPr lang="en-GB" sz="2310"/>
                        <a:t>Easy to edit and update if information changes of patient</a:t>
                      </a:r>
                    </a:p>
                  </a:txBody>
                  <a:tcPr marL="113093" marR="113093" marT="56546" marB="56546"/>
                </a:tc>
                <a:tc>
                  <a:txBody>
                    <a:bodyPr/>
                    <a:lstStyle/>
                    <a:p>
                      <a:r>
                        <a:rPr lang="en-GB" sz="2310"/>
                        <a:t>Word is not designed for care management so it cannot provide reminders or patient record updates</a:t>
                      </a:r>
                    </a:p>
                  </a:txBody>
                  <a:tcPr marL="113093" marR="113093" marT="56546" marB="56546"/>
                </a:tc>
                <a:extLst>
                  <a:ext uri="{0D108BD9-81ED-4DB2-BD59-A6C34878D82A}">
                    <a16:rowId xmlns:a16="http://schemas.microsoft.com/office/drawing/2014/main" val="10004"/>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9611121" y="1746892"/>
            <a:ext cx="7724688" cy="6727312"/>
          </a:xfrm>
          <a:prstGeom prst="rect">
            <a:avLst/>
          </a:prstGeom>
        </p:spPr>
        <p:txBody>
          <a:bodyPr vert="horz" lIns="113093" tIns="56546" rIns="113093" bIns="56546" rtlCol="0" anchor="t">
            <a:noAutofit/>
          </a:bodyPr>
          <a:lstStyle/>
          <a:p>
            <a:pPr>
              <a:lnSpc>
                <a:spcPct val="110000"/>
              </a:lnSpc>
              <a:spcAft>
                <a:spcPts val="450"/>
              </a:spcAft>
            </a:pPr>
            <a:r>
              <a:rPr lang="en-US" sz="2475" b="1"/>
              <a:t>REFERENCE LINKS  :</a:t>
            </a:r>
          </a:p>
          <a:p>
            <a:pPr indent="-171450">
              <a:lnSpc>
                <a:spcPct val="110000"/>
              </a:lnSpc>
              <a:spcAft>
                <a:spcPts val="450"/>
              </a:spcAft>
              <a:buFont typeface="Arial" panose="020B0704020202020204" pitchFamily="34" charset="0"/>
              <a:buChar char="•"/>
            </a:pPr>
            <a:endParaRPr lang="en-US" sz="2475"/>
          </a:p>
          <a:p>
            <a:pPr indent="-171450">
              <a:lnSpc>
                <a:spcPct val="110000"/>
              </a:lnSpc>
              <a:spcAft>
                <a:spcPts val="450"/>
              </a:spcAft>
              <a:buFont typeface="Arial" panose="020B0704020202020204" pitchFamily="34" charset="0"/>
              <a:buChar char="•"/>
            </a:pPr>
            <a:r>
              <a:rPr lang="en-GB" sz="2475"/>
              <a:t>Care Quality Commission (2023) </a:t>
            </a:r>
            <a:r>
              <a:rPr lang="en-GB" sz="2475" i="1"/>
              <a:t>Riverdale Care Home Inspection Report</a:t>
            </a:r>
            <a:r>
              <a:rPr lang="en-GB" sz="2475"/>
              <a:t>. Available at: </a:t>
            </a:r>
            <a:r>
              <a:rPr lang="en-GB" sz="2475">
                <a:hlinkClick r:id="rId2"/>
              </a:rPr>
              <a:t>Riverdale Care Home - Care Quality Commission</a:t>
            </a:r>
            <a:endParaRPr lang="en-GB" sz="2475"/>
          </a:p>
          <a:p>
            <a:pPr indent="-171450">
              <a:lnSpc>
                <a:spcPct val="110000"/>
              </a:lnSpc>
              <a:spcAft>
                <a:spcPts val="450"/>
              </a:spcAft>
              <a:buFont typeface="Arial" panose="020B0704020202020204" pitchFamily="34" charset="0"/>
              <a:buChar char="•"/>
            </a:pPr>
            <a:endParaRPr lang="en-GB" sz="2475"/>
          </a:p>
          <a:p>
            <a:pPr indent="-171450">
              <a:lnSpc>
                <a:spcPct val="110000"/>
              </a:lnSpc>
              <a:spcAft>
                <a:spcPts val="450"/>
              </a:spcAft>
              <a:buFont typeface="Arial" panose="020B0704020202020204" pitchFamily="34" charset="0"/>
              <a:buChar char="•"/>
            </a:pPr>
            <a:r>
              <a:rPr lang="en-US" sz="2475">
                <a:hlinkClick r:id="rId3"/>
              </a:rPr>
              <a:t>Riverdale | Care Home in Chesterfield</a:t>
            </a:r>
            <a:endParaRPr lang="en-US" sz="2475"/>
          </a:p>
          <a:p>
            <a:pPr indent="-171450">
              <a:lnSpc>
                <a:spcPct val="110000"/>
              </a:lnSpc>
              <a:spcAft>
                <a:spcPts val="450"/>
              </a:spcAft>
              <a:buFont typeface="Arial" panose="020B0704020202020204" pitchFamily="34" charset="0"/>
              <a:buChar char="•"/>
            </a:pPr>
            <a:endParaRPr lang="en-US" sz="2475"/>
          </a:p>
          <a:p>
            <a:pPr indent="-171450">
              <a:lnSpc>
                <a:spcPct val="110000"/>
              </a:lnSpc>
              <a:spcAft>
                <a:spcPts val="450"/>
              </a:spcAft>
              <a:buFont typeface="Arial" panose="020B0704020202020204" pitchFamily="34" charset="0"/>
              <a:buChar char="•"/>
            </a:pPr>
            <a:r>
              <a:rPr lang="en-GB" sz="2475"/>
              <a:t>NHS (n.d.) </a:t>
            </a:r>
            <a:r>
              <a:rPr lang="en-GB" sz="2475" i="1"/>
              <a:t>Riverdale Care Home</a:t>
            </a:r>
            <a:r>
              <a:rPr lang="en-GB" sz="2475"/>
              <a:t>. Available at: </a:t>
            </a:r>
            <a:r>
              <a:rPr lang="en-GB" sz="2475">
                <a:hlinkClick r:id="rId4"/>
              </a:rPr>
              <a:t>NHS Riverdale Care Home Profile</a:t>
            </a:r>
            <a:endParaRPr lang="en-GB" sz="2475"/>
          </a:p>
          <a:p>
            <a:pPr indent="-171450">
              <a:lnSpc>
                <a:spcPct val="110000"/>
              </a:lnSpc>
              <a:spcAft>
                <a:spcPts val="450"/>
              </a:spcAft>
              <a:buFont typeface="Arial" panose="020B0704020202020204" pitchFamily="34" charset="0"/>
              <a:buChar char="•"/>
            </a:pPr>
            <a:endParaRPr lang="en-GB" sz="2475"/>
          </a:p>
          <a:p>
            <a:pPr indent="-171450">
              <a:lnSpc>
                <a:spcPct val="110000"/>
              </a:lnSpc>
              <a:spcAft>
                <a:spcPts val="450"/>
              </a:spcAft>
              <a:buFont typeface="Arial" panose="020B0704020202020204" pitchFamily="34" charset="0"/>
              <a:buChar char="•"/>
            </a:pPr>
            <a:r>
              <a:rPr lang="en-GB" sz="2475"/>
              <a:t>Microsoft Corporation (2026) </a:t>
            </a:r>
            <a:r>
              <a:rPr lang="en-GB" sz="2475" i="1"/>
              <a:t>Microsoft Word</a:t>
            </a:r>
            <a:r>
              <a:rPr lang="en-GB" sz="2475"/>
              <a:t>. Available at: </a:t>
            </a:r>
            <a:r>
              <a:rPr lang="en-GB" sz="2475">
                <a:hlinkClick r:id="rId5"/>
              </a:rPr>
              <a:t>Microsoft Word</a:t>
            </a:r>
            <a:endParaRPr lang="en-GB" sz="2475"/>
          </a:p>
          <a:p>
            <a:pPr indent="-171450">
              <a:lnSpc>
                <a:spcPct val="110000"/>
              </a:lnSpc>
              <a:spcAft>
                <a:spcPts val="450"/>
              </a:spcAft>
              <a:buFont typeface="Arial" panose="020B0704020202020204" pitchFamily="34" charset="0"/>
              <a:buChar char="•"/>
            </a:pPr>
            <a:endParaRPr lang="en-US" sz="2475"/>
          </a:p>
          <a:p>
            <a:pPr indent="-171450">
              <a:lnSpc>
                <a:spcPct val="110000"/>
              </a:lnSpc>
              <a:spcAft>
                <a:spcPts val="450"/>
              </a:spcAft>
              <a:buFont typeface="Arial" panose="020B0704020202020204" pitchFamily="34" charset="0"/>
              <a:buChar char="•"/>
            </a:pPr>
            <a:r>
              <a:rPr lang="en-GB" sz="2475"/>
              <a:t>Care Docs (n.d.) </a:t>
            </a:r>
            <a:r>
              <a:rPr lang="en-GB" sz="2475" i="1"/>
              <a:t>Care Plans</a:t>
            </a:r>
            <a:r>
              <a:rPr lang="en-GB" sz="2475"/>
              <a:t>. Available at: </a:t>
            </a:r>
            <a:r>
              <a:rPr lang="en-GB" sz="2475" err="1">
                <a:hlinkClick r:id="rId6"/>
              </a:rPr>
              <a:t>CareDocs</a:t>
            </a:r>
            <a:r>
              <a:rPr lang="en-GB" sz="2475">
                <a:hlinkClick r:id="rId6"/>
              </a:rPr>
              <a:t> Care Plans</a:t>
            </a:r>
            <a:endParaRPr lang="en-US" sz="2475"/>
          </a:p>
          <a:p>
            <a:pPr indent="-171450">
              <a:lnSpc>
                <a:spcPct val="110000"/>
              </a:lnSpc>
              <a:spcAft>
                <a:spcPts val="450"/>
              </a:spcAft>
              <a:buFont typeface="Arial" panose="020B0704020202020204" pitchFamily="34" charset="0"/>
              <a:buChar char="•"/>
            </a:pPr>
            <a:endParaRPr lang="en-US" sz="2475"/>
          </a:p>
          <a:p>
            <a:pPr indent="-171450">
              <a:lnSpc>
                <a:spcPct val="110000"/>
              </a:lnSpc>
              <a:spcAft>
                <a:spcPts val="450"/>
              </a:spcAft>
              <a:buFont typeface="Arial" panose="020B0704020202020204" pitchFamily="34" charset="0"/>
              <a:buChar char="•"/>
            </a:pPr>
            <a:endParaRPr lang="en-US" sz="2475"/>
          </a:p>
          <a:p>
            <a:pPr indent="-171450">
              <a:lnSpc>
                <a:spcPct val="110000"/>
              </a:lnSpc>
              <a:spcAft>
                <a:spcPts val="450"/>
              </a:spcAft>
              <a:buFont typeface="Arial" panose="020B0704020202020204" pitchFamily="34" charset="0"/>
              <a:buChar char="•"/>
            </a:pPr>
            <a:endParaRPr lang="en-US" sz="2475"/>
          </a:p>
          <a:p>
            <a:pPr indent="-171450">
              <a:lnSpc>
                <a:spcPct val="110000"/>
              </a:lnSpc>
              <a:spcAft>
                <a:spcPts val="450"/>
              </a:spcAft>
              <a:buFont typeface="Arial" panose="020B0704020202020204" pitchFamily="34" charset="0"/>
              <a:buChar char="•"/>
            </a:pPr>
            <a:endParaRPr lang="en-US" sz="2475"/>
          </a:p>
        </p:txBody>
      </p:sp>
      <p:pic>
        <p:nvPicPr>
          <p:cNvPr id="5" name="Picture 4"/>
          <p:cNvPicPr>
            <a:picLocks noChangeAspect="1"/>
          </p:cNvPicPr>
          <p:nvPr/>
        </p:nvPicPr>
        <p:blipFill>
          <a:blip r:embed="rId7"/>
          <a:stretch>
            <a:fillRect/>
          </a:stretch>
        </p:blipFill>
        <p:spPr>
          <a:xfrm>
            <a:off x="3618524" y="3278137"/>
            <a:ext cx="4762166" cy="4753078"/>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rcRect/>
          <a:stretch>
            <a:fillRect/>
          </a:stretch>
        </p:blipFill>
        <p:spPr>
          <a:xfrm>
            <a:off x="2512508" y="1413680"/>
            <a:ext cx="15079109" cy="8482001"/>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6501130" y="4604385"/>
            <a:ext cx="8054975" cy="1696720"/>
          </a:xfrm>
          <a:prstGeom prst="rect">
            <a:avLst/>
          </a:prstGeom>
        </p:spPr>
        <p:txBody>
          <a:bodyPr vert="horz" wrap="square" lIns="0" tIns="21988" rIns="0" bIns="0" rtlCol="0">
            <a:spAutoFit/>
          </a:bodyPr>
          <a:lstStyle/>
          <a:p>
            <a:pPr marL="12700">
              <a:lnSpc>
                <a:spcPct val="100000"/>
              </a:lnSpc>
              <a:spcBef>
                <a:spcPts val="105"/>
              </a:spcBef>
            </a:pPr>
            <a:r>
              <a:rPr sz="10885" b="1" spc="-254">
                <a:latin typeface="Trebuchet MS" panose="020B0603020202020204"/>
                <a:cs typeface="Trebuchet MS" panose="020B0603020202020204"/>
              </a:rPr>
              <a:t>Paulo</a:t>
            </a:r>
            <a:r>
              <a:rPr sz="10885" b="1" spc="-650">
                <a:latin typeface="Trebuchet MS" panose="020B0603020202020204"/>
                <a:cs typeface="Trebuchet MS" panose="020B0603020202020204"/>
              </a:rPr>
              <a:t> </a:t>
            </a:r>
            <a:r>
              <a:rPr sz="10885" b="1" spc="-305">
                <a:latin typeface="Trebuchet MS" panose="020B0603020202020204"/>
                <a:cs typeface="Trebuchet MS" panose="020B0603020202020204"/>
              </a:rPr>
              <a:t>Bucur</a:t>
            </a:r>
            <a:endParaRPr sz="10885">
              <a:latin typeface="Trebuchet MS" panose="020B0603020202020204"/>
              <a:cs typeface="Trebuchet MS" panose="020B0603020202020204"/>
            </a:endParaRPr>
          </a:p>
        </p:txBody>
      </p:sp>
      <p:sp>
        <p:nvSpPr>
          <p:cNvPr id="3" name="object 3"/>
          <p:cNvSpPr txBox="1"/>
          <p:nvPr/>
        </p:nvSpPr>
        <p:spPr>
          <a:xfrm>
            <a:off x="462289" y="10093806"/>
            <a:ext cx="3350683" cy="939800"/>
          </a:xfrm>
          <a:prstGeom prst="rect">
            <a:avLst/>
          </a:prstGeom>
        </p:spPr>
        <p:txBody>
          <a:bodyPr vert="horz" wrap="square" lIns="0" tIns="17800" rIns="0" bIns="0" rtlCol="0">
            <a:spAutoFit/>
          </a:bodyPr>
          <a:lstStyle/>
          <a:p>
            <a:pPr marL="12700" marR="5080">
              <a:lnSpc>
                <a:spcPct val="101000"/>
              </a:lnSpc>
              <a:spcBef>
                <a:spcPts val="85"/>
              </a:spcBef>
            </a:pPr>
            <a:r>
              <a:rPr sz="2970" spc="-30">
                <a:latin typeface="Trebuchet MS" panose="020B0603020202020204"/>
                <a:cs typeface="Trebuchet MS" panose="020B0603020202020204"/>
              </a:rPr>
              <a:t>Student</a:t>
            </a:r>
            <a:r>
              <a:rPr sz="2970" spc="-125">
                <a:latin typeface="Trebuchet MS" panose="020B0603020202020204"/>
                <a:cs typeface="Trebuchet MS" panose="020B0603020202020204"/>
              </a:rPr>
              <a:t> </a:t>
            </a:r>
            <a:r>
              <a:rPr sz="2970" spc="-45">
                <a:latin typeface="Trebuchet MS" panose="020B0603020202020204"/>
                <a:cs typeface="Trebuchet MS" panose="020B0603020202020204"/>
              </a:rPr>
              <a:t>ID:</a:t>
            </a:r>
            <a:r>
              <a:rPr sz="2970" spc="-135">
                <a:latin typeface="Trebuchet MS" panose="020B0603020202020204"/>
                <a:cs typeface="Trebuchet MS" panose="020B0603020202020204"/>
              </a:rPr>
              <a:t> </a:t>
            </a:r>
            <a:r>
              <a:rPr sz="2970" spc="-10">
                <a:latin typeface="Trebuchet MS" panose="020B0603020202020204"/>
                <a:cs typeface="Trebuchet MS" panose="020B0603020202020204"/>
              </a:rPr>
              <a:t>2420352 </a:t>
            </a:r>
            <a:r>
              <a:rPr sz="2970" spc="-70">
                <a:latin typeface="Trebuchet MS" panose="020B0603020202020204"/>
                <a:cs typeface="Trebuchet MS" panose="020B0603020202020204"/>
              </a:rPr>
              <a:t>Lecturer:</a:t>
            </a:r>
            <a:r>
              <a:rPr sz="2970" spc="-110">
                <a:latin typeface="Trebuchet MS" panose="020B0603020202020204"/>
                <a:cs typeface="Trebuchet MS" panose="020B0603020202020204"/>
              </a:rPr>
              <a:t> </a:t>
            </a:r>
            <a:r>
              <a:rPr sz="1815" spc="-35">
                <a:solidFill>
                  <a:srgbClr val="23202F"/>
                </a:solidFill>
                <a:latin typeface="Tahoma" panose="020B0804030504040204"/>
                <a:cs typeface="Tahoma" panose="020B0804030504040204"/>
              </a:rPr>
              <a:t>Masud</a:t>
            </a:r>
            <a:r>
              <a:rPr sz="1815" spc="-95">
                <a:solidFill>
                  <a:srgbClr val="23202F"/>
                </a:solidFill>
                <a:latin typeface="Tahoma" panose="020B0804030504040204"/>
                <a:cs typeface="Tahoma" panose="020B0804030504040204"/>
              </a:rPr>
              <a:t> </a:t>
            </a:r>
            <a:r>
              <a:rPr sz="1815" spc="-10">
                <a:solidFill>
                  <a:srgbClr val="23202F"/>
                </a:solidFill>
                <a:latin typeface="Tahoma" panose="020B0804030504040204"/>
                <a:cs typeface="Tahoma" panose="020B0804030504040204"/>
              </a:rPr>
              <a:t>Siddiqui</a:t>
            </a:r>
            <a:endParaRPr sz="1815">
              <a:latin typeface="Tahoma" panose="020B0804030504040204"/>
              <a:cs typeface="Tahoma" panose="020B0804030504040204"/>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1823504" y="3904885"/>
            <a:ext cx="4493057" cy="1673860"/>
          </a:xfrm>
          <a:prstGeom prst="rect">
            <a:avLst/>
          </a:prstGeom>
        </p:spPr>
        <p:txBody>
          <a:bodyPr vert="horz" wrap="square" lIns="0" tIns="171722" rIns="0" bIns="0" rtlCol="0">
            <a:spAutoFit/>
          </a:bodyPr>
          <a:lstStyle/>
          <a:p>
            <a:pPr marL="12700" marR="5080">
              <a:lnSpc>
                <a:spcPts val="5860"/>
              </a:lnSpc>
              <a:spcBef>
                <a:spcPts val="820"/>
              </a:spcBef>
            </a:pPr>
            <a:r>
              <a:rPr sz="8905" spc="-10">
                <a:latin typeface="Calibri"/>
                <a:cs typeface="Calibri"/>
              </a:rPr>
              <a:t>Microsoft Excel</a:t>
            </a:r>
            <a:endParaRPr sz="8905">
              <a:latin typeface="Calibri"/>
              <a:cs typeface="Calibri"/>
            </a:endParaRPr>
          </a:p>
        </p:txBody>
      </p:sp>
      <p:sp>
        <p:nvSpPr>
          <p:cNvPr id="3" name="object 3"/>
          <p:cNvSpPr/>
          <p:nvPr/>
        </p:nvSpPr>
        <p:spPr>
          <a:xfrm>
            <a:off x="0" y="5199191"/>
            <a:ext cx="329833" cy="1115149"/>
          </a:xfrm>
          <a:custGeom>
            <a:avLst/>
            <a:gdLst/>
            <a:ahLst/>
            <a:cxnLst/>
            <a:rect l="l" t="t" r="r" b="b"/>
            <a:pathLst>
              <a:path w="200025" h="676275">
                <a:moveTo>
                  <a:pt x="200025" y="0"/>
                </a:moveTo>
                <a:lnTo>
                  <a:pt x="0" y="0"/>
                </a:lnTo>
                <a:lnTo>
                  <a:pt x="0" y="676275"/>
                </a:lnTo>
                <a:lnTo>
                  <a:pt x="200025" y="676275"/>
                </a:lnTo>
                <a:lnTo>
                  <a:pt x="200025" y="0"/>
                </a:lnTo>
                <a:close/>
              </a:path>
            </a:pathLst>
          </a:custGeom>
          <a:solidFill>
            <a:srgbClr val="0E9ED4"/>
          </a:solidFill>
        </p:spPr>
        <p:txBody>
          <a:bodyPr wrap="square" lIns="0" tIns="0" rIns="0" bIns="0" rtlCol="0"/>
          <a:lstStyle/>
          <a:p>
            <a:endParaRPr sz="100"/>
          </a:p>
        </p:txBody>
      </p:sp>
      <p:sp>
        <p:nvSpPr>
          <p:cNvPr id="4" name="object 4"/>
          <p:cNvSpPr/>
          <p:nvPr/>
        </p:nvSpPr>
        <p:spPr>
          <a:xfrm>
            <a:off x="439777" y="5199191"/>
            <a:ext cx="329833" cy="1115149"/>
          </a:xfrm>
          <a:custGeom>
            <a:avLst/>
            <a:gdLst/>
            <a:ahLst/>
            <a:cxnLst/>
            <a:rect l="l" t="t" r="r" b="b"/>
            <a:pathLst>
              <a:path w="200025" h="676275">
                <a:moveTo>
                  <a:pt x="200025" y="0"/>
                </a:moveTo>
                <a:lnTo>
                  <a:pt x="0" y="0"/>
                </a:lnTo>
                <a:lnTo>
                  <a:pt x="0" y="676275"/>
                </a:lnTo>
                <a:lnTo>
                  <a:pt x="200025" y="676275"/>
                </a:lnTo>
                <a:lnTo>
                  <a:pt x="200025" y="0"/>
                </a:lnTo>
                <a:close/>
              </a:path>
            </a:pathLst>
          </a:custGeom>
          <a:solidFill>
            <a:srgbClr val="0E9ED4"/>
          </a:solidFill>
        </p:spPr>
        <p:txBody>
          <a:bodyPr wrap="square" lIns="0" tIns="0" rIns="0" bIns="0" rtlCol="0"/>
          <a:lstStyle/>
          <a:p>
            <a:endParaRPr sz="100"/>
          </a:p>
        </p:txBody>
      </p:sp>
      <p:sp>
        <p:nvSpPr>
          <p:cNvPr id="5" name="object 5"/>
          <p:cNvSpPr/>
          <p:nvPr/>
        </p:nvSpPr>
        <p:spPr>
          <a:xfrm>
            <a:off x="879554" y="5199191"/>
            <a:ext cx="329833" cy="1115149"/>
          </a:xfrm>
          <a:custGeom>
            <a:avLst/>
            <a:gdLst/>
            <a:ahLst/>
            <a:cxnLst/>
            <a:rect l="l" t="t" r="r" b="b"/>
            <a:pathLst>
              <a:path w="200025" h="676275">
                <a:moveTo>
                  <a:pt x="200025" y="0"/>
                </a:moveTo>
                <a:lnTo>
                  <a:pt x="0" y="0"/>
                </a:lnTo>
                <a:lnTo>
                  <a:pt x="0" y="676275"/>
                </a:lnTo>
                <a:lnTo>
                  <a:pt x="200025" y="676275"/>
                </a:lnTo>
                <a:lnTo>
                  <a:pt x="200025" y="0"/>
                </a:lnTo>
                <a:close/>
              </a:path>
            </a:pathLst>
          </a:custGeom>
          <a:solidFill>
            <a:srgbClr val="0E9ED4"/>
          </a:solidFill>
        </p:spPr>
        <p:txBody>
          <a:bodyPr wrap="square" lIns="0" tIns="0" rIns="0" bIns="0" rtlCol="0"/>
          <a:lstStyle/>
          <a:p>
            <a:endParaRPr sz="100"/>
          </a:p>
        </p:txBody>
      </p:sp>
      <p:grpSp>
        <p:nvGrpSpPr>
          <p:cNvPr id="6" name="object 6"/>
          <p:cNvGrpSpPr/>
          <p:nvPr/>
        </p:nvGrpSpPr>
        <p:grpSpPr>
          <a:xfrm>
            <a:off x="9125377" y="397"/>
            <a:ext cx="10978723" cy="11308556"/>
            <a:chOff x="5534025" y="0"/>
            <a:chExt cx="6657975" cy="6858000"/>
          </a:xfrm>
        </p:grpSpPr>
        <p:sp>
          <p:nvSpPr>
            <p:cNvPr id="7" name="object 7"/>
            <p:cNvSpPr/>
            <p:nvPr/>
          </p:nvSpPr>
          <p:spPr>
            <a:xfrm>
              <a:off x="10696575" y="0"/>
              <a:ext cx="1495425" cy="6858000"/>
            </a:xfrm>
            <a:custGeom>
              <a:avLst/>
              <a:gdLst/>
              <a:ahLst/>
              <a:cxnLst/>
              <a:rect l="l" t="t" r="r" b="b"/>
              <a:pathLst>
                <a:path w="1495425" h="6858000">
                  <a:moveTo>
                    <a:pt x="1495425" y="0"/>
                  </a:moveTo>
                  <a:lnTo>
                    <a:pt x="0" y="0"/>
                  </a:lnTo>
                  <a:lnTo>
                    <a:pt x="0" y="6858000"/>
                  </a:lnTo>
                  <a:lnTo>
                    <a:pt x="1495425" y="6858000"/>
                  </a:lnTo>
                  <a:lnTo>
                    <a:pt x="1495425" y="0"/>
                  </a:lnTo>
                  <a:close/>
                </a:path>
              </a:pathLst>
            </a:custGeom>
            <a:solidFill>
              <a:srgbClr val="0E9ED4"/>
            </a:solidFill>
          </p:spPr>
          <p:txBody>
            <a:bodyPr wrap="square" lIns="0" tIns="0" rIns="0" bIns="0" rtlCol="0"/>
            <a:lstStyle/>
            <a:p>
              <a:endParaRPr sz="100"/>
            </a:p>
          </p:txBody>
        </p:sp>
        <p:pic>
          <p:nvPicPr>
            <p:cNvPr id="8" name="object 8"/>
            <p:cNvPicPr/>
            <p:nvPr/>
          </p:nvPicPr>
          <p:blipFill>
            <a:blip r:embed="rId2" cstate="print"/>
            <a:stretch>
              <a:fillRect/>
            </a:stretch>
          </p:blipFill>
          <p:spPr>
            <a:xfrm>
              <a:off x="5534025" y="361886"/>
              <a:ext cx="6310376" cy="6319901"/>
            </a:xfrm>
            <a:prstGeom prst="rect">
              <a:avLst/>
            </a:prstGeom>
          </p:spPr>
        </p:pic>
        <p:sp>
          <p:nvSpPr>
            <p:cNvPr id="9" name="object 9"/>
            <p:cNvSpPr/>
            <p:nvPr/>
          </p:nvSpPr>
          <p:spPr>
            <a:xfrm>
              <a:off x="5686425" y="390525"/>
              <a:ext cx="6010275" cy="6019800"/>
            </a:xfrm>
            <a:custGeom>
              <a:avLst/>
              <a:gdLst/>
              <a:ahLst/>
              <a:cxnLst/>
              <a:rect l="l" t="t" r="r" b="b"/>
              <a:pathLst>
                <a:path w="6010275" h="6019800">
                  <a:moveTo>
                    <a:pt x="6010275" y="0"/>
                  </a:moveTo>
                  <a:lnTo>
                    <a:pt x="0" y="0"/>
                  </a:lnTo>
                  <a:lnTo>
                    <a:pt x="0" y="6019800"/>
                  </a:lnTo>
                  <a:lnTo>
                    <a:pt x="6010275" y="6019800"/>
                  </a:lnTo>
                  <a:lnTo>
                    <a:pt x="6010275" y="0"/>
                  </a:lnTo>
                  <a:close/>
                </a:path>
              </a:pathLst>
            </a:custGeom>
            <a:solidFill>
              <a:srgbClr val="FFFFFF"/>
            </a:solidFill>
          </p:spPr>
          <p:txBody>
            <a:bodyPr wrap="square" lIns="0" tIns="0" rIns="0" bIns="0" rtlCol="0"/>
            <a:lstStyle/>
            <a:p>
              <a:endParaRPr sz="100"/>
            </a:p>
          </p:txBody>
        </p:sp>
        <p:pic>
          <p:nvPicPr>
            <p:cNvPr id="10" name="object 10" descr="Microsoft Excel logo. Spreadsheet program. Microsoft Office 365 ..."/>
            <p:cNvPicPr/>
            <p:nvPr/>
          </p:nvPicPr>
          <p:blipFill>
            <a:blip r:embed="rId3" cstate="print"/>
            <a:stretch>
              <a:fillRect/>
            </a:stretch>
          </p:blipFill>
          <p:spPr>
            <a:xfrm>
              <a:off x="5924550" y="666750"/>
              <a:ext cx="5534025" cy="5467350"/>
            </a:xfrm>
            <a:prstGeom prst="rect">
              <a:avLst/>
            </a:prstGeom>
          </p:spPr>
        </p:pic>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397"/>
            <a:ext cx="20104100" cy="11308556"/>
          </a:xfrm>
          <a:prstGeom prst="rect">
            <a:avLst/>
          </a:prstGeom>
        </p:spPr>
      </p:pic>
      <p:sp>
        <p:nvSpPr>
          <p:cNvPr id="3" name="object 3" descr="$PPTXTitle"/>
          <p:cNvSpPr txBox="1">
            <a:spLocks noGrp="1"/>
          </p:cNvSpPr>
          <p:nvPr>
            <p:ph type="title"/>
          </p:nvPr>
        </p:nvSpPr>
        <p:spPr>
          <a:xfrm>
            <a:off x="3493770" y="978535"/>
            <a:ext cx="11370945" cy="1239520"/>
          </a:xfrm>
          <a:prstGeom prst="rect">
            <a:avLst/>
          </a:prstGeom>
        </p:spPr>
        <p:txBody>
          <a:bodyPr vert="horz" wrap="square" lIns="0" tIns="21988" rIns="0" bIns="0" rtlCol="0">
            <a:spAutoFit/>
          </a:bodyPr>
          <a:lstStyle/>
          <a:p>
            <a:pPr marL="12700">
              <a:lnSpc>
                <a:spcPct val="100000"/>
              </a:lnSpc>
              <a:spcBef>
                <a:spcPts val="105"/>
              </a:spcBef>
            </a:pPr>
            <a:r>
              <a:rPr sz="7915" b="1" i="1" spc="-295">
                <a:latin typeface="Trebuchet MS" panose="020B0603020202020204"/>
                <a:cs typeface="Trebuchet MS" panose="020B0603020202020204"/>
              </a:rPr>
              <a:t>What</a:t>
            </a:r>
            <a:r>
              <a:rPr sz="7915" b="1" i="1" spc="-470">
                <a:latin typeface="Trebuchet MS" panose="020B0603020202020204"/>
                <a:cs typeface="Trebuchet MS" panose="020B0603020202020204"/>
              </a:rPr>
              <a:t> </a:t>
            </a:r>
            <a:r>
              <a:rPr sz="7915" b="1" i="1" spc="-180">
                <a:latin typeface="Trebuchet MS" panose="020B0603020202020204"/>
                <a:cs typeface="Trebuchet MS" panose="020B0603020202020204"/>
              </a:rPr>
              <a:t>is</a:t>
            </a:r>
            <a:r>
              <a:rPr sz="7915" b="1" i="1" spc="-465">
                <a:latin typeface="Trebuchet MS" panose="020B0603020202020204"/>
                <a:cs typeface="Trebuchet MS" panose="020B0603020202020204"/>
              </a:rPr>
              <a:t> </a:t>
            </a:r>
            <a:r>
              <a:rPr sz="7915" b="1" i="1" spc="-250">
                <a:latin typeface="Trebuchet MS" panose="020B0603020202020204"/>
                <a:cs typeface="Trebuchet MS" panose="020B0603020202020204"/>
              </a:rPr>
              <a:t>microsoft</a:t>
            </a:r>
            <a:r>
              <a:rPr sz="7915" b="1" i="1" spc="-459">
                <a:latin typeface="Trebuchet MS" panose="020B0603020202020204"/>
                <a:cs typeface="Trebuchet MS" panose="020B0603020202020204"/>
              </a:rPr>
              <a:t> </a:t>
            </a:r>
            <a:r>
              <a:rPr sz="7915" b="1" i="1" spc="-40">
                <a:latin typeface="Trebuchet MS" panose="020B0603020202020204"/>
                <a:cs typeface="Trebuchet MS" panose="020B0603020202020204"/>
              </a:rPr>
              <a:t>Excel?</a:t>
            </a:r>
            <a:endParaRPr sz="7915">
              <a:latin typeface="Trebuchet MS" panose="020B0603020202020204"/>
              <a:cs typeface="Trebuchet MS" panose="020B0603020202020204"/>
            </a:endParaRPr>
          </a:p>
        </p:txBody>
      </p:sp>
      <p:sp>
        <p:nvSpPr>
          <p:cNvPr id="4" name="object 4"/>
          <p:cNvSpPr txBox="1">
            <a:spLocks noGrp="1"/>
          </p:cNvSpPr>
          <p:nvPr>
            <p:ph type="body" idx="1"/>
          </p:nvPr>
        </p:nvSpPr>
        <p:spPr>
          <a:xfrm>
            <a:off x="4269503" y="3518464"/>
            <a:ext cx="14701123" cy="1974850"/>
          </a:xfrm>
          <a:prstGeom prst="rect">
            <a:avLst/>
          </a:prstGeom>
        </p:spPr>
        <p:txBody>
          <a:bodyPr vert="horz" wrap="square" lIns="0" tIns="17800" rIns="0" bIns="0" rtlCol="0">
            <a:spAutoFit/>
          </a:bodyPr>
          <a:lstStyle/>
          <a:p>
            <a:pPr marL="12700" marR="1904365" indent="-12065">
              <a:lnSpc>
                <a:spcPct val="101000"/>
              </a:lnSpc>
              <a:spcBef>
                <a:spcPts val="85"/>
              </a:spcBef>
              <a:buSzPct val="89000"/>
              <a:buFont typeface="Trebuchet MS" panose="020B0603020202020204"/>
              <a:buChar char="•"/>
              <a:tabLst>
                <a:tab pos="119380" algn="l"/>
              </a:tabLst>
            </a:pPr>
            <a:r>
              <a:t>	Microsoft</a:t>
            </a:r>
            <a:r>
              <a:rPr spc="-185"/>
              <a:t> </a:t>
            </a:r>
            <a:r>
              <a:rPr spc="-30"/>
              <a:t>Excel</a:t>
            </a:r>
            <a:r>
              <a:rPr spc="-145"/>
              <a:t> </a:t>
            </a:r>
            <a:r>
              <a:rPr spc="60"/>
              <a:t>is</a:t>
            </a:r>
            <a:r>
              <a:rPr spc="-160"/>
              <a:t> </a:t>
            </a:r>
            <a:r>
              <a:t>a</a:t>
            </a:r>
            <a:r>
              <a:rPr spc="-150"/>
              <a:t> </a:t>
            </a:r>
            <a:r>
              <a:rPr spc="-20"/>
              <a:t>spreadsheet</a:t>
            </a:r>
            <a:r>
              <a:rPr spc="-180"/>
              <a:t> </a:t>
            </a:r>
            <a:r>
              <a:rPr spc="-40"/>
              <a:t>program</a:t>
            </a:r>
            <a:r>
              <a:rPr spc="-80"/>
              <a:t> </a:t>
            </a:r>
            <a:r>
              <a:t>used</a:t>
            </a:r>
            <a:r>
              <a:rPr spc="-135"/>
              <a:t> </a:t>
            </a:r>
            <a:r>
              <a:rPr spc="-25"/>
              <a:t>to </a:t>
            </a:r>
            <a:r>
              <a:rPr spc="-70"/>
              <a:t>organize,</a:t>
            </a:r>
            <a:r>
              <a:rPr spc="-145"/>
              <a:t> </a:t>
            </a:r>
            <a:r>
              <a:rPr spc="-55"/>
              <a:t>store,</a:t>
            </a:r>
            <a:r>
              <a:rPr spc="-145"/>
              <a:t> </a:t>
            </a:r>
            <a:r>
              <a:rPr spc="-10"/>
              <a:t>and</a:t>
            </a:r>
            <a:r>
              <a:rPr spc="-130"/>
              <a:t> </a:t>
            </a:r>
            <a:r>
              <a:rPr spc="-10"/>
              <a:t>manage</a:t>
            </a:r>
            <a:r>
              <a:rPr spc="-160"/>
              <a:t> </a:t>
            </a:r>
            <a:r>
              <a:rPr spc="-10"/>
              <a:t>data</a:t>
            </a:r>
            <a:r>
              <a:rPr spc="-150"/>
              <a:t> </a:t>
            </a:r>
            <a:r>
              <a:rPr spc="-65"/>
              <a:t>in</a:t>
            </a:r>
            <a:r>
              <a:rPr spc="-120"/>
              <a:t> </a:t>
            </a:r>
            <a:r>
              <a:rPr spc="-25"/>
              <a:t>rows</a:t>
            </a:r>
            <a:r>
              <a:rPr spc="-160"/>
              <a:t> </a:t>
            </a:r>
            <a:r>
              <a:rPr spc="-10"/>
              <a:t>and</a:t>
            </a:r>
            <a:r>
              <a:rPr spc="-130"/>
              <a:t> </a:t>
            </a:r>
            <a:r>
              <a:t>columns.</a:t>
            </a:r>
            <a:r>
              <a:rPr spc="-145"/>
              <a:t> </a:t>
            </a:r>
            <a:r>
              <a:rPr spc="-25"/>
              <a:t>It </a:t>
            </a:r>
            <a:r>
              <a:t>helps</a:t>
            </a:r>
            <a:r>
              <a:rPr spc="-90"/>
              <a:t> </a:t>
            </a:r>
            <a:r>
              <a:rPr spc="-25"/>
              <a:t>people</a:t>
            </a:r>
            <a:r>
              <a:rPr spc="-165"/>
              <a:t> </a:t>
            </a:r>
            <a:r>
              <a:rPr spc="-50"/>
              <a:t>keep</a:t>
            </a:r>
            <a:r>
              <a:rPr spc="-145"/>
              <a:t> </a:t>
            </a:r>
            <a:r>
              <a:rPr spc="-40"/>
              <a:t>information</a:t>
            </a:r>
            <a:r>
              <a:rPr spc="-210"/>
              <a:t> </a:t>
            </a:r>
            <a:r>
              <a:rPr spc="-30"/>
              <a:t>neat</a:t>
            </a:r>
            <a:r>
              <a:rPr spc="-175"/>
              <a:t> </a:t>
            </a:r>
            <a:r>
              <a:rPr spc="-10"/>
              <a:t>and</a:t>
            </a:r>
            <a:r>
              <a:rPr spc="-140"/>
              <a:t> </a:t>
            </a:r>
            <a:r>
              <a:rPr spc="-10"/>
              <a:t>easy</a:t>
            </a:r>
            <a:r>
              <a:rPr spc="-125"/>
              <a:t> </a:t>
            </a:r>
            <a:r>
              <a:rPr spc="-60"/>
              <a:t>to</a:t>
            </a:r>
            <a:r>
              <a:rPr spc="-120"/>
              <a:t> </a:t>
            </a:r>
            <a:r>
              <a:rPr spc="-10"/>
              <a:t>find.</a:t>
            </a:r>
          </a:p>
          <a:p>
            <a:pPr>
              <a:lnSpc>
                <a:spcPct val="100000"/>
              </a:lnSpc>
            </a:pPr>
            <a:endParaRPr spc="-10"/>
          </a:p>
          <a:p>
            <a:pPr>
              <a:lnSpc>
                <a:spcPct val="100000"/>
              </a:lnSpc>
              <a:spcBef>
                <a:spcPts val="225"/>
              </a:spcBef>
            </a:pPr>
            <a:endParaRPr spc="-10"/>
          </a:p>
          <a:p>
            <a:pPr marL="3062605" marR="5080">
              <a:lnSpc>
                <a:spcPct val="101000"/>
              </a:lnSpc>
            </a:pPr>
            <a:r>
              <a:rPr spc="-35"/>
              <a:t>It</a:t>
            </a:r>
            <a:r>
              <a:rPr spc="-175"/>
              <a:t> </a:t>
            </a:r>
            <a:r>
              <a:t>can</a:t>
            </a:r>
            <a:r>
              <a:rPr spc="-105"/>
              <a:t> </a:t>
            </a:r>
            <a:r>
              <a:rPr spc="-50"/>
              <a:t>perform</a:t>
            </a:r>
            <a:r>
              <a:rPr spc="-150"/>
              <a:t> </a:t>
            </a:r>
            <a:r>
              <a:rPr spc="-20"/>
              <a:t>automatic</a:t>
            </a:r>
            <a:r>
              <a:rPr spc="-130"/>
              <a:t> </a:t>
            </a:r>
            <a:r>
              <a:t>calculations</a:t>
            </a:r>
            <a:r>
              <a:rPr spc="-70"/>
              <a:t> </a:t>
            </a:r>
            <a:r>
              <a:rPr spc="-10"/>
              <a:t>using formulas</a:t>
            </a:r>
            <a:r>
              <a:rPr spc="-145"/>
              <a:t> </a:t>
            </a:r>
            <a:r>
              <a:t>such</a:t>
            </a:r>
            <a:r>
              <a:rPr spc="-195"/>
              <a:t> </a:t>
            </a:r>
            <a:r>
              <a:rPr spc="110"/>
              <a:t>as</a:t>
            </a:r>
            <a:r>
              <a:rPr spc="-145"/>
              <a:t> </a:t>
            </a:r>
            <a:r>
              <a:rPr spc="-25"/>
              <a:t>adding</a:t>
            </a:r>
            <a:r>
              <a:rPr spc="-140"/>
              <a:t> </a:t>
            </a:r>
            <a:r>
              <a:t>totals</a:t>
            </a:r>
            <a:r>
              <a:rPr spc="-60"/>
              <a:t> </a:t>
            </a:r>
            <a:r>
              <a:rPr spc="-85"/>
              <a:t>or</a:t>
            </a:r>
            <a:r>
              <a:rPr spc="-105"/>
              <a:t> </a:t>
            </a:r>
            <a:r>
              <a:rPr spc="-45"/>
              <a:t>working</a:t>
            </a:r>
            <a:r>
              <a:rPr spc="-140"/>
              <a:t> </a:t>
            </a:r>
            <a:r>
              <a:rPr spc="-25"/>
              <a:t>out </a:t>
            </a:r>
            <a:r>
              <a:rPr spc="-40"/>
              <a:t>averages.</a:t>
            </a:r>
            <a:r>
              <a:rPr spc="-120"/>
              <a:t> </a:t>
            </a:r>
            <a:r>
              <a:rPr spc="-50"/>
              <a:t>This</a:t>
            </a:r>
            <a:r>
              <a:rPr spc="-135"/>
              <a:t> </a:t>
            </a:r>
            <a:r>
              <a:t>saves</a:t>
            </a:r>
            <a:r>
              <a:rPr spc="-135"/>
              <a:t> </a:t>
            </a:r>
            <a:r>
              <a:rPr spc="-50"/>
              <a:t>time</a:t>
            </a:r>
            <a:r>
              <a:rPr spc="-135"/>
              <a:t> </a:t>
            </a:r>
            <a:r>
              <a:rPr spc="-10"/>
              <a:t>and</a:t>
            </a:r>
            <a:r>
              <a:rPr spc="-105"/>
              <a:t> </a:t>
            </a:r>
            <a:r>
              <a:rPr spc="-10"/>
              <a:t>reduces mistakes.</a:t>
            </a:r>
          </a:p>
        </p:txBody>
      </p:sp>
      <p:sp>
        <p:nvSpPr>
          <p:cNvPr id="5" name="object 5"/>
          <p:cNvSpPr txBox="1"/>
          <p:nvPr/>
        </p:nvSpPr>
        <p:spPr>
          <a:xfrm>
            <a:off x="9739389" y="8145803"/>
            <a:ext cx="9179825" cy="1400810"/>
          </a:xfrm>
          <a:prstGeom prst="rect">
            <a:avLst/>
          </a:prstGeom>
        </p:spPr>
        <p:txBody>
          <a:bodyPr vert="horz" wrap="square" lIns="0" tIns="17800" rIns="0" bIns="0" rtlCol="0">
            <a:spAutoFit/>
          </a:bodyPr>
          <a:lstStyle/>
          <a:p>
            <a:pPr marL="12700" marR="5080" algn="just">
              <a:lnSpc>
                <a:spcPct val="101000"/>
              </a:lnSpc>
              <a:spcBef>
                <a:spcPts val="85"/>
              </a:spcBef>
            </a:pPr>
            <a:r>
              <a:rPr sz="2970" b="1" spc="-145">
                <a:latin typeface="Trebuchet MS" panose="020B0603020202020204"/>
                <a:cs typeface="Trebuchet MS" panose="020B0603020202020204"/>
              </a:rPr>
              <a:t>It</a:t>
            </a:r>
            <a:r>
              <a:rPr sz="2970" b="1" spc="10">
                <a:latin typeface="Trebuchet MS" panose="020B0603020202020204"/>
                <a:cs typeface="Trebuchet MS" panose="020B0603020202020204"/>
              </a:rPr>
              <a:t> </a:t>
            </a:r>
            <a:r>
              <a:rPr sz="2970" b="1" spc="20">
                <a:latin typeface="Trebuchet MS" panose="020B0603020202020204"/>
                <a:cs typeface="Trebuchet MS" panose="020B0603020202020204"/>
              </a:rPr>
              <a:t>is</a:t>
            </a:r>
            <a:r>
              <a:rPr sz="2970" b="1" spc="-135">
                <a:latin typeface="Trebuchet MS" panose="020B0603020202020204"/>
                <a:cs typeface="Trebuchet MS" panose="020B0603020202020204"/>
              </a:rPr>
              <a:t> </a:t>
            </a:r>
            <a:r>
              <a:rPr sz="2970" b="1" spc="-65">
                <a:latin typeface="Trebuchet MS" panose="020B0603020202020204"/>
                <a:cs typeface="Trebuchet MS" panose="020B0603020202020204"/>
              </a:rPr>
              <a:t>widely</a:t>
            </a:r>
            <a:r>
              <a:rPr sz="2970" b="1" spc="-70">
                <a:latin typeface="Trebuchet MS" panose="020B0603020202020204"/>
                <a:cs typeface="Trebuchet MS" panose="020B0603020202020204"/>
              </a:rPr>
              <a:t> </a:t>
            </a:r>
            <a:r>
              <a:rPr sz="2970" b="1">
                <a:latin typeface="Trebuchet MS" panose="020B0603020202020204"/>
                <a:cs typeface="Trebuchet MS" panose="020B0603020202020204"/>
              </a:rPr>
              <a:t>used</a:t>
            </a:r>
            <a:r>
              <a:rPr sz="2970" b="1" spc="-60">
                <a:latin typeface="Trebuchet MS" panose="020B0603020202020204"/>
                <a:cs typeface="Trebuchet MS" panose="020B0603020202020204"/>
              </a:rPr>
              <a:t> </a:t>
            </a:r>
            <a:r>
              <a:rPr sz="2970" b="1" spc="-155">
                <a:latin typeface="Trebuchet MS" panose="020B0603020202020204"/>
                <a:cs typeface="Trebuchet MS" panose="020B0603020202020204"/>
              </a:rPr>
              <a:t>in</a:t>
            </a:r>
            <a:r>
              <a:rPr sz="2970" b="1" spc="20">
                <a:latin typeface="Trebuchet MS" panose="020B0603020202020204"/>
                <a:cs typeface="Trebuchet MS" panose="020B0603020202020204"/>
              </a:rPr>
              <a:t> </a:t>
            </a:r>
            <a:r>
              <a:rPr sz="2970" b="1" spc="-20">
                <a:latin typeface="Trebuchet MS" panose="020B0603020202020204"/>
                <a:cs typeface="Trebuchet MS" panose="020B0603020202020204"/>
              </a:rPr>
              <a:t>workplaces</a:t>
            </a:r>
            <a:r>
              <a:rPr sz="2970" b="1" spc="-65">
                <a:latin typeface="Trebuchet MS" panose="020B0603020202020204"/>
                <a:cs typeface="Trebuchet MS" panose="020B0603020202020204"/>
              </a:rPr>
              <a:t> </a:t>
            </a:r>
            <a:r>
              <a:rPr sz="2970" b="1" spc="-80">
                <a:latin typeface="Trebuchet MS" panose="020B0603020202020204"/>
                <a:cs typeface="Trebuchet MS" panose="020B0603020202020204"/>
              </a:rPr>
              <a:t>like</a:t>
            </a:r>
            <a:r>
              <a:rPr sz="2970" b="1" spc="-55">
                <a:latin typeface="Trebuchet MS" panose="020B0603020202020204"/>
                <a:cs typeface="Trebuchet MS" panose="020B0603020202020204"/>
              </a:rPr>
              <a:t> </a:t>
            </a:r>
            <a:r>
              <a:rPr sz="2970" b="1" spc="-25">
                <a:latin typeface="Trebuchet MS" panose="020B0603020202020204"/>
                <a:cs typeface="Trebuchet MS" panose="020B0603020202020204"/>
              </a:rPr>
              <a:t>nursing</a:t>
            </a:r>
            <a:r>
              <a:rPr sz="2970" b="1" spc="-60">
                <a:latin typeface="Trebuchet MS" panose="020B0603020202020204"/>
                <a:cs typeface="Trebuchet MS" panose="020B0603020202020204"/>
              </a:rPr>
              <a:t> </a:t>
            </a:r>
            <a:r>
              <a:rPr sz="2970" b="1">
                <a:latin typeface="Trebuchet MS" panose="020B0603020202020204"/>
                <a:cs typeface="Trebuchet MS" panose="020B0603020202020204"/>
              </a:rPr>
              <a:t>homes</a:t>
            </a:r>
            <a:r>
              <a:rPr sz="2970" b="1" spc="65">
                <a:latin typeface="Trebuchet MS" panose="020B0603020202020204"/>
                <a:cs typeface="Trebuchet MS" panose="020B0603020202020204"/>
              </a:rPr>
              <a:t> </a:t>
            </a:r>
            <a:r>
              <a:rPr sz="2970" b="1" spc="-25">
                <a:latin typeface="Trebuchet MS" panose="020B0603020202020204"/>
                <a:cs typeface="Trebuchet MS" panose="020B0603020202020204"/>
              </a:rPr>
              <a:t>for </a:t>
            </a:r>
            <a:r>
              <a:rPr sz="2970" b="1">
                <a:latin typeface="Trebuchet MS" panose="020B0603020202020204"/>
                <a:cs typeface="Trebuchet MS" panose="020B0603020202020204"/>
              </a:rPr>
              <a:t>tasks</a:t>
            </a:r>
            <a:r>
              <a:rPr sz="2970" b="1" spc="-135">
                <a:latin typeface="Trebuchet MS" panose="020B0603020202020204"/>
                <a:cs typeface="Trebuchet MS" panose="020B0603020202020204"/>
              </a:rPr>
              <a:t> </a:t>
            </a:r>
            <a:r>
              <a:rPr sz="2970" b="1">
                <a:latin typeface="Trebuchet MS" panose="020B0603020202020204"/>
                <a:cs typeface="Trebuchet MS" panose="020B0603020202020204"/>
              </a:rPr>
              <a:t>such</a:t>
            </a:r>
            <a:r>
              <a:rPr sz="2970" b="1" spc="-70">
                <a:latin typeface="Trebuchet MS" panose="020B0603020202020204"/>
                <a:cs typeface="Trebuchet MS" panose="020B0603020202020204"/>
              </a:rPr>
              <a:t> </a:t>
            </a:r>
            <a:r>
              <a:rPr sz="2970" b="1" spc="55">
                <a:latin typeface="Trebuchet MS" panose="020B0603020202020204"/>
                <a:cs typeface="Trebuchet MS" panose="020B0603020202020204"/>
              </a:rPr>
              <a:t>as</a:t>
            </a:r>
            <a:r>
              <a:rPr sz="2970" b="1" spc="-35">
                <a:latin typeface="Trebuchet MS" panose="020B0603020202020204"/>
                <a:cs typeface="Trebuchet MS" panose="020B0603020202020204"/>
              </a:rPr>
              <a:t> </a:t>
            </a:r>
            <a:r>
              <a:rPr sz="2970" b="1" spc="-55">
                <a:latin typeface="Trebuchet MS" panose="020B0603020202020204"/>
                <a:cs typeface="Trebuchet MS" panose="020B0603020202020204"/>
              </a:rPr>
              <a:t>rotas,</a:t>
            </a:r>
            <a:r>
              <a:rPr sz="2970" b="1" spc="-60">
                <a:latin typeface="Trebuchet MS" panose="020B0603020202020204"/>
                <a:cs typeface="Trebuchet MS" panose="020B0603020202020204"/>
              </a:rPr>
              <a:t> </a:t>
            </a:r>
            <a:r>
              <a:rPr sz="2970" b="1">
                <a:latin typeface="Trebuchet MS" panose="020B0603020202020204"/>
                <a:cs typeface="Trebuchet MS" panose="020B0603020202020204"/>
              </a:rPr>
              <a:t>schedules,</a:t>
            </a:r>
            <a:r>
              <a:rPr sz="2970" b="1" spc="-55">
                <a:latin typeface="Trebuchet MS" panose="020B0603020202020204"/>
                <a:cs typeface="Trebuchet MS" panose="020B0603020202020204"/>
              </a:rPr>
              <a:t> </a:t>
            </a:r>
            <a:r>
              <a:rPr sz="2970" b="1" spc="-25">
                <a:latin typeface="Trebuchet MS" panose="020B0603020202020204"/>
                <a:cs typeface="Trebuchet MS" panose="020B0603020202020204"/>
              </a:rPr>
              <a:t>and</a:t>
            </a:r>
            <a:r>
              <a:rPr sz="2970" b="1" spc="-55">
                <a:latin typeface="Trebuchet MS" panose="020B0603020202020204"/>
                <a:cs typeface="Trebuchet MS" panose="020B0603020202020204"/>
              </a:rPr>
              <a:t> </a:t>
            </a:r>
            <a:r>
              <a:rPr sz="2970" b="1" spc="-70">
                <a:latin typeface="Trebuchet MS" panose="020B0603020202020204"/>
                <a:cs typeface="Trebuchet MS" panose="020B0603020202020204"/>
              </a:rPr>
              <a:t>record</a:t>
            </a:r>
            <a:r>
              <a:rPr sz="2970" b="1" spc="-60">
                <a:latin typeface="Trebuchet MS" panose="020B0603020202020204"/>
                <a:cs typeface="Trebuchet MS" panose="020B0603020202020204"/>
              </a:rPr>
              <a:t> </a:t>
            </a:r>
            <a:r>
              <a:rPr sz="2970" b="1" spc="-55">
                <a:latin typeface="Trebuchet MS" panose="020B0603020202020204"/>
                <a:cs typeface="Trebuchet MS" panose="020B0603020202020204"/>
              </a:rPr>
              <a:t>keeping.</a:t>
            </a:r>
            <a:r>
              <a:rPr sz="2970" b="1" spc="-60">
                <a:latin typeface="Trebuchet MS" panose="020B0603020202020204"/>
                <a:cs typeface="Trebuchet MS" panose="020B0603020202020204"/>
              </a:rPr>
              <a:t> </a:t>
            </a:r>
            <a:r>
              <a:rPr sz="2970" b="1" spc="-25">
                <a:latin typeface="Trebuchet MS" panose="020B0603020202020204"/>
                <a:cs typeface="Trebuchet MS" panose="020B0603020202020204"/>
              </a:rPr>
              <a:t>It </a:t>
            </a:r>
            <a:r>
              <a:rPr sz="2970" b="1">
                <a:latin typeface="Trebuchet MS" panose="020B0603020202020204"/>
                <a:cs typeface="Trebuchet MS" panose="020B0603020202020204"/>
              </a:rPr>
              <a:t>helps</a:t>
            </a:r>
            <a:r>
              <a:rPr sz="2970" b="1" spc="-95">
                <a:latin typeface="Trebuchet MS" panose="020B0603020202020204"/>
                <a:cs typeface="Trebuchet MS" panose="020B0603020202020204"/>
              </a:rPr>
              <a:t> </a:t>
            </a:r>
            <a:r>
              <a:rPr sz="2970" b="1" spc="-30">
                <a:latin typeface="Trebuchet MS" panose="020B0603020202020204"/>
                <a:cs typeface="Trebuchet MS" panose="020B0603020202020204"/>
              </a:rPr>
              <a:t>staff</a:t>
            </a:r>
            <a:r>
              <a:rPr sz="2970" b="1" spc="-145">
                <a:latin typeface="Trebuchet MS" panose="020B0603020202020204"/>
                <a:cs typeface="Trebuchet MS" panose="020B0603020202020204"/>
              </a:rPr>
              <a:t> </a:t>
            </a:r>
            <a:r>
              <a:rPr sz="2970" b="1">
                <a:latin typeface="Trebuchet MS" panose="020B0603020202020204"/>
                <a:cs typeface="Trebuchet MS" panose="020B0603020202020204"/>
              </a:rPr>
              <a:t>stay</a:t>
            </a:r>
            <a:r>
              <a:rPr sz="2970" b="1" spc="-215">
                <a:latin typeface="Trebuchet MS" panose="020B0603020202020204"/>
                <a:cs typeface="Trebuchet MS" panose="020B0603020202020204"/>
              </a:rPr>
              <a:t> </a:t>
            </a:r>
            <a:r>
              <a:rPr sz="2970" b="1" spc="-50">
                <a:latin typeface="Trebuchet MS" panose="020B0603020202020204"/>
                <a:cs typeface="Trebuchet MS" panose="020B0603020202020204"/>
              </a:rPr>
              <a:t>organized</a:t>
            </a:r>
            <a:r>
              <a:rPr sz="2970" b="1" spc="-140">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140">
                <a:latin typeface="Trebuchet MS" panose="020B0603020202020204"/>
                <a:cs typeface="Trebuchet MS" panose="020B0603020202020204"/>
              </a:rPr>
              <a:t> </a:t>
            </a:r>
            <a:r>
              <a:rPr sz="2970" b="1" spc="-10">
                <a:latin typeface="Trebuchet MS" panose="020B0603020202020204"/>
                <a:cs typeface="Trebuchet MS" panose="020B0603020202020204"/>
              </a:rPr>
              <a:t>efficient.</a:t>
            </a:r>
            <a:endParaRPr sz="2970">
              <a:latin typeface="Trebuchet MS" panose="020B0603020202020204"/>
              <a:cs typeface="Trebuchet MS" panose="020B0603020202020204"/>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3326130" y="214630"/>
            <a:ext cx="12386310" cy="533400"/>
          </a:xfrm>
          <a:prstGeom prst="rect">
            <a:avLst/>
          </a:prstGeom>
        </p:spPr>
        <p:txBody>
          <a:bodyPr vert="horz" wrap="square" lIns="0" tIns="26177" rIns="0" bIns="0" rtlCol="0">
            <a:spAutoFit/>
          </a:bodyPr>
          <a:lstStyle/>
          <a:p>
            <a:pPr marL="12700">
              <a:lnSpc>
                <a:spcPct val="100000"/>
              </a:lnSpc>
              <a:spcBef>
                <a:spcPts val="125"/>
              </a:spcBef>
            </a:pPr>
            <a:r>
              <a:rPr sz="3300" b="1" u="sng" spc="-60">
                <a:uFill>
                  <a:solidFill>
                    <a:srgbClr val="000000"/>
                  </a:solidFill>
                </a:uFill>
                <a:latin typeface="Trebuchet MS" panose="020B0603020202020204"/>
                <a:cs typeface="Trebuchet MS" panose="020B0603020202020204"/>
              </a:rPr>
              <a:t>How</a:t>
            </a:r>
            <a:r>
              <a:rPr sz="3300" b="1" u="sng" spc="-210">
                <a:uFill>
                  <a:solidFill>
                    <a:srgbClr val="000000"/>
                  </a:solidFill>
                </a:uFill>
                <a:latin typeface="Trebuchet MS" panose="020B0603020202020204"/>
                <a:cs typeface="Trebuchet MS" panose="020B0603020202020204"/>
              </a:rPr>
              <a:t> </a:t>
            </a:r>
            <a:r>
              <a:rPr sz="3300" b="1" u="sng">
                <a:uFill>
                  <a:solidFill>
                    <a:srgbClr val="000000"/>
                  </a:solidFill>
                </a:uFill>
                <a:latin typeface="Trebuchet MS" panose="020B0603020202020204"/>
                <a:cs typeface="Trebuchet MS" panose="020B0603020202020204"/>
              </a:rPr>
              <a:t>is</a:t>
            </a:r>
            <a:r>
              <a:rPr sz="3300" b="1" u="sng" spc="-235">
                <a:uFill>
                  <a:solidFill>
                    <a:srgbClr val="000000"/>
                  </a:solidFill>
                </a:uFill>
                <a:latin typeface="Trebuchet MS" panose="020B0603020202020204"/>
                <a:cs typeface="Trebuchet MS" panose="020B0603020202020204"/>
              </a:rPr>
              <a:t> </a:t>
            </a:r>
            <a:r>
              <a:rPr sz="3300" b="1" u="sng" spc="-85">
                <a:uFill>
                  <a:solidFill>
                    <a:srgbClr val="000000"/>
                  </a:solidFill>
                </a:uFill>
                <a:latin typeface="Trebuchet MS" panose="020B0603020202020204"/>
                <a:cs typeface="Trebuchet MS" panose="020B0603020202020204"/>
              </a:rPr>
              <a:t>microsoft</a:t>
            </a:r>
            <a:r>
              <a:rPr sz="3300" b="1" u="sng" spc="-190">
                <a:uFill>
                  <a:solidFill>
                    <a:srgbClr val="000000"/>
                  </a:solidFill>
                </a:uFill>
                <a:latin typeface="Trebuchet MS" panose="020B0603020202020204"/>
                <a:cs typeface="Trebuchet MS" panose="020B0603020202020204"/>
              </a:rPr>
              <a:t> </a:t>
            </a:r>
            <a:r>
              <a:rPr sz="3300" b="1" u="sng" spc="-90">
                <a:uFill>
                  <a:solidFill>
                    <a:srgbClr val="000000"/>
                  </a:solidFill>
                </a:uFill>
                <a:latin typeface="Trebuchet MS" panose="020B0603020202020204"/>
                <a:cs typeface="Trebuchet MS" panose="020B0603020202020204"/>
              </a:rPr>
              <a:t>Excel</a:t>
            </a:r>
            <a:r>
              <a:rPr sz="3300" b="1" u="sng" spc="-155">
                <a:uFill>
                  <a:solidFill>
                    <a:srgbClr val="000000"/>
                  </a:solidFill>
                </a:uFill>
                <a:latin typeface="Trebuchet MS" panose="020B0603020202020204"/>
                <a:cs typeface="Trebuchet MS" panose="020B0603020202020204"/>
              </a:rPr>
              <a:t> </a:t>
            </a:r>
            <a:r>
              <a:rPr sz="3300" b="1" u="sng" spc="-70">
                <a:uFill>
                  <a:solidFill>
                    <a:srgbClr val="000000"/>
                  </a:solidFill>
                </a:uFill>
                <a:latin typeface="Trebuchet MS" panose="020B0603020202020204"/>
                <a:cs typeface="Trebuchet MS" panose="020B0603020202020204"/>
              </a:rPr>
              <a:t>usefull</a:t>
            </a:r>
            <a:r>
              <a:rPr sz="3300" b="1" u="sng" spc="-190">
                <a:uFill>
                  <a:solidFill>
                    <a:srgbClr val="000000"/>
                  </a:solidFill>
                </a:uFill>
                <a:latin typeface="Trebuchet MS" panose="020B0603020202020204"/>
                <a:cs typeface="Trebuchet MS" panose="020B0603020202020204"/>
              </a:rPr>
              <a:t> </a:t>
            </a:r>
            <a:r>
              <a:rPr sz="3300" b="1" u="sng" spc="-130">
                <a:uFill>
                  <a:solidFill>
                    <a:srgbClr val="000000"/>
                  </a:solidFill>
                </a:uFill>
                <a:latin typeface="Trebuchet MS" panose="020B0603020202020204"/>
                <a:cs typeface="Trebuchet MS" panose="020B0603020202020204"/>
              </a:rPr>
              <a:t>in</a:t>
            </a:r>
            <a:r>
              <a:rPr sz="3300" b="1" u="sng" spc="-145">
                <a:uFill>
                  <a:solidFill>
                    <a:srgbClr val="000000"/>
                  </a:solidFill>
                </a:uFill>
                <a:latin typeface="Trebuchet MS" panose="020B0603020202020204"/>
                <a:cs typeface="Trebuchet MS" panose="020B0603020202020204"/>
              </a:rPr>
              <a:t> </a:t>
            </a:r>
            <a:r>
              <a:rPr sz="3300" b="1" u="sng" spc="-105">
                <a:uFill>
                  <a:solidFill>
                    <a:srgbClr val="000000"/>
                  </a:solidFill>
                </a:uFill>
                <a:latin typeface="Trebuchet MS" panose="020B0603020202020204"/>
                <a:cs typeface="Trebuchet MS" panose="020B0603020202020204"/>
              </a:rPr>
              <a:t>making</a:t>
            </a:r>
            <a:r>
              <a:rPr sz="3300" b="1" u="sng" spc="-175">
                <a:uFill>
                  <a:solidFill>
                    <a:srgbClr val="000000"/>
                  </a:solidFill>
                </a:uFill>
                <a:latin typeface="Trebuchet MS" panose="020B0603020202020204"/>
                <a:cs typeface="Trebuchet MS" panose="020B0603020202020204"/>
              </a:rPr>
              <a:t> </a:t>
            </a:r>
            <a:r>
              <a:rPr sz="3300" b="1" u="sng" spc="-60">
                <a:uFill>
                  <a:solidFill>
                    <a:srgbClr val="000000"/>
                  </a:solidFill>
                </a:uFill>
                <a:latin typeface="Trebuchet MS" panose="020B0603020202020204"/>
                <a:cs typeface="Trebuchet MS" panose="020B0603020202020204"/>
              </a:rPr>
              <a:t>staff</a:t>
            </a:r>
            <a:r>
              <a:rPr sz="3300" b="1" u="sng" spc="-240">
                <a:uFill>
                  <a:solidFill>
                    <a:srgbClr val="000000"/>
                  </a:solidFill>
                </a:uFill>
                <a:latin typeface="Trebuchet MS" panose="020B0603020202020204"/>
                <a:cs typeface="Trebuchet MS" panose="020B0603020202020204"/>
              </a:rPr>
              <a:t> </a:t>
            </a:r>
            <a:r>
              <a:rPr sz="3300" b="1" u="sng" spc="-40">
                <a:uFill>
                  <a:solidFill>
                    <a:srgbClr val="000000"/>
                  </a:solidFill>
                </a:uFill>
                <a:latin typeface="Trebuchet MS" panose="020B0603020202020204"/>
                <a:cs typeface="Trebuchet MS" panose="020B0603020202020204"/>
              </a:rPr>
              <a:t>scheduling/rotas?</a:t>
            </a:r>
            <a:endParaRPr sz="3300">
              <a:latin typeface="Trebuchet MS" panose="020B0603020202020204"/>
              <a:cs typeface="Trebuchet MS" panose="020B0603020202020204"/>
            </a:endParaRPr>
          </a:p>
        </p:txBody>
      </p:sp>
      <p:grpSp>
        <p:nvGrpSpPr>
          <p:cNvPr id="3" name="object 3"/>
          <p:cNvGrpSpPr/>
          <p:nvPr/>
        </p:nvGrpSpPr>
        <p:grpSpPr>
          <a:xfrm>
            <a:off x="1240800" y="2152164"/>
            <a:ext cx="14966037" cy="7412340"/>
            <a:chOff x="752475" y="1304925"/>
            <a:chExt cx="9076055" cy="4495165"/>
          </a:xfrm>
        </p:grpSpPr>
        <p:pic>
          <p:nvPicPr>
            <p:cNvPr id="4" name="object 4" descr="Microsoft Excel logo transparent PNG 22100783 PNG"/>
            <p:cNvPicPr/>
            <p:nvPr/>
          </p:nvPicPr>
          <p:blipFill>
            <a:blip r:embed="rId2" cstate="print"/>
            <a:stretch>
              <a:fillRect/>
            </a:stretch>
          </p:blipFill>
          <p:spPr>
            <a:xfrm>
              <a:off x="5236537" y="2973020"/>
              <a:ext cx="1271250" cy="1140559"/>
            </a:xfrm>
            <a:prstGeom prst="rect">
              <a:avLst/>
            </a:prstGeom>
          </p:spPr>
        </p:pic>
        <p:sp>
          <p:nvSpPr>
            <p:cNvPr id="5" name="object 5"/>
            <p:cNvSpPr/>
            <p:nvPr/>
          </p:nvSpPr>
          <p:spPr>
            <a:xfrm>
              <a:off x="4162425" y="4086225"/>
              <a:ext cx="1362075" cy="1490980"/>
            </a:xfrm>
            <a:custGeom>
              <a:avLst/>
              <a:gdLst/>
              <a:ahLst/>
              <a:cxnLst/>
              <a:rect l="l" t="t" r="r" b="b"/>
              <a:pathLst>
                <a:path w="1362075" h="1490979">
                  <a:moveTo>
                    <a:pt x="72898" y="1414526"/>
                  </a:moveTo>
                  <a:lnTo>
                    <a:pt x="0" y="1458595"/>
                  </a:lnTo>
                  <a:lnTo>
                    <a:pt x="78994" y="1490472"/>
                  </a:lnTo>
                  <a:lnTo>
                    <a:pt x="76792" y="1463040"/>
                  </a:lnTo>
                  <a:lnTo>
                    <a:pt x="64515" y="1463040"/>
                  </a:lnTo>
                  <a:lnTo>
                    <a:pt x="62102" y="1444117"/>
                  </a:lnTo>
                  <a:lnTo>
                    <a:pt x="75138" y="1442437"/>
                  </a:lnTo>
                  <a:lnTo>
                    <a:pt x="72898" y="1414526"/>
                  </a:lnTo>
                  <a:close/>
                </a:path>
                <a:path w="1362075" h="1490979">
                  <a:moveTo>
                    <a:pt x="75138" y="1442437"/>
                  </a:moveTo>
                  <a:lnTo>
                    <a:pt x="62102" y="1444117"/>
                  </a:lnTo>
                  <a:lnTo>
                    <a:pt x="64515" y="1463040"/>
                  </a:lnTo>
                  <a:lnTo>
                    <a:pt x="76666" y="1461473"/>
                  </a:lnTo>
                  <a:lnTo>
                    <a:pt x="75273" y="1444117"/>
                  </a:lnTo>
                  <a:lnTo>
                    <a:pt x="75150" y="1442593"/>
                  </a:lnTo>
                  <a:lnTo>
                    <a:pt x="75138" y="1442437"/>
                  </a:lnTo>
                  <a:close/>
                </a:path>
                <a:path w="1362075" h="1490979">
                  <a:moveTo>
                    <a:pt x="76666" y="1461473"/>
                  </a:moveTo>
                  <a:lnTo>
                    <a:pt x="64515" y="1463040"/>
                  </a:lnTo>
                  <a:lnTo>
                    <a:pt x="76792" y="1463040"/>
                  </a:lnTo>
                  <a:lnTo>
                    <a:pt x="76666" y="1461473"/>
                  </a:lnTo>
                  <a:close/>
                </a:path>
                <a:path w="1362075" h="1490979">
                  <a:moveTo>
                    <a:pt x="93901" y="1440020"/>
                  </a:moveTo>
                  <a:lnTo>
                    <a:pt x="93516" y="1440020"/>
                  </a:lnTo>
                  <a:lnTo>
                    <a:pt x="75138" y="1442437"/>
                  </a:lnTo>
                  <a:lnTo>
                    <a:pt x="76666" y="1461473"/>
                  </a:lnTo>
                  <a:lnTo>
                    <a:pt x="97027" y="1458849"/>
                  </a:lnTo>
                  <a:lnTo>
                    <a:pt x="129286" y="1451610"/>
                  </a:lnTo>
                  <a:lnTo>
                    <a:pt x="161162" y="1442593"/>
                  </a:lnTo>
                  <a:lnTo>
                    <a:pt x="168203" y="1440180"/>
                  </a:lnTo>
                  <a:lnTo>
                    <a:pt x="93345" y="1440180"/>
                  </a:lnTo>
                  <a:lnTo>
                    <a:pt x="93901" y="1440020"/>
                  </a:lnTo>
                  <a:close/>
                </a:path>
                <a:path w="1362075" h="1490979">
                  <a:moveTo>
                    <a:pt x="1361439" y="0"/>
                  </a:moveTo>
                  <a:lnTo>
                    <a:pt x="1296797" y="4318"/>
                  </a:lnTo>
                  <a:lnTo>
                    <a:pt x="1232408" y="16637"/>
                  </a:lnTo>
                  <a:lnTo>
                    <a:pt x="1169035" y="36449"/>
                  </a:lnTo>
                  <a:lnTo>
                    <a:pt x="1107439" y="63245"/>
                  </a:lnTo>
                  <a:lnTo>
                    <a:pt x="1047876" y="96519"/>
                  </a:lnTo>
                  <a:lnTo>
                    <a:pt x="990980" y="135636"/>
                  </a:lnTo>
                  <a:lnTo>
                    <a:pt x="937005" y="180212"/>
                  </a:lnTo>
                  <a:lnTo>
                    <a:pt x="886713" y="229362"/>
                  </a:lnTo>
                  <a:lnTo>
                    <a:pt x="840359" y="283082"/>
                  </a:lnTo>
                  <a:lnTo>
                    <a:pt x="798576" y="340360"/>
                  </a:lnTo>
                  <a:lnTo>
                    <a:pt x="761873" y="400938"/>
                  </a:lnTo>
                  <a:lnTo>
                    <a:pt x="730630" y="464185"/>
                  </a:lnTo>
                  <a:lnTo>
                    <a:pt x="705485" y="529717"/>
                  </a:lnTo>
                  <a:lnTo>
                    <a:pt x="686942" y="596900"/>
                  </a:lnTo>
                  <a:lnTo>
                    <a:pt x="675259" y="665226"/>
                  </a:lnTo>
                  <a:lnTo>
                    <a:pt x="671322" y="733806"/>
                  </a:lnTo>
                  <a:lnTo>
                    <a:pt x="670452" y="766984"/>
                  </a:lnTo>
                  <a:lnTo>
                    <a:pt x="667626" y="799789"/>
                  </a:lnTo>
                  <a:lnTo>
                    <a:pt x="656287" y="866920"/>
                  </a:lnTo>
                  <a:lnTo>
                    <a:pt x="646460" y="905001"/>
                  </a:lnTo>
                  <a:lnTo>
                    <a:pt x="638294" y="932194"/>
                  </a:lnTo>
                  <a:lnTo>
                    <a:pt x="638110" y="932710"/>
                  </a:lnTo>
                  <a:lnTo>
                    <a:pt x="637943" y="932896"/>
                  </a:lnTo>
                  <a:lnTo>
                    <a:pt x="637680" y="933897"/>
                  </a:lnTo>
                  <a:lnTo>
                    <a:pt x="625774" y="966798"/>
                  </a:lnTo>
                  <a:lnTo>
                    <a:pt x="613535" y="996574"/>
                  </a:lnTo>
                  <a:lnTo>
                    <a:pt x="597807" y="1029941"/>
                  </a:lnTo>
                  <a:lnTo>
                    <a:pt x="583215" y="1057860"/>
                  </a:lnTo>
                  <a:lnTo>
                    <a:pt x="583137" y="1058210"/>
                  </a:lnTo>
                  <a:lnTo>
                    <a:pt x="547370" y="1117092"/>
                  </a:lnTo>
                  <a:lnTo>
                    <a:pt x="527236" y="1145861"/>
                  </a:lnTo>
                  <a:lnTo>
                    <a:pt x="526590" y="1146814"/>
                  </a:lnTo>
                  <a:lnTo>
                    <a:pt x="483791" y="1200549"/>
                  </a:lnTo>
                  <a:lnTo>
                    <a:pt x="437081" y="1250240"/>
                  </a:lnTo>
                  <a:lnTo>
                    <a:pt x="385209" y="1296948"/>
                  </a:lnTo>
                  <a:lnTo>
                    <a:pt x="332104" y="1336929"/>
                  </a:lnTo>
                  <a:lnTo>
                    <a:pt x="275166" y="1372289"/>
                  </a:lnTo>
                  <a:lnTo>
                    <a:pt x="274858" y="1372546"/>
                  </a:lnTo>
                  <a:lnTo>
                    <a:pt x="246804" y="1387356"/>
                  </a:lnTo>
                  <a:lnTo>
                    <a:pt x="245698" y="1387920"/>
                  </a:lnTo>
                  <a:lnTo>
                    <a:pt x="216287" y="1401586"/>
                  </a:lnTo>
                  <a:lnTo>
                    <a:pt x="215756" y="1401785"/>
                  </a:lnTo>
                  <a:lnTo>
                    <a:pt x="184899" y="1414332"/>
                  </a:lnTo>
                  <a:lnTo>
                    <a:pt x="156942" y="1423956"/>
                  </a:lnTo>
                  <a:lnTo>
                    <a:pt x="155347" y="1424482"/>
                  </a:lnTo>
                  <a:lnTo>
                    <a:pt x="124278" y="1433195"/>
                  </a:lnTo>
                  <a:lnTo>
                    <a:pt x="93345" y="1440180"/>
                  </a:lnTo>
                  <a:lnTo>
                    <a:pt x="168203" y="1440180"/>
                  </a:lnTo>
                  <a:lnTo>
                    <a:pt x="223647" y="1419225"/>
                  </a:lnTo>
                  <a:lnTo>
                    <a:pt x="284352" y="1389126"/>
                  </a:lnTo>
                  <a:lnTo>
                    <a:pt x="342646" y="1352804"/>
                  </a:lnTo>
                  <a:lnTo>
                    <a:pt x="398145" y="1310894"/>
                  </a:lnTo>
                  <a:lnTo>
                    <a:pt x="450341" y="1263904"/>
                  </a:lnTo>
                  <a:lnTo>
                    <a:pt x="498728" y="1212469"/>
                  </a:lnTo>
                  <a:lnTo>
                    <a:pt x="542798" y="1156843"/>
                  </a:lnTo>
                  <a:lnTo>
                    <a:pt x="582167" y="1097914"/>
                  </a:lnTo>
                  <a:lnTo>
                    <a:pt x="616203" y="1035812"/>
                  </a:lnTo>
                  <a:lnTo>
                    <a:pt x="644398" y="971423"/>
                  </a:lnTo>
                  <a:lnTo>
                    <a:pt x="666369" y="905001"/>
                  </a:lnTo>
                  <a:lnTo>
                    <a:pt x="681609" y="837183"/>
                  </a:lnTo>
                  <a:lnTo>
                    <a:pt x="689355" y="768604"/>
                  </a:lnTo>
                  <a:lnTo>
                    <a:pt x="691241" y="701134"/>
                  </a:lnTo>
                  <a:lnTo>
                    <a:pt x="694068" y="668434"/>
                  </a:lnTo>
                  <a:lnTo>
                    <a:pt x="694182" y="667635"/>
                  </a:lnTo>
                  <a:lnTo>
                    <a:pt x="694209" y="667141"/>
                  </a:lnTo>
                  <a:lnTo>
                    <a:pt x="698916" y="634364"/>
                  </a:lnTo>
                  <a:lnTo>
                    <a:pt x="699008" y="633730"/>
                  </a:lnTo>
                  <a:lnTo>
                    <a:pt x="705120" y="602685"/>
                  </a:lnTo>
                  <a:lnTo>
                    <a:pt x="705488" y="601203"/>
                  </a:lnTo>
                  <a:lnTo>
                    <a:pt x="706490" y="596900"/>
                  </a:lnTo>
                  <a:lnTo>
                    <a:pt x="713739" y="567944"/>
                  </a:lnTo>
                  <a:lnTo>
                    <a:pt x="715239" y="563118"/>
                  </a:lnTo>
                  <a:lnTo>
                    <a:pt x="723518" y="535978"/>
                  </a:lnTo>
                  <a:lnTo>
                    <a:pt x="723543" y="535521"/>
                  </a:lnTo>
                  <a:lnTo>
                    <a:pt x="735874" y="501558"/>
                  </a:lnTo>
                  <a:lnTo>
                    <a:pt x="748002" y="472044"/>
                  </a:lnTo>
                  <a:lnTo>
                    <a:pt x="748096" y="471649"/>
                  </a:lnTo>
                  <a:lnTo>
                    <a:pt x="762586" y="440935"/>
                  </a:lnTo>
                  <a:lnTo>
                    <a:pt x="762717" y="440539"/>
                  </a:lnTo>
                  <a:lnTo>
                    <a:pt x="778915" y="409291"/>
                  </a:lnTo>
                  <a:lnTo>
                    <a:pt x="814577" y="350774"/>
                  </a:lnTo>
                  <a:lnTo>
                    <a:pt x="854402" y="296007"/>
                  </a:lnTo>
                  <a:lnTo>
                    <a:pt x="900684" y="242316"/>
                  </a:lnTo>
                  <a:lnTo>
                    <a:pt x="949413" y="194579"/>
                  </a:lnTo>
                  <a:lnTo>
                    <a:pt x="975523" y="172127"/>
                  </a:lnTo>
                  <a:lnTo>
                    <a:pt x="975845" y="171802"/>
                  </a:lnTo>
                  <a:lnTo>
                    <a:pt x="1002257" y="150969"/>
                  </a:lnTo>
                  <a:lnTo>
                    <a:pt x="1002534" y="150815"/>
                  </a:lnTo>
                  <a:lnTo>
                    <a:pt x="1029892" y="130988"/>
                  </a:lnTo>
                  <a:lnTo>
                    <a:pt x="1058164" y="112522"/>
                  </a:lnTo>
                  <a:lnTo>
                    <a:pt x="1086008" y="96136"/>
                  </a:lnTo>
                  <a:lnTo>
                    <a:pt x="1115727" y="80448"/>
                  </a:lnTo>
                  <a:lnTo>
                    <a:pt x="1116056" y="80222"/>
                  </a:lnTo>
                  <a:lnTo>
                    <a:pt x="1145149" y="66655"/>
                  </a:lnTo>
                  <a:lnTo>
                    <a:pt x="1175539" y="54422"/>
                  </a:lnTo>
                  <a:lnTo>
                    <a:pt x="1176005" y="54186"/>
                  </a:lnTo>
                  <a:lnTo>
                    <a:pt x="1206543" y="43672"/>
                  </a:lnTo>
                  <a:lnTo>
                    <a:pt x="1236914" y="35051"/>
                  </a:lnTo>
                  <a:lnTo>
                    <a:pt x="1267776" y="28193"/>
                  </a:lnTo>
                  <a:lnTo>
                    <a:pt x="1298193" y="23317"/>
                  </a:lnTo>
                  <a:lnTo>
                    <a:pt x="1297723" y="23317"/>
                  </a:lnTo>
                  <a:lnTo>
                    <a:pt x="1330068" y="20128"/>
                  </a:lnTo>
                  <a:lnTo>
                    <a:pt x="1328098" y="20128"/>
                  </a:lnTo>
                  <a:lnTo>
                    <a:pt x="1361948" y="19050"/>
                  </a:lnTo>
                  <a:lnTo>
                    <a:pt x="1361555" y="4318"/>
                  </a:lnTo>
                  <a:lnTo>
                    <a:pt x="1361439" y="0"/>
                  </a:lnTo>
                  <a:close/>
                </a:path>
                <a:path w="1362075" h="1490979">
                  <a:moveTo>
                    <a:pt x="156940" y="1423956"/>
                  </a:moveTo>
                  <a:lnTo>
                    <a:pt x="155077" y="1424482"/>
                  </a:lnTo>
                  <a:lnTo>
                    <a:pt x="155347" y="1424482"/>
                  </a:lnTo>
                  <a:lnTo>
                    <a:pt x="156940" y="1423956"/>
                  </a:lnTo>
                  <a:close/>
                </a:path>
                <a:path w="1362075" h="1490979">
                  <a:moveTo>
                    <a:pt x="275166" y="1372289"/>
                  </a:moveTo>
                  <a:lnTo>
                    <a:pt x="274687" y="1372546"/>
                  </a:lnTo>
                  <a:lnTo>
                    <a:pt x="273625" y="1373198"/>
                  </a:lnTo>
                  <a:lnTo>
                    <a:pt x="274858" y="1372546"/>
                  </a:lnTo>
                  <a:lnTo>
                    <a:pt x="275166" y="1372289"/>
                  </a:lnTo>
                  <a:close/>
                </a:path>
                <a:path w="1362075" h="1490979">
                  <a:moveTo>
                    <a:pt x="508384" y="1170797"/>
                  </a:moveTo>
                  <a:lnTo>
                    <a:pt x="506197" y="1173435"/>
                  </a:lnTo>
                  <a:lnTo>
                    <a:pt x="506578" y="1173177"/>
                  </a:lnTo>
                  <a:lnTo>
                    <a:pt x="508384" y="1170797"/>
                  </a:lnTo>
                  <a:close/>
                </a:path>
                <a:path w="1362075" h="1490979">
                  <a:moveTo>
                    <a:pt x="599076" y="1027251"/>
                  </a:moveTo>
                  <a:lnTo>
                    <a:pt x="598893" y="1027606"/>
                  </a:lnTo>
                  <a:lnTo>
                    <a:pt x="597807" y="1029941"/>
                  </a:lnTo>
                  <a:lnTo>
                    <a:pt x="599027" y="1027606"/>
                  </a:lnTo>
                  <a:lnTo>
                    <a:pt x="599079" y="1027251"/>
                  </a:lnTo>
                  <a:close/>
                </a:path>
                <a:path w="1362075" h="1490979">
                  <a:moveTo>
                    <a:pt x="724251" y="533575"/>
                  </a:moveTo>
                  <a:lnTo>
                    <a:pt x="723543" y="535521"/>
                  </a:lnTo>
                  <a:lnTo>
                    <a:pt x="723518" y="535978"/>
                  </a:lnTo>
                  <a:lnTo>
                    <a:pt x="723681" y="535521"/>
                  </a:lnTo>
                  <a:lnTo>
                    <a:pt x="724251" y="533575"/>
                  </a:lnTo>
                  <a:close/>
                </a:path>
              </a:pathLst>
            </a:custGeom>
            <a:solidFill>
              <a:srgbClr val="4EA72D"/>
            </a:solidFill>
          </p:spPr>
          <p:txBody>
            <a:bodyPr wrap="square" lIns="0" tIns="0" rIns="0" bIns="0" rtlCol="0"/>
            <a:lstStyle/>
            <a:p>
              <a:endParaRPr sz="100"/>
            </a:p>
          </p:txBody>
        </p:sp>
        <p:sp>
          <p:nvSpPr>
            <p:cNvPr id="6" name="object 6"/>
            <p:cNvSpPr/>
            <p:nvPr/>
          </p:nvSpPr>
          <p:spPr>
            <a:xfrm>
              <a:off x="6429375" y="2657475"/>
              <a:ext cx="1849120" cy="999490"/>
            </a:xfrm>
            <a:custGeom>
              <a:avLst/>
              <a:gdLst/>
              <a:ahLst/>
              <a:cxnLst/>
              <a:rect l="l" t="t" r="r" b="b"/>
              <a:pathLst>
                <a:path w="1849120" h="999489">
                  <a:moveTo>
                    <a:pt x="0" y="999363"/>
                  </a:moveTo>
                  <a:lnTo>
                    <a:pt x="57736" y="998079"/>
                  </a:lnTo>
                  <a:lnTo>
                    <a:pt x="115273" y="994303"/>
                  </a:lnTo>
                  <a:lnTo>
                    <a:pt x="172410" y="988140"/>
                  </a:lnTo>
                  <a:lnTo>
                    <a:pt x="228946" y="979701"/>
                  </a:lnTo>
                  <a:lnTo>
                    <a:pt x="284680" y="969093"/>
                  </a:lnTo>
                  <a:lnTo>
                    <a:pt x="339413" y="956425"/>
                  </a:lnTo>
                  <a:lnTo>
                    <a:pt x="392943" y="941804"/>
                  </a:lnTo>
                  <a:lnTo>
                    <a:pt x="445069" y="925340"/>
                  </a:lnTo>
                  <a:lnTo>
                    <a:pt x="495590" y="907141"/>
                  </a:lnTo>
                  <a:lnTo>
                    <a:pt x="544307" y="887315"/>
                  </a:lnTo>
                  <a:lnTo>
                    <a:pt x="591019" y="865971"/>
                  </a:lnTo>
                  <a:lnTo>
                    <a:pt x="635523" y="843216"/>
                  </a:lnTo>
                  <a:lnTo>
                    <a:pt x="677621" y="819160"/>
                  </a:lnTo>
                  <a:lnTo>
                    <a:pt x="717111" y="793910"/>
                  </a:lnTo>
                  <a:lnTo>
                    <a:pt x="753793" y="767575"/>
                  </a:lnTo>
                  <a:lnTo>
                    <a:pt x="787465" y="740264"/>
                  </a:lnTo>
                  <a:lnTo>
                    <a:pt x="817928" y="712084"/>
                  </a:lnTo>
                  <a:lnTo>
                    <a:pt x="844980" y="683144"/>
                  </a:lnTo>
                  <a:lnTo>
                    <a:pt x="888050" y="623419"/>
                  </a:lnTo>
                  <a:lnTo>
                    <a:pt x="915069" y="561954"/>
                  </a:lnTo>
                  <a:lnTo>
                    <a:pt x="924432" y="499617"/>
                  </a:lnTo>
                  <a:lnTo>
                    <a:pt x="926806" y="468409"/>
                  </a:lnTo>
                  <a:lnTo>
                    <a:pt x="945193" y="406427"/>
                  </a:lnTo>
                  <a:lnTo>
                    <a:pt x="980430" y="345746"/>
                  </a:lnTo>
                  <a:lnTo>
                    <a:pt x="1030911" y="287233"/>
                  </a:lnTo>
                  <a:lnTo>
                    <a:pt x="1061367" y="259061"/>
                  </a:lnTo>
                  <a:lnTo>
                    <a:pt x="1095032" y="231756"/>
                  </a:lnTo>
                  <a:lnTo>
                    <a:pt x="1131706" y="205427"/>
                  </a:lnTo>
                  <a:lnTo>
                    <a:pt x="1171188" y="180182"/>
                  </a:lnTo>
                  <a:lnTo>
                    <a:pt x="1213278" y="156130"/>
                  </a:lnTo>
                  <a:lnTo>
                    <a:pt x="1257775" y="133379"/>
                  </a:lnTo>
                  <a:lnTo>
                    <a:pt x="1304478" y="112038"/>
                  </a:lnTo>
                  <a:lnTo>
                    <a:pt x="1353188" y="92214"/>
                  </a:lnTo>
                  <a:lnTo>
                    <a:pt x="1403702" y="74017"/>
                  </a:lnTo>
                  <a:lnTo>
                    <a:pt x="1455822" y="57555"/>
                  </a:lnTo>
                  <a:lnTo>
                    <a:pt x="1509345" y="42935"/>
                  </a:lnTo>
                  <a:lnTo>
                    <a:pt x="1564072" y="30268"/>
                  </a:lnTo>
                  <a:lnTo>
                    <a:pt x="1619802" y="19660"/>
                  </a:lnTo>
                  <a:lnTo>
                    <a:pt x="1676334" y="11221"/>
                  </a:lnTo>
                  <a:lnTo>
                    <a:pt x="1733468" y="5059"/>
                  </a:lnTo>
                  <a:lnTo>
                    <a:pt x="1791003" y="1283"/>
                  </a:lnTo>
                  <a:lnTo>
                    <a:pt x="1848739" y="0"/>
                  </a:lnTo>
                </a:path>
              </a:pathLst>
            </a:custGeom>
            <a:ln w="19050">
              <a:solidFill>
                <a:srgbClr val="4EA72D"/>
              </a:solidFill>
            </a:ln>
          </p:spPr>
          <p:txBody>
            <a:bodyPr wrap="square" lIns="0" tIns="0" rIns="0" bIns="0" rtlCol="0"/>
            <a:lstStyle/>
            <a:p>
              <a:endParaRPr sz="100"/>
            </a:p>
          </p:txBody>
        </p:sp>
        <p:sp>
          <p:nvSpPr>
            <p:cNvPr id="7" name="object 7"/>
            <p:cNvSpPr/>
            <p:nvPr/>
          </p:nvSpPr>
          <p:spPr>
            <a:xfrm>
              <a:off x="6095869" y="4086225"/>
              <a:ext cx="1287145" cy="1713864"/>
            </a:xfrm>
            <a:custGeom>
              <a:avLst/>
              <a:gdLst/>
              <a:ahLst/>
              <a:cxnLst/>
              <a:rect l="l" t="t" r="r" b="b"/>
              <a:pathLst>
                <a:path w="1287145" h="1713864">
                  <a:moveTo>
                    <a:pt x="1210150" y="1684614"/>
                  </a:moveTo>
                  <a:lnTo>
                    <a:pt x="1207265" y="1713801"/>
                  </a:lnTo>
                  <a:lnTo>
                    <a:pt x="1278731" y="1686560"/>
                  </a:lnTo>
                  <a:lnTo>
                    <a:pt x="1222124" y="1686560"/>
                  </a:lnTo>
                  <a:lnTo>
                    <a:pt x="1210150" y="1684614"/>
                  </a:lnTo>
                  <a:close/>
                </a:path>
                <a:path w="1287145" h="1713864">
                  <a:moveTo>
                    <a:pt x="1212026" y="1665628"/>
                  </a:moveTo>
                  <a:lnTo>
                    <a:pt x="1210265" y="1683448"/>
                  </a:lnTo>
                  <a:lnTo>
                    <a:pt x="1210150" y="1684614"/>
                  </a:lnTo>
                  <a:lnTo>
                    <a:pt x="1222124" y="1686560"/>
                  </a:lnTo>
                  <a:lnTo>
                    <a:pt x="1225172" y="1667751"/>
                  </a:lnTo>
                  <a:lnTo>
                    <a:pt x="1212026" y="1665628"/>
                  </a:lnTo>
                  <a:close/>
                </a:path>
                <a:path w="1287145" h="1713864">
                  <a:moveTo>
                    <a:pt x="1214758" y="1637982"/>
                  </a:moveTo>
                  <a:lnTo>
                    <a:pt x="1212026" y="1665628"/>
                  </a:lnTo>
                  <a:lnTo>
                    <a:pt x="1225172" y="1667751"/>
                  </a:lnTo>
                  <a:lnTo>
                    <a:pt x="1222124" y="1686560"/>
                  </a:lnTo>
                  <a:lnTo>
                    <a:pt x="1278731" y="1686560"/>
                  </a:lnTo>
                  <a:lnTo>
                    <a:pt x="1286894" y="1683448"/>
                  </a:lnTo>
                  <a:lnTo>
                    <a:pt x="1214758" y="1637982"/>
                  </a:lnTo>
                  <a:close/>
                </a:path>
                <a:path w="1287145" h="1713864">
                  <a:moveTo>
                    <a:pt x="1199379" y="1663585"/>
                  </a:moveTo>
                  <a:lnTo>
                    <a:pt x="1134701" y="1663585"/>
                  </a:lnTo>
                  <a:lnTo>
                    <a:pt x="1164085" y="1673783"/>
                  </a:lnTo>
                  <a:lnTo>
                    <a:pt x="1194692" y="1682102"/>
                  </a:lnTo>
                  <a:lnTo>
                    <a:pt x="1210150" y="1684614"/>
                  </a:lnTo>
                  <a:lnTo>
                    <a:pt x="1212026" y="1665628"/>
                  </a:lnTo>
                  <a:lnTo>
                    <a:pt x="1199379" y="1663585"/>
                  </a:lnTo>
                  <a:close/>
                </a:path>
                <a:path w="1287145" h="1713864">
                  <a:moveTo>
                    <a:pt x="72076" y="26004"/>
                  </a:moveTo>
                  <a:lnTo>
                    <a:pt x="88641" y="29545"/>
                  </a:lnTo>
                  <a:lnTo>
                    <a:pt x="116982" y="37294"/>
                  </a:lnTo>
                  <a:lnTo>
                    <a:pt x="117578" y="37548"/>
                  </a:lnTo>
                  <a:lnTo>
                    <a:pt x="146542" y="47590"/>
                  </a:lnTo>
                  <a:lnTo>
                    <a:pt x="174734" y="59425"/>
                  </a:lnTo>
                  <a:lnTo>
                    <a:pt x="203580" y="73757"/>
                  </a:lnTo>
                  <a:lnTo>
                    <a:pt x="230874" y="89151"/>
                  </a:lnTo>
                  <a:lnTo>
                    <a:pt x="259324" y="107562"/>
                  </a:lnTo>
                  <a:lnTo>
                    <a:pt x="259175" y="107562"/>
                  </a:lnTo>
                  <a:lnTo>
                    <a:pt x="286055" y="126872"/>
                  </a:lnTo>
                  <a:lnTo>
                    <a:pt x="286401" y="127081"/>
                  </a:lnTo>
                  <a:lnTo>
                    <a:pt x="311884" y="147496"/>
                  </a:lnTo>
                  <a:lnTo>
                    <a:pt x="338989" y="171327"/>
                  </a:lnTo>
                  <a:lnTo>
                    <a:pt x="363678" y="195277"/>
                  </a:lnTo>
                  <a:lnTo>
                    <a:pt x="364023" y="195526"/>
                  </a:lnTo>
                  <a:lnTo>
                    <a:pt x="412832" y="249209"/>
                  </a:lnTo>
                  <a:lnTo>
                    <a:pt x="457519" y="307477"/>
                  </a:lnTo>
                  <a:lnTo>
                    <a:pt x="497943" y="369807"/>
                  </a:lnTo>
                  <a:lnTo>
                    <a:pt x="532705" y="433323"/>
                  </a:lnTo>
                  <a:lnTo>
                    <a:pt x="550438" y="470660"/>
                  </a:lnTo>
                  <a:lnTo>
                    <a:pt x="550569" y="470903"/>
                  </a:lnTo>
                  <a:lnTo>
                    <a:pt x="565385" y="505575"/>
                  </a:lnTo>
                  <a:lnTo>
                    <a:pt x="579396" y="542466"/>
                  </a:lnTo>
                  <a:lnTo>
                    <a:pt x="589830" y="573277"/>
                  </a:lnTo>
                  <a:lnTo>
                    <a:pt x="591589" y="578788"/>
                  </a:lnTo>
                  <a:lnTo>
                    <a:pt x="591785" y="579090"/>
                  </a:lnTo>
                  <a:lnTo>
                    <a:pt x="611889" y="653542"/>
                  </a:lnTo>
                  <a:lnTo>
                    <a:pt x="625714" y="728594"/>
                  </a:lnTo>
                  <a:lnTo>
                    <a:pt x="630283" y="768356"/>
                  </a:lnTo>
                  <a:lnTo>
                    <a:pt x="633017" y="806450"/>
                  </a:lnTo>
                  <a:lnTo>
                    <a:pt x="633979" y="845819"/>
                  </a:lnTo>
                  <a:lnTo>
                    <a:pt x="634968" y="884833"/>
                  </a:lnTo>
                  <a:lnTo>
                    <a:pt x="635003" y="886206"/>
                  </a:lnTo>
                  <a:lnTo>
                    <a:pt x="637622" y="923231"/>
                  </a:lnTo>
                  <a:lnTo>
                    <a:pt x="637679" y="924025"/>
                  </a:lnTo>
                  <a:lnTo>
                    <a:pt x="642242" y="965200"/>
                  </a:lnTo>
                  <a:lnTo>
                    <a:pt x="648592" y="1004316"/>
                  </a:lnTo>
                  <a:lnTo>
                    <a:pt x="656593" y="1043177"/>
                  </a:lnTo>
                  <a:lnTo>
                    <a:pt x="666118" y="1081658"/>
                  </a:lnTo>
                  <a:lnTo>
                    <a:pt x="677167" y="1119505"/>
                  </a:lnTo>
                  <a:lnTo>
                    <a:pt x="689867" y="1157097"/>
                  </a:lnTo>
                  <a:lnTo>
                    <a:pt x="703837" y="1193800"/>
                  </a:lnTo>
                  <a:lnTo>
                    <a:pt x="719204" y="1229995"/>
                  </a:lnTo>
                  <a:lnTo>
                    <a:pt x="735968" y="1265301"/>
                  </a:lnTo>
                  <a:lnTo>
                    <a:pt x="754002" y="1299718"/>
                  </a:lnTo>
                  <a:lnTo>
                    <a:pt x="773052" y="1333373"/>
                  </a:lnTo>
                  <a:lnTo>
                    <a:pt x="793245" y="1365885"/>
                  </a:lnTo>
                  <a:lnTo>
                    <a:pt x="814708" y="1397381"/>
                  </a:lnTo>
                  <a:lnTo>
                    <a:pt x="860301" y="1456817"/>
                  </a:lnTo>
                  <a:lnTo>
                    <a:pt x="909704" y="1510995"/>
                  </a:lnTo>
                  <a:lnTo>
                    <a:pt x="962155" y="1559394"/>
                  </a:lnTo>
                  <a:lnTo>
                    <a:pt x="1017273" y="1601304"/>
                  </a:lnTo>
                  <a:lnTo>
                    <a:pt x="1074677" y="1636140"/>
                  </a:lnTo>
                  <a:lnTo>
                    <a:pt x="1134552" y="1663585"/>
                  </a:lnTo>
                  <a:lnTo>
                    <a:pt x="1199137" y="1663585"/>
                  </a:lnTo>
                  <a:lnTo>
                    <a:pt x="1169995" y="1655686"/>
                  </a:lnTo>
                  <a:lnTo>
                    <a:pt x="1140458" y="1645399"/>
                  </a:lnTo>
                  <a:lnTo>
                    <a:pt x="1083975" y="1619527"/>
                  </a:lnTo>
                  <a:lnTo>
                    <a:pt x="1027915" y="1585508"/>
                  </a:lnTo>
                  <a:lnTo>
                    <a:pt x="974787" y="1545118"/>
                  </a:lnTo>
                  <a:lnTo>
                    <a:pt x="923052" y="1497457"/>
                  </a:lnTo>
                  <a:lnTo>
                    <a:pt x="875545" y="1445231"/>
                  </a:lnTo>
                  <a:lnTo>
                    <a:pt x="830071" y="1386205"/>
                  </a:lnTo>
                  <a:lnTo>
                    <a:pt x="789217" y="1323113"/>
                  </a:lnTo>
                  <a:lnTo>
                    <a:pt x="752954" y="1256685"/>
                  </a:lnTo>
                  <a:lnTo>
                    <a:pt x="736582" y="1222006"/>
                  </a:lnTo>
                  <a:lnTo>
                    <a:pt x="707647" y="1150493"/>
                  </a:lnTo>
                  <a:lnTo>
                    <a:pt x="695456" y="1114044"/>
                  </a:lnTo>
                  <a:lnTo>
                    <a:pt x="684769" y="1077263"/>
                  </a:lnTo>
                  <a:lnTo>
                    <a:pt x="675153" y="1039211"/>
                  </a:lnTo>
                  <a:lnTo>
                    <a:pt x="667397" y="1001004"/>
                  </a:lnTo>
                  <a:lnTo>
                    <a:pt x="661187" y="962774"/>
                  </a:lnTo>
                  <a:lnTo>
                    <a:pt x="656737" y="924174"/>
                  </a:lnTo>
                  <a:lnTo>
                    <a:pt x="654038" y="884833"/>
                  </a:lnTo>
                  <a:lnTo>
                    <a:pt x="653047" y="846201"/>
                  </a:lnTo>
                  <a:lnTo>
                    <a:pt x="652179" y="807831"/>
                  </a:lnTo>
                  <a:lnTo>
                    <a:pt x="652148" y="806450"/>
                  </a:lnTo>
                  <a:lnTo>
                    <a:pt x="649558" y="769712"/>
                  </a:lnTo>
                  <a:lnTo>
                    <a:pt x="644782" y="727456"/>
                  </a:lnTo>
                  <a:lnTo>
                    <a:pt x="638432" y="688339"/>
                  </a:lnTo>
                  <a:lnTo>
                    <a:pt x="630558" y="649605"/>
                  </a:lnTo>
                  <a:lnTo>
                    <a:pt x="620906" y="611124"/>
                  </a:lnTo>
                  <a:lnTo>
                    <a:pt x="609857" y="573277"/>
                  </a:lnTo>
                  <a:lnTo>
                    <a:pt x="597284" y="535813"/>
                  </a:lnTo>
                  <a:lnTo>
                    <a:pt x="583187" y="498982"/>
                  </a:lnTo>
                  <a:lnTo>
                    <a:pt x="567820" y="462914"/>
                  </a:lnTo>
                  <a:lnTo>
                    <a:pt x="551056" y="427481"/>
                  </a:lnTo>
                  <a:lnTo>
                    <a:pt x="533149" y="393064"/>
                  </a:lnTo>
                  <a:lnTo>
                    <a:pt x="513972" y="359537"/>
                  </a:lnTo>
                  <a:lnTo>
                    <a:pt x="493779" y="327025"/>
                  </a:lnTo>
                  <a:lnTo>
                    <a:pt x="449964" y="265302"/>
                  </a:lnTo>
                  <a:lnTo>
                    <a:pt x="402466" y="208406"/>
                  </a:lnTo>
                  <a:lnTo>
                    <a:pt x="351539" y="156972"/>
                  </a:lnTo>
                  <a:lnTo>
                    <a:pt x="297691" y="111760"/>
                  </a:lnTo>
                  <a:lnTo>
                    <a:pt x="291873" y="107562"/>
                  </a:lnTo>
                  <a:lnTo>
                    <a:pt x="259324" y="107562"/>
                  </a:lnTo>
                  <a:lnTo>
                    <a:pt x="258724" y="107262"/>
                  </a:lnTo>
                  <a:lnTo>
                    <a:pt x="291457" y="107262"/>
                  </a:lnTo>
                  <a:lnTo>
                    <a:pt x="269878" y="91693"/>
                  </a:lnTo>
                  <a:lnTo>
                    <a:pt x="212347" y="56895"/>
                  </a:lnTo>
                  <a:lnTo>
                    <a:pt x="153038" y="29718"/>
                  </a:lnTo>
                  <a:lnTo>
                    <a:pt x="143395" y="26340"/>
                  </a:lnTo>
                  <a:lnTo>
                    <a:pt x="73952" y="26340"/>
                  </a:lnTo>
                  <a:lnTo>
                    <a:pt x="72076" y="26004"/>
                  </a:lnTo>
                  <a:close/>
                </a:path>
                <a:path w="1287145" h="1713864">
                  <a:moveTo>
                    <a:pt x="257789" y="106567"/>
                  </a:moveTo>
                  <a:lnTo>
                    <a:pt x="258724" y="107262"/>
                  </a:lnTo>
                  <a:lnTo>
                    <a:pt x="259324" y="107562"/>
                  </a:lnTo>
                  <a:lnTo>
                    <a:pt x="257785" y="106567"/>
                  </a:lnTo>
                  <a:close/>
                </a:path>
                <a:path w="1287145" h="1713864">
                  <a:moveTo>
                    <a:pt x="116341" y="37119"/>
                  </a:moveTo>
                  <a:lnTo>
                    <a:pt x="117578" y="37548"/>
                  </a:lnTo>
                  <a:lnTo>
                    <a:pt x="116982" y="37294"/>
                  </a:lnTo>
                  <a:lnTo>
                    <a:pt x="116341" y="37119"/>
                  </a:lnTo>
                  <a:close/>
                </a:path>
                <a:path w="1287145" h="1713864">
                  <a:moveTo>
                    <a:pt x="135844" y="23696"/>
                  </a:moveTo>
                  <a:lnTo>
                    <a:pt x="59219" y="23696"/>
                  </a:lnTo>
                  <a:lnTo>
                    <a:pt x="73952" y="26340"/>
                  </a:lnTo>
                  <a:lnTo>
                    <a:pt x="143395" y="26340"/>
                  </a:lnTo>
                  <a:lnTo>
                    <a:pt x="135844" y="23696"/>
                  </a:lnTo>
                  <a:close/>
                </a:path>
                <a:path w="1287145" h="1713864">
                  <a:moveTo>
                    <a:pt x="126129" y="20293"/>
                  </a:moveTo>
                  <a:lnTo>
                    <a:pt x="30341" y="20293"/>
                  </a:lnTo>
                  <a:lnTo>
                    <a:pt x="44969" y="21767"/>
                  </a:lnTo>
                  <a:lnTo>
                    <a:pt x="44413" y="21767"/>
                  </a:lnTo>
                  <a:lnTo>
                    <a:pt x="60487" y="23924"/>
                  </a:lnTo>
                  <a:lnTo>
                    <a:pt x="59219" y="23696"/>
                  </a:lnTo>
                  <a:lnTo>
                    <a:pt x="135844" y="23696"/>
                  </a:lnTo>
                  <a:lnTo>
                    <a:pt x="126129" y="20293"/>
                  </a:lnTo>
                  <a:close/>
                </a:path>
                <a:path w="1287145" h="1713864">
                  <a:moveTo>
                    <a:pt x="257" y="0"/>
                  </a:moveTo>
                  <a:lnTo>
                    <a:pt x="220" y="2793"/>
                  </a:lnTo>
                  <a:lnTo>
                    <a:pt x="112" y="10922"/>
                  </a:lnTo>
                  <a:lnTo>
                    <a:pt x="0" y="19329"/>
                  </a:lnTo>
                  <a:lnTo>
                    <a:pt x="14975" y="19329"/>
                  </a:lnTo>
                  <a:lnTo>
                    <a:pt x="32356" y="20497"/>
                  </a:lnTo>
                  <a:lnTo>
                    <a:pt x="30341" y="20293"/>
                  </a:lnTo>
                  <a:lnTo>
                    <a:pt x="126129" y="20293"/>
                  </a:lnTo>
                  <a:lnTo>
                    <a:pt x="77219" y="7619"/>
                  </a:lnTo>
                  <a:lnTo>
                    <a:pt x="31118" y="1269"/>
                  </a:lnTo>
                  <a:lnTo>
                    <a:pt x="15624" y="254"/>
                  </a:lnTo>
                  <a:lnTo>
                    <a:pt x="257" y="0"/>
                  </a:lnTo>
                  <a:close/>
                </a:path>
              </a:pathLst>
            </a:custGeom>
            <a:solidFill>
              <a:srgbClr val="4EA72D"/>
            </a:solidFill>
          </p:spPr>
          <p:txBody>
            <a:bodyPr wrap="square" lIns="0" tIns="0" rIns="0" bIns="0" rtlCol="0"/>
            <a:lstStyle/>
            <a:p>
              <a:endParaRPr sz="100"/>
            </a:p>
          </p:txBody>
        </p:sp>
        <p:sp>
          <p:nvSpPr>
            <p:cNvPr id="8" name="object 8"/>
            <p:cNvSpPr/>
            <p:nvPr/>
          </p:nvSpPr>
          <p:spPr>
            <a:xfrm>
              <a:off x="762000" y="1314450"/>
              <a:ext cx="9057005" cy="4270375"/>
            </a:xfrm>
            <a:custGeom>
              <a:avLst/>
              <a:gdLst/>
              <a:ahLst/>
              <a:cxnLst/>
              <a:rect l="l" t="t" r="r" b="b"/>
              <a:pathLst>
                <a:path w="9057005" h="4270375">
                  <a:moveTo>
                    <a:pt x="4962271" y="1633474"/>
                  </a:moveTo>
                  <a:lnTo>
                    <a:pt x="4908354" y="1613395"/>
                  </a:lnTo>
                  <a:lnTo>
                    <a:pt x="4858041" y="1558341"/>
                  </a:lnTo>
                  <a:lnTo>
                    <a:pt x="4835363" y="1520128"/>
                  </a:lnTo>
                  <a:lnTo>
                    <a:pt x="4814938" y="1476085"/>
                  </a:lnTo>
                  <a:lnTo>
                    <a:pt x="4797216" y="1427184"/>
                  </a:lnTo>
                  <a:lnTo>
                    <a:pt x="4782648" y="1374397"/>
                  </a:lnTo>
                  <a:lnTo>
                    <a:pt x="4771684" y="1318696"/>
                  </a:lnTo>
                  <a:lnTo>
                    <a:pt x="4764775" y="1261051"/>
                  </a:lnTo>
                  <a:lnTo>
                    <a:pt x="4762373" y="1202436"/>
                  </a:lnTo>
                  <a:lnTo>
                    <a:pt x="4759970" y="1143851"/>
                  </a:lnTo>
                  <a:lnTo>
                    <a:pt x="4753061" y="1086233"/>
                  </a:lnTo>
                  <a:lnTo>
                    <a:pt x="4742097" y="1030552"/>
                  </a:lnTo>
                  <a:lnTo>
                    <a:pt x="4727529" y="977781"/>
                  </a:lnTo>
                  <a:lnTo>
                    <a:pt x="4709807" y="928893"/>
                  </a:lnTo>
                  <a:lnTo>
                    <a:pt x="4689382" y="884858"/>
                  </a:lnTo>
                  <a:lnTo>
                    <a:pt x="4666704" y="846650"/>
                  </a:lnTo>
                  <a:lnTo>
                    <a:pt x="4642223" y="815241"/>
                  </a:lnTo>
                  <a:lnTo>
                    <a:pt x="4589658" y="776706"/>
                  </a:lnTo>
                  <a:lnTo>
                    <a:pt x="4562475" y="771525"/>
                  </a:lnTo>
                </a:path>
                <a:path w="9057005" h="4270375">
                  <a:moveTo>
                    <a:pt x="5667375" y="1848739"/>
                  </a:moveTo>
                  <a:lnTo>
                    <a:pt x="5710145" y="1847215"/>
                  </a:lnTo>
                  <a:lnTo>
                    <a:pt x="5752820" y="1842713"/>
                  </a:lnTo>
                  <a:lnTo>
                    <a:pt x="5795306" y="1835336"/>
                  </a:lnTo>
                  <a:lnTo>
                    <a:pt x="5837506" y="1825186"/>
                  </a:lnTo>
                  <a:lnTo>
                    <a:pt x="5879325" y="1812365"/>
                  </a:lnTo>
                  <a:lnTo>
                    <a:pt x="5920669" y="1796977"/>
                  </a:lnTo>
                  <a:lnTo>
                    <a:pt x="5961443" y="1779125"/>
                  </a:lnTo>
                  <a:lnTo>
                    <a:pt x="6001551" y="1758910"/>
                  </a:lnTo>
                  <a:lnTo>
                    <a:pt x="6040899" y="1736435"/>
                  </a:lnTo>
                  <a:lnTo>
                    <a:pt x="6079391" y="1711804"/>
                  </a:lnTo>
                  <a:lnTo>
                    <a:pt x="6116932" y="1685119"/>
                  </a:lnTo>
                  <a:lnTo>
                    <a:pt x="6153427" y="1656483"/>
                  </a:lnTo>
                  <a:lnTo>
                    <a:pt x="6188781" y="1625998"/>
                  </a:lnTo>
                  <a:lnTo>
                    <a:pt x="6222899" y="1593767"/>
                  </a:lnTo>
                  <a:lnTo>
                    <a:pt x="6255686" y="1559893"/>
                  </a:lnTo>
                  <a:lnTo>
                    <a:pt x="6287047" y="1524478"/>
                  </a:lnTo>
                  <a:lnTo>
                    <a:pt x="6316886" y="1487626"/>
                  </a:lnTo>
                  <a:lnTo>
                    <a:pt x="6345109" y="1449438"/>
                  </a:lnTo>
                  <a:lnTo>
                    <a:pt x="6371621" y="1410018"/>
                  </a:lnTo>
                  <a:lnTo>
                    <a:pt x="6396326" y="1369469"/>
                  </a:lnTo>
                  <a:lnTo>
                    <a:pt x="6419130" y="1327892"/>
                  </a:lnTo>
                  <a:lnTo>
                    <a:pt x="6439937" y="1285391"/>
                  </a:lnTo>
                  <a:lnTo>
                    <a:pt x="6458652" y="1242069"/>
                  </a:lnTo>
                  <a:lnTo>
                    <a:pt x="6475180" y="1198027"/>
                  </a:lnTo>
                  <a:lnTo>
                    <a:pt x="6489426" y="1153369"/>
                  </a:lnTo>
                  <a:lnTo>
                    <a:pt x="6501295" y="1108198"/>
                  </a:lnTo>
                  <a:lnTo>
                    <a:pt x="6510692" y="1062616"/>
                  </a:lnTo>
                  <a:lnTo>
                    <a:pt x="6517522" y="1016726"/>
                  </a:lnTo>
                  <a:lnTo>
                    <a:pt x="6521690" y="970631"/>
                  </a:lnTo>
                  <a:lnTo>
                    <a:pt x="6523101" y="924433"/>
                  </a:lnTo>
                  <a:lnTo>
                    <a:pt x="6524511" y="878222"/>
                  </a:lnTo>
                  <a:lnTo>
                    <a:pt x="6528679" y="832115"/>
                  </a:lnTo>
                  <a:lnTo>
                    <a:pt x="6535508" y="786214"/>
                  </a:lnTo>
                  <a:lnTo>
                    <a:pt x="6544905" y="740622"/>
                  </a:lnTo>
                  <a:lnTo>
                    <a:pt x="6556774" y="695442"/>
                  </a:lnTo>
                  <a:lnTo>
                    <a:pt x="6571020" y="650776"/>
                  </a:lnTo>
                  <a:lnTo>
                    <a:pt x="6587548" y="606727"/>
                  </a:lnTo>
                  <a:lnTo>
                    <a:pt x="6606262" y="563397"/>
                  </a:lnTo>
                  <a:lnTo>
                    <a:pt x="6627068" y="520889"/>
                  </a:lnTo>
                  <a:lnTo>
                    <a:pt x="6649870" y="479307"/>
                  </a:lnTo>
                  <a:lnTo>
                    <a:pt x="6674574" y="438752"/>
                  </a:lnTo>
                  <a:lnTo>
                    <a:pt x="6701083" y="399327"/>
                  </a:lnTo>
                  <a:lnTo>
                    <a:pt x="6729304" y="361135"/>
                  </a:lnTo>
                  <a:lnTo>
                    <a:pt x="6759141" y="324279"/>
                  </a:lnTo>
                  <a:lnTo>
                    <a:pt x="6790499" y="288861"/>
                  </a:lnTo>
                  <a:lnTo>
                    <a:pt x="6823283" y="254984"/>
                  </a:lnTo>
                  <a:lnTo>
                    <a:pt x="6857397" y="222750"/>
                  </a:lnTo>
                  <a:lnTo>
                    <a:pt x="6892747" y="192263"/>
                  </a:lnTo>
                  <a:lnTo>
                    <a:pt x="6929237" y="163625"/>
                  </a:lnTo>
                  <a:lnTo>
                    <a:pt x="6966773" y="136938"/>
                  </a:lnTo>
                  <a:lnTo>
                    <a:pt x="7005259" y="112306"/>
                  </a:lnTo>
                  <a:lnTo>
                    <a:pt x="7044600" y="89831"/>
                  </a:lnTo>
                  <a:lnTo>
                    <a:pt x="7084701" y="69615"/>
                  </a:lnTo>
                  <a:lnTo>
                    <a:pt x="7125467" y="51762"/>
                  </a:lnTo>
                  <a:lnTo>
                    <a:pt x="7166802" y="36373"/>
                  </a:lnTo>
                  <a:lnTo>
                    <a:pt x="7208613" y="23552"/>
                  </a:lnTo>
                  <a:lnTo>
                    <a:pt x="7250803" y="13402"/>
                  </a:lnTo>
                  <a:lnTo>
                    <a:pt x="7293277" y="6025"/>
                  </a:lnTo>
                  <a:lnTo>
                    <a:pt x="7335941" y="1523"/>
                  </a:lnTo>
                  <a:lnTo>
                    <a:pt x="7378700" y="0"/>
                  </a:lnTo>
                </a:path>
                <a:path w="9057005" h="4270375">
                  <a:moveTo>
                    <a:pt x="4472051" y="2335530"/>
                  </a:moveTo>
                  <a:lnTo>
                    <a:pt x="4407560" y="2335140"/>
                  </a:lnTo>
                  <a:lnTo>
                    <a:pt x="4343116" y="2333983"/>
                  </a:lnTo>
                  <a:lnTo>
                    <a:pt x="4278768" y="2332073"/>
                  </a:lnTo>
                  <a:lnTo>
                    <a:pt x="4214564" y="2329425"/>
                  </a:lnTo>
                  <a:lnTo>
                    <a:pt x="4150550" y="2326054"/>
                  </a:lnTo>
                  <a:lnTo>
                    <a:pt x="4086775" y="2321975"/>
                  </a:lnTo>
                  <a:lnTo>
                    <a:pt x="4023285" y="2317204"/>
                  </a:lnTo>
                  <a:lnTo>
                    <a:pt x="3960130" y="2311754"/>
                  </a:lnTo>
                  <a:lnTo>
                    <a:pt x="3897357" y="2305642"/>
                  </a:lnTo>
                  <a:lnTo>
                    <a:pt x="3835013" y="2298883"/>
                  </a:lnTo>
                  <a:lnTo>
                    <a:pt x="3773145" y="2291491"/>
                  </a:lnTo>
                  <a:lnTo>
                    <a:pt x="3711803" y="2283481"/>
                  </a:lnTo>
                  <a:lnTo>
                    <a:pt x="3651033" y="2274869"/>
                  </a:lnTo>
                  <a:lnTo>
                    <a:pt x="3590884" y="2265670"/>
                  </a:lnTo>
                  <a:lnTo>
                    <a:pt x="3531402" y="2255898"/>
                  </a:lnTo>
                  <a:lnTo>
                    <a:pt x="3472636" y="2245569"/>
                  </a:lnTo>
                  <a:lnTo>
                    <a:pt x="3414633" y="2234698"/>
                  </a:lnTo>
                  <a:lnTo>
                    <a:pt x="3357441" y="2223300"/>
                  </a:lnTo>
                  <a:lnTo>
                    <a:pt x="3301108" y="2211390"/>
                  </a:lnTo>
                  <a:lnTo>
                    <a:pt x="3245681" y="2198983"/>
                  </a:lnTo>
                  <a:lnTo>
                    <a:pt x="3191208" y="2186094"/>
                  </a:lnTo>
                  <a:lnTo>
                    <a:pt x="3137737" y="2172738"/>
                  </a:lnTo>
                  <a:lnTo>
                    <a:pt x="3085316" y="2158930"/>
                  </a:lnTo>
                  <a:lnTo>
                    <a:pt x="3033992" y="2144685"/>
                  </a:lnTo>
                  <a:lnTo>
                    <a:pt x="2983813" y="2130019"/>
                  </a:lnTo>
                  <a:lnTo>
                    <a:pt x="2934827" y="2114946"/>
                  </a:lnTo>
                  <a:lnTo>
                    <a:pt x="2887081" y="2099482"/>
                  </a:lnTo>
                  <a:lnTo>
                    <a:pt x="2840623" y="2083641"/>
                  </a:lnTo>
                  <a:lnTo>
                    <a:pt x="2795500" y="2067439"/>
                  </a:lnTo>
                  <a:lnTo>
                    <a:pt x="2751762" y="2050890"/>
                  </a:lnTo>
                  <a:lnTo>
                    <a:pt x="2709454" y="2034010"/>
                  </a:lnTo>
                  <a:lnTo>
                    <a:pt x="2668626" y="2016813"/>
                  </a:lnTo>
                  <a:lnTo>
                    <a:pt x="2629323" y="1999316"/>
                  </a:lnTo>
                  <a:lnTo>
                    <a:pt x="2591596" y="1981532"/>
                  </a:lnTo>
                  <a:lnTo>
                    <a:pt x="2555490" y="1963477"/>
                  </a:lnTo>
                  <a:lnTo>
                    <a:pt x="2521054" y="1945167"/>
                  </a:lnTo>
                  <a:lnTo>
                    <a:pt x="2457382" y="1907837"/>
                  </a:lnTo>
                  <a:lnTo>
                    <a:pt x="2400961" y="1869664"/>
                  </a:lnTo>
                  <a:lnTo>
                    <a:pt x="2352174" y="1830769"/>
                  </a:lnTo>
                  <a:lnTo>
                    <a:pt x="2311401" y="1791271"/>
                  </a:lnTo>
                  <a:lnTo>
                    <a:pt x="2279024" y="1751290"/>
                  </a:lnTo>
                  <a:lnTo>
                    <a:pt x="2255425" y="1710949"/>
                  </a:lnTo>
                  <a:lnTo>
                    <a:pt x="2240986" y="1670366"/>
                  </a:lnTo>
                  <a:lnTo>
                    <a:pt x="2236089" y="1629664"/>
                  </a:lnTo>
                  <a:lnTo>
                    <a:pt x="2234856" y="1609312"/>
                  </a:lnTo>
                  <a:lnTo>
                    <a:pt x="2225139" y="1568667"/>
                  </a:lnTo>
                  <a:lnTo>
                    <a:pt x="2206070" y="1528203"/>
                  </a:lnTo>
                  <a:lnTo>
                    <a:pt x="2178032" y="1488039"/>
                  </a:lnTo>
                  <a:lnTo>
                    <a:pt x="2141405" y="1448295"/>
                  </a:lnTo>
                  <a:lnTo>
                    <a:pt x="2096573" y="1409092"/>
                  </a:lnTo>
                  <a:lnTo>
                    <a:pt x="2043916" y="1370552"/>
                  </a:lnTo>
                  <a:lnTo>
                    <a:pt x="1983816" y="1332793"/>
                  </a:lnTo>
                  <a:lnTo>
                    <a:pt x="1916655" y="1295938"/>
                  </a:lnTo>
                  <a:lnTo>
                    <a:pt x="1880546" y="1277886"/>
                  </a:lnTo>
                  <a:lnTo>
                    <a:pt x="1842815" y="1260106"/>
                  </a:lnTo>
                  <a:lnTo>
                    <a:pt x="1803510" y="1242611"/>
                  </a:lnTo>
                  <a:lnTo>
                    <a:pt x="1762677" y="1225417"/>
                  </a:lnTo>
                  <a:lnTo>
                    <a:pt x="1720366" y="1208540"/>
                  </a:lnTo>
                  <a:lnTo>
                    <a:pt x="1676624" y="1191993"/>
                  </a:lnTo>
                  <a:lnTo>
                    <a:pt x="1631498" y="1175793"/>
                  </a:lnTo>
                  <a:lnTo>
                    <a:pt x="1585037" y="1159954"/>
                  </a:lnTo>
                  <a:lnTo>
                    <a:pt x="1537287" y="1144492"/>
                  </a:lnTo>
                  <a:lnTo>
                    <a:pt x="1488297" y="1129421"/>
                  </a:lnTo>
                  <a:lnTo>
                    <a:pt x="1438114" y="1114756"/>
                  </a:lnTo>
                  <a:lnTo>
                    <a:pt x="1386786" y="1100513"/>
                  </a:lnTo>
                  <a:lnTo>
                    <a:pt x="1334362" y="1086707"/>
                  </a:lnTo>
                  <a:lnTo>
                    <a:pt x="1280887" y="1073352"/>
                  </a:lnTo>
                  <a:lnTo>
                    <a:pt x="1226411" y="1060464"/>
                  </a:lnTo>
                  <a:lnTo>
                    <a:pt x="1170981" y="1048058"/>
                  </a:lnTo>
                  <a:lnTo>
                    <a:pt x="1114644" y="1036149"/>
                  </a:lnTo>
                  <a:lnTo>
                    <a:pt x="1057449" y="1024751"/>
                  </a:lnTo>
                  <a:lnTo>
                    <a:pt x="999443" y="1013881"/>
                  </a:lnTo>
                  <a:lnTo>
                    <a:pt x="940674" y="1003553"/>
                  </a:lnTo>
                  <a:lnTo>
                    <a:pt x="881189" y="993782"/>
                  </a:lnTo>
                  <a:lnTo>
                    <a:pt x="821037" y="984583"/>
                  </a:lnTo>
                  <a:lnTo>
                    <a:pt x="760264" y="975971"/>
                  </a:lnTo>
                  <a:lnTo>
                    <a:pt x="698919" y="967962"/>
                  </a:lnTo>
                  <a:lnTo>
                    <a:pt x="637050" y="960570"/>
                  </a:lnTo>
                  <a:lnTo>
                    <a:pt x="574703" y="953811"/>
                  </a:lnTo>
                  <a:lnTo>
                    <a:pt x="511928" y="947699"/>
                  </a:lnTo>
                  <a:lnTo>
                    <a:pt x="448771" y="942250"/>
                  </a:lnTo>
                  <a:lnTo>
                    <a:pt x="385280" y="937479"/>
                  </a:lnTo>
                  <a:lnTo>
                    <a:pt x="321503" y="933400"/>
                  </a:lnTo>
                  <a:lnTo>
                    <a:pt x="257488" y="930029"/>
                  </a:lnTo>
                  <a:lnTo>
                    <a:pt x="193283" y="927381"/>
                  </a:lnTo>
                  <a:lnTo>
                    <a:pt x="128934" y="925471"/>
                  </a:lnTo>
                  <a:lnTo>
                    <a:pt x="64491" y="924314"/>
                  </a:lnTo>
                  <a:lnTo>
                    <a:pt x="0" y="923925"/>
                  </a:lnTo>
                </a:path>
                <a:path w="9057005" h="4270375">
                  <a:moveTo>
                    <a:pt x="5667375" y="2733675"/>
                  </a:moveTo>
                  <a:lnTo>
                    <a:pt x="5725303" y="2734466"/>
                  </a:lnTo>
                  <a:lnTo>
                    <a:pt x="5783151" y="2736811"/>
                  </a:lnTo>
                  <a:lnTo>
                    <a:pt x="5840837" y="2740669"/>
                  </a:lnTo>
                  <a:lnTo>
                    <a:pt x="5898283" y="2745997"/>
                  </a:lnTo>
                  <a:lnTo>
                    <a:pt x="5955407" y="2752753"/>
                  </a:lnTo>
                  <a:lnTo>
                    <a:pt x="6012129" y="2760895"/>
                  </a:lnTo>
                  <a:lnTo>
                    <a:pt x="6068370" y="2770381"/>
                  </a:lnTo>
                  <a:lnTo>
                    <a:pt x="6124048" y="2781170"/>
                  </a:lnTo>
                  <a:lnTo>
                    <a:pt x="6179085" y="2793219"/>
                  </a:lnTo>
                  <a:lnTo>
                    <a:pt x="6233398" y="2806486"/>
                  </a:lnTo>
                  <a:lnTo>
                    <a:pt x="6286909" y="2820929"/>
                  </a:lnTo>
                  <a:lnTo>
                    <a:pt x="6339537" y="2836506"/>
                  </a:lnTo>
                  <a:lnTo>
                    <a:pt x="6391201" y="2853175"/>
                  </a:lnTo>
                  <a:lnTo>
                    <a:pt x="6441823" y="2870894"/>
                  </a:lnTo>
                  <a:lnTo>
                    <a:pt x="6491320" y="2889621"/>
                  </a:lnTo>
                  <a:lnTo>
                    <a:pt x="6539614" y="2909313"/>
                  </a:lnTo>
                  <a:lnTo>
                    <a:pt x="6586623" y="2929930"/>
                  </a:lnTo>
                  <a:lnTo>
                    <a:pt x="6632268" y="2951429"/>
                  </a:lnTo>
                  <a:lnTo>
                    <a:pt x="6676469" y="2973768"/>
                  </a:lnTo>
                  <a:lnTo>
                    <a:pt x="6719145" y="2996905"/>
                  </a:lnTo>
                  <a:lnTo>
                    <a:pt x="6760215" y="3020797"/>
                  </a:lnTo>
                  <a:lnTo>
                    <a:pt x="6799601" y="3045403"/>
                  </a:lnTo>
                  <a:lnTo>
                    <a:pt x="6837221" y="3070682"/>
                  </a:lnTo>
                  <a:lnTo>
                    <a:pt x="6872995" y="3096590"/>
                  </a:lnTo>
                  <a:lnTo>
                    <a:pt x="6906844" y="3123085"/>
                  </a:lnTo>
                  <a:lnTo>
                    <a:pt x="6938686" y="3150127"/>
                  </a:lnTo>
                  <a:lnTo>
                    <a:pt x="6968442" y="3177672"/>
                  </a:lnTo>
                  <a:lnTo>
                    <a:pt x="6996031" y="3205679"/>
                  </a:lnTo>
                  <a:lnTo>
                    <a:pt x="7044390" y="3262910"/>
                  </a:lnTo>
                  <a:lnTo>
                    <a:pt x="7083119" y="3321483"/>
                  </a:lnTo>
                  <a:lnTo>
                    <a:pt x="7111577" y="3381063"/>
                  </a:lnTo>
                  <a:lnTo>
                    <a:pt x="7129122" y="3441313"/>
                  </a:lnTo>
                  <a:lnTo>
                    <a:pt x="7135114" y="3501898"/>
                  </a:lnTo>
                  <a:lnTo>
                    <a:pt x="7136625" y="3532220"/>
                  </a:lnTo>
                  <a:lnTo>
                    <a:pt x="7141106" y="3562500"/>
                  </a:lnTo>
                  <a:lnTo>
                    <a:pt x="7158654" y="3622764"/>
                  </a:lnTo>
                  <a:lnTo>
                    <a:pt x="7187117" y="3682354"/>
                  </a:lnTo>
                  <a:lnTo>
                    <a:pt x="7225852" y="3740935"/>
                  </a:lnTo>
                  <a:lnTo>
                    <a:pt x="7274217" y="3798171"/>
                  </a:lnTo>
                  <a:lnTo>
                    <a:pt x="7301811" y="3826179"/>
                  </a:lnTo>
                  <a:lnTo>
                    <a:pt x="7331571" y="3853725"/>
                  </a:lnTo>
                  <a:lnTo>
                    <a:pt x="7363418" y="3880766"/>
                  </a:lnTo>
                  <a:lnTo>
                    <a:pt x="7397271" y="3907261"/>
                  </a:lnTo>
                  <a:lnTo>
                    <a:pt x="7433050" y="3933168"/>
                  </a:lnTo>
                  <a:lnTo>
                    <a:pt x="7470675" y="3958445"/>
                  </a:lnTo>
                  <a:lnTo>
                    <a:pt x="7510065" y="3983050"/>
                  </a:lnTo>
                  <a:lnTo>
                    <a:pt x="7551141" y="4006940"/>
                  </a:lnTo>
                  <a:lnTo>
                    <a:pt x="7593822" y="4030075"/>
                  </a:lnTo>
                  <a:lnTo>
                    <a:pt x="7638027" y="4052411"/>
                  </a:lnTo>
                  <a:lnTo>
                    <a:pt x="7683677" y="4073907"/>
                  </a:lnTo>
                  <a:lnTo>
                    <a:pt x="7730692" y="4094521"/>
                  </a:lnTo>
                  <a:lnTo>
                    <a:pt x="7778990" y="4114210"/>
                  </a:lnTo>
                  <a:lnTo>
                    <a:pt x="7828492" y="4132934"/>
                  </a:lnTo>
                  <a:lnTo>
                    <a:pt x="7879118" y="4150650"/>
                  </a:lnTo>
                  <a:lnTo>
                    <a:pt x="7930787" y="4167315"/>
                  </a:lnTo>
                  <a:lnTo>
                    <a:pt x="7983419" y="4182889"/>
                  </a:lnTo>
                  <a:lnTo>
                    <a:pt x="8036934" y="4197329"/>
                  </a:lnTo>
                  <a:lnTo>
                    <a:pt x="8091251" y="4210592"/>
                  </a:lnTo>
                  <a:lnTo>
                    <a:pt x="8146291" y="4222638"/>
                  </a:lnTo>
                  <a:lnTo>
                    <a:pt x="8201973" y="4233424"/>
                  </a:lnTo>
                  <a:lnTo>
                    <a:pt x="8258216" y="4242908"/>
                  </a:lnTo>
                  <a:lnTo>
                    <a:pt x="8314941" y="4251048"/>
                  </a:lnTo>
                  <a:lnTo>
                    <a:pt x="8372067" y="4257802"/>
                  </a:lnTo>
                  <a:lnTo>
                    <a:pt x="8429514" y="4263128"/>
                  </a:lnTo>
                  <a:lnTo>
                    <a:pt x="8487202" y="4266985"/>
                  </a:lnTo>
                  <a:lnTo>
                    <a:pt x="8545051" y="4269330"/>
                  </a:lnTo>
                  <a:lnTo>
                    <a:pt x="8602980" y="4270121"/>
                  </a:lnTo>
                </a:path>
                <a:path w="9057005" h="4270375">
                  <a:moveTo>
                    <a:pt x="4724273" y="2695575"/>
                  </a:moveTo>
                  <a:lnTo>
                    <a:pt x="4658900" y="2695970"/>
                  </a:lnTo>
                  <a:lnTo>
                    <a:pt x="4593590" y="2697145"/>
                  </a:lnTo>
                  <a:lnTo>
                    <a:pt x="4528403" y="2699083"/>
                  </a:lnTo>
                  <a:lnTo>
                    <a:pt x="4463403" y="2701765"/>
                  </a:lnTo>
                  <a:lnTo>
                    <a:pt x="4398650" y="2705175"/>
                  </a:lnTo>
                  <a:lnTo>
                    <a:pt x="4334206" y="2709296"/>
                  </a:lnTo>
                  <a:lnTo>
                    <a:pt x="4270133" y="2714109"/>
                  </a:lnTo>
                  <a:lnTo>
                    <a:pt x="4206493" y="2719598"/>
                  </a:lnTo>
                  <a:lnTo>
                    <a:pt x="4143347" y="2725745"/>
                  </a:lnTo>
                  <a:lnTo>
                    <a:pt x="4080759" y="2732534"/>
                  </a:lnTo>
                  <a:lnTo>
                    <a:pt x="4018788" y="2739946"/>
                  </a:lnTo>
                  <a:lnTo>
                    <a:pt x="3957497" y="2747964"/>
                  </a:lnTo>
                  <a:lnTo>
                    <a:pt x="3896948" y="2756571"/>
                  </a:lnTo>
                  <a:lnTo>
                    <a:pt x="3837202" y="2765751"/>
                  </a:lnTo>
                  <a:lnTo>
                    <a:pt x="3778322" y="2775484"/>
                  </a:lnTo>
                  <a:lnTo>
                    <a:pt x="3720369" y="2785755"/>
                  </a:lnTo>
                  <a:lnTo>
                    <a:pt x="3663405" y="2796545"/>
                  </a:lnTo>
                  <a:lnTo>
                    <a:pt x="3607491" y="2807838"/>
                  </a:lnTo>
                  <a:lnTo>
                    <a:pt x="3552690" y="2819616"/>
                  </a:lnTo>
                  <a:lnTo>
                    <a:pt x="3499064" y="2831861"/>
                  </a:lnTo>
                  <a:lnTo>
                    <a:pt x="3446673" y="2844557"/>
                  </a:lnTo>
                  <a:lnTo>
                    <a:pt x="3395580" y="2857686"/>
                  </a:lnTo>
                  <a:lnTo>
                    <a:pt x="3345846" y="2871231"/>
                  </a:lnTo>
                  <a:lnTo>
                    <a:pt x="3297534" y="2885175"/>
                  </a:lnTo>
                  <a:lnTo>
                    <a:pt x="3250705" y="2899499"/>
                  </a:lnTo>
                  <a:lnTo>
                    <a:pt x="3205421" y="2914188"/>
                  </a:lnTo>
                  <a:lnTo>
                    <a:pt x="3161744" y="2929223"/>
                  </a:lnTo>
                  <a:lnTo>
                    <a:pt x="3119735" y="2944587"/>
                  </a:lnTo>
                  <a:lnTo>
                    <a:pt x="3079457" y="2960262"/>
                  </a:lnTo>
                  <a:lnTo>
                    <a:pt x="3040970" y="2976233"/>
                  </a:lnTo>
                  <a:lnTo>
                    <a:pt x="3004338" y="2992480"/>
                  </a:lnTo>
                  <a:lnTo>
                    <a:pt x="2969621" y="3008988"/>
                  </a:lnTo>
                  <a:lnTo>
                    <a:pt x="2906181" y="3042713"/>
                  </a:lnTo>
                  <a:lnTo>
                    <a:pt x="2851145" y="3077270"/>
                  </a:lnTo>
                  <a:lnTo>
                    <a:pt x="2805007" y="3112520"/>
                  </a:lnTo>
                  <a:lnTo>
                    <a:pt x="2768262" y="3148324"/>
                  </a:lnTo>
                  <a:lnTo>
                    <a:pt x="2741403" y="3184544"/>
                  </a:lnTo>
                  <a:lnTo>
                    <a:pt x="2724926" y="3221041"/>
                  </a:lnTo>
                  <a:lnTo>
                    <a:pt x="2719324" y="3257677"/>
                  </a:lnTo>
                  <a:lnTo>
                    <a:pt x="2717912" y="3276003"/>
                  </a:lnTo>
                  <a:lnTo>
                    <a:pt x="2706809" y="3312587"/>
                  </a:lnTo>
                  <a:lnTo>
                    <a:pt x="2685077" y="3348963"/>
                  </a:lnTo>
                  <a:lnTo>
                    <a:pt x="2653210" y="3384992"/>
                  </a:lnTo>
                  <a:lnTo>
                    <a:pt x="2611702" y="3420536"/>
                  </a:lnTo>
                  <a:lnTo>
                    <a:pt x="2561049" y="3455457"/>
                  </a:lnTo>
                  <a:lnTo>
                    <a:pt x="2501744" y="3489615"/>
                  </a:lnTo>
                  <a:lnTo>
                    <a:pt x="2434282" y="3522873"/>
                  </a:lnTo>
                  <a:lnTo>
                    <a:pt x="2397647" y="3539120"/>
                  </a:lnTo>
                  <a:lnTo>
                    <a:pt x="2359157" y="3555091"/>
                  </a:lnTo>
                  <a:lnTo>
                    <a:pt x="2318876" y="3570766"/>
                  </a:lnTo>
                  <a:lnTo>
                    <a:pt x="2276865" y="3586130"/>
                  </a:lnTo>
                  <a:lnTo>
                    <a:pt x="2233185" y="3601165"/>
                  </a:lnTo>
                  <a:lnTo>
                    <a:pt x="2187899" y="3615854"/>
                  </a:lnTo>
                  <a:lnTo>
                    <a:pt x="2141067" y="3630178"/>
                  </a:lnTo>
                  <a:lnTo>
                    <a:pt x="2092753" y="3644122"/>
                  </a:lnTo>
                  <a:lnTo>
                    <a:pt x="2043018" y="3657667"/>
                  </a:lnTo>
                  <a:lnTo>
                    <a:pt x="1991923" y="3670796"/>
                  </a:lnTo>
                  <a:lnTo>
                    <a:pt x="1939531" y="3683492"/>
                  </a:lnTo>
                  <a:lnTo>
                    <a:pt x="1885902" y="3695737"/>
                  </a:lnTo>
                  <a:lnTo>
                    <a:pt x="1831100" y="3707515"/>
                  </a:lnTo>
                  <a:lnTo>
                    <a:pt x="1775186" y="3718808"/>
                  </a:lnTo>
                  <a:lnTo>
                    <a:pt x="1718221" y="3729598"/>
                  </a:lnTo>
                  <a:lnTo>
                    <a:pt x="1660268" y="3739869"/>
                  </a:lnTo>
                  <a:lnTo>
                    <a:pt x="1601388" y="3749602"/>
                  </a:lnTo>
                  <a:lnTo>
                    <a:pt x="1541644" y="3758782"/>
                  </a:lnTo>
                  <a:lnTo>
                    <a:pt x="1481096" y="3767389"/>
                  </a:lnTo>
                  <a:lnTo>
                    <a:pt x="1419806" y="3775407"/>
                  </a:lnTo>
                  <a:lnTo>
                    <a:pt x="1357838" y="3782819"/>
                  </a:lnTo>
                  <a:lnTo>
                    <a:pt x="1295251" y="3789608"/>
                  </a:lnTo>
                  <a:lnTo>
                    <a:pt x="1232109" y="3795755"/>
                  </a:lnTo>
                  <a:lnTo>
                    <a:pt x="1168472" y="3801244"/>
                  </a:lnTo>
                  <a:lnTo>
                    <a:pt x="1104404" y="3806057"/>
                  </a:lnTo>
                  <a:lnTo>
                    <a:pt x="1039965" y="3810178"/>
                  </a:lnTo>
                  <a:lnTo>
                    <a:pt x="975217" y="3813588"/>
                  </a:lnTo>
                  <a:lnTo>
                    <a:pt x="910222" y="3816270"/>
                  </a:lnTo>
                  <a:lnTo>
                    <a:pt x="845042" y="3818208"/>
                  </a:lnTo>
                  <a:lnTo>
                    <a:pt x="779739" y="3819383"/>
                  </a:lnTo>
                  <a:lnTo>
                    <a:pt x="714375" y="3819779"/>
                  </a:lnTo>
                </a:path>
                <a:path w="9057005" h="4270375">
                  <a:moveTo>
                    <a:pt x="5734050" y="2522601"/>
                  </a:moveTo>
                  <a:lnTo>
                    <a:pt x="5805234" y="2522312"/>
                  </a:lnTo>
                  <a:lnTo>
                    <a:pt x="5876301" y="2521459"/>
                  </a:lnTo>
                  <a:lnTo>
                    <a:pt x="5947137" y="2520058"/>
                  </a:lnTo>
                  <a:lnTo>
                    <a:pt x="6017623" y="2518125"/>
                  </a:lnTo>
                  <a:lnTo>
                    <a:pt x="6087645" y="2515677"/>
                  </a:lnTo>
                  <a:lnTo>
                    <a:pt x="6157085" y="2512730"/>
                  </a:lnTo>
                  <a:lnTo>
                    <a:pt x="6225828" y="2509302"/>
                  </a:lnTo>
                  <a:lnTo>
                    <a:pt x="6293757" y="2505409"/>
                  </a:lnTo>
                  <a:lnTo>
                    <a:pt x="6360756" y="2501067"/>
                  </a:lnTo>
                  <a:lnTo>
                    <a:pt x="6426709" y="2496293"/>
                  </a:lnTo>
                  <a:lnTo>
                    <a:pt x="6491499" y="2491103"/>
                  </a:lnTo>
                  <a:lnTo>
                    <a:pt x="6555011" y="2485516"/>
                  </a:lnTo>
                  <a:lnTo>
                    <a:pt x="6617127" y="2479546"/>
                  </a:lnTo>
                  <a:lnTo>
                    <a:pt x="6677733" y="2473211"/>
                  </a:lnTo>
                  <a:lnTo>
                    <a:pt x="6736710" y="2466527"/>
                  </a:lnTo>
                  <a:lnTo>
                    <a:pt x="6793944" y="2459511"/>
                  </a:lnTo>
                  <a:lnTo>
                    <a:pt x="6849318" y="2452180"/>
                  </a:lnTo>
                  <a:lnTo>
                    <a:pt x="6902716" y="2444549"/>
                  </a:lnTo>
                  <a:lnTo>
                    <a:pt x="6954021" y="2436637"/>
                  </a:lnTo>
                  <a:lnTo>
                    <a:pt x="7003118" y="2428459"/>
                  </a:lnTo>
                  <a:lnTo>
                    <a:pt x="7049889" y="2420032"/>
                  </a:lnTo>
                  <a:lnTo>
                    <a:pt x="7094220" y="2411373"/>
                  </a:lnTo>
                  <a:lnTo>
                    <a:pt x="7135992" y="2402498"/>
                  </a:lnTo>
                  <a:lnTo>
                    <a:pt x="7175091" y="2393425"/>
                  </a:lnTo>
                  <a:lnTo>
                    <a:pt x="7244803" y="2374747"/>
                  </a:lnTo>
                  <a:lnTo>
                    <a:pt x="7302424" y="2355473"/>
                  </a:lnTo>
                  <a:lnTo>
                    <a:pt x="7347026" y="2335735"/>
                  </a:lnTo>
                  <a:lnTo>
                    <a:pt x="7387481" y="2305551"/>
                  </a:lnTo>
                  <a:lnTo>
                    <a:pt x="7397479" y="2275062"/>
                  </a:lnTo>
                  <a:lnTo>
                    <a:pt x="7403446" y="2264905"/>
                  </a:lnTo>
                  <a:lnTo>
                    <a:pt x="7443901" y="2234700"/>
                  </a:lnTo>
                  <a:lnTo>
                    <a:pt x="7488503" y="2214954"/>
                  </a:lnTo>
                  <a:lnTo>
                    <a:pt x="7546124" y="2195674"/>
                  </a:lnTo>
                  <a:lnTo>
                    <a:pt x="7615836" y="2176994"/>
                  </a:lnTo>
                  <a:lnTo>
                    <a:pt x="7654935" y="2167920"/>
                  </a:lnTo>
                  <a:lnTo>
                    <a:pt x="7696707" y="2159046"/>
                  </a:lnTo>
                  <a:lnTo>
                    <a:pt x="7741038" y="2150388"/>
                  </a:lnTo>
                  <a:lnTo>
                    <a:pt x="7787809" y="2141963"/>
                  </a:lnTo>
                  <a:lnTo>
                    <a:pt x="7836906" y="2133787"/>
                  </a:lnTo>
                  <a:lnTo>
                    <a:pt x="7888211" y="2125877"/>
                  </a:lnTo>
                  <a:lnTo>
                    <a:pt x="7941609" y="2118249"/>
                  </a:lnTo>
                  <a:lnTo>
                    <a:pt x="7996983" y="2110921"/>
                  </a:lnTo>
                  <a:lnTo>
                    <a:pt x="8054217" y="2103908"/>
                  </a:lnTo>
                  <a:lnTo>
                    <a:pt x="8113194" y="2097228"/>
                  </a:lnTo>
                  <a:lnTo>
                    <a:pt x="8173800" y="2090896"/>
                  </a:lnTo>
                  <a:lnTo>
                    <a:pt x="8235916" y="2084930"/>
                  </a:lnTo>
                  <a:lnTo>
                    <a:pt x="8299428" y="2079346"/>
                  </a:lnTo>
                  <a:lnTo>
                    <a:pt x="8364218" y="2074160"/>
                  </a:lnTo>
                  <a:lnTo>
                    <a:pt x="8430171" y="2069390"/>
                  </a:lnTo>
                  <a:lnTo>
                    <a:pt x="8497170" y="2065051"/>
                  </a:lnTo>
                  <a:lnTo>
                    <a:pt x="8565099" y="2061161"/>
                  </a:lnTo>
                  <a:lnTo>
                    <a:pt x="8633842" y="2057735"/>
                  </a:lnTo>
                  <a:lnTo>
                    <a:pt x="8703282" y="2054791"/>
                  </a:lnTo>
                  <a:lnTo>
                    <a:pt x="8773304" y="2052346"/>
                  </a:lnTo>
                  <a:lnTo>
                    <a:pt x="8843790" y="2050414"/>
                  </a:lnTo>
                  <a:lnTo>
                    <a:pt x="8914626" y="2049014"/>
                  </a:lnTo>
                  <a:lnTo>
                    <a:pt x="8985693" y="2048162"/>
                  </a:lnTo>
                  <a:lnTo>
                    <a:pt x="9056878" y="2047875"/>
                  </a:lnTo>
                </a:path>
              </a:pathLst>
            </a:custGeom>
            <a:ln w="19050">
              <a:solidFill>
                <a:srgbClr val="4EA72D"/>
              </a:solidFill>
            </a:ln>
          </p:spPr>
          <p:txBody>
            <a:bodyPr wrap="square" lIns="0" tIns="0" rIns="0" bIns="0" rtlCol="0"/>
            <a:lstStyle/>
            <a:p>
              <a:endParaRPr sz="100"/>
            </a:p>
          </p:txBody>
        </p:sp>
      </p:grpSp>
      <p:sp>
        <p:nvSpPr>
          <p:cNvPr id="9" name="object 9"/>
          <p:cNvSpPr txBox="1"/>
          <p:nvPr/>
        </p:nvSpPr>
        <p:spPr>
          <a:xfrm>
            <a:off x="13570268" y="1653225"/>
            <a:ext cx="4985189" cy="939800"/>
          </a:xfrm>
          <a:prstGeom prst="rect">
            <a:avLst/>
          </a:prstGeom>
        </p:spPr>
        <p:txBody>
          <a:bodyPr vert="horz" wrap="square" lIns="0" tIns="17800" rIns="0" bIns="0" rtlCol="0">
            <a:spAutoFit/>
          </a:bodyPr>
          <a:lstStyle/>
          <a:p>
            <a:pPr marL="12700" marR="5080">
              <a:lnSpc>
                <a:spcPct val="101000"/>
              </a:lnSpc>
              <a:spcBef>
                <a:spcPts val="85"/>
              </a:spcBef>
            </a:pPr>
            <a:r>
              <a:rPr sz="2970" spc="-25">
                <a:latin typeface="Trebuchet MS" panose="020B0603020202020204"/>
                <a:cs typeface="Trebuchet MS" panose="020B0603020202020204"/>
              </a:rPr>
              <a:t>Organizes</a:t>
            </a:r>
            <a:r>
              <a:rPr sz="2970" spc="-160">
                <a:latin typeface="Trebuchet MS" panose="020B0603020202020204"/>
                <a:cs typeface="Trebuchet MS" panose="020B0603020202020204"/>
              </a:rPr>
              <a:t> </a:t>
            </a:r>
            <a:r>
              <a:rPr sz="2970" spc="-65">
                <a:latin typeface="Trebuchet MS" panose="020B0603020202020204"/>
                <a:cs typeface="Trebuchet MS" panose="020B0603020202020204"/>
              </a:rPr>
              <a:t>staff</a:t>
            </a:r>
            <a:r>
              <a:rPr sz="2970" spc="-165">
                <a:latin typeface="Trebuchet MS" panose="020B0603020202020204"/>
                <a:cs typeface="Trebuchet MS" panose="020B0603020202020204"/>
              </a:rPr>
              <a:t> </a:t>
            </a:r>
            <a:r>
              <a:rPr sz="2970" spc="-10">
                <a:latin typeface="Trebuchet MS" panose="020B0603020202020204"/>
                <a:cs typeface="Trebuchet MS" panose="020B0603020202020204"/>
              </a:rPr>
              <a:t>shifts</a:t>
            </a:r>
            <a:r>
              <a:rPr sz="2970" spc="-195">
                <a:latin typeface="Trebuchet MS" panose="020B0603020202020204"/>
                <a:cs typeface="Trebuchet MS" panose="020B0603020202020204"/>
              </a:rPr>
              <a:t> </a:t>
            </a:r>
            <a:r>
              <a:rPr sz="2970" spc="-45">
                <a:latin typeface="Trebuchet MS" panose="020B0603020202020204"/>
                <a:cs typeface="Trebuchet MS" panose="020B0603020202020204"/>
              </a:rPr>
              <a:t>in</a:t>
            </a:r>
            <a:r>
              <a:rPr sz="2970" spc="-165">
                <a:latin typeface="Trebuchet MS" panose="020B0603020202020204"/>
                <a:cs typeface="Trebuchet MS" panose="020B0603020202020204"/>
              </a:rPr>
              <a:t> </a:t>
            </a:r>
            <a:r>
              <a:rPr sz="2970">
                <a:latin typeface="Trebuchet MS" panose="020B0603020202020204"/>
                <a:cs typeface="Trebuchet MS" panose="020B0603020202020204"/>
              </a:rPr>
              <a:t>a</a:t>
            </a:r>
            <a:r>
              <a:rPr sz="2970" spc="-130">
                <a:latin typeface="Trebuchet MS" panose="020B0603020202020204"/>
                <a:cs typeface="Trebuchet MS" panose="020B0603020202020204"/>
              </a:rPr>
              <a:t> </a:t>
            </a:r>
            <a:r>
              <a:rPr sz="2970" spc="-20">
                <a:latin typeface="Trebuchet MS" panose="020B0603020202020204"/>
                <a:cs typeface="Trebuchet MS" panose="020B0603020202020204"/>
              </a:rPr>
              <a:t>clear </a:t>
            </a:r>
            <a:r>
              <a:rPr sz="2970" spc="-55">
                <a:latin typeface="Trebuchet MS" panose="020B0603020202020204"/>
                <a:cs typeface="Trebuchet MS" panose="020B0603020202020204"/>
              </a:rPr>
              <a:t>table</a:t>
            </a:r>
            <a:r>
              <a:rPr sz="2970" spc="-120">
                <a:latin typeface="Trebuchet MS" panose="020B0603020202020204"/>
                <a:cs typeface="Trebuchet MS" panose="020B0603020202020204"/>
              </a:rPr>
              <a:t> </a:t>
            </a:r>
            <a:r>
              <a:rPr sz="2970" spc="-10">
                <a:latin typeface="Trebuchet MS" panose="020B0603020202020204"/>
                <a:cs typeface="Trebuchet MS" panose="020B0603020202020204"/>
              </a:rPr>
              <a:t>format.</a:t>
            </a:r>
            <a:endParaRPr sz="2970">
              <a:latin typeface="Trebuchet MS" panose="020B0603020202020204"/>
              <a:cs typeface="Trebuchet MS" panose="020B0603020202020204"/>
            </a:endParaRPr>
          </a:p>
        </p:txBody>
      </p:sp>
      <p:sp>
        <p:nvSpPr>
          <p:cNvPr id="10" name="object 10"/>
          <p:cNvSpPr txBox="1"/>
          <p:nvPr/>
        </p:nvSpPr>
        <p:spPr>
          <a:xfrm>
            <a:off x="15384453" y="8645683"/>
            <a:ext cx="4572636" cy="1400810"/>
          </a:xfrm>
          <a:prstGeom prst="rect">
            <a:avLst/>
          </a:prstGeom>
        </p:spPr>
        <p:txBody>
          <a:bodyPr vert="horz" wrap="square" lIns="0" tIns="17800" rIns="0" bIns="0" rtlCol="0">
            <a:spAutoFit/>
          </a:bodyPr>
          <a:lstStyle/>
          <a:p>
            <a:pPr marL="12700" marR="5080">
              <a:lnSpc>
                <a:spcPct val="101000"/>
              </a:lnSpc>
              <a:spcBef>
                <a:spcPts val="85"/>
              </a:spcBef>
            </a:pPr>
            <a:r>
              <a:rPr sz="2970" spc="-50">
                <a:latin typeface="Trebuchet MS" panose="020B0603020202020204"/>
                <a:cs typeface="Trebuchet MS" panose="020B0603020202020204"/>
              </a:rPr>
              <a:t>Tracks</a:t>
            </a:r>
            <a:r>
              <a:rPr sz="2970" spc="-175">
                <a:latin typeface="Trebuchet MS" panose="020B0603020202020204"/>
                <a:cs typeface="Trebuchet MS" panose="020B0603020202020204"/>
              </a:rPr>
              <a:t> </a:t>
            </a:r>
            <a:r>
              <a:rPr sz="2970" spc="-45">
                <a:latin typeface="Trebuchet MS" panose="020B0603020202020204"/>
                <a:cs typeface="Trebuchet MS" panose="020B0603020202020204"/>
              </a:rPr>
              <a:t>carers,</a:t>
            </a:r>
            <a:r>
              <a:rPr sz="2970" spc="-100">
                <a:latin typeface="Trebuchet MS" panose="020B0603020202020204"/>
                <a:cs typeface="Trebuchet MS" panose="020B0603020202020204"/>
              </a:rPr>
              <a:t> </a:t>
            </a:r>
            <a:r>
              <a:rPr sz="2970" spc="-25">
                <a:latin typeface="Trebuchet MS" panose="020B0603020202020204"/>
                <a:cs typeface="Trebuchet MS" panose="020B0603020202020204"/>
              </a:rPr>
              <a:t>senior</a:t>
            </a:r>
            <a:r>
              <a:rPr sz="2970" spc="-114">
                <a:latin typeface="Trebuchet MS" panose="020B0603020202020204"/>
                <a:cs typeface="Trebuchet MS" panose="020B0603020202020204"/>
              </a:rPr>
              <a:t> </a:t>
            </a:r>
            <a:r>
              <a:rPr sz="2970" spc="-35">
                <a:latin typeface="Trebuchet MS" panose="020B0603020202020204"/>
                <a:cs typeface="Trebuchet MS" panose="020B0603020202020204"/>
              </a:rPr>
              <a:t>carers, </a:t>
            </a:r>
            <a:r>
              <a:rPr sz="2970" spc="-10">
                <a:latin typeface="Trebuchet MS" panose="020B0603020202020204"/>
                <a:cs typeface="Trebuchet MS" panose="020B0603020202020204"/>
              </a:rPr>
              <a:t>nurses,</a:t>
            </a:r>
            <a:r>
              <a:rPr sz="2970" spc="-145">
                <a:latin typeface="Trebuchet MS" panose="020B0603020202020204"/>
                <a:cs typeface="Trebuchet MS" panose="020B0603020202020204"/>
              </a:rPr>
              <a:t> </a:t>
            </a:r>
            <a:r>
              <a:rPr sz="2970">
                <a:latin typeface="Trebuchet MS" panose="020B0603020202020204"/>
                <a:cs typeface="Trebuchet MS" panose="020B0603020202020204"/>
              </a:rPr>
              <a:t>and</a:t>
            </a:r>
            <a:r>
              <a:rPr sz="2970" spc="-185">
                <a:latin typeface="Trebuchet MS" panose="020B0603020202020204"/>
                <a:cs typeface="Trebuchet MS" panose="020B0603020202020204"/>
              </a:rPr>
              <a:t> </a:t>
            </a:r>
            <a:r>
              <a:rPr sz="2970" spc="-10">
                <a:latin typeface="Trebuchet MS" panose="020B0603020202020204"/>
                <a:cs typeface="Trebuchet MS" panose="020B0603020202020204"/>
              </a:rPr>
              <a:t>administrative staff.</a:t>
            </a:r>
            <a:endParaRPr sz="2970">
              <a:latin typeface="Trebuchet MS" panose="020B0603020202020204"/>
              <a:cs typeface="Trebuchet MS" panose="020B0603020202020204"/>
            </a:endParaRPr>
          </a:p>
        </p:txBody>
      </p:sp>
      <p:sp>
        <p:nvSpPr>
          <p:cNvPr id="11" name="object 11"/>
          <p:cNvSpPr txBox="1"/>
          <p:nvPr/>
        </p:nvSpPr>
        <p:spPr>
          <a:xfrm>
            <a:off x="16333114" y="5388818"/>
            <a:ext cx="3540206" cy="1400810"/>
          </a:xfrm>
          <a:prstGeom prst="rect">
            <a:avLst/>
          </a:prstGeom>
        </p:spPr>
        <p:txBody>
          <a:bodyPr vert="horz" wrap="square" lIns="0" tIns="17800" rIns="0" bIns="0" rtlCol="0">
            <a:spAutoFit/>
          </a:bodyPr>
          <a:lstStyle/>
          <a:p>
            <a:pPr marL="12700" marR="5080">
              <a:lnSpc>
                <a:spcPct val="101000"/>
              </a:lnSpc>
              <a:spcBef>
                <a:spcPts val="85"/>
              </a:spcBef>
            </a:pPr>
            <a:r>
              <a:rPr sz="2970" spc="-50">
                <a:latin typeface="Trebuchet MS" panose="020B0603020202020204"/>
                <a:cs typeface="Trebuchet MS" panose="020B0603020202020204"/>
              </a:rPr>
              <a:t>worked</a:t>
            </a:r>
            <a:r>
              <a:rPr sz="2970" spc="-175">
                <a:latin typeface="Trebuchet MS" panose="020B0603020202020204"/>
                <a:cs typeface="Trebuchet MS" panose="020B0603020202020204"/>
              </a:rPr>
              <a:t> </a:t>
            </a:r>
            <a:r>
              <a:rPr sz="2970" spc="-35">
                <a:latin typeface="Trebuchet MS" panose="020B0603020202020204"/>
                <a:cs typeface="Trebuchet MS" panose="020B0603020202020204"/>
              </a:rPr>
              <a:t>automatically </a:t>
            </a:r>
            <a:r>
              <a:rPr sz="2970">
                <a:latin typeface="Trebuchet MS" panose="020B0603020202020204"/>
                <a:cs typeface="Trebuchet MS" panose="020B0603020202020204"/>
              </a:rPr>
              <a:t>using</a:t>
            </a:r>
            <a:r>
              <a:rPr sz="2970" spc="-200">
                <a:latin typeface="Trebuchet MS" panose="020B0603020202020204"/>
                <a:cs typeface="Trebuchet MS" panose="020B0603020202020204"/>
              </a:rPr>
              <a:t> </a:t>
            </a:r>
            <a:r>
              <a:rPr sz="2970" spc="-10">
                <a:latin typeface="Trebuchet MS" panose="020B0603020202020204"/>
                <a:cs typeface="Trebuchet MS" panose="020B0603020202020204"/>
              </a:rPr>
              <a:t>formulas.</a:t>
            </a:r>
            <a:endParaRPr sz="2970">
              <a:latin typeface="Trebuchet MS" panose="020B0603020202020204"/>
              <a:cs typeface="Trebuchet MS" panose="020B0603020202020204"/>
            </a:endParaRPr>
          </a:p>
        </p:txBody>
      </p:sp>
      <p:sp>
        <p:nvSpPr>
          <p:cNvPr id="12" name="object 12"/>
          <p:cNvSpPr txBox="1"/>
          <p:nvPr/>
        </p:nvSpPr>
        <p:spPr>
          <a:xfrm>
            <a:off x="13797484" y="3715361"/>
            <a:ext cx="5351670" cy="1583055"/>
          </a:xfrm>
          <a:prstGeom prst="rect">
            <a:avLst/>
          </a:prstGeom>
        </p:spPr>
        <p:txBody>
          <a:bodyPr vert="horz" wrap="square" lIns="0" tIns="16753" rIns="0" bIns="0" rtlCol="0">
            <a:spAutoFit/>
          </a:bodyPr>
          <a:lstStyle/>
          <a:p>
            <a:pPr marL="12700" marR="1089660">
              <a:lnSpc>
                <a:spcPct val="101000"/>
              </a:lnSpc>
              <a:spcBef>
                <a:spcPts val="80"/>
              </a:spcBef>
            </a:pPr>
            <a:r>
              <a:rPr sz="2970" spc="75">
                <a:latin typeface="Trebuchet MS" panose="020B0603020202020204"/>
                <a:cs typeface="Trebuchet MS" panose="020B0603020202020204"/>
              </a:rPr>
              <a:t>Uses</a:t>
            </a:r>
            <a:r>
              <a:rPr sz="2970" spc="-200">
                <a:latin typeface="Trebuchet MS" panose="020B0603020202020204"/>
                <a:cs typeface="Trebuchet MS" panose="020B0603020202020204"/>
              </a:rPr>
              <a:t> </a:t>
            </a:r>
            <a:r>
              <a:rPr sz="2970" spc="-10">
                <a:latin typeface="Trebuchet MS" panose="020B0603020202020204"/>
                <a:cs typeface="Trebuchet MS" panose="020B0603020202020204"/>
              </a:rPr>
              <a:t>colour</a:t>
            </a:r>
            <a:r>
              <a:rPr sz="2970" spc="-229">
                <a:latin typeface="Trebuchet MS" panose="020B0603020202020204"/>
                <a:cs typeface="Trebuchet MS" panose="020B0603020202020204"/>
              </a:rPr>
              <a:t> </a:t>
            </a:r>
            <a:r>
              <a:rPr sz="2970">
                <a:latin typeface="Trebuchet MS" panose="020B0603020202020204"/>
                <a:cs typeface="Trebuchet MS" panose="020B0603020202020204"/>
              </a:rPr>
              <a:t>coding</a:t>
            </a:r>
            <a:r>
              <a:rPr sz="2970" spc="-200">
                <a:latin typeface="Trebuchet MS" panose="020B0603020202020204"/>
                <a:cs typeface="Trebuchet MS" panose="020B0603020202020204"/>
              </a:rPr>
              <a:t> </a:t>
            </a:r>
            <a:r>
              <a:rPr sz="2970" spc="-25">
                <a:latin typeface="Trebuchet MS" panose="020B0603020202020204"/>
                <a:cs typeface="Trebuchet MS" panose="020B0603020202020204"/>
              </a:rPr>
              <a:t>to </a:t>
            </a:r>
            <a:r>
              <a:rPr sz="2970" spc="-55">
                <a:latin typeface="Trebuchet MS" panose="020B0603020202020204"/>
                <a:cs typeface="Trebuchet MS" panose="020B0603020202020204"/>
              </a:rPr>
              <a:t>improve</a:t>
            </a:r>
            <a:r>
              <a:rPr sz="2970" spc="-160">
                <a:latin typeface="Trebuchet MS" panose="020B0603020202020204"/>
                <a:cs typeface="Trebuchet MS" panose="020B0603020202020204"/>
              </a:rPr>
              <a:t> </a:t>
            </a:r>
            <a:r>
              <a:rPr sz="2970" spc="-10">
                <a:latin typeface="Trebuchet MS" panose="020B0603020202020204"/>
                <a:cs typeface="Trebuchet MS" panose="020B0603020202020204"/>
              </a:rPr>
              <a:t>readability.</a:t>
            </a:r>
            <a:endParaRPr sz="2970">
              <a:latin typeface="Trebuchet MS" panose="020B0603020202020204"/>
              <a:cs typeface="Trebuchet MS" panose="020B0603020202020204"/>
            </a:endParaRPr>
          </a:p>
          <a:p>
            <a:pPr marL="1550035">
              <a:lnSpc>
                <a:spcPct val="100000"/>
              </a:lnSpc>
              <a:spcBef>
                <a:spcPts val="1470"/>
              </a:spcBef>
            </a:pPr>
            <a:r>
              <a:rPr sz="2970">
                <a:latin typeface="Trebuchet MS" panose="020B0603020202020204"/>
                <a:cs typeface="Trebuchet MS" panose="020B0603020202020204"/>
              </a:rPr>
              <a:t>Calculates</a:t>
            </a:r>
            <a:r>
              <a:rPr sz="2970" spc="-180">
                <a:latin typeface="Trebuchet MS" panose="020B0603020202020204"/>
                <a:cs typeface="Trebuchet MS" panose="020B0603020202020204"/>
              </a:rPr>
              <a:t> </a:t>
            </a:r>
            <a:r>
              <a:rPr sz="2970" spc="-20">
                <a:latin typeface="Trebuchet MS" panose="020B0603020202020204"/>
                <a:cs typeface="Trebuchet MS" panose="020B0603020202020204"/>
              </a:rPr>
              <a:t>hours</a:t>
            </a:r>
            <a:endParaRPr sz="2970">
              <a:latin typeface="Trebuchet MS" panose="020B0603020202020204"/>
              <a:cs typeface="Trebuchet MS" panose="020B0603020202020204"/>
            </a:endParaRPr>
          </a:p>
        </p:txBody>
      </p:sp>
      <p:sp>
        <p:nvSpPr>
          <p:cNvPr id="13" name="object 13"/>
          <p:cNvSpPr txBox="1"/>
          <p:nvPr/>
        </p:nvSpPr>
        <p:spPr>
          <a:xfrm>
            <a:off x="10499157" y="9552984"/>
            <a:ext cx="3339164" cy="939800"/>
          </a:xfrm>
          <a:prstGeom prst="rect">
            <a:avLst/>
          </a:prstGeom>
        </p:spPr>
        <p:txBody>
          <a:bodyPr vert="horz" wrap="square" lIns="0" tIns="17800" rIns="0" bIns="0" rtlCol="0">
            <a:spAutoFit/>
          </a:bodyPr>
          <a:lstStyle/>
          <a:p>
            <a:pPr marL="12700" marR="5080">
              <a:lnSpc>
                <a:spcPct val="101000"/>
              </a:lnSpc>
              <a:spcBef>
                <a:spcPts val="85"/>
              </a:spcBef>
            </a:pPr>
            <a:r>
              <a:rPr sz="2970">
                <a:latin typeface="Trebuchet MS" panose="020B0603020202020204"/>
                <a:cs typeface="Trebuchet MS" panose="020B0603020202020204"/>
              </a:rPr>
              <a:t>Makes</a:t>
            </a:r>
            <a:r>
              <a:rPr sz="2970" spc="-105">
                <a:latin typeface="Trebuchet MS" panose="020B0603020202020204"/>
                <a:cs typeface="Trebuchet MS" panose="020B0603020202020204"/>
              </a:rPr>
              <a:t> </a:t>
            </a:r>
            <a:r>
              <a:rPr sz="2970" spc="-35">
                <a:latin typeface="Trebuchet MS" panose="020B0603020202020204"/>
                <a:cs typeface="Trebuchet MS" panose="020B0603020202020204"/>
              </a:rPr>
              <a:t>Rota</a:t>
            </a:r>
            <a:r>
              <a:rPr sz="2970" spc="-15">
                <a:latin typeface="Trebuchet MS" panose="020B0603020202020204"/>
                <a:cs typeface="Trebuchet MS" panose="020B0603020202020204"/>
              </a:rPr>
              <a:t> </a:t>
            </a:r>
            <a:r>
              <a:rPr sz="2970" spc="-10">
                <a:latin typeface="Trebuchet MS" panose="020B0603020202020204"/>
                <a:cs typeface="Trebuchet MS" panose="020B0603020202020204"/>
              </a:rPr>
              <a:t>updates </a:t>
            </a:r>
            <a:r>
              <a:rPr sz="2970" spc="-25">
                <a:latin typeface="Trebuchet MS" panose="020B0603020202020204"/>
                <a:cs typeface="Trebuchet MS" panose="020B0603020202020204"/>
              </a:rPr>
              <a:t>quick</a:t>
            </a:r>
            <a:r>
              <a:rPr sz="2970" spc="-130">
                <a:latin typeface="Trebuchet MS" panose="020B0603020202020204"/>
                <a:cs typeface="Trebuchet MS" panose="020B0603020202020204"/>
              </a:rPr>
              <a:t> </a:t>
            </a:r>
            <a:r>
              <a:rPr sz="2970">
                <a:latin typeface="Trebuchet MS" panose="020B0603020202020204"/>
                <a:cs typeface="Trebuchet MS" panose="020B0603020202020204"/>
              </a:rPr>
              <a:t>and</a:t>
            </a:r>
            <a:r>
              <a:rPr sz="2970" spc="-185">
                <a:latin typeface="Trebuchet MS" panose="020B0603020202020204"/>
                <a:cs typeface="Trebuchet MS" panose="020B0603020202020204"/>
              </a:rPr>
              <a:t> </a:t>
            </a:r>
            <a:r>
              <a:rPr sz="2970" spc="-20">
                <a:latin typeface="Trebuchet MS" panose="020B0603020202020204"/>
                <a:cs typeface="Trebuchet MS" panose="020B0603020202020204"/>
              </a:rPr>
              <a:t>easy.</a:t>
            </a:r>
            <a:endParaRPr sz="2970">
              <a:latin typeface="Trebuchet MS" panose="020B0603020202020204"/>
              <a:cs typeface="Trebuchet MS" panose="020B0603020202020204"/>
            </a:endParaRPr>
          </a:p>
        </p:txBody>
      </p:sp>
      <p:sp>
        <p:nvSpPr>
          <p:cNvPr id="14" name="object 14"/>
          <p:cNvSpPr txBox="1"/>
          <p:nvPr/>
        </p:nvSpPr>
        <p:spPr>
          <a:xfrm>
            <a:off x="6087145" y="2395611"/>
            <a:ext cx="5357952" cy="939800"/>
          </a:xfrm>
          <a:prstGeom prst="rect">
            <a:avLst/>
          </a:prstGeom>
        </p:spPr>
        <p:txBody>
          <a:bodyPr vert="horz" wrap="square" lIns="0" tIns="17800" rIns="0" bIns="0" rtlCol="0">
            <a:spAutoFit/>
          </a:bodyPr>
          <a:lstStyle/>
          <a:p>
            <a:pPr marL="12700" marR="5080">
              <a:lnSpc>
                <a:spcPct val="101000"/>
              </a:lnSpc>
              <a:spcBef>
                <a:spcPts val="85"/>
              </a:spcBef>
            </a:pPr>
            <a:r>
              <a:rPr sz="2970" spc="70">
                <a:latin typeface="Trebuchet MS" panose="020B0603020202020204"/>
                <a:cs typeface="Trebuchet MS" panose="020B0603020202020204"/>
              </a:rPr>
              <a:t>Can</a:t>
            </a:r>
            <a:r>
              <a:rPr sz="2970" spc="-155">
                <a:latin typeface="Trebuchet MS" panose="020B0603020202020204"/>
                <a:cs typeface="Trebuchet MS" panose="020B0603020202020204"/>
              </a:rPr>
              <a:t> </a:t>
            </a:r>
            <a:r>
              <a:rPr sz="2970" spc="-40">
                <a:latin typeface="Trebuchet MS" panose="020B0603020202020204"/>
                <a:cs typeface="Trebuchet MS" panose="020B0603020202020204"/>
              </a:rPr>
              <a:t>be</a:t>
            </a:r>
            <a:r>
              <a:rPr sz="2970" spc="-110">
                <a:latin typeface="Trebuchet MS" panose="020B0603020202020204"/>
                <a:cs typeface="Trebuchet MS" panose="020B0603020202020204"/>
              </a:rPr>
              <a:t> </a:t>
            </a:r>
            <a:r>
              <a:rPr sz="2970" spc="-10">
                <a:latin typeface="Trebuchet MS" panose="020B0603020202020204"/>
                <a:cs typeface="Trebuchet MS" panose="020B0603020202020204"/>
              </a:rPr>
              <a:t>shared</a:t>
            </a:r>
            <a:r>
              <a:rPr sz="2970" spc="-170">
                <a:latin typeface="Trebuchet MS" panose="020B0603020202020204"/>
                <a:cs typeface="Trebuchet MS" panose="020B0603020202020204"/>
              </a:rPr>
              <a:t> </a:t>
            </a:r>
            <a:r>
              <a:rPr sz="2970" spc="-45">
                <a:latin typeface="Trebuchet MS" panose="020B0603020202020204"/>
                <a:cs typeface="Trebuchet MS" panose="020B0603020202020204"/>
              </a:rPr>
              <a:t>through</a:t>
            </a:r>
            <a:r>
              <a:rPr sz="2970" spc="-155">
                <a:latin typeface="Trebuchet MS" panose="020B0603020202020204"/>
                <a:cs typeface="Trebuchet MS" panose="020B0603020202020204"/>
              </a:rPr>
              <a:t> </a:t>
            </a:r>
            <a:r>
              <a:rPr sz="2970" spc="-10">
                <a:latin typeface="Trebuchet MS" panose="020B0603020202020204"/>
                <a:cs typeface="Trebuchet MS" panose="020B0603020202020204"/>
              </a:rPr>
              <a:t>Microsoft </a:t>
            </a:r>
            <a:r>
              <a:rPr sz="2970">
                <a:latin typeface="Trebuchet MS" panose="020B0603020202020204"/>
                <a:cs typeface="Trebuchet MS" panose="020B0603020202020204"/>
              </a:rPr>
              <a:t>365</a:t>
            </a:r>
            <a:r>
              <a:rPr sz="2970" spc="-204">
                <a:latin typeface="Trebuchet MS" panose="020B0603020202020204"/>
                <a:cs typeface="Trebuchet MS" panose="020B0603020202020204"/>
              </a:rPr>
              <a:t> </a:t>
            </a:r>
            <a:r>
              <a:rPr sz="2970" spc="-85">
                <a:latin typeface="Trebuchet MS" panose="020B0603020202020204"/>
                <a:cs typeface="Trebuchet MS" panose="020B0603020202020204"/>
              </a:rPr>
              <a:t>for</a:t>
            </a:r>
            <a:r>
              <a:rPr sz="2970" spc="-140">
                <a:latin typeface="Trebuchet MS" panose="020B0603020202020204"/>
                <a:cs typeface="Trebuchet MS" panose="020B0603020202020204"/>
              </a:rPr>
              <a:t> </a:t>
            </a:r>
            <a:r>
              <a:rPr sz="2970">
                <a:latin typeface="Trebuchet MS" panose="020B0603020202020204"/>
                <a:cs typeface="Trebuchet MS" panose="020B0603020202020204"/>
              </a:rPr>
              <a:t>easy</a:t>
            </a:r>
            <a:r>
              <a:rPr sz="2970" spc="-130">
                <a:latin typeface="Trebuchet MS" panose="020B0603020202020204"/>
                <a:cs typeface="Trebuchet MS" panose="020B0603020202020204"/>
              </a:rPr>
              <a:t> </a:t>
            </a:r>
            <a:r>
              <a:rPr sz="2970" spc="-10">
                <a:latin typeface="Trebuchet MS" panose="020B0603020202020204"/>
                <a:cs typeface="Trebuchet MS" panose="020B0603020202020204"/>
              </a:rPr>
              <a:t>access.</a:t>
            </a:r>
            <a:endParaRPr sz="2970">
              <a:latin typeface="Trebuchet MS" panose="020B0603020202020204"/>
              <a:cs typeface="Trebuchet MS" panose="020B0603020202020204"/>
            </a:endParaRPr>
          </a:p>
        </p:txBody>
      </p:sp>
      <p:sp>
        <p:nvSpPr>
          <p:cNvPr id="15" name="object 15"/>
          <p:cNvSpPr txBox="1"/>
          <p:nvPr/>
        </p:nvSpPr>
        <p:spPr>
          <a:xfrm>
            <a:off x="564996" y="7263526"/>
            <a:ext cx="2304642" cy="1861820"/>
          </a:xfrm>
          <a:prstGeom prst="rect">
            <a:avLst/>
          </a:prstGeom>
        </p:spPr>
        <p:txBody>
          <a:bodyPr vert="horz" wrap="square" lIns="0" tIns="17800" rIns="0" bIns="0" rtlCol="0">
            <a:spAutoFit/>
          </a:bodyPr>
          <a:lstStyle/>
          <a:p>
            <a:pPr marL="12700" marR="5080">
              <a:lnSpc>
                <a:spcPct val="101000"/>
              </a:lnSpc>
              <a:spcBef>
                <a:spcPts val="85"/>
              </a:spcBef>
            </a:pPr>
            <a:r>
              <a:rPr sz="2970">
                <a:latin typeface="Trebuchet MS" panose="020B0603020202020204"/>
                <a:cs typeface="Trebuchet MS" panose="020B0603020202020204"/>
              </a:rPr>
              <a:t>Helps</a:t>
            </a:r>
            <a:r>
              <a:rPr sz="2970" spc="-35">
                <a:latin typeface="Trebuchet MS" panose="020B0603020202020204"/>
                <a:cs typeface="Trebuchet MS" panose="020B0603020202020204"/>
              </a:rPr>
              <a:t> </a:t>
            </a:r>
            <a:r>
              <a:rPr sz="2970" spc="-10">
                <a:latin typeface="Trebuchet MS" panose="020B0603020202020204"/>
                <a:cs typeface="Trebuchet MS" panose="020B0603020202020204"/>
              </a:rPr>
              <a:t>reduce scheduling mistakes</a:t>
            </a:r>
            <a:r>
              <a:rPr sz="2970" spc="-114">
                <a:latin typeface="Trebuchet MS" panose="020B0603020202020204"/>
                <a:cs typeface="Trebuchet MS" panose="020B0603020202020204"/>
              </a:rPr>
              <a:t> </a:t>
            </a:r>
            <a:r>
              <a:rPr sz="2970" spc="-25">
                <a:latin typeface="Trebuchet MS" panose="020B0603020202020204"/>
                <a:cs typeface="Trebuchet MS" panose="020B0603020202020204"/>
              </a:rPr>
              <a:t>and </a:t>
            </a:r>
            <a:r>
              <a:rPr sz="2970">
                <a:latin typeface="Trebuchet MS" panose="020B0603020202020204"/>
                <a:cs typeface="Trebuchet MS" panose="020B0603020202020204"/>
              </a:rPr>
              <a:t>missed</a:t>
            </a:r>
            <a:r>
              <a:rPr sz="2970" spc="45">
                <a:latin typeface="Trebuchet MS" panose="020B0603020202020204"/>
                <a:cs typeface="Trebuchet MS" panose="020B0603020202020204"/>
              </a:rPr>
              <a:t> </a:t>
            </a:r>
            <a:r>
              <a:rPr sz="2970" spc="-45">
                <a:latin typeface="Trebuchet MS" panose="020B0603020202020204"/>
                <a:cs typeface="Trebuchet MS" panose="020B0603020202020204"/>
              </a:rPr>
              <a:t>shifts.</a:t>
            </a:r>
            <a:endParaRPr sz="2970">
              <a:latin typeface="Trebuchet MS" panose="020B0603020202020204"/>
              <a:cs typeface="Trebuchet MS" panose="020B0603020202020204"/>
            </a:endParaRPr>
          </a:p>
        </p:txBody>
      </p:sp>
      <p:sp>
        <p:nvSpPr>
          <p:cNvPr id="16" name="object 16"/>
          <p:cNvSpPr txBox="1"/>
          <p:nvPr/>
        </p:nvSpPr>
        <p:spPr>
          <a:xfrm>
            <a:off x="565447" y="2209648"/>
            <a:ext cx="3196761" cy="1860550"/>
          </a:xfrm>
          <a:prstGeom prst="rect">
            <a:avLst/>
          </a:prstGeom>
        </p:spPr>
        <p:txBody>
          <a:bodyPr vert="horz" wrap="square" lIns="0" tIns="16753" rIns="0" bIns="0" rtlCol="0">
            <a:spAutoFit/>
          </a:bodyPr>
          <a:lstStyle/>
          <a:p>
            <a:pPr marL="12700" marR="5080">
              <a:lnSpc>
                <a:spcPct val="101000"/>
              </a:lnSpc>
              <a:spcBef>
                <a:spcPts val="80"/>
              </a:spcBef>
            </a:pPr>
            <a:r>
              <a:rPr sz="2970" spc="-25">
                <a:latin typeface="Trebuchet MS" panose="020B0603020202020204"/>
                <a:cs typeface="Trebuchet MS" panose="020B0603020202020204"/>
              </a:rPr>
              <a:t>Improves</a:t>
            </a:r>
            <a:r>
              <a:rPr sz="2970" spc="-75">
                <a:latin typeface="Trebuchet MS" panose="020B0603020202020204"/>
                <a:cs typeface="Trebuchet MS" panose="020B0603020202020204"/>
              </a:rPr>
              <a:t> </a:t>
            </a:r>
            <a:r>
              <a:rPr sz="2970" spc="-55">
                <a:latin typeface="Trebuchet MS" panose="020B0603020202020204"/>
                <a:cs typeface="Trebuchet MS" panose="020B0603020202020204"/>
              </a:rPr>
              <a:t>efficiency </a:t>
            </a:r>
            <a:r>
              <a:rPr sz="2970">
                <a:latin typeface="Trebuchet MS" panose="020B0603020202020204"/>
                <a:cs typeface="Trebuchet MS" panose="020B0603020202020204"/>
              </a:rPr>
              <a:t>and</a:t>
            </a:r>
            <a:r>
              <a:rPr sz="2970" spc="-200">
                <a:latin typeface="Trebuchet MS" panose="020B0603020202020204"/>
                <a:cs typeface="Trebuchet MS" panose="020B0603020202020204"/>
              </a:rPr>
              <a:t> </a:t>
            </a:r>
            <a:r>
              <a:rPr sz="2970" spc="-10">
                <a:latin typeface="Trebuchet MS" panose="020B0603020202020204"/>
                <a:cs typeface="Trebuchet MS" panose="020B0603020202020204"/>
              </a:rPr>
              <a:t>workforce planning.</a:t>
            </a:r>
            <a:endParaRPr sz="2970">
              <a:latin typeface="Trebuchet MS" panose="020B0603020202020204"/>
              <a:cs typeface="Trebuchet MS" panose="020B0603020202020204"/>
            </a:endParaRPr>
          </a:p>
        </p:txBody>
      </p:sp>
      <p:sp>
        <p:nvSpPr>
          <p:cNvPr id="17" name="object 17"/>
          <p:cNvSpPr txBox="1"/>
          <p:nvPr/>
        </p:nvSpPr>
        <p:spPr>
          <a:xfrm>
            <a:off x="4314424" y="9099596"/>
            <a:ext cx="3725541" cy="1400810"/>
          </a:xfrm>
          <a:prstGeom prst="rect">
            <a:avLst/>
          </a:prstGeom>
        </p:spPr>
        <p:txBody>
          <a:bodyPr vert="horz" wrap="square" lIns="0" tIns="17800" rIns="0" bIns="0" rtlCol="0">
            <a:spAutoFit/>
          </a:bodyPr>
          <a:lstStyle/>
          <a:p>
            <a:pPr marL="12700" marR="5080">
              <a:lnSpc>
                <a:spcPct val="101000"/>
              </a:lnSpc>
              <a:spcBef>
                <a:spcPts val="85"/>
              </a:spcBef>
            </a:pPr>
            <a:r>
              <a:rPr sz="2970">
                <a:latin typeface="Trebuchet MS" panose="020B0603020202020204"/>
                <a:cs typeface="Trebuchet MS" panose="020B0603020202020204"/>
              </a:rPr>
              <a:t>Check</a:t>
            </a:r>
            <a:r>
              <a:rPr sz="2970" spc="-90">
                <a:latin typeface="Trebuchet MS" panose="020B0603020202020204"/>
                <a:cs typeface="Trebuchet MS" panose="020B0603020202020204"/>
              </a:rPr>
              <a:t> </a:t>
            </a:r>
            <a:r>
              <a:rPr sz="2970">
                <a:latin typeface="Trebuchet MS" panose="020B0603020202020204"/>
                <a:cs typeface="Trebuchet MS" panose="020B0603020202020204"/>
              </a:rPr>
              <a:t>hours</a:t>
            </a:r>
            <a:r>
              <a:rPr sz="2970" spc="-90">
                <a:latin typeface="Trebuchet MS" panose="020B0603020202020204"/>
                <a:cs typeface="Trebuchet MS" panose="020B0603020202020204"/>
              </a:rPr>
              <a:t> </a:t>
            </a:r>
            <a:r>
              <a:rPr sz="2970" spc="-35">
                <a:latin typeface="Trebuchet MS" panose="020B0603020202020204"/>
                <a:cs typeface="Trebuchet MS" panose="020B0603020202020204"/>
              </a:rPr>
              <a:t>Excel</a:t>
            </a:r>
            <a:r>
              <a:rPr sz="2970" spc="-135">
                <a:latin typeface="Trebuchet MS" panose="020B0603020202020204"/>
                <a:cs typeface="Trebuchet MS" panose="020B0603020202020204"/>
              </a:rPr>
              <a:t> </a:t>
            </a:r>
            <a:r>
              <a:rPr sz="2970" spc="-25">
                <a:latin typeface="Trebuchet MS" panose="020B0603020202020204"/>
                <a:cs typeface="Trebuchet MS" panose="020B0603020202020204"/>
              </a:rPr>
              <a:t>can </a:t>
            </a:r>
            <a:r>
              <a:rPr sz="2970">
                <a:latin typeface="Trebuchet MS" panose="020B0603020202020204"/>
                <a:cs typeface="Trebuchet MS" panose="020B0603020202020204"/>
              </a:rPr>
              <a:t>add</a:t>
            </a:r>
            <a:r>
              <a:rPr sz="2970" spc="-114">
                <a:latin typeface="Trebuchet MS" panose="020B0603020202020204"/>
                <a:cs typeface="Trebuchet MS" panose="020B0603020202020204"/>
              </a:rPr>
              <a:t> </a:t>
            </a:r>
            <a:r>
              <a:rPr sz="2970">
                <a:latin typeface="Trebuchet MS" panose="020B0603020202020204"/>
                <a:cs typeface="Trebuchet MS" panose="020B0603020202020204"/>
              </a:rPr>
              <a:t>p</a:t>
            </a:r>
            <a:r>
              <a:rPr sz="2970" spc="-195">
                <a:latin typeface="Trebuchet MS" panose="020B0603020202020204"/>
                <a:cs typeface="Trebuchet MS" panose="020B0603020202020204"/>
              </a:rPr>
              <a:t> </a:t>
            </a:r>
            <a:r>
              <a:rPr sz="2970" spc="-60">
                <a:latin typeface="Trebuchet MS" panose="020B0603020202020204"/>
                <a:cs typeface="Trebuchet MS" panose="020B0603020202020204"/>
              </a:rPr>
              <a:t>work</a:t>
            </a:r>
            <a:r>
              <a:rPr sz="2970" spc="-135">
                <a:latin typeface="Trebuchet MS" panose="020B0603020202020204"/>
                <a:cs typeface="Trebuchet MS" panose="020B0603020202020204"/>
              </a:rPr>
              <a:t> </a:t>
            </a:r>
            <a:r>
              <a:rPr sz="2970">
                <a:latin typeface="Trebuchet MS" panose="020B0603020202020204"/>
                <a:cs typeface="Trebuchet MS" panose="020B0603020202020204"/>
              </a:rPr>
              <a:t>hours</a:t>
            </a:r>
            <a:r>
              <a:rPr sz="2970" spc="-130">
                <a:latin typeface="Trebuchet MS" panose="020B0603020202020204"/>
                <a:cs typeface="Trebuchet MS" panose="020B0603020202020204"/>
              </a:rPr>
              <a:t> </a:t>
            </a:r>
            <a:r>
              <a:rPr sz="2970" spc="-25">
                <a:latin typeface="Trebuchet MS" panose="020B0603020202020204"/>
                <a:cs typeface="Trebuchet MS" panose="020B0603020202020204"/>
              </a:rPr>
              <a:t>and </a:t>
            </a:r>
            <a:r>
              <a:rPr sz="2970" spc="-70">
                <a:latin typeface="Trebuchet MS" panose="020B0603020202020204"/>
                <a:cs typeface="Trebuchet MS" panose="020B0603020202020204"/>
              </a:rPr>
              <a:t>overtime</a:t>
            </a:r>
            <a:r>
              <a:rPr sz="2970" spc="-105">
                <a:latin typeface="Trebuchet MS" panose="020B0603020202020204"/>
                <a:cs typeface="Trebuchet MS" panose="020B0603020202020204"/>
              </a:rPr>
              <a:t> </a:t>
            </a:r>
            <a:r>
              <a:rPr sz="2970" spc="-85">
                <a:latin typeface="Trebuchet MS" panose="020B0603020202020204"/>
                <a:cs typeface="Trebuchet MS" panose="020B0603020202020204"/>
              </a:rPr>
              <a:t>for</a:t>
            </a:r>
            <a:r>
              <a:rPr sz="2970" spc="-140">
                <a:latin typeface="Trebuchet MS" panose="020B0603020202020204"/>
                <a:cs typeface="Trebuchet MS" panose="020B0603020202020204"/>
              </a:rPr>
              <a:t> </a:t>
            </a:r>
            <a:r>
              <a:rPr sz="2970" spc="-20">
                <a:latin typeface="Trebuchet MS" panose="020B0603020202020204"/>
                <a:cs typeface="Trebuchet MS" panose="020B0603020202020204"/>
              </a:rPr>
              <a:t>you.</a:t>
            </a:r>
            <a:endParaRPr sz="2970">
              <a:latin typeface="Trebuchet MS" panose="020B0603020202020204"/>
              <a:cs typeface="Trebuchet MS" panose="020B0603020202020204"/>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397"/>
            <a:ext cx="20104100" cy="11308556"/>
          </a:xfrm>
          <a:prstGeom prst="rect">
            <a:avLst/>
          </a:prstGeom>
        </p:spPr>
      </p:pic>
      <p:sp>
        <p:nvSpPr>
          <p:cNvPr id="3" name="object 3" descr="$PPTXTitle"/>
          <p:cNvSpPr txBox="1">
            <a:spLocks noGrp="1"/>
          </p:cNvSpPr>
          <p:nvPr>
            <p:ph type="title"/>
          </p:nvPr>
        </p:nvSpPr>
        <p:spPr>
          <a:xfrm>
            <a:off x="671182" y="143324"/>
            <a:ext cx="11164058" cy="1242695"/>
          </a:xfrm>
          <a:prstGeom prst="rect">
            <a:avLst/>
          </a:prstGeom>
        </p:spPr>
        <p:txBody>
          <a:bodyPr vert="horz" wrap="square" lIns="0" tIns="124603" rIns="0" bIns="0" rtlCol="0">
            <a:spAutoFit/>
          </a:bodyPr>
          <a:lstStyle/>
          <a:p>
            <a:pPr marL="12700" marR="5080">
              <a:lnSpc>
                <a:spcPts val="4360"/>
              </a:lnSpc>
              <a:spcBef>
                <a:spcPts val="595"/>
              </a:spcBef>
            </a:pPr>
            <a:r>
              <a:rPr sz="6515" b="1" spc="-90">
                <a:latin typeface="Trebuchet MS" panose="020B0603020202020204"/>
                <a:cs typeface="Trebuchet MS" panose="020B0603020202020204"/>
              </a:rPr>
              <a:t>Why</a:t>
            </a:r>
            <a:r>
              <a:rPr sz="6515" b="1" spc="-395">
                <a:latin typeface="Trebuchet MS" panose="020B0603020202020204"/>
                <a:cs typeface="Trebuchet MS" panose="020B0603020202020204"/>
              </a:rPr>
              <a:t> </a:t>
            </a:r>
            <a:r>
              <a:rPr sz="6515" b="1" spc="-120">
                <a:latin typeface="Trebuchet MS" panose="020B0603020202020204"/>
                <a:cs typeface="Trebuchet MS" panose="020B0603020202020204"/>
              </a:rPr>
              <a:t>microsoft</a:t>
            </a:r>
            <a:r>
              <a:rPr sz="6515" b="1" spc="-380">
                <a:latin typeface="Trebuchet MS" panose="020B0603020202020204"/>
                <a:cs typeface="Trebuchet MS" panose="020B0603020202020204"/>
              </a:rPr>
              <a:t> </a:t>
            </a:r>
            <a:r>
              <a:rPr sz="6515" b="1" spc="-195">
                <a:latin typeface="Trebuchet MS" panose="020B0603020202020204"/>
                <a:cs typeface="Trebuchet MS" panose="020B0603020202020204"/>
              </a:rPr>
              <a:t>excel</a:t>
            </a:r>
            <a:r>
              <a:rPr sz="6515" b="1" spc="-320">
                <a:latin typeface="Trebuchet MS" panose="020B0603020202020204"/>
                <a:cs typeface="Trebuchet MS" panose="020B0603020202020204"/>
              </a:rPr>
              <a:t> </a:t>
            </a:r>
            <a:r>
              <a:rPr sz="6515" b="1" spc="-40">
                <a:latin typeface="Trebuchet MS" panose="020B0603020202020204"/>
                <a:cs typeface="Trebuchet MS" panose="020B0603020202020204"/>
              </a:rPr>
              <a:t>is</a:t>
            </a:r>
            <a:r>
              <a:rPr sz="6515" b="1" spc="-305">
                <a:latin typeface="Trebuchet MS" panose="020B0603020202020204"/>
                <a:cs typeface="Trebuchet MS" panose="020B0603020202020204"/>
              </a:rPr>
              <a:t> </a:t>
            </a:r>
            <a:r>
              <a:rPr sz="6515" b="1" spc="-240">
                <a:latin typeface="Trebuchet MS" panose="020B0603020202020204"/>
                <a:cs typeface="Trebuchet MS" panose="020B0603020202020204"/>
              </a:rPr>
              <a:t>the</a:t>
            </a:r>
            <a:r>
              <a:rPr sz="6515" b="1" spc="-355">
                <a:latin typeface="Trebuchet MS" panose="020B0603020202020204"/>
                <a:cs typeface="Trebuchet MS" panose="020B0603020202020204"/>
              </a:rPr>
              <a:t> </a:t>
            </a:r>
            <a:r>
              <a:rPr sz="6515" b="1" spc="-65">
                <a:latin typeface="Trebuchet MS" panose="020B0603020202020204"/>
                <a:cs typeface="Trebuchet MS" panose="020B0603020202020204"/>
              </a:rPr>
              <a:t>best </a:t>
            </a:r>
            <a:r>
              <a:rPr sz="6515" b="1" spc="-155">
                <a:latin typeface="Trebuchet MS" panose="020B0603020202020204"/>
                <a:cs typeface="Trebuchet MS" panose="020B0603020202020204"/>
              </a:rPr>
              <a:t>tool</a:t>
            </a:r>
            <a:r>
              <a:rPr sz="6515" b="1" spc="-405">
                <a:latin typeface="Trebuchet MS" panose="020B0603020202020204"/>
                <a:cs typeface="Trebuchet MS" panose="020B0603020202020204"/>
              </a:rPr>
              <a:t> </a:t>
            </a:r>
            <a:r>
              <a:rPr sz="6515" b="1" spc="-229">
                <a:latin typeface="Trebuchet MS" panose="020B0603020202020204"/>
                <a:cs typeface="Trebuchet MS" panose="020B0603020202020204"/>
              </a:rPr>
              <a:t>in</a:t>
            </a:r>
            <a:r>
              <a:rPr sz="6515" b="1" spc="-360">
                <a:latin typeface="Trebuchet MS" panose="020B0603020202020204"/>
                <a:cs typeface="Trebuchet MS" panose="020B0603020202020204"/>
              </a:rPr>
              <a:t> </a:t>
            </a:r>
            <a:r>
              <a:rPr sz="6515" b="1" spc="-90">
                <a:latin typeface="Trebuchet MS" panose="020B0603020202020204"/>
                <a:cs typeface="Trebuchet MS" panose="020B0603020202020204"/>
              </a:rPr>
              <a:t>a</a:t>
            </a:r>
            <a:r>
              <a:rPr sz="6515" b="1" spc="-395">
                <a:latin typeface="Trebuchet MS" panose="020B0603020202020204"/>
                <a:cs typeface="Trebuchet MS" panose="020B0603020202020204"/>
              </a:rPr>
              <a:t> </a:t>
            </a:r>
            <a:r>
              <a:rPr sz="6515" b="1" spc="-175">
                <a:latin typeface="Trebuchet MS" panose="020B0603020202020204"/>
                <a:cs typeface="Trebuchet MS" panose="020B0603020202020204"/>
              </a:rPr>
              <a:t>nursing</a:t>
            </a:r>
            <a:r>
              <a:rPr sz="6515" b="1" spc="-340">
                <a:latin typeface="Trebuchet MS" panose="020B0603020202020204"/>
                <a:cs typeface="Trebuchet MS" panose="020B0603020202020204"/>
              </a:rPr>
              <a:t> </a:t>
            </a:r>
            <a:r>
              <a:rPr sz="6515" b="1" spc="-10">
                <a:latin typeface="Trebuchet MS" panose="020B0603020202020204"/>
                <a:cs typeface="Trebuchet MS" panose="020B0603020202020204"/>
              </a:rPr>
              <a:t>home?</a:t>
            </a:r>
            <a:endParaRPr sz="6515">
              <a:latin typeface="Trebuchet MS" panose="020B0603020202020204"/>
              <a:cs typeface="Trebuchet MS" panose="020B0603020202020204"/>
            </a:endParaRPr>
          </a:p>
        </p:txBody>
      </p:sp>
      <p:sp>
        <p:nvSpPr>
          <p:cNvPr id="4" name="object 4"/>
          <p:cNvSpPr txBox="1"/>
          <p:nvPr/>
        </p:nvSpPr>
        <p:spPr>
          <a:xfrm>
            <a:off x="674325" y="2850048"/>
            <a:ext cx="17938721" cy="3448685"/>
          </a:xfrm>
          <a:prstGeom prst="rect">
            <a:avLst/>
          </a:prstGeom>
        </p:spPr>
        <p:txBody>
          <a:bodyPr vert="horz" wrap="square" lIns="0" tIns="20941" rIns="0" bIns="0" rtlCol="0">
            <a:spAutoFit/>
          </a:bodyPr>
          <a:lstStyle/>
          <a:p>
            <a:pPr marL="12700">
              <a:lnSpc>
                <a:spcPct val="100000"/>
              </a:lnSpc>
              <a:spcBef>
                <a:spcPts val="100"/>
              </a:spcBef>
            </a:pPr>
            <a:r>
              <a:rPr sz="2970" b="1" spc="-10">
                <a:latin typeface="Trebuchet MS" panose="020B0603020202020204"/>
                <a:cs typeface="Trebuchet MS" panose="020B0603020202020204"/>
              </a:rPr>
              <a:t>Staff</a:t>
            </a:r>
            <a:r>
              <a:rPr sz="2970" b="1" spc="-185">
                <a:latin typeface="Trebuchet MS" panose="020B0603020202020204"/>
                <a:cs typeface="Trebuchet MS" panose="020B0603020202020204"/>
              </a:rPr>
              <a:t> </a:t>
            </a:r>
            <a:r>
              <a:rPr sz="2970" b="1" spc="-20">
                <a:latin typeface="Trebuchet MS" panose="020B0603020202020204"/>
                <a:cs typeface="Trebuchet MS" panose="020B0603020202020204"/>
              </a:rPr>
              <a:t>Rotas</a:t>
            </a:r>
            <a:endParaRPr sz="2970">
              <a:latin typeface="Trebuchet MS" panose="020B0603020202020204"/>
              <a:cs typeface="Trebuchet MS" panose="020B0603020202020204"/>
            </a:endParaRPr>
          </a:p>
          <a:p>
            <a:pPr marL="12700" marR="5089525">
              <a:lnSpc>
                <a:spcPct val="100000"/>
              </a:lnSpc>
              <a:spcBef>
                <a:spcPts val="25"/>
              </a:spcBef>
            </a:pPr>
            <a:r>
              <a:rPr sz="2970" spc="-35">
                <a:latin typeface="Trebuchet MS" panose="020B0603020202020204"/>
                <a:cs typeface="Trebuchet MS" panose="020B0603020202020204"/>
              </a:rPr>
              <a:t>Excel</a:t>
            </a:r>
            <a:r>
              <a:rPr sz="2970" spc="-145">
                <a:latin typeface="Trebuchet MS" panose="020B0603020202020204"/>
                <a:cs typeface="Trebuchet MS" panose="020B0603020202020204"/>
              </a:rPr>
              <a:t> </a:t>
            </a:r>
            <a:r>
              <a:rPr sz="2970">
                <a:latin typeface="Trebuchet MS" panose="020B0603020202020204"/>
                <a:cs typeface="Trebuchet MS" panose="020B0603020202020204"/>
              </a:rPr>
              <a:t>can</a:t>
            </a:r>
            <a:r>
              <a:rPr sz="2970" spc="-140">
                <a:latin typeface="Trebuchet MS" panose="020B0603020202020204"/>
                <a:cs typeface="Trebuchet MS" panose="020B0603020202020204"/>
              </a:rPr>
              <a:t> </a:t>
            </a:r>
            <a:r>
              <a:rPr sz="2970">
                <a:latin typeface="Trebuchet MS" panose="020B0603020202020204"/>
                <a:cs typeface="Trebuchet MS" panose="020B0603020202020204"/>
              </a:rPr>
              <a:t>be</a:t>
            </a:r>
            <a:r>
              <a:rPr sz="2970" spc="-175">
                <a:latin typeface="Trebuchet MS" panose="020B0603020202020204"/>
                <a:cs typeface="Trebuchet MS" panose="020B0603020202020204"/>
              </a:rPr>
              <a:t> </a:t>
            </a:r>
            <a:r>
              <a:rPr sz="2970">
                <a:latin typeface="Trebuchet MS" panose="020B0603020202020204"/>
                <a:cs typeface="Trebuchet MS" panose="020B0603020202020204"/>
              </a:rPr>
              <a:t>used</a:t>
            </a:r>
            <a:r>
              <a:rPr sz="2970" spc="-155">
                <a:latin typeface="Trebuchet MS" panose="020B0603020202020204"/>
                <a:cs typeface="Trebuchet MS" panose="020B0603020202020204"/>
              </a:rPr>
              <a:t> </a:t>
            </a:r>
            <a:r>
              <a:rPr sz="2970" spc="-55">
                <a:latin typeface="Trebuchet MS" panose="020B0603020202020204"/>
                <a:cs typeface="Trebuchet MS" panose="020B0603020202020204"/>
              </a:rPr>
              <a:t>to</a:t>
            </a:r>
            <a:r>
              <a:rPr sz="2970" spc="-140">
                <a:latin typeface="Trebuchet MS" panose="020B0603020202020204"/>
                <a:cs typeface="Trebuchet MS" panose="020B0603020202020204"/>
              </a:rPr>
              <a:t> </a:t>
            </a:r>
            <a:r>
              <a:rPr sz="2970" spc="-65">
                <a:latin typeface="Trebuchet MS" panose="020B0603020202020204"/>
                <a:cs typeface="Trebuchet MS" panose="020B0603020202020204"/>
              </a:rPr>
              <a:t>create</a:t>
            </a:r>
            <a:r>
              <a:rPr sz="2970" spc="-95">
                <a:latin typeface="Trebuchet MS" panose="020B0603020202020204"/>
                <a:cs typeface="Trebuchet MS" panose="020B0603020202020204"/>
              </a:rPr>
              <a:t> </a:t>
            </a:r>
            <a:r>
              <a:rPr sz="2970" spc="-60">
                <a:latin typeface="Trebuchet MS" panose="020B0603020202020204"/>
                <a:cs typeface="Trebuchet MS" panose="020B0603020202020204"/>
              </a:rPr>
              <a:t>work</a:t>
            </a:r>
            <a:r>
              <a:rPr sz="2970" spc="-105">
                <a:latin typeface="Trebuchet MS" panose="020B0603020202020204"/>
                <a:cs typeface="Trebuchet MS" panose="020B0603020202020204"/>
              </a:rPr>
              <a:t> </a:t>
            </a:r>
            <a:r>
              <a:rPr sz="2970">
                <a:latin typeface="Trebuchet MS" panose="020B0603020202020204"/>
                <a:cs typeface="Trebuchet MS" panose="020B0603020202020204"/>
              </a:rPr>
              <a:t>schedules</a:t>
            </a:r>
            <a:r>
              <a:rPr sz="2970" spc="-95">
                <a:latin typeface="Trebuchet MS" panose="020B0603020202020204"/>
                <a:cs typeface="Trebuchet MS" panose="020B0603020202020204"/>
              </a:rPr>
              <a:t> </a:t>
            </a:r>
            <a:r>
              <a:rPr sz="2970" spc="-10">
                <a:latin typeface="Trebuchet MS" panose="020B0603020202020204"/>
                <a:cs typeface="Trebuchet MS" panose="020B0603020202020204"/>
              </a:rPr>
              <a:t>showing</a:t>
            </a:r>
            <a:r>
              <a:rPr sz="2970" spc="-175">
                <a:latin typeface="Trebuchet MS" panose="020B0603020202020204"/>
                <a:cs typeface="Trebuchet MS" panose="020B0603020202020204"/>
              </a:rPr>
              <a:t> </a:t>
            </a:r>
            <a:r>
              <a:rPr sz="2970" spc="-10">
                <a:latin typeface="Trebuchet MS" panose="020B0603020202020204"/>
                <a:cs typeface="Trebuchet MS" panose="020B0603020202020204"/>
              </a:rPr>
              <a:t>which </a:t>
            </a:r>
            <a:r>
              <a:rPr sz="2970" spc="-65">
                <a:latin typeface="Trebuchet MS" panose="020B0603020202020204"/>
                <a:cs typeface="Trebuchet MS" panose="020B0603020202020204"/>
              </a:rPr>
              <a:t>staff</a:t>
            </a:r>
            <a:r>
              <a:rPr sz="2970" spc="-160">
                <a:latin typeface="Trebuchet MS" panose="020B0603020202020204"/>
                <a:cs typeface="Trebuchet MS" panose="020B0603020202020204"/>
              </a:rPr>
              <a:t> </a:t>
            </a:r>
            <a:r>
              <a:rPr sz="2970">
                <a:latin typeface="Trebuchet MS" panose="020B0603020202020204"/>
                <a:cs typeface="Trebuchet MS" panose="020B0603020202020204"/>
              </a:rPr>
              <a:t>members</a:t>
            </a:r>
            <a:r>
              <a:rPr sz="2970" spc="-195">
                <a:latin typeface="Trebuchet MS" panose="020B0603020202020204"/>
                <a:cs typeface="Trebuchet MS" panose="020B0603020202020204"/>
              </a:rPr>
              <a:t> </a:t>
            </a:r>
            <a:r>
              <a:rPr sz="2970" spc="-40">
                <a:latin typeface="Trebuchet MS" panose="020B0603020202020204"/>
                <a:cs typeface="Trebuchet MS" panose="020B0603020202020204"/>
              </a:rPr>
              <a:t>are</a:t>
            </a:r>
            <a:r>
              <a:rPr sz="2970" spc="-190">
                <a:latin typeface="Trebuchet MS" panose="020B0603020202020204"/>
                <a:cs typeface="Trebuchet MS" panose="020B0603020202020204"/>
              </a:rPr>
              <a:t> </a:t>
            </a:r>
            <a:r>
              <a:rPr sz="2970" spc="-50">
                <a:latin typeface="Trebuchet MS" panose="020B0603020202020204"/>
                <a:cs typeface="Trebuchet MS" panose="020B0603020202020204"/>
              </a:rPr>
              <a:t>working</a:t>
            </a:r>
            <a:r>
              <a:rPr sz="2970" spc="-110">
                <a:latin typeface="Trebuchet MS" panose="020B0603020202020204"/>
                <a:cs typeface="Trebuchet MS" panose="020B0603020202020204"/>
              </a:rPr>
              <a:t> </a:t>
            </a:r>
            <a:r>
              <a:rPr sz="2970" spc="-10">
                <a:latin typeface="Trebuchet MS" panose="020B0603020202020204"/>
                <a:cs typeface="Trebuchet MS" panose="020B0603020202020204"/>
              </a:rPr>
              <a:t>each</a:t>
            </a:r>
            <a:r>
              <a:rPr sz="2970" spc="-155">
                <a:latin typeface="Trebuchet MS" panose="020B0603020202020204"/>
                <a:cs typeface="Trebuchet MS" panose="020B0603020202020204"/>
              </a:rPr>
              <a:t> </a:t>
            </a:r>
            <a:r>
              <a:rPr sz="2970" spc="-80">
                <a:latin typeface="Trebuchet MS" panose="020B0603020202020204"/>
                <a:cs typeface="Trebuchet MS" panose="020B0603020202020204"/>
              </a:rPr>
              <a:t>shift.</a:t>
            </a:r>
            <a:r>
              <a:rPr sz="2970" spc="-130">
                <a:latin typeface="Trebuchet MS" panose="020B0603020202020204"/>
                <a:cs typeface="Trebuchet MS" panose="020B0603020202020204"/>
              </a:rPr>
              <a:t> </a:t>
            </a:r>
            <a:r>
              <a:rPr sz="2970" spc="-50">
                <a:latin typeface="Trebuchet MS" panose="020B0603020202020204"/>
                <a:cs typeface="Trebuchet MS" panose="020B0603020202020204"/>
              </a:rPr>
              <a:t>This</a:t>
            </a:r>
            <a:r>
              <a:rPr sz="2970" spc="-110">
                <a:latin typeface="Trebuchet MS" panose="020B0603020202020204"/>
                <a:cs typeface="Trebuchet MS" panose="020B0603020202020204"/>
              </a:rPr>
              <a:t> </a:t>
            </a:r>
            <a:r>
              <a:rPr sz="2970" spc="-10">
                <a:latin typeface="Trebuchet MS" panose="020B0603020202020204"/>
                <a:cs typeface="Trebuchet MS" panose="020B0603020202020204"/>
              </a:rPr>
              <a:t>helps</a:t>
            </a:r>
            <a:r>
              <a:rPr sz="2970" spc="-110">
                <a:latin typeface="Trebuchet MS" panose="020B0603020202020204"/>
                <a:cs typeface="Trebuchet MS" panose="020B0603020202020204"/>
              </a:rPr>
              <a:t> </a:t>
            </a:r>
            <a:r>
              <a:rPr sz="2970" spc="-10">
                <a:latin typeface="Trebuchet MS" panose="020B0603020202020204"/>
                <a:cs typeface="Trebuchet MS" panose="020B0603020202020204"/>
              </a:rPr>
              <a:t>managers </a:t>
            </a:r>
            <a:r>
              <a:rPr sz="2970" spc="-40">
                <a:latin typeface="Trebuchet MS" panose="020B0603020202020204"/>
                <a:cs typeface="Trebuchet MS" panose="020B0603020202020204"/>
              </a:rPr>
              <a:t>make</a:t>
            </a:r>
            <a:r>
              <a:rPr sz="2970" spc="-125">
                <a:latin typeface="Trebuchet MS" panose="020B0603020202020204"/>
                <a:cs typeface="Trebuchet MS" panose="020B0603020202020204"/>
              </a:rPr>
              <a:t> </a:t>
            </a:r>
            <a:r>
              <a:rPr sz="2970">
                <a:latin typeface="Trebuchet MS" panose="020B0603020202020204"/>
                <a:cs typeface="Trebuchet MS" panose="020B0603020202020204"/>
              </a:rPr>
              <a:t>sure</a:t>
            </a:r>
            <a:r>
              <a:rPr sz="2970" spc="-204">
                <a:latin typeface="Trebuchet MS" panose="020B0603020202020204"/>
                <a:cs typeface="Trebuchet MS" panose="020B0603020202020204"/>
              </a:rPr>
              <a:t> </a:t>
            </a:r>
            <a:r>
              <a:rPr sz="2970" spc="-80">
                <a:latin typeface="Trebuchet MS" panose="020B0603020202020204"/>
                <a:cs typeface="Trebuchet MS" panose="020B0603020202020204"/>
              </a:rPr>
              <a:t>there</a:t>
            </a:r>
            <a:r>
              <a:rPr sz="2970" spc="-105">
                <a:latin typeface="Trebuchet MS" panose="020B0603020202020204"/>
                <a:cs typeface="Trebuchet MS" panose="020B0603020202020204"/>
              </a:rPr>
              <a:t> </a:t>
            </a:r>
            <a:r>
              <a:rPr sz="2970" spc="-40">
                <a:latin typeface="Trebuchet MS" panose="020B0603020202020204"/>
                <a:cs typeface="Trebuchet MS" panose="020B0603020202020204"/>
              </a:rPr>
              <a:t>are</a:t>
            </a:r>
            <a:r>
              <a:rPr sz="2970" spc="-204">
                <a:latin typeface="Trebuchet MS" panose="020B0603020202020204"/>
                <a:cs typeface="Trebuchet MS" panose="020B0603020202020204"/>
              </a:rPr>
              <a:t> </a:t>
            </a:r>
            <a:r>
              <a:rPr sz="2970" spc="-10">
                <a:latin typeface="Trebuchet MS" panose="020B0603020202020204"/>
                <a:cs typeface="Trebuchet MS" panose="020B0603020202020204"/>
              </a:rPr>
              <a:t>always</a:t>
            </a:r>
            <a:r>
              <a:rPr sz="2970" spc="-195">
                <a:latin typeface="Trebuchet MS" panose="020B0603020202020204"/>
                <a:cs typeface="Trebuchet MS" panose="020B0603020202020204"/>
              </a:rPr>
              <a:t> </a:t>
            </a:r>
            <a:r>
              <a:rPr sz="2970" spc="-10">
                <a:latin typeface="Trebuchet MS" panose="020B0603020202020204"/>
                <a:cs typeface="Trebuchet MS" panose="020B0603020202020204"/>
              </a:rPr>
              <a:t>enough</a:t>
            </a:r>
            <a:r>
              <a:rPr sz="2970" spc="-170">
                <a:latin typeface="Trebuchet MS" panose="020B0603020202020204"/>
                <a:cs typeface="Trebuchet MS" panose="020B0603020202020204"/>
              </a:rPr>
              <a:t> </a:t>
            </a:r>
            <a:r>
              <a:rPr sz="2970" spc="-20">
                <a:latin typeface="Trebuchet MS" panose="020B0603020202020204"/>
                <a:cs typeface="Trebuchet MS" panose="020B0603020202020204"/>
              </a:rPr>
              <a:t>carers</a:t>
            </a:r>
            <a:r>
              <a:rPr sz="2970" spc="-204">
                <a:latin typeface="Trebuchet MS" panose="020B0603020202020204"/>
                <a:cs typeface="Trebuchet MS" panose="020B0603020202020204"/>
              </a:rPr>
              <a:t> </a:t>
            </a:r>
            <a:r>
              <a:rPr sz="2970">
                <a:latin typeface="Trebuchet MS" panose="020B0603020202020204"/>
                <a:cs typeface="Trebuchet MS" panose="020B0603020202020204"/>
              </a:rPr>
              <a:t>and</a:t>
            </a:r>
            <a:r>
              <a:rPr sz="2970" spc="-105">
                <a:latin typeface="Trebuchet MS" panose="020B0603020202020204"/>
                <a:cs typeface="Trebuchet MS" panose="020B0603020202020204"/>
              </a:rPr>
              <a:t> </a:t>
            </a:r>
            <a:r>
              <a:rPr sz="2970">
                <a:latin typeface="Trebuchet MS" panose="020B0603020202020204"/>
                <a:cs typeface="Trebuchet MS" panose="020B0603020202020204"/>
              </a:rPr>
              <a:t>nurses</a:t>
            </a:r>
            <a:r>
              <a:rPr sz="2970" spc="-125">
                <a:latin typeface="Trebuchet MS" panose="020B0603020202020204"/>
                <a:cs typeface="Trebuchet MS" panose="020B0603020202020204"/>
              </a:rPr>
              <a:t> </a:t>
            </a:r>
            <a:r>
              <a:rPr sz="2970" spc="-25">
                <a:latin typeface="Trebuchet MS" panose="020B0603020202020204"/>
                <a:cs typeface="Trebuchet MS" panose="020B0603020202020204"/>
              </a:rPr>
              <a:t>on </a:t>
            </a:r>
            <a:r>
              <a:rPr sz="2970" spc="-10">
                <a:latin typeface="Trebuchet MS" panose="020B0603020202020204"/>
                <a:cs typeface="Trebuchet MS" panose="020B0603020202020204"/>
              </a:rPr>
              <a:t>duty.</a:t>
            </a:r>
            <a:endParaRPr sz="2970">
              <a:latin typeface="Trebuchet MS" panose="020B0603020202020204"/>
              <a:cs typeface="Trebuchet MS" panose="020B0603020202020204"/>
            </a:endParaRPr>
          </a:p>
          <a:p>
            <a:pPr marL="6442710">
              <a:lnSpc>
                <a:spcPts val="1765"/>
              </a:lnSpc>
            </a:pPr>
            <a:r>
              <a:rPr sz="2970" b="1" spc="-20">
                <a:latin typeface="Trebuchet MS" panose="020B0603020202020204"/>
                <a:cs typeface="Trebuchet MS" panose="020B0603020202020204"/>
              </a:rPr>
              <a:t>Medication</a:t>
            </a:r>
            <a:r>
              <a:rPr sz="2970" b="1" spc="-75">
                <a:latin typeface="Trebuchet MS" panose="020B0603020202020204"/>
                <a:cs typeface="Trebuchet MS" panose="020B0603020202020204"/>
              </a:rPr>
              <a:t> </a:t>
            </a:r>
            <a:r>
              <a:rPr sz="2970" b="1" spc="-10">
                <a:latin typeface="Trebuchet MS" panose="020B0603020202020204"/>
                <a:cs typeface="Trebuchet MS" panose="020B0603020202020204"/>
              </a:rPr>
              <a:t>Tracking</a:t>
            </a:r>
            <a:endParaRPr sz="2970">
              <a:latin typeface="Trebuchet MS" panose="020B0603020202020204"/>
              <a:cs typeface="Trebuchet MS" panose="020B0603020202020204"/>
            </a:endParaRPr>
          </a:p>
          <a:p>
            <a:pPr marL="6442710" marR="5080">
              <a:lnSpc>
                <a:spcPct val="100000"/>
              </a:lnSpc>
              <a:spcBef>
                <a:spcPts val="25"/>
              </a:spcBef>
            </a:pPr>
            <a:r>
              <a:rPr sz="2970" spc="-35">
                <a:latin typeface="Trebuchet MS" panose="020B0603020202020204"/>
                <a:cs typeface="Trebuchet MS" panose="020B0603020202020204"/>
              </a:rPr>
              <a:t>Excel</a:t>
            </a:r>
            <a:r>
              <a:rPr sz="2970" spc="-160">
                <a:latin typeface="Trebuchet MS" panose="020B0603020202020204"/>
                <a:cs typeface="Trebuchet MS" panose="020B0603020202020204"/>
              </a:rPr>
              <a:t> </a:t>
            </a:r>
            <a:r>
              <a:rPr sz="2970">
                <a:latin typeface="Trebuchet MS" panose="020B0603020202020204"/>
                <a:cs typeface="Trebuchet MS" panose="020B0603020202020204"/>
              </a:rPr>
              <a:t>can</a:t>
            </a:r>
            <a:r>
              <a:rPr sz="2970" spc="-155">
                <a:latin typeface="Trebuchet MS" panose="020B0603020202020204"/>
                <a:cs typeface="Trebuchet MS" panose="020B0603020202020204"/>
              </a:rPr>
              <a:t> </a:t>
            </a:r>
            <a:r>
              <a:rPr sz="2970">
                <a:latin typeface="Trebuchet MS" panose="020B0603020202020204"/>
                <a:cs typeface="Trebuchet MS" panose="020B0603020202020204"/>
              </a:rPr>
              <a:t>be</a:t>
            </a:r>
            <a:r>
              <a:rPr sz="2970" spc="-185">
                <a:latin typeface="Trebuchet MS" panose="020B0603020202020204"/>
                <a:cs typeface="Trebuchet MS" panose="020B0603020202020204"/>
              </a:rPr>
              <a:t> </a:t>
            </a:r>
            <a:r>
              <a:rPr sz="2970">
                <a:latin typeface="Trebuchet MS" panose="020B0603020202020204"/>
                <a:cs typeface="Trebuchet MS" panose="020B0603020202020204"/>
              </a:rPr>
              <a:t>used</a:t>
            </a:r>
            <a:r>
              <a:rPr sz="2970" spc="-170">
                <a:latin typeface="Trebuchet MS" panose="020B0603020202020204"/>
                <a:cs typeface="Trebuchet MS" panose="020B0603020202020204"/>
              </a:rPr>
              <a:t> </a:t>
            </a:r>
            <a:r>
              <a:rPr sz="2970" spc="-55">
                <a:latin typeface="Trebuchet MS" panose="020B0603020202020204"/>
                <a:cs typeface="Trebuchet MS" panose="020B0603020202020204"/>
              </a:rPr>
              <a:t>to</a:t>
            </a:r>
            <a:r>
              <a:rPr sz="2970" spc="-155">
                <a:latin typeface="Trebuchet MS" panose="020B0603020202020204"/>
                <a:cs typeface="Trebuchet MS" panose="020B0603020202020204"/>
              </a:rPr>
              <a:t> </a:t>
            </a:r>
            <a:r>
              <a:rPr sz="2970" spc="-55">
                <a:latin typeface="Trebuchet MS" panose="020B0603020202020204"/>
                <a:cs typeface="Trebuchet MS" panose="020B0603020202020204"/>
              </a:rPr>
              <a:t>keep</a:t>
            </a:r>
            <a:r>
              <a:rPr sz="2970" spc="-90">
                <a:latin typeface="Trebuchet MS" panose="020B0603020202020204"/>
                <a:cs typeface="Trebuchet MS" panose="020B0603020202020204"/>
              </a:rPr>
              <a:t> </a:t>
            </a:r>
            <a:r>
              <a:rPr sz="2970" spc="-70">
                <a:latin typeface="Trebuchet MS" panose="020B0603020202020204"/>
                <a:cs typeface="Trebuchet MS" panose="020B0603020202020204"/>
              </a:rPr>
              <a:t>track</a:t>
            </a:r>
            <a:r>
              <a:rPr sz="2970" spc="-110">
                <a:latin typeface="Trebuchet MS" panose="020B0603020202020204"/>
                <a:cs typeface="Trebuchet MS" panose="020B0603020202020204"/>
              </a:rPr>
              <a:t> </a:t>
            </a:r>
            <a:r>
              <a:rPr sz="2970" spc="-65">
                <a:latin typeface="Trebuchet MS" panose="020B0603020202020204"/>
                <a:cs typeface="Trebuchet MS" panose="020B0603020202020204"/>
              </a:rPr>
              <a:t>of</a:t>
            </a:r>
            <a:r>
              <a:rPr sz="2970" spc="-155">
                <a:latin typeface="Trebuchet MS" panose="020B0603020202020204"/>
                <a:cs typeface="Trebuchet MS" panose="020B0603020202020204"/>
              </a:rPr>
              <a:t> </a:t>
            </a:r>
            <a:r>
              <a:rPr sz="2970" spc="-20">
                <a:latin typeface="Trebuchet MS" panose="020B0603020202020204"/>
                <a:cs typeface="Trebuchet MS" panose="020B0603020202020204"/>
              </a:rPr>
              <a:t>when </a:t>
            </a:r>
            <a:r>
              <a:rPr sz="2970" spc="-25">
                <a:latin typeface="Trebuchet MS" panose="020B0603020202020204"/>
                <a:cs typeface="Trebuchet MS" panose="020B0603020202020204"/>
              </a:rPr>
              <a:t>medications</a:t>
            </a:r>
            <a:r>
              <a:rPr sz="2970" spc="-95">
                <a:latin typeface="Trebuchet MS" panose="020B0603020202020204"/>
                <a:cs typeface="Trebuchet MS" panose="020B0603020202020204"/>
              </a:rPr>
              <a:t> </a:t>
            </a:r>
            <a:r>
              <a:rPr sz="2970" spc="-75">
                <a:latin typeface="Trebuchet MS" panose="020B0603020202020204"/>
                <a:cs typeface="Trebuchet MS" panose="020B0603020202020204"/>
              </a:rPr>
              <a:t>are</a:t>
            </a:r>
            <a:r>
              <a:rPr sz="2970" spc="-90">
                <a:latin typeface="Trebuchet MS" panose="020B0603020202020204"/>
                <a:cs typeface="Trebuchet MS" panose="020B0603020202020204"/>
              </a:rPr>
              <a:t> </a:t>
            </a:r>
            <a:r>
              <a:rPr sz="2970" spc="-65">
                <a:latin typeface="Trebuchet MS" panose="020B0603020202020204"/>
                <a:cs typeface="Trebuchet MS" panose="020B0603020202020204"/>
              </a:rPr>
              <a:t>due,</a:t>
            </a:r>
            <a:r>
              <a:rPr sz="2970" spc="-195">
                <a:latin typeface="Trebuchet MS" panose="020B0603020202020204"/>
                <a:cs typeface="Trebuchet MS" panose="020B0603020202020204"/>
              </a:rPr>
              <a:t> </a:t>
            </a:r>
            <a:r>
              <a:rPr sz="2970" spc="-35">
                <a:latin typeface="Trebuchet MS" panose="020B0603020202020204"/>
                <a:cs typeface="Trebuchet MS" panose="020B0603020202020204"/>
              </a:rPr>
              <a:t>although</a:t>
            </a:r>
            <a:r>
              <a:rPr sz="2970" spc="-140">
                <a:latin typeface="Trebuchet MS" panose="020B0603020202020204"/>
                <a:cs typeface="Trebuchet MS" panose="020B0603020202020204"/>
              </a:rPr>
              <a:t> </a:t>
            </a:r>
            <a:r>
              <a:rPr sz="2970" spc="-10">
                <a:latin typeface="Trebuchet MS" panose="020B0603020202020204"/>
                <a:cs typeface="Trebuchet MS" panose="020B0603020202020204"/>
              </a:rPr>
              <a:t>many</a:t>
            </a:r>
            <a:r>
              <a:rPr sz="2970" spc="-190">
                <a:latin typeface="Trebuchet MS" panose="020B0603020202020204"/>
                <a:cs typeface="Trebuchet MS" panose="020B0603020202020204"/>
              </a:rPr>
              <a:t> </a:t>
            </a:r>
            <a:r>
              <a:rPr sz="2970" spc="-10">
                <a:latin typeface="Trebuchet MS" panose="020B0603020202020204"/>
                <a:cs typeface="Trebuchet MS" panose="020B0603020202020204"/>
              </a:rPr>
              <a:t>nursing </a:t>
            </a:r>
            <a:r>
              <a:rPr sz="2970">
                <a:latin typeface="Trebuchet MS" panose="020B0603020202020204"/>
                <a:cs typeface="Trebuchet MS" panose="020B0603020202020204"/>
              </a:rPr>
              <a:t>homes</a:t>
            </a:r>
            <a:r>
              <a:rPr sz="2970" spc="-165">
                <a:latin typeface="Trebuchet MS" panose="020B0603020202020204"/>
                <a:cs typeface="Trebuchet MS" panose="020B0603020202020204"/>
              </a:rPr>
              <a:t> </a:t>
            </a:r>
            <a:r>
              <a:rPr sz="2970">
                <a:latin typeface="Trebuchet MS" panose="020B0603020202020204"/>
                <a:cs typeface="Trebuchet MS" panose="020B0603020202020204"/>
              </a:rPr>
              <a:t>use</a:t>
            </a:r>
            <a:r>
              <a:rPr sz="2970" spc="-105">
                <a:latin typeface="Trebuchet MS" panose="020B0603020202020204"/>
                <a:cs typeface="Trebuchet MS" panose="020B0603020202020204"/>
              </a:rPr>
              <a:t> </a:t>
            </a:r>
            <a:r>
              <a:rPr sz="2970" spc="-25">
                <a:latin typeface="Trebuchet MS" panose="020B0603020202020204"/>
                <a:cs typeface="Trebuchet MS" panose="020B0603020202020204"/>
              </a:rPr>
              <a:t>specialized</a:t>
            </a:r>
            <a:r>
              <a:rPr sz="2970" spc="-125">
                <a:latin typeface="Trebuchet MS" panose="020B0603020202020204"/>
                <a:cs typeface="Trebuchet MS" panose="020B0603020202020204"/>
              </a:rPr>
              <a:t> </a:t>
            </a:r>
            <a:r>
              <a:rPr sz="2970" spc="-35">
                <a:latin typeface="Trebuchet MS" panose="020B0603020202020204"/>
                <a:cs typeface="Trebuchet MS" panose="020B0603020202020204"/>
              </a:rPr>
              <a:t>care</a:t>
            </a:r>
            <a:r>
              <a:rPr sz="2970" spc="-80">
                <a:latin typeface="Trebuchet MS" panose="020B0603020202020204"/>
                <a:cs typeface="Trebuchet MS" panose="020B0603020202020204"/>
              </a:rPr>
              <a:t> </a:t>
            </a:r>
            <a:r>
              <a:rPr sz="2970" spc="-45">
                <a:latin typeface="Trebuchet MS" panose="020B0603020202020204"/>
                <a:cs typeface="Trebuchet MS" panose="020B0603020202020204"/>
              </a:rPr>
              <a:t>software</a:t>
            </a:r>
            <a:r>
              <a:rPr sz="2970" spc="-80">
                <a:latin typeface="Trebuchet MS" panose="020B0603020202020204"/>
                <a:cs typeface="Trebuchet MS" panose="020B0603020202020204"/>
              </a:rPr>
              <a:t> </a:t>
            </a:r>
            <a:r>
              <a:rPr sz="2970" spc="-85">
                <a:latin typeface="Trebuchet MS" panose="020B0603020202020204"/>
                <a:cs typeface="Trebuchet MS" panose="020B0603020202020204"/>
              </a:rPr>
              <a:t>for</a:t>
            </a:r>
            <a:r>
              <a:rPr sz="2970" spc="-105">
                <a:latin typeface="Trebuchet MS" panose="020B0603020202020204"/>
                <a:cs typeface="Trebuchet MS" panose="020B0603020202020204"/>
              </a:rPr>
              <a:t> </a:t>
            </a:r>
            <a:r>
              <a:rPr sz="2970" spc="-10">
                <a:latin typeface="Trebuchet MS" panose="020B0603020202020204"/>
                <a:cs typeface="Trebuchet MS" panose="020B0603020202020204"/>
              </a:rPr>
              <a:t>this. </a:t>
            </a:r>
            <a:r>
              <a:rPr sz="2970">
                <a:latin typeface="Trebuchet MS" panose="020B0603020202020204"/>
                <a:cs typeface="Trebuchet MS" panose="020B0603020202020204"/>
              </a:rPr>
              <a:t>Spreadsheets</a:t>
            </a:r>
            <a:r>
              <a:rPr sz="2970" spc="-175">
                <a:latin typeface="Trebuchet MS" panose="020B0603020202020204"/>
                <a:cs typeface="Trebuchet MS" panose="020B0603020202020204"/>
              </a:rPr>
              <a:t> </a:t>
            </a:r>
            <a:r>
              <a:rPr sz="2970">
                <a:latin typeface="Trebuchet MS" panose="020B0603020202020204"/>
                <a:cs typeface="Trebuchet MS" panose="020B0603020202020204"/>
              </a:rPr>
              <a:t>can</a:t>
            </a:r>
            <a:r>
              <a:rPr sz="2970" spc="-140">
                <a:latin typeface="Trebuchet MS" panose="020B0603020202020204"/>
                <a:cs typeface="Trebuchet MS" panose="020B0603020202020204"/>
              </a:rPr>
              <a:t> </a:t>
            </a:r>
            <a:r>
              <a:rPr sz="2970" spc="-35">
                <a:latin typeface="Trebuchet MS" panose="020B0603020202020204"/>
                <a:cs typeface="Trebuchet MS" panose="020B0603020202020204"/>
              </a:rPr>
              <a:t>help</a:t>
            </a:r>
            <a:r>
              <a:rPr sz="2970" spc="-70">
                <a:latin typeface="Trebuchet MS" panose="020B0603020202020204"/>
                <a:cs typeface="Trebuchet MS" panose="020B0603020202020204"/>
              </a:rPr>
              <a:t> with</a:t>
            </a:r>
            <a:r>
              <a:rPr sz="2970" spc="-140">
                <a:latin typeface="Trebuchet MS" panose="020B0603020202020204"/>
                <a:cs typeface="Trebuchet MS" panose="020B0603020202020204"/>
              </a:rPr>
              <a:t> </a:t>
            </a:r>
            <a:r>
              <a:rPr sz="2970" spc="-50">
                <a:latin typeface="Trebuchet MS" panose="020B0603020202020204"/>
                <a:cs typeface="Trebuchet MS" panose="020B0603020202020204"/>
              </a:rPr>
              <a:t>monitoring</a:t>
            </a:r>
            <a:r>
              <a:rPr sz="2970" spc="-170">
                <a:latin typeface="Trebuchet MS" panose="020B0603020202020204"/>
                <a:cs typeface="Trebuchet MS" panose="020B0603020202020204"/>
              </a:rPr>
              <a:t> </a:t>
            </a:r>
            <a:r>
              <a:rPr sz="2970" spc="-25">
                <a:latin typeface="Trebuchet MS" panose="020B0603020202020204"/>
                <a:cs typeface="Trebuchet MS" panose="020B0603020202020204"/>
              </a:rPr>
              <a:t>and</a:t>
            </a:r>
            <a:endParaRPr sz="2970">
              <a:latin typeface="Trebuchet MS" panose="020B0603020202020204"/>
              <a:cs typeface="Trebuchet MS" panose="020B0603020202020204"/>
            </a:endParaRPr>
          </a:p>
        </p:txBody>
      </p:sp>
      <p:sp>
        <p:nvSpPr>
          <p:cNvPr id="5" name="object 5"/>
          <p:cNvSpPr txBox="1"/>
          <p:nvPr/>
        </p:nvSpPr>
        <p:spPr>
          <a:xfrm>
            <a:off x="11278189" y="7293472"/>
            <a:ext cx="1611469" cy="476250"/>
          </a:xfrm>
          <a:prstGeom prst="rect">
            <a:avLst/>
          </a:prstGeom>
        </p:spPr>
        <p:txBody>
          <a:bodyPr vert="horz" wrap="square" lIns="0" tIns="20941" rIns="0" bIns="0" rtlCol="0">
            <a:spAutoFit/>
          </a:bodyPr>
          <a:lstStyle/>
          <a:p>
            <a:pPr marL="12700">
              <a:lnSpc>
                <a:spcPct val="100000"/>
              </a:lnSpc>
              <a:spcBef>
                <a:spcPts val="100"/>
              </a:spcBef>
            </a:pPr>
            <a:r>
              <a:rPr sz="2970" spc="-65">
                <a:latin typeface="Trebuchet MS" panose="020B0603020202020204"/>
                <a:cs typeface="Trebuchet MS" panose="020B0603020202020204"/>
              </a:rPr>
              <a:t>reporting.</a:t>
            </a:r>
            <a:endParaRPr sz="2970">
              <a:latin typeface="Trebuchet MS" panose="020B0603020202020204"/>
              <a:cs typeface="Trebuchet MS" panose="020B0603020202020204"/>
            </a:endParaRPr>
          </a:p>
        </p:txBody>
      </p:sp>
      <p:sp>
        <p:nvSpPr>
          <p:cNvPr id="6" name="object 6"/>
          <p:cNvSpPr txBox="1"/>
          <p:nvPr/>
        </p:nvSpPr>
        <p:spPr>
          <a:xfrm>
            <a:off x="1012010" y="7188135"/>
            <a:ext cx="5505590" cy="2759075"/>
          </a:xfrm>
          <a:prstGeom prst="rect">
            <a:avLst/>
          </a:prstGeom>
        </p:spPr>
        <p:txBody>
          <a:bodyPr vert="horz" wrap="square" lIns="0" tIns="20941" rIns="0" bIns="0" rtlCol="0">
            <a:spAutoFit/>
          </a:bodyPr>
          <a:lstStyle/>
          <a:p>
            <a:pPr marL="12700" marR="5080">
              <a:lnSpc>
                <a:spcPct val="100000"/>
              </a:lnSpc>
              <a:spcBef>
                <a:spcPts val="100"/>
              </a:spcBef>
            </a:pPr>
            <a:r>
              <a:rPr sz="2970" b="1" spc="-25">
                <a:latin typeface="Trebuchet MS" panose="020B0603020202020204"/>
                <a:cs typeface="Trebuchet MS" panose="020B0603020202020204"/>
              </a:rPr>
              <a:t>Appointments</a:t>
            </a:r>
            <a:r>
              <a:rPr sz="2970" b="1" spc="-65">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204">
                <a:latin typeface="Trebuchet MS" panose="020B0603020202020204"/>
                <a:cs typeface="Trebuchet MS" panose="020B0603020202020204"/>
              </a:rPr>
              <a:t> </a:t>
            </a:r>
            <a:r>
              <a:rPr sz="2970" b="1" spc="-10">
                <a:latin typeface="Trebuchet MS" panose="020B0603020202020204"/>
                <a:cs typeface="Trebuchet MS" panose="020B0603020202020204"/>
              </a:rPr>
              <a:t>Activities </a:t>
            </a:r>
            <a:r>
              <a:rPr sz="2970" spc="-35">
                <a:latin typeface="Trebuchet MS" panose="020B0603020202020204"/>
                <a:cs typeface="Trebuchet MS" panose="020B0603020202020204"/>
              </a:rPr>
              <a:t>Excel</a:t>
            </a:r>
            <a:r>
              <a:rPr sz="2970" spc="-155">
                <a:latin typeface="Trebuchet MS" panose="020B0603020202020204"/>
                <a:cs typeface="Trebuchet MS" panose="020B0603020202020204"/>
              </a:rPr>
              <a:t> </a:t>
            </a:r>
            <a:r>
              <a:rPr sz="2970">
                <a:latin typeface="Trebuchet MS" panose="020B0603020202020204"/>
                <a:cs typeface="Trebuchet MS" panose="020B0603020202020204"/>
              </a:rPr>
              <a:t>can</a:t>
            </a:r>
            <a:r>
              <a:rPr sz="2970" spc="-155">
                <a:latin typeface="Trebuchet MS" panose="020B0603020202020204"/>
                <a:cs typeface="Trebuchet MS" panose="020B0603020202020204"/>
              </a:rPr>
              <a:t> </a:t>
            </a:r>
            <a:r>
              <a:rPr sz="2970">
                <a:latin typeface="Trebuchet MS" panose="020B0603020202020204"/>
                <a:cs typeface="Trebuchet MS" panose="020B0603020202020204"/>
              </a:rPr>
              <a:t>be</a:t>
            </a:r>
            <a:r>
              <a:rPr sz="2970" spc="-190">
                <a:latin typeface="Trebuchet MS" panose="020B0603020202020204"/>
                <a:cs typeface="Trebuchet MS" panose="020B0603020202020204"/>
              </a:rPr>
              <a:t> </a:t>
            </a:r>
            <a:r>
              <a:rPr sz="2970">
                <a:latin typeface="Trebuchet MS" panose="020B0603020202020204"/>
                <a:cs typeface="Trebuchet MS" panose="020B0603020202020204"/>
              </a:rPr>
              <a:t>used</a:t>
            </a:r>
            <a:r>
              <a:rPr sz="2970" spc="-170">
                <a:latin typeface="Trebuchet MS" panose="020B0603020202020204"/>
                <a:cs typeface="Trebuchet MS" panose="020B0603020202020204"/>
              </a:rPr>
              <a:t> </a:t>
            </a:r>
            <a:r>
              <a:rPr sz="2970" spc="-55">
                <a:latin typeface="Trebuchet MS" panose="020B0603020202020204"/>
                <a:cs typeface="Trebuchet MS" panose="020B0603020202020204"/>
              </a:rPr>
              <a:t>to</a:t>
            </a:r>
            <a:r>
              <a:rPr sz="2970" spc="-150">
                <a:latin typeface="Trebuchet MS" panose="020B0603020202020204"/>
                <a:cs typeface="Trebuchet MS" panose="020B0603020202020204"/>
              </a:rPr>
              <a:t> </a:t>
            </a:r>
            <a:r>
              <a:rPr sz="2970" spc="-55">
                <a:latin typeface="Trebuchet MS" panose="020B0603020202020204"/>
                <a:cs typeface="Trebuchet MS" panose="020B0603020202020204"/>
              </a:rPr>
              <a:t>keep</a:t>
            </a:r>
            <a:r>
              <a:rPr sz="2970" spc="-95">
                <a:latin typeface="Trebuchet MS" panose="020B0603020202020204"/>
                <a:cs typeface="Trebuchet MS" panose="020B0603020202020204"/>
              </a:rPr>
              <a:t> </a:t>
            </a:r>
            <a:r>
              <a:rPr sz="2970" spc="-70">
                <a:latin typeface="Trebuchet MS" panose="020B0603020202020204"/>
                <a:cs typeface="Trebuchet MS" panose="020B0603020202020204"/>
              </a:rPr>
              <a:t>track</a:t>
            </a:r>
            <a:r>
              <a:rPr sz="2970" spc="-110">
                <a:latin typeface="Trebuchet MS" panose="020B0603020202020204"/>
                <a:cs typeface="Trebuchet MS" panose="020B0603020202020204"/>
              </a:rPr>
              <a:t> </a:t>
            </a:r>
            <a:r>
              <a:rPr sz="2970" spc="-25">
                <a:latin typeface="Trebuchet MS" panose="020B0603020202020204"/>
                <a:cs typeface="Trebuchet MS" panose="020B0603020202020204"/>
              </a:rPr>
              <a:t>of </a:t>
            </a:r>
            <a:r>
              <a:rPr sz="2970" spc="-20">
                <a:latin typeface="Trebuchet MS" panose="020B0603020202020204"/>
                <a:cs typeface="Trebuchet MS" panose="020B0603020202020204"/>
              </a:rPr>
              <a:t>residents'</a:t>
            </a:r>
            <a:r>
              <a:rPr sz="2970" spc="-110">
                <a:latin typeface="Trebuchet MS" panose="020B0603020202020204"/>
                <a:cs typeface="Trebuchet MS" panose="020B0603020202020204"/>
              </a:rPr>
              <a:t> </a:t>
            </a:r>
            <a:r>
              <a:rPr sz="2970" spc="-30">
                <a:latin typeface="Trebuchet MS" panose="020B0603020202020204"/>
                <a:cs typeface="Trebuchet MS" panose="020B0603020202020204"/>
              </a:rPr>
              <a:t>medical</a:t>
            </a:r>
            <a:r>
              <a:rPr sz="2970" spc="-120">
                <a:latin typeface="Trebuchet MS" panose="020B0603020202020204"/>
                <a:cs typeface="Trebuchet MS" panose="020B0603020202020204"/>
              </a:rPr>
              <a:t> </a:t>
            </a:r>
            <a:r>
              <a:rPr sz="2970" spc="-10">
                <a:latin typeface="Trebuchet MS" panose="020B0603020202020204"/>
                <a:cs typeface="Trebuchet MS" panose="020B0603020202020204"/>
              </a:rPr>
              <a:t>appointments, </a:t>
            </a:r>
            <a:r>
              <a:rPr sz="2970" spc="-25">
                <a:latin typeface="Trebuchet MS" panose="020B0603020202020204"/>
                <a:cs typeface="Trebuchet MS" panose="020B0603020202020204"/>
              </a:rPr>
              <a:t>visits</a:t>
            </a:r>
            <a:r>
              <a:rPr sz="2970" spc="-185">
                <a:latin typeface="Trebuchet MS" panose="020B0603020202020204"/>
                <a:cs typeface="Trebuchet MS" panose="020B0603020202020204"/>
              </a:rPr>
              <a:t> </a:t>
            </a:r>
            <a:r>
              <a:rPr sz="2970" spc="-60">
                <a:latin typeface="Trebuchet MS" panose="020B0603020202020204"/>
                <a:cs typeface="Trebuchet MS" panose="020B0603020202020204"/>
              </a:rPr>
              <a:t>from</a:t>
            </a:r>
            <a:r>
              <a:rPr sz="2970" spc="-170">
                <a:latin typeface="Trebuchet MS" panose="020B0603020202020204"/>
                <a:cs typeface="Trebuchet MS" panose="020B0603020202020204"/>
              </a:rPr>
              <a:t> </a:t>
            </a:r>
            <a:r>
              <a:rPr sz="2970" spc="-10">
                <a:latin typeface="Trebuchet MS" panose="020B0603020202020204"/>
                <a:cs typeface="Trebuchet MS" panose="020B0603020202020204"/>
              </a:rPr>
              <a:t>healthcare </a:t>
            </a:r>
            <a:r>
              <a:rPr sz="2970" spc="-20">
                <a:latin typeface="Trebuchet MS" panose="020B0603020202020204"/>
                <a:cs typeface="Trebuchet MS" panose="020B0603020202020204"/>
              </a:rPr>
              <a:t>professionals,</a:t>
            </a:r>
            <a:r>
              <a:rPr sz="2970" spc="-185">
                <a:latin typeface="Trebuchet MS" panose="020B0603020202020204"/>
                <a:cs typeface="Trebuchet MS" panose="020B0603020202020204"/>
              </a:rPr>
              <a:t> </a:t>
            </a:r>
            <a:r>
              <a:rPr sz="2970">
                <a:latin typeface="Trebuchet MS" panose="020B0603020202020204"/>
                <a:cs typeface="Trebuchet MS" panose="020B0603020202020204"/>
              </a:rPr>
              <a:t>and</a:t>
            </a:r>
            <a:r>
              <a:rPr sz="2970" spc="-60">
                <a:latin typeface="Trebuchet MS" panose="020B0603020202020204"/>
                <a:cs typeface="Trebuchet MS" panose="020B0603020202020204"/>
              </a:rPr>
              <a:t> </a:t>
            </a:r>
            <a:r>
              <a:rPr sz="2970" spc="-30">
                <a:latin typeface="Trebuchet MS" panose="020B0603020202020204"/>
                <a:cs typeface="Trebuchet MS" panose="020B0603020202020204"/>
              </a:rPr>
              <a:t>planned</a:t>
            </a:r>
            <a:r>
              <a:rPr sz="2970" spc="-150">
                <a:latin typeface="Trebuchet MS" panose="020B0603020202020204"/>
                <a:cs typeface="Trebuchet MS" panose="020B0603020202020204"/>
              </a:rPr>
              <a:t> </a:t>
            </a:r>
            <a:r>
              <a:rPr sz="2970" spc="-10">
                <a:latin typeface="Trebuchet MS" panose="020B0603020202020204"/>
                <a:cs typeface="Trebuchet MS" panose="020B0603020202020204"/>
              </a:rPr>
              <a:t>social activities.</a:t>
            </a:r>
            <a:endParaRPr sz="2970">
              <a:latin typeface="Trebuchet MS" panose="020B0603020202020204"/>
              <a:cs typeface="Trebuchet MS" panose="020B0603020202020204"/>
            </a:endParaRPr>
          </a:p>
        </p:txBody>
      </p:sp>
      <p:sp>
        <p:nvSpPr>
          <p:cNvPr id="7" name="object 7"/>
          <p:cNvSpPr/>
          <p:nvPr/>
        </p:nvSpPr>
        <p:spPr>
          <a:xfrm>
            <a:off x="6753721" y="5057833"/>
            <a:ext cx="4138094" cy="3853286"/>
          </a:xfrm>
          <a:custGeom>
            <a:avLst/>
            <a:gdLst/>
            <a:ahLst/>
            <a:cxnLst/>
            <a:rect l="l" t="t" r="r" b="b"/>
            <a:pathLst>
              <a:path w="2509520" h="2336800">
                <a:moveTo>
                  <a:pt x="2332990" y="1685925"/>
                </a:moveTo>
                <a:lnTo>
                  <a:pt x="1156970" y="1685925"/>
                </a:lnTo>
                <a:lnTo>
                  <a:pt x="1156970" y="2289048"/>
                </a:lnTo>
                <a:lnTo>
                  <a:pt x="76200" y="2289048"/>
                </a:lnTo>
                <a:lnTo>
                  <a:pt x="76200" y="2260473"/>
                </a:lnTo>
                <a:lnTo>
                  <a:pt x="0" y="2298573"/>
                </a:lnTo>
                <a:lnTo>
                  <a:pt x="76200" y="2336673"/>
                </a:lnTo>
                <a:lnTo>
                  <a:pt x="76200" y="2308098"/>
                </a:lnTo>
                <a:lnTo>
                  <a:pt x="1176020" y="2308098"/>
                </a:lnTo>
                <a:lnTo>
                  <a:pt x="1176020" y="2298573"/>
                </a:lnTo>
                <a:lnTo>
                  <a:pt x="1176020" y="2289048"/>
                </a:lnTo>
                <a:lnTo>
                  <a:pt x="1176020" y="1704975"/>
                </a:lnTo>
                <a:lnTo>
                  <a:pt x="2332990" y="1704975"/>
                </a:lnTo>
                <a:lnTo>
                  <a:pt x="2332990" y="1695450"/>
                </a:lnTo>
                <a:lnTo>
                  <a:pt x="2332990" y="1685925"/>
                </a:lnTo>
                <a:close/>
              </a:path>
              <a:path w="2509520" h="2336800">
                <a:moveTo>
                  <a:pt x="2509139" y="914146"/>
                </a:moveTo>
                <a:lnTo>
                  <a:pt x="2490089" y="904621"/>
                </a:lnTo>
                <a:lnTo>
                  <a:pt x="2432939" y="876046"/>
                </a:lnTo>
                <a:lnTo>
                  <a:pt x="2432939" y="904621"/>
                </a:lnTo>
                <a:lnTo>
                  <a:pt x="1921383" y="904621"/>
                </a:lnTo>
                <a:lnTo>
                  <a:pt x="1921383" y="19050"/>
                </a:lnTo>
                <a:lnTo>
                  <a:pt x="1921383" y="9525"/>
                </a:lnTo>
                <a:lnTo>
                  <a:pt x="1921383" y="0"/>
                </a:lnTo>
                <a:lnTo>
                  <a:pt x="1314450" y="0"/>
                </a:lnTo>
                <a:lnTo>
                  <a:pt x="1314450" y="19050"/>
                </a:lnTo>
                <a:lnTo>
                  <a:pt x="1902333" y="19050"/>
                </a:lnTo>
                <a:lnTo>
                  <a:pt x="1902333" y="923671"/>
                </a:lnTo>
                <a:lnTo>
                  <a:pt x="2432939" y="923671"/>
                </a:lnTo>
                <a:lnTo>
                  <a:pt x="2432939" y="952246"/>
                </a:lnTo>
                <a:lnTo>
                  <a:pt x="2490089" y="923671"/>
                </a:lnTo>
                <a:lnTo>
                  <a:pt x="2509139" y="914146"/>
                </a:lnTo>
                <a:close/>
              </a:path>
            </a:pathLst>
          </a:custGeom>
          <a:solidFill>
            <a:srgbClr val="00AF50"/>
          </a:solidFill>
        </p:spPr>
        <p:txBody>
          <a:bodyPr wrap="square" lIns="0" tIns="0" rIns="0" bIns="0" rtlCol="0"/>
          <a:lstStyle/>
          <a:p>
            <a:endParaRPr sz="1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397"/>
            <a:ext cx="20104100" cy="11308556"/>
          </a:xfrm>
          <a:prstGeom prst="rect">
            <a:avLst/>
          </a:prstGeom>
        </p:spPr>
      </p:pic>
      <p:sp>
        <p:nvSpPr>
          <p:cNvPr id="3" name="object 3" descr="$PPTXTitle"/>
          <p:cNvSpPr txBox="1">
            <a:spLocks noGrp="1"/>
          </p:cNvSpPr>
          <p:nvPr>
            <p:ph type="title"/>
          </p:nvPr>
        </p:nvSpPr>
        <p:spPr>
          <a:xfrm>
            <a:off x="706120" y="379095"/>
            <a:ext cx="12741275" cy="739775"/>
          </a:xfrm>
          <a:prstGeom prst="rect">
            <a:avLst/>
          </a:prstGeom>
        </p:spPr>
        <p:txBody>
          <a:bodyPr vert="horz" wrap="square" lIns="0" tIns="123556" rIns="0" bIns="0" rtlCol="0">
            <a:noAutofit/>
          </a:bodyPr>
          <a:lstStyle/>
          <a:p>
            <a:pPr marL="12700" marR="5080">
              <a:lnSpc>
                <a:spcPts val="4360"/>
              </a:lnSpc>
              <a:spcBef>
                <a:spcPts val="590"/>
              </a:spcBef>
            </a:pPr>
            <a:r>
              <a:rPr sz="6515" b="1" spc="-90">
                <a:latin typeface="Trebuchet MS" panose="020B0603020202020204"/>
                <a:cs typeface="Trebuchet MS" panose="020B0603020202020204"/>
              </a:rPr>
              <a:t>Why</a:t>
            </a:r>
            <a:r>
              <a:rPr sz="6515" b="1" spc="-395">
                <a:latin typeface="Trebuchet MS" panose="020B0603020202020204"/>
                <a:cs typeface="Trebuchet MS" panose="020B0603020202020204"/>
              </a:rPr>
              <a:t> </a:t>
            </a:r>
            <a:r>
              <a:rPr sz="6515" b="1" spc="-120">
                <a:latin typeface="Trebuchet MS" panose="020B0603020202020204"/>
                <a:cs typeface="Trebuchet MS" panose="020B0603020202020204"/>
              </a:rPr>
              <a:t>microsoft</a:t>
            </a:r>
            <a:r>
              <a:rPr sz="6515" b="1" spc="-395">
                <a:latin typeface="Trebuchet MS" panose="020B0603020202020204"/>
                <a:cs typeface="Trebuchet MS" panose="020B0603020202020204"/>
              </a:rPr>
              <a:t> </a:t>
            </a:r>
            <a:r>
              <a:rPr sz="6515" b="1" spc="-190">
                <a:latin typeface="Trebuchet MS" panose="020B0603020202020204"/>
                <a:cs typeface="Trebuchet MS" panose="020B0603020202020204"/>
              </a:rPr>
              <a:t>excel</a:t>
            </a:r>
            <a:r>
              <a:rPr sz="6515" b="1" spc="-325">
                <a:latin typeface="Trebuchet MS" panose="020B0603020202020204"/>
                <a:cs typeface="Trebuchet MS" panose="020B0603020202020204"/>
              </a:rPr>
              <a:t> </a:t>
            </a:r>
            <a:r>
              <a:rPr sz="6515" b="1" spc="-35">
                <a:latin typeface="Trebuchet MS" panose="020B0603020202020204"/>
                <a:cs typeface="Trebuchet MS" panose="020B0603020202020204"/>
              </a:rPr>
              <a:t>is</a:t>
            </a:r>
            <a:r>
              <a:rPr sz="6515" b="1" spc="-310">
                <a:latin typeface="Trebuchet MS" panose="020B0603020202020204"/>
                <a:cs typeface="Trebuchet MS" panose="020B0603020202020204"/>
              </a:rPr>
              <a:t> </a:t>
            </a:r>
            <a:r>
              <a:rPr sz="6515" b="1" spc="-245">
                <a:latin typeface="Trebuchet MS" panose="020B0603020202020204"/>
                <a:cs typeface="Trebuchet MS" panose="020B0603020202020204"/>
              </a:rPr>
              <a:t>the</a:t>
            </a:r>
            <a:r>
              <a:rPr sz="6515" b="1" spc="-360">
                <a:latin typeface="Trebuchet MS" panose="020B0603020202020204"/>
                <a:cs typeface="Trebuchet MS" panose="020B0603020202020204"/>
              </a:rPr>
              <a:t> </a:t>
            </a:r>
            <a:r>
              <a:rPr sz="6515" b="1" spc="-125">
                <a:latin typeface="Trebuchet MS" panose="020B0603020202020204"/>
                <a:cs typeface="Trebuchet MS" panose="020B0603020202020204"/>
              </a:rPr>
              <a:t>best</a:t>
            </a:r>
            <a:r>
              <a:rPr sz="6515" b="1" spc="-310">
                <a:latin typeface="Trebuchet MS" panose="020B0603020202020204"/>
                <a:cs typeface="Trebuchet MS" panose="020B0603020202020204"/>
              </a:rPr>
              <a:t> </a:t>
            </a:r>
            <a:r>
              <a:rPr sz="6515" b="1" spc="-75">
                <a:latin typeface="Trebuchet MS" panose="020B0603020202020204"/>
                <a:cs typeface="Trebuchet MS" panose="020B0603020202020204"/>
              </a:rPr>
              <a:t>tool </a:t>
            </a:r>
            <a:r>
              <a:rPr sz="6515" b="1" spc="-229">
                <a:latin typeface="Trebuchet MS" panose="020B0603020202020204"/>
                <a:cs typeface="Trebuchet MS" panose="020B0603020202020204"/>
              </a:rPr>
              <a:t>in</a:t>
            </a:r>
            <a:r>
              <a:rPr sz="6515" b="1" spc="-365">
                <a:latin typeface="Trebuchet MS" panose="020B0603020202020204"/>
                <a:cs typeface="Trebuchet MS" panose="020B0603020202020204"/>
              </a:rPr>
              <a:t> </a:t>
            </a:r>
            <a:r>
              <a:rPr sz="6515" b="1" spc="-90">
                <a:latin typeface="Trebuchet MS" panose="020B0603020202020204"/>
                <a:cs typeface="Trebuchet MS" panose="020B0603020202020204"/>
              </a:rPr>
              <a:t>a</a:t>
            </a:r>
            <a:r>
              <a:rPr sz="6515" b="1" spc="-395">
                <a:latin typeface="Trebuchet MS" panose="020B0603020202020204"/>
                <a:cs typeface="Trebuchet MS" panose="020B0603020202020204"/>
              </a:rPr>
              <a:t> </a:t>
            </a:r>
            <a:r>
              <a:rPr sz="6515" b="1" spc="-175">
                <a:latin typeface="Trebuchet MS" panose="020B0603020202020204"/>
                <a:cs typeface="Trebuchet MS" panose="020B0603020202020204"/>
              </a:rPr>
              <a:t>nursing</a:t>
            </a:r>
            <a:r>
              <a:rPr sz="6515" b="1" spc="-420">
                <a:latin typeface="Trebuchet MS" panose="020B0603020202020204"/>
                <a:cs typeface="Trebuchet MS" panose="020B0603020202020204"/>
              </a:rPr>
              <a:t> </a:t>
            </a:r>
            <a:r>
              <a:rPr sz="6515" b="1" spc="-10">
                <a:latin typeface="Trebuchet MS" panose="020B0603020202020204"/>
                <a:cs typeface="Trebuchet MS" panose="020B0603020202020204"/>
              </a:rPr>
              <a:t>home?</a:t>
            </a:r>
            <a:endParaRPr sz="6515">
              <a:latin typeface="Trebuchet MS" panose="020B0603020202020204"/>
              <a:cs typeface="Trebuchet MS" panose="020B0603020202020204"/>
            </a:endParaRPr>
          </a:p>
        </p:txBody>
      </p:sp>
      <p:sp>
        <p:nvSpPr>
          <p:cNvPr id="4" name="object 4"/>
          <p:cNvSpPr txBox="1"/>
          <p:nvPr/>
        </p:nvSpPr>
        <p:spPr>
          <a:xfrm>
            <a:off x="712020" y="2850048"/>
            <a:ext cx="7089837" cy="2761615"/>
          </a:xfrm>
          <a:prstGeom prst="rect">
            <a:avLst/>
          </a:prstGeom>
        </p:spPr>
        <p:txBody>
          <a:bodyPr vert="horz" wrap="square" lIns="0" tIns="20941" rIns="0" bIns="0" rtlCol="0">
            <a:spAutoFit/>
          </a:bodyPr>
          <a:lstStyle/>
          <a:p>
            <a:pPr marL="12700">
              <a:lnSpc>
                <a:spcPct val="100000"/>
              </a:lnSpc>
              <a:spcBef>
                <a:spcPts val="100"/>
              </a:spcBef>
            </a:pPr>
            <a:r>
              <a:rPr sz="2970" b="1" spc="-10">
                <a:latin typeface="Trebuchet MS" panose="020B0603020202020204"/>
                <a:cs typeface="Trebuchet MS" panose="020B0603020202020204"/>
              </a:rPr>
              <a:t>Reports</a:t>
            </a:r>
            <a:r>
              <a:rPr sz="2970" b="1" spc="-185">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150">
                <a:latin typeface="Trebuchet MS" panose="020B0603020202020204"/>
                <a:cs typeface="Trebuchet MS" panose="020B0603020202020204"/>
              </a:rPr>
              <a:t> </a:t>
            </a:r>
            <a:r>
              <a:rPr sz="2970" b="1">
                <a:latin typeface="Trebuchet MS" panose="020B0603020202020204"/>
                <a:cs typeface="Trebuchet MS" panose="020B0603020202020204"/>
              </a:rPr>
              <a:t>Data</a:t>
            </a:r>
            <a:r>
              <a:rPr sz="2970" b="1" spc="-170">
                <a:latin typeface="Trebuchet MS" panose="020B0603020202020204"/>
                <a:cs typeface="Trebuchet MS" panose="020B0603020202020204"/>
              </a:rPr>
              <a:t> </a:t>
            </a:r>
            <a:r>
              <a:rPr sz="2970" b="1" spc="-10">
                <a:latin typeface="Trebuchet MS" panose="020B0603020202020204"/>
                <a:cs typeface="Trebuchet MS" panose="020B0603020202020204"/>
              </a:rPr>
              <a:t>Analysis</a:t>
            </a:r>
            <a:endParaRPr sz="2970">
              <a:latin typeface="Trebuchet MS" panose="020B0603020202020204"/>
              <a:cs typeface="Trebuchet MS" panose="020B0603020202020204"/>
            </a:endParaRPr>
          </a:p>
          <a:p>
            <a:pPr marL="12700" marR="5080">
              <a:lnSpc>
                <a:spcPct val="100000"/>
              </a:lnSpc>
              <a:spcBef>
                <a:spcPts val="20"/>
              </a:spcBef>
            </a:pPr>
            <a:r>
              <a:rPr sz="2970" b="1">
                <a:latin typeface="Trebuchet MS" panose="020B0603020202020204"/>
                <a:cs typeface="Trebuchet MS" panose="020B0603020202020204"/>
              </a:rPr>
              <a:t>Managers</a:t>
            </a:r>
            <a:r>
              <a:rPr sz="2970" b="1" spc="-155">
                <a:latin typeface="Trebuchet MS" panose="020B0603020202020204"/>
                <a:cs typeface="Trebuchet MS" panose="020B0603020202020204"/>
              </a:rPr>
              <a:t> </a:t>
            </a:r>
            <a:r>
              <a:rPr sz="2970" b="1">
                <a:latin typeface="Trebuchet MS" panose="020B0603020202020204"/>
                <a:cs typeface="Trebuchet MS" panose="020B0603020202020204"/>
              </a:rPr>
              <a:t>can</a:t>
            </a:r>
            <a:r>
              <a:rPr sz="2970" b="1" spc="-114">
                <a:latin typeface="Trebuchet MS" panose="020B0603020202020204"/>
                <a:cs typeface="Trebuchet MS" panose="020B0603020202020204"/>
              </a:rPr>
              <a:t> </a:t>
            </a:r>
            <a:r>
              <a:rPr sz="2970" b="1">
                <a:latin typeface="Trebuchet MS" panose="020B0603020202020204"/>
                <a:cs typeface="Trebuchet MS" panose="020B0603020202020204"/>
              </a:rPr>
              <a:t>use</a:t>
            </a:r>
            <a:r>
              <a:rPr sz="2970" b="1" spc="-155">
                <a:latin typeface="Trebuchet MS" panose="020B0603020202020204"/>
                <a:cs typeface="Trebuchet MS" panose="020B0603020202020204"/>
              </a:rPr>
              <a:t> </a:t>
            </a:r>
            <a:r>
              <a:rPr sz="2970" b="1" spc="-30">
                <a:latin typeface="Trebuchet MS" panose="020B0603020202020204"/>
                <a:cs typeface="Trebuchet MS" panose="020B0603020202020204"/>
              </a:rPr>
              <a:t>Excel</a:t>
            </a:r>
            <a:r>
              <a:rPr sz="2970" b="1" spc="-135">
                <a:latin typeface="Trebuchet MS" panose="020B0603020202020204"/>
                <a:cs typeface="Trebuchet MS" panose="020B0603020202020204"/>
              </a:rPr>
              <a:t> </a:t>
            </a:r>
            <a:r>
              <a:rPr sz="2970" b="1" spc="-60">
                <a:latin typeface="Trebuchet MS" panose="020B0603020202020204"/>
                <a:cs typeface="Trebuchet MS" panose="020B0603020202020204"/>
              </a:rPr>
              <a:t>to</a:t>
            </a:r>
            <a:r>
              <a:rPr sz="2970" b="1" spc="-100">
                <a:latin typeface="Trebuchet MS" panose="020B0603020202020204"/>
                <a:cs typeface="Trebuchet MS" panose="020B0603020202020204"/>
              </a:rPr>
              <a:t> </a:t>
            </a:r>
            <a:r>
              <a:rPr sz="2970" b="1" spc="-45">
                <a:latin typeface="Trebuchet MS" panose="020B0603020202020204"/>
                <a:cs typeface="Trebuchet MS" panose="020B0603020202020204"/>
              </a:rPr>
              <a:t>create</a:t>
            </a:r>
            <a:r>
              <a:rPr sz="2970" b="1" spc="-155">
                <a:latin typeface="Trebuchet MS" panose="020B0603020202020204"/>
                <a:cs typeface="Trebuchet MS" panose="020B0603020202020204"/>
              </a:rPr>
              <a:t> </a:t>
            </a:r>
            <a:r>
              <a:rPr sz="2970" b="1" spc="-10">
                <a:latin typeface="Trebuchet MS" panose="020B0603020202020204"/>
                <a:cs typeface="Trebuchet MS" panose="020B0603020202020204"/>
              </a:rPr>
              <a:t>charts and</a:t>
            </a:r>
            <a:r>
              <a:rPr sz="2970" b="1" spc="-160">
                <a:latin typeface="Trebuchet MS" panose="020B0603020202020204"/>
                <a:cs typeface="Trebuchet MS" panose="020B0603020202020204"/>
              </a:rPr>
              <a:t> </a:t>
            </a:r>
            <a:r>
              <a:rPr sz="2970" b="1" spc="-35">
                <a:latin typeface="Trebuchet MS" panose="020B0603020202020204"/>
                <a:cs typeface="Trebuchet MS" panose="020B0603020202020204"/>
              </a:rPr>
              <a:t>reports</a:t>
            </a:r>
            <a:r>
              <a:rPr sz="2970" b="1" spc="-180">
                <a:latin typeface="Trebuchet MS" panose="020B0603020202020204"/>
                <a:cs typeface="Trebuchet MS" panose="020B0603020202020204"/>
              </a:rPr>
              <a:t> </a:t>
            </a:r>
            <a:r>
              <a:rPr sz="2970" b="1" spc="-10">
                <a:latin typeface="Trebuchet MS" panose="020B0603020202020204"/>
                <a:cs typeface="Trebuchet MS" panose="020B0603020202020204"/>
              </a:rPr>
              <a:t>showing</a:t>
            </a:r>
            <a:r>
              <a:rPr sz="2970" b="1" spc="-100">
                <a:latin typeface="Trebuchet MS" panose="020B0603020202020204"/>
                <a:cs typeface="Trebuchet MS" panose="020B0603020202020204"/>
              </a:rPr>
              <a:t> </a:t>
            </a:r>
            <a:r>
              <a:rPr sz="2970" b="1" spc="-10">
                <a:latin typeface="Trebuchet MS" panose="020B0603020202020204"/>
                <a:cs typeface="Trebuchet MS" panose="020B0603020202020204"/>
              </a:rPr>
              <a:t>things</a:t>
            </a:r>
            <a:r>
              <a:rPr sz="2970" b="1" spc="-185">
                <a:latin typeface="Trebuchet MS" panose="020B0603020202020204"/>
                <a:cs typeface="Trebuchet MS" panose="020B0603020202020204"/>
              </a:rPr>
              <a:t> </a:t>
            </a:r>
            <a:r>
              <a:rPr sz="2970" b="1" spc="-40">
                <a:latin typeface="Trebuchet MS" panose="020B0603020202020204"/>
                <a:cs typeface="Trebuchet MS" panose="020B0603020202020204"/>
              </a:rPr>
              <a:t>like</a:t>
            </a:r>
            <a:r>
              <a:rPr sz="2970" b="1" spc="-185">
                <a:latin typeface="Trebuchet MS" panose="020B0603020202020204"/>
                <a:cs typeface="Trebuchet MS" panose="020B0603020202020204"/>
              </a:rPr>
              <a:t> </a:t>
            </a:r>
            <a:r>
              <a:rPr sz="2970" b="1" spc="-10">
                <a:latin typeface="Trebuchet MS" panose="020B0603020202020204"/>
                <a:cs typeface="Trebuchet MS" panose="020B0603020202020204"/>
              </a:rPr>
              <a:t>staffing </a:t>
            </a:r>
            <a:r>
              <a:rPr sz="2970" b="1" spc="-30">
                <a:latin typeface="Trebuchet MS" panose="020B0603020202020204"/>
                <a:cs typeface="Trebuchet MS" panose="020B0603020202020204"/>
              </a:rPr>
              <a:t>levels,</a:t>
            </a:r>
            <a:r>
              <a:rPr sz="2970" b="1" spc="-120">
                <a:latin typeface="Trebuchet MS" panose="020B0603020202020204"/>
                <a:cs typeface="Trebuchet MS" panose="020B0603020202020204"/>
              </a:rPr>
              <a:t> </a:t>
            </a:r>
            <a:r>
              <a:rPr sz="2970" b="1" spc="-60">
                <a:latin typeface="Trebuchet MS" panose="020B0603020202020204"/>
                <a:cs typeface="Trebuchet MS" panose="020B0603020202020204"/>
              </a:rPr>
              <a:t>training</a:t>
            </a:r>
            <a:r>
              <a:rPr sz="2970" b="1" spc="-125">
                <a:latin typeface="Trebuchet MS" panose="020B0603020202020204"/>
                <a:cs typeface="Trebuchet MS" panose="020B0603020202020204"/>
              </a:rPr>
              <a:t> </a:t>
            </a:r>
            <a:r>
              <a:rPr sz="2970" b="1" spc="-25">
                <a:latin typeface="Trebuchet MS" panose="020B0603020202020204"/>
                <a:cs typeface="Trebuchet MS" panose="020B0603020202020204"/>
              </a:rPr>
              <a:t>completion,</a:t>
            </a:r>
            <a:r>
              <a:rPr sz="2970" b="1" spc="-120">
                <a:latin typeface="Trebuchet MS" panose="020B0603020202020204"/>
                <a:cs typeface="Trebuchet MS" panose="020B0603020202020204"/>
              </a:rPr>
              <a:t> </a:t>
            </a:r>
            <a:r>
              <a:rPr sz="2970" b="1" spc="-30">
                <a:latin typeface="Trebuchet MS" panose="020B0603020202020204"/>
                <a:cs typeface="Trebuchet MS" panose="020B0603020202020204"/>
              </a:rPr>
              <a:t>budgets,</a:t>
            </a:r>
            <a:r>
              <a:rPr sz="2970" b="1" spc="-114">
                <a:latin typeface="Trebuchet MS" panose="020B0603020202020204"/>
                <a:cs typeface="Trebuchet MS" panose="020B0603020202020204"/>
              </a:rPr>
              <a:t> </a:t>
            </a:r>
            <a:r>
              <a:rPr sz="2970" b="1" spc="-25">
                <a:latin typeface="Trebuchet MS" panose="020B0603020202020204"/>
                <a:cs typeface="Trebuchet MS" panose="020B0603020202020204"/>
              </a:rPr>
              <a:t>or </a:t>
            </a:r>
            <a:r>
              <a:rPr sz="2970" b="1">
                <a:latin typeface="Trebuchet MS" panose="020B0603020202020204"/>
                <a:cs typeface="Trebuchet MS" panose="020B0603020202020204"/>
              </a:rPr>
              <a:t>stock</a:t>
            </a:r>
            <a:r>
              <a:rPr sz="2970" b="1" spc="-180">
                <a:latin typeface="Trebuchet MS" panose="020B0603020202020204"/>
                <a:cs typeface="Trebuchet MS" panose="020B0603020202020204"/>
              </a:rPr>
              <a:t> </a:t>
            </a:r>
            <a:r>
              <a:rPr sz="2970" b="1" spc="-10">
                <a:latin typeface="Trebuchet MS" panose="020B0603020202020204"/>
                <a:cs typeface="Trebuchet MS" panose="020B0603020202020204"/>
              </a:rPr>
              <a:t>usage.</a:t>
            </a:r>
            <a:r>
              <a:rPr sz="2970" b="1" spc="-120">
                <a:latin typeface="Trebuchet MS" panose="020B0603020202020204"/>
                <a:cs typeface="Trebuchet MS" panose="020B0603020202020204"/>
              </a:rPr>
              <a:t> </a:t>
            </a:r>
            <a:r>
              <a:rPr sz="2970" b="1" spc="-50">
                <a:latin typeface="Trebuchet MS" panose="020B0603020202020204"/>
                <a:cs typeface="Trebuchet MS" panose="020B0603020202020204"/>
              </a:rPr>
              <a:t>This</a:t>
            </a:r>
            <a:r>
              <a:rPr sz="2970" b="1" spc="-140">
                <a:latin typeface="Trebuchet MS" panose="020B0603020202020204"/>
                <a:cs typeface="Trebuchet MS" panose="020B0603020202020204"/>
              </a:rPr>
              <a:t> </a:t>
            </a:r>
            <a:r>
              <a:rPr sz="2970" b="1">
                <a:latin typeface="Trebuchet MS" panose="020B0603020202020204"/>
                <a:cs typeface="Trebuchet MS" panose="020B0603020202020204"/>
              </a:rPr>
              <a:t>helps</a:t>
            </a:r>
            <a:r>
              <a:rPr sz="2970" b="1" spc="-135">
                <a:latin typeface="Trebuchet MS" panose="020B0603020202020204"/>
                <a:cs typeface="Trebuchet MS" panose="020B0603020202020204"/>
              </a:rPr>
              <a:t> </a:t>
            </a:r>
            <a:r>
              <a:rPr sz="2970" b="1" spc="-65">
                <a:latin typeface="Trebuchet MS" panose="020B0603020202020204"/>
                <a:cs typeface="Trebuchet MS" panose="020B0603020202020204"/>
              </a:rPr>
              <a:t>with</a:t>
            </a:r>
            <a:r>
              <a:rPr sz="2970" b="1" spc="-95">
                <a:latin typeface="Trebuchet MS" panose="020B0603020202020204"/>
                <a:cs typeface="Trebuchet MS" panose="020B0603020202020204"/>
              </a:rPr>
              <a:t> </a:t>
            </a:r>
            <a:r>
              <a:rPr sz="2970" b="1" spc="-25">
                <a:latin typeface="Trebuchet MS" panose="020B0603020202020204"/>
                <a:cs typeface="Trebuchet MS" panose="020B0603020202020204"/>
              </a:rPr>
              <a:t>planning</a:t>
            </a:r>
            <a:r>
              <a:rPr sz="2970" b="1" spc="-135">
                <a:latin typeface="Trebuchet MS" panose="020B0603020202020204"/>
                <a:cs typeface="Trebuchet MS" panose="020B0603020202020204"/>
              </a:rPr>
              <a:t> </a:t>
            </a:r>
            <a:r>
              <a:rPr sz="2970" b="1" spc="-25">
                <a:latin typeface="Trebuchet MS" panose="020B0603020202020204"/>
                <a:cs typeface="Trebuchet MS" panose="020B0603020202020204"/>
              </a:rPr>
              <a:t>and </a:t>
            </a:r>
            <a:r>
              <a:rPr sz="2970" b="1" spc="-10">
                <a:latin typeface="Trebuchet MS" panose="020B0603020202020204"/>
                <a:cs typeface="Trebuchet MS" panose="020B0603020202020204"/>
              </a:rPr>
              <a:t>decision-making.</a:t>
            </a:r>
            <a:endParaRPr sz="2970">
              <a:latin typeface="Trebuchet MS" panose="020B0603020202020204"/>
              <a:cs typeface="Trebuchet MS" panose="020B0603020202020204"/>
            </a:endParaRPr>
          </a:p>
        </p:txBody>
      </p:sp>
      <p:sp>
        <p:nvSpPr>
          <p:cNvPr id="5" name="object 5"/>
          <p:cNvSpPr txBox="1"/>
          <p:nvPr/>
        </p:nvSpPr>
        <p:spPr>
          <a:xfrm>
            <a:off x="10861449" y="5687657"/>
            <a:ext cx="8945277" cy="3671570"/>
          </a:xfrm>
          <a:prstGeom prst="rect">
            <a:avLst/>
          </a:prstGeom>
        </p:spPr>
        <p:txBody>
          <a:bodyPr vert="horz" wrap="square" lIns="0" tIns="19894" rIns="0" bIns="0" rtlCol="0">
            <a:spAutoFit/>
          </a:bodyPr>
          <a:lstStyle/>
          <a:p>
            <a:pPr marL="12700" marR="5080">
              <a:lnSpc>
                <a:spcPct val="100000"/>
              </a:lnSpc>
              <a:spcBef>
                <a:spcPts val="95"/>
              </a:spcBef>
            </a:pPr>
            <a:r>
              <a:rPr sz="2970" b="1" spc="-30">
                <a:latin typeface="Trebuchet MS" panose="020B0603020202020204"/>
                <a:cs typeface="Trebuchet MS" panose="020B0603020202020204"/>
              </a:rPr>
              <a:t>Excel</a:t>
            </a:r>
            <a:r>
              <a:rPr sz="2970" b="1" spc="-150">
                <a:latin typeface="Trebuchet MS" panose="020B0603020202020204"/>
                <a:cs typeface="Trebuchet MS" panose="020B0603020202020204"/>
              </a:rPr>
              <a:t> </a:t>
            </a:r>
            <a:r>
              <a:rPr sz="2970" b="1">
                <a:latin typeface="Trebuchet MS" panose="020B0603020202020204"/>
                <a:cs typeface="Trebuchet MS" panose="020B0603020202020204"/>
              </a:rPr>
              <a:t>can</a:t>
            </a:r>
            <a:r>
              <a:rPr sz="2970" b="1" spc="-120">
                <a:latin typeface="Trebuchet MS" panose="020B0603020202020204"/>
                <a:cs typeface="Trebuchet MS" panose="020B0603020202020204"/>
              </a:rPr>
              <a:t> </a:t>
            </a:r>
            <a:r>
              <a:rPr sz="2970" b="1">
                <a:latin typeface="Trebuchet MS" panose="020B0603020202020204"/>
                <a:cs typeface="Trebuchet MS" panose="020B0603020202020204"/>
              </a:rPr>
              <a:t>also</a:t>
            </a:r>
            <a:r>
              <a:rPr sz="2970" b="1" spc="-105">
                <a:latin typeface="Trebuchet MS" panose="020B0603020202020204"/>
                <a:cs typeface="Trebuchet MS" panose="020B0603020202020204"/>
              </a:rPr>
              <a:t> </a:t>
            </a:r>
            <a:r>
              <a:rPr sz="2970" b="1" spc="-35">
                <a:latin typeface="Trebuchet MS" panose="020B0603020202020204"/>
                <a:cs typeface="Trebuchet MS" panose="020B0603020202020204"/>
              </a:rPr>
              <a:t>be</a:t>
            </a:r>
            <a:r>
              <a:rPr sz="2970" b="1" spc="-155">
                <a:latin typeface="Trebuchet MS" panose="020B0603020202020204"/>
                <a:cs typeface="Trebuchet MS" panose="020B0603020202020204"/>
              </a:rPr>
              <a:t> </a:t>
            </a:r>
            <a:r>
              <a:rPr sz="2970" b="1">
                <a:latin typeface="Trebuchet MS" panose="020B0603020202020204"/>
                <a:cs typeface="Trebuchet MS" panose="020B0603020202020204"/>
              </a:rPr>
              <a:t>used</a:t>
            </a:r>
            <a:r>
              <a:rPr sz="2970" b="1" spc="-125">
                <a:latin typeface="Trebuchet MS" panose="020B0603020202020204"/>
                <a:cs typeface="Trebuchet MS" panose="020B0603020202020204"/>
              </a:rPr>
              <a:t> </a:t>
            </a:r>
            <a:r>
              <a:rPr sz="2970" b="1" spc="-60">
                <a:latin typeface="Trebuchet MS" panose="020B0603020202020204"/>
                <a:cs typeface="Trebuchet MS" panose="020B0603020202020204"/>
              </a:rPr>
              <a:t>to</a:t>
            </a:r>
            <a:r>
              <a:rPr sz="2970" b="1" spc="-105">
                <a:latin typeface="Trebuchet MS" panose="020B0603020202020204"/>
                <a:cs typeface="Trebuchet MS" panose="020B0603020202020204"/>
              </a:rPr>
              <a:t> </a:t>
            </a:r>
            <a:r>
              <a:rPr sz="2970" b="1" spc="-55">
                <a:latin typeface="Trebuchet MS" panose="020B0603020202020204"/>
                <a:cs typeface="Trebuchet MS" panose="020B0603020202020204"/>
              </a:rPr>
              <a:t>record</a:t>
            </a:r>
            <a:r>
              <a:rPr sz="2970" b="1" spc="-130">
                <a:latin typeface="Trebuchet MS" panose="020B0603020202020204"/>
                <a:cs typeface="Trebuchet MS" panose="020B0603020202020204"/>
              </a:rPr>
              <a:t> </a:t>
            </a:r>
            <a:r>
              <a:rPr sz="2970" b="1" spc="-10">
                <a:latin typeface="Trebuchet MS" panose="020B0603020202020204"/>
                <a:cs typeface="Trebuchet MS" panose="020B0603020202020204"/>
              </a:rPr>
              <a:t>staff</a:t>
            </a:r>
            <a:r>
              <a:rPr sz="2970" b="1" spc="-130">
                <a:latin typeface="Trebuchet MS" panose="020B0603020202020204"/>
                <a:cs typeface="Trebuchet MS" panose="020B0603020202020204"/>
              </a:rPr>
              <a:t> </a:t>
            </a:r>
            <a:r>
              <a:rPr sz="2970" b="1" spc="-10">
                <a:latin typeface="Trebuchet MS" panose="020B0603020202020204"/>
                <a:cs typeface="Trebuchet MS" panose="020B0603020202020204"/>
              </a:rPr>
              <a:t>attendance, </a:t>
            </a:r>
            <a:r>
              <a:rPr sz="2970" b="1" spc="-25">
                <a:latin typeface="Trebuchet MS" panose="020B0603020202020204"/>
                <a:cs typeface="Trebuchet MS" panose="020B0603020202020204"/>
              </a:rPr>
              <a:t>including</a:t>
            </a:r>
            <a:r>
              <a:rPr sz="2970" b="1" spc="-120">
                <a:latin typeface="Trebuchet MS" panose="020B0603020202020204"/>
                <a:cs typeface="Trebuchet MS" panose="020B0603020202020204"/>
              </a:rPr>
              <a:t> </a:t>
            </a:r>
            <a:r>
              <a:rPr sz="2970" b="1">
                <a:latin typeface="Trebuchet MS" panose="020B0603020202020204"/>
                <a:cs typeface="Trebuchet MS" panose="020B0603020202020204"/>
              </a:rPr>
              <a:t>sickness,</a:t>
            </a:r>
            <a:r>
              <a:rPr sz="2970" b="1" spc="-105">
                <a:latin typeface="Trebuchet MS" panose="020B0603020202020204"/>
                <a:cs typeface="Trebuchet MS" panose="020B0603020202020204"/>
              </a:rPr>
              <a:t> </a:t>
            </a:r>
            <a:r>
              <a:rPr sz="2970" b="1" spc="-25">
                <a:latin typeface="Trebuchet MS" panose="020B0603020202020204"/>
                <a:cs typeface="Trebuchet MS" panose="020B0603020202020204"/>
              </a:rPr>
              <a:t>holidays,</a:t>
            </a:r>
            <a:r>
              <a:rPr sz="2970" b="1" spc="-105">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90">
                <a:latin typeface="Trebuchet MS" panose="020B0603020202020204"/>
                <a:cs typeface="Trebuchet MS" panose="020B0603020202020204"/>
              </a:rPr>
              <a:t> </a:t>
            </a:r>
            <a:r>
              <a:rPr sz="2970" b="1" spc="-65">
                <a:latin typeface="Trebuchet MS" panose="020B0603020202020204"/>
                <a:cs typeface="Trebuchet MS" panose="020B0603020202020204"/>
              </a:rPr>
              <a:t>other</a:t>
            </a:r>
            <a:r>
              <a:rPr sz="2970" b="1" spc="-80">
                <a:latin typeface="Trebuchet MS" panose="020B0603020202020204"/>
                <a:cs typeface="Trebuchet MS" panose="020B0603020202020204"/>
              </a:rPr>
              <a:t> </a:t>
            </a:r>
            <a:r>
              <a:rPr sz="2970" b="1" spc="-10">
                <a:latin typeface="Trebuchet MS" panose="020B0603020202020204"/>
                <a:cs typeface="Trebuchet MS" panose="020B0603020202020204"/>
              </a:rPr>
              <a:t>absences. </a:t>
            </a:r>
            <a:r>
              <a:rPr sz="2970" b="1" spc="-35">
                <a:latin typeface="Trebuchet MS" panose="020B0603020202020204"/>
                <a:cs typeface="Trebuchet MS" panose="020B0603020202020204"/>
              </a:rPr>
              <a:t>This</a:t>
            </a:r>
            <a:r>
              <a:rPr sz="2970" b="1" spc="-155">
                <a:latin typeface="Trebuchet MS" panose="020B0603020202020204"/>
                <a:cs typeface="Trebuchet MS" panose="020B0603020202020204"/>
              </a:rPr>
              <a:t> </a:t>
            </a:r>
            <a:r>
              <a:rPr sz="2970" b="1">
                <a:latin typeface="Trebuchet MS" panose="020B0603020202020204"/>
                <a:cs typeface="Trebuchet MS" panose="020B0603020202020204"/>
              </a:rPr>
              <a:t>allows</a:t>
            </a:r>
            <a:r>
              <a:rPr sz="2970" b="1" spc="-155">
                <a:latin typeface="Trebuchet MS" panose="020B0603020202020204"/>
                <a:cs typeface="Trebuchet MS" panose="020B0603020202020204"/>
              </a:rPr>
              <a:t> </a:t>
            </a:r>
            <a:r>
              <a:rPr sz="2970" b="1">
                <a:latin typeface="Trebuchet MS" panose="020B0603020202020204"/>
                <a:cs typeface="Trebuchet MS" panose="020B0603020202020204"/>
              </a:rPr>
              <a:t>managers</a:t>
            </a:r>
            <a:r>
              <a:rPr sz="2970" b="1" spc="-155">
                <a:latin typeface="Trebuchet MS" panose="020B0603020202020204"/>
                <a:cs typeface="Trebuchet MS" panose="020B0603020202020204"/>
              </a:rPr>
              <a:t> </a:t>
            </a:r>
            <a:r>
              <a:rPr sz="2970" b="1" spc="-60">
                <a:latin typeface="Trebuchet MS" panose="020B0603020202020204"/>
                <a:cs typeface="Trebuchet MS" panose="020B0603020202020204"/>
              </a:rPr>
              <a:t>to</a:t>
            </a:r>
            <a:r>
              <a:rPr sz="2970" b="1" spc="-100">
                <a:latin typeface="Trebuchet MS" panose="020B0603020202020204"/>
                <a:cs typeface="Trebuchet MS" panose="020B0603020202020204"/>
              </a:rPr>
              <a:t> </a:t>
            </a:r>
            <a:r>
              <a:rPr sz="2970" b="1" spc="-60">
                <a:latin typeface="Trebuchet MS" panose="020B0603020202020204"/>
                <a:cs typeface="Trebuchet MS" panose="020B0603020202020204"/>
              </a:rPr>
              <a:t>identify</a:t>
            </a:r>
            <a:r>
              <a:rPr sz="2970" b="1" spc="-200">
                <a:latin typeface="Trebuchet MS" panose="020B0603020202020204"/>
                <a:cs typeface="Trebuchet MS" panose="020B0603020202020204"/>
              </a:rPr>
              <a:t> </a:t>
            </a:r>
            <a:r>
              <a:rPr sz="2970" b="1" spc="-10">
                <a:latin typeface="Trebuchet MS" panose="020B0603020202020204"/>
                <a:cs typeface="Trebuchet MS" panose="020B0603020202020204"/>
              </a:rPr>
              <a:t>staffing</a:t>
            </a:r>
            <a:r>
              <a:rPr sz="2970" b="1" spc="-145">
                <a:latin typeface="Trebuchet MS" panose="020B0603020202020204"/>
                <a:cs typeface="Trebuchet MS" panose="020B0603020202020204"/>
              </a:rPr>
              <a:t> </a:t>
            </a:r>
            <a:r>
              <a:rPr sz="2970" b="1" spc="-10">
                <a:latin typeface="Trebuchet MS" panose="020B0603020202020204"/>
                <a:cs typeface="Trebuchet MS" panose="020B0603020202020204"/>
              </a:rPr>
              <a:t>shortages and</a:t>
            </a:r>
            <a:r>
              <a:rPr sz="2970" b="1" spc="-140">
                <a:latin typeface="Trebuchet MS" panose="020B0603020202020204"/>
                <a:cs typeface="Trebuchet MS" panose="020B0603020202020204"/>
              </a:rPr>
              <a:t> </a:t>
            </a:r>
            <a:r>
              <a:rPr sz="2970" b="1" spc="-55">
                <a:latin typeface="Trebuchet MS" panose="020B0603020202020204"/>
                <a:cs typeface="Trebuchet MS" panose="020B0603020202020204"/>
              </a:rPr>
              <a:t>arrange</a:t>
            </a:r>
            <a:r>
              <a:rPr sz="2970" b="1" spc="-165">
                <a:latin typeface="Trebuchet MS" panose="020B0603020202020204"/>
                <a:cs typeface="Trebuchet MS" panose="020B0603020202020204"/>
              </a:rPr>
              <a:t> </a:t>
            </a:r>
            <a:r>
              <a:rPr sz="2970" b="1" spc="-40">
                <a:latin typeface="Trebuchet MS" panose="020B0603020202020204"/>
                <a:cs typeface="Trebuchet MS" panose="020B0603020202020204"/>
              </a:rPr>
              <a:t>cover</a:t>
            </a:r>
            <a:r>
              <a:rPr sz="2970" b="1" spc="-130">
                <a:latin typeface="Trebuchet MS" panose="020B0603020202020204"/>
                <a:cs typeface="Trebuchet MS" panose="020B0603020202020204"/>
              </a:rPr>
              <a:t> </a:t>
            </a:r>
            <a:r>
              <a:rPr sz="2970" b="1" spc="-50">
                <a:latin typeface="Trebuchet MS" panose="020B0603020202020204"/>
                <a:cs typeface="Trebuchet MS" panose="020B0603020202020204"/>
              </a:rPr>
              <a:t>when</a:t>
            </a:r>
            <a:r>
              <a:rPr sz="2970" b="1" spc="-125">
                <a:latin typeface="Trebuchet MS" panose="020B0603020202020204"/>
                <a:cs typeface="Trebuchet MS" panose="020B0603020202020204"/>
              </a:rPr>
              <a:t> </a:t>
            </a:r>
            <a:r>
              <a:rPr sz="2970" b="1" spc="-50">
                <a:latin typeface="Trebuchet MS" panose="020B0603020202020204"/>
                <a:cs typeface="Trebuchet MS" panose="020B0603020202020204"/>
              </a:rPr>
              <a:t>needed.</a:t>
            </a:r>
            <a:r>
              <a:rPr sz="2970" b="1" spc="-150">
                <a:latin typeface="Trebuchet MS" panose="020B0603020202020204"/>
                <a:cs typeface="Trebuchet MS" panose="020B0603020202020204"/>
              </a:rPr>
              <a:t> </a:t>
            </a:r>
            <a:r>
              <a:rPr sz="2970" b="1" spc="-10">
                <a:latin typeface="Trebuchet MS" panose="020B0603020202020204"/>
                <a:cs typeface="Trebuchet MS" panose="020B0603020202020204"/>
              </a:rPr>
              <a:t>In</a:t>
            </a:r>
            <a:r>
              <a:rPr sz="2970" b="1" spc="-215">
                <a:latin typeface="Trebuchet MS" panose="020B0603020202020204"/>
                <a:cs typeface="Trebuchet MS" panose="020B0603020202020204"/>
              </a:rPr>
              <a:t> </a:t>
            </a:r>
            <a:r>
              <a:rPr sz="2970" b="1" spc="-40">
                <a:latin typeface="Trebuchet MS" panose="020B0603020202020204"/>
                <a:cs typeface="Trebuchet MS" panose="020B0603020202020204"/>
              </a:rPr>
              <a:t>addition,</a:t>
            </a:r>
            <a:r>
              <a:rPr sz="2970" b="1" spc="-150">
                <a:latin typeface="Trebuchet MS" panose="020B0603020202020204"/>
                <a:cs typeface="Trebuchet MS" panose="020B0603020202020204"/>
              </a:rPr>
              <a:t> </a:t>
            </a:r>
            <a:r>
              <a:rPr sz="2970" b="1" spc="-25">
                <a:latin typeface="Trebuchet MS" panose="020B0603020202020204"/>
                <a:cs typeface="Trebuchet MS" panose="020B0603020202020204"/>
              </a:rPr>
              <a:t>training </a:t>
            </a:r>
            <a:r>
              <a:rPr sz="2970" b="1" spc="-30">
                <a:latin typeface="Trebuchet MS" panose="020B0603020202020204"/>
                <a:cs typeface="Trebuchet MS" panose="020B0603020202020204"/>
              </a:rPr>
              <a:t>records</a:t>
            </a:r>
            <a:r>
              <a:rPr sz="2970" b="1" spc="-95">
                <a:latin typeface="Trebuchet MS" panose="020B0603020202020204"/>
                <a:cs typeface="Trebuchet MS" panose="020B0603020202020204"/>
              </a:rPr>
              <a:t> </a:t>
            </a:r>
            <a:r>
              <a:rPr sz="2970" b="1">
                <a:latin typeface="Trebuchet MS" panose="020B0603020202020204"/>
                <a:cs typeface="Trebuchet MS" panose="020B0603020202020204"/>
              </a:rPr>
              <a:t>can</a:t>
            </a:r>
            <a:r>
              <a:rPr sz="2970" b="1" spc="-210">
                <a:latin typeface="Trebuchet MS" panose="020B0603020202020204"/>
                <a:cs typeface="Trebuchet MS" panose="020B0603020202020204"/>
              </a:rPr>
              <a:t> </a:t>
            </a:r>
            <a:r>
              <a:rPr sz="2970" b="1" spc="-30">
                <a:latin typeface="Trebuchet MS" panose="020B0603020202020204"/>
                <a:cs typeface="Trebuchet MS" panose="020B0603020202020204"/>
              </a:rPr>
              <a:t>be</a:t>
            </a:r>
            <a:r>
              <a:rPr sz="2970" b="1" spc="-85">
                <a:latin typeface="Trebuchet MS" panose="020B0603020202020204"/>
                <a:cs typeface="Trebuchet MS" panose="020B0603020202020204"/>
              </a:rPr>
              <a:t> </a:t>
            </a:r>
            <a:r>
              <a:rPr sz="2970" b="1" spc="-35">
                <a:latin typeface="Trebuchet MS" panose="020B0603020202020204"/>
                <a:cs typeface="Trebuchet MS" panose="020B0603020202020204"/>
              </a:rPr>
              <a:t>stored</a:t>
            </a:r>
            <a:r>
              <a:rPr sz="2970" b="1" spc="-140">
                <a:latin typeface="Trebuchet MS" panose="020B0603020202020204"/>
                <a:cs typeface="Trebuchet MS" panose="020B0603020202020204"/>
              </a:rPr>
              <a:t> </a:t>
            </a:r>
            <a:r>
              <a:rPr sz="2970" b="1" spc="-65">
                <a:latin typeface="Trebuchet MS" panose="020B0603020202020204"/>
                <a:cs typeface="Trebuchet MS" panose="020B0603020202020204"/>
              </a:rPr>
              <a:t>in</a:t>
            </a:r>
            <a:r>
              <a:rPr sz="2970" b="1" spc="-125">
                <a:latin typeface="Trebuchet MS" panose="020B0603020202020204"/>
                <a:cs typeface="Trebuchet MS" panose="020B0603020202020204"/>
              </a:rPr>
              <a:t> </a:t>
            </a:r>
            <a:r>
              <a:rPr sz="2970" b="1" spc="-50">
                <a:latin typeface="Trebuchet MS" panose="020B0603020202020204"/>
                <a:cs typeface="Trebuchet MS" panose="020B0603020202020204"/>
              </a:rPr>
              <a:t>Excel,</a:t>
            </a:r>
            <a:r>
              <a:rPr sz="2970" b="1" spc="-155">
                <a:latin typeface="Trebuchet MS" panose="020B0603020202020204"/>
                <a:cs typeface="Trebuchet MS" panose="020B0603020202020204"/>
              </a:rPr>
              <a:t> </a:t>
            </a:r>
            <a:r>
              <a:rPr sz="2970" b="1" spc="-35">
                <a:latin typeface="Trebuchet MS" panose="020B0603020202020204"/>
                <a:cs typeface="Trebuchet MS" panose="020B0603020202020204"/>
              </a:rPr>
              <a:t>helping</a:t>
            </a:r>
            <a:r>
              <a:rPr sz="2970" b="1" spc="-75">
                <a:latin typeface="Trebuchet MS" panose="020B0603020202020204"/>
                <a:cs typeface="Trebuchet MS" panose="020B0603020202020204"/>
              </a:rPr>
              <a:t> </a:t>
            </a:r>
            <a:r>
              <a:rPr sz="2970" b="1" spc="-10">
                <a:latin typeface="Trebuchet MS" panose="020B0603020202020204"/>
                <a:cs typeface="Trebuchet MS" panose="020B0603020202020204"/>
              </a:rPr>
              <a:t>managers </a:t>
            </a:r>
            <a:r>
              <a:rPr sz="2970" b="1" spc="-35">
                <a:latin typeface="Trebuchet MS" panose="020B0603020202020204"/>
                <a:cs typeface="Trebuchet MS" panose="020B0603020202020204"/>
              </a:rPr>
              <a:t>monitor</a:t>
            </a:r>
            <a:r>
              <a:rPr sz="2970" b="1" spc="-204">
                <a:latin typeface="Trebuchet MS" panose="020B0603020202020204"/>
                <a:cs typeface="Trebuchet MS" panose="020B0603020202020204"/>
              </a:rPr>
              <a:t> </a:t>
            </a:r>
            <a:r>
              <a:rPr sz="2970" b="1" spc="-35">
                <a:latin typeface="Trebuchet MS" panose="020B0603020202020204"/>
                <a:cs typeface="Trebuchet MS" panose="020B0603020202020204"/>
              </a:rPr>
              <a:t>when</a:t>
            </a:r>
            <a:r>
              <a:rPr sz="2970" b="1" spc="-114">
                <a:latin typeface="Trebuchet MS" panose="020B0603020202020204"/>
                <a:cs typeface="Trebuchet MS" panose="020B0603020202020204"/>
              </a:rPr>
              <a:t> </a:t>
            </a:r>
            <a:r>
              <a:rPr sz="2970" b="1" spc="-30">
                <a:latin typeface="Trebuchet MS" panose="020B0603020202020204"/>
                <a:cs typeface="Trebuchet MS" panose="020B0603020202020204"/>
              </a:rPr>
              <a:t>staff</a:t>
            </a:r>
            <a:r>
              <a:rPr sz="2970" b="1" spc="-135">
                <a:latin typeface="Trebuchet MS" panose="020B0603020202020204"/>
                <a:cs typeface="Trebuchet MS" panose="020B0603020202020204"/>
              </a:rPr>
              <a:t> </a:t>
            </a:r>
            <a:r>
              <a:rPr sz="2970" b="1" spc="-35">
                <a:latin typeface="Trebuchet MS" panose="020B0603020202020204"/>
                <a:cs typeface="Trebuchet MS" panose="020B0603020202020204"/>
              </a:rPr>
              <a:t>have</a:t>
            </a:r>
            <a:r>
              <a:rPr sz="2970" b="1" spc="-160">
                <a:latin typeface="Trebuchet MS" panose="020B0603020202020204"/>
                <a:cs typeface="Trebuchet MS" panose="020B0603020202020204"/>
              </a:rPr>
              <a:t> </a:t>
            </a:r>
            <a:r>
              <a:rPr sz="2970" b="1" spc="-20">
                <a:latin typeface="Trebuchet MS" panose="020B0603020202020204"/>
                <a:cs typeface="Trebuchet MS" panose="020B0603020202020204"/>
              </a:rPr>
              <a:t>completed</a:t>
            </a:r>
            <a:r>
              <a:rPr sz="2970" b="1" spc="-130">
                <a:latin typeface="Trebuchet MS" panose="020B0603020202020204"/>
                <a:cs typeface="Trebuchet MS" panose="020B0603020202020204"/>
              </a:rPr>
              <a:t> </a:t>
            </a:r>
            <a:r>
              <a:rPr sz="2970" b="1" spc="-10">
                <a:latin typeface="Trebuchet MS" panose="020B0603020202020204"/>
                <a:cs typeface="Trebuchet MS" panose="020B0603020202020204"/>
              </a:rPr>
              <a:t>mandatory </a:t>
            </a:r>
            <a:r>
              <a:rPr sz="2970" b="1" spc="-60">
                <a:latin typeface="Trebuchet MS" panose="020B0603020202020204"/>
                <a:cs typeface="Trebuchet MS" panose="020B0603020202020204"/>
              </a:rPr>
              <a:t>training</a:t>
            </a:r>
            <a:r>
              <a:rPr sz="2970" b="1" spc="-70">
                <a:latin typeface="Trebuchet MS" panose="020B0603020202020204"/>
                <a:cs typeface="Trebuchet MS" panose="020B0603020202020204"/>
              </a:rPr>
              <a:t> </a:t>
            </a:r>
            <a:r>
              <a:rPr sz="2970" b="1">
                <a:latin typeface="Trebuchet MS" panose="020B0603020202020204"/>
                <a:cs typeface="Trebuchet MS" panose="020B0603020202020204"/>
              </a:rPr>
              <a:t>such</a:t>
            </a:r>
            <a:r>
              <a:rPr sz="2970" b="1" spc="-114">
                <a:latin typeface="Trebuchet MS" panose="020B0603020202020204"/>
                <a:cs typeface="Trebuchet MS" panose="020B0603020202020204"/>
              </a:rPr>
              <a:t> </a:t>
            </a:r>
            <a:r>
              <a:rPr sz="2970" b="1" spc="75">
                <a:latin typeface="Trebuchet MS" panose="020B0603020202020204"/>
                <a:cs typeface="Trebuchet MS" panose="020B0603020202020204"/>
              </a:rPr>
              <a:t>as</a:t>
            </a:r>
            <a:r>
              <a:rPr sz="2970" b="1" spc="-160">
                <a:latin typeface="Trebuchet MS" panose="020B0603020202020204"/>
                <a:cs typeface="Trebuchet MS" panose="020B0603020202020204"/>
              </a:rPr>
              <a:t> </a:t>
            </a:r>
            <a:r>
              <a:rPr sz="2970" b="1" spc="-55">
                <a:latin typeface="Trebuchet MS" panose="020B0603020202020204"/>
                <a:cs typeface="Trebuchet MS" panose="020B0603020202020204"/>
              </a:rPr>
              <a:t>first</a:t>
            </a:r>
            <a:r>
              <a:rPr sz="2970" b="1" spc="-90">
                <a:latin typeface="Trebuchet MS" panose="020B0603020202020204"/>
                <a:cs typeface="Trebuchet MS" panose="020B0603020202020204"/>
              </a:rPr>
              <a:t> </a:t>
            </a:r>
            <a:r>
              <a:rPr sz="2970" b="1" spc="-65">
                <a:latin typeface="Trebuchet MS" panose="020B0603020202020204"/>
                <a:cs typeface="Trebuchet MS" panose="020B0603020202020204"/>
              </a:rPr>
              <a:t>aid,</a:t>
            </a:r>
            <a:r>
              <a:rPr sz="2970" b="1" spc="-140">
                <a:latin typeface="Trebuchet MS" panose="020B0603020202020204"/>
                <a:cs typeface="Trebuchet MS" panose="020B0603020202020204"/>
              </a:rPr>
              <a:t> </a:t>
            </a:r>
            <a:r>
              <a:rPr sz="2970" b="1" spc="-35">
                <a:latin typeface="Trebuchet MS" panose="020B0603020202020204"/>
                <a:cs typeface="Trebuchet MS" panose="020B0603020202020204"/>
              </a:rPr>
              <a:t>health</a:t>
            </a:r>
            <a:r>
              <a:rPr sz="2970" b="1" spc="-114">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130">
                <a:latin typeface="Trebuchet MS" panose="020B0603020202020204"/>
                <a:cs typeface="Trebuchet MS" panose="020B0603020202020204"/>
              </a:rPr>
              <a:t> </a:t>
            </a:r>
            <a:r>
              <a:rPr sz="2970" b="1" spc="-65">
                <a:latin typeface="Trebuchet MS" panose="020B0603020202020204"/>
                <a:cs typeface="Trebuchet MS" panose="020B0603020202020204"/>
              </a:rPr>
              <a:t>safety,</a:t>
            </a:r>
            <a:r>
              <a:rPr sz="2970" b="1" spc="-140">
                <a:latin typeface="Trebuchet MS" panose="020B0603020202020204"/>
                <a:cs typeface="Trebuchet MS" panose="020B0603020202020204"/>
              </a:rPr>
              <a:t> </a:t>
            </a:r>
            <a:r>
              <a:rPr sz="2970" b="1" spc="-10">
                <a:latin typeface="Trebuchet MS" panose="020B0603020202020204"/>
                <a:cs typeface="Trebuchet MS" panose="020B0603020202020204"/>
              </a:rPr>
              <a:t>infection </a:t>
            </a:r>
            <a:r>
              <a:rPr sz="2970" b="1" spc="-40">
                <a:latin typeface="Trebuchet MS" panose="020B0603020202020204"/>
                <a:cs typeface="Trebuchet MS" panose="020B0603020202020204"/>
              </a:rPr>
              <a:t>control,</a:t>
            </a:r>
            <a:r>
              <a:rPr sz="2970" b="1" spc="-150">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140">
                <a:latin typeface="Trebuchet MS" panose="020B0603020202020204"/>
                <a:cs typeface="Trebuchet MS" panose="020B0603020202020204"/>
              </a:rPr>
              <a:t> </a:t>
            </a:r>
            <a:r>
              <a:rPr sz="2970" b="1" spc="-10">
                <a:latin typeface="Trebuchet MS" panose="020B0603020202020204"/>
                <a:cs typeface="Trebuchet MS" panose="020B0603020202020204"/>
              </a:rPr>
              <a:t>safeguarding.</a:t>
            </a:r>
            <a:endParaRPr sz="2970">
              <a:latin typeface="Trebuchet MS" panose="020B0603020202020204"/>
              <a:cs typeface="Trebuchet MS" panose="020B0603020202020204"/>
            </a:endParaRPr>
          </a:p>
        </p:txBody>
      </p:sp>
      <p:sp>
        <p:nvSpPr>
          <p:cNvPr id="6" name="object 6"/>
          <p:cNvSpPr txBox="1"/>
          <p:nvPr/>
        </p:nvSpPr>
        <p:spPr>
          <a:xfrm>
            <a:off x="713066" y="6985000"/>
            <a:ext cx="7778821" cy="4126865"/>
          </a:xfrm>
          <a:prstGeom prst="rect">
            <a:avLst/>
          </a:prstGeom>
        </p:spPr>
        <p:txBody>
          <a:bodyPr vert="horz" wrap="square" lIns="0" tIns="18847" rIns="0" bIns="0" rtlCol="0">
            <a:spAutoFit/>
          </a:bodyPr>
          <a:lstStyle/>
          <a:p>
            <a:pPr marL="12700" marR="5080">
              <a:lnSpc>
                <a:spcPct val="100000"/>
              </a:lnSpc>
              <a:spcBef>
                <a:spcPts val="90"/>
              </a:spcBef>
            </a:pPr>
            <a:r>
              <a:rPr sz="2970" b="1" spc="-55">
                <a:latin typeface="Trebuchet MS" panose="020B0603020202020204"/>
                <a:cs typeface="Trebuchet MS" panose="020B0603020202020204"/>
              </a:rPr>
              <a:t>Another</a:t>
            </a:r>
            <a:r>
              <a:rPr sz="2970" b="1" spc="-130">
                <a:latin typeface="Trebuchet MS" panose="020B0603020202020204"/>
                <a:cs typeface="Trebuchet MS" panose="020B0603020202020204"/>
              </a:rPr>
              <a:t> </a:t>
            </a:r>
            <a:r>
              <a:rPr sz="2970" b="1" spc="-55">
                <a:latin typeface="Trebuchet MS" panose="020B0603020202020204"/>
                <a:cs typeface="Trebuchet MS" panose="020B0603020202020204"/>
              </a:rPr>
              <a:t>benefit</a:t>
            </a:r>
            <a:r>
              <a:rPr sz="2970" b="1" spc="-180">
                <a:latin typeface="Trebuchet MS" panose="020B0603020202020204"/>
                <a:cs typeface="Trebuchet MS" panose="020B0603020202020204"/>
              </a:rPr>
              <a:t> </a:t>
            </a:r>
            <a:r>
              <a:rPr sz="2970" b="1" spc="60">
                <a:latin typeface="Trebuchet MS" panose="020B0603020202020204"/>
                <a:cs typeface="Trebuchet MS" panose="020B0603020202020204"/>
              </a:rPr>
              <a:t>is</a:t>
            </a:r>
            <a:r>
              <a:rPr sz="2970" b="1" spc="-165">
                <a:latin typeface="Trebuchet MS" panose="020B0603020202020204"/>
                <a:cs typeface="Trebuchet MS" panose="020B0603020202020204"/>
              </a:rPr>
              <a:t> </a:t>
            </a:r>
            <a:r>
              <a:rPr sz="2970" b="1" spc="-60">
                <a:latin typeface="Trebuchet MS" panose="020B0603020202020204"/>
                <a:cs typeface="Trebuchet MS" panose="020B0603020202020204"/>
              </a:rPr>
              <a:t>that</a:t>
            </a:r>
            <a:r>
              <a:rPr sz="2970" b="1" spc="-105">
                <a:latin typeface="Trebuchet MS" panose="020B0603020202020204"/>
                <a:cs typeface="Trebuchet MS" panose="020B0603020202020204"/>
              </a:rPr>
              <a:t> </a:t>
            </a:r>
            <a:r>
              <a:rPr sz="2970" b="1" spc="-45">
                <a:latin typeface="Trebuchet MS" panose="020B0603020202020204"/>
                <a:cs typeface="Trebuchet MS" panose="020B0603020202020204"/>
              </a:rPr>
              <a:t>Excel</a:t>
            </a:r>
            <a:r>
              <a:rPr sz="2970" b="1" spc="-145">
                <a:latin typeface="Trebuchet MS" panose="020B0603020202020204"/>
                <a:cs typeface="Trebuchet MS" panose="020B0603020202020204"/>
              </a:rPr>
              <a:t> </a:t>
            </a:r>
            <a:r>
              <a:rPr sz="2970" b="1" spc="-10">
                <a:latin typeface="Trebuchet MS" panose="020B0603020202020204"/>
                <a:cs typeface="Trebuchet MS" panose="020B0603020202020204"/>
              </a:rPr>
              <a:t>makes </a:t>
            </a:r>
            <a:r>
              <a:rPr sz="2970" b="1" spc="-40">
                <a:latin typeface="Trebuchet MS" panose="020B0603020202020204"/>
                <a:cs typeface="Trebuchet MS" panose="020B0603020202020204"/>
              </a:rPr>
              <a:t>information</a:t>
            </a:r>
            <a:r>
              <a:rPr sz="2970" b="1" spc="-130">
                <a:latin typeface="Trebuchet MS" panose="020B0603020202020204"/>
                <a:cs typeface="Trebuchet MS" panose="020B0603020202020204"/>
              </a:rPr>
              <a:t> </a:t>
            </a:r>
            <a:r>
              <a:rPr sz="2970" b="1" spc="-10">
                <a:latin typeface="Trebuchet MS" panose="020B0603020202020204"/>
                <a:cs typeface="Trebuchet MS" panose="020B0603020202020204"/>
              </a:rPr>
              <a:t>easy</a:t>
            </a:r>
            <a:r>
              <a:rPr sz="2970" b="1" spc="-125">
                <a:latin typeface="Trebuchet MS" panose="020B0603020202020204"/>
                <a:cs typeface="Trebuchet MS" panose="020B0603020202020204"/>
              </a:rPr>
              <a:t> </a:t>
            </a:r>
            <a:r>
              <a:rPr sz="2970" b="1" spc="-60">
                <a:latin typeface="Trebuchet MS" panose="020B0603020202020204"/>
                <a:cs typeface="Trebuchet MS" panose="020B0603020202020204"/>
              </a:rPr>
              <a:t>to</a:t>
            </a:r>
            <a:r>
              <a:rPr sz="2970" b="1" spc="-110">
                <a:latin typeface="Trebuchet MS" panose="020B0603020202020204"/>
                <a:cs typeface="Trebuchet MS" panose="020B0603020202020204"/>
              </a:rPr>
              <a:t> </a:t>
            </a:r>
            <a:r>
              <a:rPr sz="2970" b="1" spc="-60">
                <a:latin typeface="Trebuchet MS" panose="020B0603020202020204"/>
                <a:cs typeface="Trebuchet MS" panose="020B0603020202020204"/>
              </a:rPr>
              <a:t>update,</a:t>
            </a:r>
            <a:r>
              <a:rPr sz="2970" b="1" spc="-150">
                <a:latin typeface="Trebuchet MS" panose="020B0603020202020204"/>
                <a:cs typeface="Trebuchet MS" panose="020B0603020202020204"/>
              </a:rPr>
              <a:t> </a:t>
            </a:r>
            <a:r>
              <a:rPr sz="2970" b="1" spc="-35">
                <a:latin typeface="Trebuchet MS" panose="020B0603020202020204"/>
                <a:cs typeface="Trebuchet MS" panose="020B0603020202020204"/>
              </a:rPr>
              <a:t>sort,</a:t>
            </a:r>
            <a:r>
              <a:rPr sz="2970" b="1" spc="-145">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220">
                <a:latin typeface="Trebuchet MS" panose="020B0603020202020204"/>
                <a:cs typeface="Trebuchet MS" panose="020B0603020202020204"/>
              </a:rPr>
              <a:t> </a:t>
            </a:r>
            <a:r>
              <a:rPr sz="2970" b="1" spc="-10">
                <a:latin typeface="Trebuchet MS" panose="020B0603020202020204"/>
                <a:cs typeface="Trebuchet MS" panose="020B0603020202020204"/>
              </a:rPr>
              <a:t>search. </a:t>
            </a:r>
            <a:r>
              <a:rPr sz="2970" b="1" spc="-85">
                <a:latin typeface="Trebuchet MS" panose="020B0603020202020204"/>
                <a:cs typeface="Trebuchet MS" panose="020B0603020202020204"/>
              </a:rPr>
              <a:t>For</a:t>
            </a:r>
            <a:r>
              <a:rPr sz="2970" b="1" spc="-120">
                <a:latin typeface="Trebuchet MS" panose="020B0603020202020204"/>
                <a:cs typeface="Trebuchet MS" panose="020B0603020202020204"/>
              </a:rPr>
              <a:t> </a:t>
            </a:r>
            <a:r>
              <a:rPr sz="2970" b="1" spc="-55">
                <a:latin typeface="Trebuchet MS" panose="020B0603020202020204"/>
                <a:cs typeface="Trebuchet MS" panose="020B0603020202020204"/>
              </a:rPr>
              <a:t>example,</a:t>
            </a:r>
            <a:r>
              <a:rPr sz="2970" b="1" spc="-145">
                <a:latin typeface="Trebuchet MS" panose="020B0603020202020204"/>
                <a:cs typeface="Trebuchet MS" panose="020B0603020202020204"/>
              </a:rPr>
              <a:t> </a:t>
            </a:r>
            <a:r>
              <a:rPr sz="2970" b="1">
                <a:latin typeface="Trebuchet MS" panose="020B0603020202020204"/>
                <a:cs typeface="Trebuchet MS" panose="020B0603020202020204"/>
              </a:rPr>
              <a:t>managers</a:t>
            </a:r>
            <a:r>
              <a:rPr sz="2970" b="1" spc="-160">
                <a:latin typeface="Trebuchet MS" panose="020B0603020202020204"/>
                <a:cs typeface="Trebuchet MS" panose="020B0603020202020204"/>
              </a:rPr>
              <a:t> </a:t>
            </a:r>
            <a:r>
              <a:rPr sz="2970" b="1">
                <a:latin typeface="Trebuchet MS" panose="020B0603020202020204"/>
                <a:cs typeface="Trebuchet MS" panose="020B0603020202020204"/>
              </a:rPr>
              <a:t>can</a:t>
            </a:r>
            <a:r>
              <a:rPr sz="2970" b="1" spc="-120">
                <a:latin typeface="Trebuchet MS" panose="020B0603020202020204"/>
                <a:cs typeface="Trebuchet MS" panose="020B0603020202020204"/>
              </a:rPr>
              <a:t> </a:t>
            </a:r>
            <a:r>
              <a:rPr sz="2970" b="1" spc="-35">
                <a:latin typeface="Trebuchet MS" panose="020B0603020202020204"/>
                <a:cs typeface="Trebuchet MS" panose="020B0603020202020204"/>
              </a:rPr>
              <a:t>quickly</a:t>
            </a:r>
            <a:r>
              <a:rPr sz="2970" b="1" spc="-120">
                <a:latin typeface="Trebuchet MS" panose="020B0603020202020204"/>
                <a:cs typeface="Trebuchet MS" panose="020B0603020202020204"/>
              </a:rPr>
              <a:t> </a:t>
            </a:r>
            <a:r>
              <a:rPr sz="2970" b="1" spc="-55">
                <a:latin typeface="Trebuchet MS" panose="020B0603020202020204"/>
                <a:cs typeface="Trebuchet MS" panose="020B0603020202020204"/>
              </a:rPr>
              <a:t>find</a:t>
            </a:r>
            <a:r>
              <a:rPr sz="2970" b="1" spc="-130">
                <a:latin typeface="Trebuchet MS" panose="020B0603020202020204"/>
                <a:cs typeface="Trebuchet MS" panose="020B0603020202020204"/>
              </a:rPr>
              <a:t> </a:t>
            </a:r>
            <a:r>
              <a:rPr sz="2970" b="1" spc="-10">
                <a:latin typeface="Trebuchet MS" panose="020B0603020202020204"/>
                <a:cs typeface="Trebuchet MS" panose="020B0603020202020204"/>
              </a:rPr>
              <a:t>staff contact</a:t>
            </a:r>
            <a:r>
              <a:rPr sz="2970" b="1" spc="-185">
                <a:latin typeface="Trebuchet MS" panose="020B0603020202020204"/>
                <a:cs typeface="Trebuchet MS" panose="020B0603020202020204"/>
              </a:rPr>
              <a:t> </a:t>
            </a:r>
            <a:r>
              <a:rPr sz="2970" b="1">
                <a:latin typeface="Trebuchet MS" panose="020B0603020202020204"/>
                <a:cs typeface="Trebuchet MS" panose="020B0603020202020204"/>
              </a:rPr>
              <a:t>details</a:t>
            </a:r>
            <a:r>
              <a:rPr sz="2970" b="1" spc="-175">
                <a:latin typeface="Trebuchet MS" panose="020B0603020202020204"/>
                <a:cs typeface="Trebuchet MS" panose="020B0603020202020204"/>
              </a:rPr>
              <a:t> </a:t>
            </a:r>
            <a:r>
              <a:rPr sz="2970" b="1" spc="-85">
                <a:latin typeface="Trebuchet MS" panose="020B0603020202020204"/>
                <a:cs typeface="Trebuchet MS" panose="020B0603020202020204"/>
              </a:rPr>
              <a:t>if</a:t>
            </a:r>
            <a:r>
              <a:rPr sz="2970" b="1" spc="-150">
                <a:latin typeface="Trebuchet MS" panose="020B0603020202020204"/>
                <a:cs typeface="Trebuchet MS" panose="020B0603020202020204"/>
              </a:rPr>
              <a:t> </a:t>
            </a:r>
            <a:r>
              <a:rPr sz="2970" b="1" spc="-60">
                <a:latin typeface="Trebuchet MS" panose="020B0603020202020204"/>
                <a:cs typeface="Trebuchet MS" panose="020B0603020202020204"/>
              </a:rPr>
              <a:t>they</a:t>
            </a:r>
            <a:r>
              <a:rPr sz="2970" b="1" spc="-215">
                <a:latin typeface="Trebuchet MS" panose="020B0603020202020204"/>
                <a:cs typeface="Trebuchet MS" panose="020B0603020202020204"/>
              </a:rPr>
              <a:t> </a:t>
            </a:r>
            <a:r>
              <a:rPr sz="2970" b="1" spc="-30">
                <a:latin typeface="Trebuchet MS" panose="020B0603020202020204"/>
                <a:cs typeface="Trebuchet MS" panose="020B0603020202020204"/>
              </a:rPr>
              <a:t>need</a:t>
            </a:r>
            <a:r>
              <a:rPr sz="2970" b="1" spc="-150">
                <a:latin typeface="Trebuchet MS" panose="020B0603020202020204"/>
                <a:cs typeface="Trebuchet MS" panose="020B0603020202020204"/>
              </a:rPr>
              <a:t> </a:t>
            </a:r>
            <a:r>
              <a:rPr sz="2970" b="1" spc="-60">
                <a:latin typeface="Trebuchet MS" panose="020B0603020202020204"/>
                <a:cs typeface="Trebuchet MS" panose="020B0603020202020204"/>
              </a:rPr>
              <a:t>to</a:t>
            </a:r>
            <a:r>
              <a:rPr sz="2970" b="1" spc="-125">
                <a:latin typeface="Trebuchet MS" panose="020B0603020202020204"/>
                <a:cs typeface="Trebuchet MS" panose="020B0603020202020204"/>
              </a:rPr>
              <a:t> </a:t>
            </a:r>
            <a:r>
              <a:rPr sz="2970" b="1" spc="-55">
                <a:latin typeface="Trebuchet MS" panose="020B0603020202020204"/>
                <a:cs typeface="Trebuchet MS" panose="020B0603020202020204"/>
              </a:rPr>
              <a:t>arrange</a:t>
            </a:r>
            <a:r>
              <a:rPr sz="2970" b="1" spc="-170">
                <a:latin typeface="Trebuchet MS" panose="020B0603020202020204"/>
                <a:cs typeface="Trebuchet MS" panose="020B0603020202020204"/>
              </a:rPr>
              <a:t> </a:t>
            </a:r>
            <a:r>
              <a:rPr sz="2970" b="1">
                <a:latin typeface="Trebuchet MS" panose="020B0603020202020204"/>
                <a:cs typeface="Trebuchet MS" panose="020B0603020202020204"/>
              </a:rPr>
              <a:t>a</a:t>
            </a:r>
            <a:r>
              <a:rPr sz="2970" b="1" spc="-165">
                <a:latin typeface="Trebuchet MS" panose="020B0603020202020204"/>
                <a:cs typeface="Trebuchet MS" panose="020B0603020202020204"/>
              </a:rPr>
              <a:t> </a:t>
            </a:r>
            <a:r>
              <a:rPr sz="2970" b="1" spc="-10">
                <a:latin typeface="Trebuchet MS" panose="020B0603020202020204"/>
                <a:cs typeface="Trebuchet MS" panose="020B0603020202020204"/>
              </a:rPr>
              <a:t>shift change</a:t>
            </a:r>
            <a:r>
              <a:rPr sz="2970" b="1" spc="-165">
                <a:latin typeface="Trebuchet MS" panose="020B0603020202020204"/>
                <a:cs typeface="Trebuchet MS" panose="020B0603020202020204"/>
              </a:rPr>
              <a:t> </a:t>
            </a:r>
            <a:r>
              <a:rPr sz="2970" b="1" spc="-50">
                <a:latin typeface="Trebuchet MS" panose="020B0603020202020204"/>
                <a:cs typeface="Trebuchet MS" panose="020B0603020202020204"/>
              </a:rPr>
              <a:t>or</a:t>
            </a:r>
            <a:r>
              <a:rPr sz="2970" b="1" spc="-125">
                <a:latin typeface="Trebuchet MS" panose="020B0603020202020204"/>
                <a:cs typeface="Trebuchet MS" panose="020B0603020202020204"/>
              </a:rPr>
              <a:t> </a:t>
            </a:r>
            <a:r>
              <a:rPr sz="2970" b="1" spc="-50">
                <a:latin typeface="Trebuchet MS" panose="020B0603020202020204"/>
                <a:cs typeface="Trebuchet MS" panose="020B0603020202020204"/>
              </a:rPr>
              <a:t>emergency</a:t>
            </a:r>
            <a:r>
              <a:rPr sz="2970" b="1" spc="-125">
                <a:latin typeface="Trebuchet MS" panose="020B0603020202020204"/>
                <a:cs typeface="Trebuchet MS" panose="020B0603020202020204"/>
              </a:rPr>
              <a:t> </a:t>
            </a:r>
            <a:r>
              <a:rPr sz="2970" b="1" spc="-80">
                <a:latin typeface="Trebuchet MS" panose="020B0603020202020204"/>
                <a:cs typeface="Trebuchet MS" panose="020B0603020202020204"/>
              </a:rPr>
              <a:t>cover.</a:t>
            </a:r>
            <a:r>
              <a:rPr sz="2970" b="1" spc="-145">
                <a:latin typeface="Trebuchet MS" panose="020B0603020202020204"/>
                <a:cs typeface="Trebuchet MS" panose="020B0603020202020204"/>
              </a:rPr>
              <a:t> </a:t>
            </a:r>
            <a:r>
              <a:rPr sz="2970" b="1" spc="-65">
                <a:latin typeface="Trebuchet MS" panose="020B0603020202020204"/>
                <a:cs typeface="Trebuchet MS" panose="020B0603020202020204"/>
              </a:rPr>
              <a:t>By</a:t>
            </a:r>
            <a:r>
              <a:rPr sz="2970" b="1" spc="-125">
                <a:latin typeface="Trebuchet MS" panose="020B0603020202020204"/>
                <a:cs typeface="Trebuchet MS" panose="020B0603020202020204"/>
              </a:rPr>
              <a:t> </a:t>
            </a:r>
            <a:r>
              <a:rPr sz="2970" b="1" spc="-45">
                <a:latin typeface="Trebuchet MS" panose="020B0603020202020204"/>
                <a:cs typeface="Trebuchet MS" panose="020B0603020202020204"/>
              </a:rPr>
              <a:t>keeping</a:t>
            </a:r>
            <a:r>
              <a:rPr sz="2970" b="1" spc="-160">
                <a:latin typeface="Trebuchet MS" panose="020B0603020202020204"/>
                <a:cs typeface="Trebuchet MS" panose="020B0603020202020204"/>
              </a:rPr>
              <a:t> </a:t>
            </a:r>
            <a:r>
              <a:rPr sz="2970" b="1" spc="-25">
                <a:latin typeface="Trebuchet MS" panose="020B0603020202020204"/>
                <a:cs typeface="Trebuchet MS" panose="020B0603020202020204"/>
              </a:rPr>
              <a:t>all </a:t>
            </a:r>
            <a:r>
              <a:rPr sz="2970" b="1" spc="-10">
                <a:latin typeface="Trebuchet MS" panose="020B0603020202020204"/>
                <a:cs typeface="Trebuchet MS" panose="020B0603020202020204"/>
              </a:rPr>
              <a:t>this</a:t>
            </a:r>
            <a:r>
              <a:rPr sz="2970" b="1" spc="-165">
                <a:latin typeface="Trebuchet MS" panose="020B0603020202020204"/>
                <a:cs typeface="Trebuchet MS" panose="020B0603020202020204"/>
              </a:rPr>
              <a:t> </a:t>
            </a:r>
            <a:r>
              <a:rPr sz="2970" b="1" spc="-40">
                <a:latin typeface="Trebuchet MS" panose="020B0603020202020204"/>
                <a:cs typeface="Trebuchet MS" panose="020B0603020202020204"/>
              </a:rPr>
              <a:t>information</a:t>
            </a:r>
            <a:r>
              <a:rPr sz="2970" b="1" spc="-120">
                <a:latin typeface="Trebuchet MS" panose="020B0603020202020204"/>
                <a:cs typeface="Trebuchet MS" panose="020B0603020202020204"/>
              </a:rPr>
              <a:t> </a:t>
            </a:r>
            <a:r>
              <a:rPr sz="2970" b="1" spc="-25">
                <a:latin typeface="Trebuchet MS" panose="020B0603020202020204"/>
                <a:cs typeface="Trebuchet MS" panose="020B0603020202020204"/>
              </a:rPr>
              <a:t>organised</a:t>
            </a:r>
            <a:r>
              <a:rPr sz="2970" b="1" spc="-135">
                <a:latin typeface="Trebuchet MS" panose="020B0603020202020204"/>
                <a:cs typeface="Trebuchet MS" panose="020B0603020202020204"/>
              </a:rPr>
              <a:t> </a:t>
            </a:r>
            <a:r>
              <a:rPr sz="2970" b="1" spc="-30">
                <a:latin typeface="Trebuchet MS" panose="020B0603020202020204"/>
                <a:cs typeface="Trebuchet MS" panose="020B0603020202020204"/>
              </a:rPr>
              <a:t>in</a:t>
            </a:r>
            <a:r>
              <a:rPr sz="2970" b="1" spc="-204">
                <a:latin typeface="Trebuchet MS" panose="020B0603020202020204"/>
                <a:cs typeface="Trebuchet MS" panose="020B0603020202020204"/>
              </a:rPr>
              <a:t> </a:t>
            </a:r>
            <a:r>
              <a:rPr sz="2970" b="1" spc="-10">
                <a:latin typeface="Trebuchet MS" panose="020B0603020202020204"/>
                <a:cs typeface="Trebuchet MS" panose="020B0603020202020204"/>
              </a:rPr>
              <a:t>one</a:t>
            </a:r>
            <a:r>
              <a:rPr sz="2970" b="1" spc="-165">
                <a:latin typeface="Trebuchet MS" panose="020B0603020202020204"/>
                <a:cs typeface="Trebuchet MS" panose="020B0603020202020204"/>
              </a:rPr>
              <a:t> </a:t>
            </a:r>
            <a:r>
              <a:rPr sz="2970" b="1" spc="-35">
                <a:latin typeface="Trebuchet MS" panose="020B0603020202020204"/>
                <a:cs typeface="Trebuchet MS" panose="020B0603020202020204"/>
              </a:rPr>
              <a:t>place,</a:t>
            </a:r>
            <a:r>
              <a:rPr sz="2970" b="1" spc="-145">
                <a:latin typeface="Trebuchet MS" panose="020B0603020202020204"/>
                <a:cs typeface="Trebuchet MS" panose="020B0603020202020204"/>
              </a:rPr>
              <a:t> </a:t>
            </a:r>
            <a:r>
              <a:rPr sz="2970" b="1" spc="-10">
                <a:latin typeface="Trebuchet MS" panose="020B0603020202020204"/>
                <a:cs typeface="Trebuchet MS" panose="020B0603020202020204"/>
              </a:rPr>
              <a:t>Excel </a:t>
            </a:r>
            <a:r>
              <a:rPr sz="2970" b="1">
                <a:latin typeface="Trebuchet MS" panose="020B0603020202020204"/>
                <a:cs typeface="Trebuchet MS" panose="020B0603020202020204"/>
              </a:rPr>
              <a:t>helps</a:t>
            </a:r>
            <a:r>
              <a:rPr sz="2970" b="1" spc="-90">
                <a:latin typeface="Trebuchet MS" panose="020B0603020202020204"/>
                <a:cs typeface="Trebuchet MS" panose="020B0603020202020204"/>
              </a:rPr>
              <a:t> </a:t>
            </a:r>
            <a:r>
              <a:rPr sz="2970" b="1" spc="-70">
                <a:latin typeface="Trebuchet MS" panose="020B0603020202020204"/>
                <a:cs typeface="Trebuchet MS" panose="020B0603020202020204"/>
              </a:rPr>
              <a:t>the</a:t>
            </a:r>
            <a:r>
              <a:rPr sz="2970" b="1" spc="-165">
                <a:latin typeface="Trebuchet MS" panose="020B0603020202020204"/>
                <a:cs typeface="Trebuchet MS" panose="020B0603020202020204"/>
              </a:rPr>
              <a:t> </a:t>
            </a:r>
            <a:r>
              <a:rPr sz="2970" b="1" spc="-25">
                <a:latin typeface="Trebuchet MS" panose="020B0603020202020204"/>
                <a:cs typeface="Trebuchet MS" panose="020B0603020202020204"/>
              </a:rPr>
              <a:t>nursing</a:t>
            </a:r>
            <a:r>
              <a:rPr sz="2970" b="1" spc="-160">
                <a:latin typeface="Trebuchet MS" panose="020B0603020202020204"/>
                <a:cs typeface="Trebuchet MS" panose="020B0603020202020204"/>
              </a:rPr>
              <a:t> </a:t>
            </a:r>
            <a:r>
              <a:rPr sz="2970" b="1" spc="-10">
                <a:latin typeface="Trebuchet MS" panose="020B0603020202020204"/>
                <a:cs typeface="Trebuchet MS" panose="020B0603020202020204"/>
              </a:rPr>
              <a:t>home</a:t>
            </a:r>
            <a:r>
              <a:rPr sz="2970" b="1" spc="-165">
                <a:latin typeface="Trebuchet MS" panose="020B0603020202020204"/>
                <a:cs typeface="Trebuchet MS" panose="020B0603020202020204"/>
              </a:rPr>
              <a:t> </a:t>
            </a:r>
            <a:r>
              <a:rPr sz="2970" b="1" spc="-60">
                <a:latin typeface="Trebuchet MS" panose="020B0603020202020204"/>
                <a:cs typeface="Trebuchet MS" panose="020B0603020202020204"/>
              </a:rPr>
              <a:t>run</a:t>
            </a:r>
            <a:r>
              <a:rPr sz="2970" b="1" spc="-130">
                <a:latin typeface="Trebuchet MS" panose="020B0603020202020204"/>
                <a:cs typeface="Trebuchet MS" panose="020B0603020202020204"/>
              </a:rPr>
              <a:t> </a:t>
            </a:r>
            <a:r>
              <a:rPr sz="2970" b="1" spc="-35">
                <a:latin typeface="Trebuchet MS" panose="020B0603020202020204"/>
                <a:cs typeface="Trebuchet MS" panose="020B0603020202020204"/>
              </a:rPr>
              <a:t>more</a:t>
            </a:r>
            <a:r>
              <a:rPr sz="2970" b="1" spc="-165">
                <a:latin typeface="Trebuchet MS" panose="020B0603020202020204"/>
                <a:cs typeface="Trebuchet MS" panose="020B0603020202020204"/>
              </a:rPr>
              <a:t> </a:t>
            </a:r>
            <a:r>
              <a:rPr sz="2970" b="1" spc="-10">
                <a:latin typeface="Trebuchet MS" panose="020B0603020202020204"/>
                <a:cs typeface="Trebuchet MS" panose="020B0603020202020204"/>
              </a:rPr>
              <a:t>efficiently and</a:t>
            </a:r>
            <a:r>
              <a:rPr sz="2970" b="1" spc="-150">
                <a:latin typeface="Trebuchet MS" panose="020B0603020202020204"/>
                <a:cs typeface="Trebuchet MS" panose="020B0603020202020204"/>
              </a:rPr>
              <a:t> </a:t>
            </a:r>
            <a:r>
              <a:rPr sz="2970" b="1" spc="-10">
                <a:latin typeface="Trebuchet MS" panose="020B0603020202020204"/>
                <a:cs typeface="Trebuchet MS" panose="020B0603020202020204"/>
              </a:rPr>
              <a:t>ensures</a:t>
            </a:r>
            <a:r>
              <a:rPr sz="2970" b="1" spc="-170">
                <a:latin typeface="Trebuchet MS" panose="020B0603020202020204"/>
                <a:cs typeface="Trebuchet MS" panose="020B0603020202020204"/>
              </a:rPr>
              <a:t> </a:t>
            </a:r>
            <a:r>
              <a:rPr sz="2970" b="1" spc="-10">
                <a:latin typeface="Trebuchet MS" panose="020B0603020202020204"/>
                <a:cs typeface="Trebuchet MS" panose="020B0603020202020204"/>
              </a:rPr>
              <a:t>residents</a:t>
            </a:r>
            <a:r>
              <a:rPr sz="2970" b="1" spc="-175">
                <a:latin typeface="Trebuchet MS" panose="020B0603020202020204"/>
                <a:cs typeface="Trebuchet MS" panose="020B0603020202020204"/>
              </a:rPr>
              <a:t> </a:t>
            </a:r>
            <a:r>
              <a:rPr sz="2970" b="1" spc="-65">
                <a:latin typeface="Trebuchet MS" panose="020B0603020202020204"/>
                <a:cs typeface="Trebuchet MS" panose="020B0603020202020204"/>
              </a:rPr>
              <a:t>receive</a:t>
            </a:r>
            <a:r>
              <a:rPr sz="2970" b="1" spc="-95">
                <a:latin typeface="Trebuchet MS" panose="020B0603020202020204"/>
                <a:cs typeface="Trebuchet MS" panose="020B0603020202020204"/>
              </a:rPr>
              <a:t> </a:t>
            </a:r>
            <a:r>
              <a:rPr sz="2970" b="1" spc="-10">
                <a:latin typeface="Trebuchet MS" panose="020B0603020202020204"/>
                <a:cs typeface="Trebuchet MS" panose="020B0603020202020204"/>
              </a:rPr>
              <a:t>consistent care.</a:t>
            </a:r>
            <a:endParaRPr sz="2970">
              <a:latin typeface="Trebuchet MS" panose="020B0603020202020204"/>
              <a:cs typeface="Trebuchet MS" panose="020B0603020202020204"/>
            </a:endParaRPr>
          </a:p>
        </p:txBody>
      </p:sp>
      <p:sp>
        <p:nvSpPr>
          <p:cNvPr id="7" name="object 7"/>
          <p:cNvSpPr/>
          <p:nvPr/>
        </p:nvSpPr>
        <p:spPr>
          <a:xfrm>
            <a:off x="8418592" y="4068336"/>
            <a:ext cx="2055435" cy="2442858"/>
          </a:xfrm>
          <a:custGeom>
            <a:avLst/>
            <a:gdLst/>
            <a:ahLst/>
            <a:cxnLst/>
            <a:rect l="l" t="t" r="r" b="b"/>
            <a:pathLst>
              <a:path w="1246504" h="1481454">
                <a:moveTo>
                  <a:pt x="1169797" y="1405127"/>
                </a:moveTo>
                <a:lnTo>
                  <a:pt x="1169797" y="1481327"/>
                </a:lnTo>
                <a:lnTo>
                  <a:pt x="1226947" y="1452752"/>
                </a:lnTo>
                <a:lnTo>
                  <a:pt x="1182497" y="1452752"/>
                </a:lnTo>
                <a:lnTo>
                  <a:pt x="1182497" y="1433702"/>
                </a:lnTo>
                <a:lnTo>
                  <a:pt x="1226947" y="1433702"/>
                </a:lnTo>
                <a:lnTo>
                  <a:pt x="1169797" y="1405127"/>
                </a:lnTo>
                <a:close/>
              </a:path>
              <a:path w="1246504" h="1481454">
                <a:moveTo>
                  <a:pt x="613410" y="9525"/>
                </a:moveTo>
                <a:lnTo>
                  <a:pt x="613410" y="1452752"/>
                </a:lnTo>
                <a:lnTo>
                  <a:pt x="1169797" y="1452752"/>
                </a:lnTo>
                <a:lnTo>
                  <a:pt x="1169797" y="1443227"/>
                </a:lnTo>
                <a:lnTo>
                  <a:pt x="632460" y="1443227"/>
                </a:lnTo>
                <a:lnTo>
                  <a:pt x="622935" y="1433702"/>
                </a:lnTo>
                <a:lnTo>
                  <a:pt x="632460" y="1433702"/>
                </a:lnTo>
                <a:lnTo>
                  <a:pt x="632460" y="19050"/>
                </a:lnTo>
                <a:lnTo>
                  <a:pt x="622935" y="19050"/>
                </a:lnTo>
                <a:lnTo>
                  <a:pt x="613410" y="9525"/>
                </a:lnTo>
                <a:close/>
              </a:path>
              <a:path w="1246504" h="1481454">
                <a:moveTo>
                  <a:pt x="1226947" y="1433702"/>
                </a:moveTo>
                <a:lnTo>
                  <a:pt x="1182497" y="1433702"/>
                </a:lnTo>
                <a:lnTo>
                  <a:pt x="1182497" y="1452752"/>
                </a:lnTo>
                <a:lnTo>
                  <a:pt x="1226947" y="1452752"/>
                </a:lnTo>
                <a:lnTo>
                  <a:pt x="1245997" y="1443227"/>
                </a:lnTo>
                <a:lnTo>
                  <a:pt x="1226947" y="1433702"/>
                </a:lnTo>
                <a:close/>
              </a:path>
              <a:path w="1246504" h="1481454">
                <a:moveTo>
                  <a:pt x="632460" y="1433702"/>
                </a:moveTo>
                <a:lnTo>
                  <a:pt x="622935" y="1433702"/>
                </a:lnTo>
                <a:lnTo>
                  <a:pt x="632460" y="1443227"/>
                </a:lnTo>
                <a:lnTo>
                  <a:pt x="632460" y="1433702"/>
                </a:lnTo>
                <a:close/>
              </a:path>
              <a:path w="1246504" h="1481454">
                <a:moveTo>
                  <a:pt x="1169797" y="1433702"/>
                </a:moveTo>
                <a:lnTo>
                  <a:pt x="632460" y="1433702"/>
                </a:lnTo>
                <a:lnTo>
                  <a:pt x="632460" y="1443227"/>
                </a:lnTo>
                <a:lnTo>
                  <a:pt x="1169797" y="1443227"/>
                </a:lnTo>
                <a:lnTo>
                  <a:pt x="1169797" y="1433702"/>
                </a:lnTo>
                <a:close/>
              </a:path>
              <a:path w="1246504" h="1481454">
                <a:moveTo>
                  <a:pt x="632460" y="0"/>
                </a:moveTo>
                <a:lnTo>
                  <a:pt x="0" y="0"/>
                </a:lnTo>
                <a:lnTo>
                  <a:pt x="0" y="19050"/>
                </a:lnTo>
                <a:lnTo>
                  <a:pt x="613410" y="19050"/>
                </a:lnTo>
                <a:lnTo>
                  <a:pt x="613410" y="9525"/>
                </a:lnTo>
                <a:lnTo>
                  <a:pt x="632460" y="9525"/>
                </a:lnTo>
                <a:lnTo>
                  <a:pt x="632460" y="0"/>
                </a:lnTo>
                <a:close/>
              </a:path>
              <a:path w="1246504" h="1481454">
                <a:moveTo>
                  <a:pt x="632460" y="9525"/>
                </a:moveTo>
                <a:lnTo>
                  <a:pt x="613410" y="9525"/>
                </a:lnTo>
                <a:lnTo>
                  <a:pt x="622935" y="19050"/>
                </a:lnTo>
                <a:lnTo>
                  <a:pt x="632460" y="19050"/>
                </a:lnTo>
                <a:lnTo>
                  <a:pt x="632460" y="9525"/>
                </a:lnTo>
                <a:close/>
              </a:path>
            </a:pathLst>
          </a:custGeom>
          <a:solidFill>
            <a:srgbClr val="00AF50"/>
          </a:solidFill>
        </p:spPr>
        <p:txBody>
          <a:bodyPr wrap="square" lIns="0" tIns="0" rIns="0" bIns="0" rtlCol="0"/>
          <a:lstStyle/>
          <a:p>
            <a:endParaRPr sz="100"/>
          </a:p>
        </p:txBody>
      </p:sp>
      <p:sp>
        <p:nvSpPr>
          <p:cNvPr id="8" name="object 8"/>
          <p:cNvSpPr/>
          <p:nvPr/>
        </p:nvSpPr>
        <p:spPr>
          <a:xfrm>
            <a:off x="8355767" y="8261925"/>
            <a:ext cx="2430293" cy="2076377"/>
          </a:xfrm>
          <a:custGeom>
            <a:avLst/>
            <a:gdLst/>
            <a:ahLst/>
            <a:cxnLst/>
            <a:rect l="l" t="t" r="r" b="b"/>
            <a:pathLst>
              <a:path w="1473834" h="1259204">
                <a:moveTo>
                  <a:pt x="76200" y="1182712"/>
                </a:moveTo>
                <a:lnTo>
                  <a:pt x="0" y="1220812"/>
                </a:lnTo>
                <a:lnTo>
                  <a:pt x="76200" y="1258912"/>
                </a:lnTo>
                <a:lnTo>
                  <a:pt x="76200" y="1230337"/>
                </a:lnTo>
                <a:lnTo>
                  <a:pt x="63500" y="1230337"/>
                </a:lnTo>
                <a:lnTo>
                  <a:pt x="63500" y="1211287"/>
                </a:lnTo>
                <a:lnTo>
                  <a:pt x="76200" y="1211287"/>
                </a:lnTo>
                <a:lnTo>
                  <a:pt x="76200" y="1182712"/>
                </a:lnTo>
                <a:close/>
              </a:path>
              <a:path w="1473834" h="1259204">
                <a:moveTo>
                  <a:pt x="76200" y="1211287"/>
                </a:moveTo>
                <a:lnTo>
                  <a:pt x="63500" y="1211287"/>
                </a:lnTo>
                <a:lnTo>
                  <a:pt x="63500" y="1230337"/>
                </a:lnTo>
                <a:lnTo>
                  <a:pt x="76200" y="1230337"/>
                </a:lnTo>
                <a:lnTo>
                  <a:pt x="76200" y="1211287"/>
                </a:lnTo>
                <a:close/>
              </a:path>
              <a:path w="1473834" h="1259204">
                <a:moveTo>
                  <a:pt x="727328" y="1211287"/>
                </a:moveTo>
                <a:lnTo>
                  <a:pt x="76200" y="1211287"/>
                </a:lnTo>
                <a:lnTo>
                  <a:pt x="76200" y="1230337"/>
                </a:lnTo>
                <a:lnTo>
                  <a:pt x="746378" y="1230337"/>
                </a:lnTo>
                <a:lnTo>
                  <a:pt x="746378" y="1220812"/>
                </a:lnTo>
                <a:lnTo>
                  <a:pt x="727328" y="1220812"/>
                </a:lnTo>
                <a:lnTo>
                  <a:pt x="727328" y="1211287"/>
                </a:lnTo>
                <a:close/>
              </a:path>
              <a:path w="1473834" h="1259204">
                <a:moveTo>
                  <a:pt x="1473580" y="0"/>
                </a:moveTo>
                <a:lnTo>
                  <a:pt x="727328" y="0"/>
                </a:lnTo>
                <a:lnTo>
                  <a:pt x="727328" y="1220812"/>
                </a:lnTo>
                <a:lnTo>
                  <a:pt x="736853" y="1211287"/>
                </a:lnTo>
                <a:lnTo>
                  <a:pt x="746378" y="1211287"/>
                </a:lnTo>
                <a:lnTo>
                  <a:pt x="746378" y="19050"/>
                </a:lnTo>
                <a:lnTo>
                  <a:pt x="736853" y="19050"/>
                </a:lnTo>
                <a:lnTo>
                  <a:pt x="746378" y="9525"/>
                </a:lnTo>
                <a:lnTo>
                  <a:pt x="1473580" y="9525"/>
                </a:lnTo>
                <a:lnTo>
                  <a:pt x="1473580" y="0"/>
                </a:lnTo>
                <a:close/>
              </a:path>
              <a:path w="1473834" h="1259204">
                <a:moveTo>
                  <a:pt x="746378" y="1211287"/>
                </a:moveTo>
                <a:lnTo>
                  <a:pt x="736853" y="1211287"/>
                </a:lnTo>
                <a:lnTo>
                  <a:pt x="727328" y="1220812"/>
                </a:lnTo>
                <a:lnTo>
                  <a:pt x="746378" y="1220812"/>
                </a:lnTo>
                <a:lnTo>
                  <a:pt x="746378" y="1211287"/>
                </a:lnTo>
                <a:close/>
              </a:path>
              <a:path w="1473834" h="1259204">
                <a:moveTo>
                  <a:pt x="746378" y="9525"/>
                </a:moveTo>
                <a:lnTo>
                  <a:pt x="736853" y="19050"/>
                </a:lnTo>
                <a:lnTo>
                  <a:pt x="746378" y="19050"/>
                </a:lnTo>
                <a:lnTo>
                  <a:pt x="746378" y="9525"/>
                </a:lnTo>
                <a:close/>
              </a:path>
              <a:path w="1473834" h="1259204">
                <a:moveTo>
                  <a:pt x="1473580" y="9525"/>
                </a:moveTo>
                <a:lnTo>
                  <a:pt x="746378" y="9525"/>
                </a:lnTo>
                <a:lnTo>
                  <a:pt x="746378" y="19050"/>
                </a:lnTo>
                <a:lnTo>
                  <a:pt x="1473580" y="19050"/>
                </a:lnTo>
                <a:lnTo>
                  <a:pt x="1473580" y="9525"/>
                </a:lnTo>
                <a:close/>
              </a:path>
            </a:pathLst>
          </a:custGeom>
          <a:solidFill>
            <a:srgbClr val="00AF50"/>
          </a:solidFill>
        </p:spPr>
        <p:txBody>
          <a:bodyPr wrap="square" lIns="0" tIns="0" rIns="0" bIns="0" rtlCol="0"/>
          <a:lstStyle/>
          <a:p>
            <a:endParaRPr sz="1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883431" y="332903"/>
            <a:ext cx="12291772" cy="1974850"/>
          </a:xfrm>
          <a:prstGeom prst="rect">
            <a:avLst/>
          </a:prstGeom>
        </p:spPr>
        <p:txBody>
          <a:bodyPr vert="horz" wrap="square" lIns="0" tIns="156016" rIns="0" bIns="0" rtlCol="0">
            <a:spAutoFit/>
          </a:bodyPr>
          <a:lstStyle/>
          <a:p>
            <a:pPr marL="12700" marR="5080">
              <a:lnSpc>
                <a:spcPts val="4730"/>
              </a:lnSpc>
              <a:spcBef>
                <a:spcPts val="745"/>
              </a:spcBef>
            </a:pPr>
            <a:r>
              <a:rPr sz="7255" b="1" spc="-145">
                <a:latin typeface="Trebuchet MS" panose="020B0603020202020204"/>
                <a:cs typeface="Trebuchet MS" panose="020B0603020202020204"/>
              </a:rPr>
              <a:t>How</a:t>
            </a:r>
            <a:r>
              <a:rPr sz="7255" b="1" spc="-395">
                <a:latin typeface="Trebuchet MS" panose="020B0603020202020204"/>
                <a:cs typeface="Trebuchet MS" panose="020B0603020202020204"/>
              </a:rPr>
              <a:t> </a:t>
            </a:r>
            <a:r>
              <a:rPr sz="7255" b="1" spc="-140">
                <a:latin typeface="Trebuchet MS" panose="020B0603020202020204"/>
                <a:cs typeface="Trebuchet MS" panose="020B0603020202020204"/>
              </a:rPr>
              <a:t>Microsoft</a:t>
            </a:r>
            <a:r>
              <a:rPr sz="7255" b="1" spc="-430">
                <a:latin typeface="Trebuchet MS" panose="020B0603020202020204"/>
                <a:cs typeface="Trebuchet MS" panose="020B0603020202020204"/>
              </a:rPr>
              <a:t> </a:t>
            </a:r>
            <a:r>
              <a:rPr sz="7255" b="1" spc="-175">
                <a:latin typeface="Trebuchet MS" panose="020B0603020202020204"/>
                <a:cs typeface="Trebuchet MS" panose="020B0603020202020204"/>
              </a:rPr>
              <a:t>Excel</a:t>
            </a:r>
            <a:r>
              <a:rPr sz="7255" b="1" spc="-420">
                <a:latin typeface="Trebuchet MS" panose="020B0603020202020204"/>
                <a:cs typeface="Trebuchet MS" panose="020B0603020202020204"/>
              </a:rPr>
              <a:t> </a:t>
            </a:r>
            <a:r>
              <a:rPr sz="7255" b="1" spc="-270">
                <a:latin typeface="Trebuchet MS" panose="020B0603020202020204"/>
                <a:cs typeface="Trebuchet MS" panose="020B0603020202020204"/>
              </a:rPr>
              <a:t>improve </a:t>
            </a:r>
            <a:r>
              <a:rPr sz="7255" b="1" spc="-225">
                <a:latin typeface="Trebuchet MS" panose="020B0603020202020204"/>
                <a:cs typeface="Trebuchet MS" panose="020B0603020202020204"/>
              </a:rPr>
              <a:t>efficiency</a:t>
            </a:r>
            <a:r>
              <a:rPr sz="7255" b="1" spc="-400">
                <a:latin typeface="Trebuchet MS" panose="020B0603020202020204"/>
                <a:cs typeface="Trebuchet MS" panose="020B0603020202020204"/>
              </a:rPr>
              <a:t> </a:t>
            </a:r>
            <a:r>
              <a:rPr sz="7255" b="1" spc="-200">
                <a:latin typeface="Trebuchet MS" panose="020B0603020202020204"/>
                <a:cs typeface="Trebuchet MS" panose="020B0603020202020204"/>
              </a:rPr>
              <a:t>and</a:t>
            </a:r>
            <a:r>
              <a:rPr sz="7255" b="1" spc="-470">
                <a:latin typeface="Trebuchet MS" panose="020B0603020202020204"/>
                <a:cs typeface="Trebuchet MS" panose="020B0603020202020204"/>
              </a:rPr>
              <a:t> </a:t>
            </a:r>
            <a:r>
              <a:rPr sz="7255" b="1" spc="-140">
                <a:latin typeface="Trebuchet MS" panose="020B0603020202020204"/>
                <a:cs typeface="Trebuchet MS" panose="020B0603020202020204"/>
              </a:rPr>
              <a:t>communications</a:t>
            </a:r>
            <a:endParaRPr sz="7255">
              <a:latin typeface="Trebuchet MS" panose="020B0603020202020204"/>
              <a:cs typeface="Trebuchet MS" panose="020B0603020202020204"/>
            </a:endParaRPr>
          </a:p>
        </p:txBody>
      </p:sp>
      <p:sp>
        <p:nvSpPr>
          <p:cNvPr id="3" name="object 3"/>
          <p:cNvSpPr txBox="1"/>
          <p:nvPr/>
        </p:nvSpPr>
        <p:spPr>
          <a:xfrm>
            <a:off x="444396" y="2658234"/>
            <a:ext cx="6664719" cy="2359660"/>
          </a:xfrm>
          <a:prstGeom prst="rect">
            <a:avLst/>
          </a:prstGeom>
        </p:spPr>
        <p:txBody>
          <a:bodyPr vert="horz" wrap="square" lIns="0" tIns="77484" rIns="0" bIns="0" rtlCol="0">
            <a:spAutoFit/>
          </a:bodyPr>
          <a:lstStyle/>
          <a:p>
            <a:pPr marL="12700" marR="5080">
              <a:lnSpc>
                <a:spcPct val="90000"/>
              </a:lnSpc>
              <a:spcBef>
                <a:spcPts val="370"/>
              </a:spcBef>
            </a:pPr>
            <a:r>
              <a:rPr sz="3300" b="1" spc="-20">
                <a:solidFill>
                  <a:srgbClr val="00AF50"/>
                </a:solidFill>
                <a:latin typeface="Trebuchet MS" panose="020B0603020202020204"/>
                <a:cs typeface="Trebuchet MS" panose="020B0603020202020204"/>
              </a:rPr>
              <a:t>Automatic</a:t>
            </a:r>
            <a:r>
              <a:rPr sz="3300" b="1" spc="-155">
                <a:solidFill>
                  <a:srgbClr val="00AF50"/>
                </a:solidFill>
                <a:latin typeface="Trebuchet MS" panose="020B0603020202020204"/>
                <a:cs typeface="Trebuchet MS" panose="020B0603020202020204"/>
              </a:rPr>
              <a:t> </a:t>
            </a:r>
            <a:r>
              <a:rPr sz="3300" b="1">
                <a:solidFill>
                  <a:srgbClr val="00AF50"/>
                </a:solidFill>
                <a:latin typeface="Trebuchet MS" panose="020B0603020202020204"/>
                <a:cs typeface="Trebuchet MS" panose="020B0603020202020204"/>
              </a:rPr>
              <a:t>calculations</a:t>
            </a:r>
            <a:r>
              <a:rPr sz="3300" b="1" spc="-165">
                <a:solidFill>
                  <a:srgbClr val="00AF50"/>
                </a:solidFill>
                <a:latin typeface="Trebuchet MS" panose="020B0603020202020204"/>
                <a:cs typeface="Trebuchet MS" panose="020B0603020202020204"/>
              </a:rPr>
              <a:t> </a:t>
            </a:r>
            <a:r>
              <a:rPr sz="3300" spc="190">
                <a:latin typeface="Trebuchet MS" panose="020B0603020202020204"/>
                <a:cs typeface="Trebuchet MS" panose="020B0603020202020204"/>
              </a:rPr>
              <a:t>–</a:t>
            </a:r>
            <a:r>
              <a:rPr sz="3300" spc="-135">
                <a:latin typeface="Trebuchet MS" panose="020B0603020202020204"/>
                <a:cs typeface="Trebuchet MS" panose="020B0603020202020204"/>
              </a:rPr>
              <a:t> </a:t>
            </a:r>
            <a:r>
              <a:rPr sz="3300" b="1" spc="-20">
                <a:latin typeface="Trebuchet MS" panose="020B0603020202020204"/>
                <a:cs typeface="Trebuchet MS" panose="020B0603020202020204"/>
              </a:rPr>
              <a:t>Excel</a:t>
            </a:r>
            <a:r>
              <a:rPr sz="3300" b="1" spc="-175">
                <a:latin typeface="Trebuchet MS" panose="020B0603020202020204"/>
                <a:cs typeface="Trebuchet MS" panose="020B0603020202020204"/>
              </a:rPr>
              <a:t> </a:t>
            </a:r>
            <a:r>
              <a:rPr sz="3300" b="1" spc="-25">
                <a:latin typeface="Trebuchet MS" panose="020B0603020202020204"/>
                <a:cs typeface="Trebuchet MS" panose="020B0603020202020204"/>
              </a:rPr>
              <a:t>can </a:t>
            </a:r>
            <a:r>
              <a:rPr sz="3300" b="1" spc="-65">
                <a:latin typeface="Trebuchet MS" panose="020B0603020202020204"/>
                <a:cs typeface="Trebuchet MS" panose="020B0603020202020204"/>
              </a:rPr>
              <a:t>work</a:t>
            </a:r>
            <a:r>
              <a:rPr sz="3300" b="1" spc="-155">
                <a:latin typeface="Trebuchet MS" panose="020B0603020202020204"/>
                <a:cs typeface="Trebuchet MS" panose="020B0603020202020204"/>
              </a:rPr>
              <a:t> </a:t>
            </a:r>
            <a:r>
              <a:rPr sz="3300" b="1" spc="-25">
                <a:latin typeface="Trebuchet MS" panose="020B0603020202020204"/>
                <a:cs typeface="Trebuchet MS" panose="020B0603020202020204"/>
              </a:rPr>
              <a:t>out</a:t>
            </a:r>
            <a:r>
              <a:rPr sz="3300" b="1" spc="-170">
                <a:latin typeface="Trebuchet MS" panose="020B0603020202020204"/>
                <a:cs typeface="Trebuchet MS" panose="020B0603020202020204"/>
              </a:rPr>
              <a:t> </a:t>
            </a:r>
            <a:r>
              <a:rPr sz="3300" b="1" spc="-30">
                <a:latin typeface="Trebuchet MS" panose="020B0603020202020204"/>
                <a:cs typeface="Trebuchet MS" panose="020B0603020202020204"/>
              </a:rPr>
              <a:t>total</a:t>
            </a:r>
            <a:r>
              <a:rPr sz="3300" b="1" spc="-200">
                <a:latin typeface="Trebuchet MS" panose="020B0603020202020204"/>
                <a:cs typeface="Trebuchet MS" panose="020B0603020202020204"/>
              </a:rPr>
              <a:t> </a:t>
            </a:r>
            <a:r>
              <a:rPr sz="3300" b="1" spc="-10">
                <a:latin typeface="Trebuchet MS" panose="020B0603020202020204"/>
                <a:cs typeface="Trebuchet MS" panose="020B0603020202020204"/>
              </a:rPr>
              <a:t>hours</a:t>
            </a:r>
            <a:r>
              <a:rPr sz="3300" b="1" spc="-190">
                <a:latin typeface="Trebuchet MS" panose="020B0603020202020204"/>
                <a:cs typeface="Trebuchet MS" panose="020B0603020202020204"/>
              </a:rPr>
              <a:t> </a:t>
            </a:r>
            <a:r>
              <a:rPr sz="3300" b="1" spc="-50">
                <a:latin typeface="Trebuchet MS" panose="020B0603020202020204"/>
                <a:cs typeface="Trebuchet MS" panose="020B0603020202020204"/>
              </a:rPr>
              <a:t>worked</a:t>
            </a:r>
            <a:r>
              <a:rPr sz="3300" b="1" spc="-190">
                <a:latin typeface="Trebuchet MS" panose="020B0603020202020204"/>
                <a:cs typeface="Trebuchet MS" panose="020B0603020202020204"/>
              </a:rPr>
              <a:t> </a:t>
            </a:r>
            <a:r>
              <a:rPr sz="3300" b="1" spc="-25">
                <a:latin typeface="Trebuchet MS" panose="020B0603020202020204"/>
                <a:cs typeface="Trebuchet MS" panose="020B0603020202020204"/>
              </a:rPr>
              <a:t>and </a:t>
            </a:r>
            <a:r>
              <a:rPr sz="3300" b="1" spc="-20">
                <a:latin typeface="Trebuchet MS" panose="020B0603020202020204"/>
                <a:cs typeface="Trebuchet MS" panose="020B0603020202020204"/>
              </a:rPr>
              <a:t>staffing</a:t>
            </a:r>
            <a:r>
              <a:rPr sz="3300" b="1" spc="-90">
                <a:latin typeface="Trebuchet MS" panose="020B0603020202020204"/>
                <a:cs typeface="Trebuchet MS" panose="020B0603020202020204"/>
              </a:rPr>
              <a:t> </a:t>
            </a:r>
            <a:r>
              <a:rPr sz="3300" b="1" spc="-10">
                <a:latin typeface="Trebuchet MS" panose="020B0603020202020204"/>
                <a:cs typeface="Trebuchet MS" panose="020B0603020202020204"/>
              </a:rPr>
              <a:t>levels</a:t>
            </a:r>
            <a:r>
              <a:rPr sz="3300" b="1" spc="-175">
                <a:latin typeface="Trebuchet MS" panose="020B0603020202020204"/>
                <a:cs typeface="Trebuchet MS" panose="020B0603020202020204"/>
              </a:rPr>
              <a:t> </a:t>
            </a:r>
            <a:r>
              <a:rPr sz="3300" b="1">
                <a:latin typeface="Trebuchet MS" panose="020B0603020202020204"/>
                <a:cs typeface="Trebuchet MS" panose="020B0603020202020204"/>
              </a:rPr>
              <a:t>using</a:t>
            </a:r>
            <a:r>
              <a:rPr sz="3300" b="1" spc="-165">
                <a:latin typeface="Trebuchet MS" panose="020B0603020202020204"/>
                <a:cs typeface="Trebuchet MS" panose="020B0603020202020204"/>
              </a:rPr>
              <a:t> </a:t>
            </a:r>
            <a:r>
              <a:rPr sz="3300" b="1" spc="-10">
                <a:latin typeface="Trebuchet MS" panose="020B0603020202020204"/>
                <a:cs typeface="Trebuchet MS" panose="020B0603020202020204"/>
              </a:rPr>
              <a:t>formulas, </a:t>
            </a:r>
            <a:r>
              <a:rPr sz="3300" b="1">
                <a:latin typeface="Trebuchet MS" panose="020B0603020202020204"/>
                <a:cs typeface="Trebuchet MS" panose="020B0603020202020204"/>
              </a:rPr>
              <a:t>saving</a:t>
            </a:r>
            <a:r>
              <a:rPr sz="3300" b="1" spc="-185">
                <a:latin typeface="Trebuchet MS" panose="020B0603020202020204"/>
                <a:cs typeface="Trebuchet MS" panose="020B0603020202020204"/>
              </a:rPr>
              <a:t> </a:t>
            </a:r>
            <a:r>
              <a:rPr sz="3300" b="1" spc="-70">
                <a:latin typeface="Trebuchet MS" panose="020B0603020202020204"/>
                <a:cs typeface="Trebuchet MS" panose="020B0603020202020204"/>
              </a:rPr>
              <a:t>time,</a:t>
            </a:r>
            <a:r>
              <a:rPr sz="3300" b="1" spc="-130">
                <a:latin typeface="Trebuchet MS" panose="020B0603020202020204"/>
                <a:cs typeface="Trebuchet MS" panose="020B0603020202020204"/>
              </a:rPr>
              <a:t> </a:t>
            </a:r>
            <a:r>
              <a:rPr sz="3300" b="1">
                <a:latin typeface="Trebuchet MS" panose="020B0603020202020204"/>
                <a:cs typeface="Trebuchet MS" panose="020B0603020202020204"/>
              </a:rPr>
              <a:t>and</a:t>
            </a:r>
            <a:r>
              <a:rPr sz="3300" b="1" spc="-190">
                <a:latin typeface="Trebuchet MS" panose="020B0603020202020204"/>
                <a:cs typeface="Trebuchet MS" panose="020B0603020202020204"/>
              </a:rPr>
              <a:t> </a:t>
            </a:r>
            <a:r>
              <a:rPr sz="3300" b="1" spc="-10">
                <a:latin typeface="Trebuchet MS" panose="020B0603020202020204"/>
                <a:cs typeface="Trebuchet MS" panose="020B0603020202020204"/>
              </a:rPr>
              <a:t>reducing mistakes.</a:t>
            </a:r>
            <a:endParaRPr sz="3300">
              <a:latin typeface="Trebuchet MS" panose="020B0603020202020204"/>
              <a:cs typeface="Trebuchet MS" panose="020B0603020202020204"/>
            </a:endParaRPr>
          </a:p>
        </p:txBody>
      </p:sp>
      <p:sp>
        <p:nvSpPr>
          <p:cNvPr id="4" name="object 4"/>
          <p:cNvSpPr txBox="1"/>
          <p:nvPr/>
        </p:nvSpPr>
        <p:spPr>
          <a:xfrm>
            <a:off x="7484170" y="2657802"/>
            <a:ext cx="5529675" cy="1860550"/>
          </a:xfrm>
          <a:prstGeom prst="rect">
            <a:avLst/>
          </a:prstGeom>
        </p:spPr>
        <p:txBody>
          <a:bodyPr vert="horz" wrap="square" lIns="0" tIns="16753" rIns="0" bIns="0" rtlCol="0">
            <a:spAutoFit/>
          </a:bodyPr>
          <a:lstStyle/>
          <a:p>
            <a:pPr marL="12700" marR="5080">
              <a:lnSpc>
                <a:spcPct val="101000"/>
              </a:lnSpc>
              <a:spcBef>
                <a:spcPts val="80"/>
              </a:spcBef>
            </a:pPr>
            <a:r>
              <a:rPr sz="2970" b="1">
                <a:solidFill>
                  <a:srgbClr val="00AF50"/>
                </a:solidFill>
                <a:latin typeface="Trebuchet MS" panose="020B0603020202020204"/>
                <a:cs typeface="Trebuchet MS" panose="020B0603020202020204"/>
              </a:rPr>
              <a:t>Easy</a:t>
            </a:r>
            <a:r>
              <a:rPr sz="2970" b="1" spc="-110">
                <a:solidFill>
                  <a:srgbClr val="00AF50"/>
                </a:solidFill>
                <a:latin typeface="Trebuchet MS" panose="020B0603020202020204"/>
                <a:cs typeface="Trebuchet MS" panose="020B0603020202020204"/>
              </a:rPr>
              <a:t> </a:t>
            </a:r>
            <a:r>
              <a:rPr sz="2970" b="1" spc="-20">
                <a:solidFill>
                  <a:srgbClr val="00AF50"/>
                </a:solidFill>
                <a:latin typeface="Trebuchet MS" panose="020B0603020202020204"/>
                <a:cs typeface="Trebuchet MS" panose="020B0603020202020204"/>
              </a:rPr>
              <a:t>updates</a:t>
            </a:r>
            <a:r>
              <a:rPr sz="2970" b="1" spc="-95">
                <a:solidFill>
                  <a:srgbClr val="00AF5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135">
                <a:latin typeface="Trebuchet MS" panose="020B0603020202020204"/>
                <a:cs typeface="Trebuchet MS" panose="020B0603020202020204"/>
              </a:rPr>
              <a:t> </a:t>
            </a:r>
            <a:r>
              <a:rPr sz="2970" spc="-45">
                <a:latin typeface="Trebuchet MS" panose="020B0603020202020204"/>
                <a:cs typeface="Trebuchet MS" panose="020B0603020202020204"/>
              </a:rPr>
              <a:t>I</a:t>
            </a:r>
            <a:r>
              <a:rPr sz="2970" b="1" spc="-45">
                <a:latin typeface="Trebuchet MS" panose="020B0603020202020204"/>
                <a:cs typeface="Trebuchet MS" panose="020B0603020202020204"/>
              </a:rPr>
              <a:t>nformation</a:t>
            </a:r>
            <a:r>
              <a:rPr sz="2970" b="1" spc="-105">
                <a:latin typeface="Trebuchet MS" panose="020B0603020202020204"/>
                <a:cs typeface="Trebuchet MS" panose="020B0603020202020204"/>
              </a:rPr>
              <a:t> </a:t>
            </a:r>
            <a:r>
              <a:rPr sz="2970" b="1" spc="-20">
                <a:latin typeface="Trebuchet MS" panose="020B0603020202020204"/>
                <a:cs typeface="Trebuchet MS" panose="020B0603020202020204"/>
              </a:rPr>
              <a:t>like shift</a:t>
            </a:r>
            <a:r>
              <a:rPr sz="2970" b="1" spc="-114">
                <a:latin typeface="Trebuchet MS" panose="020B0603020202020204"/>
                <a:cs typeface="Trebuchet MS" panose="020B0603020202020204"/>
              </a:rPr>
              <a:t> </a:t>
            </a:r>
            <a:r>
              <a:rPr sz="2970" b="1">
                <a:latin typeface="Trebuchet MS" panose="020B0603020202020204"/>
                <a:cs typeface="Trebuchet MS" panose="020B0603020202020204"/>
              </a:rPr>
              <a:t>changes</a:t>
            </a:r>
            <a:r>
              <a:rPr sz="2970" b="1" spc="-95">
                <a:latin typeface="Trebuchet MS" panose="020B0603020202020204"/>
                <a:cs typeface="Trebuchet MS" panose="020B0603020202020204"/>
              </a:rPr>
              <a:t> </a:t>
            </a:r>
            <a:r>
              <a:rPr sz="2970" b="1" spc="-50">
                <a:latin typeface="Trebuchet MS" panose="020B0603020202020204"/>
                <a:cs typeface="Trebuchet MS" panose="020B0603020202020204"/>
              </a:rPr>
              <a:t>or</a:t>
            </a:r>
            <a:r>
              <a:rPr sz="2970" b="1" spc="-135">
                <a:latin typeface="Trebuchet MS" panose="020B0603020202020204"/>
                <a:cs typeface="Trebuchet MS" panose="020B0603020202020204"/>
              </a:rPr>
              <a:t> </a:t>
            </a:r>
            <a:r>
              <a:rPr sz="2970" b="1">
                <a:latin typeface="Trebuchet MS" panose="020B0603020202020204"/>
                <a:cs typeface="Trebuchet MS" panose="020B0603020202020204"/>
              </a:rPr>
              <a:t>absences</a:t>
            </a:r>
            <a:r>
              <a:rPr sz="2970" b="1" spc="5">
                <a:latin typeface="Trebuchet MS" panose="020B0603020202020204"/>
                <a:cs typeface="Trebuchet MS" panose="020B0603020202020204"/>
              </a:rPr>
              <a:t> </a:t>
            </a:r>
            <a:r>
              <a:rPr sz="2970" b="1" spc="-25">
                <a:latin typeface="Trebuchet MS" panose="020B0603020202020204"/>
                <a:cs typeface="Trebuchet MS" panose="020B0603020202020204"/>
              </a:rPr>
              <a:t>can </a:t>
            </a:r>
            <a:r>
              <a:rPr sz="2970" b="1" spc="-30">
                <a:latin typeface="Trebuchet MS" panose="020B0603020202020204"/>
                <a:cs typeface="Trebuchet MS" panose="020B0603020202020204"/>
              </a:rPr>
              <a:t>be</a:t>
            </a:r>
            <a:r>
              <a:rPr sz="2970" b="1" spc="-165">
                <a:latin typeface="Trebuchet MS" panose="020B0603020202020204"/>
                <a:cs typeface="Trebuchet MS" panose="020B0603020202020204"/>
              </a:rPr>
              <a:t> </a:t>
            </a:r>
            <a:r>
              <a:rPr sz="2970" b="1" spc="-30">
                <a:latin typeface="Trebuchet MS" panose="020B0603020202020204"/>
                <a:cs typeface="Trebuchet MS" panose="020B0603020202020204"/>
              </a:rPr>
              <a:t>updated</a:t>
            </a:r>
            <a:r>
              <a:rPr sz="2970" b="1" spc="-135">
                <a:latin typeface="Trebuchet MS" panose="020B0603020202020204"/>
                <a:cs typeface="Trebuchet MS" panose="020B0603020202020204"/>
              </a:rPr>
              <a:t> </a:t>
            </a:r>
            <a:r>
              <a:rPr sz="2970" b="1" spc="-35">
                <a:latin typeface="Trebuchet MS" panose="020B0603020202020204"/>
                <a:cs typeface="Trebuchet MS" panose="020B0603020202020204"/>
              </a:rPr>
              <a:t>instantly</a:t>
            </a:r>
            <a:r>
              <a:rPr sz="2970" b="1" spc="-120">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140">
                <a:latin typeface="Trebuchet MS" panose="020B0603020202020204"/>
                <a:cs typeface="Trebuchet MS" panose="020B0603020202020204"/>
              </a:rPr>
              <a:t> </a:t>
            </a:r>
            <a:r>
              <a:rPr sz="2970" b="1" spc="-10">
                <a:latin typeface="Trebuchet MS" panose="020B0603020202020204"/>
                <a:cs typeface="Trebuchet MS" panose="020B0603020202020204"/>
              </a:rPr>
              <a:t>shared </a:t>
            </a:r>
            <a:r>
              <a:rPr sz="2970" b="1" spc="-65">
                <a:latin typeface="Trebuchet MS" panose="020B0603020202020204"/>
                <a:cs typeface="Trebuchet MS" panose="020B0603020202020204"/>
              </a:rPr>
              <a:t>with</a:t>
            </a:r>
            <a:r>
              <a:rPr sz="2970" b="1" spc="-145">
                <a:latin typeface="Trebuchet MS" panose="020B0603020202020204"/>
                <a:cs typeface="Trebuchet MS" panose="020B0603020202020204"/>
              </a:rPr>
              <a:t> </a:t>
            </a:r>
            <a:r>
              <a:rPr sz="2970" b="1" spc="-10">
                <a:latin typeface="Trebuchet MS" panose="020B0603020202020204"/>
                <a:cs typeface="Trebuchet MS" panose="020B0603020202020204"/>
              </a:rPr>
              <a:t>staff.</a:t>
            </a:r>
            <a:endParaRPr sz="2970">
              <a:latin typeface="Trebuchet MS" panose="020B0603020202020204"/>
              <a:cs typeface="Trebuchet MS" panose="020B0603020202020204"/>
            </a:endParaRPr>
          </a:p>
        </p:txBody>
      </p:sp>
      <p:sp>
        <p:nvSpPr>
          <p:cNvPr id="5" name="object 5"/>
          <p:cNvSpPr txBox="1"/>
          <p:nvPr/>
        </p:nvSpPr>
        <p:spPr>
          <a:xfrm>
            <a:off x="444488" y="6982906"/>
            <a:ext cx="5130734" cy="3671570"/>
          </a:xfrm>
          <a:prstGeom prst="rect">
            <a:avLst/>
          </a:prstGeom>
        </p:spPr>
        <p:txBody>
          <a:bodyPr vert="horz" wrap="square" lIns="0" tIns="19894" rIns="0" bIns="0" rtlCol="0">
            <a:spAutoFit/>
          </a:bodyPr>
          <a:lstStyle/>
          <a:p>
            <a:pPr marL="12700" marR="5080">
              <a:lnSpc>
                <a:spcPct val="100000"/>
              </a:lnSpc>
              <a:spcBef>
                <a:spcPts val="95"/>
              </a:spcBef>
            </a:pPr>
            <a:r>
              <a:rPr sz="2970" b="1" spc="-40">
                <a:solidFill>
                  <a:srgbClr val="00AF50"/>
                </a:solidFill>
                <a:latin typeface="Trebuchet MS" panose="020B0603020202020204"/>
                <a:cs typeface="Trebuchet MS" panose="020B0603020202020204"/>
              </a:rPr>
              <a:t>Improved</a:t>
            </a:r>
            <a:r>
              <a:rPr sz="2970" b="1" spc="-105">
                <a:solidFill>
                  <a:srgbClr val="00AF50"/>
                </a:solidFill>
                <a:latin typeface="Trebuchet MS" panose="020B0603020202020204"/>
                <a:cs typeface="Trebuchet MS" panose="020B0603020202020204"/>
              </a:rPr>
              <a:t> </a:t>
            </a:r>
            <a:r>
              <a:rPr sz="2970" b="1" spc="-10">
                <a:solidFill>
                  <a:srgbClr val="00AF50"/>
                </a:solidFill>
                <a:latin typeface="Trebuchet MS" panose="020B0603020202020204"/>
                <a:cs typeface="Trebuchet MS" panose="020B0603020202020204"/>
              </a:rPr>
              <a:t>communication </a:t>
            </a:r>
            <a:r>
              <a:rPr sz="2970" b="1" spc="-50">
                <a:solidFill>
                  <a:srgbClr val="00AF50"/>
                </a:solidFill>
                <a:latin typeface="Trebuchet MS" panose="020B0603020202020204"/>
                <a:cs typeface="Trebuchet MS" panose="020B0603020202020204"/>
              </a:rPr>
              <a:t>between</a:t>
            </a:r>
            <a:r>
              <a:rPr sz="2970" b="1" spc="-215">
                <a:solidFill>
                  <a:srgbClr val="00AF50"/>
                </a:solidFill>
                <a:latin typeface="Trebuchet MS" panose="020B0603020202020204"/>
                <a:cs typeface="Trebuchet MS" panose="020B0603020202020204"/>
              </a:rPr>
              <a:t> </a:t>
            </a:r>
            <a:r>
              <a:rPr sz="2970" b="1" spc="-10">
                <a:solidFill>
                  <a:srgbClr val="00AF50"/>
                </a:solidFill>
                <a:latin typeface="Trebuchet MS" panose="020B0603020202020204"/>
                <a:cs typeface="Trebuchet MS" panose="020B0603020202020204"/>
              </a:rPr>
              <a:t>staff</a:t>
            </a:r>
            <a:r>
              <a:rPr sz="2970" b="1" spc="-145">
                <a:solidFill>
                  <a:srgbClr val="00AF5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155">
                <a:latin typeface="Trebuchet MS" panose="020B0603020202020204"/>
                <a:cs typeface="Trebuchet MS" panose="020B0603020202020204"/>
              </a:rPr>
              <a:t> </a:t>
            </a:r>
            <a:r>
              <a:rPr sz="2970" b="1" spc="-20">
                <a:latin typeface="Trebuchet MS" panose="020B0603020202020204"/>
                <a:cs typeface="Trebuchet MS" panose="020B0603020202020204"/>
              </a:rPr>
              <a:t>Shared</a:t>
            </a:r>
            <a:r>
              <a:rPr sz="2970" b="1" spc="-140">
                <a:latin typeface="Trebuchet MS" panose="020B0603020202020204"/>
                <a:cs typeface="Trebuchet MS" panose="020B0603020202020204"/>
              </a:rPr>
              <a:t> </a:t>
            </a:r>
            <a:r>
              <a:rPr sz="2970" b="1" spc="-20">
                <a:latin typeface="Trebuchet MS" panose="020B0603020202020204"/>
                <a:cs typeface="Trebuchet MS" panose="020B0603020202020204"/>
              </a:rPr>
              <a:t>Excel </a:t>
            </a:r>
            <a:r>
              <a:rPr sz="2970" b="1" spc="-10">
                <a:latin typeface="Trebuchet MS" panose="020B0603020202020204"/>
                <a:cs typeface="Trebuchet MS" panose="020B0603020202020204"/>
              </a:rPr>
              <a:t>files</a:t>
            </a:r>
            <a:r>
              <a:rPr sz="2970" b="1" spc="-165">
                <a:latin typeface="Trebuchet MS" panose="020B0603020202020204"/>
                <a:cs typeface="Trebuchet MS" panose="020B0603020202020204"/>
              </a:rPr>
              <a:t> </a:t>
            </a:r>
            <a:r>
              <a:rPr sz="2970" b="1" spc="-10">
                <a:latin typeface="Trebuchet MS" panose="020B0603020202020204"/>
                <a:cs typeface="Trebuchet MS" panose="020B0603020202020204"/>
              </a:rPr>
              <a:t>allow</a:t>
            </a:r>
            <a:r>
              <a:rPr sz="2970" b="1" spc="-155">
                <a:latin typeface="Trebuchet MS" panose="020B0603020202020204"/>
                <a:cs typeface="Trebuchet MS" panose="020B0603020202020204"/>
              </a:rPr>
              <a:t> </a:t>
            </a:r>
            <a:r>
              <a:rPr sz="2970" b="1">
                <a:latin typeface="Trebuchet MS" panose="020B0603020202020204"/>
                <a:cs typeface="Trebuchet MS" panose="020B0603020202020204"/>
              </a:rPr>
              <a:t>managers</a:t>
            </a:r>
            <a:r>
              <a:rPr sz="2970" b="1" spc="-160">
                <a:latin typeface="Trebuchet MS" panose="020B0603020202020204"/>
                <a:cs typeface="Trebuchet MS" panose="020B0603020202020204"/>
              </a:rPr>
              <a:t> </a:t>
            </a:r>
            <a:r>
              <a:rPr sz="2970" b="1" spc="-25">
                <a:latin typeface="Trebuchet MS" panose="020B0603020202020204"/>
                <a:cs typeface="Trebuchet MS" panose="020B0603020202020204"/>
              </a:rPr>
              <a:t>and </a:t>
            </a:r>
            <a:r>
              <a:rPr sz="2970" b="1" spc="-10">
                <a:latin typeface="Trebuchet MS" panose="020B0603020202020204"/>
                <a:cs typeface="Trebuchet MS" panose="020B0603020202020204"/>
              </a:rPr>
              <a:t>employees</a:t>
            </a:r>
            <a:r>
              <a:rPr sz="2970" b="1" spc="-170">
                <a:latin typeface="Trebuchet MS" panose="020B0603020202020204"/>
                <a:cs typeface="Trebuchet MS" panose="020B0603020202020204"/>
              </a:rPr>
              <a:t> </a:t>
            </a:r>
            <a:r>
              <a:rPr sz="2970" b="1" spc="-60">
                <a:latin typeface="Trebuchet MS" panose="020B0603020202020204"/>
                <a:cs typeface="Trebuchet MS" panose="020B0603020202020204"/>
              </a:rPr>
              <a:t>to</a:t>
            </a:r>
            <a:r>
              <a:rPr sz="2970" b="1" spc="-120">
                <a:latin typeface="Trebuchet MS" panose="020B0603020202020204"/>
                <a:cs typeface="Trebuchet MS" panose="020B0603020202020204"/>
              </a:rPr>
              <a:t> </a:t>
            </a:r>
            <a:r>
              <a:rPr sz="2970" b="1" spc="55">
                <a:latin typeface="Trebuchet MS" panose="020B0603020202020204"/>
                <a:cs typeface="Trebuchet MS" panose="020B0603020202020204"/>
              </a:rPr>
              <a:t>access</a:t>
            </a:r>
            <a:r>
              <a:rPr sz="2970" b="1" spc="-165">
                <a:latin typeface="Trebuchet MS" panose="020B0603020202020204"/>
                <a:cs typeface="Trebuchet MS" panose="020B0603020202020204"/>
              </a:rPr>
              <a:t> </a:t>
            </a:r>
            <a:r>
              <a:rPr sz="2970" b="1" spc="-25">
                <a:latin typeface="Trebuchet MS" panose="020B0603020202020204"/>
                <a:cs typeface="Trebuchet MS" panose="020B0603020202020204"/>
              </a:rPr>
              <a:t>the </a:t>
            </a:r>
            <a:r>
              <a:rPr sz="2970" b="1">
                <a:latin typeface="Trebuchet MS" panose="020B0603020202020204"/>
                <a:cs typeface="Trebuchet MS" panose="020B0603020202020204"/>
              </a:rPr>
              <a:t>same</a:t>
            </a:r>
            <a:r>
              <a:rPr sz="2970" b="1" spc="-105">
                <a:latin typeface="Trebuchet MS" panose="020B0603020202020204"/>
                <a:cs typeface="Trebuchet MS" panose="020B0603020202020204"/>
              </a:rPr>
              <a:t> </a:t>
            </a:r>
            <a:r>
              <a:rPr sz="2970" b="1" spc="-70">
                <a:latin typeface="Trebuchet MS" panose="020B0603020202020204"/>
                <a:cs typeface="Trebuchet MS" panose="020B0603020202020204"/>
              </a:rPr>
              <a:t>rota,</a:t>
            </a:r>
            <a:r>
              <a:rPr sz="2970" b="1" spc="-90">
                <a:latin typeface="Trebuchet MS" panose="020B0603020202020204"/>
                <a:cs typeface="Trebuchet MS" panose="020B0603020202020204"/>
              </a:rPr>
              <a:t> </a:t>
            </a:r>
            <a:r>
              <a:rPr sz="2970" b="1" spc="-25">
                <a:latin typeface="Trebuchet MS" panose="020B0603020202020204"/>
                <a:cs typeface="Trebuchet MS" panose="020B0603020202020204"/>
              </a:rPr>
              <a:t>helping</a:t>
            </a:r>
            <a:r>
              <a:rPr sz="2970" b="1" spc="-105">
                <a:latin typeface="Trebuchet MS" panose="020B0603020202020204"/>
                <a:cs typeface="Trebuchet MS" panose="020B0603020202020204"/>
              </a:rPr>
              <a:t> </a:t>
            </a:r>
            <a:r>
              <a:rPr sz="2970" b="1" spc="-10">
                <a:latin typeface="Trebuchet MS" panose="020B0603020202020204"/>
                <a:cs typeface="Trebuchet MS" panose="020B0603020202020204"/>
              </a:rPr>
              <a:t>everyone </a:t>
            </a:r>
            <a:r>
              <a:rPr sz="2970" b="1">
                <a:latin typeface="Trebuchet MS" panose="020B0603020202020204"/>
                <a:cs typeface="Trebuchet MS" panose="020B0603020202020204"/>
              </a:rPr>
              <a:t>stay</a:t>
            </a:r>
            <a:r>
              <a:rPr sz="2970" b="1" spc="-210">
                <a:latin typeface="Trebuchet MS" panose="020B0603020202020204"/>
                <a:cs typeface="Trebuchet MS" panose="020B0603020202020204"/>
              </a:rPr>
              <a:t> </a:t>
            </a:r>
            <a:r>
              <a:rPr sz="2970" b="1" spc="-40">
                <a:latin typeface="Trebuchet MS" panose="020B0603020202020204"/>
                <a:cs typeface="Trebuchet MS" panose="020B0603020202020204"/>
              </a:rPr>
              <a:t>informed</a:t>
            </a:r>
            <a:r>
              <a:rPr sz="2970" b="1" spc="-140">
                <a:latin typeface="Trebuchet MS" panose="020B0603020202020204"/>
                <a:cs typeface="Trebuchet MS" panose="020B0603020202020204"/>
              </a:rPr>
              <a:t> </a:t>
            </a:r>
            <a:r>
              <a:rPr sz="2970" b="1" spc="-20">
                <a:latin typeface="Trebuchet MS" panose="020B0603020202020204"/>
                <a:cs typeface="Trebuchet MS" panose="020B0603020202020204"/>
              </a:rPr>
              <a:t>about</a:t>
            </a:r>
            <a:r>
              <a:rPr sz="2970" b="1" spc="-175">
                <a:latin typeface="Trebuchet MS" panose="020B0603020202020204"/>
                <a:cs typeface="Trebuchet MS" panose="020B0603020202020204"/>
              </a:rPr>
              <a:t> </a:t>
            </a:r>
            <a:r>
              <a:rPr sz="2970" b="1" spc="-20">
                <a:latin typeface="Trebuchet MS" panose="020B0603020202020204"/>
                <a:cs typeface="Trebuchet MS" panose="020B0603020202020204"/>
              </a:rPr>
              <a:t>when </a:t>
            </a:r>
            <a:r>
              <a:rPr sz="2970" b="1" spc="-60">
                <a:latin typeface="Trebuchet MS" panose="020B0603020202020204"/>
                <a:cs typeface="Trebuchet MS" panose="020B0603020202020204"/>
              </a:rPr>
              <a:t>they</a:t>
            </a:r>
            <a:r>
              <a:rPr sz="2970" b="1" spc="-210">
                <a:latin typeface="Trebuchet MS" panose="020B0603020202020204"/>
                <a:cs typeface="Trebuchet MS" panose="020B0603020202020204"/>
              </a:rPr>
              <a:t> </a:t>
            </a:r>
            <a:r>
              <a:rPr sz="2970" b="1" spc="-55">
                <a:latin typeface="Trebuchet MS" panose="020B0603020202020204"/>
                <a:cs typeface="Trebuchet MS" panose="020B0603020202020204"/>
              </a:rPr>
              <a:t>are</a:t>
            </a:r>
            <a:r>
              <a:rPr sz="2970" b="1" spc="-165">
                <a:latin typeface="Trebuchet MS" panose="020B0603020202020204"/>
                <a:cs typeface="Trebuchet MS" panose="020B0603020202020204"/>
              </a:rPr>
              <a:t> </a:t>
            </a:r>
            <a:r>
              <a:rPr sz="2970" b="1" spc="-45">
                <a:latin typeface="Trebuchet MS" panose="020B0603020202020204"/>
                <a:cs typeface="Trebuchet MS" panose="020B0603020202020204"/>
              </a:rPr>
              <a:t>working</a:t>
            </a:r>
            <a:r>
              <a:rPr sz="2970" b="1" spc="-160">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140">
                <a:latin typeface="Trebuchet MS" panose="020B0603020202020204"/>
                <a:cs typeface="Trebuchet MS" panose="020B0603020202020204"/>
              </a:rPr>
              <a:t> </a:t>
            </a:r>
            <a:r>
              <a:rPr sz="2970" b="1" spc="-25">
                <a:latin typeface="Trebuchet MS" panose="020B0603020202020204"/>
                <a:cs typeface="Trebuchet MS" panose="020B0603020202020204"/>
              </a:rPr>
              <a:t>reducing </a:t>
            </a:r>
            <a:r>
              <a:rPr sz="2970" b="1" spc="-10">
                <a:latin typeface="Trebuchet MS" panose="020B0603020202020204"/>
                <a:cs typeface="Trebuchet MS" panose="020B0603020202020204"/>
              </a:rPr>
              <a:t>confusion.</a:t>
            </a:r>
            <a:endParaRPr sz="2970">
              <a:latin typeface="Trebuchet MS" panose="020B0603020202020204"/>
              <a:cs typeface="Trebuchet MS" panose="020B0603020202020204"/>
            </a:endParaRPr>
          </a:p>
        </p:txBody>
      </p:sp>
      <p:sp>
        <p:nvSpPr>
          <p:cNvPr id="6" name="object 6"/>
          <p:cNvSpPr txBox="1"/>
          <p:nvPr/>
        </p:nvSpPr>
        <p:spPr>
          <a:xfrm>
            <a:off x="5867256" y="7297661"/>
            <a:ext cx="6772567" cy="2302510"/>
          </a:xfrm>
          <a:prstGeom prst="rect">
            <a:avLst/>
          </a:prstGeom>
        </p:spPr>
        <p:txBody>
          <a:bodyPr vert="horz" wrap="square" lIns="0" tIns="20941" rIns="0" bIns="0" rtlCol="0">
            <a:spAutoFit/>
          </a:bodyPr>
          <a:lstStyle/>
          <a:p>
            <a:pPr marL="12700" marR="5080">
              <a:lnSpc>
                <a:spcPct val="100000"/>
              </a:lnSpc>
              <a:spcBef>
                <a:spcPts val="100"/>
              </a:spcBef>
            </a:pPr>
            <a:r>
              <a:rPr sz="2970" b="1" spc="-75">
                <a:solidFill>
                  <a:srgbClr val="00AF50"/>
                </a:solidFill>
                <a:latin typeface="Trebuchet MS" panose="020B0603020202020204"/>
                <a:cs typeface="Trebuchet MS" panose="020B0603020202020204"/>
              </a:rPr>
              <a:t>Better</a:t>
            </a:r>
            <a:r>
              <a:rPr sz="2970" b="1" spc="-130">
                <a:solidFill>
                  <a:srgbClr val="00AF50"/>
                </a:solidFill>
                <a:latin typeface="Trebuchet MS" panose="020B0603020202020204"/>
                <a:cs typeface="Trebuchet MS" panose="020B0603020202020204"/>
              </a:rPr>
              <a:t> </a:t>
            </a:r>
            <a:r>
              <a:rPr sz="2970" b="1" spc="-25">
                <a:solidFill>
                  <a:srgbClr val="00AF50"/>
                </a:solidFill>
                <a:latin typeface="Trebuchet MS" panose="020B0603020202020204"/>
                <a:cs typeface="Trebuchet MS" panose="020B0603020202020204"/>
              </a:rPr>
              <a:t>planning</a:t>
            </a:r>
            <a:r>
              <a:rPr sz="2970" b="1" spc="-80">
                <a:solidFill>
                  <a:srgbClr val="00AF50"/>
                </a:solidFill>
                <a:latin typeface="Trebuchet MS" panose="020B0603020202020204"/>
                <a:cs typeface="Trebuchet MS" panose="020B0603020202020204"/>
              </a:rPr>
              <a:t> for</a:t>
            </a:r>
            <a:r>
              <a:rPr sz="2970" b="1" spc="-130">
                <a:solidFill>
                  <a:srgbClr val="00AF50"/>
                </a:solidFill>
                <a:latin typeface="Trebuchet MS" panose="020B0603020202020204"/>
                <a:cs typeface="Trebuchet MS" panose="020B0603020202020204"/>
              </a:rPr>
              <a:t> </a:t>
            </a:r>
            <a:r>
              <a:rPr sz="2970" b="1">
                <a:solidFill>
                  <a:srgbClr val="00AF50"/>
                </a:solidFill>
                <a:latin typeface="Trebuchet MS" panose="020B0603020202020204"/>
                <a:cs typeface="Trebuchet MS" panose="020B0603020202020204"/>
              </a:rPr>
              <a:t>busy</a:t>
            </a:r>
            <a:r>
              <a:rPr sz="2970" b="1" spc="-210">
                <a:solidFill>
                  <a:srgbClr val="00AF50"/>
                </a:solidFill>
                <a:latin typeface="Trebuchet MS" panose="020B0603020202020204"/>
                <a:cs typeface="Trebuchet MS" panose="020B0603020202020204"/>
              </a:rPr>
              <a:t> </a:t>
            </a:r>
            <a:r>
              <a:rPr sz="2970" b="1" spc="-10">
                <a:solidFill>
                  <a:srgbClr val="00AF50"/>
                </a:solidFill>
                <a:latin typeface="Trebuchet MS" panose="020B0603020202020204"/>
                <a:cs typeface="Trebuchet MS" panose="020B0603020202020204"/>
              </a:rPr>
              <a:t>periods</a:t>
            </a:r>
            <a:r>
              <a:rPr sz="2970" b="1" spc="-105">
                <a:solidFill>
                  <a:srgbClr val="00AF50"/>
                </a:solidFill>
                <a:latin typeface="Trebuchet MS" panose="020B0603020202020204"/>
                <a:cs typeface="Trebuchet MS" panose="020B0603020202020204"/>
              </a:rPr>
              <a:t> </a:t>
            </a:r>
            <a:r>
              <a:rPr sz="2970" spc="114">
                <a:latin typeface="Trebuchet MS" panose="020B0603020202020204"/>
                <a:cs typeface="Trebuchet MS" panose="020B0603020202020204"/>
              </a:rPr>
              <a:t>– </a:t>
            </a:r>
            <a:r>
              <a:rPr sz="2970" b="1">
                <a:latin typeface="Trebuchet MS" panose="020B0603020202020204"/>
                <a:cs typeface="Trebuchet MS" panose="020B0603020202020204"/>
              </a:rPr>
              <a:t>Managers</a:t>
            </a:r>
            <a:r>
              <a:rPr sz="2970" b="1" spc="-150">
                <a:latin typeface="Trebuchet MS" panose="020B0603020202020204"/>
                <a:cs typeface="Trebuchet MS" panose="020B0603020202020204"/>
              </a:rPr>
              <a:t> </a:t>
            </a:r>
            <a:r>
              <a:rPr sz="2970" b="1">
                <a:latin typeface="Trebuchet MS" panose="020B0603020202020204"/>
                <a:cs typeface="Trebuchet MS" panose="020B0603020202020204"/>
              </a:rPr>
              <a:t>can</a:t>
            </a:r>
            <a:r>
              <a:rPr sz="2970" b="1" spc="-110">
                <a:latin typeface="Trebuchet MS" panose="020B0603020202020204"/>
                <a:cs typeface="Trebuchet MS" panose="020B0603020202020204"/>
              </a:rPr>
              <a:t> </a:t>
            </a:r>
            <a:r>
              <a:rPr sz="2970" b="1">
                <a:latin typeface="Trebuchet MS" panose="020B0603020202020204"/>
                <a:cs typeface="Trebuchet MS" panose="020B0603020202020204"/>
              </a:rPr>
              <a:t>analyses</a:t>
            </a:r>
            <a:r>
              <a:rPr sz="2970" b="1" spc="-70">
                <a:latin typeface="Trebuchet MS" panose="020B0603020202020204"/>
                <a:cs typeface="Trebuchet MS" panose="020B0603020202020204"/>
              </a:rPr>
              <a:t> </a:t>
            </a:r>
            <a:r>
              <a:rPr sz="2970" b="1" spc="-10">
                <a:latin typeface="Trebuchet MS" panose="020B0603020202020204"/>
                <a:cs typeface="Trebuchet MS" panose="020B0603020202020204"/>
              </a:rPr>
              <a:t>rotas</a:t>
            </a:r>
            <a:r>
              <a:rPr sz="2970" b="1" spc="-150">
                <a:latin typeface="Trebuchet MS" panose="020B0603020202020204"/>
                <a:cs typeface="Trebuchet MS" panose="020B0603020202020204"/>
              </a:rPr>
              <a:t> </a:t>
            </a:r>
            <a:r>
              <a:rPr sz="2970" b="1" spc="-60">
                <a:latin typeface="Trebuchet MS" panose="020B0603020202020204"/>
                <a:cs typeface="Trebuchet MS" panose="020B0603020202020204"/>
              </a:rPr>
              <a:t>to</a:t>
            </a:r>
            <a:r>
              <a:rPr sz="2970" b="1" spc="-100">
                <a:latin typeface="Trebuchet MS" panose="020B0603020202020204"/>
                <a:cs typeface="Trebuchet MS" panose="020B0603020202020204"/>
              </a:rPr>
              <a:t> </a:t>
            </a:r>
            <a:r>
              <a:rPr sz="2970" b="1" spc="-25">
                <a:latin typeface="Trebuchet MS" panose="020B0603020202020204"/>
                <a:cs typeface="Trebuchet MS" panose="020B0603020202020204"/>
              </a:rPr>
              <a:t>see </a:t>
            </a:r>
            <a:r>
              <a:rPr sz="2970" b="1" spc="-50">
                <a:latin typeface="Trebuchet MS" panose="020B0603020202020204"/>
                <a:cs typeface="Trebuchet MS" panose="020B0603020202020204"/>
              </a:rPr>
              <a:t>patterns,</a:t>
            </a:r>
            <a:r>
              <a:rPr sz="2970" b="1" spc="-145">
                <a:latin typeface="Trebuchet MS" panose="020B0603020202020204"/>
                <a:cs typeface="Trebuchet MS" panose="020B0603020202020204"/>
              </a:rPr>
              <a:t> </a:t>
            </a:r>
            <a:r>
              <a:rPr sz="2970" b="1" spc="-25">
                <a:latin typeface="Trebuchet MS" panose="020B0603020202020204"/>
                <a:cs typeface="Trebuchet MS" panose="020B0603020202020204"/>
              </a:rPr>
              <a:t>helping</a:t>
            </a:r>
            <a:r>
              <a:rPr sz="2970" b="1" spc="-155">
                <a:latin typeface="Trebuchet MS" panose="020B0603020202020204"/>
                <a:cs typeface="Trebuchet MS" panose="020B0603020202020204"/>
              </a:rPr>
              <a:t> </a:t>
            </a:r>
            <a:r>
              <a:rPr sz="2970" b="1" spc="-45">
                <a:latin typeface="Trebuchet MS" panose="020B0603020202020204"/>
                <a:cs typeface="Trebuchet MS" panose="020B0603020202020204"/>
              </a:rPr>
              <a:t>them</a:t>
            </a:r>
            <a:r>
              <a:rPr sz="2970" b="1" spc="-70">
                <a:latin typeface="Trebuchet MS" panose="020B0603020202020204"/>
                <a:cs typeface="Trebuchet MS" panose="020B0603020202020204"/>
              </a:rPr>
              <a:t> prepare</a:t>
            </a:r>
            <a:r>
              <a:rPr sz="2970" b="1" spc="-160">
                <a:latin typeface="Trebuchet MS" panose="020B0603020202020204"/>
                <a:cs typeface="Trebuchet MS" panose="020B0603020202020204"/>
              </a:rPr>
              <a:t> </a:t>
            </a:r>
            <a:r>
              <a:rPr sz="2970" b="1" spc="-60">
                <a:latin typeface="Trebuchet MS" panose="020B0603020202020204"/>
                <a:cs typeface="Trebuchet MS" panose="020B0603020202020204"/>
              </a:rPr>
              <a:t>for</a:t>
            </a:r>
            <a:r>
              <a:rPr sz="2970" b="1" spc="-120">
                <a:latin typeface="Trebuchet MS" panose="020B0603020202020204"/>
                <a:cs typeface="Trebuchet MS" panose="020B0603020202020204"/>
              </a:rPr>
              <a:t> </a:t>
            </a:r>
            <a:r>
              <a:rPr sz="2970" b="1" spc="-20">
                <a:latin typeface="Trebuchet MS" panose="020B0603020202020204"/>
                <a:cs typeface="Trebuchet MS" panose="020B0603020202020204"/>
              </a:rPr>
              <a:t>busy </a:t>
            </a:r>
            <a:r>
              <a:rPr sz="2970" b="1">
                <a:latin typeface="Trebuchet MS" panose="020B0603020202020204"/>
                <a:cs typeface="Trebuchet MS" panose="020B0603020202020204"/>
              </a:rPr>
              <a:t>times</a:t>
            </a:r>
            <a:r>
              <a:rPr sz="2970" b="1" spc="-160">
                <a:latin typeface="Trebuchet MS" panose="020B0603020202020204"/>
                <a:cs typeface="Trebuchet MS" panose="020B0603020202020204"/>
              </a:rPr>
              <a:t> </a:t>
            </a:r>
            <a:r>
              <a:rPr sz="2970" b="1" spc="-50">
                <a:latin typeface="Trebuchet MS" panose="020B0603020202020204"/>
                <a:cs typeface="Trebuchet MS" panose="020B0603020202020204"/>
              </a:rPr>
              <a:t>like</a:t>
            </a:r>
            <a:r>
              <a:rPr sz="2970" b="1" spc="-160">
                <a:latin typeface="Trebuchet MS" panose="020B0603020202020204"/>
                <a:cs typeface="Trebuchet MS" panose="020B0603020202020204"/>
              </a:rPr>
              <a:t> </a:t>
            </a:r>
            <a:r>
              <a:rPr sz="2970" b="1" spc="-30">
                <a:latin typeface="Trebuchet MS" panose="020B0603020202020204"/>
                <a:cs typeface="Trebuchet MS" panose="020B0603020202020204"/>
              </a:rPr>
              <a:t>weekends</a:t>
            </a:r>
            <a:r>
              <a:rPr sz="2970" b="1" spc="-160">
                <a:latin typeface="Trebuchet MS" panose="020B0603020202020204"/>
                <a:cs typeface="Trebuchet MS" panose="020B0603020202020204"/>
              </a:rPr>
              <a:t> </a:t>
            </a:r>
            <a:r>
              <a:rPr sz="2970" b="1" spc="-50">
                <a:latin typeface="Trebuchet MS" panose="020B0603020202020204"/>
                <a:cs typeface="Trebuchet MS" panose="020B0603020202020204"/>
              </a:rPr>
              <a:t>or</a:t>
            </a:r>
            <a:r>
              <a:rPr sz="2970" b="1" spc="-114">
                <a:latin typeface="Trebuchet MS" panose="020B0603020202020204"/>
                <a:cs typeface="Trebuchet MS" panose="020B0603020202020204"/>
              </a:rPr>
              <a:t> </a:t>
            </a:r>
            <a:r>
              <a:rPr sz="2970" b="1" spc="-10">
                <a:latin typeface="Trebuchet MS" panose="020B0603020202020204"/>
                <a:cs typeface="Trebuchet MS" panose="020B0603020202020204"/>
              </a:rPr>
              <a:t>holidays</a:t>
            </a:r>
            <a:r>
              <a:rPr sz="2970" b="1" spc="-160">
                <a:latin typeface="Trebuchet MS" panose="020B0603020202020204"/>
                <a:cs typeface="Trebuchet MS" panose="020B0603020202020204"/>
              </a:rPr>
              <a:t> </a:t>
            </a:r>
            <a:r>
              <a:rPr sz="2970" b="1" spc="-25">
                <a:latin typeface="Trebuchet MS" panose="020B0603020202020204"/>
                <a:cs typeface="Trebuchet MS" panose="020B0603020202020204"/>
              </a:rPr>
              <a:t>by </a:t>
            </a:r>
            <a:r>
              <a:rPr sz="2970" b="1">
                <a:latin typeface="Trebuchet MS" panose="020B0603020202020204"/>
                <a:cs typeface="Trebuchet MS" panose="020B0603020202020204"/>
              </a:rPr>
              <a:t>scheduling</a:t>
            </a:r>
            <a:r>
              <a:rPr sz="2970" b="1" spc="-180">
                <a:latin typeface="Trebuchet MS" panose="020B0603020202020204"/>
                <a:cs typeface="Trebuchet MS" panose="020B0603020202020204"/>
              </a:rPr>
              <a:t> </a:t>
            </a:r>
            <a:r>
              <a:rPr sz="2970" b="1" spc="-10">
                <a:latin typeface="Trebuchet MS" panose="020B0603020202020204"/>
                <a:cs typeface="Trebuchet MS" panose="020B0603020202020204"/>
              </a:rPr>
              <a:t>enough</a:t>
            </a:r>
            <a:r>
              <a:rPr sz="2970" b="1" spc="-225">
                <a:latin typeface="Trebuchet MS" panose="020B0603020202020204"/>
                <a:cs typeface="Trebuchet MS" panose="020B0603020202020204"/>
              </a:rPr>
              <a:t> </a:t>
            </a:r>
            <a:r>
              <a:rPr sz="2970" b="1" spc="-10">
                <a:latin typeface="Trebuchet MS" panose="020B0603020202020204"/>
                <a:cs typeface="Trebuchet MS" panose="020B0603020202020204"/>
              </a:rPr>
              <a:t>staff</a:t>
            </a:r>
            <a:r>
              <a:rPr sz="2970" b="1" spc="-165">
                <a:latin typeface="Trebuchet MS" panose="020B0603020202020204"/>
                <a:cs typeface="Trebuchet MS" panose="020B0603020202020204"/>
              </a:rPr>
              <a:t> </a:t>
            </a:r>
            <a:r>
              <a:rPr sz="2970" b="1" spc="-65">
                <a:latin typeface="Trebuchet MS" panose="020B0603020202020204"/>
                <a:cs typeface="Trebuchet MS" panose="020B0603020202020204"/>
              </a:rPr>
              <a:t>in</a:t>
            </a:r>
            <a:r>
              <a:rPr sz="2970" b="1" spc="-145">
                <a:latin typeface="Trebuchet MS" panose="020B0603020202020204"/>
                <a:cs typeface="Trebuchet MS" panose="020B0603020202020204"/>
              </a:rPr>
              <a:t> </a:t>
            </a:r>
            <a:r>
              <a:rPr sz="2970" b="1" spc="-10">
                <a:latin typeface="Trebuchet MS" panose="020B0603020202020204"/>
                <a:cs typeface="Trebuchet MS" panose="020B0603020202020204"/>
              </a:rPr>
              <a:t>advance.</a:t>
            </a:r>
            <a:endParaRPr sz="2970">
              <a:latin typeface="Trebuchet MS" panose="020B0603020202020204"/>
              <a:cs typeface="Trebuchet MS" panose="020B0603020202020204"/>
            </a:endParaRPr>
          </a:p>
        </p:txBody>
      </p:sp>
      <p:sp>
        <p:nvSpPr>
          <p:cNvPr id="7" name="object 7"/>
          <p:cNvSpPr txBox="1"/>
          <p:nvPr/>
        </p:nvSpPr>
        <p:spPr>
          <a:xfrm>
            <a:off x="13136771" y="6982906"/>
            <a:ext cx="5107698" cy="3215005"/>
          </a:xfrm>
          <a:prstGeom prst="rect">
            <a:avLst/>
          </a:prstGeom>
        </p:spPr>
        <p:txBody>
          <a:bodyPr vert="horz" wrap="square" lIns="0" tIns="19894" rIns="0" bIns="0" rtlCol="0">
            <a:spAutoFit/>
          </a:bodyPr>
          <a:lstStyle/>
          <a:p>
            <a:pPr marL="12700" marR="5080">
              <a:lnSpc>
                <a:spcPct val="100000"/>
              </a:lnSpc>
              <a:spcBef>
                <a:spcPts val="95"/>
              </a:spcBef>
            </a:pPr>
            <a:r>
              <a:rPr sz="2970" b="1" spc="-50">
                <a:solidFill>
                  <a:srgbClr val="00AF50"/>
                </a:solidFill>
                <a:latin typeface="Trebuchet MS" panose="020B0603020202020204"/>
                <a:cs typeface="Trebuchet MS" panose="020B0603020202020204"/>
              </a:rPr>
              <a:t>Faster</a:t>
            </a:r>
            <a:r>
              <a:rPr sz="2970" b="1" spc="-80">
                <a:solidFill>
                  <a:srgbClr val="00AF50"/>
                </a:solidFill>
                <a:latin typeface="Trebuchet MS" panose="020B0603020202020204"/>
                <a:cs typeface="Trebuchet MS" panose="020B0603020202020204"/>
              </a:rPr>
              <a:t> </a:t>
            </a:r>
            <a:r>
              <a:rPr sz="2970" b="1" spc="-10">
                <a:solidFill>
                  <a:srgbClr val="00AF50"/>
                </a:solidFill>
                <a:latin typeface="Trebuchet MS" panose="020B0603020202020204"/>
                <a:cs typeface="Trebuchet MS" panose="020B0603020202020204"/>
              </a:rPr>
              <a:t>decision-making</a:t>
            </a:r>
            <a:r>
              <a:rPr sz="2970" b="1" spc="-135">
                <a:solidFill>
                  <a:srgbClr val="00AF50"/>
                </a:solidFill>
                <a:latin typeface="Trebuchet MS" panose="020B0603020202020204"/>
                <a:cs typeface="Trebuchet MS" panose="020B0603020202020204"/>
              </a:rPr>
              <a:t> </a:t>
            </a:r>
            <a:r>
              <a:rPr sz="2970" spc="114">
                <a:latin typeface="Trebuchet MS" panose="020B0603020202020204"/>
                <a:cs typeface="Trebuchet MS" panose="020B0603020202020204"/>
              </a:rPr>
              <a:t>– </a:t>
            </a:r>
            <a:r>
              <a:rPr sz="2970" b="1">
                <a:latin typeface="Trebuchet MS" panose="020B0603020202020204"/>
                <a:cs typeface="Trebuchet MS" panose="020B0603020202020204"/>
              </a:rPr>
              <a:t>Managers</a:t>
            </a:r>
            <a:r>
              <a:rPr sz="2970" b="1" spc="-145">
                <a:latin typeface="Trebuchet MS" panose="020B0603020202020204"/>
                <a:cs typeface="Trebuchet MS" panose="020B0603020202020204"/>
              </a:rPr>
              <a:t> </a:t>
            </a:r>
            <a:r>
              <a:rPr sz="2970" b="1">
                <a:latin typeface="Trebuchet MS" panose="020B0603020202020204"/>
                <a:cs typeface="Trebuchet MS" panose="020B0603020202020204"/>
              </a:rPr>
              <a:t>can</a:t>
            </a:r>
            <a:r>
              <a:rPr sz="2970" b="1" spc="-105">
                <a:latin typeface="Trebuchet MS" panose="020B0603020202020204"/>
                <a:cs typeface="Trebuchet MS" panose="020B0603020202020204"/>
              </a:rPr>
              <a:t> </a:t>
            </a:r>
            <a:r>
              <a:rPr sz="2970" b="1" spc="-35">
                <a:latin typeface="Trebuchet MS" panose="020B0603020202020204"/>
                <a:cs typeface="Trebuchet MS" panose="020B0603020202020204"/>
              </a:rPr>
              <a:t>quickly</a:t>
            </a:r>
            <a:r>
              <a:rPr sz="2970" b="1" spc="-95">
                <a:latin typeface="Trebuchet MS" panose="020B0603020202020204"/>
                <a:cs typeface="Trebuchet MS" panose="020B0603020202020204"/>
              </a:rPr>
              <a:t> </a:t>
            </a:r>
            <a:r>
              <a:rPr sz="2970" b="1" spc="-55">
                <a:latin typeface="Trebuchet MS" panose="020B0603020202020204"/>
                <a:cs typeface="Trebuchet MS" panose="020B0603020202020204"/>
              </a:rPr>
              <a:t>view</a:t>
            </a:r>
            <a:r>
              <a:rPr sz="2970" b="1" spc="-130">
                <a:latin typeface="Trebuchet MS" panose="020B0603020202020204"/>
                <a:cs typeface="Trebuchet MS" panose="020B0603020202020204"/>
              </a:rPr>
              <a:t> </a:t>
            </a:r>
            <a:r>
              <a:rPr sz="2970" b="1" spc="-25">
                <a:latin typeface="Trebuchet MS" panose="020B0603020202020204"/>
                <a:cs typeface="Trebuchet MS" panose="020B0603020202020204"/>
              </a:rPr>
              <a:t>all staffing</a:t>
            </a:r>
            <a:r>
              <a:rPr sz="2970" b="1" spc="-140">
                <a:latin typeface="Trebuchet MS" panose="020B0603020202020204"/>
                <a:cs typeface="Trebuchet MS" panose="020B0603020202020204"/>
              </a:rPr>
              <a:t> </a:t>
            </a:r>
            <a:r>
              <a:rPr sz="2970" b="1" spc="-40">
                <a:latin typeface="Trebuchet MS" panose="020B0603020202020204"/>
                <a:cs typeface="Trebuchet MS" panose="020B0603020202020204"/>
              </a:rPr>
              <a:t>information</a:t>
            </a:r>
            <a:r>
              <a:rPr sz="2970" b="1" spc="-114">
                <a:latin typeface="Trebuchet MS" panose="020B0603020202020204"/>
                <a:cs typeface="Trebuchet MS" panose="020B0603020202020204"/>
              </a:rPr>
              <a:t> </a:t>
            </a:r>
            <a:r>
              <a:rPr sz="2970" b="1" spc="-65">
                <a:latin typeface="Trebuchet MS" panose="020B0603020202020204"/>
                <a:cs typeface="Trebuchet MS" panose="020B0603020202020204"/>
              </a:rPr>
              <a:t>in</a:t>
            </a:r>
            <a:r>
              <a:rPr sz="2970" b="1" spc="-110">
                <a:latin typeface="Trebuchet MS" panose="020B0603020202020204"/>
                <a:cs typeface="Trebuchet MS" panose="020B0603020202020204"/>
              </a:rPr>
              <a:t> </a:t>
            </a:r>
            <a:r>
              <a:rPr sz="2970" b="1" spc="-25">
                <a:latin typeface="Trebuchet MS" panose="020B0603020202020204"/>
                <a:cs typeface="Trebuchet MS" panose="020B0603020202020204"/>
              </a:rPr>
              <a:t>one </a:t>
            </a:r>
            <a:r>
              <a:rPr sz="2970" b="1" spc="-35">
                <a:latin typeface="Trebuchet MS" panose="020B0603020202020204"/>
                <a:cs typeface="Trebuchet MS" panose="020B0603020202020204"/>
              </a:rPr>
              <a:t>place,</a:t>
            </a:r>
            <a:r>
              <a:rPr sz="2970" b="1" spc="-135">
                <a:latin typeface="Trebuchet MS" panose="020B0603020202020204"/>
                <a:cs typeface="Trebuchet MS" panose="020B0603020202020204"/>
              </a:rPr>
              <a:t> </a:t>
            </a:r>
            <a:r>
              <a:rPr sz="2970" b="1" spc="-25">
                <a:latin typeface="Trebuchet MS" panose="020B0603020202020204"/>
                <a:cs typeface="Trebuchet MS" panose="020B0603020202020204"/>
              </a:rPr>
              <a:t>helping</a:t>
            </a:r>
            <a:r>
              <a:rPr sz="2970" b="1" spc="-135">
                <a:latin typeface="Trebuchet MS" panose="020B0603020202020204"/>
                <a:cs typeface="Trebuchet MS" panose="020B0603020202020204"/>
              </a:rPr>
              <a:t> </a:t>
            </a:r>
            <a:r>
              <a:rPr sz="2970" b="1" spc="-30">
                <a:latin typeface="Trebuchet MS" panose="020B0603020202020204"/>
                <a:cs typeface="Trebuchet MS" panose="020B0603020202020204"/>
              </a:rPr>
              <a:t>them</a:t>
            </a:r>
            <a:r>
              <a:rPr sz="2970" b="1" spc="-145">
                <a:latin typeface="Trebuchet MS" panose="020B0603020202020204"/>
                <a:cs typeface="Trebuchet MS" panose="020B0603020202020204"/>
              </a:rPr>
              <a:t> </a:t>
            </a:r>
            <a:r>
              <a:rPr sz="2970" b="1" spc="-20">
                <a:latin typeface="Trebuchet MS" panose="020B0603020202020204"/>
                <a:cs typeface="Trebuchet MS" panose="020B0603020202020204"/>
              </a:rPr>
              <a:t>make </a:t>
            </a:r>
            <a:r>
              <a:rPr sz="2970" b="1" spc="-50">
                <a:latin typeface="Trebuchet MS" panose="020B0603020202020204"/>
                <a:cs typeface="Trebuchet MS" panose="020B0603020202020204"/>
              </a:rPr>
              <a:t>quicker</a:t>
            </a:r>
            <a:r>
              <a:rPr sz="2970" b="1" spc="-70">
                <a:latin typeface="Trebuchet MS" panose="020B0603020202020204"/>
                <a:cs typeface="Trebuchet MS" panose="020B0603020202020204"/>
              </a:rPr>
              <a:t> </a:t>
            </a:r>
            <a:r>
              <a:rPr sz="2970" b="1">
                <a:latin typeface="Trebuchet MS" panose="020B0603020202020204"/>
                <a:cs typeface="Trebuchet MS" panose="020B0603020202020204"/>
              </a:rPr>
              <a:t>decisions</a:t>
            </a:r>
            <a:r>
              <a:rPr sz="2970" b="1" spc="-20">
                <a:latin typeface="Trebuchet MS" panose="020B0603020202020204"/>
                <a:cs typeface="Trebuchet MS" panose="020B0603020202020204"/>
              </a:rPr>
              <a:t> about </a:t>
            </a:r>
            <a:r>
              <a:rPr sz="2970" b="1" spc="-80">
                <a:latin typeface="Trebuchet MS" panose="020B0603020202020204"/>
                <a:cs typeface="Trebuchet MS" panose="020B0603020202020204"/>
              </a:rPr>
              <a:t>cover,</a:t>
            </a:r>
            <a:r>
              <a:rPr sz="2970" b="1" spc="-145">
                <a:latin typeface="Trebuchet MS" panose="020B0603020202020204"/>
                <a:cs typeface="Trebuchet MS" panose="020B0603020202020204"/>
              </a:rPr>
              <a:t> </a:t>
            </a:r>
            <a:r>
              <a:rPr sz="2970" b="1" spc="-25">
                <a:latin typeface="Trebuchet MS" panose="020B0603020202020204"/>
                <a:cs typeface="Trebuchet MS" panose="020B0603020202020204"/>
              </a:rPr>
              <a:t>holidays,</a:t>
            </a:r>
            <a:r>
              <a:rPr sz="2970" b="1" spc="-140">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135">
                <a:latin typeface="Trebuchet MS" panose="020B0603020202020204"/>
                <a:cs typeface="Trebuchet MS" panose="020B0603020202020204"/>
              </a:rPr>
              <a:t> </a:t>
            </a:r>
            <a:r>
              <a:rPr sz="2970" b="1" spc="-20">
                <a:latin typeface="Trebuchet MS" panose="020B0603020202020204"/>
                <a:cs typeface="Trebuchet MS" panose="020B0603020202020204"/>
              </a:rPr>
              <a:t>shift </a:t>
            </a:r>
            <a:r>
              <a:rPr sz="2970" b="1" spc="-10">
                <a:latin typeface="Trebuchet MS" panose="020B0603020202020204"/>
                <a:cs typeface="Trebuchet MS" panose="020B0603020202020204"/>
              </a:rPr>
              <a:t>changes.</a:t>
            </a:r>
            <a:endParaRPr sz="2970">
              <a:latin typeface="Trebuchet MS" panose="020B0603020202020204"/>
              <a:cs typeface="Trebuchet MS" panose="020B0603020202020204"/>
            </a:endParaRPr>
          </a:p>
        </p:txBody>
      </p:sp>
      <p:sp>
        <p:nvSpPr>
          <p:cNvPr id="8" name="object 8"/>
          <p:cNvSpPr txBox="1"/>
          <p:nvPr/>
        </p:nvSpPr>
        <p:spPr>
          <a:xfrm>
            <a:off x="14453590" y="2657802"/>
            <a:ext cx="5129687" cy="2759075"/>
          </a:xfrm>
          <a:prstGeom prst="rect">
            <a:avLst/>
          </a:prstGeom>
        </p:spPr>
        <p:txBody>
          <a:bodyPr vert="horz" wrap="square" lIns="0" tIns="20941" rIns="0" bIns="0" rtlCol="0">
            <a:spAutoFit/>
          </a:bodyPr>
          <a:lstStyle/>
          <a:p>
            <a:pPr marL="12700" marR="5080">
              <a:lnSpc>
                <a:spcPct val="100000"/>
              </a:lnSpc>
              <a:spcBef>
                <a:spcPts val="100"/>
              </a:spcBef>
            </a:pPr>
            <a:r>
              <a:rPr sz="2970" b="1">
                <a:solidFill>
                  <a:srgbClr val="00AF50"/>
                </a:solidFill>
                <a:latin typeface="Trebuchet MS" panose="020B0603020202020204"/>
                <a:cs typeface="Trebuchet MS" panose="020B0603020202020204"/>
              </a:rPr>
              <a:t>Backup</a:t>
            </a:r>
            <a:r>
              <a:rPr sz="2970" b="1" spc="-155">
                <a:solidFill>
                  <a:srgbClr val="00AF50"/>
                </a:solidFill>
                <a:latin typeface="Trebuchet MS" panose="020B0603020202020204"/>
                <a:cs typeface="Trebuchet MS" panose="020B0603020202020204"/>
              </a:rPr>
              <a:t> </a:t>
            </a:r>
            <a:r>
              <a:rPr sz="2970" b="1" spc="-10">
                <a:solidFill>
                  <a:srgbClr val="00AF50"/>
                </a:solidFill>
                <a:latin typeface="Trebuchet MS" panose="020B0603020202020204"/>
                <a:cs typeface="Trebuchet MS" panose="020B0603020202020204"/>
              </a:rPr>
              <a:t>and</a:t>
            </a:r>
            <a:r>
              <a:rPr sz="2970" b="1" spc="-225">
                <a:solidFill>
                  <a:srgbClr val="00AF50"/>
                </a:solidFill>
                <a:latin typeface="Trebuchet MS" panose="020B0603020202020204"/>
                <a:cs typeface="Trebuchet MS" panose="020B0603020202020204"/>
              </a:rPr>
              <a:t> </a:t>
            </a:r>
            <a:r>
              <a:rPr sz="2970" b="1" spc="-30">
                <a:solidFill>
                  <a:srgbClr val="00AF50"/>
                </a:solidFill>
                <a:latin typeface="Trebuchet MS" panose="020B0603020202020204"/>
                <a:cs typeface="Trebuchet MS" panose="020B0603020202020204"/>
              </a:rPr>
              <a:t>security</a:t>
            </a:r>
            <a:r>
              <a:rPr sz="2970" b="1" spc="-130">
                <a:solidFill>
                  <a:srgbClr val="00AF5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155">
                <a:latin typeface="Trebuchet MS" panose="020B0603020202020204"/>
                <a:cs typeface="Trebuchet MS" panose="020B0603020202020204"/>
              </a:rPr>
              <a:t> </a:t>
            </a:r>
            <a:r>
              <a:rPr sz="2970" b="1" spc="-20">
                <a:latin typeface="Trebuchet MS" panose="020B0603020202020204"/>
                <a:cs typeface="Trebuchet MS" panose="020B0603020202020204"/>
              </a:rPr>
              <a:t>Excel </a:t>
            </a:r>
            <a:r>
              <a:rPr sz="2970" b="1" spc="-10">
                <a:latin typeface="Trebuchet MS" panose="020B0603020202020204"/>
                <a:cs typeface="Trebuchet MS" panose="020B0603020202020204"/>
              </a:rPr>
              <a:t>files</a:t>
            </a:r>
            <a:r>
              <a:rPr sz="2970" b="1" spc="-175">
                <a:latin typeface="Trebuchet MS" panose="020B0603020202020204"/>
                <a:cs typeface="Trebuchet MS" panose="020B0603020202020204"/>
              </a:rPr>
              <a:t> </a:t>
            </a:r>
            <a:r>
              <a:rPr sz="2970" b="1">
                <a:latin typeface="Trebuchet MS" panose="020B0603020202020204"/>
                <a:cs typeface="Trebuchet MS" panose="020B0603020202020204"/>
              </a:rPr>
              <a:t>can</a:t>
            </a:r>
            <a:r>
              <a:rPr sz="2970" b="1" spc="-135">
                <a:latin typeface="Trebuchet MS" panose="020B0603020202020204"/>
                <a:cs typeface="Trebuchet MS" panose="020B0603020202020204"/>
              </a:rPr>
              <a:t> </a:t>
            </a:r>
            <a:r>
              <a:rPr sz="2970" b="1" spc="-35">
                <a:latin typeface="Trebuchet MS" panose="020B0603020202020204"/>
                <a:cs typeface="Trebuchet MS" panose="020B0603020202020204"/>
              </a:rPr>
              <a:t>be</a:t>
            </a:r>
            <a:r>
              <a:rPr sz="2970" b="1" spc="-175">
                <a:latin typeface="Trebuchet MS" panose="020B0603020202020204"/>
                <a:cs typeface="Trebuchet MS" panose="020B0603020202020204"/>
              </a:rPr>
              <a:t> </a:t>
            </a:r>
            <a:r>
              <a:rPr sz="2970" b="1" spc="-10">
                <a:latin typeface="Trebuchet MS" panose="020B0603020202020204"/>
                <a:cs typeface="Trebuchet MS" panose="020B0603020202020204"/>
              </a:rPr>
              <a:t>saved</a:t>
            </a:r>
            <a:r>
              <a:rPr sz="2970" b="1" spc="-145">
                <a:latin typeface="Trebuchet MS" panose="020B0603020202020204"/>
                <a:cs typeface="Trebuchet MS" panose="020B0603020202020204"/>
              </a:rPr>
              <a:t> </a:t>
            </a:r>
            <a:r>
              <a:rPr sz="2970" b="1" spc="-10">
                <a:latin typeface="Trebuchet MS" panose="020B0603020202020204"/>
                <a:cs typeface="Trebuchet MS" panose="020B0603020202020204"/>
              </a:rPr>
              <a:t>and</a:t>
            </a:r>
            <a:r>
              <a:rPr sz="2970" b="1" spc="-145">
                <a:latin typeface="Trebuchet MS" panose="020B0603020202020204"/>
                <a:cs typeface="Trebuchet MS" panose="020B0603020202020204"/>
              </a:rPr>
              <a:t> </a:t>
            </a:r>
            <a:r>
              <a:rPr sz="2970" b="1" spc="-10">
                <a:latin typeface="Trebuchet MS" panose="020B0603020202020204"/>
                <a:cs typeface="Trebuchet MS" panose="020B0603020202020204"/>
              </a:rPr>
              <a:t>backed </a:t>
            </a:r>
            <a:r>
              <a:rPr sz="2970" b="1" spc="-55">
                <a:latin typeface="Trebuchet MS" panose="020B0603020202020204"/>
                <a:cs typeface="Trebuchet MS" panose="020B0603020202020204"/>
              </a:rPr>
              <a:t>up,</a:t>
            </a:r>
            <a:r>
              <a:rPr sz="2970" b="1" spc="-170">
                <a:latin typeface="Trebuchet MS" panose="020B0603020202020204"/>
                <a:cs typeface="Trebuchet MS" panose="020B0603020202020204"/>
              </a:rPr>
              <a:t> </a:t>
            </a:r>
            <a:r>
              <a:rPr sz="2970" b="1" spc="-40">
                <a:latin typeface="Trebuchet MS" panose="020B0603020202020204"/>
                <a:cs typeface="Trebuchet MS" panose="020B0603020202020204"/>
              </a:rPr>
              <a:t>reducing</a:t>
            </a:r>
            <a:r>
              <a:rPr sz="2970" b="1" spc="-165">
                <a:latin typeface="Trebuchet MS" panose="020B0603020202020204"/>
                <a:cs typeface="Trebuchet MS" panose="020B0603020202020204"/>
              </a:rPr>
              <a:t> </a:t>
            </a:r>
            <a:r>
              <a:rPr sz="2970" b="1" spc="-65">
                <a:latin typeface="Trebuchet MS" panose="020B0603020202020204"/>
                <a:cs typeface="Trebuchet MS" panose="020B0603020202020204"/>
              </a:rPr>
              <a:t>the</a:t>
            </a:r>
            <a:r>
              <a:rPr sz="2970" b="1" spc="-95">
                <a:latin typeface="Trebuchet MS" panose="020B0603020202020204"/>
                <a:cs typeface="Trebuchet MS" panose="020B0603020202020204"/>
              </a:rPr>
              <a:t> </a:t>
            </a:r>
            <a:r>
              <a:rPr sz="2970" b="1" spc="-40">
                <a:latin typeface="Trebuchet MS" panose="020B0603020202020204"/>
                <a:cs typeface="Trebuchet MS" panose="020B0603020202020204"/>
              </a:rPr>
              <a:t>risk</a:t>
            </a:r>
            <a:r>
              <a:rPr sz="2970" b="1" spc="-130">
                <a:latin typeface="Trebuchet MS" panose="020B0603020202020204"/>
                <a:cs typeface="Trebuchet MS" panose="020B0603020202020204"/>
              </a:rPr>
              <a:t> </a:t>
            </a:r>
            <a:r>
              <a:rPr sz="2970" b="1" spc="-20">
                <a:latin typeface="Trebuchet MS" panose="020B0603020202020204"/>
                <a:cs typeface="Trebuchet MS" panose="020B0603020202020204"/>
              </a:rPr>
              <a:t>of</a:t>
            </a:r>
            <a:r>
              <a:rPr sz="2970" b="1" spc="-150">
                <a:latin typeface="Trebuchet MS" panose="020B0603020202020204"/>
                <a:cs typeface="Trebuchet MS" panose="020B0603020202020204"/>
              </a:rPr>
              <a:t> </a:t>
            </a:r>
            <a:r>
              <a:rPr sz="2970" b="1" spc="-10">
                <a:latin typeface="Trebuchet MS" panose="020B0603020202020204"/>
                <a:cs typeface="Trebuchet MS" panose="020B0603020202020204"/>
              </a:rPr>
              <a:t>losing </a:t>
            </a:r>
            <a:r>
              <a:rPr sz="2970" b="1" spc="-40">
                <a:latin typeface="Trebuchet MS" panose="020B0603020202020204"/>
                <a:cs typeface="Trebuchet MS" panose="020B0603020202020204"/>
              </a:rPr>
              <a:t>important</a:t>
            </a:r>
            <a:r>
              <a:rPr sz="2970" b="1" spc="-155">
                <a:latin typeface="Trebuchet MS" panose="020B0603020202020204"/>
                <a:cs typeface="Trebuchet MS" panose="020B0603020202020204"/>
              </a:rPr>
              <a:t> </a:t>
            </a:r>
            <a:r>
              <a:rPr sz="2970" b="1" spc="-10">
                <a:latin typeface="Trebuchet MS" panose="020B0603020202020204"/>
                <a:cs typeface="Trebuchet MS" panose="020B0603020202020204"/>
              </a:rPr>
              <a:t>information </a:t>
            </a:r>
            <a:r>
              <a:rPr sz="2970" b="1" spc="-20">
                <a:latin typeface="Trebuchet MS" panose="020B0603020202020204"/>
                <a:cs typeface="Trebuchet MS" panose="020B0603020202020204"/>
              </a:rPr>
              <a:t>compared</a:t>
            </a:r>
            <a:r>
              <a:rPr sz="2970" b="1" spc="-140">
                <a:latin typeface="Trebuchet MS" panose="020B0603020202020204"/>
                <a:cs typeface="Trebuchet MS" panose="020B0603020202020204"/>
              </a:rPr>
              <a:t> </a:t>
            </a:r>
            <a:r>
              <a:rPr sz="2970" b="1" spc="-20">
                <a:latin typeface="Trebuchet MS" panose="020B0603020202020204"/>
                <a:cs typeface="Trebuchet MS" panose="020B0603020202020204"/>
              </a:rPr>
              <a:t>to</a:t>
            </a:r>
            <a:r>
              <a:rPr sz="2970" b="1" spc="-195">
                <a:latin typeface="Trebuchet MS" panose="020B0603020202020204"/>
                <a:cs typeface="Trebuchet MS" panose="020B0603020202020204"/>
              </a:rPr>
              <a:t> </a:t>
            </a:r>
            <a:r>
              <a:rPr sz="2970" b="1" spc="-30">
                <a:latin typeface="Trebuchet MS" panose="020B0603020202020204"/>
                <a:cs typeface="Trebuchet MS" panose="020B0603020202020204"/>
              </a:rPr>
              <a:t>paper</a:t>
            </a:r>
            <a:r>
              <a:rPr sz="2970" b="1" spc="-210">
                <a:latin typeface="Trebuchet MS" panose="020B0603020202020204"/>
                <a:cs typeface="Trebuchet MS" panose="020B0603020202020204"/>
              </a:rPr>
              <a:t> </a:t>
            </a:r>
            <a:r>
              <a:rPr sz="2970" b="1" spc="-10">
                <a:latin typeface="Trebuchet MS" panose="020B0603020202020204"/>
                <a:cs typeface="Trebuchet MS" panose="020B0603020202020204"/>
              </a:rPr>
              <a:t>records.</a:t>
            </a:r>
            <a:endParaRPr sz="2970">
              <a:latin typeface="Trebuchet MS" panose="020B0603020202020204"/>
              <a:cs typeface="Trebuchet MS" panose="020B0603020202020204"/>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545886" y="4235240"/>
            <a:ext cx="9527459" cy="1974850"/>
          </a:xfrm>
          <a:prstGeom prst="rect">
            <a:avLst/>
          </a:prstGeom>
        </p:spPr>
        <p:txBody>
          <a:bodyPr vert="horz" wrap="square" lIns="0" tIns="156016" rIns="0" bIns="0" rtlCol="0">
            <a:spAutoFit/>
          </a:bodyPr>
          <a:lstStyle/>
          <a:p>
            <a:pPr marL="12700" marR="5080">
              <a:lnSpc>
                <a:spcPts val="4730"/>
              </a:lnSpc>
              <a:spcBef>
                <a:spcPts val="745"/>
              </a:spcBef>
            </a:pPr>
            <a:r>
              <a:rPr sz="7255" b="1" spc="-20">
                <a:solidFill>
                  <a:srgbClr val="00AF50"/>
                </a:solidFill>
                <a:latin typeface="Calibri"/>
                <a:cs typeface="Calibri"/>
              </a:rPr>
              <a:t>Advantages</a:t>
            </a:r>
            <a:r>
              <a:rPr sz="7255" b="1" spc="-55">
                <a:solidFill>
                  <a:srgbClr val="00AF50"/>
                </a:solidFill>
                <a:latin typeface="Calibri"/>
                <a:cs typeface="Calibri"/>
              </a:rPr>
              <a:t> </a:t>
            </a:r>
            <a:r>
              <a:rPr sz="7255" b="1">
                <a:latin typeface="Calibri"/>
                <a:cs typeface="Calibri"/>
              </a:rPr>
              <a:t>of</a:t>
            </a:r>
            <a:r>
              <a:rPr sz="7255" b="1" spc="-140">
                <a:latin typeface="Calibri"/>
                <a:cs typeface="Calibri"/>
              </a:rPr>
              <a:t> </a:t>
            </a:r>
            <a:r>
              <a:rPr sz="7255" b="1" spc="-10">
                <a:latin typeface="Calibri"/>
                <a:cs typeface="Calibri"/>
              </a:rPr>
              <a:t>using </a:t>
            </a:r>
            <a:r>
              <a:rPr sz="7255" b="1">
                <a:latin typeface="Calibri"/>
                <a:cs typeface="Calibri"/>
              </a:rPr>
              <a:t>Microsoft</a:t>
            </a:r>
            <a:r>
              <a:rPr sz="7255" b="1" spc="-140">
                <a:latin typeface="Calibri"/>
                <a:cs typeface="Calibri"/>
              </a:rPr>
              <a:t> </a:t>
            </a:r>
            <a:r>
              <a:rPr sz="7255" b="1">
                <a:latin typeface="Calibri"/>
                <a:cs typeface="Calibri"/>
              </a:rPr>
              <a:t>Excel</a:t>
            </a:r>
            <a:r>
              <a:rPr sz="7255" b="1" spc="-140">
                <a:latin typeface="Calibri"/>
                <a:cs typeface="Calibri"/>
              </a:rPr>
              <a:t> </a:t>
            </a:r>
            <a:r>
              <a:rPr sz="7255" b="1">
                <a:latin typeface="Calibri"/>
                <a:cs typeface="Calibri"/>
              </a:rPr>
              <a:t>for</a:t>
            </a:r>
            <a:r>
              <a:rPr sz="7255" b="1" spc="-165">
                <a:latin typeface="Calibri"/>
                <a:cs typeface="Calibri"/>
              </a:rPr>
              <a:t> </a:t>
            </a:r>
            <a:r>
              <a:rPr sz="7255" b="1" spc="-10">
                <a:latin typeface="Calibri"/>
                <a:cs typeface="Calibri"/>
              </a:rPr>
              <a:t>Rotas</a:t>
            </a:r>
            <a:endParaRPr sz="7255">
              <a:latin typeface="Calibri"/>
              <a:cs typeface="Calibri"/>
            </a:endParaRPr>
          </a:p>
        </p:txBody>
      </p:sp>
      <p:sp>
        <p:nvSpPr>
          <p:cNvPr id="3" name="object 3" descr="$PPTXTitle"/>
          <p:cNvSpPr txBox="1">
            <a:spLocks noGrp="1"/>
          </p:cNvSpPr>
          <p:nvPr>
            <p:ph type="title"/>
          </p:nvPr>
        </p:nvSpPr>
        <p:spPr>
          <a:xfrm>
            <a:off x="354965" y="371475"/>
            <a:ext cx="9116695" cy="2254250"/>
          </a:xfrm>
          <a:prstGeom prst="rect">
            <a:avLst/>
          </a:prstGeom>
        </p:spPr>
        <p:txBody>
          <a:bodyPr vert="horz" wrap="square" lIns="0" tIns="17800" rIns="0" bIns="0" rtlCol="0">
            <a:spAutoFit/>
          </a:bodyPr>
          <a:lstStyle/>
          <a:p>
            <a:pPr marL="12700" marR="5080">
              <a:lnSpc>
                <a:spcPct val="101000"/>
              </a:lnSpc>
              <a:spcBef>
                <a:spcPts val="85"/>
              </a:spcBef>
            </a:pPr>
            <a:r>
              <a:rPr b="1" spc="-10">
                <a:solidFill>
                  <a:srgbClr val="00AF50"/>
                </a:solidFill>
                <a:latin typeface="Trebuchet MS" panose="020B0603020202020204"/>
                <a:cs typeface="Trebuchet MS" panose="020B0603020202020204"/>
              </a:rPr>
              <a:t>Reduced</a:t>
            </a:r>
            <a:r>
              <a:rPr b="1" spc="-125">
                <a:solidFill>
                  <a:srgbClr val="00AF50"/>
                </a:solidFill>
                <a:latin typeface="Trebuchet MS" panose="020B0603020202020204"/>
                <a:cs typeface="Trebuchet MS" panose="020B0603020202020204"/>
              </a:rPr>
              <a:t> </a:t>
            </a:r>
            <a:r>
              <a:rPr b="1" spc="-55">
                <a:solidFill>
                  <a:srgbClr val="00AF50"/>
                </a:solidFill>
                <a:latin typeface="Trebuchet MS" panose="020B0603020202020204"/>
                <a:cs typeface="Trebuchet MS" panose="020B0603020202020204"/>
              </a:rPr>
              <a:t>errors</a:t>
            </a:r>
            <a:r>
              <a:rPr b="1" spc="-140">
                <a:solidFill>
                  <a:srgbClr val="00AF50"/>
                </a:solidFill>
                <a:latin typeface="Trebuchet MS" panose="020B0603020202020204"/>
                <a:cs typeface="Trebuchet MS" panose="020B0603020202020204"/>
              </a:rPr>
              <a:t> </a:t>
            </a:r>
            <a:r>
              <a:rPr b="1" spc="-30">
                <a:solidFill>
                  <a:srgbClr val="00AF50"/>
                </a:solidFill>
                <a:latin typeface="Trebuchet MS" panose="020B0603020202020204"/>
                <a:cs typeface="Trebuchet MS" panose="020B0603020202020204"/>
              </a:rPr>
              <a:t>in</a:t>
            </a:r>
            <a:r>
              <a:rPr b="1" spc="-195">
                <a:solidFill>
                  <a:srgbClr val="00AF50"/>
                </a:solidFill>
                <a:latin typeface="Trebuchet MS" panose="020B0603020202020204"/>
                <a:cs typeface="Trebuchet MS" panose="020B0603020202020204"/>
              </a:rPr>
              <a:t> </a:t>
            </a:r>
            <a:r>
              <a:rPr b="1" spc="-10">
                <a:solidFill>
                  <a:srgbClr val="00AF50"/>
                </a:solidFill>
                <a:latin typeface="Trebuchet MS" panose="020B0603020202020204"/>
                <a:cs typeface="Trebuchet MS" panose="020B0603020202020204"/>
              </a:rPr>
              <a:t>planning</a:t>
            </a:r>
            <a:r>
              <a:rPr b="1" spc="-180">
                <a:solidFill>
                  <a:srgbClr val="00AF50"/>
                </a:solidFill>
                <a:latin typeface="Trebuchet MS" panose="020B0603020202020204"/>
                <a:cs typeface="Trebuchet MS" panose="020B0603020202020204"/>
              </a:rPr>
              <a:t> </a:t>
            </a:r>
            <a:r>
              <a:rPr spc="165">
                <a:solidFill>
                  <a:schemeClr val="tx1"/>
                </a:solidFill>
              </a:rPr>
              <a:t>–</a:t>
            </a:r>
            <a:r>
              <a:rPr spc="-130">
                <a:solidFill>
                  <a:schemeClr val="tx1"/>
                </a:solidFill>
              </a:rPr>
              <a:t> </a:t>
            </a:r>
            <a:r>
              <a:rPr>
                <a:solidFill>
                  <a:schemeClr val="tx1"/>
                </a:solidFill>
              </a:rPr>
              <a:t>Because</a:t>
            </a:r>
            <a:r>
              <a:rPr spc="-170">
                <a:solidFill>
                  <a:schemeClr val="tx1"/>
                </a:solidFill>
              </a:rPr>
              <a:t> </a:t>
            </a:r>
            <a:r>
              <a:rPr spc="-35">
                <a:solidFill>
                  <a:schemeClr val="tx1"/>
                </a:solidFill>
              </a:rPr>
              <a:t>Excel</a:t>
            </a:r>
            <a:r>
              <a:rPr spc="-140">
                <a:solidFill>
                  <a:schemeClr val="tx1"/>
                </a:solidFill>
              </a:rPr>
              <a:t> </a:t>
            </a:r>
            <a:r>
              <a:rPr spc="45">
                <a:solidFill>
                  <a:schemeClr val="tx1"/>
                </a:solidFill>
              </a:rPr>
              <a:t>uses </a:t>
            </a:r>
            <a:r>
              <a:rPr spc="-40">
                <a:solidFill>
                  <a:schemeClr val="tx1"/>
                </a:solidFill>
              </a:rPr>
              <a:t>structured</a:t>
            </a:r>
            <a:r>
              <a:rPr spc="-165">
                <a:solidFill>
                  <a:schemeClr val="tx1"/>
                </a:solidFill>
              </a:rPr>
              <a:t> </a:t>
            </a:r>
            <a:r>
              <a:rPr spc="-50">
                <a:solidFill>
                  <a:schemeClr val="tx1"/>
                </a:solidFill>
              </a:rPr>
              <a:t>rows,</a:t>
            </a:r>
            <a:r>
              <a:rPr spc="-114">
                <a:solidFill>
                  <a:schemeClr val="tx1"/>
                </a:solidFill>
              </a:rPr>
              <a:t> </a:t>
            </a:r>
            <a:r>
              <a:rPr spc="-10">
                <a:solidFill>
                  <a:schemeClr val="tx1"/>
                </a:solidFill>
              </a:rPr>
              <a:t>columns,</a:t>
            </a:r>
            <a:r>
              <a:rPr spc="-114">
                <a:solidFill>
                  <a:schemeClr val="tx1"/>
                </a:solidFill>
              </a:rPr>
              <a:t> </a:t>
            </a:r>
            <a:r>
              <a:rPr>
                <a:solidFill>
                  <a:schemeClr val="tx1"/>
                </a:solidFill>
              </a:rPr>
              <a:t>and</a:t>
            </a:r>
            <a:r>
              <a:rPr spc="-160">
                <a:solidFill>
                  <a:schemeClr val="tx1"/>
                </a:solidFill>
              </a:rPr>
              <a:t> </a:t>
            </a:r>
            <a:r>
              <a:rPr spc="-35">
                <a:solidFill>
                  <a:schemeClr val="tx1"/>
                </a:solidFill>
              </a:rPr>
              <a:t>formulas,</a:t>
            </a:r>
            <a:r>
              <a:rPr spc="-195">
                <a:solidFill>
                  <a:schemeClr val="tx1"/>
                </a:solidFill>
              </a:rPr>
              <a:t> </a:t>
            </a:r>
            <a:r>
              <a:rPr spc="-110">
                <a:solidFill>
                  <a:schemeClr val="tx1"/>
                </a:solidFill>
              </a:rPr>
              <a:t>it</a:t>
            </a:r>
            <a:r>
              <a:rPr spc="-100">
                <a:solidFill>
                  <a:schemeClr val="tx1"/>
                </a:solidFill>
              </a:rPr>
              <a:t> </a:t>
            </a:r>
            <a:r>
              <a:rPr>
                <a:solidFill>
                  <a:schemeClr val="tx1"/>
                </a:solidFill>
              </a:rPr>
              <a:t>helps</a:t>
            </a:r>
            <a:r>
              <a:rPr spc="-95">
                <a:solidFill>
                  <a:schemeClr val="tx1"/>
                </a:solidFill>
              </a:rPr>
              <a:t> </a:t>
            </a:r>
            <a:r>
              <a:rPr spc="-10">
                <a:solidFill>
                  <a:schemeClr val="tx1"/>
                </a:solidFill>
              </a:rPr>
              <a:t>reduce mistakes</a:t>
            </a:r>
            <a:r>
              <a:rPr spc="-85">
                <a:solidFill>
                  <a:schemeClr val="tx1"/>
                </a:solidFill>
              </a:rPr>
              <a:t> </a:t>
            </a:r>
            <a:r>
              <a:rPr>
                <a:solidFill>
                  <a:schemeClr val="tx1"/>
                </a:solidFill>
              </a:rPr>
              <a:t>such</a:t>
            </a:r>
            <a:r>
              <a:rPr spc="-130">
                <a:solidFill>
                  <a:schemeClr val="tx1"/>
                </a:solidFill>
              </a:rPr>
              <a:t> </a:t>
            </a:r>
            <a:r>
              <a:rPr spc="80">
                <a:solidFill>
                  <a:schemeClr val="tx1"/>
                </a:solidFill>
              </a:rPr>
              <a:t>as</a:t>
            </a:r>
            <a:r>
              <a:rPr spc="-85">
                <a:solidFill>
                  <a:schemeClr val="tx1"/>
                </a:solidFill>
              </a:rPr>
              <a:t> </a:t>
            </a:r>
            <a:r>
              <a:rPr spc="-30">
                <a:solidFill>
                  <a:schemeClr val="tx1"/>
                </a:solidFill>
              </a:rPr>
              <a:t>double-booking</a:t>
            </a:r>
            <a:r>
              <a:rPr spc="-80">
                <a:solidFill>
                  <a:schemeClr val="tx1"/>
                </a:solidFill>
              </a:rPr>
              <a:t> </a:t>
            </a:r>
            <a:r>
              <a:rPr spc="-65">
                <a:solidFill>
                  <a:schemeClr val="tx1"/>
                </a:solidFill>
              </a:rPr>
              <a:t>staff</a:t>
            </a:r>
            <a:r>
              <a:rPr spc="-130">
                <a:solidFill>
                  <a:schemeClr val="tx1"/>
                </a:solidFill>
              </a:rPr>
              <a:t> </a:t>
            </a:r>
            <a:r>
              <a:rPr spc="-50">
                <a:solidFill>
                  <a:schemeClr val="tx1"/>
                </a:solidFill>
              </a:rPr>
              <a:t>or</a:t>
            </a:r>
            <a:r>
              <a:rPr spc="-110">
                <a:solidFill>
                  <a:schemeClr val="tx1"/>
                </a:solidFill>
              </a:rPr>
              <a:t> </a:t>
            </a:r>
            <a:r>
              <a:rPr>
                <a:solidFill>
                  <a:schemeClr val="tx1"/>
                </a:solidFill>
              </a:rPr>
              <a:t>missing</a:t>
            </a:r>
            <a:r>
              <a:rPr spc="-85">
                <a:solidFill>
                  <a:schemeClr val="tx1"/>
                </a:solidFill>
              </a:rPr>
              <a:t> </a:t>
            </a:r>
            <a:r>
              <a:rPr spc="-10">
                <a:solidFill>
                  <a:schemeClr val="tx1"/>
                </a:solidFill>
              </a:rPr>
              <a:t>shifts.</a:t>
            </a:r>
          </a:p>
        </p:txBody>
      </p:sp>
      <p:sp>
        <p:nvSpPr>
          <p:cNvPr id="4" name="object 4"/>
          <p:cNvSpPr txBox="1"/>
          <p:nvPr/>
        </p:nvSpPr>
        <p:spPr>
          <a:xfrm>
            <a:off x="11935132" y="389808"/>
            <a:ext cx="7459459" cy="2759075"/>
          </a:xfrm>
          <a:prstGeom prst="rect">
            <a:avLst/>
          </a:prstGeom>
        </p:spPr>
        <p:txBody>
          <a:bodyPr vert="horz" wrap="square" lIns="0" tIns="20941" rIns="0" bIns="0" rtlCol="0">
            <a:spAutoFit/>
          </a:bodyPr>
          <a:lstStyle/>
          <a:p>
            <a:pPr marL="12700" marR="5080">
              <a:lnSpc>
                <a:spcPct val="100000"/>
              </a:lnSpc>
              <a:spcBef>
                <a:spcPts val="100"/>
              </a:spcBef>
            </a:pPr>
            <a:r>
              <a:rPr sz="2970" b="1" spc="-45">
                <a:solidFill>
                  <a:srgbClr val="00AF50"/>
                </a:solidFill>
                <a:latin typeface="Trebuchet MS" panose="020B0603020202020204"/>
                <a:cs typeface="Trebuchet MS" panose="020B0603020202020204"/>
              </a:rPr>
              <a:t>Efficient</a:t>
            </a:r>
            <a:r>
              <a:rPr sz="2970" b="1" spc="-105">
                <a:solidFill>
                  <a:srgbClr val="00AF50"/>
                </a:solidFill>
                <a:latin typeface="Trebuchet MS" panose="020B0603020202020204"/>
                <a:cs typeface="Trebuchet MS" panose="020B0603020202020204"/>
              </a:rPr>
              <a:t> </a:t>
            </a:r>
            <a:r>
              <a:rPr sz="2970" b="1" spc="-35">
                <a:solidFill>
                  <a:srgbClr val="00AF50"/>
                </a:solidFill>
                <a:latin typeface="Trebuchet MS" panose="020B0603020202020204"/>
                <a:cs typeface="Trebuchet MS" panose="020B0603020202020204"/>
              </a:rPr>
              <a:t>shift</a:t>
            </a:r>
            <a:r>
              <a:rPr sz="2970" b="1" spc="-105">
                <a:solidFill>
                  <a:srgbClr val="00AF50"/>
                </a:solidFill>
                <a:latin typeface="Trebuchet MS" panose="020B0603020202020204"/>
                <a:cs typeface="Trebuchet MS" panose="020B0603020202020204"/>
              </a:rPr>
              <a:t> </a:t>
            </a:r>
            <a:r>
              <a:rPr sz="2970" b="1" spc="-20">
                <a:solidFill>
                  <a:srgbClr val="00AF50"/>
                </a:solidFill>
                <a:latin typeface="Trebuchet MS" panose="020B0603020202020204"/>
                <a:cs typeface="Trebuchet MS" panose="020B0603020202020204"/>
              </a:rPr>
              <a:t>adjustments</a:t>
            </a:r>
            <a:r>
              <a:rPr sz="2970" b="1" spc="-114">
                <a:solidFill>
                  <a:srgbClr val="00AF5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150">
                <a:latin typeface="Trebuchet MS" panose="020B0603020202020204"/>
                <a:cs typeface="Trebuchet MS" panose="020B0603020202020204"/>
              </a:rPr>
              <a:t> </a:t>
            </a:r>
            <a:r>
              <a:rPr sz="2970" spc="-10">
                <a:latin typeface="Trebuchet MS" panose="020B0603020202020204"/>
                <a:cs typeface="Trebuchet MS" panose="020B0603020202020204"/>
              </a:rPr>
              <a:t>When</a:t>
            </a:r>
            <a:r>
              <a:rPr sz="2970" spc="-155">
                <a:latin typeface="Trebuchet MS" panose="020B0603020202020204"/>
                <a:cs typeface="Trebuchet MS" panose="020B0603020202020204"/>
              </a:rPr>
              <a:t> </a:t>
            </a:r>
            <a:r>
              <a:rPr sz="2970" spc="-10">
                <a:latin typeface="Trebuchet MS" panose="020B0603020202020204"/>
                <a:cs typeface="Trebuchet MS" panose="020B0603020202020204"/>
              </a:rPr>
              <a:t>changes </a:t>
            </a:r>
            <a:r>
              <a:rPr sz="2970" spc="-35">
                <a:latin typeface="Trebuchet MS" panose="020B0603020202020204"/>
                <a:cs typeface="Trebuchet MS" panose="020B0603020202020204"/>
              </a:rPr>
              <a:t>happen,</a:t>
            </a:r>
            <a:r>
              <a:rPr sz="2970" spc="-85">
                <a:latin typeface="Trebuchet MS" panose="020B0603020202020204"/>
                <a:cs typeface="Trebuchet MS" panose="020B0603020202020204"/>
              </a:rPr>
              <a:t> </a:t>
            </a:r>
            <a:r>
              <a:rPr sz="2970">
                <a:latin typeface="Trebuchet MS" panose="020B0603020202020204"/>
                <a:cs typeface="Trebuchet MS" panose="020B0603020202020204"/>
              </a:rPr>
              <a:t>such</a:t>
            </a:r>
            <a:r>
              <a:rPr sz="2970" spc="-114">
                <a:latin typeface="Trebuchet MS" panose="020B0603020202020204"/>
                <a:cs typeface="Trebuchet MS" panose="020B0603020202020204"/>
              </a:rPr>
              <a:t> </a:t>
            </a:r>
            <a:r>
              <a:rPr sz="2970" spc="80">
                <a:latin typeface="Trebuchet MS" panose="020B0603020202020204"/>
                <a:cs typeface="Trebuchet MS" panose="020B0603020202020204"/>
              </a:rPr>
              <a:t>as</a:t>
            </a:r>
            <a:r>
              <a:rPr sz="2970" spc="-65">
                <a:latin typeface="Trebuchet MS" panose="020B0603020202020204"/>
                <a:cs typeface="Trebuchet MS" panose="020B0603020202020204"/>
              </a:rPr>
              <a:t> </a:t>
            </a:r>
            <a:r>
              <a:rPr sz="2970">
                <a:latin typeface="Trebuchet MS" panose="020B0603020202020204"/>
                <a:cs typeface="Trebuchet MS" panose="020B0603020202020204"/>
              </a:rPr>
              <a:t>sickness,</a:t>
            </a:r>
            <a:r>
              <a:rPr sz="2970" spc="-85">
                <a:latin typeface="Trebuchet MS" panose="020B0603020202020204"/>
                <a:cs typeface="Trebuchet MS" panose="020B0603020202020204"/>
              </a:rPr>
              <a:t> </a:t>
            </a:r>
            <a:r>
              <a:rPr sz="2970" spc="-45">
                <a:latin typeface="Trebuchet MS" panose="020B0603020202020204"/>
                <a:cs typeface="Trebuchet MS" panose="020B0603020202020204"/>
              </a:rPr>
              <a:t>emergencies,</a:t>
            </a:r>
            <a:r>
              <a:rPr sz="2970" spc="-175">
                <a:latin typeface="Trebuchet MS" panose="020B0603020202020204"/>
                <a:cs typeface="Trebuchet MS" panose="020B0603020202020204"/>
              </a:rPr>
              <a:t> </a:t>
            </a:r>
            <a:r>
              <a:rPr sz="2970" spc="-25">
                <a:latin typeface="Trebuchet MS" panose="020B0603020202020204"/>
                <a:cs typeface="Trebuchet MS" panose="020B0603020202020204"/>
              </a:rPr>
              <a:t>or </a:t>
            </a:r>
            <a:r>
              <a:rPr sz="2970" spc="-35">
                <a:latin typeface="Trebuchet MS" panose="020B0603020202020204"/>
                <a:cs typeface="Trebuchet MS" panose="020B0603020202020204"/>
              </a:rPr>
              <a:t>last-</a:t>
            </a:r>
            <a:r>
              <a:rPr sz="2970" spc="-55">
                <a:latin typeface="Trebuchet MS" panose="020B0603020202020204"/>
                <a:cs typeface="Trebuchet MS" panose="020B0603020202020204"/>
              </a:rPr>
              <a:t>minute</a:t>
            </a:r>
            <a:r>
              <a:rPr sz="2970" spc="-90">
                <a:latin typeface="Trebuchet MS" panose="020B0603020202020204"/>
                <a:cs typeface="Trebuchet MS" panose="020B0603020202020204"/>
              </a:rPr>
              <a:t> </a:t>
            </a:r>
            <a:r>
              <a:rPr sz="2970" spc="-85">
                <a:latin typeface="Trebuchet MS" panose="020B0603020202020204"/>
                <a:cs typeface="Trebuchet MS" panose="020B0603020202020204"/>
              </a:rPr>
              <a:t>leave,</a:t>
            </a:r>
            <a:r>
              <a:rPr sz="2970" spc="-105">
                <a:latin typeface="Trebuchet MS" panose="020B0603020202020204"/>
                <a:cs typeface="Trebuchet MS" panose="020B0603020202020204"/>
              </a:rPr>
              <a:t> </a:t>
            </a:r>
            <a:r>
              <a:rPr sz="2970" spc="-10">
                <a:latin typeface="Trebuchet MS" panose="020B0603020202020204"/>
                <a:cs typeface="Trebuchet MS" panose="020B0603020202020204"/>
              </a:rPr>
              <a:t>managers</a:t>
            </a:r>
            <a:r>
              <a:rPr sz="2970" spc="-170">
                <a:latin typeface="Trebuchet MS" panose="020B0603020202020204"/>
                <a:cs typeface="Trebuchet MS" panose="020B0603020202020204"/>
              </a:rPr>
              <a:t> </a:t>
            </a:r>
            <a:r>
              <a:rPr sz="2970">
                <a:latin typeface="Trebuchet MS" panose="020B0603020202020204"/>
                <a:cs typeface="Trebuchet MS" panose="020B0603020202020204"/>
              </a:rPr>
              <a:t>can</a:t>
            </a:r>
            <a:r>
              <a:rPr sz="2970" spc="-135">
                <a:latin typeface="Trebuchet MS" panose="020B0603020202020204"/>
                <a:cs typeface="Trebuchet MS" panose="020B0603020202020204"/>
              </a:rPr>
              <a:t> </a:t>
            </a:r>
            <a:r>
              <a:rPr sz="2970" spc="-40">
                <a:latin typeface="Trebuchet MS" panose="020B0603020202020204"/>
                <a:cs typeface="Trebuchet MS" panose="020B0603020202020204"/>
              </a:rPr>
              <a:t>quickly</a:t>
            </a:r>
            <a:r>
              <a:rPr sz="2970" spc="-105">
                <a:latin typeface="Trebuchet MS" panose="020B0603020202020204"/>
                <a:cs typeface="Trebuchet MS" panose="020B0603020202020204"/>
              </a:rPr>
              <a:t> </a:t>
            </a:r>
            <a:r>
              <a:rPr sz="2970" spc="-20">
                <a:latin typeface="Trebuchet MS" panose="020B0603020202020204"/>
                <a:cs typeface="Trebuchet MS" panose="020B0603020202020204"/>
              </a:rPr>
              <a:t>edit </a:t>
            </a:r>
            <a:r>
              <a:rPr sz="2970" spc="-50">
                <a:latin typeface="Trebuchet MS" panose="020B0603020202020204"/>
                <a:cs typeface="Trebuchet MS" panose="020B0603020202020204"/>
              </a:rPr>
              <a:t>individual</a:t>
            </a:r>
            <a:r>
              <a:rPr sz="2970" spc="-150">
                <a:latin typeface="Trebuchet MS" panose="020B0603020202020204"/>
                <a:cs typeface="Trebuchet MS" panose="020B0603020202020204"/>
              </a:rPr>
              <a:t> </a:t>
            </a:r>
            <a:r>
              <a:rPr sz="2970">
                <a:latin typeface="Trebuchet MS" panose="020B0603020202020204"/>
                <a:cs typeface="Trebuchet MS" panose="020B0603020202020204"/>
              </a:rPr>
              <a:t>cells</a:t>
            </a:r>
            <a:r>
              <a:rPr sz="2970" spc="-190">
                <a:latin typeface="Trebuchet MS" panose="020B0603020202020204"/>
                <a:cs typeface="Trebuchet MS" panose="020B0603020202020204"/>
              </a:rPr>
              <a:t> </a:t>
            </a:r>
            <a:r>
              <a:rPr sz="2970" spc="-25">
                <a:latin typeface="Trebuchet MS" panose="020B0603020202020204"/>
                <a:cs typeface="Trebuchet MS" panose="020B0603020202020204"/>
              </a:rPr>
              <a:t>instead</a:t>
            </a:r>
            <a:r>
              <a:rPr sz="2970" spc="-170">
                <a:latin typeface="Trebuchet MS" panose="020B0603020202020204"/>
                <a:cs typeface="Trebuchet MS" panose="020B0603020202020204"/>
              </a:rPr>
              <a:t> </a:t>
            </a:r>
            <a:r>
              <a:rPr sz="2970" spc="-65">
                <a:latin typeface="Trebuchet MS" panose="020B0603020202020204"/>
                <a:cs typeface="Trebuchet MS" panose="020B0603020202020204"/>
              </a:rPr>
              <a:t>of</a:t>
            </a:r>
            <a:r>
              <a:rPr sz="2970" spc="-150">
                <a:latin typeface="Trebuchet MS" panose="020B0603020202020204"/>
                <a:cs typeface="Trebuchet MS" panose="020B0603020202020204"/>
              </a:rPr>
              <a:t> </a:t>
            </a:r>
            <a:r>
              <a:rPr sz="2970" spc="-45">
                <a:latin typeface="Trebuchet MS" panose="020B0603020202020204"/>
                <a:cs typeface="Trebuchet MS" panose="020B0603020202020204"/>
              </a:rPr>
              <a:t>rebuilding</a:t>
            </a:r>
            <a:r>
              <a:rPr sz="2970" spc="-180">
                <a:latin typeface="Trebuchet MS" panose="020B0603020202020204"/>
                <a:cs typeface="Trebuchet MS" panose="020B0603020202020204"/>
              </a:rPr>
              <a:t> </a:t>
            </a:r>
            <a:r>
              <a:rPr sz="2970" spc="-60">
                <a:latin typeface="Trebuchet MS" panose="020B0603020202020204"/>
                <a:cs typeface="Trebuchet MS" panose="020B0603020202020204"/>
              </a:rPr>
              <a:t>the</a:t>
            </a:r>
            <a:r>
              <a:rPr sz="2970" spc="-105">
                <a:latin typeface="Trebuchet MS" panose="020B0603020202020204"/>
                <a:cs typeface="Trebuchet MS" panose="020B0603020202020204"/>
              </a:rPr>
              <a:t> </a:t>
            </a:r>
            <a:r>
              <a:rPr sz="2970" spc="-35">
                <a:latin typeface="Trebuchet MS" panose="020B0603020202020204"/>
                <a:cs typeface="Trebuchet MS" panose="020B0603020202020204"/>
              </a:rPr>
              <a:t>entire </a:t>
            </a:r>
            <a:r>
              <a:rPr sz="2970" spc="-85">
                <a:latin typeface="Trebuchet MS" panose="020B0603020202020204"/>
                <a:cs typeface="Trebuchet MS" panose="020B0603020202020204"/>
              </a:rPr>
              <a:t>rota.</a:t>
            </a:r>
            <a:r>
              <a:rPr sz="2970" spc="-120">
                <a:latin typeface="Trebuchet MS" panose="020B0603020202020204"/>
                <a:cs typeface="Trebuchet MS" panose="020B0603020202020204"/>
              </a:rPr>
              <a:t> </a:t>
            </a:r>
            <a:r>
              <a:rPr sz="2970" spc="-50">
                <a:latin typeface="Trebuchet MS" panose="020B0603020202020204"/>
                <a:cs typeface="Trebuchet MS" panose="020B0603020202020204"/>
              </a:rPr>
              <a:t>This</a:t>
            </a:r>
            <a:r>
              <a:rPr sz="2970" spc="-90">
                <a:latin typeface="Trebuchet MS" panose="020B0603020202020204"/>
                <a:cs typeface="Trebuchet MS" panose="020B0603020202020204"/>
              </a:rPr>
              <a:t> </a:t>
            </a:r>
            <a:r>
              <a:rPr sz="2970" spc="-35">
                <a:latin typeface="Trebuchet MS" panose="020B0603020202020204"/>
                <a:cs typeface="Trebuchet MS" panose="020B0603020202020204"/>
              </a:rPr>
              <a:t>improves</a:t>
            </a:r>
            <a:r>
              <a:rPr sz="2970" spc="-95">
                <a:latin typeface="Trebuchet MS" panose="020B0603020202020204"/>
                <a:cs typeface="Trebuchet MS" panose="020B0603020202020204"/>
              </a:rPr>
              <a:t> </a:t>
            </a:r>
            <a:r>
              <a:rPr sz="2970" spc="-100">
                <a:latin typeface="Trebuchet MS" panose="020B0603020202020204"/>
                <a:cs typeface="Trebuchet MS" panose="020B0603020202020204"/>
              </a:rPr>
              <a:t>flexibility</a:t>
            </a:r>
            <a:r>
              <a:rPr sz="2970" spc="-110">
                <a:latin typeface="Trebuchet MS" panose="020B0603020202020204"/>
                <a:cs typeface="Trebuchet MS" panose="020B0603020202020204"/>
              </a:rPr>
              <a:t> </a:t>
            </a:r>
            <a:r>
              <a:rPr sz="2970">
                <a:latin typeface="Trebuchet MS" panose="020B0603020202020204"/>
                <a:cs typeface="Trebuchet MS" panose="020B0603020202020204"/>
              </a:rPr>
              <a:t>and</a:t>
            </a:r>
            <a:r>
              <a:rPr sz="2970" spc="-160">
                <a:latin typeface="Trebuchet MS" panose="020B0603020202020204"/>
                <a:cs typeface="Trebuchet MS" panose="020B0603020202020204"/>
              </a:rPr>
              <a:t> </a:t>
            </a:r>
            <a:r>
              <a:rPr sz="2970" spc="-10">
                <a:latin typeface="Trebuchet MS" panose="020B0603020202020204"/>
                <a:cs typeface="Trebuchet MS" panose="020B0603020202020204"/>
              </a:rPr>
              <a:t>ensures </a:t>
            </a:r>
            <a:r>
              <a:rPr sz="2970" spc="-60">
                <a:latin typeface="Trebuchet MS" panose="020B0603020202020204"/>
                <a:cs typeface="Trebuchet MS" panose="020B0603020202020204"/>
              </a:rPr>
              <a:t>staffing</a:t>
            </a:r>
            <a:r>
              <a:rPr sz="2970" spc="-114">
                <a:latin typeface="Trebuchet MS" panose="020B0603020202020204"/>
                <a:cs typeface="Trebuchet MS" panose="020B0603020202020204"/>
              </a:rPr>
              <a:t> </a:t>
            </a:r>
            <a:r>
              <a:rPr sz="2970" spc="-10">
                <a:latin typeface="Trebuchet MS" panose="020B0603020202020204"/>
                <a:cs typeface="Trebuchet MS" panose="020B0603020202020204"/>
              </a:rPr>
              <a:t>problems</a:t>
            </a:r>
            <a:r>
              <a:rPr sz="2970" spc="-200">
                <a:latin typeface="Trebuchet MS" panose="020B0603020202020204"/>
                <a:cs typeface="Trebuchet MS" panose="020B0603020202020204"/>
              </a:rPr>
              <a:t> </a:t>
            </a:r>
            <a:r>
              <a:rPr sz="2970" spc="-40">
                <a:latin typeface="Trebuchet MS" panose="020B0603020202020204"/>
                <a:cs typeface="Trebuchet MS" panose="020B0603020202020204"/>
              </a:rPr>
              <a:t>are</a:t>
            </a:r>
            <a:r>
              <a:rPr sz="2970" spc="-200">
                <a:latin typeface="Trebuchet MS" panose="020B0603020202020204"/>
                <a:cs typeface="Trebuchet MS" panose="020B0603020202020204"/>
              </a:rPr>
              <a:t> </a:t>
            </a:r>
            <a:r>
              <a:rPr sz="2970">
                <a:latin typeface="Trebuchet MS" panose="020B0603020202020204"/>
                <a:cs typeface="Trebuchet MS" panose="020B0603020202020204"/>
              </a:rPr>
              <a:t>solved</a:t>
            </a:r>
            <a:r>
              <a:rPr sz="2970" spc="-180">
                <a:latin typeface="Trebuchet MS" panose="020B0603020202020204"/>
                <a:cs typeface="Trebuchet MS" panose="020B0603020202020204"/>
              </a:rPr>
              <a:t> </a:t>
            </a:r>
            <a:r>
              <a:rPr sz="2970" spc="-10">
                <a:latin typeface="Trebuchet MS" panose="020B0603020202020204"/>
                <a:cs typeface="Trebuchet MS" panose="020B0603020202020204"/>
              </a:rPr>
              <a:t>quickly.</a:t>
            </a:r>
            <a:endParaRPr sz="2970">
              <a:latin typeface="Trebuchet MS" panose="020B0603020202020204"/>
              <a:cs typeface="Trebuchet MS" panose="020B0603020202020204"/>
            </a:endParaRPr>
          </a:p>
        </p:txBody>
      </p:sp>
      <p:sp>
        <p:nvSpPr>
          <p:cNvPr id="5" name="object 5"/>
          <p:cNvSpPr txBox="1"/>
          <p:nvPr/>
        </p:nvSpPr>
        <p:spPr>
          <a:xfrm>
            <a:off x="354963" y="7713774"/>
            <a:ext cx="7481448" cy="2759075"/>
          </a:xfrm>
          <a:prstGeom prst="rect">
            <a:avLst/>
          </a:prstGeom>
        </p:spPr>
        <p:txBody>
          <a:bodyPr vert="horz" wrap="square" lIns="0" tIns="20941" rIns="0" bIns="0" rtlCol="0">
            <a:spAutoFit/>
          </a:bodyPr>
          <a:lstStyle/>
          <a:p>
            <a:pPr marL="12700" marR="5080">
              <a:lnSpc>
                <a:spcPct val="100000"/>
              </a:lnSpc>
              <a:spcBef>
                <a:spcPts val="100"/>
              </a:spcBef>
            </a:pPr>
            <a:r>
              <a:rPr sz="2970" b="1" spc="-10">
                <a:solidFill>
                  <a:srgbClr val="00AF50"/>
                </a:solidFill>
                <a:latin typeface="Trebuchet MS" panose="020B0603020202020204"/>
                <a:cs typeface="Trebuchet MS" panose="020B0603020202020204"/>
              </a:rPr>
              <a:t>Reduced</a:t>
            </a:r>
            <a:r>
              <a:rPr sz="2970" b="1" spc="-125">
                <a:solidFill>
                  <a:srgbClr val="00AF50"/>
                </a:solidFill>
                <a:latin typeface="Trebuchet MS" panose="020B0603020202020204"/>
                <a:cs typeface="Trebuchet MS" panose="020B0603020202020204"/>
              </a:rPr>
              <a:t> </a:t>
            </a:r>
            <a:r>
              <a:rPr sz="2970" b="1" spc="-40">
                <a:solidFill>
                  <a:srgbClr val="00AF50"/>
                </a:solidFill>
                <a:latin typeface="Trebuchet MS" panose="020B0603020202020204"/>
                <a:cs typeface="Trebuchet MS" panose="020B0603020202020204"/>
              </a:rPr>
              <a:t>administrative</a:t>
            </a:r>
            <a:r>
              <a:rPr sz="2970" b="1" spc="-145">
                <a:solidFill>
                  <a:srgbClr val="00AF50"/>
                </a:solidFill>
                <a:latin typeface="Trebuchet MS" panose="020B0603020202020204"/>
                <a:cs typeface="Trebuchet MS" panose="020B0603020202020204"/>
              </a:rPr>
              <a:t> </a:t>
            </a:r>
            <a:r>
              <a:rPr sz="2970" b="1" spc="-30">
                <a:solidFill>
                  <a:srgbClr val="00AF50"/>
                </a:solidFill>
                <a:latin typeface="Trebuchet MS" panose="020B0603020202020204"/>
                <a:cs typeface="Trebuchet MS" panose="020B0603020202020204"/>
              </a:rPr>
              <a:t>workload</a:t>
            </a:r>
            <a:r>
              <a:rPr sz="2970" b="1" spc="-135">
                <a:solidFill>
                  <a:srgbClr val="00AF5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135">
                <a:latin typeface="Trebuchet MS" panose="020B0603020202020204"/>
                <a:cs typeface="Trebuchet MS" panose="020B0603020202020204"/>
              </a:rPr>
              <a:t> </a:t>
            </a:r>
            <a:r>
              <a:rPr sz="2970" spc="-10">
                <a:latin typeface="Trebuchet MS" panose="020B0603020202020204"/>
                <a:cs typeface="Trebuchet MS" panose="020B0603020202020204"/>
              </a:rPr>
              <a:t>Excel allows</a:t>
            </a:r>
            <a:r>
              <a:rPr sz="2970" spc="-125">
                <a:latin typeface="Trebuchet MS" panose="020B0603020202020204"/>
                <a:cs typeface="Trebuchet MS" panose="020B0603020202020204"/>
              </a:rPr>
              <a:t> </a:t>
            </a:r>
            <a:r>
              <a:rPr sz="2970" spc="-10">
                <a:latin typeface="Trebuchet MS" panose="020B0603020202020204"/>
                <a:cs typeface="Trebuchet MS" panose="020B0603020202020204"/>
              </a:rPr>
              <a:t>managers</a:t>
            </a:r>
            <a:r>
              <a:rPr sz="2970" spc="-120">
                <a:latin typeface="Trebuchet MS" panose="020B0603020202020204"/>
                <a:cs typeface="Trebuchet MS" panose="020B0603020202020204"/>
              </a:rPr>
              <a:t> </a:t>
            </a:r>
            <a:r>
              <a:rPr sz="2970" spc="-90">
                <a:latin typeface="Trebuchet MS" panose="020B0603020202020204"/>
                <a:cs typeface="Trebuchet MS" panose="020B0603020202020204"/>
              </a:rPr>
              <a:t>to</a:t>
            </a:r>
            <a:r>
              <a:rPr sz="2970" spc="-165">
                <a:latin typeface="Trebuchet MS" panose="020B0603020202020204"/>
                <a:cs typeface="Trebuchet MS" panose="020B0603020202020204"/>
              </a:rPr>
              <a:t> </a:t>
            </a:r>
            <a:r>
              <a:rPr sz="2970">
                <a:latin typeface="Trebuchet MS" panose="020B0603020202020204"/>
                <a:cs typeface="Trebuchet MS" panose="020B0603020202020204"/>
              </a:rPr>
              <a:t>reuse</a:t>
            </a:r>
            <a:r>
              <a:rPr sz="2970" spc="-200">
                <a:latin typeface="Trebuchet MS" panose="020B0603020202020204"/>
                <a:cs typeface="Trebuchet MS" panose="020B0603020202020204"/>
              </a:rPr>
              <a:t> </a:t>
            </a:r>
            <a:r>
              <a:rPr sz="2970" spc="-30">
                <a:latin typeface="Trebuchet MS" panose="020B0603020202020204"/>
                <a:cs typeface="Trebuchet MS" panose="020B0603020202020204"/>
              </a:rPr>
              <a:t>templates</a:t>
            </a:r>
            <a:r>
              <a:rPr sz="2970" spc="-200">
                <a:latin typeface="Trebuchet MS" panose="020B0603020202020204"/>
                <a:cs typeface="Trebuchet MS" panose="020B0603020202020204"/>
              </a:rPr>
              <a:t> </a:t>
            </a:r>
            <a:r>
              <a:rPr sz="2970">
                <a:latin typeface="Trebuchet MS" panose="020B0603020202020204"/>
                <a:cs typeface="Trebuchet MS" panose="020B0603020202020204"/>
              </a:rPr>
              <a:t>and</a:t>
            </a:r>
            <a:r>
              <a:rPr sz="2970" spc="-185">
                <a:latin typeface="Trebuchet MS" panose="020B0603020202020204"/>
                <a:cs typeface="Trebuchet MS" panose="020B0603020202020204"/>
              </a:rPr>
              <a:t> </a:t>
            </a:r>
            <a:r>
              <a:rPr sz="2970" spc="-20">
                <a:latin typeface="Trebuchet MS" panose="020B0603020202020204"/>
                <a:cs typeface="Trebuchet MS" panose="020B0603020202020204"/>
              </a:rPr>
              <a:t>copy </a:t>
            </a:r>
            <a:r>
              <a:rPr sz="2970" spc="-70">
                <a:latin typeface="Trebuchet MS" panose="020B0603020202020204"/>
                <a:cs typeface="Trebuchet MS" panose="020B0603020202020204"/>
              </a:rPr>
              <a:t>earlier</a:t>
            </a:r>
            <a:r>
              <a:rPr sz="2970" spc="-130">
                <a:latin typeface="Trebuchet MS" panose="020B0603020202020204"/>
                <a:cs typeface="Trebuchet MS" panose="020B0603020202020204"/>
              </a:rPr>
              <a:t> </a:t>
            </a:r>
            <a:r>
              <a:rPr sz="2970">
                <a:latin typeface="Trebuchet MS" panose="020B0603020202020204"/>
                <a:cs typeface="Trebuchet MS" panose="020B0603020202020204"/>
              </a:rPr>
              <a:t>schedules,</a:t>
            </a:r>
            <a:r>
              <a:rPr sz="2970" spc="-120">
                <a:latin typeface="Trebuchet MS" panose="020B0603020202020204"/>
                <a:cs typeface="Trebuchet MS" panose="020B0603020202020204"/>
              </a:rPr>
              <a:t> </a:t>
            </a:r>
            <a:r>
              <a:rPr sz="2970" spc="-25">
                <a:latin typeface="Trebuchet MS" panose="020B0603020202020204"/>
                <a:cs typeface="Trebuchet MS" panose="020B0603020202020204"/>
              </a:rPr>
              <a:t>meaning</a:t>
            </a:r>
            <a:r>
              <a:rPr sz="2970" spc="-180">
                <a:latin typeface="Trebuchet MS" panose="020B0603020202020204"/>
                <a:cs typeface="Trebuchet MS" panose="020B0603020202020204"/>
              </a:rPr>
              <a:t> </a:t>
            </a:r>
            <a:r>
              <a:rPr sz="2970" spc="-65">
                <a:latin typeface="Trebuchet MS" panose="020B0603020202020204"/>
                <a:cs typeface="Trebuchet MS" panose="020B0603020202020204"/>
              </a:rPr>
              <a:t>they</a:t>
            </a:r>
            <a:r>
              <a:rPr sz="2970" spc="-200">
                <a:latin typeface="Trebuchet MS" panose="020B0603020202020204"/>
                <a:cs typeface="Trebuchet MS" panose="020B0603020202020204"/>
              </a:rPr>
              <a:t> </a:t>
            </a:r>
            <a:r>
              <a:rPr sz="2970">
                <a:latin typeface="Trebuchet MS" panose="020B0603020202020204"/>
                <a:cs typeface="Trebuchet MS" panose="020B0603020202020204"/>
              </a:rPr>
              <a:t>do</a:t>
            </a:r>
            <a:r>
              <a:rPr sz="2970" spc="-145">
                <a:latin typeface="Trebuchet MS" panose="020B0603020202020204"/>
                <a:cs typeface="Trebuchet MS" panose="020B0603020202020204"/>
              </a:rPr>
              <a:t> </a:t>
            </a:r>
            <a:r>
              <a:rPr sz="2970" spc="-55">
                <a:latin typeface="Trebuchet MS" panose="020B0603020202020204"/>
                <a:cs typeface="Trebuchet MS" panose="020B0603020202020204"/>
              </a:rPr>
              <a:t>not</a:t>
            </a:r>
            <a:r>
              <a:rPr sz="2970" spc="-110">
                <a:latin typeface="Trebuchet MS" panose="020B0603020202020204"/>
                <a:cs typeface="Trebuchet MS" panose="020B0603020202020204"/>
              </a:rPr>
              <a:t> </a:t>
            </a:r>
            <a:r>
              <a:rPr sz="2970" spc="-20">
                <a:latin typeface="Trebuchet MS" panose="020B0603020202020204"/>
                <a:cs typeface="Trebuchet MS" panose="020B0603020202020204"/>
              </a:rPr>
              <a:t>have </a:t>
            </a:r>
            <a:r>
              <a:rPr sz="2970" spc="-55">
                <a:latin typeface="Trebuchet MS" panose="020B0603020202020204"/>
                <a:cs typeface="Trebuchet MS" panose="020B0603020202020204"/>
              </a:rPr>
              <a:t>to</a:t>
            </a:r>
            <a:r>
              <a:rPr sz="2970" spc="-155">
                <a:latin typeface="Trebuchet MS" panose="020B0603020202020204"/>
                <a:cs typeface="Trebuchet MS" panose="020B0603020202020204"/>
              </a:rPr>
              <a:t> </a:t>
            </a:r>
            <a:r>
              <a:rPr sz="2970" spc="-10">
                <a:latin typeface="Trebuchet MS" panose="020B0603020202020204"/>
                <a:cs typeface="Trebuchet MS" panose="020B0603020202020204"/>
              </a:rPr>
              <a:t>design</a:t>
            </a:r>
            <a:r>
              <a:rPr sz="2970" spc="-165">
                <a:latin typeface="Trebuchet MS" panose="020B0603020202020204"/>
                <a:cs typeface="Trebuchet MS" panose="020B0603020202020204"/>
              </a:rPr>
              <a:t> </a:t>
            </a:r>
            <a:r>
              <a:rPr sz="2970" spc="-35">
                <a:latin typeface="Trebuchet MS" panose="020B0603020202020204"/>
                <a:cs typeface="Trebuchet MS" panose="020B0603020202020204"/>
              </a:rPr>
              <a:t>rotas</a:t>
            </a:r>
            <a:r>
              <a:rPr sz="2970" spc="-110">
                <a:latin typeface="Trebuchet MS" panose="020B0603020202020204"/>
                <a:cs typeface="Trebuchet MS" panose="020B0603020202020204"/>
              </a:rPr>
              <a:t> </a:t>
            </a:r>
            <a:r>
              <a:rPr sz="2970" spc="-60">
                <a:latin typeface="Trebuchet MS" panose="020B0603020202020204"/>
                <a:cs typeface="Trebuchet MS" panose="020B0603020202020204"/>
              </a:rPr>
              <a:t>from</a:t>
            </a:r>
            <a:r>
              <a:rPr sz="2970" spc="-180">
                <a:latin typeface="Trebuchet MS" panose="020B0603020202020204"/>
                <a:cs typeface="Trebuchet MS" panose="020B0603020202020204"/>
              </a:rPr>
              <a:t> </a:t>
            </a:r>
            <a:r>
              <a:rPr sz="2970" spc="-10">
                <a:latin typeface="Trebuchet MS" panose="020B0603020202020204"/>
                <a:cs typeface="Trebuchet MS" panose="020B0603020202020204"/>
              </a:rPr>
              <a:t>scratch</a:t>
            </a:r>
            <a:r>
              <a:rPr sz="2970" spc="-155">
                <a:latin typeface="Trebuchet MS" panose="020B0603020202020204"/>
                <a:cs typeface="Trebuchet MS" panose="020B0603020202020204"/>
              </a:rPr>
              <a:t> </a:t>
            </a:r>
            <a:r>
              <a:rPr sz="2970" spc="-10">
                <a:latin typeface="Trebuchet MS" panose="020B0603020202020204"/>
                <a:cs typeface="Trebuchet MS" panose="020B0603020202020204"/>
              </a:rPr>
              <a:t>each</a:t>
            </a:r>
            <a:r>
              <a:rPr sz="2970" spc="-155">
                <a:latin typeface="Trebuchet MS" panose="020B0603020202020204"/>
                <a:cs typeface="Trebuchet MS" panose="020B0603020202020204"/>
              </a:rPr>
              <a:t> </a:t>
            </a:r>
            <a:r>
              <a:rPr sz="2970" spc="-95">
                <a:latin typeface="Trebuchet MS" panose="020B0603020202020204"/>
                <a:cs typeface="Trebuchet MS" panose="020B0603020202020204"/>
              </a:rPr>
              <a:t>time.</a:t>
            </a:r>
            <a:r>
              <a:rPr sz="2970" spc="-130">
                <a:latin typeface="Trebuchet MS" panose="020B0603020202020204"/>
                <a:cs typeface="Trebuchet MS" panose="020B0603020202020204"/>
              </a:rPr>
              <a:t> </a:t>
            </a:r>
            <a:r>
              <a:rPr sz="2970" spc="-20">
                <a:latin typeface="Trebuchet MS" panose="020B0603020202020204"/>
                <a:cs typeface="Trebuchet MS" panose="020B0603020202020204"/>
              </a:rPr>
              <a:t>This </a:t>
            </a:r>
            <a:r>
              <a:rPr sz="2970">
                <a:latin typeface="Trebuchet MS" panose="020B0603020202020204"/>
                <a:cs typeface="Trebuchet MS" panose="020B0603020202020204"/>
              </a:rPr>
              <a:t>saves</a:t>
            </a:r>
            <a:r>
              <a:rPr sz="2970" spc="-165">
                <a:latin typeface="Trebuchet MS" panose="020B0603020202020204"/>
                <a:cs typeface="Trebuchet MS" panose="020B0603020202020204"/>
              </a:rPr>
              <a:t> </a:t>
            </a:r>
            <a:r>
              <a:rPr sz="2970" spc="-65">
                <a:latin typeface="Trebuchet MS" panose="020B0603020202020204"/>
                <a:cs typeface="Trebuchet MS" panose="020B0603020202020204"/>
              </a:rPr>
              <a:t>time</a:t>
            </a:r>
            <a:r>
              <a:rPr sz="2970" spc="-75">
                <a:latin typeface="Trebuchet MS" panose="020B0603020202020204"/>
                <a:cs typeface="Trebuchet MS" panose="020B0603020202020204"/>
              </a:rPr>
              <a:t> </a:t>
            </a:r>
            <a:r>
              <a:rPr sz="2970">
                <a:latin typeface="Trebuchet MS" panose="020B0603020202020204"/>
                <a:cs typeface="Trebuchet MS" panose="020B0603020202020204"/>
              </a:rPr>
              <a:t>and</a:t>
            </a:r>
            <a:r>
              <a:rPr sz="2970" spc="-145">
                <a:latin typeface="Trebuchet MS" panose="020B0603020202020204"/>
                <a:cs typeface="Trebuchet MS" panose="020B0603020202020204"/>
              </a:rPr>
              <a:t> </a:t>
            </a:r>
            <a:r>
              <a:rPr sz="2970">
                <a:latin typeface="Trebuchet MS" panose="020B0603020202020204"/>
                <a:cs typeface="Trebuchet MS" panose="020B0603020202020204"/>
              </a:rPr>
              <a:t>reduces</a:t>
            </a:r>
            <a:r>
              <a:rPr sz="2970" spc="-165">
                <a:latin typeface="Trebuchet MS" panose="020B0603020202020204"/>
                <a:cs typeface="Trebuchet MS" panose="020B0603020202020204"/>
              </a:rPr>
              <a:t> </a:t>
            </a:r>
            <a:r>
              <a:rPr sz="2970" spc="-35">
                <a:latin typeface="Trebuchet MS" panose="020B0603020202020204"/>
                <a:cs typeface="Trebuchet MS" panose="020B0603020202020204"/>
              </a:rPr>
              <a:t>workload</a:t>
            </a:r>
            <a:r>
              <a:rPr sz="2970" spc="-55">
                <a:latin typeface="Trebuchet MS" panose="020B0603020202020204"/>
                <a:cs typeface="Trebuchet MS" panose="020B0603020202020204"/>
              </a:rPr>
              <a:t> </a:t>
            </a:r>
            <a:r>
              <a:rPr sz="2970" spc="-25">
                <a:latin typeface="Trebuchet MS" panose="020B0603020202020204"/>
                <a:cs typeface="Trebuchet MS" panose="020B0603020202020204"/>
              </a:rPr>
              <a:t>for </a:t>
            </a:r>
            <a:r>
              <a:rPr sz="2970" spc="-55">
                <a:latin typeface="Trebuchet MS" panose="020B0603020202020204"/>
                <a:cs typeface="Trebuchet MS" panose="020B0603020202020204"/>
              </a:rPr>
              <a:t>administrative</a:t>
            </a:r>
            <a:r>
              <a:rPr sz="2970" spc="-95">
                <a:latin typeface="Trebuchet MS" panose="020B0603020202020204"/>
                <a:cs typeface="Trebuchet MS" panose="020B0603020202020204"/>
              </a:rPr>
              <a:t> </a:t>
            </a:r>
            <a:r>
              <a:rPr sz="2970" spc="-10">
                <a:latin typeface="Trebuchet MS" panose="020B0603020202020204"/>
                <a:cs typeface="Trebuchet MS" panose="020B0603020202020204"/>
              </a:rPr>
              <a:t>staff.</a:t>
            </a:r>
            <a:endParaRPr sz="2970">
              <a:latin typeface="Trebuchet MS" panose="020B0603020202020204"/>
              <a:cs typeface="Trebuchet MS" panose="020B0603020202020204"/>
            </a:endParaRPr>
          </a:p>
        </p:txBody>
      </p:sp>
      <p:sp>
        <p:nvSpPr>
          <p:cNvPr id="6" name="object 6"/>
          <p:cNvSpPr txBox="1"/>
          <p:nvPr/>
        </p:nvSpPr>
        <p:spPr>
          <a:xfrm>
            <a:off x="13380115" y="8014288"/>
            <a:ext cx="6476243" cy="3215005"/>
          </a:xfrm>
          <a:prstGeom prst="rect">
            <a:avLst/>
          </a:prstGeom>
        </p:spPr>
        <p:txBody>
          <a:bodyPr vert="horz" wrap="square" lIns="0" tIns="19894" rIns="0" bIns="0" rtlCol="0">
            <a:spAutoFit/>
          </a:bodyPr>
          <a:lstStyle/>
          <a:p>
            <a:pPr marL="12700" marR="5080">
              <a:lnSpc>
                <a:spcPct val="100000"/>
              </a:lnSpc>
              <a:spcBef>
                <a:spcPts val="95"/>
              </a:spcBef>
            </a:pPr>
            <a:r>
              <a:rPr sz="2970" b="1" spc="-40">
                <a:solidFill>
                  <a:srgbClr val="00AF50"/>
                </a:solidFill>
                <a:latin typeface="Trebuchet MS" panose="020B0603020202020204"/>
                <a:cs typeface="Trebuchet MS" panose="020B0603020202020204"/>
              </a:rPr>
              <a:t>Improved</a:t>
            </a:r>
            <a:r>
              <a:rPr sz="2970" b="1" spc="-140">
                <a:solidFill>
                  <a:srgbClr val="00AF50"/>
                </a:solidFill>
                <a:latin typeface="Trebuchet MS" panose="020B0603020202020204"/>
                <a:cs typeface="Trebuchet MS" panose="020B0603020202020204"/>
              </a:rPr>
              <a:t> </a:t>
            </a:r>
            <a:r>
              <a:rPr sz="2970" b="1" spc="-10">
                <a:solidFill>
                  <a:srgbClr val="00AF50"/>
                </a:solidFill>
                <a:latin typeface="Trebuchet MS" panose="020B0603020202020204"/>
                <a:cs typeface="Trebuchet MS" panose="020B0603020202020204"/>
              </a:rPr>
              <a:t>accuracy</a:t>
            </a:r>
            <a:r>
              <a:rPr sz="2970" b="1" spc="-125">
                <a:solidFill>
                  <a:srgbClr val="00AF50"/>
                </a:solidFill>
                <a:latin typeface="Trebuchet MS" panose="020B0603020202020204"/>
                <a:cs typeface="Trebuchet MS" panose="020B0603020202020204"/>
              </a:rPr>
              <a:t> </a:t>
            </a:r>
            <a:r>
              <a:rPr sz="2970" b="1" spc="-10">
                <a:solidFill>
                  <a:srgbClr val="00AF50"/>
                </a:solidFill>
                <a:latin typeface="Trebuchet MS" panose="020B0603020202020204"/>
                <a:cs typeface="Trebuchet MS" panose="020B0603020202020204"/>
              </a:rPr>
              <a:t>and</a:t>
            </a:r>
            <a:r>
              <a:rPr sz="2970" b="1" spc="-135">
                <a:solidFill>
                  <a:srgbClr val="00AF50"/>
                </a:solidFill>
                <a:latin typeface="Trebuchet MS" panose="020B0603020202020204"/>
                <a:cs typeface="Trebuchet MS" panose="020B0603020202020204"/>
              </a:rPr>
              <a:t> </a:t>
            </a:r>
            <a:r>
              <a:rPr sz="2970" b="1" spc="-10">
                <a:solidFill>
                  <a:srgbClr val="00AF50"/>
                </a:solidFill>
                <a:latin typeface="Trebuchet MS" panose="020B0603020202020204"/>
                <a:cs typeface="Trebuchet MS" panose="020B0603020202020204"/>
              </a:rPr>
              <a:t>reduced human</a:t>
            </a:r>
            <a:r>
              <a:rPr sz="2970" b="1" spc="-140">
                <a:solidFill>
                  <a:srgbClr val="00AF50"/>
                </a:solidFill>
                <a:latin typeface="Trebuchet MS" panose="020B0603020202020204"/>
                <a:cs typeface="Trebuchet MS" panose="020B0603020202020204"/>
              </a:rPr>
              <a:t> </a:t>
            </a:r>
            <a:r>
              <a:rPr sz="2970" b="1" spc="-75">
                <a:solidFill>
                  <a:srgbClr val="00AF50"/>
                </a:solidFill>
                <a:latin typeface="Trebuchet MS" panose="020B0603020202020204"/>
                <a:cs typeface="Trebuchet MS" panose="020B0603020202020204"/>
              </a:rPr>
              <a:t>error</a:t>
            </a:r>
            <a:r>
              <a:rPr sz="2970" b="1" spc="-195">
                <a:solidFill>
                  <a:srgbClr val="00AF5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160">
                <a:latin typeface="Trebuchet MS" panose="020B0603020202020204"/>
                <a:cs typeface="Trebuchet MS" panose="020B0603020202020204"/>
              </a:rPr>
              <a:t> </a:t>
            </a:r>
            <a:r>
              <a:rPr sz="2970" spc="-55">
                <a:latin typeface="Trebuchet MS" panose="020B0603020202020204"/>
                <a:cs typeface="Trebuchet MS" panose="020B0603020202020204"/>
              </a:rPr>
              <a:t>Built-</a:t>
            </a:r>
            <a:r>
              <a:rPr sz="2970" spc="-45">
                <a:latin typeface="Trebuchet MS" panose="020B0603020202020204"/>
                <a:cs typeface="Trebuchet MS" panose="020B0603020202020204"/>
              </a:rPr>
              <a:t>in</a:t>
            </a:r>
            <a:r>
              <a:rPr sz="2970" spc="-165">
                <a:latin typeface="Trebuchet MS" panose="020B0603020202020204"/>
                <a:cs typeface="Trebuchet MS" panose="020B0603020202020204"/>
              </a:rPr>
              <a:t> </a:t>
            </a:r>
            <a:r>
              <a:rPr sz="2970" spc="-20">
                <a:latin typeface="Trebuchet MS" panose="020B0603020202020204"/>
                <a:cs typeface="Trebuchet MS" panose="020B0603020202020204"/>
              </a:rPr>
              <a:t>formulas</a:t>
            </a:r>
            <a:r>
              <a:rPr sz="2970" spc="-200">
                <a:latin typeface="Trebuchet MS" panose="020B0603020202020204"/>
                <a:cs typeface="Trebuchet MS" panose="020B0603020202020204"/>
              </a:rPr>
              <a:t> </a:t>
            </a:r>
            <a:r>
              <a:rPr sz="2970" spc="-25">
                <a:latin typeface="Trebuchet MS" panose="020B0603020202020204"/>
                <a:cs typeface="Trebuchet MS" panose="020B0603020202020204"/>
              </a:rPr>
              <a:t>and </a:t>
            </a:r>
            <a:r>
              <a:rPr sz="2970" spc="-40">
                <a:latin typeface="Trebuchet MS" panose="020B0603020202020204"/>
                <a:cs typeface="Trebuchet MS" panose="020B0603020202020204"/>
              </a:rPr>
              <a:t>structured</a:t>
            </a:r>
            <a:r>
              <a:rPr sz="2970" spc="-160">
                <a:latin typeface="Trebuchet MS" panose="020B0603020202020204"/>
                <a:cs typeface="Trebuchet MS" panose="020B0603020202020204"/>
              </a:rPr>
              <a:t> </a:t>
            </a:r>
            <a:r>
              <a:rPr sz="2970" spc="-20">
                <a:latin typeface="Trebuchet MS" panose="020B0603020202020204"/>
                <a:cs typeface="Trebuchet MS" panose="020B0603020202020204"/>
              </a:rPr>
              <a:t>tables</a:t>
            </a:r>
            <a:r>
              <a:rPr sz="2970" spc="-90">
                <a:latin typeface="Trebuchet MS" panose="020B0603020202020204"/>
                <a:cs typeface="Trebuchet MS" panose="020B0603020202020204"/>
              </a:rPr>
              <a:t> </a:t>
            </a:r>
            <a:r>
              <a:rPr sz="2970" spc="-35">
                <a:latin typeface="Trebuchet MS" panose="020B0603020202020204"/>
                <a:cs typeface="Trebuchet MS" panose="020B0603020202020204"/>
              </a:rPr>
              <a:t>help</a:t>
            </a:r>
            <a:r>
              <a:rPr sz="2970" spc="-160">
                <a:latin typeface="Trebuchet MS" panose="020B0603020202020204"/>
                <a:cs typeface="Trebuchet MS" panose="020B0603020202020204"/>
              </a:rPr>
              <a:t> </a:t>
            </a:r>
            <a:r>
              <a:rPr sz="2970" spc="-75">
                <a:latin typeface="Trebuchet MS" panose="020B0603020202020204"/>
                <a:cs typeface="Trebuchet MS" panose="020B0603020202020204"/>
              </a:rPr>
              <a:t>prevent</a:t>
            </a:r>
            <a:r>
              <a:rPr sz="2970" spc="-95">
                <a:latin typeface="Trebuchet MS" panose="020B0603020202020204"/>
                <a:cs typeface="Trebuchet MS" panose="020B0603020202020204"/>
              </a:rPr>
              <a:t> </a:t>
            </a:r>
            <a:r>
              <a:rPr sz="2970" spc="-10">
                <a:latin typeface="Trebuchet MS" panose="020B0603020202020204"/>
                <a:cs typeface="Trebuchet MS" panose="020B0603020202020204"/>
              </a:rPr>
              <a:t>mistakes </a:t>
            </a:r>
            <a:r>
              <a:rPr sz="2970" spc="55">
                <a:latin typeface="Trebuchet MS" panose="020B0603020202020204"/>
                <a:cs typeface="Trebuchet MS" panose="020B0603020202020204"/>
              </a:rPr>
              <a:t>such</a:t>
            </a:r>
            <a:r>
              <a:rPr sz="2970" spc="-155">
                <a:latin typeface="Trebuchet MS" panose="020B0603020202020204"/>
                <a:cs typeface="Trebuchet MS" panose="020B0603020202020204"/>
              </a:rPr>
              <a:t> </a:t>
            </a:r>
            <a:r>
              <a:rPr sz="2970" spc="80">
                <a:latin typeface="Trebuchet MS" panose="020B0603020202020204"/>
                <a:cs typeface="Trebuchet MS" panose="020B0603020202020204"/>
              </a:rPr>
              <a:t>as</a:t>
            </a:r>
            <a:r>
              <a:rPr sz="2970" spc="-180">
                <a:latin typeface="Trebuchet MS" panose="020B0603020202020204"/>
                <a:cs typeface="Trebuchet MS" panose="020B0603020202020204"/>
              </a:rPr>
              <a:t> </a:t>
            </a:r>
            <a:r>
              <a:rPr sz="2970" spc="-25">
                <a:latin typeface="Trebuchet MS" panose="020B0603020202020204"/>
                <a:cs typeface="Trebuchet MS" panose="020B0603020202020204"/>
              </a:rPr>
              <a:t>double-</a:t>
            </a:r>
            <a:r>
              <a:rPr sz="2970" spc="-30">
                <a:latin typeface="Trebuchet MS" panose="020B0603020202020204"/>
                <a:cs typeface="Trebuchet MS" panose="020B0603020202020204"/>
              </a:rPr>
              <a:t>booking</a:t>
            </a:r>
            <a:r>
              <a:rPr sz="2970" spc="-100">
                <a:latin typeface="Trebuchet MS" panose="020B0603020202020204"/>
                <a:cs typeface="Trebuchet MS" panose="020B0603020202020204"/>
              </a:rPr>
              <a:t> </a:t>
            </a:r>
            <a:r>
              <a:rPr sz="2970" spc="-95">
                <a:latin typeface="Trebuchet MS" panose="020B0603020202020204"/>
                <a:cs typeface="Trebuchet MS" panose="020B0603020202020204"/>
              </a:rPr>
              <a:t>staff,</a:t>
            </a:r>
            <a:r>
              <a:rPr sz="2970" spc="-125">
                <a:latin typeface="Trebuchet MS" panose="020B0603020202020204"/>
                <a:cs typeface="Trebuchet MS" panose="020B0603020202020204"/>
              </a:rPr>
              <a:t> </a:t>
            </a:r>
            <a:r>
              <a:rPr sz="2970" spc="-10">
                <a:latin typeface="Trebuchet MS" panose="020B0603020202020204"/>
                <a:cs typeface="Trebuchet MS" panose="020B0603020202020204"/>
              </a:rPr>
              <a:t>missing </a:t>
            </a:r>
            <a:r>
              <a:rPr sz="2970" spc="-45">
                <a:latin typeface="Trebuchet MS" panose="020B0603020202020204"/>
                <a:cs typeface="Trebuchet MS" panose="020B0603020202020204"/>
              </a:rPr>
              <a:t>shifts,</a:t>
            </a:r>
            <a:r>
              <a:rPr sz="2970" spc="-125">
                <a:latin typeface="Trebuchet MS" panose="020B0603020202020204"/>
                <a:cs typeface="Trebuchet MS" panose="020B0603020202020204"/>
              </a:rPr>
              <a:t> </a:t>
            </a:r>
            <a:r>
              <a:rPr sz="2970" spc="-50">
                <a:latin typeface="Trebuchet MS" panose="020B0603020202020204"/>
                <a:cs typeface="Trebuchet MS" panose="020B0603020202020204"/>
              </a:rPr>
              <a:t>or</a:t>
            </a:r>
            <a:r>
              <a:rPr sz="2970" spc="-135">
                <a:latin typeface="Trebuchet MS" panose="020B0603020202020204"/>
                <a:cs typeface="Trebuchet MS" panose="020B0603020202020204"/>
              </a:rPr>
              <a:t> </a:t>
            </a:r>
            <a:r>
              <a:rPr sz="2970" spc="-55">
                <a:latin typeface="Trebuchet MS" panose="020B0603020202020204"/>
                <a:cs typeface="Trebuchet MS" panose="020B0603020202020204"/>
              </a:rPr>
              <a:t>incorrect</a:t>
            </a:r>
            <a:r>
              <a:rPr sz="2970" spc="-114">
                <a:latin typeface="Trebuchet MS" panose="020B0603020202020204"/>
                <a:cs typeface="Trebuchet MS" panose="020B0603020202020204"/>
              </a:rPr>
              <a:t> </a:t>
            </a:r>
            <a:r>
              <a:rPr sz="2970" spc="-20">
                <a:latin typeface="Trebuchet MS" panose="020B0603020202020204"/>
                <a:cs typeface="Trebuchet MS" panose="020B0603020202020204"/>
              </a:rPr>
              <a:t>hour</a:t>
            </a:r>
            <a:r>
              <a:rPr sz="2970" spc="-215">
                <a:latin typeface="Trebuchet MS" panose="020B0603020202020204"/>
                <a:cs typeface="Trebuchet MS" panose="020B0603020202020204"/>
              </a:rPr>
              <a:t> </a:t>
            </a:r>
            <a:r>
              <a:rPr sz="2970" spc="-10">
                <a:latin typeface="Trebuchet MS" panose="020B0603020202020204"/>
                <a:cs typeface="Trebuchet MS" panose="020B0603020202020204"/>
              </a:rPr>
              <a:t>calculations, </a:t>
            </a:r>
            <a:r>
              <a:rPr sz="2970" spc="-50">
                <a:latin typeface="Trebuchet MS" panose="020B0603020202020204"/>
                <a:cs typeface="Trebuchet MS" panose="020B0603020202020204"/>
              </a:rPr>
              <a:t>improving</a:t>
            </a:r>
            <a:r>
              <a:rPr sz="2970" spc="-185">
                <a:latin typeface="Trebuchet MS" panose="020B0603020202020204"/>
                <a:cs typeface="Trebuchet MS" panose="020B0603020202020204"/>
              </a:rPr>
              <a:t> </a:t>
            </a:r>
            <a:r>
              <a:rPr sz="2970" spc="-60">
                <a:latin typeface="Trebuchet MS" panose="020B0603020202020204"/>
                <a:cs typeface="Trebuchet MS" panose="020B0603020202020204"/>
              </a:rPr>
              <a:t>the</a:t>
            </a:r>
            <a:r>
              <a:rPr sz="2970" spc="-100">
                <a:latin typeface="Trebuchet MS" panose="020B0603020202020204"/>
                <a:cs typeface="Trebuchet MS" panose="020B0603020202020204"/>
              </a:rPr>
              <a:t> </a:t>
            </a:r>
            <a:r>
              <a:rPr sz="2970" spc="-70">
                <a:latin typeface="Trebuchet MS" panose="020B0603020202020204"/>
                <a:cs typeface="Trebuchet MS" panose="020B0603020202020204"/>
              </a:rPr>
              <a:t>overall</a:t>
            </a:r>
            <a:r>
              <a:rPr sz="2970" spc="-150">
                <a:latin typeface="Trebuchet MS" panose="020B0603020202020204"/>
                <a:cs typeface="Trebuchet MS" panose="020B0603020202020204"/>
              </a:rPr>
              <a:t> </a:t>
            </a:r>
            <a:r>
              <a:rPr sz="2970" spc="-80">
                <a:latin typeface="Trebuchet MS" panose="020B0603020202020204"/>
                <a:cs typeface="Trebuchet MS" panose="020B0603020202020204"/>
              </a:rPr>
              <a:t>reliability</a:t>
            </a:r>
            <a:r>
              <a:rPr sz="2970" spc="-120">
                <a:latin typeface="Trebuchet MS" panose="020B0603020202020204"/>
                <a:cs typeface="Trebuchet MS" panose="020B0603020202020204"/>
              </a:rPr>
              <a:t> </a:t>
            </a:r>
            <a:r>
              <a:rPr sz="2970" spc="-65">
                <a:latin typeface="Trebuchet MS" panose="020B0603020202020204"/>
                <a:cs typeface="Trebuchet MS" panose="020B0603020202020204"/>
              </a:rPr>
              <a:t>of</a:t>
            </a:r>
            <a:r>
              <a:rPr sz="2970" spc="-150">
                <a:latin typeface="Trebuchet MS" panose="020B0603020202020204"/>
                <a:cs typeface="Trebuchet MS" panose="020B0603020202020204"/>
              </a:rPr>
              <a:t> </a:t>
            </a:r>
            <a:r>
              <a:rPr sz="2970" spc="-25">
                <a:latin typeface="Trebuchet MS" panose="020B0603020202020204"/>
                <a:cs typeface="Trebuchet MS" panose="020B0603020202020204"/>
              </a:rPr>
              <a:t>the </a:t>
            </a:r>
            <a:r>
              <a:rPr sz="2970" spc="-60">
                <a:latin typeface="Trebuchet MS" panose="020B0603020202020204"/>
                <a:cs typeface="Trebuchet MS" panose="020B0603020202020204"/>
              </a:rPr>
              <a:t>rota</a:t>
            </a:r>
            <a:r>
              <a:rPr sz="2970" spc="-175">
                <a:latin typeface="Trebuchet MS" panose="020B0603020202020204"/>
                <a:cs typeface="Trebuchet MS" panose="020B0603020202020204"/>
              </a:rPr>
              <a:t> </a:t>
            </a:r>
            <a:r>
              <a:rPr sz="2970" spc="-10">
                <a:latin typeface="Trebuchet MS" panose="020B0603020202020204"/>
                <a:cs typeface="Trebuchet MS" panose="020B0603020202020204"/>
              </a:rPr>
              <a:t>system.</a:t>
            </a:r>
            <a:endParaRPr sz="2970">
              <a:latin typeface="Trebuchet MS" panose="020B0603020202020204"/>
              <a:cs typeface="Trebuchet MS" panose="020B0603020202020204"/>
            </a:endParaRPr>
          </a:p>
        </p:txBody>
      </p:sp>
      <p:sp>
        <p:nvSpPr>
          <p:cNvPr id="7" name="object 7"/>
          <p:cNvSpPr txBox="1"/>
          <p:nvPr/>
        </p:nvSpPr>
        <p:spPr>
          <a:xfrm>
            <a:off x="1518801" y="3766669"/>
            <a:ext cx="5908719" cy="2444750"/>
          </a:xfrm>
          <a:prstGeom prst="rect">
            <a:avLst/>
          </a:prstGeom>
        </p:spPr>
        <p:txBody>
          <a:bodyPr vert="horz" wrap="square" lIns="0" tIns="13612" rIns="0" bIns="0" rtlCol="0">
            <a:spAutoFit/>
          </a:bodyPr>
          <a:lstStyle/>
          <a:p>
            <a:pPr marL="12700" marR="5080">
              <a:lnSpc>
                <a:spcPct val="103000"/>
              </a:lnSpc>
              <a:spcBef>
                <a:spcPts val="65"/>
              </a:spcBef>
            </a:pPr>
            <a:r>
              <a:rPr sz="2555" b="1">
                <a:solidFill>
                  <a:srgbClr val="00AF50"/>
                </a:solidFill>
                <a:latin typeface="Trebuchet MS" panose="020B0603020202020204"/>
                <a:cs typeface="Trebuchet MS" panose="020B0603020202020204"/>
              </a:rPr>
              <a:t>Supports</a:t>
            </a:r>
            <a:r>
              <a:rPr sz="2555" b="1" spc="-65">
                <a:solidFill>
                  <a:srgbClr val="00AF50"/>
                </a:solidFill>
                <a:latin typeface="Trebuchet MS" panose="020B0603020202020204"/>
                <a:cs typeface="Trebuchet MS" panose="020B0603020202020204"/>
              </a:rPr>
              <a:t> </a:t>
            </a:r>
            <a:r>
              <a:rPr sz="2555" b="1" spc="-50">
                <a:solidFill>
                  <a:srgbClr val="00AF50"/>
                </a:solidFill>
                <a:latin typeface="Trebuchet MS" panose="020B0603020202020204"/>
                <a:cs typeface="Trebuchet MS" panose="020B0603020202020204"/>
              </a:rPr>
              <a:t>fair</a:t>
            </a:r>
            <a:r>
              <a:rPr sz="2555" b="1" spc="45">
                <a:solidFill>
                  <a:srgbClr val="00AF50"/>
                </a:solidFill>
                <a:latin typeface="Trebuchet MS" panose="020B0603020202020204"/>
                <a:cs typeface="Trebuchet MS" panose="020B0603020202020204"/>
              </a:rPr>
              <a:t> </a:t>
            </a:r>
            <a:r>
              <a:rPr sz="2555" b="1" spc="-10">
                <a:solidFill>
                  <a:srgbClr val="00AF50"/>
                </a:solidFill>
                <a:latin typeface="Trebuchet MS" panose="020B0603020202020204"/>
                <a:cs typeface="Trebuchet MS" panose="020B0603020202020204"/>
              </a:rPr>
              <a:t>workload</a:t>
            </a:r>
            <a:r>
              <a:rPr sz="2555" b="1" spc="-5">
                <a:solidFill>
                  <a:srgbClr val="00AF50"/>
                </a:solidFill>
                <a:latin typeface="Trebuchet MS" panose="020B0603020202020204"/>
                <a:cs typeface="Trebuchet MS" panose="020B0603020202020204"/>
              </a:rPr>
              <a:t> </a:t>
            </a:r>
            <a:r>
              <a:rPr sz="2555" b="1" spc="-10">
                <a:solidFill>
                  <a:srgbClr val="00AF50"/>
                </a:solidFill>
                <a:latin typeface="Trebuchet MS" panose="020B0603020202020204"/>
                <a:cs typeface="Trebuchet MS" panose="020B0603020202020204"/>
              </a:rPr>
              <a:t>distribution </a:t>
            </a:r>
            <a:r>
              <a:rPr sz="2555" spc="95">
                <a:latin typeface="Trebuchet MS" panose="020B0603020202020204"/>
                <a:cs typeface="Trebuchet MS" panose="020B0603020202020204"/>
              </a:rPr>
              <a:t>– </a:t>
            </a:r>
            <a:r>
              <a:rPr sz="2555" spc="-20">
                <a:latin typeface="Trebuchet MS" panose="020B0603020202020204"/>
                <a:cs typeface="Trebuchet MS" panose="020B0603020202020204"/>
              </a:rPr>
              <a:t>Excel </a:t>
            </a:r>
            <a:r>
              <a:rPr sz="2555">
                <a:latin typeface="Trebuchet MS" panose="020B0603020202020204"/>
                <a:cs typeface="Trebuchet MS" panose="020B0603020202020204"/>
              </a:rPr>
              <a:t>helps</a:t>
            </a:r>
            <a:r>
              <a:rPr sz="2555" spc="-90">
                <a:latin typeface="Trebuchet MS" panose="020B0603020202020204"/>
                <a:cs typeface="Trebuchet MS" panose="020B0603020202020204"/>
              </a:rPr>
              <a:t> </a:t>
            </a:r>
            <a:r>
              <a:rPr sz="2555">
                <a:latin typeface="Trebuchet MS" panose="020B0603020202020204"/>
                <a:cs typeface="Trebuchet MS" panose="020B0603020202020204"/>
              </a:rPr>
              <a:t>managers</a:t>
            </a:r>
            <a:r>
              <a:rPr sz="2555" spc="5">
                <a:latin typeface="Trebuchet MS" panose="020B0603020202020204"/>
                <a:cs typeface="Trebuchet MS" panose="020B0603020202020204"/>
              </a:rPr>
              <a:t> </a:t>
            </a:r>
            <a:r>
              <a:rPr sz="2555">
                <a:latin typeface="Trebuchet MS" panose="020B0603020202020204"/>
                <a:cs typeface="Trebuchet MS" panose="020B0603020202020204"/>
              </a:rPr>
              <a:t>balance</a:t>
            </a:r>
            <a:r>
              <a:rPr sz="2555" spc="15">
                <a:latin typeface="Trebuchet MS" panose="020B0603020202020204"/>
                <a:cs typeface="Trebuchet MS" panose="020B0603020202020204"/>
              </a:rPr>
              <a:t> </a:t>
            </a:r>
            <a:r>
              <a:rPr sz="2555" spc="-10">
                <a:latin typeface="Trebuchet MS" panose="020B0603020202020204"/>
                <a:cs typeface="Trebuchet MS" panose="020B0603020202020204"/>
              </a:rPr>
              <a:t>shifts </a:t>
            </a:r>
            <a:r>
              <a:rPr sz="2555" spc="-40">
                <a:latin typeface="Trebuchet MS" panose="020B0603020202020204"/>
                <a:cs typeface="Trebuchet MS" panose="020B0603020202020204"/>
              </a:rPr>
              <a:t>evenly</a:t>
            </a:r>
            <a:r>
              <a:rPr sz="2555" spc="-90">
                <a:latin typeface="Trebuchet MS" panose="020B0603020202020204"/>
                <a:cs typeface="Trebuchet MS" panose="020B0603020202020204"/>
              </a:rPr>
              <a:t> </a:t>
            </a:r>
            <a:r>
              <a:rPr sz="2555" spc="-25">
                <a:latin typeface="Trebuchet MS" panose="020B0603020202020204"/>
                <a:cs typeface="Trebuchet MS" panose="020B0603020202020204"/>
              </a:rPr>
              <a:t>between</a:t>
            </a:r>
            <a:r>
              <a:rPr sz="2555" spc="-95">
                <a:latin typeface="Trebuchet MS" panose="020B0603020202020204"/>
                <a:cs typeface="Trebuchet MS" panose="020B0603020202020204"/>
              </a:rPr>
              <a:t> </a:t>
            </a:r>
            <a:r>
              <a:rPr sz="2555" spc="-35">
                <a:latin typeface="Trebuchet MS" panose="020B0603020202020204"/>
                <a:cs typeface="Trebuchet MS" panose="020B0603020202020204"/>
              </a:rPr>
              <a:t>staff</a:t>
            </a:r>
            <a:r>
              <a:rPr sz="2555" spc="-155">
                <a:latin typeface="Trebuchet MS" panose="020B0603020202020204"/>
                <a:cs typeface="Trebuchet MS" panose="020B0603020202020204"/>
              </a:rPr>
              <a:t> </a:t>
            </a:r>
            <a:r>
              <a:rPr sz="2555">
                <a:latin typeface="Trebuchet MS" panose="020B0603020202020204"/>
                <a:cs typeface="Trebuchet MS" panose="020B0603020202020204"/>
              </a:rPr>
              <a:t>members,</a:t>
            </a:r>
            <a:r>
              <a:rPr sz="2555" spc="-45">
                <a:latin typeface="Trebuchet MS" panose="020B0603020202020204"/>
                <a:cs typeface="Trebuchet MS" panose="020B0603020202020204"/>
              </a:rPr>
              <a:t> </a:t>
            </a:r>
            <a:r>
              <a:rPr sz="2555" spc="-10">
                <a:latin typeface="Trebuchet MS" panose="020B0603020202020204"/>
                <a:cs typeface="Trebuchet MS" panose="020B0603020202020204"/>
              </a:rPr>
              <a:t>ensuring </a:t>
            </a:r>
            <a:r>
              <a:rPr sz="2555">
                <a:latin typeface="Trebuchet MS" panose="020B0603020202020204"/>
                <a:cs typeface="Trebuchet MS" panose="020B0603020202020204"/>
              </a:rPr>
              <a:t>no</a:t>
            </a:r>
            <a:r>
              <a:rPr sz="2555" spc="-105">
                <a:latin typeface="Trebuchet MS" panose="020B0603020202020204"/>
                <a:cs typeface="Trebuchet MS" panose="020B0603020202020204"/>
              </a:rPr>
              <a:t> </a:t>
            </a:r>
            <a:r>
              <a:rPr sz="2555">
                <a:latin typeface="Trebuchet MS" panose="020B0603020202020204"/>
                <a:cs typeface="Trebuchet MS" panose="020B0603020202020204"/>
              </a:rPr>
              <a:t>one</a:t>
            </a:r>
            <a:r>
              <a:rPr sz="2555" spc="-140">
                <a:latin typeface="Trebuchet MS" panose="020B0603020202020204"/>
                <a:cs typeface="Trebuchet MS" panose="020B0603020202020204"/>
              </a:rPr>
              <a:t> </a:t>
            </a:r>
            <a:r>
              <a:rPr sz="2555">
                <a:latin typeface="Trebuchet MS" panose="020B0603020202020204"/>
                <a:cs typeface="Trebuchet MS" panose="020B0603020202020204"/>
              </a:rPr>
              <a:t>is</a:t>
            </a:r>
            <a:r>
              <a:rPr sz="2555" spc="-70">
                <a:latin typeface="Trebuchet MS" panose="020B0603020202020204"/>
                <a:cs typeface="Trebuchet MS" panose="020B0603020202020204"/>
              </a:rPr>
              <a:t> </a:t>
            </a:r>
            <a:r>
              <a:rPr sz="2555" spc="-10">
                <a:latin typeface="Trebuchet MS" panose="020B0603020202020204"/>
                <a:cs typeface="Trebuchet MS" panose="020B0603020202020204"/>
              </a:rPr>
              <a:t>overloaded</a:t>
            </a:r>
            <a:r>
              <a:rPr sz="2555" spc="-35">
                <a:latin typeface="Trebuchet MS" panose="020B0603020202020204"/>
                <a:cs typeface="Trebuchet MS" panose="020B0603020202020204"/>
              </a:rPr>
              <a:t> </a:t>
            </a:r>
            <a:r>
              <a:rPr sz="2555" spc="-55">
                <a:latin typeface="Trebuchet MS" panose="020B0603020202020204"/>
                <a:cs typeface="Trebuchet MS" panose="020B0603020202020204"/>
              </a:rPr>
              <a:t>with</a:t>
            </a:r>
            <a:r>
              <a:rPr sz="2555" spc="-100">
                <a:latin typeface="Trebuchet MS" panose="020B0603020202020204"/>
                <a:cs typeface="Trebuchet MS" panose="020B0603020202020204"/>
              </a:rPr>
              <a:t> </a:t>
            </a:r>
            <a:r>
              <a:rPr sz="2555" spc="-10">
                <a:latin typeface="Trebuchet MS" panose="020B0603020202020204"/>
                <a:cs typeface="Trebuchet MS" panose="020B0603020202020204"/>
              </a:rPr>
              <a:t>too</a:t>
            </a:r>
            <a:r>
              <a:rPr sz="2555" spc="-100">
                <a:latin typeface="Trebuchet MS" panose="020B0603020202020204"/>
                <a:cs typeface="Trebuchet MS" panose="020B0603020202020204"/>
              </a:rPr>
              <a:t> </a:t>
            </a:r>
            <a:r>
              <a:rPr sz="2555">
                <a:latin typeface="Trebuchet MS" panose="020B0603020202020204"/>
                <a:cs typeface="Trebuchet MS" panose="020B0603020202020204"/>
              </a:rPr>
              <a:t>many</a:t>
            </a:r>
            <a:r>
              <a:rPr sz="2555" spc="-95">
                <a:latin typeface="Trebuchet MS" panose="020B0603020202020204"/>
                <a:cs typeface="Trebuchet MS" panose="020B0603020202020204"/>
              </a:rPr>
              <a:t> </a:t>
            </a:r>
            <a:r>
              <a:rPr sz="2555" spc="-10">
                <a:latin typeface="Trebuchet MS" panose="020B0603020202020204"/>
                <a:cs typeface="Trebuchet MS" panose="020B0603020202020204"/>
              </a:rPr>
              <a:t>night </a:t>
            </a:r>
            <a:r>
              <a:rPr sz="2555">
                <a:latin typeface="Trebuchet MS" panose="020B0603020202020204"/>
                <a:cs typeface="Trebuchet MS" panose="020B0603020202020204"/>
              </a:rPr>
              <a:t>shifts</a:t>
            </a:r>
            <a:r>
              <a:rPr sz="2555" spc="-155">
                <a:latin typeface="Trebuchet MS" panose="020B0603020202020204"/>
                <a:cs typeface="Trebuchet MS" panose="020B0603020202020204"/>
              </a:rPr>
              <a:t> </a:t>
            </a:r>
            <a:r>
              <a:rPr sz="2555" spc="-20">
                <a:latin typeface="Trebuchet MS" panose="020B0603020202020204"/>
                <a:cs typeface="Trebuchet MS" panose="020B0603020202020204"/>
              </a:rPr>
              <a:t>or</a:t>
            </a:r>
            <a:r>
              <a:rPr sz="2555" spc="-50">
                <a:latin typeface="Trebuchet MS" panose="020B0603020202020204"/>
                <a:cs typeface="Trebuchet MS" panose="020B0603020202020204"/>
              </a:rPr>
              <a:t> </a:t>
            </a:r>
            <a:r>
              <a:rPr sz="2555" spc="-10">
                <a:latin typeface="Trebuchet MS" panose="020B0603020202020204"/>
                <a:cs typeface="Trebuchet MS" panose="020B0603020202020204"/>
              </a:rPr>
              <a:t>long</a:t>
            </a:r>
            <a:r>
              <a:rPr sz="2555" spc="-70">
                <a:latin typeface="Trebuchet MS" panose="020B0603020202020204"/>
                <a:cs typeface="Trebuchet MS" panose="020B0603020202020204"/>
              </a:rPr>
              <a:t> </a:t>
            </a:r>
            <a:r>
              <a:rPr sz="2555" spc="-30">
                <a:latin typeface="Trebuchet MS" panose="020B0603020202020204"/>
                <a:cs typeface="Trebuchet MS" panose="020B0603020202020204"/>
              </a:rPr>
              <a:t>working</a:t>
            </a:r>
            <a:r>
              <a:rPr sz="2555" spc="-65">
                <a:latin typeface="Trebuchet MS" panose="020B0603020202020204"/>
                <a:cs typeface="Trebuchet MS" panose="020B0603020202020204"/>
              </a:rPr>
              <a:t> </a:t>
            </a:r>
            <a:r>
              <a:rPr sz="2555" spc="-10">
                <a:latin typeface="Trebuchet MS" panose="020B0603020202020204"/>
                <a:cs typeface="Trebuchet MS" panose="020B0603020202020204"/>
              </a:rPr>
              <a:t>hours,</a:t>
            </a:r>
            <a:r>
              <a:rPr sz="2555" spc="-50">
                <a:latin typeface="Trebuchet MS" panose="020B0603020202020204"/>
                <a:cs typeface="Trebuchet MS" panose="020B0603020202020204"/>
              </a:rPr>
              <a:t> </a:t>
            </a:r>
            <a:r>
              <a:rPr sz="2555" spc="-20">
                <a:latin typeface="Trebuchet MS" panose="020B0603020202020204"/>
                <a:cs typeface="Trebuchet MS" panose="020B0603020202020204"/>
              </a:rPr>
              <a:t>which </a:t>
            </a:r>
            <a:r>
              <a:rPr sz="2555">
                <a:latin typeface="Trebuchet MS" panose="020B0603020202020204"/>
                <a:cs typeface="Trebuchet MS" panose="020B0603020202020204"/>
              </a:rPr>
              <a:t>supports</a:t>
            </a:r>
            <a:r>
              <a:rPr sz="2555" spc="20">
                <a:latin typeface="Trebuchet MS" panose="020B0603020202020204"/>
                <a:cs typeface="Trebuchet MS" panose="020B0603020202020204"/>
              </a:rPr>
              <a:t> </a:t>
            </a:r>
            <a:r>
              <a:rPr sz="2555" spc="-35">
                <a:latin typeface="Trebuchet MS" panose="020B0603020202020204"/>
                <a:cs typeface="Trebuchet MS" panose="020B0603020202020204"/>
              </a:rPr>
              <a:t>staff</a:t>
            </a:r>
            <a:r>
              <a:rPr sz="2555" spc="-95">
                <a:latin typeface="Trebuchet MS" panose="020B0603020202020204"/>
                <a:cs typeface="Trebuchet MS" panose="020B0603020202020204"/>
              </a:rPr>
              <a:t> </a:t>
            </a:r>
            <a:r>
              <a:rPr sz="2555" spc="-25">
                <a:latin typeface="Trebuchet MS" panose="020B0603020202020204"/>
                <a:cs typeface="Trebuchet MS" panose="020B0603020202020204"/>
              </a:rPr>
              <a:t>wellbeing</a:t>
            </a:r>
            <a:r>
              <a:rPr sz="2555" spc="-75">
                <a:latin typeface="Trebuchet MS" panose="020B0603020202020204"/>
                <a:cs typeface="Trebuchet MS" panose="020B0603020202020204"/>
              </a:rPr>
              <a:t> </a:t>
            </a:r>
            <a:r>
              <a:rPr sz="2555">
                <a:latin typeface="Trebuchet MS" panose="020B0603020202020204"/>
                <a:cs typeface="Trebuchet MS" panose="020B0603020202020204"/>
              </a:rPr>
              <a:t>and</a:t>
            </a:r>
            <a:r>
              <a:rPr sz="2555" spc="-35">
                <a:latin typeface="Trebuchet MS" panose="020B0603020202020204"/>
                <a:cs typeface="Trebuchet MS" panose="020B0603020202020204"/>
              </a:rPr>
              <a:t> </a:t>
            </a:r>
            <a:r>
              <a:rPr sz="2555" spc="-10">
                <a:latin typeface="Trebuchet MS" panose="020B0603020202020204"/>
                <a:cs typeface="Trebuchet MS" panose="020B0603020202020204"/>
              </a:rPr>
              <a:t>retention.</a:t>
            </a:r>
            <a:endParaRPr sz="2555">
              <a:latin typeface="Trebuchet MS" panose="020B0603020202020204"/>
              <a:cs typeface="Trebuchet MS" panose="020B0603020202020204"/>
            </a:endParaRPr>
          </a:p>
        </p:txBody>
      </p:sp>
      <p:grpSp>
        <p:nvGrpSpPr>
          <p:cNvPr id="8" name="object 8"/>
          <p:cNvGrpSpPr/>
          <p:nvPr/>
        </p:nvGrpSpPr>
        <p:grpSpPr>
          <a:xfrm>
            <a:off x="15313670" y="6801237"/>
            <a:ext cx="534015" cy="1177975"/>
            <a:chOff x="9286875" y="4124325"/>
            <a:chExt cx="323850" cy="714375"/>
          </a:xfrm>
        </p:grpSpPr>
        <p:sp>
          <p:nvSpPr>
            <p:cNvPr id="9" name="object 9"/>
            <p:cNvSpPr/>
            <p:nvPr/>
          </p:nvSpPr>
          <p:spPr>
            <a:xfrm>
              <a:off x="9296400" y="4133850"/>
              <a:ext cx="304800" cy="695325"/>
            </a:xfrm>
            <a:custGeom>
              <a:avLst/>
              <a:gdLst/>
              <a:ahLst/>
              <a:cxnLst/>
              <a:rect l="l" t="t" r="r" b="b"/>
              <a:pathLst>
                <a:path w="304800" h="695325">
                  <a:moveTo>
                    <a:pt x="228600" y="0"/>
                  </a:moveTo>
                  <a:lnTo>
                    <a:pt x="76200" y="0"/>
                  </a:lnTo>
                  <a:lnTo>
                    <a:pt x="76200" y="542925"/>
                  </a:lnTo>
                  <a:lnTo>
                    <a:pt x="0" y="542925"/>
                  </a:lnTo>
                  <a:lnTo>
                    <a:pt x="152400" y="695325"/>
                  </a:lnTo>
                  <a:lnTo>
                    <a:pt x="304800" y="542925"/>
                  </a:lnTo>
                  <a:lnTo>
                    <a:pt x="228600" y="542925"/>
                  </a:lnTo>
                  <a:lnTo>
                    <a:pt x="228600" y="0"/>
                  </a:lnTo>
                  <a:close/>
                </a:path>
              </a:pathLst>
            </a:custGeom>
            <a:solidFill>
              <a:srgbClr val="000000"/>
            </a:solidFill>
          </p:spPr>
          <p:txBody>
            <a:bodyPr wrap="square" lIns="0" tIns="0" rIns="0" bIns="0" rtlCol="0"/>
            <a:lstStyle/>
            <a:p>
              <a:endParaRPr sz="100"/>
            </a:p>
          </p:txBody>
        </p:sp>
        <p:sp>
          <p:nvSpPr>
            <p:cNvPr id="10" name="object 10"/>
            <p:cNvSpPr/>
            <p:nvPr/>
          </p:nvSpPr>
          <p:spPr>
            <a:xfrm>
              <a:off x="9296400" y="4133850"/>
              <a:ext cx="304800" cy="695325"/>
            </a:xfrm>
            <a:custGeom>
              <a:avLst/>
              <a:gdLst/>
              <a:ahLst/>
              <a:cxnLst/>
              <a:rect l="l" t="t" r="r" b="b"/>
              <a:pathLst>
                <a:path w="304800" h="695325">
                  <a:moveTo>
                    <a:pt x="0" y="542925"/>
                  </a:moveTo>
                  <a:lnTo>
                    <a:pt x="76200" y="542925"/>
                  </a:lnTo>
                  <a:lnTo>
                    <a:pt x="76200" y="0"/>
                  </a:lnTo>
                  <a:lnTo>
                    <a:pt x="228600" y="0"/>
                  </a:lnTo>
                  <a:lnTo>
                    <a:pt x="228600" y="542925"/>
                  </a:lnTo>
                  <a:lnTo>
                    <a:pt x="304800" y="542925"/>
                  </a:lnTo>
                  <a:lnTo>
                    <a:pt x="152400" y="695325"/>
                  </a:lnTo>
                  <a:lnTo>
                    <a:pt x="0" y="542925"/>
                  </a:lnTo>
                  <a:close/>
                </a:path>
              </a:pathLst>
            </a:custGeom>
            <a:ln w="19050">
              <a:solidFill>
                <a:srgbClr val="000000"/>
              </a:solidFill>
            </a:ln>
          </p:spPr>
          <p:txBody>
            <a:bodyPr wrap="square" lIns="0" tIns="0" rIns="0" bIns="0" rtlCol="0"/>
            <a:lstStyle/>
            <a:p>
              <a:endParaRPr sz="100"/>
            </a:p>
          </p:txBody>
        </p:sp>
      </p:grpSp>
      <p:grpSp>
        <p:nvGrpSpPr>
          <p:cNvPr id="11" name="object 11"/>
          <p:cNvGrpSpPr/>
          <p:nvPr/>
        </p:nvGrpSpPr>
        <p:grpSpPr>
          <a:xfrm>
            <a:off x="8764131" y="9078655"/>
            <a:ext cx="3408273" cy="565428"/>
            <a:chOff x="5314950" y="5505450"/>
            <a:chExt cx="2066925" cy="342900"/>
          </a:xfrm>
        </p:grpSpPr>
        <p:sp>
          <p:nvSpPr>
            <p:cNvPr id="12" name="object 12"/>
            <p:cNvSpPr/>
            <p:nvPr/>
          </p:nvSpPr>
          <p:spPr>
            <a:xfrm>
              <a:off x="5324475" y="5514975"/>
              <a:ext cx="2047875" cy="323850"/>
            </a:xfrm>
            <a:custGeom>
              <a:avLst/>
              <a:gdLst/>
              <a:ahLst/>
              <a:cxnLst/>
              <a:rect l="l" t="t" r="r" b="b"/>
              <a:pathLst>
                <a:path w="2047875" h="323850">
                  <a:moveTo>
                    <a:pt x="161925" y="0"/>
                  </a:moveTo>
                  <a:lnTo>
                    <a:pt x="0" y="161925"/>
                  </a:lnTo>
                  <a:lnTo>
                    <a:pt x="161925" y="323850"/>
                  </a:lnTo>
                  <a:lnTo>
                    <a:pt x="161925" y="242887"/>
                  </a:lnTo>
                  <a:lnTo>
                    <a:pt x="2047875" y="242887"/>
                  </a:lnTo>
                  <a:lnTo>
                    <a:pt x="2047875" y="80962"/>
                  </a:lnTo>
                  <a:lnTo>
                    <a:pt x="161925" y="80962"/>
                  </a:lnTo>
                  <a:lnTo>
                    <a:pt x="161925" y="0"/>
                  </a:lnTo>
                  <a:close/>
                </a:path>
              </a:pathLst>
            </a:custGeom>
            <a:solidFill>
              <a:srgbClr val="000000"/>
            </a:solidFill>
          </p:spPr>
          <p:txBody>
            <a:bodyPr wrap="square" lIns="0" tIns="0" rIns="0" bIns="0" rtlCol="0"/>
            <a:lstStyle/>
            <a:p>
              <a:endParaRPr sz="100"/>
            </a:p>
          </p:txBody>
        </p:sp>
        <p:sp>
          <p:nvSpPr>
            <p:cNvPr id="13" name="object 13"/>
            <p:cNvSpPr/>
            <p:nvPr/>
          </p:nvSpPr>
          <p:spPr>
            <a:xfrm>
              <a:off x="5324475" y="5514975"/>
              <a:ext cx="2047875" cy="323850"/>
            </a:xfrm>
            <a:custGeom>
              <a:avLst/>
              <a:gdLst/>
              <a:ahLst/>
              <a:cxnLst/>
              <a:rect l="l" t="t" r="r" b="b"/>
              <a:pathLst>
                <a:path w="2047875" h="323850">
                  <a:moveTo>
                    <a:pt x="0" y="161925"/>
                  </a:moveTo>
                  <a:lnTo>
                    <a:pt x="161925" y="0"/>
                  </a:lnTo>
                  <a:lnTo>
                    <a:pt x="161925" y="80962"/>
                  </a:lnTo>
                  <a:lnTo>
                    <a:pt x="2047875" y="80962"/>
                  </a:lnTo>
                  <a:lnTo>
                    <a:pt x="2047875" y="242887"/>
                  </a:lnTo>
                  <a:lnTo>
                    <a:pt x="161925" y="242887"/>
                  </a:lnTo>
                  <a:lnTo>
                    <a:pt x="161925" y="323850"/>
                  </a:lnTo>
                  <a:lnTo>
                    <a:pt x="0" y="161925"/>
                  </a:lnTo>
                  <a:close/>
                </a:path>
              </a:pathLst>
            </a:custGeom>
            <a:ln w="19050">
              <a:solidFill>
                <a:srgbClr val="042333"/>
              </a:solidFill>
            </a:ln>
          </p:spPr>
          <p:txBody>
            <a:bodyPr wrap="square" lIns="0" tIns="0" rIns="0" bIns="0" rtlCol="0"/>
            <a:lstStyle/>
            <a:p>
              <a:endParaRPr sz="100"/>
            </a:p>
          </p:txBody>
        </p:sp>
      </p:grpSp>
      <p:grpSp>
        <p:nvGrpSpPr>
          <p:cNvPr id="14" name="object 14"/>
          <p:cNvGrpSpPr/>
          <p:nvPr/>
        </p:nvGrpSpPr>
        <p:grpSpPr>
          <a:xfrm>
            <a:off x="4067939" y="6188690"/>
            <a:ext cx="408365" cy="1240800"/>
            <a:chOff x="2466975" y="3752850"/>
            <a:chExt cx="247650" cy="752475"/>
          </a:xfrm>
        </p:grpSpPr>
        <p:sp>
          <p:nvSpPr>
            <p:cNvPr id="15" name="object 15"/>
            <p:cNvSpPr/>
            <p:nvPr/>
          </p:nvSpPr>
          <p:spPr>
            <a:xfrm>
              <a:off x="2476500" y="3762375"/>
              <a:ext cx="228600" cy="733425"/>
            </a:xfrm>
            <a:custGeom>
              <a:avLst/>
              <a:gdLst/>
              <a:ahLst/>
              <a:cxnLst/>
              <a:rect l="l" t="t" r="r" b="b"/>
              <a:pathLst>
                <a:path w="228600" h="733425">
                  <a:moveTo>
                    <a:pt x="114300" y="0"/>
                  </a:moveTo>
                  <a:lnTo>
                    <a:pt x="0" y="114300"/>
                  </a:lnTo>
                  <a:lnTo>
                    <a:pt x="57150" y="114300"/>
                  </a:lnTo>
                  <a:lnTo>
                    <a:pt x="57150" y="733425"/>
                  </a:lnTo>
                  <a:lnTo>
                    <a:pt x="171450" y="733425"/>
                  </a:lnTo>
                  <a:lnTo>
                    <a:pt x="171450" y="114300"/>
                  </a:lnTo>
                  <a:lnTo>
                    <a:pt x="228600" y="114300"/>
                  </a:lnTo>
                  <a:lnTo>
                    <a:pt x="114300" y="0"/>
                  </a:lnTo>
                  <a:close/>
                </a:path>
              </a:pathLst>
            </a:custGeom>
            <a:solidFill>
              <a:srgbClr val="000000"/>
            </a:solidFill>
          </p:spPr>
          <p:txBody>
            <a:bodyPr wrap="square" lIns="0" tIns="0" rIns="0" bIns="0" rtlCol="0"/>
            <a:lstStyle/>
            <a:p>
              <a:endParaRPr sz="100"/>
            </a:p>
          </p:txBody>
        </p:sp>
        <p:sp>
          <p:nvSpPr>
            <p:cNvPr id="16" name="object 16"/>
            <p:cNvSpPr/>
            <p:nvPr/>
          </p:nvSpPr>
          <p:spPr>
            <a:xfrm>
              <a:off x="2476500" y="3762375"/>
              <a:ext cx="228600" cy="733425"/>
            </a:xfrm>
            <a:custGeom>
              <a:avLst/>
              <a:gdLst/>
              <a:ahLst/>
              <a:cxnLst/>
              <a:rect l="l" t="t" r="r" b="b"/>
              <a:pathLst>
                <a:path w="228600" h="733425">
                  <a:moveTo>
                    <a:pt x="0" y="114300"/>
                  </a:moveTo>
                  <a:lnTo>
                    <a:pt x="114300" y="0"/>
                  </a:lnTo>
                  <a:lnTo>
                    <a:pt x="228600" y="114300"/>
                  </a:lnTo>
                  <a:lnTo>
                    <a:pt x="171450" y="114300"/>
                  </a:lnTo>
                  <a:lnTo>
                    <a:pt x="171450" y="733425"/>
                  </a:lnTo>
                  <a:lnTo>
                    <a:pt x="57150" y="733425"/>
                  </a:lnTo>
                  <a:lnTo>
                    <a:pt x="57150" y="114300"/>
                  </a:lnTo>
                  <a:lnTo>
                    <a:pt x="0" y="114300"/>
                  </a:lnTo>
                  <a:close/>
                </a:path>
              </a:pathLst>
            </a:custGeom>
            <a:ln w="19050">
              <a:solidFill>
                <a:srgbClr val="042333"/>
              </a:solidFill>
            </a:ln>
          </p:spPr>
          <p:txBody>
            <a:bodyPr wrap="square" lIns="0" tIns="0" rIns="0" bIns="0" rtlCol="0"/>
            <a:lstStyle/>
            <a:p>
              <a:endParaRPr sz="100"/>
            </a:p>
          </p:txBody>
        </p:sp>
      </p:grpSp>
      <p:grpSp>
        <p:nvGrpSpPr>
          <p:cNvPr id="17" name="object 17"/>
          <p:cNvGrpSpPr/>
          <p:nvPr/>
        </p:nvGrpSpPr>
        <p:grpSpPr>
          <a:xfrm>
            <a:off x="10036344" y="1084134"/>
            <a:ext cx="1492101" cy="534015"/>
            <a:chOff x="6086475" y="657225"/>
            <a:chExt cx="904875" cy="323850"/>
          </a:xfrm>
        </p:grpSpPr>
        <p:sp>
          <p:nvSpPr>
            <p:cNvPr id="18" name="object 18"/>
            <p:cNvSpPr/>
            <p:nvPr/>
          </p:nvSpPr>
          <p:spPr>
            <a:xfrm>
              <a:off x="6096000" y="666750"/>
              <a:ext cx="885825" cy="304800"/>
            </a:xfrm>
            <a:custGeom>
              <a:avLst/>
              <a:gdLst/>
              <a:ahLst/>
              <a:cxnLst/>
              <a:rect l="l" t="t" r="r" b="b"/>
              <a:pathLst>
                <a:path w="885825" h="304800">
                  <a:moveTo>
                    <a:pt x="733425" y="0"/>
                  </a:moveTo>
                  <a:lnTo>
                    <a:pt x="733425" y="76200"/>
                  </a:lnTo>
                  <a:lnTo>
                    <a:pt x="0" y="76200"/>
                  </a:lnTo>
                  <a:lnTo>
                    <a:pt x="0" y="228600"/>
                  </a:lnTo>
                  <a:lnTo>
                    <a:pt x="733425" y="228600"/>
                  </a:lnTo>
                  <a:lnTo>
                    <a:pt x="733425" y="304800"/>
                  </a:lnTo>
                  <a:lnTo>
                    <a:pt x="885825" y="152400"/>
                  </a:lnTo>
                  <a:lnTo>
                    <a:pt x="733425" y="0"/>
                  </a:lnTo>
                  <a:close/>
                </a:path>
              </a:pathLst>
            </a:custGeom>
            <a:solidFill>
              <a:srgbClr val="000000"/>
            </a:solidFill>
          </p:spPr>
          <p:txBody>
            <a:bodyPr wrap="square" lIns="0" tIns="0" rIns="0" bIns="0" rtlCol="0"/>
            <a:lstStyle/>
            <a:p>
              <a:endParaRPr sz="100"/>
            </a:p>
          </p:txBody>
        </p:sp>
        <p:sp>
          <p:nvSpPr>
            <p:cNvPr id="19" name="object 19"/>
            <p:cNvSpPr/>
            <p:nvPr/>
          </p:nvSpPr>
          <p:spPr>
            <a:xfrm>
              <a:off x="6096000" y="666750"/>
              <a:ext cx="885825" cy="304800"/>
            </a:xfrm>
            <a:custGeom>
              <a:avLst/>
              <a:gdLst/>
              <a:ahLst/>
              <a:cxnLst/>
              <a:rect l="l" t="t" r="r" b="b"/>
              <a:pathLst>
                <a:path w="885825" h="304800">
                  <a:moveTo>
                    <a:pt x="0" y="76200"/>
                  </a:moveTo>
                  <a:lnTo>
                    <a:pt x="733425" y="76200"/>
                  </a:lnTo>
                  <a:lnTo>
                    <a:pt x="733425" y="0"/>
                  </a:lnTo>
                  <a:lnTo>
                    <a:pt x="885825" y="152400"/>
                  </a:lnTo>
                  <a:lnTo>
                    <a:pt x="733425" y="304800"/>
                  </a:lnTo>
                  <a:lnTo>
                    <a:pt x="733425" y="228600"/>
                  </a:lnTo>
                  <a:lnTo>
                    <a:pt x="0" y="228600"/>
                  </a:lnTo>
                  <a:lnTo>
                    <a:pt x="0" y="76200"/>
                  </a:lnTo>
                  <a:close/>
                </a:path>
              </a:pathLst>
            </a:custGeom>
            <a:ln w="19050">
              <a:solidFill>
                <a:srgbClr val="042333"/>
              </a:solidFill>
            </a:ln>
          </p:spPr>
          <p:txBody>
            <a:bodyPr wrap="square" lIns="0" tIns="0" rIns="0" bIns="0" rtlCol="0"/>
            <a:lstStyle/>
            <a:p>
              <a:endParaRPr sz="100"/>
            </a:p>
          </p:txBody>
        </p:sp>
      </p:grpSp>
      <p:grpSp>
        <p:nvGrpSpPr>
          <p:cNvPr id="20" name="object 20"/>
          <p:cNvGrpSpPr/>
          <p:nvPr/>
        </p:nvGrpSpPr>
        <p:grpSpPr>
          <a:xfrm>
            <a:off x="4020820" y="2277814"/>
            <a:ext cx="486896" cy="1177975"/>
            <a:chOff x="2438400" y="1381125"/>
            <a:chExt cx="295275" cy="714375"/>
          </a:xfrm>
        </p:grpSpPr>
        <p:sp>
          <p:nvSpPr>
            <p:cNvPr id="21" name="object 21"/>
            <p:cNvSpPr/>
            <p:nvPr/>
          </p:nvSpPr>
          <p:spPr>
            <a:xfrm>
              <a:off x="2447925" y="1390650"/>
              <a:ext cx="276225" cy="695325"/>
            </a:xfrm>
            <a:custGeom>
              <a:avLst/>
              <a:gdLst/>
              <a:ahLst/>
              <a:cxnLst/>
              <a:rect l="l" t="t" r="r" b="b"/>
              <a:pathLst>
                <a:path w="276225" h="695325">
                  <a:moveTo>
                    <a:pt x="138175" y="0"/>
                  </a:moveTo>
                  <a:lnTo>
                    <a:pt x="0" y="138049"/>
                  </a:lnTo>
                  <a:lnTo>
                    <a:pt x="69087" y="138049"/>
                  </a:lnTo>
                  <a:lnTo>
                    <a:pt x="69087" y="695325"/>
                  </a:lnTo>
                  <a:lnTo>
                    <a:pt x="207137" y="695325"/>
                  </a:lnTo>
                  <a:lnTo>
                    <a:pt x="207137" y="138049"/>
                  </a:lnTo>
                  <a:lnTo>
                    <a:pt x="276225" y="138049"/>
                  </a:lnTo>
                  <a:lnTo>
                    <a:pt x="138175" y="0"/>
                  </a:lnTo>
                  <a:close/>
                </a:path>
              </a:pathLst>
            </a:custGeom>
            <a:solidFill>
              <a:srgbClr val="000000"/>
            </a:solidFill>
          </p:spPr>
          <p:txBody>
            <a:bodyPr wrap="square" lIns="0" tIns="0" rIns="0" bIns="0" rtlCol="0"/>
            <a:lstStyle/>
            <a:p>
              <a:endParaRPr sz="100"/>
            </a:p>
          </p:txBody>
        </p:sp>
        <p:sp>
          <p:nvSpPr>
            <p:cNvPr id="22" name="object 22"/>
            <p:cNvSpPr/>
            <p:nvPr/>
          </p:nvSpPr>
          <p:spPr>
            <a:xfrm>
              <a:off x="2447925" y="1390650"/>
              <a:ext cx="276225" cy="695325"/>
            </a:xfrm>
            <a:custGeom>
              <a:avLst/>
              <a:gdLst/>
              <a:ahLst/>
              <a:cxnLst/>
              <a:rect l="l" t="t" r="r" b="b"/>
              <a:pathLst>
                <a:path w="276225" h="695325">
                  <a:moveTo>
                    <a:pt x="0" y="138049"/>
                  </a:moveTo>
                  <a:lnTo>
                    <a:pt x="138175" y="0"/>
                  </a:lnTo>
                  <a:lnTo>
                    <a:pt x="276225" y="138049"/>
                  </a:lnTo>
                  <a:lnTo>
                    <a:pt x="207137" y="138049"/>
                  </a:lnTo>
                  <a:lnTo>
                    <a:pt x="207137" y="695325"/>
                  </a:lnTo>
                  <a:lnTo>
                    <a:pt x="69087" y="695325"/>
                  </a:lnTo>
                  <a:lnTo>
                    <a:pt x="69087" y="138049"/>
                  </a:lnTo>
                  <a:lnTo>
                    <a:pt x="0" y="138049"/>
                  </a:lnTo>
                  <a:close/>
                </a:path>
              </a:pathLst>
            </a:custGeom>
            <a:ln w="19050">
              <a:solidFill>
                <a:srgbClr val="042333"/>
              </a:solidFill>
            </a:ln>
          </p:spPr>
          <p:txBody>
            <a:bodyPr wrap="square" lIns="0" tIns="0" rIns="0" bIns="0" rtlCol="0"/>
            <a:lstStyle/>
            <a:p>
              <a:endParaRPr sz="100"/>
            </a:p>
          </p:txBody>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05734" y="4129067"/>
            <a:ext cx="8212315" cy="5215890"/>
          </a:xfrm>
          <a:prstGeom prst="rect">
            <a:avLst/>
          </a:prstGeom>
        </p:spPr>
        <p:txBody>
          <a:bodyPr vert="horz" wrap="square" lIns="0" tIns="115179" rIns="0" bIns="0" rtlCol="0">
            <a:spAutoFit/>
          </a:bodyPr>
          <a:lstStyle/>
          <a:p>
            <a:pPr marL="12700" marR="5080">
              <a:lnSpc>
                <a:spcPct val="91000"/>
              </a:lnSpc>
              <a:spcBef>
                <a:spcPts val="550"/>
              </a:spcBef>
            </a:pPr>
            <a:r>
              <a:rPr sz="6515" b="1" spc="-85">
                <a:solidFill>
                  <a:srgbClr val="FF0000"/>
                </a:solidFill>
                <a:latin typeface="Trebuchet MS" panose="020B0603020202020204"/>
                <a:cs typeface="Trebuchet MS" panose="020B0603020202020204"/>
              </a:rPr>
              <a:t>Disadvantages</a:t>
            </a:r>
            <a:r>
              <a:rPr sz="6515" b="1" spc="-380">
                <a:solidFill>
                  <a:srgbClr val="FF0000"/>
                </a:solidFill>
                <a:latin typeface="Trebuchet MS" panose="020B0603020202020204"/>
                <a:cs typeface="Trebuchet MS" panose="020B0603020202020204"/>
              </a:rPr>
              <a:t> </a:t>
            </a:r>
            <a:r>
              <a:rPr sz="6515" b="1" spc="-175">
                <a:latin typeface="Trebuchet MS" panose="020B0603020202020204"/>
                <a:cs typeface="Trebuchet MS" panose="020B0603020202020204"/>
              </a:rPr>
              <a:t>of</a:t>
            </a:r>
            <a:r>
              <a:rPr sz="6515" b="1" spc="-330">
                <a:latin typeface="Trebuchet MS" panose="020B0603020202020204"/>
                <a:cs typeface="Trebuchet MS" panose="020B0603020202020204"/>
              </a:rPr>
              <a:t> </a:t>
            </a:r>
            <a:r>
              <a:rPr sz="6515" b="1" spc="-95">
                <a:latin typeface="Trebuchet MS" panose="020B0603020202020204"/>
                <a:cs typeface="Trebuchet MS" panose="020B0603020202020204"/>
              </a:rPr>
              <a:t>using Microsoft</a:t>
            </a:r>
            <a:r>
              <a:rPr sz="6515" b="1" spc="-365">
                <a:latin typeface="Trebuchet MS" panose="020B0603020202020204"/>
                <a:cs typeface="Trebuchet MS" panose="020B0603020202020204"/>
              </a:rPr>
              <a:t> </a:t>
            </a:r>
            <a:r>
              <a:rPr sz="6515" b="1" spc="-145">
                <a:latin typeface="Trebuchet MS" panose="020B0603020202020204"/>
                <a:cs typeface="Trebuchet MS" panose="020B0603020202020204"/>
              </a:rPr>
              <a:t>Excel</a:t>
            </a:r>
            <a:r>
              <a:rPr sz="6515" b="1" spc="-305">
                <a:latin typeface="Trebuchet MS" panose="020B0603020202020204"/>
                <a:cs typeface="Trebuchet MS" panose="020B0603020202020204"/>
              </a:rPr>
              <a:t> </a:t>
            </a:r>
            <a:r>
              <a:rPr sz="6515" b="1" spc="-25">
                <a:latin typeface="Trebuchet MS" panose="020B0603020202020204"/>
                <a:cs typeface="Trebuchet MS" panose="020B0603020202020204"/>
              </a:rPr>
              <a:t>for </a:t>
            </a:r>
            <a:r>
              <a:rPr sz="6515" b="1" spc="-10">
                <a:latin typeface="Trebuchet MS" panose="020B0603020202020204"/>
                <a:cs typeface="Trebuchet MS" panose="020B0603020202020204"/>
              </a:rPr>
              <a:t>rotas</a:t>
            </a:r>
            <a:endParaRPr sz="6515">
              <a:latin typeface="Trebuchet MS" panose="020B0603020202020204"/>
              <a:cs typeface="Trebuchet MS" panose="020B0603020202020204"/>
            </a:endParaRPr>
          </a:p>
          <a:p>
            <a:pPr marL="210185" marR="206375" algn="just">
              <a:lnSpc>
                <a:spcPct val="101000"/>
              </a:lnSpc>
              <a:spcBef>
                <a:spcPts val="4055"/>
              </a:spcBef>
            </a:pPr>
            <a:r>
              <a:rPr sz="2970" b="1" spc="-55">
                <a:solidFill>
                  <a:srgbClr val="FF0000"/>
                </a:solidFill>
                <a:latin typeface="Trebuchet MS" panose="020B0603020202020204"/>
                <a:cs typeface="Trebuchet MS" panose="020B0603020202020204"/>
              </a:rPr>
              <a:t>File</a:t>
            </a:r>
            <a:r>
              <a:rPr sz="2970" b="1" spc="-125">
                <a:solidFill>
                  <a:srgbClr val="FF0000"/>
                </a:solidFill>
                <a:latin typeface="Trebuchet MS" panose="020B0603020202020204"/>
                <a:cs typeface="Trebuchet MS" panose="020B0603020202020204"/>
              </a:rPr>
              <a:t> </a:t>
            </a:r>
            <a:r>
              <a:rPr sz="2970" b="1" spc="-40">
                <a:solidFill>
                  <a:srgbClr val="FF0000"/>
                </a:solidFill>
                <a:latin typeface="Trebuchet MS" panose="020B0603020202020204"/>
                <a:cs typeface="Trebuchet MS" panose="020B0603020202020204"/>
              </a:rPr>
              <a:t>corruption</a:t>
            </a:r>
            <a:r>
              <a:rPr sz="2970" b="1" spc="-165">
                <a:solidFill>
                  <a:srgbClr val="FF0000"/>
                </a:solidFill>
                <a:latin typeface="Trebuchet MS" panose="020B0603020202020204"/>
                <a:cs typeface="Trebuchet MS" panose="020B0603020202020204"/>
              </a:rPr>
              <a:t> </a:t>
            </a:r>
            <a:r>
              <a:rPr sz="2970" b="1" spc="-45">
                <a:solidFill>
                  <a:srgbClr val="FF0000"/>
                </a:solidFill>
                <a:latin typeface="Trebuchet MS" panose="020B0603020202020204"/>
                <a:cs typeface="Trebuchet MS" panose="020B0603020202020204"/>
              </a:rPr>
              <a:t>or</a:t>
            </a:r>
            <a:r>
              <a:rPr sz="2970" b="1" spc="-235">
                <a:solidFill>
                  <a:srgbClr val="FF0000"/>
                </a:solidFill>
                <a:latin typeface="Trebuchet MS" panose="020B0603020202020204"/>
                <a:cs typeface="Trebuchet MS" panose="020B0603020202020204"/>
              </a:rPr>
              <a:t> </a:t>
            </a:r>
            <a:r>
              <a:rPr sz="2970" b="1" spc="90">
                <a:solidFill>
                  <a:srgbClr val="FF0000"/>
                </a:solidFill>
                <a:latin typeface="Trebuchet MS" panose="020B0603020202020204"/>
                <a:cs typeface="Trebuchet MS" panose="020B0603020202020204"/>
              </a:rPr>
              <a:t>loss</a:t>
            </a:r>
            <a:r>
              <a:rPr sz="2970" b="1" spc="-200">
                <a:solidFill>
                  <a:srgbClr val="FF0000"/>
                </a:solidFill>
                <a:latin typeface="Trebuchet MS" panose="020B0603020202020204"/>
                <a:cs typeface="Trebuchet MS" panose="020B0603020202020204"/>
              </a:rPr>
              <a:t> </a:t>
            </a:r>
            <a:r>
              <a:rPr sz="2970" b="1" spc="-30">
                <a:solidFill>
                  <a:srgbClr val="FF0000"/>
                </a:solidFill>
                <a:latin typeface="Trebuchet MS" panose="020B0603020202020204"/>
                <a:cs typeface="Trebuchet MS" panose="020B0603020202020204"/>
              </a:rPr>
              <a:t>risk</a:t>
            </a:r>
            <a:r>
              <a:rPr sz="2970" b="1" spc="-135">
                <a:solidFill>
                  <a:srgbClr val="FF000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185">
                <a:latin typeface="Trebuchet MS" panose="020B0603020202020204"/>
                <a:cs typeface="Trebuchet MS" panose="020B0603020202020204"/>
              </a:rPr>
              <a:t> </a:t>
            </a:r>
            <a:r>
              <a:rPr sz="2970" spc="-95">
                <a:latin typeface="Trebuchet MS" panose="020B0603020202020204"/>
                <a:cs typeface="Trebuchet MS" panose="020B0603020202020204"/>
              </a:rPr>
              <a:t>If</a:t>
            </a:r>
            <a:r>
              <a:rPr sz="2970" spc="-185">
                <a:latin typeface="Trebuchet MS" panose="020B0603020202020204"/>
                <a:cs typeface="Trebuchet MS" panose="020B0603020202020204"/>
              </a:rPr>
              <a:t> </a:t>
            </a:r>
            <a:r>
              <a:rPr sz="2970">
                <a:latin typeface="Trebuchet MS" panose="020B0603020202020204"/>
                <a:cs typeface="Trebuchet MS" panose="020B0603020202020204"/>
              </a:rPr>
              <a:t>a</a:t>
            </a:r>
            <a:r>
              <a:rPr sz="2970" spc="-150">
                <a:latin typeface="Trebuchet MS" panose="020B0603020202020204"/>
                <a:cs typeface="Trebuchet MS" panose="020B0603020202020204"/>
              </a:rPr>
              <a:t> </a:t>
            </a:r>
            <a:r>
              <a:rPr sz="2970" spc="-85">
                <a:latin typeface="Trebuchet MS" panose="020B0603020202020204"/>
                <a:cs typeface="Trebuchet MS" panose="020B0603020202020204"/>
              </a:rPr>
              <a:t>file</a:t>
            </a:r>
            <a:r>
              <a:rPr sz="2970" spc="-220">
                <a:latin typeface="Trebuchet MS" panose="020B0603020202020204"/>
                <a:cs typeface="Trebuchet MS" panose="020B0603020202020204"/>
              </a:rPr>
              <a:t> </a:t>
            </a:r>
            <a:r>
              <a:rPr sz="2970" spc="30">
                <a:latin typeface="Trebuchet MS" panose="020B0603020202020204"/>
                <a:cs typeface="Trebuchet MS" panose="020B0603020202020204"/>
              </a:rPr>
              <a:t>becomes</a:t>
            </a:r>
            <a:r>
              <a:rPr sz="2970" spc="105">
                <a:latin typeface="Trebuchet MS" panose="020B0603020202020204"/>
                <a:cs typeface="Trebuchet MS" panose="020B0603020202020204"/>
              </a:rPr>
              <a:t> </a:t>
            </a:r>
            <a:r>
              <a:rPr sz="2970" spc="-5">
                <a:latin typeface="Trebuchet MS" panose="020B0603020202020204"/>
                <a:cs typeface="Trebuchet MS" panose="020B0603020202020204"/>
              </a:rPr>
              <a:t>damaged</a:t>
            </a:r>
            <a:r>
              <a:rPr sz="2970" spc="-204">
                <a:latin typeface="Trebuchet MS" panose="020B0603020202020204"/>
                <a:cs typeface="Trebuchet MS" panose="020B0603020202020204"/>
              </a:rPr>
              <a:t> </a:t>
            </a:r>
            <a:r>
              <a:rPr sz="2970" spc="-45">
                <a:latin typeface="Trebuchet MS" panose="020B0603020202020204"/>
                <a:cs typeface="Trebuchet MS" panose="020B0603020202020204"/>
              </a:rPr>
              <a:t>or</a:t>
            </a:r>
            <a:r>
              <a:rPr sz="2970" spc="-175">
                <a:latin typeface="Trebuchet MS" panose="020B0603020202020204"/>
                <a:cs typeface="Trebuchet MS" panose="020B0603020202020204"/>
              </a:rPr>
              <a:t> </a:t>
            </a:r>
            <a:r>
              <a:rPr sz="2970" spc="-50">
                <a:latin typeface="Trebuchet MS" panose="020B0603020202020204"/>
                <a:cs typeface="Trebuchet MS" panose="020B0603020202020204"/>
              </a:rPr>
              <a:t>not</a:t>
            </a:r>
            <a:r>
              <a:rPr sz="2970" spc="-155">
                <a:latin typeface="Trebuchet MS" panose="020B0603020202020204"/>
                <a:cs typeface="Trebuchet MS" panose="020B0603020202020204"/>
              </a:rPr>
              <a:t> </a:t>
            </a:r>
            <a:r>
              <a:rPr sz="2970" spc="5">
                <a:latin typeface="Trebuchet MS" panose="020B0603020202020204"/>
                <a:cs typeface="Trebuchet MS" panose="020B0603020202020204"/>
              </a:rPr>
              <a:t>saved</a:t>
            </a:r>
            <a:r>
              <a:rPr sz="2970" spc="-204">
                <a:latin typeface="Trebuchet MS" panose="020B0603020202020204"/>
                <a:cs typeface="Trebuchet MS" panose="020B0603020202020204"/>
              </a:rPr>
              <a:t> </a:t>
            </a:r>
            <a:r>
              <a:rPr sz="2970" spc="-75">
                <a:latin typeface="Trebuchet MS" panose="020B0603020202020204"/>
                <a:cs typeface="Trebuchet MS" panose="020B0603020202020204"/>
              </a:rPr>
              <a:t>properly,</a:t>
            </a:r>
            <a:r>
              <a:rPr sz="2970" spc="-165">
                <a:latin typeface="Trebuchet MS" panose="020B0603020202020204"/>
                <a:cs typeface="Trebuchet MS" panose="020B0603020202020204"/>
              </a:rPr>
              <a:t> </a:t>
            </a:r>
            <a:r>
              <a:rPr sz="2970" spc="-55">
                <a:latin typeface="Trebuchet MS" panose="020B0603020202020204"/>
                <a:cs typeface="Trebuchet MS" panose="020B0603020202020204"/>
              </a:rPr>
              <a:t>important</a:t>
            </a:r>
            <a:r>
              <a:rPr sz="2970" spc="-140">
                <a:latin typeface="Trebuchet MS" panose="020B0603020202020204"/>
                <a:cs typeface="Trebuchet MS" panose="020B0603020202020204"/>
              </a:rPr>
              <a:t> </a:t>
            </a:r>
            <a:r>
              <a:rPr sz="2970" spc="-55">
                <a:latin typeface="Trebuchet MS" panose="020B0603020202020204"/>
                <a:cs typeface="Trebuchet MS" panose="020B0603020202020204"/>
              </a:rPr>
              <a:t>rota</a:t>
            </a:r>
            <a:r>
              <a:rPr sz="2970">
                <a:latin typeface="Trebuchet MS" panose="020B0603020202020204"/>
                <a:cs typeface="Trebuchet MS" panose="020B0603020202020204"/>
              </a:rPr>
              <a:t> </a:t>
            </a:r>
            <a:r>
              <a:rPr sz="2970" spc="-35">
                <a:latin typeface="Trebuchet MS" panose="020B0603020202020204"/>
                <a:cs typeface="Trebuchet MS" panose="020B0603020202020204"/>
              </a:rPr>
              <a:t>data</a:t>
            </a:r>
            <a:r>
              <a:rPr sz="2970" spc="-155">
                <a:latin typeface="Trebuchet MS" panose="020B0603020202020204"/>
                <a:cs typeface="Trebuchet MS" panose="020B0603020202020204"/>
              </a:rPr>
              <a:t> </a:t>
            </a:r>
            <a:r>
              <a:rPr sz="2970" spc="-5">
                <a:latin typeface="Trebuchet MS" panose="020B0603020202020204"/>
                <a:cs typeface="Trebuchet MS" panose="020B0603020202020204"/>
              </a:rPr>
              <a:t>could</a:t>
            </a:r>
            <a:r>
              <a:rPr sz="2970" spc="-204">
                <a:latin typeface="Trebuchet MS" panose="020B0603020202020204"/>
                <a:cs typeface="Trebuchet MS" panose="020B0603020202020204"/>
              </a:rPr>
              <a:t> </a:t>
            </a:r>
            <a:r>
              <a:rPr sz="2970">
                <a:latin typeface="Trebuchet MS" panose="020B0603020202020204"/>
                <a:cs typeface="Trebuchet MS" panose="020B0603020202020204"/>
              </a:rPr>
              <a:t>be</a:t>
            </a:r>
            <a:r>
              <a:rPr sz="2970" spc="-220">
                <a:latin typeface="Trebuchet MS" panose="020B0603020202020204"/>
                <a:cs typeface="Trebuchet MS" panose="020B0603020202020204"/>
              </a:rPr>
              <a:t> </a:t>
            </a:r>
            <a:r>
              <a:rPr sz="2970" spc="-40">
                <a:latin typeface="Trebuchet MS" panose="020B0603020202020204"/>
                <a:cs typeface="Trebuchet MS" panose="020B0603020202020204"/>
              </a:rPr>
              <a:t>lost,</a:t>
            </a:r>
            <a:r>
              <a:rPr sz="2970" spc="-165">
                <a:latin typeface="Trebuchet MS" panose="020B0603020202020204"/>
                <a:cs typeface="Trebuchet MS" panose="020B0603020202020204"/>
              </a:rPr>
              <a:t> </a:t>
            </a:r>
            <a:r>
              <a:rPr sz="2970" spc="5">
                <a:latin typeface="Trebuchet MS" panose="020B0603020202020204"/>
                <a:cs typeface="Trebuchet MS" panose="020B0603020202020204"/>
              </a:rPr>
              <a:t>causing</a:t>
            </a:r>
            <a:r>
              <a:rPr sz="2970" spc="-220">
                <a:latin typeface="Trebuchet MS" panose="020B0603020202020204"/>
                <a:cs typeface="Trebuchet MS" panose="020B0603020202020204"/>
              </a:rPr>
              <a:t> </a:t>
            </a:r>
            <a:r>
              <a:rPr sz="2970" spc="-65">
                <a:latin typeface="Trebuchet MS" panose="020B0603020202020204"/>
                <a:cs typeface="Trebuchet MS" panose="020B0603020202020204"/>
              </a:rPr>
              <a:t>major</a:t>
            </a:r>
            <a:r>
              <a:rPr sz="2970" spc="-175">
                <a:latin typeface="Trebuchet MS" panose="020B0603020202020204"/>
                <a:cs typeface="Trebuchet MS" panose="020B0603020202020204"/>
              </a:rPr>
              <a:t> </a:t>
            </a:r>
            <a:r>
              <a:rPr sz="2970" spc="-20">
                <a:latin typeface="Trebuchet MS" panose="020B0603020202020204"/>
                <a:cs typeface="Trebuchet MS" panose="020B0603020202020204"/>
              </a:rPr>
              <a:t>disruption</a:t>
            </a:r>
            <a:r>
              <a:rPr sz="2970" spc="-190">
                <a:latin typeface="Trebuchet MS" panose="020B0603020202020204"/>
                <a:cs typeface="Trebuchet MS" panose="020B0603020202020204"/>
              </a:rPr>
              <a:t> </a:t>
            </a:r>
            <a:r>
              <a:rPr sz="2970" spc="-85">
                <a:latin typeface="Trebuchet MS" panose="020B0603020202020204"/>
                <a:cs typeface="Trebuchet MS" panose="020B0603020202020204"/>
              </a:rPr>
              <a:t>to</a:t>
            </a:r>
            <a:r>
              <a:rPr sz="2970" spc="15">
                <a:latin typeface="Trebuchet MS" panose="020B0603020202020204"/>
                <a:cs typeface="Trebuchet MS" panose="020B0603020202020204"/>
              </a:rPr>
              <a:t> </a:t>
            </a:r>
            <a:r>
              <a:rPr sz="2970" spc="-20">
                <a:latin typeface="Trebuchet MS" panose="020B0603020202020204"/>
                <a:cs typeface="Trebuchet MS" panose="020B0603020202020204"/>
              </a:rPr>
              <a:t>scheduling.</a:t>
            </a:r>
            <a:endParaRPr sz="2970">
              <a:latin typeface="Trebuchet MS" panose="020B0603020202020204"/>
              <a:cs typeface="Trebuchet MS" panose="020B0603020202020204"/>
            </a:endParaRPr>
          </a:p>
        </p:txBody>
      </p:sp>
      <p:sp>
        <p:nvSpPr>
          <p:cNvPr id="3" name="object 3" descr="$PPTXTitle"/>
          <p:cNvSpPr txBox="1">
            <a:spLocks noGrp="1"/>
          </p:cNvSpPr>
          <p:nvPr>
            <p:ph type="title"/>
          </p:nvPr>
        </p:nvSpPr>
        <p:spPr>
          <a:xfrm>
            <a:off x="2704465" y="997585"/>
            <a:ext cx="5629910" cy="2420620"/>
          </a:xfrm>
          <a:prstGeom prst="rect">
            <a:avLst/>
          </a:prstGeom>
        </p:spPr>
        <p:txBody>
          <a:bodyPr vert="horz" wrap="square" lIns="0" tIns="20941" rIns="0" bIns="0" rtlCol="0">
            <a:spAutoFit/>
          </a:bodyPr>
          <a:lstStyle/>
          <a:p>
            <a:pPr marL="12700" marR="5080">
              <a:lnSpc>
                <a:spcPct val="100000"/>
              </a:lnSpc>
              <a:spcBef>
                <a:spcPts val="100"/>
              </a:spcBef>
            </a:pPr>
            <a:r>
              <a:rPr b="1">
                <a:solidFill>
                  <a:srgbClr val="FF0000"/>
                </a:solidFill>
                <a:latin typeface="Trebuchet MS" panose="020B0603020202020204"/>
                <a:cs typeface="Trebuchet MS" panose="020B0603020202020204"/>
              </a:rPr>
              <a:t>C</a:t>
            </a:r>
            <a:r>
              <a:rPr sz="2400" b="1">
                <a:solidFill>
                  <a:srgbClr val="FF0000"/>
                </a:solidFill>
                <a:latin typeface="Trebuchet MS" panose="020B0603020202020204"/>
                <a:cs typeface="Trebuchet MS" panose="020B0603020202020204"/>
              </a:rPr>
              <a:t>an</a:t>
            </a:r>
            <a:r>
              <a:rPr sz="2400" b="1" spc="-120">
                <a:solidFill>
                  <a:srgbClr val="FF0000"/>
                </a:solidFill>
                <a:latin typeface="Trebuchet MS" panose="020B0603020202020204"/>
                <a:cs typeface="Trebuchet MS" panose="020B0603020202020204"/>
              </a:rPr>
              <a:t> </a:t>
            </a:r>
            <a:r>
              <a:rPr sz="2400" b="1">
                <a:solidFill>
                  <a:srgbClr val="FF0000"/>
                </a:solidFill>
                <a:latin typeface="Trebuchet MS" panose="020B0603020202020204"/>
                <a:cs typeface="Trebuchet MS" panose="020B0603020202020204"/>
              </a:rPr>
              <a:t>become</a:t>
            </a:r>
            <a:r>
              <a:rPr sz="2400" b="1" spc="-155">
                <a:solidFill>
                  <a:srgbClr val="FF0000"/>
                </a:solidFill>
                <a:latin typeface="Trebuchet MS" panose="020B0603020202020204"/>
                <a:cs typeface="Trebuchet MS" panose="020B0603020202020204"/>
              </a:rPr>
              <a:t> </a:t>
            </a:r>
            <a:r>
              <a:rPr sz="2400" b="1">
                <a:solidFill>
                  <a:srgbClr val="FF0000"/>
                </a:solidFill>
                <a:latin typeface="Trebuchet MS" panose="020B0603020202020204"/>
                <a:cs typeface="Trebuchet MS" panose="020B0603020202020204"/>
              </a:rPr>
              <a:t>confusing</a:t>
            </a:r>
            <a:r>
              <a:rPr sz="2400" b="1" spc="-145">
                <a:solidFill>
                  <a:srgbClr val="FF0000"/>
                </a:solidFill>
                <a:latin typeface="Trebuchet MS" panose="020B0603020202020204"/>
                <a:cs typeface="Trebuchet MS" panose="020B0603020202020204"/>
              </a:rPr>
              <a:t> </a:t>
            </a:r>
            <a:r>
              <a:rPr sz="2400" b="1" spc="-45">
                <a:solidFill>
                  <a:srgbClr val="FF0000"/>
                </a:solidFill>
                <a:latin typeface="Trebuchet MS" panose="020B0603020202020204"/>
                <a:cs typeface="Trebuchet MS" panose="020B0603020202020204"/>
              </a:rPr>
              <a:t>with</a:t>
            </a:r>
            <a:r>
              <a:rPr sz="2400" b="1" spc="-204">
                <a:solidFill>
                  <a:srgbClr val="FF0000"/>
                </a:solidFill>
                <a:latin typeface="Trebuchet MS" panose="020B0603020202020204"/>
                <a:cs typeface="Trebuchet MS" panose="020B0603020202020204"/>
              </a:rPr>
              <a:t> </a:t>
            </a:r>
            <a:r>
              <a:rPr sz="2400" b="1" spc="-40">
                <a:solidFill>
                  <a:srgbClr val="FF0000"/>
                </a:solidFill>
                <a:latin typeface="Trebuchet MS" panose="020B0603020202020204"/>
                <a:cs typeface="Trebuchet MS" panose="020B0603020202020204"/>
              </a:rPr>
              <a:t>large</a:t>
            </a:r>
            <a:r>
              <a:rPr sz="2400" b="1" spc="-155">
                <a:solidFill>
                  <a:srgbClr val="FF0000"/>
                </a:solidFill>
                <a:latin typeface="Trebuchet MS" panose="020B0603020202020204"/>
                <a:cs typeface="Trebuchet MS" panose="020B0603020202020204"/>
              </a:rPr>
              <a:t> </a:t>
            </a:r>
            <a:r>
              <a:rPr sz="2400" b="1" spc="-10">
                <a:solidFill>
                  <a:srgbClr val="FF0000"/>
                </a:solidFill>
                <a:latin typeface="Trebuchet MS" panose="020B0603020202020204"/>
                <a:cs typeface="Trebuchet MS" panose="020B0603020202020204"/>
              </a:rPr>
              <a:t>data</a:t>
            </a:r>
            <a:r>
              <a:rPr sz="2400" b="1" spc="-150">
                <a:solidFill>
                  <a:srgbClr val="FF0000"/>
                </a:solidFill>
                <a:latin typeface="Trebuchet MS" panose="020B0603020202020204"/>
                <a:cs typeface="Trebuchet MS" panose="020B0603020202020204"/>
              </a:rPr>
              <a:t> </a:t>
            </a:r>
            <a:r>
              <a:rPr sz="2400" spc="165">
                <a:solidFill>
                  <a:schemeClr val="tx1"/>
                </a:solidFill>
              </a:rPr>
              <a:t>–</a:t>
            </a:r>
            <a:r>
              <a:rPr sz="2400" spc="-140">
                <a:solidFill>
                  <a:schemeClr val="tx1"/>
                </a:solidFill>
              </a:rPr>
              <a:t> </a:t>
            </a:r>
            <a:r>
              <a:rPr sz="2400" spc="-25">
                <a:solidFill>
                  <a:schemeClr val="tx1"/>
                </a:solidFill>
              </a:rPr>
              <a:t>In </a:t>
            </a:r>
            <a:r>
              <a:rPr sz="2400">
                <a:solidFill>
                  <a:schemeClr val="tx1"/>
                </a:solidFill>
              </a:rPr>
              <a:t>a</a:t>
            </a:r>
            <a:r>
              <a:rPr sz="2400" spc="-135">
                <a:solidFill>
                  <a:schemeClr val="tx1"/>
                </a:solidFill>
              </a:rPr>
              <a:t> </a:t>
            </a:r>
            <a:r>
              <a:rPr sz="2400">
                <a:solidFill>
                  <a:schemeClr val="tx1"/>
                </a:solidFill>
              </a:rPr>
              <a:t>busy</a:t>
            </a:r>
            <a:r>
              <a:rPr sz="2400" spc="-140">
                <a:solidFill>
                  <a:schemeClr val="tx1"/>
                </a:solidFill>
              </a:rPr>
              <a:t> </a:t>
            </a:r>
            <a:r>
              <a:rPr sz="2400" spc="-30">
                <a:solidFill>
                  <a:schemeClr val="tx1"/>
                </a:solidFill>
              </a:rPr>
              <a:t>nursing</a:t>
            </a:r>
            <a:r>
              <a:rPr sz="2400" spc="-120">
                <a:solidFill>
                  <a:schemeClr val="tx1"/>
                </a:solidFill>
              </a:rPr>
              <a:t> </a:t>
            </a:r>
            <a:r>
              <a:rPr sz="2400">
                <a:solidFill>
                  <a:schemeClr val="tx1"/>
                </a:solidFill>
              </a:rPr>
              <a:t>home</a:t>
            </a:r>
            <a:r>
              <a:rPr sz="2400" spc="-200">
                <a:solidFill>
                  <a:schemeClr val="tx1"/>
                </a:solidFill>
              </a:rPr>
              <a:t> </a:t>
            </a:r>
            <a:r>
              <a:rPr sz="2400" spc="-70">
                <a:solidFill>
                  <a:schemeClr val="tx1"/>
                </a:solidFill>
              </a:rPr>
              <a:t>with</a:t>
            </a:r>
            <a:r>
              <a:rPr sz="2400" spc="-165">
                <a:solidFill>
                  <a:schemeClr val="tx1"/>
                </a:solidFill>
              </a:rPr>
              <a:t> </a:t>
            </a:r>
            <a:r>
              <a:rPr sz="2400" spc="-30">
                <a:solidFill>
                  <a:schemeClr val="tx1"/>
                </a:solidFill>
              </a:rPr>
              <a:t>many</a:t>
            </a:r>
            <a:r>
              <a:rPr sz="2400" spc="-140">
                <a:solidFill>
                  <a:schemeClr val="tx1"/>
                </a:solidFill>
              </a:rPr>
              <a:t> </a:t>
            </a:r>
            <a:r>
              <a:rPr sz="2400" spc="-10">
                <a:solidFill>
                  <a:schemeClr val="tx1"/>
                </a:solidFill>
              </a:rPr>
              <a:t>staff, </a:t>
            </a:r>
            <a:r>
              <a:rPr sz="2400">
                <a:solidFill>
                  <a:schemeClr val="tx1"/>
                </a:solidFill>
              </a:rPr>
              <a:t>spreadsheets</a:t>
            </a:r>
            <a:r>
              <a:rPr sz="2400" spc="-175">
                <a:solidFill>
                  <a:schemeClr val="tx1"/>
                </a:solidFill>
              </a:rPr>
              <a:t> </a:t>
            </a:r>
            <a:r>
              <a:rPr sz="2400">
                <a:solidFill>
                  <a:schemeClr val="tx1"/>
                </a:solidFill>
              </a:rPr>
              <a:t>can</a:t>
            </a:r>
            <a:r>
              <a:rPr sz="2400" spc="-135">
                <a:solidFill>
                  <a:schemeClr val="tx1"/>
                </a:solidFill>
              </a:rPr>
              <a:t> </a:t>
            </a:r>
            <a:r>
              <a:rPr sz="2400">
                <a:solidFill>
                  <a:schemeClr val="tx1"/>
                </a:solidFill>
              </a:rPr>
              <a:t>become</a:t>
            </a:r>
            <a:r>
              <a:rPr sz="2400" spc="-85">
                <a:solidFill>
                  <a:schemeClr val="tx1"/>
                </a:solidFill>
              </a:rPr>
              <a:t> </a:t>
            </a:r>
            <a:r>
              <a:rPr sz="2400" spc="-65">
                <a:solidFill>
                  <a:schemeClr val="tx1"/>
                </a:solidFill>
              </a:rPr>
              <a:t>large</a:t>
            </a:r>
            <a:r>
              <a:rPr sz="2400" spc="-175">
                <a:solidFill>
                  <a:schemeClr val="tx1"/>
                </a:solidFill>
              </a:rPr>
              <a:t> </a:t>
            </a:r>
            <a:r>
              <a:rPr sz="2400" spc="-25">
                <a:solidFill>
                  <a:schemeClr val="tx1"/>
                </a:solidFill>
              </a:rPr>
              <a:t>and </a:t>
            </a:r>
            <a:r>
              <a:rPr sz="2400" spc="-35">
                <a:solidFill>
                  <a:schemeClr val="tx1"/>
                </a:solidFill>
              </a:rPr>
              <a:t>complicated,</a:t>
            </a:r>
            <a:r>
              <a:rPr sz="2400" spc="-204">
                <a:solidFill>
                  <a:schemeClr val="tx1"/>
                </a:solidFill>
              </a:rPr>
              <a:t> </a:t>
            </a:r>
            <a:r>
              <a:rPr sz="2400" spc="-30">
                <a:solidFill>
                  <a:schemeClr val="tx1"/>
                </a:solidFill>
              </a:rPr>
              <a:t>making</a:t>
            </a:r>
            <a:r>
              <a:rPr sz="2400" spc="-100">
                <a:solidFill>
                  <a:schemeClr val="tx1"/>
                </a:solidFill>
              </a:rPr>
              <a:t> </a:t>
            </a:r>
            <a:r>
              <a:rPr sz="2400" spc="-150">
                <a:solidFill>
                  <a:schemeClr val="tx1"/>
                </a:solidFill>
              </a:rPr>
              <a:t>it</a:t>
            </a:r>
            <a:r>
              <a:rPr sz="2400" spc="-110">
                <a:solidFill>
                  <a:schemeClr val="tx1"/>
                </a:solidFill>
              </a:rPr>
              <a:t> </a:t>
            </a:r>
            <a:r>
              <a:rPr sz="2400" spc="-50">
                <a:solidFill>
                  <a:schemeClr val="tx1"/>
                </a:solidFill>
              </a:rPr>
              <a:t>harder</a:t>
            </a:r>
            <a:r>
              <a:rPr sz="2400" spc="-135">
                <a:solidFill>
                  <a:schemeClr val="tx1"/>
                </a:solidFill>
              </a:rPr>
              <a:t> </a:t>
            </a:r>
            <a:r>
              <a:rPr sz="2400" spc="-90">
                <a:solidFill>
                  <a:schemeClr val="tx1"/>
                </a:solidFill>
              </a:rPr>
              <a:t>to</a:t>
            </a:r>
            <a:r>
              <a:rPr sz="2400" spc="-145">
                <a:solidFill>
                  <a:schemeClr val="tx1"/>
                </a:solidFill>
              </a:rPr>
              <a:t> </a:t>
            </a:r>
            <a:r>
              <a:rPr sz="2400" spc="-30">
                <a:solidFill>
                  <a:schemeClr val="tx1"/>
                </a:solidFill>
              </a:rPr>
              <a:t>read</a:t>
            </a:r>
            <a:r>
              <a:rPr sz="2400" spc="-170">
                <a:solidFill>
                  <a:schemeClr val="tx1"/>
                </a:solidFill>
              </a:rPr>
              <a:t> </a:t>
            </a:r>
            <a:r>
              <a:rPr sz="2400" spc="-25">
                <a:solidFill>
                  <a:schemeClr val="tx1"/>
                </a:solidFill>
              </a:rPr>
              <a:t>and </a:t>
            </a:r>
            <a:r>
              <a:rPr sz="2400" spc="-30">
                <a:solidFill>
                  <a:schemeClr val="tx1"/>
                </a:solidFill>
              </a:rPr>
              <a:t>increasing</a:t>
            </a:r>
            <a:r>
              <a:rPr sz="2400" spc="-95">
                <a:solidFill>
                  <a:schemeClr val="tx1"/>
                </a:solidFill>
              </a:rPr>
              <a:t> </a:t>
            </a:r>
            <a:r>
              <a:rPr sz="2400" spc="-60">
                <a:solidFill>
                  <a:schemeClr val="tx1"/>
                </a:solidFill>
              </a:rPr>
              <a:t>the</a:t>
            </a:r>
            <a:r>
              <a:rPr sz="2400" spc="-175">
                <a:solidFill>
                  <a:schemeClr val="tx1"/>
                </a:solidFill>
              </a:rPr>
              <a:t> </a:t>
            </a:r>
            <a:r>
              <a:rPr sz="2400">
                <a:solidFill>
                  <a:schemeClr val="tx1"/>
                </a:solidFill>
              </a:rPr>
              <a:t>chance</a:t>
            </a:r>
            <a:r>
              <a:rPr sz="2400" spc="-180">
                <a:solidFill>
                  <a:schemeClr val="tx1"/>
                </a:solidFill>
              </a:rPr>
              <a:t> </a:t>
            </a:r>
            <a:r>
              <a:rPr sz="2400" spc="-65">
                <a:solidFill>
                  <a:schemeClr val="tx1"/>
                </a:solidFill>
              </a:rPr>
              <a:t>of</a:t>
            </a:r>
            <a:r>
              <a:rPr sz="2400" spc="-145">
                <a:solidFill>
                  <a:schemeClr val="tx1"/>
                </a:solidFill>
              </a:rPr>
              <a:t> </a:t>
            </a:r>
            <a:r>
              <a:rPr sz="2400" spc="-10">
                <a:solidFill>
                  <a:schemeClr val="tx1"/>
                </a:solidFill>
              </a:rPr>
              <a:t>mistakes.</a:t>
            </a:r>
          </a:p>
        </p:txBody>
      </p:sp>
      <p:sp>
        <p:nvSpPr>
          <p:cNvPr id="4" name="object 4"/>
          <p:cNvSpPr txBox="1"/>
          <p:nvPr/>
        </p:nvSpPr>
        <p:spPr>
          <a:xfrm>
            <a:off x="10189637" y="1026019"/>
            <a:ext cx="8923289" cy="1861820"/>
          </a:xfrm>
          <a:prstGeom prst="rect">
            <a:avLst/>
          </a:prstGeom>
        </p:spPr>
        <p:txBody>
          <a:bodyPr vert="horz" wrap="square" lIns="0" tIns="17800" rIns="0" bIns="0" rtlCol="0">
            <a:spAutoFit/>
          </a:bodyPr>
          <a:lstStyle/>
          <a:p>
            <a:pPr marL="12700" marR="5080">
              <a:lnSpc>
                <a:spcPct val="101000"/>
              </a:lnSpc>
              <a:spcBef>
                <a:spcPts val="85"/>
              </a:spcBef>
            </a:pPr>
            <a:r>
              <a:rPr sz="2970" b="1" spc="-30">
                <a:solidFill>
                  <a:srgbClr val="FF0000"/>
                </a:solidFill>
                <a:latin typeface="Trebuchet MS" panose="020B0603020202020204"/>
                <a:cs typeface="Trebuchet MS" panose="020B0603020202020204"/>
              </a:rPr>
              <a:t>Security</a:t>
            </a:r>
            <a:r>
              <a:rPr sz="2970" b="1" spc="-200">
                <a:solidFill>
                  <a:srgbClr val="FF0000"/>
                </a:solidFill>
                <a:latin typeface="Trebuchet MS" panose="020B0603020202020204"/>
                <a:cs typeface="Trebuchet MS" panose="020B0603020202020204"/>
              </a:rPr>
              <a:t> </a:t>
            </a:r>
            <a:r>
              <a:rPr sz="2970" b="1">
                <a:solidFill>
                  <a:srgbClr val="FF0000"/>
                </a:solidFill>
                <a:latin typeface="Trebuchet MS" panose="020B0603020202020204"/>
                <a:cs typeface="Trebuchet MS" panose="020B0603020202020204"/>
              </a:rPr>
              <a:t>risks</a:t>
            </a:r>
            <a:r>
              <a:rPr sz="2970" b="1" spc="-150">
                <a:solidFill>
                  <a:srgbClr val="FF000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140">
                <a:latin typeface="Trebuchet MS" panose="020B0603020202020204"/>
                <a:cs typeface="Trebuchet MS" panose="020B0603020202020204"/>
              </a:rPr>
              <a:t> </a:t>
            </a:r>
            <a:r>
              <a:rPr sz="2970" spc="-35">
                <a:latin typeface="Trebuchet MS" panose="020B0603020202020204"/>
                <a:cs typeface="Trebuchet MS" panose="020B0603020202020204"/>
              </a:rPr>
              <a:t>Excel</a:t>
            </a:r>
            <a:r>
              <a:rPr sz="2970" spc="-140">
                <a:latin typeface="Trebuchet MS" panose="020B0603020202020204"/>
                <a:cs typeface="Trebuchet MS" panose="020B0603020202020204"/>
              </a:rPr>
              <a:t> </a:t>
            </a:r>
            <a:r>
              <a:rPr sz="2970" spc="-40">
                <a:latin typeface="Trebuchet MS" panose="020B0603020202020204"/>
                <a:cs typeface="Trebuchet MS" panose="020B0603020202020204"/>
              </a:rPr>
              <a:t>files</a:t>
            </a:r>
            <a:r>
              <a:rPr sz="2970" spc="-175">
                <a:latin typeface="Trebuchet MS" panose="020B0603020202020204"/>
                <a:cs typeface="Trebuchet MS" panose="020B0603020202020204"/>
              </a:rPr>
              <a:t> </a:t>
            </a:r>
            <a:r>
              <a:rPr sz="2970" spc="-30">
                <a:latin typeface="Trebuchet MS" panose="020B0603020202020204"/>
                <a:cs typeface="Trebuchet MS" panose="020B0603020202020204"/>
              </a:rPr>
              <a:t>stored</a:t>
            </a:r>
            <a:r>
              <a:rPr sz="2970" spc="-160">
                <a:latin typeface="Trebuchet MS" panose="020B0603020202020204"/>
                <a:cs typeface="Trebuchet MS" panose="020B0603020202020204"/>
              </a:rPr>
              <a:t> </a:t>
            </a:r>
            <a:r>
              <a:rPr sz="2970">
                <a:latin typeface="Trebuchet MS" panose="020B0603020202020204"/>
                <a:cs typeface="Trebuchet MS" panose="020B0603020202020204"/>
              </a:rPr>
              <a:t>on</a:t>
            </a:r>
            <a:r>
              <a:rPr sz="2970" spc="-145">
                <a:latin typeface="Trebuchet MS" panose="020B0603020202020204"/>
                <a:cs typeface="Trebuchet MS" panose="020B0603020202020204"/>
              </a:rPr>
              <a:t> </a:t>
            </a:r>
            <a:r>
              <a:rPr sz="2970" spc="-10">
                <a:latin typeface="Trebuchet MS" panose="020B0603020202020204"/>
                <a:cs typeface="Trebuchet MS" panose="020B0603020202020204"/>
              </a:rPr>
              <a:t>computers</a:t>
            </a:r>
            <a:r>
              <a:rPr sz="2970" spc="-180">
                <a:latin typeface="Trebuchet MS" panose="020B0603020202020204"/>
                <a:cs typeface="Trebuchet MS" panose="020B0603020202020204"/>
              </a:rPr>
              <a:t> </a:t>
            </a:r>
            <a:r>
              <a:rPr sz="2970" spc="-25">
                <a:latin typeface="Trebuchet MS" panose="020B0603020202020204"/>
                <a:cs typeface="Trebuchet MS" panose="020B0603020202020204"/>
              </a:rPr>
              <a:t>or </a:t>
            </a:r>
            <a:r>
              <a:rPr sz="2970" spc="-10">
                <a:latin typeface="Trebuchet MS" panose="020B0603020202020204"/>
                <a:cs typeface="Trebuchet MS" panose="020B0603020202020204"/>
              </a:rPr>
              <a:t>shared</a:t>
            </a:r>
            <a:r>
              <a:rPr sz="2970" spc="-145">
                <a:latin typeface="Trebuchet MS" panose="020B0603020202020204"/>
                <a:cs typeface="Trebuchet MS" panose="020B0603020202020204"/>
              </a:rPr>
              <a:t> </a:t>
            </a:r>
            <a:r>
              <a:rPr sz="2970" spc="-30">
                <a:latin typeface="Trebuchet MS" panose="020B0603020202020204"/>
                <a:cs typeface="Trebuchet MS" panose="020B0603020202020204"/>
              </a:rPr>
              <a:t>drives</a:t>
            </a:r>
            <a:r>
              <a:rPr sz="2970" spc="-160">
                <a:latin typeface="Trebuchet MS" panose="020B0603020202020204"/>
                <a:cs typeface="Trebuchet MS" panose="020B0603020202020204"/>
              </a:rPr>
              <a:t> </a:t>
            </a:r>
            <a:r>
              <a:rPr sz="2970">
                <a:latin typeface="Trebuchet MS" panose="020B0603020202020204"/>
                <a:cs typeface="Trebuchet MS" panose="020B0603020202020204"/>
              </a:rPr>
              <a:t>can</a:t>
            </a:r>
            <a:r>
              <a:rPr sz="2970" spc="-120">
                <a:latin typeface="Trebuchet MS" panose="020B0603020202020204"/>
                <a:cs typeface="Trebuchet MS" panose="020B0603020202020204"/>
              </a:rPr>
              <a:t> </a:t>
            </a:r>
            <a:r>
              <a:rPr sz="2970" spc="-40">
                <a:latin typeface="Trebuchet MS" panose="020B0603020202020204"/>
                <a:cs typeface="Trebuchet MS" panose="020B0603020202020204"/>
              </a:rPr>
              <a:t>be</a:t>
            </a:r>
            <a:r>
              <a:rPr sz="2970" spc="-75">
                <a:latin typeface="Trebuchet MS" panose="020B0603020202020204"/>
                <a:cs typeface="Trebuchet MS" panose="020B0603020202020204"/>
              </a:rPr>
              <a:t> </a:t>
            </a:r>
            <a:r>
              <a:rPr sz="2970">
                <a:latin typeface="Trebuchet MS" panose="020B0603020202020204"/>
                <a:cs typeface="Trebuchet MS" panose="020B0603020202020204"/>
              </a:rPr>
              <a:t>accessed</a:t>
            </a:r>
            <a:r>
              <a:rPr sz="2970" spc="-60">
                <a:latin typeface="Trebuchet MS" panose="020B0603020202020204"/>
                <a:cs typeface="Trebuchet MS" panose="020B0603020202020204"/>
              </a:rPr>
              <a:t> by</a:t>
            </a:r>
            <a:r>
              <a:rPr sz="2970" spc="-50">
                <a:latin typeface="Trebuchet MS" panose="020B0603020202020204"/>
                <a:cs typeface="Trebuchet MS" panose="020B0603020202020204"/>
              </a:rPr>
              <a:t> </a:t>
            </a:r>
            <a:r>
              <a:rPr sz="2970" spc="-45">
                <a:latin typeface="Trebuchet MS" panose="020B0603020202020204"/>
                <a:cs typeface="Trebuchet MS" panose="020B0603020202020204"/>
              </a:rPr>
              <a:t>unauthorized</a:t>
            </a:r>
            <a:r>
              <a:rPr sz="2970" spc="-70">
                <a:latin typeface="Trebuchet MS" panose="020B0603020202020204"/>
                <a:cs typeface="Trebuchet MS" panose="020B0603020202020204"/>
              </a:rPr>
              <a:t> </a:t>
            </a:r>
            <a:r>
              <a:rPr sz="2970" spc="-10">
                <a:latin typeface="Trebuchet MS" panose="020B0603020202020204"/>
                <a:cs typeface="Trebuchet MS" panose="020B0603020202020204"/>
              </a:rPr>
              <a:t>people </a:t>
            </a:r>
            <a:r>
              <a:rPr sz="2970" spc="-105">
                <a:latin typeface="Trebuchet MS" panose="020B0603020202020204"/>
                <a:cs typeface="Trebuchet MS" panose="020B0603020202020204"/>
              </a:rPr>
              <a:t>if</a:t>
            </a:r>
            <a:r>
              <a:rPr sz="2970" spc="-155">
                <a:latin typeface="Trebuchet MS" panose="020B0603020202020204"/>
                <a:cs typeface="Trebuchet MS" panose="020B0603020202020204"/>
              </a:rPr>
              <a:t> </a:t>
            </a:r>
            <a:r>
              <a:rPr sz="2970" spc="-55">
                <a:latin typeface="Trebuchet MS" panose="020B0603020202020204"/>
                <a:cs typeface="Trebuchet MS" panose="020B0603020202020204"/>
              </a:rPr>
              <a:t>not</a:t>
            </a:r>
            <a:r>
              <a:rPr sz="2970" spc="-114">
                <a:latin typeface="Trebuchet MS" panose="020B0603020202020204"/>
                <a:cs typeface="Trebuchet MS" panose="020B0603020202020204"/>
              </a:rPr>
              <a:t> </a:t>
            </a:r>
            <a:r>
              <a:rPr sz="2970" spc="-65">
                <a:latin typeface="Trebuchet MS" panose="020B0603020202020204"/>
                <a:cs typeface="Trebuchet MS" panose="020B0603020202020204"/>
              </a:rPr>
              <a:t>properly</a:t>
            </a:r>
            <a:r>
              <a:rPr sz="2970" spc="-125">
                <a:latin typeface="Trebuchet MS" panose="020B0603020202020204"/>
                <a:cs typeface="Trebuchet MS" panose="020B0603020202020204"/>
              </a:rPr>
              <a:t> </a:t>
            </a:r>
            <a:r>
              <a:rPr sz="2970" spc="-65">
                <a:latin typeface="Trebuchet MS" panose="020B0603020202020204"/>
                <a:cs typeface="Trebuchet MS" panose="020B0603020202020204"/>
              </a:rPr>
              <a:t>protected,</a:t>
            </a:r>
            <a:r>
              <a:rPr sz="2970" spc="-125">
                <a:latin typeface="Trebuchet MS" panose="020B0603020202020204"/>
                <a:cs typeface="Trebuchet MS" panose="020B0603020202020204"/>
              </a:rPr>
              <a:t> </a:t>
            </a:r>
            <a:r>
              <a:rPr sz="2970" spc="-25">
                <a:latin typeface="Trebuchet MS" panose="020B0603020202020204"/>
                <a:cs typeface="Trebuchet MS" panose="020B0603020202020204"/>
              </a:rPr>
              <a:t>which</a:t>
            </a:r>
            <a:r>
              <a:rPr sz="2970" spc="-150">
                <a:latin typeface="Trebuchet MS" panose="020B0603020202020204"/>
                <a:cs typeface="Trebuchet MS" panose="020B0603020202020204"/>
              </a:rPr>
              <a:t> </a:t>
            </a:r>
            <a:r>
              <a:rPr sz="2970" spc="-10">
                <a:latin typeface="Trebuchet MS" panose="020B0603020202020204"/>
                <a:cs typeface="Trebuchet MS" panose="020B0603020202020204"/>
              </a:rPr>
              <a:t>could</a:t>
            </a:r>
            <a:r>
              <a:rPr sz="2970" spc="-170">
                <a:latin typeface="Trebuchet MS" panose="020B0603020202020204"/>
                <a:cs typeface="Trebuchet MS" panose="020B0603020202020204"/>
              </a:rPr>
              <a:t> </a:t>
            </a:r>
            <a:r>
              <a:rPr sz="2970">
                <a:latin typeface="Trebuchet MS" panose="020B0603020202020204"/>
                <a:cs typeface="Trebuchet MS" panose="020B0603020202020204"/>
              </a:rPr>
              <a:t>expose</a:t>
            </a:r>
            <a:r>
              <a:rPr sz="2970" spc="-190">
                <a:latin typeface="Trebuchet MS" panose="020B0603020202020204"/>
                <a:cs typeface="Trebuchet MS" panose="020B0603020202020204"/>
              </a:rPr>
              <a:t> </a:t>
            </a:r>
            <a:r>
              <a:rPr sz="2970" spc="-10">
                <a:latin typeface="Trebuchet MS" panose="020B0603020202020204"/>
                <a:cs typeface="Trebuchet MS" panose="020B0603020202020204"/>
              </a:rPr>
              <a:t>staff personal</a:t>
            </a:r>
            <a:r>
              <a:rPr sz="2970" spc="-155">
                <a:latin typeface="Trebuchet MS" panose="020B0603020202020204"/>
                <a:cs typeface="Trebuchet MS" panose="020B0603020202020204"/>
              </a:rPr>
              <a:t> </a:t>
            </a:r>
            <a:r>
              <a:rPr sz="2970" spc="-10">
                <a:latin typeface="Trebuchet MS" panose="020B0603020202020204"/>
                <a:cs typeface="Trebuchet MS" panose="020B0603020202020204"/>
              </a:rPr>
              <a:t>information.</a:t>
            </a:r>
            <a:endParaRPr sz="2970">
              <a:latin typeface="Trebuchet MS" panose="020B0603020202020204"/>
              <a:cs typeface="Trebuchet MS" panose="020B0603020202020204"/>
            </a:endParaRPr>
          </a:p>
        </p:txBody>
      </p:sp>
      <p:sp>
        <p:nvSpPr>
          <p:cNvPr id="5" name="object 5"/>
          <p:cNvSpPr txBox="1"/>
          <p:nvPr/>
        </p:nvSpPr>
        <p:spPr>
          <a:xfrm>
            <a:off x="10425232" y="4112836"/>
            <a:ext cx="8432204" cy="1861820"/>
          </a:xfrm>
          <a:prstGeom prst="rect">
            <a:avLst/>
          </a:prstGeom>
        </p:spPr>
        <p:txBody>
          <a:bodyPr vert="horz" wrap="square" lIns="0" tIns="17800" rIns="0" bIns="0" rtlCol="0">
            <a:spAutoFit/>
          </a:bodyPr>
          <a:lstStyle/>
          <a:p>
            <a:pPr marL="12700" marR="5080">
              <a:lnSpc>
                <a:spcPct val="101000"/>
              </a:lnSpc>
              <a:spcBef>
                <a:spcPts val="85"/>
              </a:spcBef>
            </a:pPr>
            <a:r>
              <a:rPr sz="2970" b="1" spc="-70">
                <a:solidFill>
                  <a:srgbClr val="FF0000"/>
                </a:solidFill>
                <a:latin typeface="Trebuchet MS" panose="020B0603020202020204"/>
                <a:cs typeface="Trebuchet MS" panose="020B0603020202020204"/>
              </a:rPr>
              <a:t>Time-</a:t>
            </a:r>
            <a:r>
              <a:rPr sz="2970" b="1">
                <a:solidFill>
                  <a:srgbClr val="FF0000"/>
                </a:solidFill>
                <a:latin typeface="Trebuchet MS" panose="020B0603020202020204"/>
                <a:cs typeface="Trebuchet MS" panose="020B0603020202020204"/>
              </a:rPr>
              <a:t>consuming</a:t>
            </a:r>
            <a:r>
              <a:rPr sz="2970" b="1" spc="-95">
                <a:solidFill>
                  <a:srgbClr val="FF0000"/>
                </a:solidFill>
                <a:latin typeface="Trebuchet MS" panose="020B0603020202020204"/>
                <a:cs typeface="Trebuchet MS" panose="020B0603020202020204"/>
              </a:rPr>
              <a:t> </a:t>
            </a:r>
            <a:r>
              <a:rPr sz="2970" b="1" spc="-60">
                <a:solidFill>
                  <a:srgbClr val="FF0000"/>
                </a:solidFill>
                <a:latin typeface="Trebuchet MS" panose="020B0603020202020204"/>
                <a:cs typeface="Trebuchet MS" panose="020B0603020202020204"/>
              </a:rPr>
              <a:t>for</a:t>
            </a:r>
            <a:r>
              <a:rPr sz="2970" b="1" spc="-145">
                <a:solidFill>
                  <a:srgbClr val="FF0000"/>
                </a:solidFill>
                <a:latin typeface="Trebuchet MS" panose="020B0603020202020204"/>
                <a:cs typeface="Trebuchet MS" panose="020B0603020202020204"/>
              </a:rPr>
              <a:t> </a:t>
            </a:r>
            <a:r>
              <a:rPr sz="2970" b="1" spc="-10">
                <a:solidFill>
                  <a:srgbClr val="FF0000"/>
                </a:solidFill>
                <a:latin typeface="Trebuchet MS" panose="020B0603020202020204"/>
                <a:cs typeface="Trebuchet MS" panose="020B0603020202020204"/>
              </a:rPr>
              <a:t>complex</a:t>
            </a:r>
            <a:r>
              <a:rPr sz="2970" b="1" spc="-150">
                <a:solidFill>
                  <a:srgbClr val="FF0000"/>
                </a:solidFill>
                <a:latin typeface="Trebuchet MS" panose="020B0603020202020204"/>
                <a:cs typeface="Trebuchet MS" panose="020B0603020202020204"/>
              </a:rPr>
              <a:t> </a:t>
            </a:r>
            <a:r>
              <a:rPr sz="2970" b="1">
                <a:solidFill>
                  <a:srgbClr val="FF0000"/>
                </a:solidFill>
                <a:latin typeface="Trebuchet MS" panose="020B0603020202020204"/>
                <a:cs typeface="Trebuchet MS" panose="020B0603020202020204"/>
              </a:rPr>
              <a:t>schedules</a:t>
            </a:r>
            <a:r>
              <a:rPr sz="2970" b="1" spc="-65">
                <a:solidFill>
                  <a:srgbClr val="FF000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80">
                <a:latin typeface="Trebuchet MS" panose="020B0603020202020204"/>
                <a:cs typeface="Trebuchet MS" panose="020B0603020202020204"/>
              </a:rPr>
              <a:t> </a:t>
            </a:r>
            <a:r>
              <a:rPr sz="2970" spc="-10">
                <a:latin typeface="Trebuchet MS" panose="020B0603020202020204"/>
                <a:cs typeface="Trebuchet MS" panose="020B0603020202020204"/>
              </a:rPr>
              <a:t>While </a:t>
            </a:r>
            <a:r>
              <a:rPr sz="2970" spc="-35">
                <a:latin typeface="Trebuchet MS" panose="020B0603020202020204"/>
                <a:cs typeface="Trebuchet MS" panose="020B0603020202020204"/>
              </a:rPr>
              <a:t>Excel</a:t>
            </a:r>
            <a:r>
              <a:rPr sz="2970" spc="-140">
                <a:latin typeface="Trebuchet MS" panose="020B0603020202020204"/>
                <a:cs typeface="Trebuchet MS" panose="020B0603020202020204"/>
              </a:rPr>
              <a:t> </a:t>
            </a:r>
            <a:r>
              <a:rPr sz="2970">
                <a:latin typeface="Trebuchet MS" panose="020B0603020202020204"/>
                <a:cs typeface="Trebuchet MS" panose="020B0603020202020204"/>
              </a:rPr>
              <a:t>is</a:t>
            </a:r>
            <a:r>
              <a:rPr sz="2970" spc="-175">
                <a:latin typeface="Trebuchet MS" panose="020B0603020202020204"/>
                <a:cs typeface="Trebuchet MS" panose="020B0603020202020204"/>
              </a:rPr>
              <a:t> </a:t>
            </a:r>
            <a:r>
              <a:rPr sz="2970" spc="-50">
                <a:latin typeface="Trebuchet MS" panose="020B0603020202020204"/>
                <a:cs typeface="Trebuchet MS" panose="020B0603020202020204"/>
              </a:rPr>
              <a:t>faster</a:t>
            </a:r>
            <a:r>
              <a:rPr sz="2970" spc="-200">
                <a:latin typeface="Trebuchet MS" panose="020B0603020202020204"/>
                <a:cs typeface="Trebuchet MS" panose="020B0603020202020204"/>
              </a:rPr>
              <a:t> </a:t>
            </a:r>
            <a:r>
              <a:rPr sz="2970" spc="-40">
                <a:latin typeface="Trebuchet MS" panose="020B0603020202020204"/>
                <a:cs typeface="Trebuchet MS" panose="020B0603020202020204"/>
              </a:rPr>
              <a:t>than</a:t>
            </a:r>
            <a:r>
              <a:rPr sz="2970" spc="-140">
                <a:latin typeface="Trebuchet MS" panose="020B0603020202020204"/>
                <a:cs typeface="Trebuchet MS" panose="020B0603020202020204"/>
              </a:rPr>
              <a:t> </a:t>
            </a:r>
            <a:r>
              <a:rPr sz="2970" spc="-70">
                <a:latin typeface="Trebuchet MS" panose="020B0603020202020204"/>
                <a:cs typeface="Trebuchet MS" panose="020B0603020202020204"/>
              </a:rPr>
              <a:t>paper,</a:t>
            </a:r>
            <a:r>
              <a:rPr sz="2970" spc="-190">
                <a:latin typeface="Trebuchet MS" panose="020B0603020202020204"/>
                <a:cs typeface="Trebuchet MS" panose="020B0603020202020204"/>
              </a:rPr>
              <a:t> </a:t>
            </a:r>
            <a:r>
              <a:rPr sz="2970" spc="-50">
                <a:latin typeface="Trebuchet MS" panose="020B0603020202020204"/>
                <a:cs typeface="Trebuchet MS" panose="020B0603020202020204"/>
              </a:rPr>
              <a:t>creating</a:t>
            </a:r>
            <a:r>
              <a:rPr sz="2970" spc="-170">
                <a:latin typeface="Trebuchet MS" panose="020B0603020202020204"/>
                <a:cs typeface="Trebuchet MS" panose="020B0603020202020204"/>
              </a:rPr>
              <a:t> </a:t>
            </a:r>
            <a:r>
              <a:rPr sz="2970" spc="-10">
                <a:latin typeface="Trebuchet MS" panose="020B0603020202020204"/>
                <a:cs typeface="Trebuchet MS" panose="020B0603020202020204"/>
              </a:rPr>
              <a:t>incredibly </a:t>
            </a:r>
            <a:r>
              <a:rPr sz="2970" spc="-55">
                <a:latin typeface="Trebuchet MS" panose="020B0603020202020204"/>
                <a:cs typeface="Trebuchet MS" panose="020B0603020202020204"/>
              </a:rPr>
              <a:t>detailed</a:t>
            </a:r>
            <a:r>
              <a:rPr sz="2970" spc="-125">
                <a:latin typeface="Trebuchet MS" panose="020B0603020202020204"/>
                <a:cs typeface="Trebuchet MS" panose="020B0603020202020204"/>
              </a:rPr>
              <a:t> </a:t>
            </a:r>
            <a:r>
              <a:rPr sz="2970" spc="-35">
                <a:latin typeface="Trebuchet MS" panose="020B0603020202020204"/>
                <a:cs typeface="Trebuchet MS" panose="020B0603020202020204"/>
              </a:rPr>
              <a:t>rotas</a:t>
            </a:r>
            <a:r>
              <a:rPr sz="2970" spc="-105">
                <a:latin typeface="Trebuchet MS" panose="020B0603020202020204"/>
                <a:cs typeface="Trebuchet MS" panose="020B0603020202020204"/>
              </a:rPr>
              <a:t> </a:t>
            </a:r>
            <a:r>
              <a:rPr sz="2970" spc="-85">
                <a:latin typeface="Trebuchet MS" panose="020B0603020202020204"/>
                <a:cs typeface="Trebuchet MS" panose="020B0603020202020204"/>
              </a:rPr>
              <a:t>(with</a:t>
            </a:r>
            <a:r>
              <a:rPr sz="2970" spc="-150">
                <a:latin typeface="Trebuchet MS" panose="020B0603020202020204"/>
                <a:cs typeface="Trebuchet MS" panose="020B0603020202020204"/>
              </a:rPr>
              <a:t> </a:t>
            </a:r>
            <a:r>
              <a:rPr sz="2970" spc="-60">
                <a:latin typeface="Trebuchet MS" panose="020B0603020202020204"/>
                <a:cs typeface="Trebuchet MS" panose="020B0603020202020204"/>
              </a:rPr>
              <a:t>rotations,</a:t>
            </a:r>
            <a:r>
              <a:rPr sz="2970" spc="-114">
                <a:latin typeface="Trebuchet MS" panose="020B0603020202020204"/>
                <a:cs typeface="Trebuchet MS" panose="020B0603020202020204"/>
              </a:rPr>
              <a:t> </a:t>
            </a:r>
            <a:r>
              <a:rPr sz="2970" spc="-55">
                <a:latin typeface="Trebuchet MS" panose="020B0603020202020204"/>
                <a:cs typeface="Trebuchet MS" panose="020B0603020202020204"/>
              </a:rPr>
              <a:t>night</a:t>
            </a:r>
            <a:r>
              <a:rPr sz="2970" spc="-190">
                <a:latin typeface="Trebuchet MS" panose="020B0603020202020204"/>
                <a:cs typeface="Trebuchet MS" panose="020B0603020202020204"/>
              </a:rPr>
              <a:t> </a:t>
            </a:r>
            <a:r>
              <a:rPr sz="2970" spc="-40">
                <a:latin typeface="Trebuchet MS" panose="020B0603020202020204"/>
                <a:cs typeface="Trebuchet MS" panose="020B0603020202020204"/>
              </a:rPr>
              <a:t>shifts,</a:t>
            </a:r>
            <a:r>
              <a:rPr sz="2970" spc="-114">
                <a:latin typeface="Trebuchet MS" panose="020B0603020202020204"/>
                <a:cs typeface="Trebuchet MS" panose="020B0603020202020204"/>
              </a:rPr>
              <a:t> </a:t>
            </a:r>
            <a:r>
              <a:rPr sz="2970">
                <a:latin typeface="Trebuchet MS" panose="020B0603020202020204"/>
                <a:cs typeface="Trebuchet MS" panose="020B0603020202020204"/>
              </a:rPr>
              <a:t>and</a:t>
            </a:r>
            <a:r>
              <a:rPr sz="2970" spc="-170">
                <a:latin typeface="Trebuchet MS" panose="020B0603020202020204"/>
                <a:cs typeface="Trebuchet MS" panose="020B0603020202020204"/>
              </a:rPr>
              <a:t> </a:t>
            </a:r>
            <a:r>
              <a:rPr sz="2970" spc="-10">
                <a:latin typeface="Trebuchet MS" panose="020B0603020202020204"/>
                <a:cs typeface="Trebuchet MS" panose="020B0603020202020204"/>
              </a:rPr>
              <a:t>cover </a:t>
            </a:r>
            <a:r>
              <a:rPr sz="2970" spc="-35">
                <a:latin typeface="Trebuchet MS" panose="020B0603020202020204"/>
                <a:cs typeface="Trebuchet MS" panose="020B0603020202020204"/>
              </a:rPr>
              <a:t>rules)</a:t>
            </a:r>
            <a:r>
              <a:rPr sz="2970" spc="-150">
                <a:latin typeface="Trebuchet MS" panose="020B0603020202020204"/>
                <a:cs typeface="Trebuchet MS" panose="020B0603020202020204"/>
              </a:rPr>
              <a:t> </a:t>
            </a:r>
            <a:r>
              <a:rPr sz="2970">
                <a:latin typeface="Trebuchet MS" panose="020B0603020202020204"/>
                <a:cs typeface="Trebuchet MS" panose="020B0603020202020204"/>
              </a:rPr>
              <a:t>can</a:t>
            </a:r>
            <a:r>
              <a:rPr sz="2970" spc="-165">
                <a:latin typeface="Trebuchet MS" panose="020B0603020202020204"/>
                <a:cs typeface="Trebuchet MS" panose="020B0603020202020204"/>
              </a:rPr>
              <a:t> </a:t>
            </a:r>
            <a:r>
              <a:rPr sz="2970" spc="-55">
                <a:latin typeface="Trebuchet MS" panose="020B0603020202020204"/>
                <a:cs typeface="Trebuchet MS" panose="020B0603020202020204"/>
              </a:rPr>
              <a:t>still</a:t>
            </a:r>
            <a:r>
              <a:rPr sz="2970" spc="-170">
                <a:latin typeface="Trebuchet MS" panose="020B0603020202020204"/>
                <a:cs typeface="Trebuchet MS" panose="020B0603020202020204"/>
              </a:rPr>
              <a:t> </a:t>
            </a:r>
            <a:r>
              <a:rPr sz="2970" spc="-65">
                <a:latin typeface="Trebuchet MS" panose="020B0603020202020204"/>
                <a:cs typeface="Trebuchet MS" panose="020B0603020202020204"/>
              </a:rPr>
              <a:t>take</a:t>
            </a:r>
            <a:r>
              <a:rPr sz="2970" spc="-200">
                <a:latin typeface="Trebuchet MS" panose="020B0603020202020204"/>
                <a:cs typeface="Trebuchet MS" panose="020B0603020202020204"/>
              </a:rPr>
              <a:t> </a:t>
            </a:r>
            <a:r>
              <a:rPr sz="2970">
                <a:latin typeface="Trebuchet MS" panose="020B0603020202020204"/>
                <a:cs typeface="Trebuchet MS" panose="020B0603020202020204"/>
              </a:rPr>
              <a:t>a</a:t>
            </a:r>
            <a:r>
              <a:rPr sz="2970" spc="-130">
                <a:latin typeface="Trebuchet MS" panose="020B0603020202020204"/>
                <a:cs typeface="Trebuchet MS" panose="020B0603020202020204"/>
              </a:rPr>
              <a:t> </a:t>
            </a:r>
            <a:r>
              <a:rPr sz="2970" spc="-75">
                <a:latin typeface="Trebuchet MS" panose="020B0603020202020204"/>
                <a:cs typeface="Trebuchet MS" panose="020B0603020202020204"/>
              </a:rPr>
              <a:t>lot</a:t>
            </a:r>
            <a:r>
              <a:rPr sz="2970" spc="-130">
                <a:latin typeface="Trebuchet MS" panose="020B0603020202020204"/>
                <a:cs typeface="Trebuchet MS" panose="020B0603020202020204"/>
              </a:rPr>
              <a:t> </a:t>
            </a:r>
            <a:r>
              <a:rPr sz="2970" spc="-65">
                <a:latin typeface="Trebuchet MS" panose="020B0603020202020204"/>
                <a:cs typeface="Trebuchet MS" panose="020B0603020202020204"/>
              </a:rPr>
              <a:t>of</a:t>
            </a:r>
            <a:r>
              <a:rPr sz="2970" spc="-160">
                <a:latin typeface="Trebuchet MS" panose="020B0603020202020204"/>
                <a:cs typeface="Trebuchet MS" panose="020B0603020202020204"/>
              </a:rPr>
              <a:t> </a:t>
            </a:r>
            <a:r>
              <a:rPr sz="2970" spc="-20">
                <a:latin typeface="Trebuchet MS" panose="020B0603020202020204"/>
                <a:cs typeface="Trebuchet MS" panose="020B0603020202020204"/>
              </a:rPr>
              <a:t>time.</a:t>
            </a:r>
            <a:endParaRPr sz="2970">
              <a:latin typeface="Trebuchet MS" panose="020B0603020202020204"/>
              <a:cs typeface="Trebuchet MS" panose="020B0603020202020204"/>
            </a:endParaRPr>
          </a:p>
        </p:txBody>
      </p:sp>
      <p:sp>
        <p:nvSpPr>
          <p:cNvPr id="6" name="object 6"/>
          <p:cNvSpPr txBox="1"/>
          <p:nvPr/>
        </p:nvSpPr>
        <p:spPr>
          <a:xfrm>
            <a:off x="10759463" y="7572836"/>
            <a:ext cx="7388257" cy="1860550"/>
          </a:xfrm>
          <a:prstGeom prst="rect">
            <a:avLst/>
          </a:prstGeom>
        </p:spPr>
        <p:txBody>
          <a:bodyPr vert="horz" wrap="square" lIns="0" tIns="16753" rIns="0" bIns="0" rtlCol="0">
            <a:spAutoFit/>
          </a:bodyPr>
          <a:lstStyle/>
          <a:p>
            <a:pPr marL="12700" marR="5080">
              <a:lnSpc>
                <a:spcPct val="101000"/>
              </a:lnSpc>
              <a:spcBef>
                <a:spcPts val="80"/>
              </a:spcBef>
            </a:pPr>
            <a:r>
              <a:rPr sz="2970" b="1" spc="-10">
                <a:solidFill>
                  <a:srgbClr val="FF0000"/>
                </a:solidFill>
                <a:latin typeface="Trebuchet MS" panose="020B0603020202020204"/>
                <a:cs typeface="Trebuchet MS" panose="020B0603020202020204"/>
              </a:rPr>
              <a:t>Lack</a:t>
            </a:r>
            <a:r>
              <a:rPr sz="2970" b="1" spc="-125">
                <a:solidFill>
                  <a:srgbClr val="FF0000"/>
                </a:solidFill>
                <a:latin typeface="Trebuchet MS" panose="020B0603020202020204"/>
                <a:cs typeface="Trebuchet MS" panose="020B0603020202020204"/>
              </a:rPr>
              <a:t> </a:t>
            </a:r>
            <a:r>
              <a:rPr sz="2970" b="1" spc="-20">
                <a:solidFill>
                  <a:srgbClr val="FF0000"/>
                </a:solidFill>
                <a:latin typeface="Trebuchet MS" panose="020B0603020202020204"/>
                <a:cs typeface="Trebuchet MS" panose="020B0603020202020204"/>
              </a:rPr>
              <a:t>of</a:t>
            </a:r>
            <a:r>
              <a:rPr sz="2970" b="1" spc="-215">
                <a:solidFill>
                  <a:srgbClr val="FF0000"/>
                </a:solidFill>
                <a:latin typeface="Trebuchet MS" panose="020B0603020202020204"/>
                <a:cs typeface="Trebuchet MS" panose="020B0603020202020204"/>
              </a:rPr>
              <a:t> </a:t>
            </a:r>
            <a:r>
              <a:rPr sz="2970" b="1" spc="-10">
                <a:solidFill>
                  <a:srgbClr val="FF0000"/>
                </a:solidFill>
                <a:latin typeface="Trebuchet MS" panose="020B0603020202020204"/>
                <a:cs typeface="Trebuchet MS" panose="020B0603020202020204"/>
              </a:rPr>
              <a:t>automatic</a:t>
            </a:r>
            <a:r>
              <a:rPr sz="2970" b="1" spc="-150">
                <a:solidFill>
                  <a:srgbClr val="FF0000"/>
                </a:solidFill>
                <a:latin typeface="Trebuchet MS" panose="020B0603020202020204"/>
                <a:cs typeface="Trebuchet MS" panose="020B0603020202020204"/>
              </a:rPr>
              <a:t> </a:t>
            </a:r>
            <a:r>
              <a:rPr sz="2970" b="1" spc="-20">
                <a:solidFill>
                  <a:srgbClr val="FF0000"/>
                </a:solidFill>
                <a:latin typeface="Trebuchet MS" panose="020B0603020202020204"/>
                <a:cs typeface="Trebuchet MS" panose="020B0603020202020204"/>
              </a:rPr>
              <a:t>alerts</a:t>
            </a:r>
            <a:r>
              <a:rPr sz="2970" b="1" spc="-160">
                <a:solidFill>
                  <a:srgbClr val="FF0000"/>
                </a:solidFill>
                <a:latin typeface="Trebuchet MS" panose="020B0603020202020204"/>
                <a:cs typeface="Trebuchet MS" panose="020B0603020202020204"/>
              </a:rPr>
              <a:t> </a:t>
            </a:r>
            <a:r>
              <a:rPr sz="2970" spc="165">
                <a:latin typeface="Trebuchet MS" panose="020B0603020202020204"/>
                <a:cs typeface="Trebuchet MS" panose="020B0603020202020204"/>
              </a:rPr>
              <a:t>–</a:t>
            </a:r>
            <a:r>
              <a:rPr sz="2970" spc="-150">
                <a:latin typeface="Trebuchet MS" panose="020B0603020202020204"/>
                <a:cs typeface="Trebuchet MS" panose="020B0603020202020204"/>
              </a:rPr>
              <a:t> </a:t>
            </a:r>
            <a:r>
              <a:rPr sz="2970" spc="-35">
                <a:latin typeface="Trebuchet MS" panose="020B0603020202020204"/>
                <a:cs typeface="Trebuchet MS" panose="020B0603020202020204"/>
              </a:rPr>
              <a:t>Excel</a:t>
            </a:r>
            <a:r>
              <a:rPr sz="2970" spc="-155">
                <a:latin typeface="Trebuchet MS" panose="020B0603020202020204"/>
                <a:cs typeface="Trebuchet MS" panose="020B0603020202020204"/>
              </a:rPr>
              <a:t> </a:t>
            </a:r>
            <a:r>
              <a:rPr sz="2970">
                <a:latin typeface="Trebuchet MS" panose="020B0603020202020204"/>
                <a:cs typeface="Trebuchet MS" panose="020B0603020202020204"/>
              </a:rPr>
              <a:t>does</a:t>
            </a:r>
            <a:r>
              <a:rPr sz="2970" spc="-110">
                <a:latin typeface="Trebuchet MS" panose="020B0603020202020204"/>
                <a:cs typeface="Trebuchet MS" panose="020B0603020202020204"/>
              </a:rPr>
              <a:t> </a:t>
            </a:r>
            <a:r>
              <a:rPr sz="2970" spc="-25">
                <a:latin typeface="Trebuchet MS" panose="020B0603020202020204"/>
                <a:cs typeface="Trebuchet MS" panose="020B0603020202020204"/>
              </a:rPr>
              <a:t>not </a:t>
            </a:r>
            <a:r>
              <a:rPr sz="2970" spc="-45">
                <a:latin typeface="Trebuchet MS" panose="020B0603020202020204"/>
                <a:cs typeface="Trebuchet MS" panose="020B0603020202020204"/>
              </a:rPr>
              <a:t>warn</a:t>
            </a:r>
            <a:r>
              <a:rPr sz="2970" spc="-155">
                <a:latin typeface="Trebuchet MS" panose="020B0603020202020204"/>
                <a:cs typeface="Trebuchet MS" panose="020B0603020202020204"/>
              </a:rPr>
              <a:t> </a:t>
            </a:r>
            <a:r>
              <a:rPr sz="2970" spc="-10">
                <a:latin typeface="Trebuchet MS" panose="020B0603020202020204"/>
                <a:cs typeface="Trebuchet MS" panose="020B0603020202020204"/>
              </a:rPr>
              <a:t>managers</a:t>
            </a:r>
            <a:r>
              <a:rPr sz="2970" spc="-114">
                <a:latin typeface="Trebuchet MS" panose="020B0603020202020204"/>
                <a:cs typeface="Trebuchet MS" panose="020B0603020202020204"/>
              </a:rPr>
              <a:t> </a:t>
            </a:r>
            <a:r>
              <a:rPr sz="2970" spc="-105">
                <a:latin typeface="Trebuchet MS" panose="020B0603020202020204"/>
                <a:cs typeface="Trebuchet MS" panose="020B0603020202020204"/>
              </a:rPr>
              <a:t>if</a:t>
            </a:r>
            <a:r>
              <a:rPr sz="2970" spc="-150">
                <a:latin typeface="Trebuchet MS" panose="020B0603020202020204"/>
                <a:cs typeface="Trebuchet MS" panose="020B0603020202020204"/>
              </a:rPr>
              <a:t> </a:t>
            </a:r>
            <a:r>
              <a:rPr sz="2970" spc="-60">
                <a:latin typeface="Trebuchet MS" panose="020B0603020202020204"/>
                <a:cs typeface="Trebuchet MS" panose="020B0603020202020204"/>
              </a:rPr>
              <a:t>staffing</a:t>
            </a:r>
            <a:r>
              <a:rPr sz="2970" spc="-190">
                <a:latin typeface="Trebuchet MS" panose="020B0603020202020204"/>
                <a:cs typeface="Trebuchet MS" panose="020B0603020202020204"/>
              </a:rPr>
              <a:t> </a:t>
            </a:r>
            <a:r>
              <a:rPr sz="2970" spc="-25">
                <a:latin typeface="Trebuchet MS" panose="020B0603020202020204"/>
                <a:cs typeface="Trebuchet MS" panose="020B0603020202020204"/>
              </a:rPr>
              <a:t>levels</a:t>
            </a:r>
            <a:r>
              <a:rPr sz="2970" spc="-190">
                <a:latin typeface="Trebuchet MS" panose="020B0603020202020204"/>
                <a:cs typeface="Trebuchet MS" panose="020B0603020202020204"/>
              </a:rPr>
              <a:t> </a:t>
            </a:r>
            <a:r>
              <a:rPr sz="2970" spc="-40">
                <a:latin typeface="Trebuchet MS" panose="020B0603020202020204"/>
                <a:cs typeface="Trebuchet MS" panose="020B0603020202020204"/>
              </a:rPr>
              <a:t>are</a:t>
            </a:r>
            <a:r>
              <a:rPr sz="2970" spc="-195">
                <a:latin typeface="Trebuchet MS" panose="020B0603020202020204"/>
                <a:cs typeface="Trebuchet MS" panose="020B0603020202020204"/>
              </a:rPr>
              <a:t> </a:t>
            </a:r>
            <a:r>
              <a:rPr sz="2970" spc="-35">
                <a:latin typeface="Trebuchet MS" panose="020B0603020202020204"/>
                <a:cs typeface="Trebuchet MS" panose="020B0603020202020204"/>
              </a:rPr>
              <a:t>too</a:t>
            </a:r>
            <a:r>
              <a:rPr sz="2970" spc="-160">
                <a:latin typeface="Trebuchet MS" panose="020B0603020202020204"/>
                <a:cs typeface="Trebuchet MS" panose="020B0603020202020204"/>
              </a:rPr>
              <a:t> </a:t>
            </a:r>
            <a:r>
              <a:rPr sz="2970" spc="-45">
                <a:latin typeface="Trebuchet MS" panose="020B0603020202020204"/>
                <a:cs typeface="Trebuchet MS" panose="020B0603020202020204"/>
              </a:rPr>
              <a:t>low</a:t>
            </a:r>
            <a:r>
              <a:rPr sz="2970" spc="-165">
                <a:latin typeface="Trebuchet MS" panose="020B0603020202020204"/>
                <a:cs typeface="Trebuchet MS" panose="020B0603020202020204"/>
              </a:rPr>
              <a:t> </a:t>
            </a:r>
            <a:r>
              <a:rPr sz="2970" spc="-25">
                <a:latin typeface="Trebuchet MS" panose="020B0603020202020204"/>
                <a:cs typeface="Trebuchet MS" panose="020B0603020202020204"/>
              </a:rPr>
              <a:t>or </a:t>
            </a:r>
            <a:r>
              <a:rPr sz="2970" spc="-105">
                <a:latin typeface="Trebuchet MS" panose="020B0603020202020204"/>
                <a:cs typeface="Trebuchet MS" panose="020B0603020202020204"/>
              </a:rPr>
              <a:t>if</a:t>
            </a:r>
            <a:r>
              <a:rPr sz="2970" spc="-155">
                <a:latin typeface="Trebuchet MS" panose="020B0603020202020204"/>
                <a:cs typeface="Trebuchet MS" panose="020B0603020202020204"/>
              </a:rPr>
              <a:t> </a:t>
            </a:r>
            <a:r>
              <a:rPr sz="2970" spc="-50">
                <a:latin typeface="Trebuchet MS" panose="020B0603020202020204"/>
                <a:cs typeface="Trebuchet MS" panose="020B0603020202020204"/>
              </a:rPr>
              <a:t>legal</a:t>
            </a:r>
            <a:r>
              <a:rPr sz="2970" spc="-160">
                <a:latin typeface="Trebuchet MS" panose="020B0603020202020204"/>
                <a:cs typeface="Trebuchet MS" panose="020B0603020202020204"/>
              </a:rPr>
              <a:t> </a:t>
            </a:r>
            <a:r>
              <a:rPr sz="2970" spc="-50">
                <a:latin typeface="Trebuchet MS" panose="020B0603020202020204"/>
                <a:cs typeface="Trebuchet MS" panose="020B0603020202020204"/>
              </a:rPr>
              <a:t>working</a:t>
            </a:r>
            <a:r>
              <a:rPr sz="2970" spc="-185">
                <a:latin typeface="Trebuchet MS" panose="020B0603020202020204"/>
                <a:cs typeface="Trebuchet MS" panose="020B0603020202020204"/>
              </a:rPr>
              <a:t> </a:t>
            </a:r>
            <a:r>
              <a:rPr sz="2970" spc="-20">
                <a:latin typeface="Trebuchet MS" panose="020B0603020202020204"/>
                <a:cs typeface="Trebuchet MS" panose="020B0603020202020204"/>
              </a:rPr>
              <a:t>hour</a:t>
            </a:r>
            <a:r>
              <a:rPr sz="2970" spc="-135">
                <a:latin typeface="Trebuchet MS" panose="020B0603020202020204"/>
                <a:cs typeface="Trebuchet MS" panose="020B0603020202020204"/>
              </a:rPr>
              <a:t> </a:t>
            </a:r>
            <a:r>
              <a:rPr sz="2970" spc="-55">
                <a:latin typeface="Trebuchet MS" panose="020B0603020202020204"/>
                <a:cs typeface="Trebuchet MS" panose="020B0603020202020204"/>
              </a:rPr>
              <a:t>limits</a:t>
            </a:r>
            <a:r>
              <a:rPr sz="2970" spc="-110">
                <a:latin typeface="Trebuchet MS" panose="020B0603020202020204"/>
                <a:cs typeface="Trebuchet MS" panose="020B0603020202020204"/>
              </a:rPr>
              <a:t> </a:t>
            </a:r>
            <a:r>
              <a:rPr sz="2970" spc="-75">
                <a:latin typeface="Trebuchet MS" panose="020B0603020202020204"/>
                <a:cs typeface="Trebuchet MS" panose="020B0603020202020204"/>
              </a:rPr>
              <a:t>are</a:t>
            </a:r>
            <a:r>
              <a:rPr sz="2970" spc="-105">
                <a:latin typeface="Trebuchet MS" panose="020B0603020202020204"/>
                <a:cs typeface="Trebuchet MS" panose="020B0603020202020204"/>
              </a:rPr>
              <a:t> </a:t>
            </a:r>
            <a:r>
              <a:rPr sz="2970" spc="-10">
                <a:latin typeface="Trebuchet MS" panose="020B0603020202020204"/>
                <a:cs typeface="Trebuchet MS" panose="020B0603020202020204"/>
              </a:rPr>
              <a:t>exceeded </a:t>
            </a:r>
            <a:r>
              <a:rPr sz="2970">
                <a:latin typeface="Trebuchet MS" panose="020B0603020202020204"/>
                <a:cs typeface="Trebuchet MS" panose="020B0603020202020204"/>
              </a:rPr>
              <a:t>unless</a:t>
            </a:r>
            <a:r>
              <a:rPr sz="2970" spc="-30">
                <a:latin typeface="Trebuchet MS" panose="020B0603020202020204"/>
                <a:cs typeface="Trebuchet MS" panose="020B0603020202020204"/>
              </a:rPr>
              <a:t> </a:t>
            </a:r>
            <a:r>
              <a:rPr sz="2970" spc="-60">
                <a:latin typeface="Trebuchet MS" panose="020B0603020202020204"/>
                <a:cs typeface="Trebuchet MS" panose="020B0603020202020204"/>
              </a:rPr>
              <a:t>carefully</a:t>
            </a:r>
            <a:r>
              <a:rPr sz="2970" spc="-45">
                <a:latin typeface="Trebuchet MS" panose="020B0603020202020204"/>
                <a:cs typeface="Trebuchet MS" panose="020B0603020202020204"/>
              </a:rPr>
              <a:t> </a:t>
            </a:r>
            <a:r>
              <a:rPr sz="2970" spc="-10">
                <a:latin typeface="Trebuchet MS" panose="020B0603020202020204"/>
                <a:cs typeface="Trebuchet MS" panose="020B0603020202020204"/>
              </a:rPr>
              <a:t>programmed.</a:t>
            </a:r>
            <a:endParaRPr sz="2970">
              <a:latin typeface="Trebuchet MS" panose="020B0603020202020204"/>
              <a:cs typeface="Trebuchet MS" panose="020B0603020202020204"/>
            </a:endParaRPr>
          </a:p>
        </p:txBody>
      </p:sp>
      <p:grpSp>
        <p:nvGrpSpPr>
          <p:cNvPr id="7" name="object 7"/>
          <p:cNvGrpSpPr/>
          <p:nvPr/>
        </p:nvGrpSpPr>
        <p:grpSpPr>
          <a:xfrm>
            <a:off x="14606885" y="2811830"/>
            <a:ext cx="455484" cy="1083737"/>
            <a:chOff x="8858250" y="1704975"/>
            <a:chExt cx="276225" cy="657225"/>
          </a:xfrm>
        </p:grpSpPr>
        <p:sp>
          <p:nvSpPr>
            <p:cNvPr id="8" name="object 8"/>
            <p:cNvSpPr/>
            <p:nvPr/>
          </p:nvSpPr>
          <p:spPr>
            <a:xfrm>
              <a:off x="8867775" y="1714500"/>
              <a:ext cx="257175" cy="638175"/>
            </a:xfrm>
            <a:custGeom>
              <a:avLst/>
              <a:gdLst/>
              <a:ahLst/>
              <a:cxnLst/>
              <a:rect l="l" t="t" r="r" b="b"/>
              <a:pathLst>
                <a:path w="257175" h="638175">
                  <a:moveTo>
                    <a:pt x="192913" y="0"/>
                  </a:moveTo>
                  <a:lnTo>
                    <a:pt x="64261" y="0"/>
                  </a:lnTo>
                  <a:lnTo>
                    <a:pt x="64261" y="509650"/>
                  </a:lnTo>
                  <a:lnTo>
                    <a:pt x="0" y="509650"/>
                  </a:lnTo>
                  <a:lnTo>
                    <a:pt x="128650" y="638175"/>
                  </a:lnTo>
                  <a:lnTo>
                    <a:pt x="257175" y="509650"/>
                  </a:lnTo>
                  <a:lnTo>
                    <a:pt x="192913" y="509650"/>
                  </a:lnTo>
                  <a:lnTo>
                    <a:pt x="192913" y="0"/>
                  </a:lnTo>
                  <a:close/>
                </a:path>
              </a:pathLst>
            </a:custGeom>
            <a:solidFill>
              <a:srgbClr val="000000"/>
            </a:solidFill>
          </p:spPr>
          <p:txBody>
            <a:bodyPr wrap="square" lIns="0" tIns="0" rIns="0" bIns="0" rtlCol="0"/>
            <a:lstStyle/>
            <a:p>
              <a:endParaRPr sz="100"/>
            </a:p>
          </p:txBody>
        </p:sp>
        <p:sp>
          <p:nvSpPr>
            <p:cNvPr id="9" name="object 9"/>
            <p:cNvSpPr/>
            <p:nvPr/>
          </p:nvSpPr>
          <p:spPr>
            <a:xfrm>
              <a:off x="8867775" y="1714500"/>
              <a:ext cx="257175" cy="638175"/>
            </a:xfrm>
            <a:custGeom>
              <a:avLst/>
              <a:gdLst/>
              <a:ahLst/>
              <a:cxnLst/>
              <a:rect l="l" t="t" r="r" b="b"/>
              <a:pathLst>
                <a:path w="257175" h="638175">
                  <a:moveTo>
                    <a:pt x="0" y="509650"/>
                  </a:moveTo>
                  <a:lnTo>
                    <a:pt x="64261" y="509650"/>
                  </a:lnTo>
                  <a:lnTo>
                    <a:pt x="64261" y="0"/>
                  </a:lnTo>
                  <a:lnTo>
                    <a:pt x="192913" y="0"/>
                  </a:lnTo>
                  <a:lnTo>
                    <a:pt x="192913" y="509650"/>
                  </a:lnTo>
                  <a:lnTo>
                    <a:pt x="257175" y="509650"/>
                  </a:lnTo>
                  <a:lnTo>
                    <a:pt x="128650" y="638175"/>
                  </a:lnTo>
                  <a:lnTo>
                    <a:pt x="0" y="509650"/>
                  </a:lnTo>
                  <a:close/>
                </a:path>
              </a:pathLst>
            </a:custGeom>
            <a:ln w="19050">
              <a:solidFill>
                <a:srgbClr val="042333"/>
              </a:solidFill>
            </a:ln>
          </p:spPr>
          <p:txBody>
            <a:bodyPr wrap="square" lIns="0" tIns="0" rIns="0" bIns="0" rtlCol="0"/>
            <a:lstStyle/>
            <a:p>
              <a:endParaRPr sz="100"/>
            </a:p>
          </p:txBody>
        </p:sp>
      </p:grpSp>
      <p:grpSp>
        <p:nvGrpSpPr>
          <p:cNvPr id="10" name="object 10"/>
          <p:cNvGrpSpPr/>
          <p:nvPr/>
        </p:nvGrpSpPr>
        <p:grpSpPr>
          <a:xfrm>
            <a:off x="9156789" y="8371870"/>
            <a:ext cx="1146562" cy="392658"/>
            <a:chOff x="5553075" y="5076825"/>
            <a:chExt cx="695325" cy="238125"/>
          </a:xfrm>
        </p:grpSpPr>
        <p:sp>
          <p:nvSpPr>
            <p:cNvPr id="11" name="object 11"/>
            <p:cNvSpPr/>
            <p:nvPr/>
          </p:nvSpPr>
          <p:spPr>
            <a:xfrm>
              <a:off x="5562600" y="5086350"/>
              <a:ext cx="676275" cy="219075"/>
            </a:xfrm>
            <a:custGeom>
              <a:avLst/>
              <a:gdLst/>
              <a:ahLst/>
              <a:cxnLst/>
              <a:rect l="l" t="t" r="r" b="b"/>
              <a:pathLst>
                <a:path w="676275" h="219075">
                  <a:moveTo>
                    <a:pt x="109600" y="0"/>
                  </a:moveTo>
                  <a:lnTo>
                    <a:pt x="0" y="109474"/>
                  </a:lnTo>
                  <a:lnTo>
                    <a:pt x="109600" y="219075"/>
                  </a:lnTo>
                  <a:lnTo>
                    <a:pt x="109600" y="164337"/>
                  </a:lnTo>
                  <a:lnTo>
                    <a:pt x="676275" y="164337"/>
                  </a:lnTo>
                  <a:lnTo>
                    <a:pt x="676275" y="54737"/>
                  </a:lnTo>
                  <a:lnTo>
                    <a:pt x="109600" y="54737"/>
                  </a:lnTo>
                  <a:lnTo>
                    <a:pt x="109600" y="0"/>
                  </a:lnTo>
                  <a:close/>
                </a:path>
              </a:pathLst>
            </a:custGeom>
            <a:solidFill>
              <a:srgbClr val="000000"/>
            </a:solidFill>
          </p:spPr>
          <p:txBody>
            <a:bodyPr wrap="square" lIns="0" tIns="0" rIns="0" bIns="0" rtlCol="0"/>
            <a:lstStyle/>
            <a:p>
              <a:endParaRPr sz="100"/>
            </a:p>
          </p:txBody>
        </p:sp>
        <p:sp>
          <p:nvSpPr>
            <p:cNvPr id="12" name="object 12"/>
            <p:cNvSpPr/>
            <p:nvPr/>
          </p:nvSpPr>
          <p:spPr>
            <a:xfrm>
              <a:off x="5562600" y="5086350"/>
              <a:ext cx="676275" cy="219075"/>
            </a:xfrm>
            <a:custGeom>
              <a:avLst/>
              <a:gdLst/>
              <a:ahLst/>
              <a:cxnLst/>
              <a:rect l="l" t="t" r="r" b="b"/>
              <a:pathLst>
                <a:path w="676275" h="219075">
                  <a:moveTo>
                    <a:pt x="0" y="109474"/>
                  </a:moveTo>
                  <a:lnTo>
                    <a:pt x="109600" y="0"/>
                  </a:lnTo>
                  <a:lnTo>
                    <a:pt x="109600" y="54737"/>
                  </a:lnTo>
                  <a:lnTo>
                    <a:pt x="676275" y="54737"/>
                  </a:lnTo>
                  <a:lnTo>
                    <a:pt x="676275" y="164337"/>
                  </a:lnTo>
                  <a:lnTo>
                    <a:pt x="109600" y="164337"/>
                  </a:lnTo>
                  <a:lnTo>
                    <a:pt x="109600" y="219075"/>
                  </a:lnTo>
                  <a:lnTo>
                    <a:pt x="0" y="109474"/>
                  </a:lnTo>
                  <a:close/>
                </a:path>
              </a:pathLst>
            </a:custGeom>
            <a:ln w="19050">
              <a:solidFill>
                <a:srgbClr val="042333"/>
              </a:solidFill>
            </a:ln>
          </p:spPr>
          <p:txBody>
            <a:bodyPr wrap="square" lIns="0" tIns="0" rIns="0" bIns="0" rtlCol="0"/>
            <a:lstStyle/>
            <a:p>
              <a:endParaRPr sz="100"/>
            </a:p>
          </p:txBody>
        </p:sp>
      </p:grpSp>
      <p:grpSp>
        <p:nvGrpSpPr>
          <p:cNvPr id="13" name="object 13"/>
          <p:cNvGrpSpPr/>
          <p:nvPr/>
        </p:nvGrpSpPr>
        <p:grpSpPr>
          <a:xfrm>
            <a:off x="4727605" y="6078746"/>
            <a:ext cx="439777" cy="1460689"/>
            <a:chOff x="2867025" y="3686175"/>
            <a:chExt cx="266700" cy="885825"/>
          </a:xfrm>
        </p:grpSpPr>
        <p:sp>
          <p:nvSpPr>
            <p:cNvPr id="14" name="object 14"/>
            <p:cNvSpPr/>
            <p:nvPr/>
          </p:nvSpPr>
          <p:spPr>
            <a:xfrm>
              <a:off x="2876550" y="3695700"/>
              <a:ext cx="247650" cy="866775"/>
            </a:xfrm>
            <a:custGeom>
              <a:avLst/>
              <a:gdLst/>
              <a:ahLst/>
              <a:cxnLst/>
              <a:rect l="l" t="t" r="r" b="b"/>
              <a:pathLst>
                <a:path w="247650" h="866775">
                  <a:moveTo>
                    <a:pt x="123825" y="0"/>
                  </a:moveTo>
                  <a:lnTo>
                    <a:pt x="0" y="123825"/>
                  </a:lnTo>
                  <a:lnTo>
                    <a:pt x="61849" y="123825"/>
                  </a:lnTo>
                  <a:lnTo>
                    <a:pt x="61849" y="866775"/>
                  </a:lnTo>
                  <a:lnTo>
                    <a:pt x="185800" y="866775"/>
                  </a:lnTo>
                  <a:lnTo>
                    <a:pt x="185800" y="123825"/>
                  </a:lnTo>
                  <a:lnTo>
                    <a:pt x="247650" y="123825"/>
                  </a:lnTo>
                  <a:lnTo>
                    <a:pt x="123825" y="0"/>
                  </a:lnTo>
                  <a:close/>
                </a:path>
              </a:pathLst>
            </a:custGeom>
            <a:solidFill>
              <a:srgbClr val="000000"/>
            </a:solidFill>
          </p:spPr>
          <p:txBody>
            <a:bodyPr wrap="square" lIns="0" tIns="0" rIns="0" bIns="0" rtlCol="0"/>
            <a:lstStyle/>
            <a:p>
              <a:endParaRPr sz="100"/>
            </a:p>
          </p:txBody>
        </p:sp>
        <p:sp>
          <p:nvSpPr>
            <p:cNvPr id="15" name="object 15"/>
            <p:cNvSpPr/>
            <p:nvPr/>
          </p:nvSpPr>
          <p:spPr>
            <a:xfrm>
              <a:off x="2876550" y="3695700"/>
              <a:ext cx="247650" cy="866775"/>
            </a:xfrm>
            <a:custGeom>
              <a:avLst/>
              <a:gdLst/>
              <a:ahLst/>
              <a:cxnLst/>
              <a:rect l="l" t="t" r="r" b="b"/>
              <a:pathLst>
                <a:path w="247650" h="866775">
                  <a:moveTo>
                    <a:pt x="0" y="123825"/>
                  </a:moveTo>
                  <a:lnTo>
                    <a:pt x="123825" y="0"/>
                  </a:lnTo>
                  <a:lnTo>
                    <a:pt x="247650" y="123825"/>
                  </a:lnTo>
                  <a:lnTo>
                    <a:pt x="185800" y="123825"/>
                  </a:lnTo>
                  <a:lnTo>
                    <a:pt x="185800" y="866775"/>
                  </a:lnTo>
                  <a:lnTo>
                    <a:pt x="61849" y="866775"/>
                  </a:lnTo>
                  <a:lnTo>
                    <a:pt x="61849" y="123825"/>
                  </a:lnTo>
                  <a:lnTo>
                    <a:pt x="0" y="123825"/>
                  </a:lnTo>
                  <a:close/>
                </a:path>
              </a:pathLst>
            </a:custGeom>
            <a:ln w="19050">
              <a:solidFill>
                <a:srgbClr val="042333"/>
              </a:solidFill>
            </a:ln>
          </p:spPr>
          <p:txBody>
            <a:bodyPr wrap="square" lIns="0" tIns="0" rIns="0" bIns="0" rtlCol="0"/>
            <a:lstStyle/>
            <a:p>
              <a:endParaRPr sz="100"/>
            </a:p>
          </p:txBody>
        </p:sp>
      </p:grpSp>
      <p:grpSp>
        <p:nvGrpSpPr>
          <p:cNvPr id="16" name="object 16"/>
          <p:cNvGrpSpPr/>
          <p:nvPr/>
        </p:nvGrpSpPr>
        <p:grpSpPr>
          <a:xfrm>
            <a:off x="4711898" y="3330138"/>
            <a:ext cx="424071" cy="879554"/>
            <a:chOff x="2857500" y="2019300"/>
            <a:chExt cx="257175" cy="533400"/>
          </a:xfrm>
        </p:grpSpPr>
        <p:sp>
          <p:nvSpPr>
            <p:cNvPr id="17" name="object 17"/>
            <p:cNvSpPr/>
            <p:nvPr/>
          </p:nvSpPr>
          <p:spPr>
            <a:xfrm>
              <a:off x="2867025" y="2028825"/>
              <a:ext cx="238125" cy="514350"/>
            </a:xfrm>
            <a:custGeom>
              <a:avLst/>
              <a:gdLst/>
              <a:ahLst/>
              <a:cxnLst/>
              <a:rect l="l" t="t" r="r" b="b"/>
              <a:pathLst>
                <a:path w="238125" h="514350">
                  <a:moveTo>
                    <a:pt x="119125" y="0"/>
                  </a:moveTo>
                  <a:lnTo>
                    <a:pt x="0" y="118999"/>
                  </a:lnTo>
                  <a:lnTo>
                    <a:pt x="59562" y="118999"/>
                  </a:lnTo>
                  <a:lnTo>
                    <a:pt x="59562" y="514350"/>
                  </a:lnTo>
                  <a:lnTo>
                    <a:pt x="178562" y="514350"/>
                  </a:lnTo>
                  <a:lnTo>
                    <a:pt x="178562" y="118999"/>
                  </a:lnTo>
                  <a:lnTo>
                    <a:pt x="238125" y="118999"/>
                  </a:lnTo>
                  <a:lnTo>
                    <a:pt x="119125" y="0"/>
                  </a:lnTo>
                  <a:close/>
                </a:path>
              </a:pathLst>
            </a:custGeom>
            <a:solidFill>
              <a:srgbClr val="000000"/>
            </a:solidFill>
          </p:spPr>
          <p:txBody>
            <a:bodyPr wrap="square" lIns="0" tIns="0" rIns="0" bIns="0" rtlCol="0"/>
            <a:lstStyle/>
            <a:p>
              <a:endParaRPr sz="100"/>
            </a:p>
          </p:txBody>
        </p:sp>
        <p:sp>
          <p:nvSpPr>
            <p:cNvPr id="18" name="object 18"/>
            <p:cNvSpPr/>
            <p:nvPr/>
          </p:nvSpPr>
          <p:spPr>
            <a:xfrm>
              <a:off x="2867025" y="2028825"/>
              <a:ext cx="238125" cy="514350"/>
            </a:xfrm>
            <a:custGeom>
              <a:avLst/>
              <a:gdLst/>
              <a:ahLst/>
              <a:cxnLst/>
              <a:rect l="l" t="t" r="r" b="b"/>
              <a:pathLst>
                <a:path w="238125" h="514350">
                  <a:moveTo>
                    <a:pt x="0" y="118999"/>
                  </a:moveTo>
                  <a:lnTo>
                    <a:pt x="119125" y="0"/>
                  </a:lnTo>
                  <a:lnTo>
                    <a:pt x="238125" y="118999"/>
                  </a:lnTo>
                  <a:lnTo>
                    <a:pt x="178562" y="118999"/>
                  </a:lnTo>
                  <a:lnTo>
                    <a:pt x="178562" y="514350"/>
                  </a:lnTo>
                  <a:lnTo>
                    <a:pt x="59562" y="514350"/>
                  </a:lnTo>
                  <a:lnTo>
                    <a:pt x="59562" y="118999"/>
                  </a:lnTo>
                  <a:lnTo>
                    <a:pt x="0" y="118999"/>
                  </a:lnTo>
                  <a:close/>
                </a:path>
              </a:pathLst>
            </a:custGeom>
            <a:ln w="19050">
              <a:solidFill>
                <a:srgbClr val="042333"/>
              </a:solidFill>
            </a:ln>
          </p:spPr>
          <p:txBody>
            <a:bodyPr wrap="square" lIns="0" tIns="0" rIns="0" bIns="0" rtlCol="0"/>
            <a:lstStyle/>
            <a:p>
              <a:endParaRPr sz="100"/>
            </a:p>
          </p:txBody>
        </p:sp>
      </p:grpSp>
      <p:grpSp>
        <p:nvGrpSpPr>
          <p:cNvPr id="19" name="object 19"/>
          <p:cNvGrpSpPr/>
          <p:nvPr/>
        </p:nvGrpSpPr>
        <p:grpSpPr>
          <a:xfrm>
            <a:off x="14559766" y="6235809"/>
            <a:ext cx="596840" cy="1068030"/>
            <a:chOff x="8829675" y="3781425"/>
            <a:chExt cx="361950" cy="647700"/>
          </a:xfrm>
        </p:grpSpPr>
        <p:sp>
          <p:nvSpPr>
            <p:cNvPr id="20" name="object 20"/>
            <p:cNvSpPr/>
            <p:nvPr/>
          </p:nvSpPr>
          <p:spPr>
            <a:xfrm>
              <a:off x="8839200" y="3790950"/>
              <a:ext cx="342900" cy="628650"/>
            </a:xfrm>
            <a:custGeom>
              <a:avLst/>
              <a:gdLst/>
              <a:ahLst/>
              <a:cxnLst/>
              <a:rect l="l" t="t" r="r" b="b"/>
              <a:pathLst>
                <a:path w="342900" h="628650">
                  <a:moveTo>
                    <a:pt x="257175" y="0"/>
                  </a:moveTo>
                  <a:lnTo>
                    <a:pt x="85725" y="0"/>
                  </a:lnTo>
                  <a:lnTo>
                    <a:pt x="85725" y="457200"/>
                  </a:lnTo>
                  <a:lnTo>
                    <a:pt x="0" y="457200"/>
                  </a:lnTo>
                  <a:lnTo>
                    <a:pt x="171450" y="628650"/>
                  </a:lnTo>
                  <a:lnTo>
                    <a:pt x="342900" y="457200"/>
                  </a:lnTo>
                  <a:lnTo>
                    <a:pt x="257175" y="457200"/>
                  </a:lnTo>
                  <a:lnTo>
                    <a:pt x="257175" y="0"/>
                  </a:lnTo>
                  <a:close/>
                </a:path>
              </a:pathLst>
            </a:custGeom>
            <a:solidFill>
              <a:srgbClr val="000000"/>
            </a:solidFill>
          </p:spPr>
          <p:txBody>
            <a:bodyPr wrap="square" lIns="0" tIns="0" rIns="0" bIns="0" rtlCol="0"/>
            <a:lstStyle/>
            <a:p>
              <a:endParaRPr sz="100"/>
            </a:p>
          </p:txBody>
        </p:sp>
        <p:sp>
          <p:nvSpPr>
            <p:cNvPr id="21" name="object 21"/>
            <p:cNvSpPr/>
            <p:nvPr/>
          </p:nvSpPr>
          <p:spPr>
            <a:xfrm>
              <a:off x="8839200" y="3790950"/>
              <a:ext cx="342900" cy="628650"/>
            </a:xfrm>
            <a:custGeom>
              <a:avLst/>
              <a:gdLst/>
              <a:ahLst/>
              <a:cxnLst/>
              <a:rect l="l" t="t" r="r" b="b"/>
              <a:pathLst>
                <a:path w="342900" h="628650">
                  <a:moveTo>
                    <a:pt x="0" y="457200"/>
                  </a:moveTo>
                  <a:lnTo>
                    <a:pt x="85725" y="457200"/>
                  </a:lnTo>
                  <a:lnTo>
                    <a:pt x="85725" y="0"/>
                  </a:lnTo>
                  <a:lnTo>
                    <a:pt x="257175" y="0"/>
                  </a:lnTo>
                  <a:lnTo>
                    <a:pt x="257175" y="457200"/>
                  </a:lnTo>
                  <a:lnTo>
                    <a:pt x="342900" y="457200"/>
                  </a:lnTo>
                  <a:lnTo>
                    <a:pt x="171450" y="628650"/>
                  </a:lnTo>
                  <a:lnTo>
                    <a:pt x="0" y="457200"/>
                  </a:lnTo>
                  <a:close/>
                </a:path>
              </a:pathLst>
            </a:custGeom>
            <a:ln w="19050">
              <a:solidFill>
                <a:srgbClr val="042333"/>
              </a:solidFill>
            </a:ln>
          </p:spPr>
          <p:txBody>
            <a:bodyPr wrap="square" lIns="0" tIns="0" rIns="0" bIns="0" rtlCol="0"/>
            <a:lstStyle/>
            <a:p>
              <a:endParaRPr sz="100"/>
            </a:p>
          </p:txBody>
        </p:sp>
      </p:grpSp>
      <p:grpSp>
        <p:nvGrpSpPr>
          <p:cNvPr id="22" name="object 22"/>
          <p:cNvGrpSpPr/>
          <p:nvPr/>
        </p:nvGrpSpPr>
        <p:grpSpPr>
          <a:xfrm>
            <a:off x="7774632" y="1775212"/>
            <a:ext cx="1978997" cy="455484"/>
            <a:chOff x="4714875" y="1076325"/>
            <a:chExt cx="1200150" cy="276225"/>
          </a:xfrm>
        </p:grpSpPr>
        <p:sp>
          <p:nvSpPr>
            <p:cNvPr id="23" name="object 23"/>
            <p:cNvSpPr/>
            <p:nvPr/>
          </p:nvSpPr>
          <p:spPr>
            <a:xfrm>
              <a:off x="4724400" y="1085850"/>
              <a:ext cx="1181100" cy="257175"/>
            </a:xfrm>
            <a:custGeom>
              <a:avLst/>
              <a:gdLst/>
              <a:ahLst/>
              <a:cxnLst/>
              <a:rect l="l" t="t" r="r" b="b"/>
              <a:pathLst>
                <a:path w="1181100" h="257175">
                  <a:moveTo>
                    <a:pt x="1052576" y="0"/>
                  </a:moveTo>
                  <a:lnTo>
                    <a:pt x="1052576" y="64262"/>
                  </a:lnTo>
                  <a:lnTo>
                    <a:pt x="0" y="64262"/>
                  </a:lnTo>
                  <a:lnTo>
                    <a:pt x="0" y="192912"/>
                  </a:lnTo>
                  <a:lnTo>
                    <a:pt x="1052576" y="192912"/>
                  </a:lnTo>
                  <a:lnTo>
                    <a:pt x="1052576" y="257175"/>
                  </a:lnTo>
                  <a:lnTo>
                    <a:pt x="1181100" y="128650"/>
                  </a:lnTo>
                  <a:lnTo>
                    <a:pt x="1052576" y="0"/>
                  </a:lnTo>
                  <a:close/>
                </a:path>
              </a:pathLst>
            </a:custGeom>
            <a:solidFill>
              <a:srgbClr val="000000"/>
            </a:solidFill>
          </p:spPr>
          <p:txBody>
            <a:bodyPr wrap="square" lIns="0" tIns="0" rIns="0" bIns="0" rtlCol="0"/>
            <a:lstStyle/>
            <a:p>
              <a:endParaRPr sz="100"/>
            </a:p>
          </p:txBody>
        </p:sp>
        <p:sp>
          <p:nvSpPr>
            <p:cNvPr id="24" name="object 24"/>
            <p:cNvSpPr/>
            <p:nvPr/>
          </p:nvSpPr>
          <p:spPr>
            <a:xfrm>
              <a:off x="4724400" y="1085850"/>
              <a:ext cx="1181100" cy="257175"/>
            </a:xfrm>
            <a:custGeom>
              <a:avLst/>
              <a:gdLst/>
              <a:ahLst/>
              <a:cxnLst/>
              <a:rect l="l" t="t" r="r" b="b"/>
              <a:pathLst>
                <a:path w="1181100" h="257175">
                  <a:moveTo>
                    <a:pt x="0" y="64262"/>
                  </a:moveTo>
                  <a:lnTo>
                    <a:pt x="1052576" y="64262"/>
                  </a:lnTo>
                  <a:lnTo>
                    <a:pt x="1052576" y="0"/>
                  </a:lnTo>
                  <a:lnTo>
                    <a:pt x="1181100" y="128650"/>
                  </a:lnTo>
                  <a:lnTo>
                    <a:pt x="1052576" y="257175"/>
                  </a:lnTo>
                  <a:lnTo>
                    <a:pt x="1052576" y="192912"/>
                  </a:lnTo>
                  <a:lnTo>
                    <a:pt x="0" y="192912"/>
                  </a:lnTo>
                  <a:lnTo>
                    <a:pt x="0" y="64262"/>
                  </a:lnTo>
                  <a:close/>
                </a:path>
              </a:pathLst>
            </a:custGeom>
            <a:ln w="19050">
              <a:solidFill>
                <a:srgbClr val="042333"/>
              </a:solidFill>
            </a:ln>
          </p:spPr>
          <p:txBody>
            <a:bodyPr wrap="square" lIns="0" tIns="0" rIns="0" bIns="0" rtlCol="0"/>
            <a:lstStyle/>
            <a:p>
              <a:endParaRPr sz="100"/>
            </a:p>
          </p:txBody>
        </p: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4227195" y="385445"/>
            <a:ext cx="10399395" cy="1850390"/>
          </a:xfrm>
          <a:prstGeom prst="rect">
            <a:avLst/>
          </a:prstGeom>
        </p:spPr>
        <p:txBody>
          <a:bodyPr vert="horz" wrap="square" lIns="0" tIns="23035" rIns="0" bIns="0" rtlCol="0">
            <a:spAutoFit/>
          </a:bodyPr>
          <a:lstStyle/>
          <a:p>
            <a:pPr marL="12700">
              <a:lnSpc>
                <a:spcPct val="100000"/>
              </a:lnSpc>
              <a:spcBef>
                <a:spcPts val="110"/>
              </a:spcBef>
            </a:pPr>
            <a:r>
              <a:rPr sz="11875" b="1" i="1" spc="-75">
                <a:latin typeface="Trebuchet MS" panose="020B0603020202020204"/>
                <a:cs typeface="Trebuchet MS" panose="020B0603020202020204"/>
              </a:rPr>
              <a:t>REFERENCES</a:t>
            </a:r>
            <a:endParaRPr sz="11875">
              <a:latin typeface="Trebuchet MS" panose="020B0603020202020204"/>
              <a:cs typeface="Trebuchet MS" panose="020B0603020202020204"/>
            </a:endParaRPr>
          </a:p>
        </p:txBody>
      </p:sp>
      <p:sp>
        <p:nvSpPr>
          <p:cNvPr id="3" name="object 3"/>
          <p:cNvSpPr txBox="1"/>
          <p:nvPr/>
        </p:nvSpPr>
        <p:spPr>
          <a:xfrm>
            <a:off x="4309816" y="1905000"/>
            <a:ext cx="9522223" cy="735965"/>
          </a:xfrm>
          <a:prstGeom prst="rect">
            <a:avLst/>
          </a:prstGeom>
        </p:spPr>
        <p:txBody>
          <a:bodyPr vert="horz" wrap="square" lIns="0" tIns="26177" rIns="0" bIns="0" rtlCol="0">
            <a:spAutoFit/>
          </a:bodyPr>
          <a:lstStyle/>
          <a:p>
            <a:pPr marL="12700">
              <a:lnSpc>
                <a:spcPct val="100000"/>
              </a:lnSpc>
              <a:spcBef>
                <a:spcPts val="125"/>
              </a:spcBef>
            </a:pPr>
            <a:r>
              <a:rPr sz="2310" spc="-10">
                <a:latin typeface="Calibri"/>
                <a:cs typeface="Calibri"/>
              </a:rPr>
              <a:t>Wikipedia</a:t>
            </a:r>
            <a:r>
              <a:rPr sz="2310" spc="-40">
                <a:latin typeface="Calibri"/>
                <a:cs typeface="Calibri"/>
              </a:rPr>
              <a:t> </a:t>
            </a:r>
            <a:r>
              <a:rPr sz="2310" spc="-10">
                <a:latin typeface="Calibri"/>
                <a:cs typeface="Calibri"/>
              </a:rPr>
              <a:t>Contributors</a:t>
            </a:r>
            <a:r>
              <a:rPr sz="2310" spc="-60">
                <a:latin typeface="Calibri"/>
                <a:cs typeface="Calibri"/>
              </a:rPr>
              <a:t> </a:t>
            </a:r>
            <a:r>
              <a:rPr sz="2310">
                <a:latin typeface="Calibri"/>
                <a:cs typeface="Calibri"/>
              </a:rPr>
              <a:t>(2019).</a:t>
            </a:r>
            <a:r>
              <a:rPr sz="2310" spc="-30">
                <a:latin typeface="Calibri"/>
                <a:cs typeface="Calibri"/>
              </a:rPr>
              <a:t> </a:t>
            </a:r>
            <a:r>
              <a:rPr sz="2310" i="1">
                <a:latin typeface="Calibri"/>
                <a:cs typeface="Calibri"/>
              </a:rPr>
              <a:t>Microsoft</a:t>
            </a:r>
            <a:r>
              <a:rPr sz="2310" i="1" spc="-60">
                <a:latin typeface="Calibri"/>
                <a:cs typeface="Calibri"/>
              </a:rPr>
              <a:t> </a:t>
            </a:r>
            <a:r>
              <a:rPr sz="2310" i="1">
                <a:latin typeface="Calibri"/>
                <a:cs typeface="Calibri"/>
              </a:rPr>
              <a:t>Excel</a:t>
            </a:r>
            <a:r>
              <a:rPr sz="2310">
                <a:latin typeface="Calibri"/>
                <a:cs typeface="Calibri"/>
              </a:rPr>
              <a:t>.</a:t>
            </a:r>
            <a:r>
              <a:rPr sz="2310" spc="-10">
                <a:latin typeface="Calibri"/>
                <a:cs typeface="Calibri"/>
              </a:rPr>
              <a:t> </a:t>
            </a:r>
            <a:r>
              <a:rPr sz="2310">
                <a:latin typeface="Calibri"/>
                <a:cs typeface="Calibri"/>
              </a:rPr>
              <a:t>[online]</a:t>
            </a:r>
            <a:r>
              <a:rPr sz="2310" spc="-20">
                <a:latin typeface="Calibri"/>
                <a:cs typeface="Calibri"/>
              </a:rPr>
              <a:t> </a:t>
            </a:r>
            <a:r>
              <a:rPr sz="2310">
                <a:latin typeface="Calibri"/>
                <a:cs typeface="Calibri"/>
              </a:rPr>
              <a:t>Wikipedia.</a:t>
            </a:r>
            <a:r>
              <a:rPr sz="2310" spc="-15">
                <a:latin typeface="Calibri"/>
                <a:cs typeface="Calibri"/>
              </a:rPr>
              <a:t> </a:t>
            </a:r>
            <a:r>
              <a:rPr sz="2310" spc="-10">
                <a:latin typeface="Calibri"/>
                <a:cs typeface="Calibri"/>
              </a:rPr>
              <a:t>Available</a:t>
            </a:r>
            <a:r>
              <a:rPr sz="2310" spc="10">
                <a:latin typeface="Calibri"/>
                <a:cs typeface="Calibri"/>
              </a:rPr>
              <a:t> </a:t>
            </a:r>
            <a:r>
              <a:rPr sz="2310" spc="-25">
                <a:latin typeface="Calibri"/>
                <a:cs typeface="Calibri"/>
              </a:rPr>
              <a:t>at:</a:t>
            </a:r>
            <a:endParaRPr sz="2310">
              <a:latin typeface="Calibri"/>
              <a:cs typeface="Calibri"/>
            </a:endParaRPr>
          </a:p>
        </p:txBody>
      </p:sp>
      <p:sp>
        <p:nvSpPr>
          <p:cNvPr id="4" name="object 4"/>
          <p:cNvSpPr txBox="1"/>
          <p:nvPr/>
        </p:nvSpPr>
        <p:spPr>
          <a:xfrm>
            <a:off x="4309816" y="2310130"/>
            <a:ext cx="5624960" cy="735965"/>
          </a:xfrm>
          <a:prstGeom prst="rect">
            <a:avLst/>
          </a:prstGeom>
        </p:spPr>
        <p:txBody>
          <a:bodyPr vert="horz" wrap="square" lIns="0" tIns="26177" rIns="0" bIns="0" rtlCol="0">
            <a:spAutoFit/>
          </a:bodyPr>
          <a:lstStyle/>
          <a:p>
            <a:pPr marL="12700">
              <a:lnSpc>
                <a:spcPct val="100000"/>
              </a:lnSpc>
              <a:spcBef>
                <a:spcPts val="125"/>
              </a:spcBef>
            </a:pPr>
            <a:r>
              <a:rPr sz="2310" u="sng" spc="-10">
                <a:solidFill>
                  <a:srgbClr val="467885"/>
                </a:solidFill>
                <a:uFill>
                  <a:solidFill>
                    <a:srgbClr val="467885"/>
                  </a:solidFill>
                </a:uFill>
                <a:latin typeface="Calibri"/>
                <a:cs typeface="Calibri"/>
                <a:hlinkClick r:id="rId2"/>
              </a:rPr>
              <a:t>https://en.wikipedia.org/wiki/Microsoft_Excel</a:t>
            </a:r>
            <a:r>
              <a:rPr sz="2310" spc="-10">
                <a:latin typeface="Calibri"/>
                <a:cs typeface="Calibri"/>
              </a:rPr>
              <a:t>.</a:t>
            </a:r>
            <a:endParaRPr sz="2310">
              <a:latin typeface="Calibri"/>
              <a:cs typeface="Calibri"/>
            </a:endParaRPr>
          </a:p>
        </p:txBody>
      </p:sp>
      <p:sp>
        <p:nvSpPr>
          <p:cNvPr id="5" name="object 5"/>
          <p:cNvSpPr txBox="1"/>
          <p:nvPr/>
        </p:nvSpPr>
        <p:spPr>
          <a:xfrm>
            <a:off x="4309816" y="2715260"/>
            <a:ext cx="12189156" cy="579755"/>
          </a:xfrm>
          <a:prstGeom prst="rect">
            <a:avLst/>
          </a:prstGeom>
        </p:spPr>
        <p:txBody>
          <a:bodyPr vert="horz" wrap="square" lIns="0" tIns="26177" rIns="0" bIns="0" rtlCol="0">
            <a:spAutoFit/>
          </a:bodyPr>
          <a:lstStyle/>
          <a:p>
            <a:pPr marL="12700">
              <a:lnSpc>
                <a:spcPts val="1440"/>
              </a:lnSpc>
              <a:spcBef>
                <a:spcPts val="125"/>
              </a:spcBef>
            </a:pPr>
            <a:r>
              <a:rPr sz="2310">
                <a:latin typeface="Calibri"/>
                <a:cs typeface="Calibri"/>
              </a:rPr>
              <a:t>NHS</a:t>
            </a:r>
            <a:r>
              <a:rPr sz="2310" spc="-65">
                <a:latin typeface="Calibri"/>
                <a:cs typeface="Calibri"/>
              </a:rPr>
              <a:t> </a:t>
            </a:r>
            <a:r>
              <a:rPr sz="2310">
                <a:latin typeface="Calibri"/>
                <a:cs typeface="Calibri"/>
              </a:rPr>
              <a:t>(2022).</a:t>
            </a:r>
            <a:r>
              <a:rPr sz="2310" spc="-15">
                <a:latin typeface="Calibri"/>
                <a:cs typeface="Calibri"/>
              </a:rPr>
              <a:t> </a:t>
            </a:r>
            <a:r>
              <a:rPr sz="2310" i="1">
                <a:latin typeface="Calibri"/>
                <a:cs typeface="Calibri"/>
              </a:rPr>
              <a:t>What</a:t>
            </a:r>
            <a:r>
              <a:rPr sz="2310" i="1" spc="45">
                <a:latin typeface="Calibri"/>
                <a:cs typeface="Calibri"/>
              </a:rPr>
              <a:t> </a:t>
            </a:r>
            <a:r>
              <a:rPr sz="2310" i="1">
                <a:latin typeface="Calibri"/>
                <a:cs typeface="Calibri"/>
              </a:rPr>
              <a:t>are</a:t>
            </a:r>
            <a:r>
              <a:rPr sz="2310" i="1" spc="-10">
                <a:latin typeface="Calibri"/>
                <a:cs typeface="Calibri"/>
              </a:rPr>
              <a:t> </a:t>
            </a:r>
            <a:r>
              <a:rPr sz="2310" i="1">
                <a:latin typeface="Calibri"/>
                <a:cs typeface="Calibri"/>
              </a:rPr>
              <a:t>the</a:t>
            </a:r>
            <a:r>
              <a:rPr sz="2310" i="1" spc="-5">
                <a:latin typeface="Calibri"/>
                <a:cs typeface="Calibri"/>
              </a:rPr>
              <a:t> </a:t>
            </a:r>
            <a:r>
              <a:rPr sz="2310" i="1" spc="-10">
                <a:latin typeface="Calibri"/>
                <a:cs typeface="Calibri"/>
              </a:rPr>
              <a:t>confidentiality</a:t>
            </a:r>
            <a:r>
              <a:rPr sz="2310" i="1" spc="-40">
                <a:latin typeface="Calibri"/>
                <a:cs typeface="Calibri"/>
              </a:rPr>
              <a:t> </a:t>
            </a:r>
            <a:r>
              <a:rPr sz="2310" i="1">
                <a:latin typeface="Calibri"/>
                <a:cs typeface="Calibri"/>
              </a:rPr>
              <a:t>rules</a:t>
            </a:r>
            <a:r>
              <a:rPr sz="2310">
                <a:latin typeface="Calibri"/>
                <a:cs typeface="Calibri"/>
              </a:rPr>
              <a:t>.</a:t>
            </a:r>
            <a:r>
              <a:rPr sz="2310" spc="10">
                <a:latin typeface="Calibri"/>
                <a:cs typeface="Calibri"/>
              </a:rPr>
              <a:t> </a:t>
            </a:r>
            <a:r>
              <a:rPr sz="2310">
                <a:latin typeface="Calibri"/>
                <a:cs typeface="Calibri"/>
              </a:rPr>
              <a:t>[online]</a:t>
            </a:r>
            <a:r>
              <a:rPr sz="2310" spc="10">
                <a:latin typeface="Calibri"/>
                <a:cs typeface="Calibri"/>
              </a:rPr>
              <a:t> </a:t>
            </a:r>
            <a:r>
              <a:rPr sz="2310">
                <a:latin typeface="Calibri"/>
                <a:cs typeface="Calibri"/>
              </a:rPr>
              <a:t>NHS</a:t>
            </a:r>
            <a:r>
              <a:rPr sz="2310" spc="-60">
                <a:latin typeface="Calibri"/>
                <a:cs typeface="Calibri"/>
              </a:rPr>
              <a:t> </a:t>
            </a:r>
            <a:r>
              <a:rPr sz="2310">
                <a:latin typeface="Calibri"/>
                <a:cs typeface="Calibri"/>
              </a:rPr>
              <a:t>Digital.</a:t>
            </a:r>
            <a:r>
              <a:rPr sz="2310" spc="-60">
                <a:latin typeface="Calibri"/>
                <a:cs typeface="Calibri"/>
              </a:rPr>
              <a:t> </a:t>
            </a:r>
            <a:r>
              <a:rPr sz="2310" spc="-10">
                <a:latin typeface="Calibri"/>
                <a:cs typeface="Calibri"/>
              </a:rPr>
              <a:t>Available</a:t>
            </a:r>
            <a:r>
              <a:rPr sz="2310" spc="-35">
                <a:latin typeface="Calibri"/>
                <a:cs typeface="Calibri"/>
              </a:rPr>
              <a:t> </a:t>
            </a:r>
            <a:r>
              <a:rPr sz="2310" spc="-25">
                <a:latin typeface="Calibri"/>
                <a:cs typeface="Calibri"/>
              </a:rPr>
              <a:t>at:</a:t>
            </a:r>
            <a:endParaRPr sz="2310">
              <a:latin typeface="Calibri"/>
              <a:cs typeface="Calibri"/>
            </a:endParaRPr>
          </a:p>
          <a:p>
            <a:pPr marL="12700">
              <a:lnSpc>
                <a:spcPts val="1440"/>
              </a:lnSpc>
            </a:pPr>
            <a:r>
              <a:rPr sz="2310" u="sng" spc="-10">
                <a:solidFill>
                  <a:srgbClr val="467885"/>
                </a:solidFill>
                <a:uFill>
                  <a:solidFill>
                    <a:srgbClr val="467885"/>
                  </a:solidFill>
                </a:uFill>
                <a:latin typeface="Calibri"/>
                <a:cs typeface="Calibri"/>
                <a:hlinkClick r:id="rId3"/>
              </a:rPr>
              <a:t>https://digital.nhs.uk/data-and-information/looking-after-information/data-security-and-</a:t>
            </a:r>
            <a:r>
              <a:rPr sz="2310" u="sng">
                <a:solidFill>
                  <a:srgbClr val="467885"/>
                </a:solidFill>
                <a:uFill>
                  <a:solidFill>
                    <a:srgbClr val="467885"/>
                  </a:solidFill>
                </a:uFill>
                <a:latin typeface="Calibri"/>
                <a:cs typeface="Calibri"/>
                <a:hlinkClick r:id="rId3"/>
              </a:rPr>
              <a:t>information-</a:t>
            </a:r>
            <a:endParaRPr sz="2310">
              <a:latin typeface="Calibri"/>
              <a:cs typeface="Calibri"/>
            </a:endParaRPr>
          </a:p>
        </p:txBody>
      </p:sp>
      <p:sp>
        <p:nvSpPr>
          <p:cNvPr id="6" name="object 6"/>
          <p:cNvSpPr txBox="1"/>
          <p:nvPr/>
        </p:nvSpPr>
        <p:spPr>
          <a:xfrm>
            <a:off x="4309816" y="2964180"/>
            <a:ext cx="12197534" cy="735965"/>
          </a:xfrm>
          <a:prstGeom prst="rect">
            <a:avLst/>
          </a:prstGeom>
        </p:spPr>
        <p:txBody>
          <a:bodyPr vert="horz" wrap="square" lIns="0" tIns="26177" rIns="0" bIns="0" rtlCol="0">
            <a:spAutoFit/>
          </a:bodyPr>
          <a:lstStyle/>
          <a:p>
            <a:pPr marL="12700">
              <a:lnSpc>
                <a:spcPct val="100000"/>
              </a:lnSpc>
              <a:spcBef>
                <a:spcPts val="125"/>
              </a:spcBef>
            </a:pPr>
            <a:r>
              <a:rPr sz="2310" u="sng" spc="-10">
                <a:solidFill>
                  <a:srgbClr val="467885"/>
                </a:solidFill>
                <a:uFill>
                  <a:solidFill>
                    <a:srgbClr val="467885"/>
                  </a:solidFill>
                </a:uFill>
                <a:latin typeface="Calibri"/>
                <a:cs typeface="Calibri"/>
                <a:hlinkClick r:id="rId3"/>
              </a:rPr>
              <a:t>governance/codes-of-practice-</a:t>
            </a:r>
            <a:r>
              <a:rPr sz="2310" u="sng" spc="-20">
                <a:solidFill>
                  <a:srgbClr val="467885"/>
                </a:solidFill>
                <a:uFill>
                  <a:solidFill>
                    <a:srgbClr val="467885"/>
                  </a:solidFill>
                </a:uFill>
                <a:latin typeface="Calibri"/>
                <a:cs typeface="Calibri"/>
                <a:hlinkClick r:id="rId3"/>
              </a:rPr>
              <a:t>for-</a:t>
            </a:r>
            <a:r>
              <a:rPr sz="2310" u="sng" spc="-10">
                <a:solidFill>
                  <a:srgbClr val="467885"/>
                </a:solidFill>
                <a:uFill>
                  <a:solidFill>
                    <a:srgbClr val="467885"/>
                  </a:solidFill>
                </a:uFill>
                <a:latin typeface="Calibri"/>
                <a:cs typeface="Calibri"/>
                <a:hlinkClick r:id="rId3"/>
              </a:rPr>
              <a:t>handling-</a:t>
            </a:r>
            <a:r>
              <a:rPr sz="2310" u="sng" spc="-20">
                <a:solidFill>
                  <a:srgbClr val="467885"/>
                </a:solidFill>
                <a:uFill>
                  <a:solidFill>
                    <a:srgbClr val="467885"/>
                  </a:solidFill>
                </a:uFill>
                <a:latin typeface="Calibri"/>
                <a:cs typeface="Calibri"/>
                <a:hlinkClick r:id="rId3"/>
              </a:rPr>
              <a:t>information-</a:t>
            </a:r>
            <a:r>
              <a:rPr sz="2310" u="sng" spc="-10">
                <a:solidFill>
                  <a:srgbClr val="467885"/>
                </a:solidFill>
                <a:uFill>
                  <a:solidFill>
                    <a:srgbClr val="467885"/>
                  </a:solidFill>
                </a:uFill>
                <a:latin typeface="Calibri"/>
                <a:cs typeface="Calibri"/>
                <a:hlinkClick r:id="rId3"/>
              </a:rPr>
              <a:t>in-health-and-</a:t>
            </a:r>
            <a:r>
              <a:rPr sz="2310" u="sng" spc="-20">
                <a:solidFill>
                  <a:srgbClr val="467885"/>
                </a:solidFill>
                <a:uFill>
                  <a:solidFill>
                    <a:srgbClr val="467885"/>
                  </a:solidFill>
                </a:uFill>
                <a:latin typeface="Calibri"/>
                <a:cs typeface="Calibri"/>
                <a:hlinkClick r:id="rId3"/>
              </a:rPr>
              <a:t>care/a-</a:t>
            </a:r>
            <a:r>
              <a:rPr sz="2310" u="sng" spc="-10">
                <a:solidFill>
                  <a:srgbClr val="467885"/>
                </a:solidFill>
                <a:uFill>
                  <a:solidFill>
                    <a:srgbClr val="467885"/>
                  </a:solidFill>
                </a:uFill>
                <a:latin typeface="Calibri"/>
                <a:cs typeface="Calibri"/>
                <a:hlinkClick r:id="rId3"/>
              </a:rPr>
              <a:t>guide-to-</a:t>
            </a:r>
            <a:r>
              <a:rPr sz="2310" u="sng">
                <a:solidFill>
                  <a:srgbClr val="467885"/>
                </a:solidFill>
                <a:uFill>
                  <a:solidFill>
                    <a:srgbClr val="467885"/>
                  </a:solidFill>
                </a:uFill>
                <a:latin typeface="Calibri"/>
                <a:cs typeface="Calibri"/>
                <a:hlinkClick r:id="rId3"/>
              </a:rPr>
              <a:t>confidentiality-</a:t>
            </a:r>
            <a:endParaRPr sz="2310">
              <a:latin typeface="Calibri"/>
              <a:cs typeface="Calibri"/>
            </a:endParaRPr>
          </a:p>
        </p:txBody>
      </p:sp>
      <p:sp>
        <p:nvSpPr>
          <p:cNvPr id="7" name="object 7"/>
          <p:cNvSpPr txBox="1"/>
          <p:nvPr/>
        </p:nvSpPr>
        <p:spPr>
          <a:xfrm>
            <a:off x="4309816" y="3369310"/>
            <a:ext cx="10399683" cy="735965"/>
          </a:xfrm>
          <a:prstGeom prst="rect">
            <a:avLst/>
          </a:prstGeom>
        </p:spPr>
        <p:txBody>
          <a:bodyPr vert="horz" wrap="square" lIns="0" tIns="26177" rIns="0" bIns="0" rtlCol="0">
            <a:spAutoFit/>
          </a:bodyPr>
          <a:lstStyle/>
          <a:p>
            <a:pPr marL="12700">
              <a:lnSpc>
                <a:spcPct val="100000"/>
              </a:lnSpc>
              <a:spcBef>
                <a:spcPts val="125"/>
              </a:spcBef>
            </a:pPr>
            <a:r>
              <a:rPr sz="2310" u="sng" spc="-10">
                <a:solidFill>
                  <a:srgbClr val="467885"/>
                </a:solidFill>
                <a:uFill>
                  <a:solidFill>
                    <a:srgbClr val="467885"/>
                  </a:solidFill>
                </a:uFill>
                <a:latin typeface="Calibri"/>
                <a:cs typeface="Calibri"/>
                <a:hlinkClick r:id="rId3"/>
              </a:rPr>
              <a:t>in-health-and-social-</a:t>
            </a:r>
            <a:r>
              <a:rPr sz="2310" u="sng" spc="-20">
                <a:solidFill>
                  <a:srgbClr val="467885"/>
                </a:solidFill>
                <a:uFill>
                  <a:solidFill>
                    <a:srgbClr val="467885"/>
                  </a:solidFill>
                </a:uFill>
                <a:latin typeface="Calibri"/>
                <a:cs typeface="Calibri"/>
                <a:hlinkClick r:id="rId3"/>
              </a:rPr>
              <a:t>care/a-</a:t>
            </a:r>
            <a:r>
              <a:rPr sz="2310" u="sng" spc="-10">
                <a:solidFill>
                  <a:srgbClr val="467885"/>
                </a:solidFill>
                <a:uFill>
                  <a:solidFill>
                    <a:srgbClr val="467885"/>
                  </a:solidFill>
                </a:uFill>
                <a:latin typeface="Calibri"/>
                <a:cs typeface="Calibri"/>
                <a:hlinkClick r:id="rId3"/>
              </a:rPr>
              <a:t>guide-to-confidentiality/what-are-the-confidentiality-rules</a:t>
            </a:r>
            <a:r>
              <a:rPr sz="2310" spc="-10">
                <a:latin typeface="Calibri"/>
                <a:cs typeface="Calibri"/>
              </a:rPr>
              <a:t>.</a:t>
            </a:r>
            <a:endParaRPr sz="2310">
              <a:latin typeface="Calibri"/>
              <a:cs typeface="Calibri"/>
            </a:endParaRPr>
          </a:p>
        </p:txBody>
      </p:sp>
      <p:sp>
        <p:nvSpPr>
          <p:cNvPr id="8" name="object 8"/>
          <p:cNvSpPr txBox="1"/>
          <p:nvPr/>
        </p:nvSpPr>
        <p:spPr>
          <a:xfrm>
            <a:off x="4309816" y="3774440"/>
            <a:ext cx="10170371" cy="735965"/>
          </a:xfrm>
          <a:prstGeom prst="rect">
            <a:avLst/>
          </a:prstGeom>
        </p:spPr>
        <p:txBody>
          <a:bodyPr vert="horz" wrap="square" lIns="0" tIns="26177" rIns="0" bIns="0" rtlCol="0">
            <a:spAutoFit/>
          </a:bodyPr>
          <a:lstStyle/>
          <a:p>
            <a:pPr marL="12700">
              <a:lnSpc>
                <a:spcPct val="100000"/>
              </a:lnSpc>
              <a:spcBef>
                <a:spcPts val="125"/>
              </a:spcBef>
            </a:pPr>
            <a:r>
              <a:rPr sz="2310">
                <a:latin typeface="Calibri"/>
                <a:cs typeface="Calibri"/>
              </a:rPr>
              <a:t>NHS</a:t>
            </a:r>
            <a:r>
              <a:rPr sz="2310" spc="-80">
                <a:latin typeface="Calibri"/>
                <a:cs typeface="Calibri"/>
              </a:rPr>
              <a:t> </a:t>
            </a:r>
            <a:r>
              <a:rPr sz="2310">
                <a:latin typeface="Calibri"/>
                <a:cs typeface="Calibri"/>
              </a:rPr>
              <a:t>(2023).</a:t>
            </a:r>
            <a:r>
              <a:rPr sz="2310" spc="-40">
                <a:latin typeface="Calibri"/>
                <a:cs typeface="Calibri"/>
              </a:rPr>
              <a:t> </a:t>
            </a:r>
            <a:r>
              <a:rPr sz="2310" i="1">
                <a:latin typeface="Calibri"/>
                <a:cs typeface="Calibri"/>
              </a:rPr>
              <a:t>Care</a:t>
            </a:r>
            <a:r>
              <a:rPr sz="2310" i="1" spc="-35">
                <a:latin typeface="Calibri"/>
                <a:cs typeface="Calibri"/>
              </a:rPr>
              <a:t> </a:t>
            </a:r>
            <a:r>
              <a:rPr sz="2310" i="1">
                <a:latin typeface="Calibri"/>
                <a:cs typeface="Calibri"/>
              </a:rPr>
              <a:t>homes</a:t>
            </a:r>
            <a:r>
              <a:rPr sz="2310" i="1" spc="-35">
                <a:latin typeface="Calibri"/>
                <a:cs typeface="Calibri"/>
              </a:rPr>
              <a:t> </a:t>
            </a:r>
            <a:r>
              <a:rPr sz="2310" i="1">
                <a:latin typeface="Calibri"/>
                <a:cs typeface="Calibri"/>
              </a:rPr>
              <a:t>-</a:t>
            </a:r>
            <a:r>
              <a:rPr sz="2310" i="1" spc="-30">
                <a:latin typeface="Calibri"/>
                <a:cs typeface="Calibri"/>
              </a:rPr>
              <a:t> </a:t>
            </a:r>
            <a:r>
              <a:rPr sz="2310" i="1">
                <a:latin typeface="Calibri"/>
                <a:cs typeface="Calibri"/>
              </a:rPr>
              <a:t>Social</a:t>
            </a:r>
            <a:r>
              <a:rPr sz="2310" i="1" spc="-55">
                <a:latin typeface="Calibri"/>
                <a:cs typeface="Calibri"/>
              </a:rPr>
              <a:t> </a:t>
            </a:r>
            <a:r>
              <a:rPr sz="2310" i="1">
                <a:latin typeface="Calibri"/>
                <a:cs typeface="Calibri"/>
              </a:rPr>
              <a:t>care</a:t>
            </a:r>
            <a:r>
              <a:rPr sz="2310" i="1" spc="-35">
                <a:latin typeface="Calibri"/>
                <a:cs typeface="Calibri"/>
              </a:rPr>
              <a:t> </a:t>
            </a:r>
            <a:r>
              <a:rPr sz="2310" i="1">
                <a:latin typeface="Calibri"/>
                <a:cs typeface="Calibri"/>
              </a:rPr>
              <a:t>and</a:t>
            </a:r>
            <a:r>
              <a:rPr sz="2310" i="1" spc="-15">
                <a:latin typeface="Calibri"/>
                <a:cs typeface="Calibri"/>
              </a:rPr>
              <a:t> </a:t>
            </a:r>
            <a:r>
              <a:rPr sz="2310" i="1">
                <a:latin typeface="Calibri"/>
                <a:cs typeface="Calibri"/>
              </a:rPr>
              <a:t>support</a:t>
            </a:r>
            <a:r>
              <a:rPr sz="2310" i="1" spc="10">
                <a:latin typeface="Calibri"/>
                <a:cs typeface="Calibri"/>
              </a:rPr>
              <a:t> </a:t>
            </a:r>
            <a:r>
              <a:rPr sz="2310" i="1">
                <a:latin typeface="Calibri"/>
                <a:cs typeface="Calibri"/>
              </a:rPr>
              <a:t>guide</a:t>
            </a:r>
            <a:r>
              <a:rPr sz="2310">
                <a:latin typeface="Calibri"/>
                <a:cs typeface="Calibri"/>
              </a:rPr>
              <a:t>.</a:t>
            </a:r>
            <a:r>
              <a:rPr sz="2310" spc="-15">
                <a:latin typeface="Calibri"/>
                <a:cs typeface="Calibri"/>
              </a:rPr>
              <a:t> </a:t>
            </a:r>
            <a:r>
              <a:rPr sz="2310">
                <a:latin typeface="Calibri"/>
                <a:cs typeface="Calibri"/>
              </a:rPr>
              <a:t>[online]</a:t>
            </a:r>
            <a:r>
              <a:rPr sz="2310" spc="-20">
                <a:latin typeface="Calibri"/>
                <a:cs typeface="Calibri"/>
              </a:rPr>
              <a:t> </a:t>
            </a:r>
            <a:r>
              <a:rPr sz="2310">
                <a:latin typeface="Calibri"/>
                <a:cs typeface="Calibri"/>
              </a:rPr>
              <a:t>nhs.uk.</a:t>
            </a:r>
            <a:r>
              <a:rPr sz="2310" spc="-15">
                <a:latin typeface="Calibri"/>
                <a:cs typeface="Calibri"/>
              </a:rPr>
              <a:t> </a:t>
            </a:r>
            <a:r>
              <a:rPr sz="2310" spc="-10">
                <a:latin typeface="Calibri"/>
                <a:cs typeface="Calibri"/>
              </a:rPr>
              <a:t>Available</a:t>
            </a:r>
            <a:r>
              <a:rPr sz="2310" spc="10">
                <a:latin typeface="Calibri"/>
                <a:cs typeface="Calibri"/>
              </a:rPr>
              <a:t> </a:t>
            </a:r>
            <a:r>
              <a:rPr sz="2310" spc="-25">
                <a:latin typeface="Calibri"/>
                <a:cs typeface="Calibri"/>
              </a:rPr>
              <a:t>at:</a:t>
            </a:r>
            <a:endParaRPr sz="2310">
              <a:latin typeface="Calibri"/>
              <a:cs typeface="Calibri"/>
            </a:endParaRPr>
          </a:p>
        </p:txBody>
      </p:sp>
      <p:sp>
        <p:nvSpPr>
          <p:cNvPr id="9" name="object 9"/>
          <p:cNvSpPr txBox="1"/>
          <p:nvPr/>
        </p:nvSpPr>
        <p:spPr>
          <a:xfrm>
            <a:off x="4309816" y="4179570"/>
            <a:ext cx="12152508" cy="1254125"/>
          </a:xfrm>
          <a:prstGeom prst="rect">
            <a:avLst/>
          </a:prstGeom>
        </p:spPr>
        <p:txBody>
          <a:bodyPr vert="horz" wrap="square" lIns="0" tIns="124603" rIns="0" bIns="0" rtlCol="0">
            <a:spAutoFit/>
          </a:bodyPr>
          <a:lstStyle/>
          <a:p>
            <a:pPr marL="12700">
              <a:lnSpc>
                <a:spcPct val="100000"/>
              </a:lnSpc>
              <a:spcBef>
                <a:spcPts val="595"/>
              </a:spcBef>
            </a:pPr>
            <a:r>
              <a:rPr sz="2310" u="sng" spc="-20">
                <a:solidFill>
                  <a:srgbClr val="467885"/>
                </a:solidFill>
                <a:uFill>
                  <a:solidFill>
                    <a:srgbClr val="467885"/>
                  </a:solidFill>
                </a:uFill>
                <a:latin typeface="Calibri"/>
                <a:cs typeface="Calibri"/>
                <a:hlinkClick r:id="rId4"/>
              </a:rPr>
              <a:t>https://www.nhs.uk/social-care-</a:t>
            </a:r>
            <a:r>
              <a:rPr sz="2310" u="sng" spc="-10">
                <a:solidFill>
                  <a:srgbClr val="467885"/>
                </a:solidFill>
                <a:uFill>
                  <a:solidFill>
                    <a:srgbClr val="467885"/>
                  </a:solidFill>
                </a:uFill>
                <a:latin typeface="Calibri"/>
                <a:cs typeface="Calibri"/>
                <a:hlinkClick r:id="rId4"/>
              </a:rPr>
              <a:t>and-support/care-services-equipment-and-</a:t>
            </a:r>
            <a:r>
              <a:rPr sz="2310" u="sng" spc="-20">
                <a:solidFill>
                  <a:srgbClr val="467885"/>
                </a:solidFill>
                <a:uFill>
                  <a:solidFill>
                    <a:srgbClr val="467885"/>
                  </a:solidFill>
                </a:uFill>
                <a:latin typeface="Calibri"/>
                <a:cs typeface="Calibri"/>
                <a:hlinkClick r:id="rId4"/>
              </a:rPr>
              <a:t>care-</a:t>
            </a:r>
            <a:r>
              <a:rPr sz="2310" u="sng" spc="-10">
                <a:solidFill>
                  <a:srgbClr val="467885"/>
                </a:solidFill>
                <a:uFill>
                  <a:solidFill>
                    <a:srgbClr val="467885"/>
                  </a:solidFill>
                </a:uFill>
                <a:latin typeface="Calibri"/>
                <a:cs typeface="Calibri"/>
                <a:hlinkClick r:id="rId4"/>
              </a:rPr>
              <a:t>homes/care-homes/</a:t>
            </a:r>
            <a:r>
              <a:rPr sz="2310" spc="-10">
                <a:latin typeface="Calibri"/>
                <a:cs typeface="Calibri"/>
              </a:rPr>
              <a:t>.</a:t>
            </a:r>
            <a:endParaRPr sz="2310">
              <a:latin typeface="Calibri"/>
              <a:cs typeface="Calibri"/>
            </a:endParaRPr>
          </a:p>
          <a:p>
            <a:pPr marL="12700">
              <a:lnSpc>
                <a:spcPct val="100000"/>
              </a:lnSpc>
              <a:spcBef>
                <a:spcPts val="500"/>
              </a:spcBef>
            </a:pPr>
            <a:r>
              <a:rPr sz="2310">
                <a:latin typeface="Calibri"/>
                <a:cs typeface="Calibri"/>
              </a:rPr>
              <a:t>NHS</a:t>
            </a:r>
            <a:r>
              <a:rPr sz="2310" spc="-70">
                <a:latin typeface="Calibri"/>
                <a:cs typeface="Calibri"/>
              </a:rPr>
              <a:t> </a:t>
            </a:r>
            <a:r>
              <a:rPr sz="2310">
                <a:latin typeface="Calibri"/>
                <a:cs typeface="Calibri"/>
              </a:rPr>
              <a:t>England</a:t>
            </a:r>
            <a:r>
              <a:rPr sz="2310" spc="-5">
                <a:latin typeface="Calibri"/>
                <a:cs typeface="Calibri"/>
              </a:rPr>
              <a:t> </a:t>
            </a:r>
            <a:r>
              <a:rPr sz="2310">
                <a:latin typeface="Calibri"/>
                <a:cs typeface="Calibri"/>
              </a:rPr>
              <a:t>(2019).</a:t>
            </a:r>
            <a:r>
              <a:rPr sz="2310" spc="-25">
                <a:latin typeface="Calibri"/>
                <a:cs typeface="Calibri"/>
              </a:rPr>
              <a:t> </a:t>
            </a:r>
            <a:r>
              <a:rPr sz="2310" i="1">
                <a:latin typeface="Calibri"/>
                <a:cs typeface="Calibri"/>
              </a:rPr>
              <a:t>NHS</a:t>
            </a:r>
            <a:r>
              <a:rPr sz="2310" i="1" spc="-50">
                <a:latin typeface="Calibri"/>
                <a:cs typeface="Calibri"/>
              </a:rPr>
              <a:t> </a:t>
            </a:r>
            <a:r>
              <a:rPr sz="2310" i="1">
                <a:latin typeface="Calibri"/>
                <a:cs typeface="Calibri"/>
              </a:rPr>
              <a:t>England</a:t>
            </a:r>
            <a:r>
              <a:rPr sz="2310" i="1" spc="5">
                <a:latin typeface="Calibri"/>
                <a:cs typeface="Calibri"/>
              </a:rPr>
              <a:t> </a:t>
            </a:r>
            <a:r>
              <a:rPr sz="2310" i="1" spc="-10">
                <a:latin typeface="Calibri"/>
                <a:cs typeface="Calibri"/>
              </a:rPr>
              <a:t>Confidentiality</a:t>
            </a:r>
            <a:r>
              <a:rPr sz="2310" i="1" spc="-45">
                <a:latin typeface="Calibri"/>
                <a:cs typeface="Calibri"/>
              </a:rPr>
              <a:t> </a:t>
            </a:r>
            <a:r>
              <a:rPr sz="2310" i="1" spc="-10">
                <a:latin typeface="Calibri"/>
                <a:cs typeface="Calibri"/>
              </a:rPr>
              <a:t>Policy</a:t>
            </a:r>
            <a:r>
              <a:rPr sz="2310" spc="-10">
                <a:latin typeface="Calibri"/>
                <a:cs typeface="Calibri"/>
              </a:rPr>
              <a:t>.</a:t>
            </a:r>
            <a:r>
              <a:rPr sz="2310" spc="5">
                <a:latin typeface="Calibri"/>
                <a:cs typeface="Calibri"/>
              </a:rPr>
              <a:t> </a:t>
            </a:r>
            <a:r>
              <a:rPr sz="2310">
                <a:latin typeface="Calibri"/>
                <a:cs typeface="Calibri"/>
              </a:rPr>
              <a:t>[online] NHS</a:t>
            </a:r>
            <a:r>
              <a:rPr sz="2310" spc="-65">
                <a:latin typeface="Calibri"/>
                <a:cs typeface="Calibri"/>
              </a:rPr>
              <a:t> </a:t>
            </a:r>
            <a:r>
              <a:rPr sz="2310">
                <a:latin typeface="Calibri"/>
                <a:cs typeface="Calibri"/>
              </a:rPr>
              <a:t>England.</a:t>
            </a:r>
            <a:r>
              <a:rPr sz="2310" spc="5">
                <a:latin typeface="Calibri"/>
                <a:cs typeface="Calibri"/>
              </a:rPr>
              <a:t> </a:t>
            </a:r>
            <a:r>
              <a:rPr sz="2310" spc="-10">
                <a:latin typeface="Calibri"/>
                <a:cs typeface="Calibri"/>
              </a:rPr>
              <a:t>Available</a:t>
            </a:r>
            <a:r>
              <a:rPr sz="2310" spc="30">
                <a:latin typeface="Calibri"/>
                <a:cs typeface="Calibri"/>
              </a:rPr>
              <a:t> </a:t>
            </a:r>
            <a:r>
              <a:rPr sz="2310" spc="-25">
                <a:latin typeface="Calibri"/>
                <a:cs typeface="Calibri"/>
              </a:rPr>
              <a:t>at:</a:t>
            </a:r>
            <a:endParaRPr sz="2310">
              <a:latin typeface="Calibri"/>
              <a:cs typeface="Calibri"/>
            </a:endParaRPr>
          </a:p>
        </p:txBody>
      </p:sp>
      <p:sp>
        <p:nvSpPr>
          <p:cNvPr id="10" name="object 10"/>
          <p:cNvSpPr txBox="1"/>
          <p:nvPr/>
        </p:nvSpPr>
        <p:spPr>
          <a:xfrm>
            <a:off x="4309816" y="5102860"/>
            <a:ext cx="9538977" cy="1254760"/>
          </a:xfrm>
          <a:prstGeom prst="rect">
            <a:avLst/>
          </a:prstGeom>
        </p:spPr>
        <p:txBody>
          <a:bodyPr vert="horz" wrap="square" lIns="0" tIns="124603" rIns="0" bIns="0" rtlCol="0">
            <a:spAutoFit/>
          </a:bodyPr>
          <a:lstStyle/>
          <a:p>
            <a:pPr marL="12700">
              <a:lnSpc>
                <a:spcPct val="100000"/>
              </a:lnSpc>
              <a:spcBef>
                <a:spcPts val="595"/>
              </a:spcBef>
            </a:pPr>
            <a:r>
              <a:rPr sz="2310" u="sng" spc="-10">
                <a:solidFill>
                  <a:srgbClr val="467885"/>
                </a:solidFill>
                <a:uFill>
                  <a:solidFill>
                    <a:srgbClr val="467885"/>
                  </a:solidFill>
                </a:uFill>
                <a:latin typeface="Calibri"/>
                <a:cs typeface="Calibri"/>
                <a:hlinkClick r:id="rId5"/>
              </a:rPr>
              <a:t>https://www.england.nhs.uk/publication/confidentiality-policy/</a:t>
            </a:r>
            <a:r>
              <a:rPr sz="2310" spc="-10">
                <a:latin typeface="Calibri"/>
                <a:cs typeface="Calibri"/>
              </a:rPr>
              <a:t>.</a:t>
            </a:r>
            <a:endParaRPr sz="2310">
              <a:latin typeface="Calibri"/>
              <a:cs typeface="Calibri"/>
            </a:endParaRPr>
          </a:p>
          <a:p>
            <a:pPr marL="12700">
              <a:lnSpc>
                <a:spcPct val="100000"/>
              </a:lnSpc>
              <a:spcBef>
                <a:spcPts val="505"/>
              </a:spcBef>
            </a:pPr>
            <a:r>
              <a:rPr sz="2310">
                <a:latin typeface="Calibri"/>
                <a:cs typeface="Calibri"/>
              </a:rPr>
              <a:t>NHS</a:t>
            </a:r>
            <a:r>
              <a:rPr sz="2310" spc="-80">
                <a:latin typeface="Calibri"/>
                <a:cs typeface="Calibri"/>
              </a:rPr>
              <a:t> </a:t>
            </a:r>
            <a:r>
              <a:rPr sz="2310">
                <a:latin typeface="Calibri"/>
                <a:cs typeface="Calibri"/>
              </a:rPr>
              <a:t>website</a:t>
            </a:r>
            <a:r>
              <a:rPr sz="2310" spc="5">
                <a:latin typeface="Calibri"/>
                <a:cs typeface="Calibri"/>
              </a:rPr>
              <a:t> </a:t>
            </a:r>
            <a:r>
              <a:rPr sz="2310">
                <a:latin typeface="Calibri"/>
                <a:cs typeface="Calibri"/>
              </a:rPr>
              <a:t>(2024).</a:t>
            </a:r>
            <a:r>
              <a:rPr sz="2310" spc="5">
                <a:latin typeface="Calibri"/>
                <a:cs typeface="Calibri"/>
              </a:rPr>
              <a:t> </a:t>
            </a:r>
            <a:r>
              <a:rPr sz="2310" i="1">
                <a:latin typeface="Calibri"/>
                <a:cs typeface="Calibri"/>
              </a:rPr>
              <a:t>Care</a:t>
            </a:r>
            <a:r>
              <a:rPr sz="2310" i="1" spc="-30">
                <a:latin typeface="Calibri"/>
                <a:cs typeface="Calibri"/>
              </a:rPr>
              <a:t> </a:t>
            </a:r>
            <a:r>
              <a:rPr sz="2310" i="1" spc="-10">
                <a:latin typeface="Calibri"/>
                <a:cs typeface="Calibri"/>
              </a:rPr>
              <a:t>services</a:t>
            </a:r>
            <a:r>
              <a:rPr sz="2310" i="1" spc="-55">
                <a:latin typeface="Calibri"/>
                <a:cs typeface="Calibri"/>
              </a:rPr>
              <a:t> </a:t>
            </a:r>
            <a:r>
              <a:rPr sz="2310" i="1">
                <a:latin typeface="Calibri"/>
                <a:cs typeface="Calibri"/>
              </a:rPr>
              <a:t>and</a:t>
            </a:r>
            <a:r>
              <a:rPr sz="2310" i="1" spc="-80">
                <a:latin typeface="Calibri"/>
                <a:cs typeface="Calibri"/>
              </a:rPr>
              <a:t> </a:t>
            </a:r>
            <a:r>
              <a:rPr sz="2310" i="1">
                <a:latin typeface="Calibri"/>
                <a:cs typeface="Calibri"/>
              </a:rPr>
              <a:t>care</a:t>
            </a:r>
            <a:r>
              <a:rPr sz="2310" i="1" spc="-30">
                <a:latin typeface="Calibri"/>
                <a:cs typeface="Calibri"/>
              </a:rPr>
              <a:t> </a:t>
            </a:r>
            <a:r>
              <a:rPr sz="2310" i="1">
                <a:latin typeface="Calibri"/>
                <a:cs typeface="Calibri"/>
              </a:rPr>
              <a:t>homes</a:t>
            </a:r>
            <a:r>
              <a:rPr sz="2310">
                <a:latin typeface="Calibri"/>
                <a:cs typeface="Calibri"/>
              </a:rPr>
              <a:t>.</a:t>
            </a:r>
            <a:r>
              <a:rPr sz="2310" spc="-15">
                <a:latin typeface="Calibri"/>
                <a:cs typeface="Calibri"/>
              </a:rPr>
              <a:t> </a:t>
            </a:r>
            <a:r>
              <a:rPr sz="2310">
                <a:latin typeface="Calibri"/>
                <a:cs typeface="Calibri"/>
              </a:rPr>
              <a:t>[online]</a:t>
            </a:r>
            <a:r>
              <a:rPr sz="2310" spc="-10">
                <a:latin typeface="Calibri"/>
                <a:cs typeface="Calibri"/>
              </a:rPr>
              <a:t> </a:t>
            </a:r>
            <a:r>
              <a:rPr sz="2310">
                <a:latin typeface="Calibri"/>
                <a:cs typeface="Calibri"/>
              </a:rPr>
              <a:t>nhs.uk.</a:t>
            </a:r>
            <a:r>
              <a:rPr sz="2310" spc="-15">
                <a:latin typeface="Calibri"/>
                <a:cs typeface="Calibri"/>
              </a:rPr>
              <a:t> </a:t>
            </a:r>
            <a:r>
              <a:rPr sz="2310" spc="-10">
                <a:latin typeface="Calibri"/>
                <a:cs typeface="Calibri"/>
              </a:rPr>
              <a:t>Available</a:t>
            </a:r>
            <a:r>
              <a:rPr sz="2310" spc="15">
                <a:latin typeface="Calibri"/>
                <a:cs typeface="Calibri"/>
              </a:rPr>
              <a:t> </a:t>
            </a:r>
            <a:r>
              <a:rPr sz="2310" spc="-25">
                <a:latin typeface="Calibri"/>
                <a:cs typeface="Calibri"/>
              </a:rPr>
              <a:t>at:</a:t>
            </a:r>
            <a:endParaRPr sz="2310">
              <a:latin typeface="Calibri"/>
              <a:cs typeface="Calibri"/>
            </a:endParaRPr>
          </a:p>
        </p:txBody>
      </p:sp>
      <p:sp>
        <p:nvSpPr>
          <p:cNvPr id="11" name="object 11"/>
          <p:cNvSpPr txBox="1"/>
          <p:nvPr/>
        </p:nvSpPr>
        <p:spPr>
          <a:xfrm>
            <a:off x="4309816" y="6026785"/>
            <a:ext cx="7887718" cy="735965"/>
          </a:xfrm>
          <a:prstGeom prst="rect">
            <a:avLst/>
          </a:prstGeom>
        </p:spPr>
        <p:txBody>
          <a:bodyPr vert="horz" wrap="square" lIns="0" tIns="26177" rIns="0" bIns="0" rtlCol="0">
            <a:spAutoFit/>
          </a:bodyPr>
          <a:lstStyle/>
          <a:p>
            <a:pPr marL="12700">
              <a:lnSpc>
                <a:spcPct val="100000"/>
              </a:lnSpc>
              <a:spcBef>
                <a:spcPts val="125"/>
              </a:spcBef>
            </a:pPr>
            <a:r>
              <a:rPr sz="2310" u="sng" spc="-20">
                <a:solidFill>
                  <a:srgbClr val="467885"/>
                </a:solidFill>
                <a:uFill>
                  <a:solidFill>
                    <a:srgbClr val="467885"/>
                  </a:solidFill>
                </a:uFill>
                <a:latin typeface="Calibri"/>
                <a:cs typeface="Calibri"/>
                <a:hlinkClick r:id="rId6"/>
              </a:rPr>
              <a:t>https://www.nhs.uk/nhs-</a:t>
            </a:r>
            <a:r>
              <a:rPr sz="2310" u="sng" spc="-10">
                <a:solidFill>
                  <a:srgbClr val="467885"/>
                </a:solidFill>
                <a:uFill>
                  <a:solidFill>
                    <a:srgbClr val="467885"/>
                  </a:solidFill>
                </a:uFill>
                <a:latin typeface="Calibri"/>
                <a:cs typeface="Calibri"/>
                <a:hlinkClick r:id="rId6"/>
              </a:rPr>
              <a:t>services/care-services-and-</a:t>
            </a:r>
            <a:r>
              <a:rPr sz="2310" u="sng" spc="-20">
                <a:solidFill>
                  <a:srgbClr val="467885"/>
                </a:solidFill>
                <a:uFill>
                  <a:solidFill>
                    <a:srgbClr val="467885"/>
                  </a:solidFill>
                </a:uFill>
                <a:latin typeface="Calibri"/>
                <a:cs typeface="Calibri"/>
                <a:hlinkClick r:id="rId6"/>
              </a:rPr>
              <a:t>care-</a:t>
            </a:r>
            <a:r>
              <a:rPr sz="2310" u="sng" spc="-10">
                <a:solidFill>
                  <a:srgbClr val="467885"/>
                </a:solidFill>
                <a:uFill>
                  <a:solidFill>
                    <a:srgbClr val="467885"/>
                  </a:solidFill>
                </a:uFill>
                <a:latin typeface="Calibri"/>
                <a:cs typeface="Calibri"/>
                <a:hlinkClick r:id="rId6"/>
              </a:rPr>
              <a:t>homes/</a:t>
            </a:r>
            <a:r>
              <a:rPr sz="2310" spc="-10">
                <a:latin typeface="Calibri"/>
                <a:cs typeface="Calibri"/>
              </a:rPr>
              <a:t>.</a:t>
            </a:r>
            <a:endParaRPr sz="2310">
              <a:latin typeface="Calibri"/>
              <a:cs typeface="Calibri"/>
            </a:endParaRPr>
          </a:p>
        </p:txBody>
      </p:sp>
      <p:sp>
        <p:nvSpPr>
          <p:cNvPr id="12" name="object 12"/>
          <p:cNvSpPr txBox="1"/>
          <p:nvPr/>
        </p:nvSpPr>
        <p:spPr>
          <a:xfrm>
            <a:off x="4309816" y="6431915"/>
            <a:ext cx="10827941" cy="735965"/>
          </a:xfrm>
          <a:prstGeom prst="rect">
            <a:avLst/>
          </a:prstGeom>
        </p:spPr>
        <p:txBody>
          <a:bodyPr vert="horz" wrap="square" lIns="0" tIns="26177" rIns="0" bIns="0" rtlCol="0">
            <a:spAutoFit/>
          </a:bodyPr>
          <a:lstStyle/>
          <a:p>
            <a:pPr marL="12700">
              <a:lnSpc>
                <a:spcPct val="100000"/>
              </a:lnSpc>
              <a:spcBef>
                <a:spcPts val="125"/>
              </a:spcBef>
            </a:pPr>
            <a:r>
              <a:rPr sz="2310">
                <a:latin typeface="Calibri"/>
                <a:cs typeface="Calibri"/>
              </a:rPr>
              <a:t>Microsoft</a:t>
            </a:r>
            <a:r>
              <a:rPr sz="2310" spc="-10">
                <a:latin typeface="Calibri"/>
                <a:cs typeface="Calibri"/>
              </a:rPr>
              <a:t> Corporation</a:t>
            </a:r>
            <a:r>
              <a:rPr sz="2310" spc="-50">
                <a:latin typeface="Calibri"/>
                <a:cs typeface="Calibri"/>
              </a:rPr>
              <a:t> </a:t>
            </a:r>
            <a:r>
              <a:rPr sz="2310">
                <a:latin typeface="Calibri"/>
                <a:cs typeface="Calibri"/>
              </a:rPr>
              <a:t>(2026).</a:t>
            </a:r>
            <a:r>
              <a:rPr sz="2310" spc="-10">
                <a:latin typeface="Calibri"/>
                <a:cs typeface="Calibri"/>
              </a:rPr>
              <a:t> </a:t>
            </a:r>
            <a:r>
              <a:rPr sz="2310" i="1" spc="-10">
                <a:latin typeface="Calibri"/>
                <a:cs typeface="Calibri"/>
              </a:rPr>
              <a:t>Transforming</a:t>
            </a:r>
            <a:r>
              <a:rPr sz="2310" i="1" spc="-30">
                <a:latin typeface="Calibri"/>
                <a:cs typeface="Calibri"/>
              </a:rPr>
              <a:t> </a:t>
            </a:r>
            <a:r>
              <a:rPr sz="2310" i="1">
                <a:latin typeface="Calibri"/>
                <a:cs typeface="Calibri"/>
              </a:rPr>
              <a:t>UK</a:t>
            </a:r>
            <a:r>
              <a:rPr sz="2310" i="1" spc="-40">
                <a:latin typeface="Calibri"/>
                <a:cs typeface="Calibri"/>
              </a:rPr>
              <a:t> </a:t>
            </a:r>
            <a:r>
              <a:rPr sz="2310" i="1">
                <a:latin typeface="Calibri"/>
                <a:cs typeface="Calibri"/>
              </a:rPr>
              <a:t>healthcare</a:t>
            </a:r>
            <a:r>
              <a:rPr sz="2310" i="1" spc="-55">
                <a:latin typeface="Calibri"/>
                <a:cs typeface="Calibri"/>
              </a:rPr>
              <a:t> </a:t>
            </a:r>
            <a:r>
              <a:rPr sz="2310" i="1">
                <a:latin typeface="Calibri"/>
                <a:cs typeface="Calibri"/>
              </a:rPr>
              <a:t>with</a:t>
            </a:r>
            <a:r>
              <a:rPr sz="2310" i="1" spc="-30">
                <a:latin typeface="Calibri"/>
                <a:cs typeface="Calibri"/>
              </a:rPr>
              <a:t> </a:t>
            </a:r>
            <a:r>
              <a:rPr sz="2310" i="1">
                <a:latin typeface="Calibri"/>
                <a:cs typeface="Calibri"/>
              </a:rPr>
              <a:t>digital</a:t>
            </a:r>
            <a:r>
              <a:rPr sz="2310" i="1" spc="-70">
                <a:latin typeface="Calibri"/>
                <a:cs typeface="Calibri"/>
              </a:rPr>
              <a:t> </a:t>
            </a:r>
            <a:r>
              <a:rPr sz="2310" i="1">
                <a:latin typeface="Calibri"/>
                <a:cs typeface="Calibri"/>
              </a:rPr>
              <a:t>innovation</a:t>
            </a:r>
            <a:r>
              <a:rPr sz="2310">
                <a:latin typeface="Calibri"/>
                <a:cs typeface="Calibri"/>
              </a:rPr>
              <a:t>.</a:t>
            </a:r>
            <a:r>
              <a:rPr sz="2310" spc="-40">
                <a:latin typeface="Calibri"/>
                <a:cs typeface="Calibri"/>
              </a:rPr>
              <a:t> </a:t>
            </a:r>
            <a:r>
              <a:rPr sz="2310" spc="-10">
                <a:latin typeface="Calibri"/>
                <a:cs typeface="Calibri"/>
              </a:rPr>
              <a:t>[online]</a:t>
            </a:r>
            <a:endParaRPr sz="2310">
              <a:latin typeface="Calibri"/>
              <a:cs typeface="Calibri"/>
            </a:endParaRPr>
          </a:p>
        </p:txBody>
      </p:sp>
      <p:sp>
        <p:nvSpPr>
          <p:cNvPr id="13" name="object 13"/>
          <p:cNvSpPr txBox="1"/>
          <p:nvPr/>
        </p:nvSpPr>
        <p:spPr>
          <a:xfrm>
            <a:off x="4309816" y="6837045"/>
            <a:ext cx="12237324" cy="735965"/>
          </a:xfrm>
          <a:prstGeom prst="rect">
            <a:avLst/>
          </a:prstGeom>
        </p:spPr>
        <p:txBody>
          <a:bodyPr vert="horz" wrap="square" lIns="0" tIns="26177" rIns="0" bIns="0" rtlCol="0">
            <a:spAutoFit/>
          </a:bodyPr>
          <a:lstStyle/>
          <a:p>
            <a:pPr marL="12700">
              <a:lnSpc>
                <a:spcPct val="100000"/>
              </a:lnSpc>
              <a:spcBef>
                <a:spcPts val="125"/>
              </a:spcBef>
            </a:pPr>
            <a:r>
              <a:rPr sz="2310" spc="-10">
                <a:latin typeface="Calibri"/>
                <a:cs typeface="Calibri"/>
              </a:rPr>
              <a:t>Microsoft.com.</a:t>
            </a:r>
            <a:r>
              <a:rPr sz="2310" spc="95">
                <a:latin typeface="Calibri"/>
                <a:cs typeface="Calibri"/>
              </a:rPr>
              <a:t> </a:t>
            </a:r>
            <a:r>
              <a:rPr sz="2310" spc="-10">
                <a:latin typeface="Calibri"/>
                <a:cs typeface="Calibri"/>
              </a:rPr>
              <a:t>Available</a:t>
            </a:r>
            <a:r>
              <a:rPr sz="2310" spc="25">
                <a:latin typeface="Calibri"/>
                <a:cs typeface="Calibri"/>
              </a:rPr>
              <a:t> </a:t>
            </a:r>
            <a:r>
              <a:rPr sz="2310">
                <a:latin typeface="Calibri"/>
                <a:cs typeface="Calibri"/>
              </a:rPr>
              <a:t>at:</a:t>
            </a:r>
            <a:r>
              <a:rPr sz="2310" spc="150">
                <a:latin typeface="Calibri"/>
                <a:cs typeface="Calibri"/>
              </a:rPr>
              <a:t> </a:t>
            </a:r>
            <a:r>
              <a:rPr sz="2310" u="sng" spc="-20">
                <a:solidFill>
                  <a:srgbClr val="467885"/>
                </a:solidFill>
                <a:uFill>
                  <a:solidFill>
                    <a:srgbClr val="467885"/>
                  </a:solidFill>
                </a:uFill>
                <a:latin typeface="Calibri"/>
                <a:cs typeface="Calibri"/>
                <a:hlinkClick r:id="rId7"/>
              </a:rPr>
              <a:t>https://www.microsoft.com/en-</a:t>
            </a:r>
            <a:r>
              <a:rPr sz="2310" u="sng" spc="-10">
                <a:solidFill>
                  <a:srgbClr val="467885"/>
                </a:solidFill>
                <a:uFill>
                  <a:solidFill>
                    <a:srgbClr val="467885"/>
                  </a:solidFill>
                </a:uFill>
                <a:latin typeface="Calibri"/>
                <a:cs typeface="Calibri"/>
                <a:hlinkClick r:id="rId7"/>
              </a:rPr>
              <a:t>gb/emea/business/advancing-healthcare-</a:t>
            </a:r>
            <a:endParaRPr sz="2310">
              <a:latin typeface="Calibri"/>
              <a:cs typeface="Calibri"/>
            </a:endParaRPr>
          </a:p>
        </p:txBody>
      </p:sp>
      <p:sp>
        <p:nvSpPr>
          <p:cNvPr id="14" name="object 14"/>
          <p:cNvSpPr txBox="1"/>
          <p:nvPr/>
        </p:nvSpPr>
        <p:spPr>
          <a:xfrm>
            <a:off x="4309816" y="7242175"/>
            <a:ext cx="12049895" cy="1320165"/>
          </a:xfrm>
          <a:prstGeom prst="rect">
            <a:avLst/>
          </a:prstGeom>
        </p:spPr>
        <p:txBody>
          <a:bodyPr vert="horz" wrap="square" lIns="0" tIns="114132" rIns="0" bIns="0" rtlCol="0">
            <a:spAutoFit/>
          </a:bodyPr>
          <a:lstStyle/>
          <a:p>
            <a:pPr marL="12700">
              <a:lnSpc>
                <a:spcPct val="100000"/>
              </a:lnSpc>
              <a:spcBef>
                <a:spcPts val="545"/>
              </a:spcBef>
            </a:pPr>
            <a:r>
              <a:rPr sz="2310" u="sng" spc="-10">
                <a:solidFill>
                  <a:srgbClr val="467885"/>
                </a:solidFill>
                <a:uFill>
                  <a:solidFill>
                    <a:srgbClr val="467885"/>
                  </a:solidFill>
                </a:uFill>
                <a:latin typeface="Calibri"/>
                <a:cs typeface="Calibri"/>
                <a:hlinkClick r:id="rId7"/>
              </a:rPr>
              <a:t>nhs/?msockid=3d92855f74336304187e90dc70336d78</a:t>
            </a:r>
            <a:r>
              <a:rPr sz="2310" spc="40">
                <a:solidFill>
                  <a:srgbClr val="467885"/>
                </a:solidFill>
                <a:latin typeface="Calibri"/>
                <a:cs typeface="Calibri"/>
              </a:rPr>
              <a:t> </a:t>
            </a:r>
            <a:r>
              <a:rPr sz="2310">
                <a:latin typeface="Calibri"/>
                <a:cs typeface="Calibri"/>
              </a:rPr>
              <a:t>[Accessed</a:t>
            </a:r>
            <a:r>
              <a:rPr sz="2310" spc="40">
                <a:latin typeface="Calibri"/>
                <a:cs typeface="Calibri"/>
              </a:rPr>
              <a:t> </a:t>
            </a:r>
            <a:r>
              <a:rPr sz="2310">
                <a:latin typeface="Calibri"/>
                <a:cs typeface="Calibri"/>
              </a:rPr>
              <a:t>5</a:t>
            </a:r>
            <a:r>
              <a:rPr sz="2310" spc="-20">
                <a:latin typeface="Calibri"/>
                <a:cs typeface="Calibri"/>
              </a:rPr>
              <a:t> </a:t>
            </a:r>
            <a:r>
              <a:rPr sz="2310">
                <a:latin typeface="Calibri"/>
                <a:cs typeface="Calibri"/>
              </a:rPr>
              <a:t>Jun.</a:t>
            </a:r>
            <a:r>
              <a:rPr sz="2310" spc="55">
                <a:latin typeface="Calibri"/>
                <a:cs typeface="Calibri"/>
              </a:rPr>
              <a:t> </a:t>
            </a:r>
            <a:r>
              <a:rPr sz="2310" spc="-10">
                <a:latin typeface="Calibri"/>
                <a:cs typeface="Calibri"/>
              </a:rPr>
              <a:t>2026].</a:t>
            </a:r>
            <a:endParaRPr sz="2310">
              <a:latin typeface="Calibri"/>
              <a:cs typeface="Calibri"/>
            </a:endParaRPr>
          </a:p>
          <a:p>
            <a:pPr marL="12700">
              <a:lnSpc>
                <a:spcPct val="100000"/>
              </a:lnSpc>
              <a:spcBef>
                <a:spcPts val="500"/>
              </a:spcBef>
            </a:pPr>
            <a:r>
              <a:rPr sz="2555">
                <a:latin typeface="Calibri"/>
                <a:cs typeface="Calibri"/>
              </a:rPr>
              <a:t>Booth,</a:t>
            </a:r>
            <a:r>
              <a:rPr sz="2555" spc="60">
                <a:latin typeface="Calibri"/>
                <a:cs typeface="Calibri"/>
              </a:rPr>
              <a:t> </a:t>
            </a:r>
            <a:r>
              <a:rPr sz="2555">
                <a:latin typeface="Calibri"/>
                <a:cs typeface="Calibri"/>
              </a:rPr>
              <a:t>R.</a:t>
            </a:r>
            <a:r>
              <a:rPr sz="2555" spc="65">
                <a:latin typeface="Calibri"/>
                <a:cs typeface="Calibri"/>
              </a:rPr>
              <a:t> </a:t>
            </a:r>
            <a:r>
              <a:rPr sz="2555">
                <a:latin typeface="Calibri"/>
                <a:cs typeface="Calibri"/>
              </a:rPr>
              <a:t>(2025).</a:t>
            </a:r>
            <a:r>
              <a:rPr sz="2555" spc="110">
                <a:latin typeface="Calibri"/>
                <a:cs typeface="Calibri"/>
              </a:rPr>
              <a:t> </a:t>
            </a:r>
            <a:r>
              <a:rPr sz="2555" i="1">
                <a:latin typeface="Calibri"/>
                <a:cs typeface="Calibri"/>
              </a:rPr>
              <a:t>Microsoft</a:t>
            </a:r>
            <a:r>
              <a:rPr sz="2555" i="1" spc="95">
                <a:latin typeface="Calibri"/>
                <a:cs typeface="Calibri"/>
              </a:rPr>
              <a:t> </a:t>
            </a:r>
            <a:r>
              <a:rPr sz="2555" i="1">
                <a:latin typeface="Calibri"/>
                <a:cs typeface="Calibri"/>
              </a:rPr>
              <a:t>has</a:t>
            </a:r>
            <a:r>
              <a:rPr sz="2555" i="1" spc="75">
                <a:latin typeface="Calibri"/>
                <a:cs typeface="Calibri"/>
              </a:rPr>
              <a:t> </a:t>
            </a:r>
            <a:r>
              <a:rPr sz="2555" i="1">
                <a:latin typeface="Calibri"/>
                <a:cs typeface="Calibri"/>
              </a:rPr>
              <a:t>‘ripped</a:t>
            </a:r>
            <a:r>
              <a:rPr sz="2555" i="1" spc="105">
                <a:latin typeface="Calibri"/>
                <a:cs typeface="Calibri"/>
              </a:rPr>
              <a:t> </a:t>
            </a:r>
            <a:r>
              <a:rPr sz="2555" i="1">
                <a:latin typeface="Calibri"/>
                <a:cs typeface="Calibri"/>
              </a:rPr>
              <a:t>off</a:t>
            </a:r>
            <a:r>
              <a:rPr sz="2555" i="1" spc="50">
                <a:latin typeface="Calibri"/>
                <a:cs typeface="Calibri"/>
              </a:rPr>
              <a:t> </a:t>
            </a:r>
            <a:r>
              <a:rPr sz="2555" i="1">
                <a:latin typeface="Calibri"/>
                <a:cs typeface="Calibri"/>
              </a:rPr>
              <a:t>the</a:t>
            </a:r>
            <a:r>
              <a:rPr sz="2555" i="1" spc="85">
                <a:latin typeface="Calibri"/>
                <a:cs typeface="Calibri"/>
              </a:rPr>
              <a:t> </a:t>
            </a:r>
            <a:r>
              <a:rPr sz="2555" i="1">
                <a:latin typeface="Calibri"/>
                <a:cs typeface="Calibri"/>
              </a:rPr>
              <a:t>NHS’,</a:t>
            </a:r>
            <a:r>
              <a:rPr sz="2555" i="1" spc="70">
                <a:latin typeface="Calibri"/>
                <a:cs typeface="Calibri"/>
              </a:rPr>
              <a:t> </a:t>
            </a:r>
            <a:r>
              <a:rPr sz="2555" i="1">
                <a:latin typeface="Calibri"/>
                <a:cs typeface="Calibri"/>
              </a:rPr>
              <a:t>says</a:t>
            </a:r>
            <a:r>
              <a:rPr sz="2555" i="1" spc="75">
                <a:latin typeface="Calibri"/>
                <a:cs typeface="Calibri"/>
              </a:rPr>
              <a:t> </a:t>
            </a:r>
            <a:r>
              <a:rPr sz="2555" i="1">
                <a:latin typeface="Calibri"/>
                <a:cs typeface="Calibri"/>
              </a:rPr>
              <a:t>MP</a:t>
            </a:r>
            <a:r>
              <a:rPr sz="2555" i="1" spc="105">
                <a:latin typeface="Calibri"/>
                <a:cs typeface="Calibri"/>
              </a:rPr>
              <a:t> </a:t>
            </a:r>
            <a:r>
              <a:rPr sz="2555" i="1">
                <a:latin typeface="Calibri"/>
                <a:cs typeface="Calibri"/>
              </a:rPr>
              <a:t>amid</a:t>
            </a:r>
            <a:r>
              <a:rPr sz="2555" i="1" spc="114">
                <a:latin typeface="Calibri"/>
                <a:cs typeface="Calibri"/>
              </a:rPr>
              <a:t> </a:t>
            </a:r>
            <a:r>
              <a:rPr sz="2555" i="1">
                <a:latin typeface="Calibri"/>
                <a:cs typeface="Calibri"/>
              </a:rPr>
              <a:t>call</a:t>
            </a:r>
            <a:r>
              <a:rPr sz="2555" i="1" spc="15">
                <a:latin typeface="Calibri"/>
                <a:cs typeface="Calibri"/>
              </a:rPr>
              <a:t> </a:t>
            </a:r>
            <a:r>
              <a:rPr sz="2555" i="1">
                <a:latin typeface="Calibri"/>
                <a:cs typeface="Calibri"/>
              </a:rPr>
              <a:t>for</a:t>
            </a:r>
            <a:r>
              <a:rPr sz="2555" i="1" spc="75">
                <a:latin typeface="Calibri"/>
                <a:cs typeface="Calibri"/>
              </a:rPr>
              <a:t> </a:t>
            </a:r>
            <a:r>
              <a:rPr sz="2555" i="1">
                <a:latin typeface="Calibri"/>
                <a:cs typeface="Calibri"/>
              </a:rPr>
              <a:t>contracts</a:t>
            </a:r>
            <a:r>
              <a:rPr sz="2555" i="1" spc="75">
                <a:latin typeface="Calibri"/>
                <a:cs typeface="Calibri"/>
              </a:rPr>
              <a:t> </a:t>
            </a:r>
            <a:r>
              <a:rPr sz="2555" i="1" spc="-20">
                <a:latin typeface="Calibri"/>
                <a:cs typeface="Calibri"/>
              </a:rPr>
              <a:t>with</a:t>
            </a:r>
            <a:endParaRPr sz="2555">
              <a:latin typeface="Calibri"/>
              <a:cs typeface="Calibri"/>
            </a:endParaRPr>
          </a:p>
        </p:txBody>
      </p:sp>
      <p:sp>
        <p:nvSpPr>
          <p:cNvPr id="15" name="object 15"/>
          <p:cNvSpPr txBox="1"/>
          <p:nvPr/>
        </p:nvSpPr>
        <p:spPr>
          <a:xfrm>
            <a:off x="4309816" y="8231505"/>
            <a:ext cx="6550586" cy="813435"/>
          </a:xfrm>
          <a:prstGeom prst="rect">
            <a:avLst/>
          </a:prstGeom>
        </p:spPr>
        <p:txBody>
          <a:bodyPr vert="horz" wrap="square" lIns="0" tIns="26177" rIns="0" bIns="0" rtlCol="0">
            <a:spAutoFit/>
          </a:bodyPr>
          <a:lstStyle/>
          <a:p>
            <a:pPr marL="12700">
              <a:lnSpc>
                <a:spcPct val="100000"/>
              </a:lnSpc>
              <a:spcBef>
                <a:spcPts val="125"/>
              </a:spcBef>
            </a:pPr>
            <a:r>
              <a:rPr sz="2555" i="1">
                <a:latin typeface="Calibri"/>
                <a:cs typeface="Calibri"/>
              </a:rPr>
              <a:t>British</a:t>
            </a:r>
            <a:r>
              <a:rPr sz="2555" i="1" spc="135">
                <a:latin typeface="Calibri"/>
                <a:cs typeface="Calibri"/>
              </a:rPr>
              <a:t> </a:t>
            </a:r>
            <a:r>
              <a:rPr sz="2555" i="1">
                <a:latin typeface="Calibri"/>
                <a:cs typeface="Calibri"/>
              </a:rPr>
              <a:t>firms</a:t>
            </a:r>
            <a:r>
              <a:rPr sz="2555">
                <a:latin typeface="Calibri"/>
                <a:cs typeface="Calibri"/>
              </a:rPr>
              <a:t>.</a:t>
            </a:r>
            <a:r>
              <a:rPr sz="2555" spc="90">
                <a:latin typeface="Calibri"/>
                <a:cs typeface="Calibri"/>
              </a:rPr>
              <a:t> </a:t>
            </a:r>
            <a:r>
              <a:rPr sz="2555">
                <a:latin typeface="Calibri"/>
                <a:cs typeface="Calibri"/>
              </a:rPr>
              <a:t>[online]</a:t>
            </a:r>
            <a:r>
              <a:rPr sz="2555" spc="75">
                <a:latin typeface="Calibri"/>
                <a:cs typeface="Calibri"/>
              </a:rPr>
              <a:t> </a:t>
            </a:r>
            <a:r>
              <a:rPr sz="2555">
                <a:latin typeface="Calibri"/>
                <a:cs typeface="Calibri"/>
              </a:rPr>
              <a:t>the</a:t>
            </a:r>
            <a:r>
              <a:rPr sz="2555" spc="170">
                <a:latin typeface="Calibri"/>
                <a:cs typeface="Calibri"/>
              </a:rPr>
              <a:t> </a:t>
            </a:r>
            <a:r>
              <a:rPr sz="2555">
                <a:latin typeface="Calibri"/>
                <a:cs typeface="Calibri"/>
              </a:rPr>
              <a:t>Guardian.</a:t>
            </a:r>
            <a:r>
              <a:rPr sz="2555" spc="85">
                <a:latin typeface="Calibri"/>
                <a:cs typeface="Calibri"/>
              </a:rPr>
              <a:t> </a:t>
            </a:r>
            <a:r>
              <a:rPr sz="2555">
                <a:latin typeface="Calibri"/>
                <a:cs typeface="Calibri"/>
              </a:rPr>
              <a:t>Available</a:t>
            </a:r>
            <a:r>
              <a:rPr sz="2555" spc="75">
                <a:latin typeface="Calibri"/>
                <a:cs typeface="Calibri"/>
              </a:rPr>
              <a:t> </a:t>
            </a:r>
            <a:r>
              <a:rPr sz="2555" spc="-25">
                <a:latin typeface="Calibri"/>
                <a:cs typeface="Calibri"/>
              </a:rPr>
              <a:t>at:</a:t>
            </a:r>
            <a:endParaRPr sz="2555">
              <a:latin typeface="Calibri"/>
              <a:cs typeface="Calibri"/>
            </a:endParaRPr>
          </a:p>
        </p:txBody>
      </p:sp>
      <p:sp>
        <p:nvSpPr>
          <p:cNvPr id="16" name="object 16"/>
          <p:cNvSpPr txBox="1"/>
          <p:nvPr/>
        </p:nvSpPr>
        <p:spPr>
          <a:xfrm>
            <a:off x="4330758" y="8714105"/>
            <a:ext cx="11955657" cy="706755"/>
          </a:xfrm>
          <a:prstGeom prst="rect">
            <a:avLst/>
          </a:prstGeom>
        </p:spPr>
        <p:txBody>
          <a:bodyPr vert="horz" wrap="square" lIns="0" tIns="132980" rIns="0" bIns="0" rtlCol="0">
            <a:spAutoFit/>
          </a:bodyPr>
          <a:lstStyle/>
          <a:p>
            <a:pPr>
              <a:lnSpc>
                <a:spcPct val="73000"/>
              </a:lnSpc>
              <a:spcBef>
                <a:spcPts val="635"/>
              </a:spcBef>
            </a:pPr>
            <a:r>
              <a:rPr sz="2555" u="sng">
                <a:solidFill>
                  <a:srgbClr val="467885"/>
                </a:solidFill>
                <a:uFill>
                  <a:solidFill>
                    <a:srgbClr val="467885"/>
                  </a:solidFill>
                </a:uFill>
                <a:latin typeface="Calibri"/>
                <a:cs typeface="Calibri"/>
                <a:hlinkClick r:id="rId8"/>
              </a:rPr>
              <a:t>https://www.theguardian.com/society/2025/nov/19/microsoft-nhs-uk-contracts-public-sector-procurement</a:t>
            </a:r>
            <a:r>
              <a:rPr sz="2555" spc="170">
                <a:solidFill>
                  <a:srgbClr val="467885"/>
                </a:solidFill>
                <a:latin typeface="Calibri"/>
                <a:cs typeface="Calibri"/>
              </a:rPr>
              <a:t> </a:t>
            </a:r>
            <a:r>
              <a:rPr sz="2555">
                <a:latin typeface="Calibri"/>
                <a:cs typeface="Calibri"/>
              </a:rPr>
              <a:t>[Accessed</a:t>
            </a:r>
            <a:r>
              <a:rPr sz="2555" spc="130">
                <a:latin typeface="Calibri"/>
                <a:cs typeface="Calibri"/>
              </a:rPr>
              <a:t> </a:t>
            </a:r>
            <a:r>
              <a:rPr sz="2555">
                <a:latin typeface="Calibri"/>
                <a:cs typeface="Calibri"/>
              </a:rPr>
              <a:t>5</a:t>
            </a:r>
            <a:r>
              <a:rPr sz="2555" spc="170">
                <a:latin typeface="Calibri"/>
                <a:cs typeface="Calibri"/>
              </a:rPr>
              <a:t> </a:t>
            </a:r>
            <a:r>
              <a:rPr sz="2555">
                <a:latin typeface="Calibri"/>
                <a:cs typeface="Calibri"/>
              </a:rPr>
              <a:t>Jun.</a:t>
            </a:r>
            <a:r>
              <a:rPr sz="2555" spc="100">
                <a:latin typeface="Calibri"/>
                <a:cs typeface="Calibri"/>
              </a:rPr>
              <a:t> </a:t>
            </a:r>
            <a:r>
              <a:rPr sz="2555" spc="-10">
                <a:latin typeface="Calibri"/>
                <a:cs typeface="Calibri"/>
              </a:rPr>
              <a:t>2026].</a:t>
            </a:r>
            <a:endParaRPr sz="2555">
              <a:latin typeface="Calibri"/>
              <a:cs typeface="Calibri"/>
            </a:endParaRPr>
          </a:p>
        </p:txBody>
      </p:sp>
      <p:sp>
        <p:nvSpPr>
          <p:cNvPr id="17" name="object 17"/>
          <p:cNvSpPr txBox="1"/>
          <p:nvPr/>
        </p:nvSpPr>
        <p:spPr>
          <a:xfrm>
            <a:off x="4330758" y="9090025"/>
            <a:ext cx="116227" cy="419735"/>
          </a:xfrm>
          <a:prstGeom prst="rect">
            <a:avLst/>
          </a:prstGeom>
        </p:spPr>
        <p:txBody>
          <a:bodyPr vert="horz" wrap="square" lIns="0" tIns="26177" rIns="0" bIns="0" rtlCol="0">
            <a:spAutoFit/>
          </a:bodyPr>
          <a:lstStyle/>
          <a:p>
            <a:pPr>
              <a:lnSpc>
                <a:spcPct val="100000"/>
              </a:lnSpc>
              <a:spcBef>
                <a:spcPts val="125"/>
              </a:spcBef>
            </a:pPr>
            <a:r>
              <a:rPr sz="2555" spc="-50">
                <a:latin typeface="Arial MT"/>
                <a:cs typeface="Arial MT"/>
              </a:rPr>
              <a:t>•</a:t>
            </a:r>
            <a:endParaRPr sz="2555">
              <a:latin typeface="Arial MT"/>
              <a:cs typeface="Arial M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5491979" y="4679311"/>
            <a:ext cx="9440550" cy="4391660"/>
          </a:xfrm>
          <a:prstGeom prst="rect">
            <a:avLst/>
          </a:prstGeom>
        </p:spPr>
        <p:txBody>
          <a:bodyPr vert="horz" wrap="square" lIns="0" tIns="28271" rIns="0" bIns="0" rtlCol="0">
            <a:spAutoFit/>
          </a:bodyPr>
          <a:lstStyle/>
          <a:p>
            <a:pPr marL="12700">
              <a:lnSpc>
                <a:spcPct val="100000"/>
              </a:lnSpc>
              <a:spcBef>
                <a:spcPts val="135"/>
              </a:spcBef>
            </a:pPr>
            <a:r>
              <a:rPr sz="14180" b="1" i="1" spc="-340">
                <a:latin typeface="Trebuchet MS" panose="020B0603020202020204"/>
                <a:cs typeface="Trebuchet MS" panose="020B0603020202020204"/>
              </a:rPr>
              <a:t>THANK</a:t>
            </a:r>
            <a:r>
              <a:rPr sz="14180" b="1" i="1" spc="-890">
                <a:latin typeface="Trebuchet MS" panose="020B0603020202020204"/>
                <a:cs typeface="Trebuchet MS" panose="020B0603020202020204"/>
              </a:rPr>
              <a:t> </a:t>
            </a:r>
            <a:r>
              <a:rPr sz="14180" b="1" i="1" spc="-400">
                <a:latin typeface="Trebuchet MS" panose="020B0603020202020204"/>
                <a:cs typeface="Trebuchet MS" panose="020B0603020202020204"/>
              </a:rPr>
              <a:t>YOU</a:t>
            </a:r>
            <a:endParaRPr sz="14180">
              <a:latin typeface="Trebuchet MS" panose="020B0603020202020204"/>
              <a:cs typeface="Trebuchet MS" panose="020B0603020202020204"/>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169639" y="3654788"/>
            <a:ext cx="6609225" cy="4119092"/>
          </a:xfrm>
        </p:spPr>
        <p:txBody>
          <a:bodyPr vert="horz" lIns="113093" tIns="56546" rIns="113093" bIns="56546" rtlCol="0" anchor="b">
            <a:noAutofit/>
          </a:bodyPr>
          <a:lstStyle/>
          <a:p>
            <a:endParaRPr lang="en-US" sz="4455">
              <a:ea typeface="+mj-lt"/>
              <a:cs typeface="+mj-lt"/>
            </a:endParaRPr>
          </a:p>
          <a:p>
            <a:pPr algn="ctr"/>
            <a:endParaRPr lang="en-US" sz="4455"/>
          </a:p>
        </p:txBody>
      </p:sp>
      <p:sp>
        <p:nvSpPr>
          <p:cNvPr id="3" name="Subtitle 2"/>
          <p:cNvSpPr>
            <a:spLocks noGrp="1"/>
          </p:cNvSpPr>
          <p:nvPr>
            <p:ph type="subTitle" idx="1"/>
          </p:nvPr>
        </p:nvSpPr>
        <p:spPr>
          <a:xfrm>
            <a:off x="4182949" y="1858548"/>
            <a:ext cx="11388895" cy="1796241"/>
          </a:xfrm>
        </p:spPr>
        <p:txBody>
          <a:bodyPr vert="horz" lIns="113093" tIns="56546" rIns="113093" bIns="56546" rtlCol="0" anchor="t">
            <a:normAutofit fontScale="72500" lnSpcReduction="20000"/>
          </a:bodyPr>
          <a:lstStyle/>
          <a:p>
            <a:r>
              <a:rPr lang="en-US" sz="6680" b="1">
                <a:latin typeface="Aptos Display"/>
              </a:rPr>
              <a:t>Riverdale Nursing Home: </a:t>
            </a:r>
          </a:p>
          <a:p>
            <a:r>
              <a:rPr lang="en-US" sz="6680" b="1">
                <a:latin typeface="Aptos Display"/>
              </a:rPr>
              <a:t> Staff Training with Microsoft PowerPoint</a:t>
            </a:r>
            <a:endParaRPr lang="en-US"/>
          </a:p>
        </p:txBody>
      </p:sp>
      <p:sp>
        <p:nvSpPr>
          <p:cNvPr id="5" name="TextBox 4"/>
          <p:cNvSpPr txBox="1"/>
          <p:nvPr/>
        </p:nvSpPr>
        <p:spPr>
          <a:xfrm>
            <a:off x="11528837" y="7400362"/>
            <a:ext cx="4181346" cy="2171065"/>
          </a:xfrm>
          <a:prstGeom prst="rect">
            <a:avLst/>
          </a:prstGeom>
          <a:noFill/>
        </p:spPr>
        <p:txBody>
          <a:bodyPr wrap="square" lIns="113093" tIns="56546" rIns="113093" bIns="56546" anchor="t">
            <a:spAutoFit/>
          </a:bodyPr>
          <a:lstStyle/>
          <a:p>
            <a:pPr algn="ctr" defTabSz="685800"/>
            <a:r>
              <a:rPr lang="en-US" sz="2225">
                <a:solidFill>
                  <a:prstClr val="black"/>
                </a:solidFill>
                <a:latin typeface="Century Gothic" panose="020B0502020202020204"/>
                <a:ea typeface="+mj-lt"/>
                <a:cs typeface="+mj-lt"/>
              </a:rPr>
              <a:t>Code and Title: </a:t>
            </a:r>
            <a:endParaRPr lang="en-US" sz="2225">
              <a:solidFill>
                <a:prstClr val="black"/>
              </a:solidFill>
              <a:latin typeface="Century Gothic" panose="020B0502020202020204"/>
            </a:endParaRPr>
          </a:p>
          <a:p>
            <a:pPr algn="ctr" defTabSz="685800"/>
            <a:r>
              <a:rPr lang="en-US" sz="2225">
                <a:solidFill>
                  <a:prstClr val="black"/>
                </a:solidFill>
                <a:latin typeface="Century Gothic" panose="020B0502020202020204"/>
                <a:ea typeface="+mj-lt"/>
                <a:cs typeface="+mj-lt"/>
              </a:rPr>
              <a:t>Group Name:5</a:t>
            </a:r>
            <a:endParaRPr lang="en-US" sz="2225">
              <a:solidFill>
                <a:prstClr val="black"/>
              </a:solidFill>
              <a:latin typeface="Century Gothic" panose="020B0502020202020204"/>
            </a:endParaRPr>
          </a:p>
          <a:p>
            <a:pPr algn="ctr" defTabSz="685800"/>
            <a:r>
              <a:rPr lang="en-US" sz="2225">
                <a:solidFill>
                  <a:prstClr val="black"/>
                </a:solidFill>
                <a:latin typeface="Century Gothic" panose="020B0502020202020204"/>
                <a:ea typeface="+mj-lt"/>
                <a:cs typeface="+mj-lt"/>
              </a:rPr>
              <a:t>Student Name and Student Number</a:t>
            </a:r>
            <a:endParaRPr lang="en-US" sz="2225">
              <a:solidFill>
                <a:prstClr val="black"/>
              </a:solidFill>
              <a:latin typeface="Century Gothic" panose="020B0502020202020204"/>
            </a:endParaRPr>
          </a:p>
          <a:p>
            <a:pPr algn="ctr" defTabSz="685800"/>
            <a:r>
              <a:rPr lang="en-US" sz="2225">
                <a:solidFill>
                  <a:prstClr val="black"/>
                </a:solidFill>
                <a:latin typeface="Century Gothic" panose="020B0502020202020204"/>
                <a:ea typeface="+mj-lt"/>
                <a:cs typeface="+mj-lt"/>
              </a:rPr>
              <a:t>Lecturer Name</a:t>
            </a:r>
            <a:endParaRPr lang="en-US" sz="2225">
              <a:solidFill>
                <a:prstClr val="black"/>
              </a:solidFill>
              <a:latin typeface="Century Gothic" panose="020B0502020202020204"/>
            </a:endParaRPr>
          </a:p>
          <a:p>
            <a:pPr algn="ctr" defTabSz="685800"/>
            <a:r>
              <a:rPr lang="en-US" sz="2225">
                <a:solidFill>
                  <a:prstClr val="black"/>
                </a:solidFill>
                <a:latin typeface="Century Gothic" panose="020B0502020202020204"/>
                <a:ea typeface="+mj-lt"/>
                <a:cs typeface="+mj-lt"/>
              </a:rPr>
              <a:t>Date</a:t>
            </a:r>
            <a:endParaRPr lang="en-GB" sz="2225">
              <a:solidFill>
                <a:prstClr val="black"/>
              </a:solidFill>
              <a:latin typeface="Century Gothic" panose="020B0502020202020204"/>
            </a:endParaRPr>
          </a:p>
        </p:txBody>
      </p:sp>
      <p:pic>
        <p:nvPicPr>
          <p:cNvPr id="4" name="Picture 3" descr="A person standing in front of a group of people&#10;&#10;AI-generated content may be incorrect.">
            <a:extLst>
              <a:ext uri="{FF2B5EF4-FFF2-40B4-BE49-F238E27FC236}">
                <a16:creationId xmlns:a16="http://schemas.microsoft.com/office/drawing/2014/main" id="{65CB22F3-7EF4-EA8A-7F72-0D083D88EB13}"/>
              </a:ext>
            </a:extLst>
          </p:cNvPr>
          <p:cNvPicPr>
            <a:picLocks noChangeAspect="1"/>
          </p:cNvPicPr>
          <p:nvPr/>
        </p:nvPicPr>
        <p:blipFill>
          <a:blip r:embed="rId3"/>
          <a:stretch>
            <a:fillRect/>
          </a:stretch>
        </p:blipFill>
        <p:spPr>
          <a:xfrm>
            <a:off x="3516515" y="3111907"/>
            <a:ext cx="5987602" cy="7854621"/>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9411" y="1669640"/>
            <a:ext cx="10555393" cy="1863948"/>
          </a:xfrm>
        </p:spPr>
        <p:txBody>
          <a:bodyPr/>
          <a:lstStyle/>
          <a:p>
            <a:r>
              <a:rPr lang="en-US">
                <a:ea typeface="+mj-lt"/>
                <a:cs typeface="+mj-lt"/>
              </a:rPr>
              <a:t> </a:t>
            </a:r>
            <a:r>
              <a:rPr lang="en-US" sz="4700" b="1" cap="none">
                <a:latin typeface="Aptos Display"/>
                <a:ea typeface="+mn-ea"/>
                <a:cs typeface="+mn-cs"/>
              </a:rPr>
              <a:t>The</a:t>
            </a:r>
            <a:r>
              <a:rPr lang="en-US" cap="none">
                <a:ea typeface="+mj-lt"/>
                <a:cs typeface="+mj-lt"/>
              </a:rPr>
              <a:t> </a:t>
            </a:r>
            <a:r>
              <a:rPr lang="en-US" sz="4700" b="1" cap="none">
                <a:latin typeface="Aptos Display"/>
                <a:ea typeface="+mn-ea"/>
                <a:cs typeface="+mn-cs"/>
              </a:rPr>
              <a:t>Workplace Task – Staff Training</a:t>
            </a:r>
          </a:p>
        </p:txBody>
      </p:sp>
      <p:sp>
        <p:nvSpPr>
          <p:cNvPr id="3" name="Content Placeholder 2"/>
          <p:cNvSpPr>
            <a:spLocks noGrp="1"/>
          </p:cNvSpPr>
          <p:nvPr>
            <p:ph idx="1"/>
          </p:nvPr>
        </p:nvSpPr>
        <p:spPr>
          <a:xfrm>
            <a:off x="3533247" y="3727895"/>
            <a:ext cx="12434464" cy="5911813"/>
          </a:xfrm>
        </p:spPr>
        <p:txBody>
          <a:bodyPr vert="horz" lIns="113093" tIns="56546" rIns="113093" bIns="56546" rtlCol="0" anchor="t">
            <a:noAutofit/>
          </a:bodyPr>
          <a:lstStyle/>
          <a:p>
            <a:pPr marL="0" indent="0">
              <a:buNone/>
            </a:pPr>
            <a:endParaRPr lang="en-US"/>
          </a:p>
          <a:p>
            <a:pPr>
              <a:buClr>
                <a:srgbClr val="FFFFFF"/>
              </a:buClr>
            </a:pPr>
            <a:r>
              <a:rPr lang="en-US" sz="2800">
                <a:ea typeface="+mn-lt"/>
                <a:cs typeface="+mn-lt"/>
              </a:rPr>
              <a:t>Staff training is a process of teaching employees how to do their duties  better.</a:t>
            </a:r>
          </a:p>
          <a:p>
            <a:r>
              <a:rPr lang="en-US" sz="2800">
                <a:ea typeface="+mn-lt"/>
                <a:cs typeface="+mn-lt"/>
              </a:rPr>
              <a:t>Training topics at Riverdale may include:</a:t>
            </a:r>
            <a:endParaRPr lang="en-US" sz="2800"/>
          </a:p>
          <a:p>
            <a:pPr lvl="1"/>
            <a:r>
              <a:rPr lang="en-US" sz="2800">
                <a:ea typeface="+mn-lt"/>
                <a:cs typeface="+mn-lt"/>
              </a:rPr>
              <a:t>Medication administration</a:t>
            </a:r>
            <a:endParaRPr lang="en-US" sz="2800"/>
          </a:p>
          <a:p>
            <a:pPr lvl="1"/>
            <a:r>
              <a:rPr lang="en-US" sz="2800">
                <a:ea typeface="+mn-lt"/>
                <a:cs typeface="+mn-lt"/>
              </a:rPr>
              <a:t>Infection prevention and control</a:t>
            </a:r>
            <a:endParaRPr lang="en-US" sz="2800"/>
          </a:p>
          <a:p>
            <a:pPr lvl="1"/>
            <a:r>
              <a:rPr lang="en-US" sz="2800">
                <a:ea typeface="+mn-lt"/>
                <a:cs typeface="+mn-lt"/>
              </a:rPr>
              <a:t>Safeguarding vulnerable adults</a:t>
            </a:r>
            <a:endParaRPr lang="en-US" sz="2800"/>
          </a:p>
          <a:p>
            <a:pPr lvl="1"/>
            <a:r>
              <a:rPr lang="en-US" sz="2800">
                <a:ea typeface="+mn-lt"/>
                <a:cs typeface="+mn-lt"/>
              </a:rPr>
              <a:t>Manual handling procedures</a:t>
            </a:r>
            <a:endParaRPr lang="en-US" sz="2800"/>
          </a:p>
          <a:p>
            <a:pPr lvl="1"/>
            <a:r>
              <a:rPr lang="en-US" sz="2800">
                <a:ea typeface="+mn-lt"/>
                <a:cs typeface="+mn-lt"/>
              </a:rPr>
              <a:t>Health and safety requirements</a:t>
            </a:r>
            <a:endParaRPr lang="en-US" sz="2800"/>
          </a:p>
          <a:p>
            <a:r>
              <a:rPr lang="en-US" sz="2800">
                <a:ea typeface="+mn-lt"/>
                <a:cs typeface="+mn-lt"/>
              </a:rPr>
              <a:t>Regular training supports compliance with care standards and regulations. </a:t>
            </a:r>
          </a:p>
          <a:p>
            <a:pPr marL="0" indent="0">
              <a:buClr>
                <a:srgbClr val="FFFFFF"/>
              </a:buClr>
              <a:buNone/>
            </a:pPr>
            <a:r>
              <a:rPr lang="en-US" sz="2800">
                <a:ea typeface="+mn-lt"/>
                <a:cs typeface="+mn-lt"/>
              </a:rPr>
              <a:t>(Health and Safety Executive, 2024)</a:t>
            </a:r>
          </a:p>
        </p:txBody>
      </p:sp>
    </p:spTree>
  </p:cSld>
  <p:clrMapOvr>
    <a:overrideClrMapping bg1="lt1" tx1="dk1" bg2="lt2" tx2="dk2" accent1="accent1" accent2="accent2" accent3="accent3" accent4="accent4" accent5="accent5" accent6="accent6" hlink="hlink" folHlink="folHlink"/>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8785" y="1157516"/>
            <a:ext cx="10555393" cy="1863948"/>
          </a:xfrm>
        </p:spPr>
        <p:txBody>
          <a:bodyPr>
            <a:normAutofit/>
          </a:bodyPr>
          <a:lstStyle/>
          <a:p>
            <a:r>
              <a:rPr lang="en-US" sz="4700" b="1" cap="none">
                <a:latin typeface="Aptos Display"/>
                <a:ea typeface="+mn-ea"/>
                <a:cs typeface="+mn-cs"/>
              </a:rPr>
              <a:t>Recommended</a:t>
            </a:r>
            <a:r>
              <a:rPr lang="en-US" cap="none"/>
              <a:t> </a:t>
            </a:r>
            <a:r>
              <a:rPr lang="en-US" sz="4700" b="1" cap="none">
                <a:latin typeface="Aptos Display"/>
                <a:ea typeface="+mn-ea"/>
                <a:cs typeface="+mn-cs"/>
              </a:rPr>
              <a:t>tool – PowerPoint For Riverdale Nursing Home</a:t>
            </a:r>
          </a:p>
        </p:txBody>
      </p:sp>
      <p:sp>
        <p:nvSpPr>
          <p:cNvPr id="3" name="Content Placeholder 2"/>
          <p:cNvSpPr>
            <a:spLocks noGrp="1"/>
          </p:cNvSpPr>
          <p:nvPr>
            <p:ph idx="1"/>
          </p:nvPr>
        </p:nvSpPr>
        <p:spPr>
          <a:xfrm>
            <a:off x="3238251" y="3492152"/>
            <a:ext cx="13352922" cy="7280730"/>
          </a:xfrm>
        </p:spPr>
        <p:txBody>
          <a:bodyPr vert="horz" lIns="113093" tIns="56546" rIns="113093" bIns="56546" rtlCol="0" anchor="t">
            <a:normAutofit/>
          </a:bodyPr>
          <a:lstStyle/>
          <a:p>
            <a:r>
              <a:rPr lang="en-US"/>
              <a:t>C</a:t>
            </a:r>
            <a:r>
              <a:rPr lang="en-US" sz="2400"/>
              <a:t>hosen Tool: Microsoft PowerPoint</a:t>
            </a:r>
          </a:p>
          <a:p>
            <a:r>
              <a:rPr lang="en-US" sz="2400">
                <a:ea typeface="+mn-lt"/>
                <a:cs typeface="+mn-lt"/>
              </a:rPr>
              <a:t>Creates professional training presentations.</a:t>
            </a:r>
            <a:endParaRPr lang="en-US" sz="2400"/>
          </a:p>
          <a:p>
            <a:r>
              <a:rPr lang="en-US" sz="2400">
                <a:ea typeface="+mn-lt"/>
                <a:cs typeface="+mn-lt"/>
              </a:rPr>
              <a:t>Combines text, images, diagrams, and videos.</a:t>
            </a:r>
            <a:endParaRPr lang="en-US" sz="2400"/>
          </a:p>
          <a:p>
            <a:r>
              <a:rPr lang="en-US" sz="2400">
                <a:ea typeface="+mn-lt"/>
                <a:cs typeface="+mn-lt"/>
              </a:rPr>
              <a:t>Easy to share with staff across different shifts and buildings.</a:t>
            </a:r>
            <a:endParaRPr lang="en-US" sz="2400"/>
          </a:p>
          <a:p>
            <a:r>
              <a:rPr lang="en-US" sz="2400">
                <a:ea typeface="+mn-lt"/>
                <a:cs typeface="+mn-lt"/>
              </a:rPr>
              <a:t>Supports consistent delivery of training materials.</a:t>
            </a:r>
            <a:endParaRPr lang="en-US" sz="2400"/>
          </a:p>
          <a:p>
            <a:r>
              <a:rPr lang="en-US" sz="2400">
                <a:ea typeface="+mn-lt"/>
                <a:cs typeface="+mn-lt"/>
              </a:rPr>
              <a:t>Available within Microsoft 365 already used by Riverdale.</a:t>
            </a:r>
            <a:endParaRPr lang="en-US" sz="2400"/>
          </a:p>
          <a:p>
            <a:pPr marL="0" indent="0">
              <a:buNone/>
            </a:pPr>
            <a:r>
              <a:rPr lang="en-US" sz="2400">
                <a:ea typeface="+mn-lt"/>
                <a:cs typeface="+mn-lt"/>
              </a:rPr>
              <a:t> (Microsoft, 2025)</a:t>
            </a:r>
            <a:endParaRPr lang="en-US" sz="2400"/>
          </a:p>
        </p:txBody>
      </p:sp>
    </p:spTree>
  </p:cSld>
  <p:clrMapOvr>
    <a:overrideClrMapping bg1="lt1" tx1="dk1" bg2="lt2" tx2="dk2" accent1="accent1" accent2="accent2" accent3="accent3" accent4="accent4" accent5="accent5" accent6="accent6" hlink="hlink" folHlink="folHlink"/>
  </p:clrMapOvr>
  <p:transition spd="slow">
    <p:wedg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5384" y="1669641"/>
            <a:ext cx="10555393" cy="1863948"/>
          </a:xfrm>
        </p:spPr>
        <p:txBody>
          <a:bodyPr/>
          <a:lstStyle/>
          <a:p>
            <a:r>
              <a:rPr lang="en-US" sz="4700" b="1" cap="none">
                <a:latin typeface="Aptos Display"/>
                <a:ea typeface="+mn-ea"/>
                <a:cs typeface="+mn-cs"/>
              </a:rPr>
              <a:t>Suitability Of PowerPoint For Riverdale Nursing Home</a:t>
            </a:r>
          </a:p>
        </p:txBody>
      </p:sp>
      <p:sp>
        <p:nvSpPr>
          <p:cNvPr id="3" name="Content Placeholder 2"/>
          <p:cNvSpPr>
            <a:spLocks noGrp="1"/>
          </p:cNvSpPr>
          <p:nvPr>
            <p:ph idx="1"/>
          </p:nvPr>
        </p:nvSpPr>
        <p:spPr>
          <a:xfrm>
            <a:off x="4266262" y="4786695"/>
            <a:ext cx="10555393" cy="4471382"/>
          </a:xfrm>
        </p:spPr>
        <p:txBody>
          <a:bodyPr vert="horz" lIns="113093" tIns="56546" rIns="113093" bIns="56546" rtlCol="0" anchor="t">
            <a:normAutofit/>
          </a:bodyPr>
          <a:lstStyle/>
          <a:p>
            <a:r>
              <a:rPr lang="en-US" sz="2800">
                <a:ea typeface="+mn-lt"/>
                <a:cs typeface="+mn-lt"/>
              </a:rPr>
              <a:t>Provides clear and </a:t>
            </a:r>
            <a:r>
              <a:rPr lang="en-US" sz="2800" err="1">
                <a:ea typeface="+mn-lt"/>
                <a:cs typeface="+mn-lt"/>
              </a:rPr>
              <a:t>organised</a:t>
            </a:r>
            <a:r>
              <a:rPr lang="en-US" sz="2800">
                <a:ea typeface="+mn-lt"/>
                <a:cs typeface="+mn-lt"/>
              </a:rPr>
              <a:t> learning content.</a:t>
            </a:r>
            <a:endParaRPr lang="en-US" sz="2800"/>
          </a:p>
          <a:p>
            <a:r>
              <a:rPr lang="en-US" sz="2800">
                <a:ea typeface="+mn-lt"/>
                <a:cs typeface="+mn-lt"/>
              </a:rPr>
              <a:t>Visual elements improve understanding and retention.</a:t>
            </a:r>
            <a:endParaRPr lang="en-US" sz="2800"/>
          </a:p>
          <a:p>
            <a:r>
              <a:rPr lang="en-US" sz="2800" err="1">
                <a:ea typeface="+mn-lt"/>
                <a:cs typeface="+mn-lt"/>
              </a:rPr>
              <a:t>Standardised</a:t>
            </a:r>
            <a:r>
              <a:rPr lang="en-US" sz="2800">
                <a:ea typeface="+mn-lt"/>
                <a:cs typeface="+mn-lt"/>
              </a:rPr>
              <a:t> training materials reduce inconsistencies.</a:t>
            </a:r>
            <a:endParaRPr lang="en-US" sz="2800"/>
          </a:p>
          <a:p>
            <a:r>
              <a:rPr lang="en-US" sz="2800">
                <a:ea typeface="+mn-lt"/>
                <a:cs typeface="+mn-lt"/>
              </a:rPr>
              <a:t>Can be updated quickly when procedures change.</a:t>
            </a:r>
            <a:endParaRPr lang="en-US" sz="2800"/>
          </a:p>
          <a:p>
            <a:r>
              <a:rPr lang="en-US" sz="2800">
                <a:ea typeface="+mn-lt"/>
                <a:cs typeface="+mn-lt"/>
              </a:rPr>
              <a:t>Supports both face-to-face and online training sessions.</a:t>
            </a:r>
            <a:endParaRPr lang="en-US" sz="2800"/>
          </a:p>
          <a:p>
            <a:r>
              <a:rPr lang="en-US" sz="2800">
                <a:ea typeface="+mn-lt"/>
                <a:cs typeface="+mn-lt"/>
              </a:rPr>
              <a:t>(Mayer, 2021)</a:t>
            </a:r>
            <a:endParaRPr lang="en-US" sz="2800"/>
          </a:p>
          <a:p>
            <a:endParaRPr lang="en-US" sz="2800"/>
          </a:p>
        </p:txBody>
      </p:sp>
    </p:spTree>
  </p:cSld>
  <p:clrMapOvr>
    <a:overrideClrMapping bg1="lt1" tx1="dk1" bg2="lt2" tx2="dk2" accent1="accent1" accent2="accent2" accent3="accent3" accent4="accent4" accent5="accent5" accent6="accent6" hlink="hlink" folHlink="folHlink"/>
  </p:clrMapOvr>
  <p:transition>
    <p:split orient="vert" dir="in"/>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8207" y="1669641"/>
            <a:ext cx="10555393" cy="1863948"/>
          </a:xfrm>
        </p:spPr>
        <p:txBody>
          <a:bodyPr/>
          <a:lstStyle/>
          <a:p>
            <a:r>
              <a:rPr lang="en-US" sz="4700" b="1" cap="none">
                <a:latin typeface="Aptos Display"/>
                <a:ea typeface="+mn-ea"/>
                <a:cs typeface="+mn-cs"/>
              </a:rPr>
              <a:t>Improvement In Efficiency At Riverdale Nursing Home</a:t>
            </a:r>
          </a:p>
        </p:txBody>
      </p:sp>
      <p:sp>
        <p:nvSpPr>
          <p:cNvPr id="3" name="Content Placeholder 2"/>
          <p:cNvSpPr>
            <a:spLocks noGrp="1"/>
          </p:cNvSpPr>
          <p:nvPr>
            <p:ph idx="1"/>
          </p:nvPr>
        </p:nvSpPr>
        <p:spPr>
          <a:xfrm>
            <a:off x="3952113" y="3995507"/>
            <a:ext cx="10555393" cy="6240904"/>
          </a:xfrm>
        </p:spPr>
        <p:txBody>
          <a:bodyPr vert="horz" lIns="113093" tIns="56546" rIns="113093" bIns="56546" rtlCol="0" anchor="t">
            <a:normAutofit/>
          </a:bodyPr>
          <a:lstStyle/>
          <a:p>
            <a:r>
              <a:rPr lang="en-US" sz="2800">
                <a:ea typeface="+mn-lt"/>
                <a:cs typeface="+mn-lt"/>
              </a:rPr>
              <a:t>Delivers the same training message to all staff.</a:t>
            </a:r>
            <a:endParaRPr lang="en-US" sz="2800"/>
          </a:p>
          <a:p>
            <a:r>
              <a:rPr lang="en-US" sz="2800">
                <a:ea typeface="+mn-lt"/>
                <a:cs typeface="+mn-lt"/>
              </a:rPr>
              <a:t>Reduces time spent repeating explanations.</a:t>
            </a:r>
            <a:endParaRPr lang="en-US" sz="2800"/>
          </a:p>
          <a:p>
            <a:r>
              <a:rPr lang="en-US" sz="2800">
                <a:ea typeface="+mn-lt"/>
                <a:cs typeface="+mn-lt"/>
              </a:rPr>
              <a:t>Supports communication across multiple buildings.</a:t>
            </a:r>
            <a:endParaRPr lang="en-US" sz="2800"/>
          </a:p>
          <a:p>
            <a:pPr marL="0" indent="0">
              <a:buNone/>
            </a:pPr>
            <a:endParaRPr lang="en-US" sz="2800" b="1">
              <a:ea typeface="+mn-lt"/>
              <a:cs typeface="+mn-lt"/>
            </a:endParaRPr>
          </a:p>
          <a:p>
            <a:pPr marL="0" indent="0">
              <a:buNone/>
            </a:pPr>
            <a:r>
              <a:rPr lang="en-US" sz="2800" b="1">
                <a:ea typeface="+mn-lt"/>
                <a:cs typeface="+mn-lt"/>
              </a:rPr>
              <a:t>Riverdale context:</a:t>
            </a:r>
          </a:p>
          <a:p>
            <a:pPr marL="0" indent="0">
              <a:buNone/>
            </a:pPr>
            <a:br>
              <a:rPr lang="en-US" sz="2800" b="1">
                <a:ea typeface="+mn-lt"/>
                <a:cs typeface="+mn-lt"/>
              </a:rPr>
            </a:br>
            <a:r>
              <a:rPr lang="en-US" sz="2800">
                <a:ea typeface="+mn-lt"/>
                <a:cs typeface="+mn-lt"/>
              </a:rPr>
              <a:t>A PowerPoint presentation on infection control can be delivered to all carers and nurses, ensuring consistent guidance throughout Riverdale.</a:t>
            </a:r>
          </a:p>
          <a:p>
            <a:endParaRPr lang="en-US" sz="280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prism isInverted="1"/>
      </p:transition>
    </mc:Choice>
    <mc:Fallback xmlns="">
      <p:transition>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0152" y="1548553"/>
            <a:ext cx="8427926" cy="1985038"/>
          </a:xfrm>
        </p:spPr>
        <p:txBody>
          <a:bodyPr>
            <a:normAutofit fontScale="90000"/>
          </a:bodyPr>
          <a:lstStyle/>
          <a:p>
            <a:pPr algn="ctr"/>
            <a:r>
              <a:rPr lang="en-US" sz="4700" b="1" cap="none">
                <a:latin typeface="Aptos Display"/>
                <a:ea typeface="+mn-ea"/>
                <a:cs typeface="+mn-cs"/>
              </a:rPr>
              <a:t>Advantages And Limitations Of PowerPoint For Riverdale Nursing Home</a:t>
            </a:r>
          </a:p>
        </p:txBody>
      </p:sp>
      <p:sp>
        <p:nvSpPr>
          <p:cNvPr id="3" name="Text Placeholder 2"/>
          <p:cNvSpPr>
            <a:spLocks noGrp="1"/>
          </p:cNvSpPr>
          <p:nvPr>
            <p:ph type="body" idx="1"/>
          </p:nvPr>
        </p:nvSpPr>
        <p:spPr>
          <a:xfrm>
            <a:off x="2201217" y="3669722"/>
            <a:ext cx="7264424" cy="1061778"/>
          </a:xfrm>
        </p:spPr>
        <p:txBody>
          <a:bodyPr/>
          <a:lstStyle/>
          <a:p>
            <a:pPr algn="ctr">
              <a:spcBef>
                <a:spcPct val="0"/>
              </a:spcBef>
            </a:pPr>
            <a:r>
              <a:rPr lang="en-US" sz="4700" b="1">
                <a:ln w="3175" cmpd="sng">
                  <a:noFill/>
                </a:ln>
                <a:latin typeface="Aptos Display"/>
              </a:rPr>
              <a:t>Advantages</a:t>
            </a:r>
          </a:p>
        </p:txBody>
      </p:sp>
      <p:sp>
        <p:nvSpPr>
          <p:cNvPr id="4" name="Content Placeholder 3"/>
          <p:cNvSpPr>
            <a:spLocks noGrp="1"/>
          </p:cNvSpPr>
          <p:nvPr>
            <p:ph sz="half" idx="2"/>
          </p:nvPr>
        </p:nvSpPr>
        <p:spPr>
          <a:xfrm>
            <a:off x="3230734" y="4869958"/>
            <a:ext cx="5742741" cy="3046587"/>
          </a:xfrm>
        </p:spPr>
        <p:txBody>
          <a:bodyPr vert="horz" lIns="113093" tIns="56546" rIns="113093" bIns="56546" rtlCol="0" anchor="t">
            <a:noAutofit/>
          </a:bodyPr>
          <a:lstStyle/>
          <a:p>
            <a:r>
              <a:rPr lang="en-US" sz="3200">
                <a:ea typeface="+mn-lt"/>
                <a:cs typeface="+mn-lt"/>
              </a:rPr>
              <a:t>Easy to create and edit.</a:t>
            </a:r>
            <a:endParaRPr lang="en-US" sz="3200"/>
          </a:p>
          <a:p>
            <a:r>
              <a:rPr lang="en-US" sz="3200">
                <a:ea typeface="+mn-lt"/>
                <a:cs typeface="+mn-lt"/>
              </a:rPr>
              <a:t>Visually engaging.</a:t>
            </a:r>
            <a:endParaRPr lang="en-US" sz="3200"/>
          </a:p>
          <a:p>
            <a:r>
              <a:rPr lang="en-US" sz="3200">
                <a:ea typeface="+mn-lt"/>
                <a:cs typeface="+mn-lt"/>
              </a:rPr>
              <a:t>Supports multimedia content.</a:t>
            </a:r>
            <a:endParaRPr lang="en-US" sz="3200"/>
          </a:p>
          <a:p>
            <a:r>
              <a:rPr lang="en-US" sz="3200">
                <a:ea typeface="+mn-lt"/>
                <a:cs typeface="+mn-lt"/>
              </a:rPr>
              <a:t>Widely </a:t>
            </a:r>
            <a:r>
              <a:rPr lang="en-US" sz="3200" err="1">
                <a:ea typeface="+mn-lt"/>
                <a:cs typeface="+mn-lt"/>
              </a:rPr>
              <a:t>recognised</a:t>
            </a:r>
            <a:r>
              <a:rPr lang="en-US" sz="3200">
                <a:ea typeface="+mn-lt"/>
                <a:cs typeface="+mn-lt"/>
              </a:rPr>
              <a:t> and accessible.</a:t>
            </a:r>
            <a:endParaRPr lang="en-US" sz="3200"/>
          </a:p>
          <a:p>
            <a:endParaRPr lang="en-US" sz="3200"/>
          </a:p>
        </p:txBody>
      </p:sp>
      <p:sp>
        <p:nvSpPr>
          <p:cNvPr id="5" name="Text Placeholder 4"/>
          <p:cNvSpPr>
            <a:spLocks noGrp="1"/>
          </p:cNvSpPr>
          <p:nvPr>
            <p:ph type="body" sz="quarter" idx="3"/>
          </p:nvPr>
        </p:nvSpPr>
        <p:spPr>
          <a:xfrm>
            <a:off x="10380161" y="3669721"/>
            <a:ext cx="4230215" cy="939618"/>
          </a:xfrm>
        </p:spPr>
        <p:txBody>
          <a:bodyPr/>
          <a:lstStyle/>
          <a:p>
            <a:pPr algn="ctr">
              <a:spcBef>
                <a:spcPct val="0"/>
              </a:spcBef>
            </a:pPr>
            <a:r>
              <a:rPr lang="en-US" sz="4700" b="1">
                <a:ln w="3175" cmpd="sng">
                  <a:noFill/>
                </a:ln>
                <a:latin typeface="Aptos Display"/>
              </a:rPr>
              <a:t>Limitations</a:t>
            </a:r>
          </a:p>
        </p:txBody>
      </p:sp>
      <p:sp>
        <p:nvSpPr>
          <p:cNvPr id="6" name="Content Placeholder 5"/>
          <p:cNvSpPr>
            <a:spLocks noGrp="1"/>
          </p:cNvSpPr>
          <p:nvPr>
            <p:ph sz="quarter" idx="4"/>
          </p:nvPr>
        </p:nvSpPr>
        <p:spPr>
          <a:xfrm>
            <a:off x="9868577" y="4731500"/>
            <a:ext cx="5586829" cy="4012304"/>
          </a:xfrm>
        </p:spPr>
        <p:txBody>
          <a:bodyPr vert="horz" lIns="113093" tIns="56546" rIns="113093" bIns="56546" rtlCol="0" anchor="t">
            <a:normAutofit fontScale="90000"/>
          </a:bodyPr>
          <a:lstStyle/>
          <a:p>
            <a:r>
              <a:rPr lang="en-US" sz="2800">
                <a:ea typeface="+mn-lt"/>
                <a:cs typeface="+mn-lt"/>
              </a:rPr>
              <a:t>Limited interaction compared with specialist e-learning platforms.</a:t>
            </a:r>
            <a:endParaRPr lang="en-US" sz="2800"/>
          </a:p>
          <a:p>
            <a:r>
              <a:rPr lang="en-US" sz="2800">
                <a:ea typeface="+mn-lt"/>
                <a:cs typeface="+mn-lt"/>
              </a:rPr>
              <a:t>Learning effectiveness depends on presentation quality.</a:t>
            </a:r>
            <a:endParaRPr lang="en-US" sz="2800"/>
          </a:p>
          <a:p>
            <a:r>
              <a:rPr lang="en-US" sz="2800">
                <a:ea typeface="+mn-lt"/>
                <a:cs typeface="+mn-lt"/>
              </a:rPr>
              <a:t>Staff may need additional discussion or practical demonstrations.</a:t>
            </a:r>
          </a:p>
          <a:p>
            <a:r>
              <a:rPr lang="en-US" sz="2800">
                <a:ea typeface="+mn-lt"/>
                <a:cs typeface="+mn-lt"/>
              </a:rPr>
              <a:t> (Microsoft, 2025)</a:t>
            </a:r>
          </a:p>
          <a:p>
            <a:endParaRPr lang="en-US"/>
          </a:p>
          <a:p>
            <a:endParaRPr 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prism/>
      </p:transition>
    </mc:Choice>
    <mc:Fallback xmlns="">
      <p:transition>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1176" y="1295527"/>
            <a:ext cx="10555393" cy="1863948"/>
          </a:xfrm>
        </p:spPr>
        <p:txBody>
          <a:bodyPr/>
          <a:lstStyle/>
          <a:p>
            <a:pPr algn="ctr">
              <a:spcAft>
                <a:spcPts val="450"/>
              </a:spcAft>
              <a:buClr>
                <a:schemeClr val="tx1"/>
              </a:buClr>
              <a:buSzPct val="80000"/>
            </a:pPr>
            <a:r>
              <a:rPr lang="en-US" sz="4800" b="1" cap="none">
                <a:latin typeface="Aptos Display"/>
                <a:ea typeface="+mn-ea"/>
                <a:cs typeface="+mn-cs"/>
              </a:rPr>
              <a:t>Conclusion</a:t>
            </a:r>
            <a:r>
              <a:rPr lang="en-US" sz="4700" b="1" cap="none">
                <a:solidFill>
                  <a:schemeClr val="bg2">
                    <a:lumMod val="75000"/>
                  </a:schemeClr>
                </a:solidFill>
                <a:latin typeface="Aptos Display"/>
                <a:ea typeface="+mn-ea"/>
                <a:cs typeface="+mn-cs"/>
              </a:rPr>
              <a:t> </a:t>
            </a:r>
          </a:p>
        </p:txBody>
      </p:sp>
      <p:sp>
        <p:nvSpPr>
          <p:cNvPr id="3" name="Content Placeholder 2"/>
          <p:cNvSpPr>
            <a:spLocks noGrp="1"/>
          </p:cNvSpPr>
          <p:nvPr>
            <p:ph idx="1"/>
          </p:nvPr>
        </p:nvSpPr>
        <p:spPr>
          <a:xfrm>
            <a:off x="3626329" y="4460912"/>
            <a:ext cx="10555393" cy="4471382"/>
          </a:xfrm>
        </p:spPr>
        <p:txBody>
          <a:bodyPr vert="horz" lIns="113093" tIns="56546" rIns="113093" bIns="56546" rtlCol="0" anchor="t">
            <a:normAutofit/>
          </a:bodyPr>
          <a:lstStyle/>
          <a:p>
            <a:pPr marL="0" indent="0">
              <a:buNone/>
            </a:pPr>
            <a:endParaRPr lang="en-US"/>
          </a:p>
          <a:p>
            <a:pPr marL="0" indent="0">
              <a:buNone/>
            </a:pPr>
            <a:endParaRPr lang="en-US"/>
          </a:p>
          <a:p>
            <a:r>
              <a:rPr lang="en-US" sz="2800">
                <a:ea typeface="+mn-lt"/>
                <a:cs typeface="+mn-lt"/>
              </a:rPr>
              <a:t>Microsoft PowerPoint is the most suitable tool for delivering structured training content at Riverdale nursing home.</a:t>
            </a:r>
            <a:endParaRPr lang="en-US" sz="2800"/>
          </a:p>
          <a:p>
            <a:r>
              <a:rPr lang="en-US" sz="2800">
                <a:ea typeface="+mn-lt"/>
                <a:cs typeface="+mn-lt"/>
              </a:rPr>
              <a:t>It improves consistency, communication, and efficiency.</a:t>
            </a:r>
            <a:endParaRPr lang="en-US" sz="2800"/>
          </a:p>
          <a:p>
            <a:r>
              <a:rPr lang="en-US" sz="2800">
                <a:ea typeface="+mn-lt"/>
                <a:cs typeface="+mn-lt"/>
              </a:rPr>
              <a:t>Its benefits outweigh its limitations when supported by practical training activities.</a:t>
            </a:r>
            <a:endParaRPr lang="en-US" sz="2800"/>
          </a:p>
          <a:p>
            <a:endParaRPr lang="en-US" sz="280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80098" y="1413669"/>
            <a:ext cx="10555393" cy="1863948"/>
          </a:xfrm>
        </p:spPr>
        <p:txBody>
          <a:bodyPr/>
          <a:lstStyle/>
          <a:p>
            <a:r>
              <a:rPr lang="en-US" sz="4700" b="1" cap="none">
                <a:latin typeface="Aptos Display"/>
                <a:ea typeface="+mn-ea"/>
                <a:cs typeface="+mn-cs"/>
              </a:rPr>
              <a:t>References</a:t>
            </a:r>
            <a:r>
              <a:rPr lang="en-US">
                <a:ea typeface="+mj-lt"/>
                <a:cs typeface="+mj-lt"/>
              </a:rPr>
              <a:t> </a:t>
            </a:r>
            <a:endParaRPr lang="en-US"/>
          </a:p>
        </p:txBody>
      </p:sp>
      <p:sp>
        <p:nvSpPr>
          <p:cNvPr id="3" name="Content Placeholder 2"/>
          <p:cNvSpPr>
            <a:spLocks noGrp="1"/>
          </p:cNvSpPr>
          <p:nvPr>
            <p:ph idx="1"/>
          </p:nvPr>
        </p:nvSpPr>
        <p:spPr>
          <a:xfrm>
            <a:off x="3277274" y="3879155"/>
            <a:ext cx="10555393" cy="4471382"/>
          </a:xfrm>
        </p:spPr>
        <p:txBody>
          <a:bodyPr vert="horz" lIns="113093" tIns="56546" rIns="113093" bIns="56546" rtlCol="0" anchor="t">
            <a:normAutofit/>
          </a:bodyPr>
          <a:lstStyle/>
          <a:p>
            <a:r>
              <a:rPr lang="en-US" sz="2800">
                <a:ea typeface="+mn-lt"/>
                <a:cs typeface="+mn-lt"/>
              </a:rPr>
              <a:t>Health and Safety Executive (2024) </a:t>
            </a:r>
            <a:r>
              <a:rPr lang="en-US" sz="2800" i="1">
                <a:ea typeface="+mn-lt"/>
                <a:cs typeface="+mn-lt"/>
              </a:rPr>
              <a:t>Health and Safety in Care Settings</a:t>
            </a:r>
            <a:r>
              <a:rPr lang="en-US" sz="2800">
                <a:ea typeface="+mn-lt"/>
                <a:cs typeface="+mn-lt"/>
              </a:rPr>
              <a:t>. Available at: </a:t>
            </a:r>
            <a:r>
              <a:rPr lang="en-US" sz="2800">
                <a:ea typeface="+mn-lt"/>
                <a:cs typeface="+mn-lt"/>
                <a:hlinkClick r:id="rId2"/>
              </a:rPr>
              <a:t>https://www.hse.gov.uk</a:t>
            </a:r>
            <a:r>
              <a:rPr lang="en-US" sz="2800">
                <a:ea typeface="+mn-lt"/>
                <a:cs typeface="+mn-lt"/>
              </a:rPr>
              <a:t> Accessed on: [04 June 2026].</a:t>
            </a:r>
            <a:endParaRPr lang="en-US" sz="2800"/>
          </a:p>
          <a:p>
            <a:r>
              <a:rPr lang="en-US" sz="2800">
                <a:ea typeface="+mn-lt"/>
                <a:cs typeface="+mn-lt"/>
              </a:rPr>
              <a:t>Mayer, R.E. (2021) </a:t>
            </a:r>
            <a:r>
              <a:rPr lang="en-US" sz="2800" i="1">
                <a:ea typeface="+mn-lt"/>
                <a:cs typeface="+mn-lt"/>
              </a:rPr>
              <a:t>Multimedia Learning</a:t>
            </a:r>
            <a:r>
              <a:rPr lang="en-US" sz="2800">
                <a:ea typeface="+mn-lt"/>
                <a:cs typeface="+mn-lt"/>
              </a:rPr>
              <a:t>. 3rd </a:t>
            </a:r>
            <a:r>
              <a:rPr lang="en-US" sz="2800" err="1">
                <a:ea typeface="+mn-lt"/>
                <a:cs typeface="+mn-lt"/>
              </a:rPr>
              <a:t>edn</a:t>
            </a:r>
            <a:r>
              <a:rPr lang="en-US" sz="2800">
                <a:ea typeface="+mn-lt"/>
                <a:cs typeface="+mn-lt"/>
              </a:rPr>
              <a:t>. Cambridge: Cambridge University Press. [04 June 2026].</a:t>
            </a:r>
            <a:endParaRPr lang="en-US" sz="2800"/>
          </a:p>
          <a:p>
            <a:r>
              <a:rPr lang="en-US" sz="2800">
                <a:ea typeface="+mn-lt"/>
                <a:cs typeface="+mn-lt"/>
              </a:rPr>
              <a:t>Microsoft (2025) </a:t>
            </a:r>
            <a:r>
              <a:rPr lang="en-US" sz="2800" i="1">
                <a:ea typeface="+mn-lt"/>
                <a:cs typeface="+mn-lt"/>
              </a:rPr>
              <a:t>Microsoft PowerPoint Support and Features</a:t>
            </a:r>
            <a:r>
              <a:rPr lang="en-US" sz="2800">
                <a:ea typeface="+mn-lt"/>
                <a:cs typeface="+mn-lt"/>
              </a:rPr>
              <a:t>. Available at: </a:t>
            </a:r>
            <a:r>
              <a:rPr lang="en-US" sz="2800">
                <a:ea typeface="+mn-lt"/>
                <a:cs typeface="+mn-lt"/>
                <a:hlinkClick r:id="rId3"/>
              </a:rPr>
              <a:t>https://www.microsoft.com</a:t>
            </a:r>
            <a:r>
              <a:rPr lang="en-US" sz="2800">
                <a:ea typeface="+mn-lt"/>
                <a:cs typeface="+mn-lt"/>
              </a:rPr>
              <a:t> [04 June 2026].</a:t>
            </a:r>
            <a:endParaRPr lang="en-US" sz="2800"/>
          </a:p>
          <a:p>
            <a:endParaRPr lang="en-US" sz="280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en-US" sz="4800">
                <a:solidFill>
                  <a:schemeClr val="accent3">
                    <a:lumMod val="75000"/>
                  </a:schemeClr>
                </a:solidFill>
                <a:sym typeface="+mn-ea"/>
              </a:rPr>
              <a:t>Recomendation for Riverdale Nursing Home in Implementation of Microsoft 360 tools</a:t>
            </a:r>
            <a:r>
              <a:rPr lang="en-US" altLang="en-US" sz="4800">
                <a:solidFill>
                  <a:schemeClr val="bg2">
                    <a:lumMod val="50000"/>
                  </a:schemeClr>
                </a:solidFill>
                <a:sym typeface="+mn-ea"/>
              </a:rPr>
              <a:t> </a:t>
            </a:r>
          </a:p>
        </p:txBody>
      </p:sp>
      <p:sp>
        <p:nvSpPr>
          <p:cNvPr id="3" name="Content Placeholder 2"/>
          <p:cNvSpPr>
            <a:spLocks noGrp="1"/>
          </p:cNvSpPr>
          <p:nvPr>
            <p:ph idx="1"/>
          </p:nvPr>
        </p:nvSpPr>
        <p:spPr/>
        <p:txBody>
          <a:bodyPr/>
          <a:lstStyle/>
          <a:p>
            <a:r>
              <a:rPr lang="en-US" altLang="en-US" sz="2800">
                <a:solidFill>
                  <a:sysClr val="windowText" lastClr="000000"/>
                </a:solidFill>
                <a:latin typeface="Aptos" charset="0"/>
                <a:ea typeface="+mn-ea"/>
                <a:cs typeface="+mn-ea"/>
                <a:sym typeface="+mn-ea"/>
              </a:rPr>
              <a:t>To maximize the success of this digital overhaul, Riverdale Nursing Home should integrate these tools into a cohesive ecosystem rather than using them in isolation:  </a:t>
            </a:r>
            <a:endParaRPr lang="en-US" altLang="en-US"/>
          </a:p>
          <a:p>
            <a:r>
              <a:rPr lang="en-US" altLang="en-US" sz="2800">
                <a:solidFill>
                  <a:sysClr val="windowText" lastClr="000000"/>
                </a:solidFill>
                <a:latin typeface="Aptos" charset="0"/>
                <a:ea typeface="+mn-ea"/>
                <a:cs typeface="+mn-ea"/>
                <a:sym typeface="+mn-ea"/>
              </a:rPr>
              <a:t>Store all </a:t>
            </a:r>
            <a:r>
              <a:rPr lang="en-US" altLang="en-US" sz="2800" b="1">
                <a:solidFill>
                  <a:sysClr val="windowText" lastClr="000000"/>
                </a:solidFill>
                <a:latin typeface="Aptos" charset="0"/>
                <a:ea typeface="+mn-ea"/>
                <a:cs typeface="+mn-ea"/>
                <a:sym typeface="+mn-ea"/>
              </a:rPr>
              <a:t>Word</a:t>
            </a:r>
            <a:r>
              <a:rPr lang="en-US" altLang="en-US" sz="2800">
                <a:solidFill>
                  <a:sysClr val="windowText" lastClr="000000"/>
                </a:solidFill>
                <a:latin typeface="Aptos" charset="0"/>
                <a:ea typeface="+mn-ea"/>
                <a:cs typeface="+mn-ea"/>
                <a:sym typeface="+mn-ea"/>
              </a:rPr>
              <a:t> care documents and </a:t>
            </a:r>
            <a:r>
              <a:rPr lang="en-US" altLang="en-US" sz="2800" b="1">
                <a:solidFill>
                  <a:sysClr val="windowText" lastClr="000000"/>
                </a:solidFill>
                <a:latin typeface="Aptos" charset="0"/>
                <a:ea typeface="+mn-ea"/>
                <a:cs typeface="+mn-ea"/>
                <a:sym typeface="+mn-ea"/>
              </a:rPr>
              <a:t>Excel </a:t>
            </a:r>
            <a:r>
              <a:rPr lang="en-US" altLang="en-US" sz="2800">
                <a:solidFill>
                  <a:sysClr val="windowText" lastClr="000000"/>
                </a:solidFill>
                <a:latin typeface="Aptos" charset="0"/>
                <a:ea typeface="+mn-ea"/>
                <a:cs typeface="+mn-ea"/>
                <a:sym typeface="+mn-ea"/>
              </a:rPr>
              <a:t>staff rotas securely within </a:t>
            </a:r>
            <a:r>
              <a:rPr lang="en-US" altLang="en-US" sz="2800" b="1">
                <a:solidFill>
                  <a:sysClr val="windowText" lastClr="000000"/>
                </a:solidFill>
                <a:latin typeface="Aptos" charset="0"/>
                <a:ea typeface="+mn-ea"/>
                <a:cs typeface="+mn-ea"/>
                <a:sym typeface="+mn-ea"/>
              </a:rPr>
              <a:t>OneDrive</a:t>
            </a:r>
            <a:r>
              <a:rPr lang="en-US" altLang="en-US" sz="2800">
                <a:solidFill>
                  <a:sysClr val="windowText" lastClr="000000"/>
                </a:solidFill>
                <a:latin typeface="Aptos" charset="0"/>
                <a:ea typeface="+mn-ea"/>
                <a:cs typeface="+mn-ea"/>
                <a:sym typeface="+mn-ea"/>
              </a:rPr>
              <a:t> folders. </a:t>
            </a:r>
            <a:endParaRPr lang="en-US" altLang="en-US"/>
          </a:p>
          <a:p>
            <a:r>
              <a:rPr lang="en-US" altLang="en-US" sz="2800">
                <a:solidFill>
                  <a:sysClr val="windowText" lastClr="000000"/>
                </a:solidFill>
                <a:latin typeface="Aptos" charset="0"/>
                <a:ea typeface="+mn-ea"/>
                <a:cs typeface="+mn-ea"/>
                <a:sym typeface="+mn-ea"/>
              </a:rPr>
              <a:t>Link those </a:t>
            </a:r>
            <a:r>
              <a:rPr lang="en-US" altLang="en-US" sz="2800" b="1">
                <a:solidFill>
                  <a:sysClr val="windowText" lastClr="000000"/>
                </a:solidFill>
                <a:latin typeface="Aptos" charset="0"/>
                <a:ea typeface="+mn-ea"/>
                <a:cs typeface="+mn-ea"/>
                <a:sym typeface="+mn-ea"/>
              </a:rPr>
              <a:t>OneDrive</a:t>
            </a:r>
            <a:r>
              <a:rPr lang="en-US" altLang="en-US" sz="2800">
                <a:solidFill>
                  <a:sysClr val="windowText" lastClr="000000"/>
                </a:solidFill>
                <a:latin typeface="Aptos" charset="0"/>
                <a:ea typeface="+mn-ea"/>
                <a:cs typeface="+mn-ea"/>
                <a:sym typeface="+mn-ea"/>
              </a:rPr>
              <a:t> folders directly into </a:t>
            </a:r>
            <a:r>
              <a:rPr lang="en-US" altLang="en-US" sz="2800" b="1">
                <a:solidFill>
                  <a:sysClr val="windowText" lastClr="000000"/>
                </a:solidFill>
                <a:latin typeface="Aptos" charset="0"/>
                <a:ea typeface="+mn-ea"/>
                <a:cs typeface="+mn-ea"/>
                <a:sym typeface="+mn-ea"/>
              </a:rPr>
              <a:t>Microsoft Teams </a:t>
            </a:r>
            <a:r>
              <a:rPr lang="en-US" altLang="en-US" sz="2800">
                <a:solidFill>
                  <a:sysClr val="windowText" lastClr="000000"/>
                </a:solidFill>
                <a:latin typeface="Aptos" charset="0"/>
                <a:ea typeface="+mn-ea"/>
                <a:cs typeface="+mn-ea"/>
                <a:sym typeface="+mn-ea"/>
              </a:rPr>
              <a:t>channels so carers can access them instantly on mobile tablets during handovers.  </a:t>
            </a:r>
            <a:endParaRPr lang="en-US" altLang="en-US"/>
          </a:p>
          <a:p>
            <a:r>
              <a:rPr lang="en-US" altLang="en-US" sz="2800">
                <a:solidFill>
                  <a:sysClr val="windowText" lastClr="000000"/>
                </a:solidFill>
                <a:latin typeface="Aptos" charset="0"/>
                <a:ea typeface="+mn-ea"/>
                <a:cs typeface="+mn-ea"/>
                <a:sym typeface="+mn-ea"/>
              </a:rPr>
              <a:t>Deploy </a:t>
            </a:r>
            <a:r>
              <a:rPr lang="en-US" altLang="en-US" sz="2800" b="1">
                <a:solidFill>
                  <a:sysClr val="windowText" lastClr="000000"/>
                </a:solidFill>
                <a:latin typeface="Aptos" charset="0"/>
                <a:ea typeface="+mn-ea"/>
                <a:cs typeface="+mn-ea"/>
                <a:sym typeface="+mn-ea"/>
              </a:rPr>
              <a:t>PowerPoint </a:t>
            </a:r>
            <a:r>
              <a:rPr lang="en-US" altLang="en-US" sz="2800">
                <a:solidFill>
                  <a:sysClr val="windowText" lastClr="000000"/>
                </a:solidFill>
                <a:latin typeface="Aptos" charset="0"/>
                <a:ea typeface="+mn-ea"/>
                <a:cs typeface="+mn-ea"/>
                <a:sym typeface="+mn-ea"/>
              </a:rPr>
              <a:t>training slides via </a:t>
            </a:r>
            <a:r>
              <a:rPr lang="en-US" altLang="en-US" sz="2800" b="1">
                <a:solidFill>
                  <a:sysClr val="windowText" lastClr="000000"/>
                </a:solidFill>
                <a:latin typeface="Aptos" charset="0"/>
                <a:ea typeface="+mn-ea"/>
                <a:cs typeface="+mn-ea"/>
                <a:sym typeface="+mn-ea"/>
              </a:rPr>
              <a:t>Teams </a:t>
            </a:r>
            <a:r>
              <a:rPr lang="en-US" altLang="en-US" sz="2800">
                <a:solidFill>
                  <a:sysClr val="windowText" lastClr="000000"/>
                </a:solidFill>
                <a:latin typeface="Aptos" charset="0"/>
                <a:ea typeface="+mn-ea"/>
                <a:cs typeface="+mn-ea"/>
                <a:sym typeface="+mn-ea"/>
              </a:rPr>
              <a:t>meetings to ensure night-shift and day-shift workers receive identical instruction without unnecessary travel.</a:t>
            </a:r>
            <a:endParaRPr lang="en-US"/>
          </a:p>
        </p:txBody>
      </p:sp>
    </p:spTree>
  </p:cSld>
  <p:clrMapOvr>
    <a:masterClrMapping/>
  </p:clrMapOvr>
  <mc:AlternateContent xmlns:mc="http://schemas.openxmlformats.org/markup-compatibility/2006" xmlns:p14="http://schemas.microsoft.com/office/powerpoint/2010/main">
    <mc:Choice Requires="p14">
      <p:transition>
        <p14:prism/>
      </p:transition>
    </mc:Choice>
    <mc:Fallback xmlns="">
      <p:transition>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sz="5400" spc="65">
                <a:solidFill>
                  <a:srgbClr val="161616"/>
                </a:solidFill>
                <a:latin typeface="Calibri"/>
                <a:cs typeface="Calibri"/>
                <a:sym typeface="+mn-ea"/>
              </a:rPr>
              <a:t>Reflective</a:t>
            </a:r>
            <a:r>
              <a:rPr sz="5400" spc="-140">
                <a:solidFill>
                  <a:srgbClr val="161616"/>
                </a:solidFill>
                <a:latin typeface="Calibri"/>
                <a:cs typeface="Calibri"/>
                <a:sym typeface="+mn-ea"/>
              </a:rPr>
              <a:t> </a:t>
            </a:r>
            <a:r>
              <a:rPr sz="5400" spc="60">
                <a:solidFill>
                  <a:srgbClr val="161616"/>
                </a:solidFill>
                <a:latin typeface="Calibri"/>
                <a:cs typeface="Calibri"/>
                <a:sym typeface="+mn-ea"/>
              </a:rPr>
              <a:t>Summary</a:t>
            </a:r>
            <a:endParaRPr lang="en-US" sz="5400"/>
          </a:p>
        </p:txBody>
      </p:sp>
      <p:pic>
        <p:nvPicPr>
          <p:cNvPr id="4" name="Content Placeholder 3" descr="m365-built-in-security-600x"/>
          <p:cNvPicPr>
            <a:picLocks noGrp="1" noChangeAspect="1"/>
          </p:cNvPicPr>
          <p:nvPr>
            <p:ph idx="1"/>
          </p:nvPr>
        </p:nvPicPr>
        <p:blipFill>
          <a:blip r:embed="rId2"/>
          <a:stretch>
            <a:fillRect/>
          </a:stretch>
        </p:blipFill>
        <p:spPr>
          <a:xfrm>
            <a:off x="2941955" y="2720975"/>
            <a:ext cx="6229350" cy="6229350"/>
          </a:xfrm>
          <a:prstGeom prst="rect">
            <a:avLst/>
          </a:prstGeom>
        </p:spPr>
      </p:pic>
      <p:sp>
        <p:nvSpPr>
          <p:cNvPr id="5" name="Text Box 4"/>
          <p:cNvSpPr txBox="1"/>
          <p:nvPr/>
        </p:nvSpPr>
        <p:spPr>
          <a:xfrm>
            <a:off x="9665970" y="3517265"/>
            <a:ext cx="10058400" cy="2471420"/>
          </a:xfrm>
          <a:prstGeom prst="rect">
            <a:avLst/>
          </a:prstGeom>
          <a:noFill/>
        </p:spPr>
        <p:txBody>
          <a:bodyPr wrap="square" rtlCol="0" anchor="t">
            <a:noAutofit/>
          </a:bodyPr>
          <a:lstStyle/>
          <a:p>
            <a:pPr marL="12700" marR="5080" algn="ctr">
              <a:lnSpc>
                <a:spcPct val="121000"/>
              </a:lnSpc>
              <a:spcBef>
                <a:spcPts val="95"/>
              </a:spcBef>
            </a:pPr>
            <a:r>
              <a:rPr sz="1750" spc="130">
                <a:solidFill>
                  <a:srgbClr val="0F0F0F"/>
                </a:solidFill>
                <a:latin typeface="Arial MT"/>
                <a:cs typeface="Arial MT"/>
                <a:sym typeface="+mn-ea"/>
              </a:rPr>
              <a:t>"</a:t>
            </a:r>
            <a:r>
              <a:rPr sz="3600" spc="130">
                <a:solidFill>
                  <a:srgbClr val="0F0F0F"/>
                </a:solidFill>
                <a:latin typeface="Arial MT"/>
                <a:cs typeface="Arial MT"/>
                <a:sym typeface="+mn-ea"/>
              </a:rPr>
              <a:t>Digital</a:t>
            </a:r>
            <a:r>
              <a:rPr sz="3600" spc="-300">
                <a:solidFill>
                  <a:srgbClr val="0F0F0F"/>
                </a:solidFill>
                <a:latin typeface="Arial MT"/>
                <a:cs typeface="Arial MT"/>
                <a:sym typeface="+mn-ea"/>
              </a:rPr>
              <a:t> </a:t>
            </a:r>
            <a:r>
              <a:rPr sz="3600" spc="125">
                <a:solidFill>
                  <a:srgbClr val="131313"/>
                </a:solidFill>
                <a:latin typeface="Arial MT"/>
                <a:cs typeface="Arial MT"/>
                <a:sym typeface="+mn-ea"/>
              </a:rPr>
              <a:t>integration</a:t>
            </a:r>
            <a:r>
              <a:rPr sz="3600" spc="-130">
                <a:solidFill>
                  <a:srgbClr val="131313"/>
                </a:solidFill>
                <a:latin typeface="Arial MT"/>
                <a:cs typeface="Arial MT"/>
                <a:sym typeface="+mn-ea"/>
              </a:rPr>
              <a:t> </a:t>
            </a:r>
            <a:r>
              <a:rPr sz="3600" spc="-90">
                <a:solidFill>
                  <a:srgbClr val="0F0F0F"/>
                </a:solidFill>
                <a:latin typeface="Arial MT"/>
                <a:cs typeface="Arial MT"/>
                <a:sym typeface="+mn-ea"/>
              </a:rPr>
              <a:t>is</a:t>
            </a:r>
            <a:r>
              <a:rPr sz="3600" spc="-280">
                <a:solidFill>
                  <a:srgbClr val="0F0F0F"/>
                </a:solidFill>
                <a:latin typeface="Arial MT"/>
                <a:cs typeface="Arial MT"/>
                <a:sym typeface="+mn-ea"/>
              </a:rPr>
              <a:t> </a:t>
            </a:r>
            <a:r>
              <a:rPr lang="en-US" sz="3600" spc="-280">
                <a:solidFill>
                  <a:srgbClr val="0F0F0F"/>
                </a:solidFill>
                <a:latin typeface="Arial MT"/>
                <a:cs typeface="Arial MT"/>
                <a:sym typeface="+mn-ea"/>
              </a:rPr>
              <a:t> </a:t>
            </a:r>
            <a:r>
              <a:rPr sz="3600" spc="155">
                <a:solidFill>
                  <a:srgbClr val="151515"/>
                </a:solidFill>
                <a:latin typeface="Arial MT"/>
                <a:cs typeface="Arial MT"/>
                <a:sym typeface="+mn-ea"/>
              </a:rPr>
              <a:t>not</a:t>
            </a:r>
            <a:r>
              <a:rPr sz="3600" spc="-229">
                <a:solidFill>
                  <a:srgbClr val="151515"/>
                </a:solidFill>
                <a:latin typeface="Arial MT"/>
                <a:cs typeface="Arial MT"/>
                <a:sym typeface="+mn-ea"/>
              </a:rPr>
              <a:t> </a:t>
            </a:r>
            <a:r>
              <a:rPr sz="3600" spc="55">
                <a:solidFill>
                  <a:srgbClr val="111111"/>
                </a:solidFill>
                <a:latin typeface="Arial MT"/>
                <a:cs typeface="Arial MT"/>
                <a:sym typeface="+mn-ea"/>
              </a:rPr>
              <a:t>merely</a:t>
            </a:r>
            <a:r>
              <a:rPr sz="3600" spc="-25">
                <a:solidFill>
                  <a:srgbClr val="111111"/>
                </a:solidFill>
                <a:latin typeface="Arial MT"/>
                <a:cs typeface="Arial MT"/>
                <a:sym typeface="+mn-ea"/>
              </a:rPr>
              <a:t> </a:t>
            </a:r>
            <a:r>
              <a:rPr sz="3600" spc="130">
                <a:solidFill>
                  <a:srgbClr val="0E0E0E"/>
                </a:solidFill>
                <a:latin typeface="Arial MT"/>
                <a:cs typeface="Arial MT"/>
                <a:sym typeface="+mn-ea"/>
              </a:rPr>
              <a:t>about</a:t>
            </a:r>
            <a:r>
              <a:rPr sz="3600" spc="-180">
                <a:solidFill>
                  <a:srgbClr val="0E0E0E"/>
                </a:solidFill>
                <a:latin typeface="Arial MT"/>
                <a:cs typeface="Arial MT"/>
                <a:sym typeface="+mn-ea"/>
              </a:rPr>
              <a:t> </a:t>
            </a:r>
            <a:r>
              <a:rPr sz="3600" spc="-30">
                <a:solidFill>
                  <a:srgbClr val="0F0F0F"/>
                </a:solidFill>
                <a:latin typeface="Arial MT"/>
                <a:cs typeface="Arial MT"/>
                <a:sym typeface="+mn-ea"/>
              </a:rPr>
              <a:t>using</a:t>
            </a:r>
            <a:r>
              <a:rPr sz="3600" spc="-310">
                <a:solidFill>
                  <a:srgbClr val="0F0F0F"/>
                </a:solidFill>
                <a:latin typeface="Arial MT"/>
                <a:cs typeface="Arial MT"/>
                <a:sym typeface="+mn-ea"/>
              </a:rPr>
              <a:t> </a:t>
            </a:r>
            <a:r>
              <a:rPr sz="3600" spc="130">
                <a:solidFill>
                  <a:srgbClr val="0F0F0F"/>
                </a:solidFill>
                <a:latin typeface="Arial MT"/>
                <a:cs typeface="Arial MT"/>
                <a:sym typeface="+mn-ea"/>
              </a:rPr>
              <a:t>software.</a:t>
            </a:r>
            <a:r>
              <a:rPr sz="3600" spc="-145">
                <a:solidFill>
                  <a:srgbClr val="0F0F0F"/>
                </a:solidFill>
                <a:latin typeface="Arial MT"/>
                <a:cs typeface="Arial MT"/>
                <a:sym typeface="+mn-ea"/>
              </a:rPr>
              <a:t> </a:t>
            </a:r>
            <a:r>
              <a:rPr sz="3600" spc="70">
                <a:solidFill>
                  <a:srgbClr val="181818"/>
                </a:solidFill>
                <a:latin typeface="Arial MT"/>
                <a:cs typeface="Arial MT"/>
                <a:sym typeface="+mn-ea"/>
              </a:rPr>
              <a:t>It</a:t>
            </a:r>
            <a:r>
              <a:rPr sz="3600" spc="-55">
                <a:solidFill>
                  <a:srgbClr val="181818"/>
                </a:solidFill>
                <a:latin typeface="Arial MT"/>
                <a:cs typeface="Arial MT"/>
                <a:sym typeface="+mn-ea"/>
              </a:rPr>
              <a:t> </a:t>
            </a:r>
            <a:r>
              <a:rPr sz="3600" spc="-25">
                <a:solidFill>
                  <a:srgbClr val="161616"/>
                </a:solidFill>
                <a:latin typeface="Arial MT"/>
                <a:cs typeface="Arial MT"/>
                <a:sym typeface="+mn-ea"/>
              </a:rPr>
              <a:t>is </a:t>
            </a:r>
            <a:r>
              <a:rPr sz="3600" spc="130">
                <a:solidFill>
                  <a:srgbClr val="0E0E0E"/>
                </a:solidFill>
                <a:latin typeface="Arial MT"/>
                <a:cs typeface="Arial MT"/>
                <a:sym typeface="+mn-ea"/>
              </a:rPr>
              <a:t>about</a:t>
            </a:r>
            <a:r>
              <a:rPr sz="3600" spc="-80">
                <a:solidFill>
                  <a:srgbClr val="0E0E0E"/>
                </a:solidFill>
                <a:latin typeface="Arial MT"/>
                <a:cs typeface="Arial MT"/>
                <a:sym typeface="+mn-ea"/>
              </a:rPr>
              <a:t> </a:t>
            </a:r>
            <a:r>
              <a:rPr sz="3600" spc="50">
                <a:solidFill>
                  <a:srgbClr val="0C0C0C"/>
                </a:solidFill>
                <a:latin typeface="Arial MT"/>
                <a:cs typeface="Arial MT"/>
                <a:sym typeface="+mn-ea"/>
              </a:rPr>
              <a:t>deploying</a:t>
            </a:r>
            <a:r>
              <a:rPr sz="3600" spc="-110">
                <a:solidFill>
                  <a:srgbClr val="0C0C0C"/>
                </a:solidFill>
                <a:latin typeface="Arial MT"/>
                <a:cs typeface="Arial MT"/>
                <a:sym typeface="+mn-ea"/>
              </a:rPr>
              <a:t> </a:t>
            </a:r>
            <a:r>
              <a:rPr sz="3600" spc="65">
                <a:solidFill>
                  <a:srgbClr val="0F0F0F"/>
                </a:solidFill>
                <a:latin typeface="Arial MT"/>
                <a:cs typeface="Arial MT"/>
                <a:sym typeface="+mn-ea"/>
              </a:rPr>
              <a:t>multimedia</a:t>
            </a:r>
            <a:r>
              <a:rPr sz="3600" spc="250">
                <a:solidFill>
                  <a:srgbClr val="0F0F0F"/>
                </a:solidFill>
                <a:latin typeface="Arial MT"/>
                <a:cs typeface="Arial MT"/>
                <a:sym typeface="+mn-ea"/>
              </a:rPr>
              <a:t> </a:t>
            </a:r>
            <a:r>
              <a:rPr sz="3600">
                <a:solidFill>
                  <a:srgbClr val="0C0C0C"/>
                </a:solidFill>
                <a:latin typeface="Arial MT"/>
                <a:cs typeface="Arial MT"/>
                <a:sym typeface="+mn-ea"/>
              </a:rPr>
              <a:t>tools</a:t>
            </a:r>
            <a:r>
              <a:rPr sz="3600" spc="-145">
                <a:solidFill>
                  <a:srgbClr val="0C0C0C"/>
                </a:solidFill>
                <a:latin typeface="Arial MT"/>
                <a:cs typeface="Arial MT"/>
                <a:sym typeface="+mn-ea"/>
              </a:rPr>
              <a:t> </a:t>
            </a:r>
            <a:r>
              <a:rPr sz="3600">
                <a:solidFill>
                  <a:srgbClr val="0F0F0F"/>
                </a:solidFill>
                <a:latin typeface="Arial MT"/>
                <a:cs typeface="Arial MT"/>
                <a:sym typeface="+mn-ea"/>
              </a:rPr>
              <a:t>to</a:t>
            </a:r>
            <a:r>
              <a:rPr sz="3600" spc="135">
                <a:solidFill>
                  <a:srgbClr val="0F0F0F"/>
                </a:solidFill>
                <a:latin typeface="Arial MT"/>
                <a:cs typeface="Arial MT"/>
                <a:sym typeface="+mn-ea"/>
              </a:rPr>
              <a:t> </a:t>
            </a:r>
            <a:r>
              <a:rPr sz="3600" spc="-10">
                <a:solidFill>
                  <a:srgbClr val="0C0C0C"/>
                </a:solidFill>
                <a:latin typeface="Arial MT"/>
                <a:cs typeface="Arial MT"/>
                <a:sym typeface="+mn-ea"/>
              </a:rPr>
              <a:t>ensure</a:t>
            </a:r>
            <a:r>
              <a:rPr sz="3600" spc="-254">
                <a:solidFill>
                  <a:srgbClr val="0C0C0C"/>
                </a:solidFill>
                <a:latin typeface="Arial MT"/>
                <a:cs typeface="Arial MT"/>
                <a:sym typeface="+mn-ea"/>
              </a:rPr>
              <a:t> </a:t>
            </a:r>
            <a:r>
              <a:rPr sz="3600" spc="70">
                <a:solidFill>
                  <a:srgbClr val="0F0F0F"/>
                </a:solidFill>
                <a:latin typeface="Arial MT"/>
                <a:cs typeface="Arial MT"/>
                <a:sym typeface="+mn-ea"/>
              </a:rPr>
              <a:t>standardized, </a:t>
            </a:r>
            <a:r>
              <a:rPr sz="3600" spc="90">
                <a:solidFill>
                  <a:srgbClr val="0F0F0F"/>
                </a:solidFill>
                <a:latin typeface="Arial MT"/>
                <a:cs typeface="Arial MT"/>
                <a:sym typeface="+mn-ea"/>
              </a:rPr>
              <a:t>compassionate,</a:t>
            </a:r>
            <a:r>
              <a:rPr sz="3600" spc="-455">
                <a:solidFill>
                  <a:srgbClr val="0F0F0F"/>
                </a:solidFill>
                <a:latin typeface="Arial MT"/>
                <a:cs typeface="Arial MT"/>
                <a:sym typeface="+mn-ea"/>
              </a:rPr>
              <a:t> </a:t>
            </a:r>
            <a:r>
              <a:rPr sz="3600" spc="145">
                <a:solidFill>
                  <a:srgbClr val="0C0C0C"/>
                </a:solidFill>
                <a:latin typeface="Arial MT"/>
                <a:cs typeface="Arial MT"/>
                <a:sym typeface="+mn-ea"/>
              </a:rPr>
              <a:t>and</a:t>
            </a:r>
            <a:r>
              <a:rPr sz="3600" spc="-235">
                <a:solidFill>
                  <a:srgbClr val="0C0C0C"/>
                </a:solidFill>
                <a:latin typeface="Arial MT"/>
                <a:cs typeface="Arial MT"/>
                <a:sym typeface="+mn-ea"/>
              </a:rPr>
              <a:t> </a:t>
            </a:r>
            <a:r>
              <a:rPr sz="3600">
                <a:solidFill>
                  <a:srgbClr val="0E0E0E"/>
                </a:solidFill>
                <a:latin typeface="Arial MT"/>
                <a:cs typeface="Arial MT"/>
                <a:sym typeface="+mn-ea"/>
              </a:rPr>
              <a:t>highly</a:t>
            </a:r>
            <a:r>
              <a:rPr sz="3600" spc="-55">
                <a:solidFill>
                  <a:srgbClr val="0E0E0E"/>
                </a:solidFill>
                <a:latin typeface="Arial MT"/>
                <a:cs typeface="Arial MT"/>
                <a:sym typeface="+mn-ea"/>
              </a:rPr>
              <a:t> </a:t>
            </a:r>
            <a:r>
              <a:rPr sz="3600" spc="80">
                <a:solidFill>
                  <a:srgbClr val="0F0F0F"/>
                </a:solidFill>
                <a:latin typeface="Arial MT"/>
                <a:cs typeface="Arial MT"/>
                <a:sym typeface="+mn-ea"/>
              </a:rPr>
              <a:t>efficient</a:t>
            </a:r>
            <a:r>
              <a:rPr sz="3600" spc="-5">
                <a:solidFill>
                  <a:srgbClr val="0F0F0F"/>
                </a:solidFill>
                <a:latin typeface="Arial MT"/>
                <a:cs typeface="Arial MT"/>
                <a:sym typeface="+mn-ea"/>
              </a:rPr>
              <a:t> </a:t>
            </a:r>
            <a:r>
              <a:rPr sz="3600" spc="100">
                <a:solidFill>
                  <a:srgbClr val="0C0C0C"/>
                </a:solidFill>
                <a:latin typeface="Arial MT"/>
                <a:cs typeface="Arial MT"/>
                <a:sym typeface="+mn-ea"/>
              </a:rPr>
              <a:t>core."</a:t>
            </a:r>
            <a:endParaRPr sz="3600">
              <a:latin typeface="Arial MT"/>
              <a:cs typeface="Arial MT"/>
            </a:endParaRPr>
          </a:p>
          <a:p>
            <a:pPr marL="16510" algn="ctr">
              <a:lnSpc>
                <a:spcPct val="100000"/>
              </a:lnSpc>
              <a:spcBef>
                <a:spcPts val="3175"/>
              </a:spcBef>
            </a:pPr>
            <a:r>
              <a:rPr sz="3600" i="1">
                <a:solidFill>
                  <a:srgbClr val="B88228"/>
                </a:solidFill>
                <a:latin typeface="Arial" panose="020B0704020202020204"/>
                <a:cs typeface="Arial" panose="020B0704020202020204"/>
                <a:sym typeface="+mn-ea"/>
              </a:rPr>
              <a:t>—</a:t>
            </a:r>
            <a:r>
              <a:rPr sz="3600" i="1" spc="5">
                <a:solidFill>
                  <a:srgbClr val="B88228"/>
                </a:solidFill>
                <a:latin typeface="Arial" panose="020B0704020202020204"/>
                <a:cs typeface="Arial" panose="020B0704020202020204"/>
                <a:sym typeface="+mn-ea"/>
              </a:rPr>
              <a:t> </a:t>
            </a:r>
            <a:r>
              <a:rPr sz="3600" i="1" spc="55">
                <a:solidFill>
                  <a:srgbClr val="E67011"/>
                </a:solidFill>
                <a:latin typeface="Arial" panose="020B0704020202020204"/>
                <a:cs typeface="Arial" panose="020B0704020202020204"/>
                <a:sym typeface="+mn-ea"/>
              </a:rPr>
              <a:t>Adapted</a:t>
            </a:r>
            <a:r>
              <a:rPr sz="3600" i="1" spc="135">
                <a:solidFill>
                  <a:srgbClr val="E67011"/>
                </a:solidFill>
                <a:latin typeface="Arial" panose="020B0704020202020204"/>
                <a:cs typeface="Arial" panose="020B0704020202020204"/>
                <a:sym typeface="+mn-ea"/>
              </a:rPr>
              <a:t> </a:t>
            </a:r>
            <a:r>
              <a:rPr sz="3600" i="1" spc="100">
                <a:solidFill>
                  <a:srgbClr val="C87200"/>
                </a:solidFill>
                <a:latin typeface="Arial" panose="020B0704020202020204"/>
                <a:cs typeface="Arial" panose="020B0704020202020204"/>
                <a:sym typeface="+mn-ea"/>
              </a:rPr>
              <a:t>from</a:t>
            </a:r>
            <a:r>
              <a:rPr sz="3600" i="1" spc="55">
                <a:solidFill>
                  <a:srgbClr val="C87200"/>
                </a:solidFill>
                <a:latin typeface="Arial" panose="020B0704020202020204"/>
                <a:cs typeface="Arial" panose="020B0704020202020204"/>
                <a:sym typeface="+mn-ea"/>
              </a:rPr>
              <a:t> </a:t>
            </a:r>
            <a:r>
              <a:rPr sz="3600" i="1">
                <a:solidFill>
                  <a:srgbClr val="CD6913"/>
                </a:solidFill>
                <a:latin typeface="Arial" panose="020B0704020202020204"/>
                <a:cs typeface="Arial" panose="020B0704020202020204"/>
                <a:sym typeface="+mn-ea"/>
              </a:rPr>
              <a:t>Patterson</a:t>
            </a:r>
            <a:r>
              <a:rPr sz="3600" i="1" spc="265">
                <a:solidFill>
                  <a:srgbClr val="CD6913"/>
                </a:solidFill>
                <a:latin typeface="Arial" panose="020B0704020202020204"/>
                <a:cs typeface="Arial" panose="020B0704020202020204"/>
                <a:sym typeface="+mn-ea"/>
              </a:rPr>
              <a:t> </a:t>
            </a:r>
            <a:r>
              <a:rPr sz="3600" i="1" spc="40">
                <a:solidFill>
                  <a:srgbClr val="C1793F"/>
                </a:solidFill>
                <a:latin typeface="Arial" panose="020B0704020202020204"/>
                <a:cs typeface="Arial" panose="020B0704020202020204"/>
                <a:sym typeface="+mn-ea"/>
              </a:rPr>
              <a:t>(2019)</a:t>
            </a:r>
            <a:endParaRPr lang="en-US" sz="3600" i="1" spc="40">
              <a:solidFill>
                <a:srgbClr val="C1793F"/>
              </a:solidFill>
              <a:latin typeface="Arial" panose="020B0704020202020204"/>
              <a:cs typeface="Arial" panose="020B0704020202020204"/>
              <a:sym typeface="+mn-ea"/>
            </a:endParaRPr>
          </a:p>
        </p:txBody>
      </p:sp>
    </p:spTree>
  </p:cSld>
  <p:clrMapOvr>
    <a:masterClrMapping/>
  </p:clrMapOvr>
  <mc:AlternateContent xmlns:mc="http://schemas.openxmlformats.org/markup-compatibility/2006" xmlns:p14="http://schemas.microsoft.com/office/powerpoint/2010/main">
    <mc:Choice Requires="p14">
      <p:transition>
        <p14:prism isInverted="1"/>
      </p:transition>
    </mc:Choice>
    <mc:Fallback xmlns="">
      <p:transition>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RESOURCE_RECORD_KEY" val="{&quot;65&quot;:[20231973],&quot;70&quot;:[3321480,3318869,3319356,3321973,3314082,3322019]}"/>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3.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ID" val="diagram20231973_2*l_h_i*1_1_2"/>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4,&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theme_color_indexes&quot;:[6,7,6,7,6,7]}"/>
</p:tagLst>
</file>

<file path=ppt/tags/tag7.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1973_2*l_h_f*1_1_1"/>
  <p:tag name="KSO_WM_TEMPLATE_CATEGORY" val="diagram"/>
  <p:tag name="KSO_WM_TEMPLATE_INDEX" val="20231973"/>
  <p:tag name="KSO_WM_UNIT_LAYERLEVEL" val="1_1_1"/>
  <p:tag name="KSO_WM_TAG_VERSION" val="3.0"/>
  <p:tag name="KSO_WM_BEAUTIFY_FLAG" val="#wm#"/>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52"/>
  <p:tag name="KSO_WM_UNIT_PRESET_TEXT" val="Click here to add text"/>
  <p:tag name="KSO_WM_UNIT_TEXT_FILL_FORE_SCHEMECOLOR_INDEX" val="1"/>
  <p:tag name="KSO_WM_UNIT_TEXT_FILL_TYPE" val="1"/>
  <p:tag name="KSO_WM_DIAGRAM_USE_COLOR_VALUE" val="{&quot;color_scheme&quot;:1,&quot;theme_color_indexes&quot;:[6,7,6,7,6,7]}"/>
</p:tagLst>
</file>

<file path=ppt/tags/tag8.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diagram20231973_2*l_h_i*1_1_1"/>
  <p:tag name="KSO_WM_TEMPLATE_CATEGORY" val="diagram"/>
  <p:tag name="KSO_WM_TEMPLATE_INDEX" val="20231973"/>
  <p:tag name="KSO_WM_UNIT_LAYERLEVEL" val="1_1_1"/>
  <p:tag name="KSO_WM_TAG_VERSION" val="3.0"/>
  <p:tag name="KSO_WM_BEAUTIFY_FLAG" val="#wm#"/>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theme_color_indexes&quot;:[6,7,6,7,6,7]}"/>
</p:tagLst>
</file>

<file path=ppt/tags/tag9.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ID" val="diagram20231973_2*l_h_a*1_1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10"/>
  <p:tag name="KSO_WM_UNIT_PRESET_TEXT" val="Title"/>
  <p:tag name="KSO_WM_UNIT_TEXT_FILL_FORE_SCHEMECOLOR_INDEX" val="1"/>
  <p:tag name="KSO_WM_UNIT_TEXT_FILL_TYPE" val="1"/>
  <p:tag name="KSO_WM_DIAGRAM_USE_COLOR_VALUE" val="{&quot;color_scheme&quot;:1,&quot;theme_color_indexes&quot;:[6,7,6,7,6,7]}"/>
</p:tagLst>
</file>

<file path=ppt/tags/tag10.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ID" val="diagram20231973_2*l_h_i*1_2_2"/>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4,&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theme_color_indexes&quot;:[6,7,6,7,6,7]}"/>
</p:tagLst>
</file>

<file path=ppt/tags/tag11.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1973_2*l_h_f*1_2_1"/>
  <p:tag name="KSO_WM_TEMPLATE_CATEGORY" val="diagram"/>
  <p:tag name="KSO_WM_TEMPLATE_INDEX" val="20231973"/>
  <p:tag name="KSO_WM_UNIT_LAYERLEVEL" val="1_1_1"/>
  <p:tag name="KSO_WM_TAG_VERSION" val="3.0"/>
  <p:tag name="KSO_WM_BEAUTIFY_FLAG" val="#wm#"/>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Click here to add text"/>
  <p:tag name="KSO_WM_UNIT_TEXT_FILL_FORE_SCHEMECOLOR_INDEX" val="1"/>
  <p:tag name="KSO_WM_UNIT_TEXT_FILL_TYPE" val="1"/>
  <p:tag name="KSO_WM_DIAGRAM_USE_COLOR_VALUE" val="{&quot;color_scheme&quot;:1,&quot;theme_color_indexes&quot;:[6,7,6,7,6,7]}"/>
</p:tagLst>
</file>

<file path=ppt/tags/tag12.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diagram20231973_2*l_h_i*1_2_1"/>
  <p:tag name="KSO_WM_TEMPLATE_CATEGORY" val="diagram"/>
  <p:tag name="KSO_WM_TEMPLATE_INDEX" val="20231973"/>
  <p:tag name="KSO_WM_UNIT_LAYERLEVEL" val="1_1_1"/>
  <p:tag name="KSO_WM_TAG_VERSION" val="3.0"/>
  <p:tag name="KSO_WM_BEAUTIFY_FLAG" val="#wm#"/>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2"/>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theme_color_indexes&quot;:[6,7,6,7,6,7]}"/>
</p:tagLst>
</file>

<file path=ppt/tags/tag13.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ID" val="diagram20231973_2*l_h_a*1_2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10"/>
  <p:tag name="KSO_WM_UNIT_PRESET_TEXT" val="Title"/>
  <p:tag name="KSO_WM_UNIT_TEXT_FILL_FORE_SCHEMECOLOR_INDEX" val="1"/>
  <p:tag name="KSO_WM_UNIT_TEXT_FILL_TYPE" val="1"/>
  <p:tag name="KSO_WM_DIAGRAM_USE_COLOR_VALUE" val="{&quot;color_scheme&quot;:1,&quot;theme_color_indexes&quot;:[6,7,6,7,6,7]}"/>
</p:tagLst>
</file>

<file path=ppt/tags/tag14.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ID" val="diagram20231973_2*l_h_i*1_3_2"/>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4,&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theme_color_indexes&quot;:[6,7,6,7,6,7]}"/>
</p:tagLst>
</file>

<file path=ppt/tags/tag15.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31973_2*l_h_f*1_3_1"/>
  <p:tag name="KSO_WM_TEMPLATE_CATEGORY" val="diagram"/>
  <p:tag name="KSO_WM_TEMPLATE_INDEX" val="20231973"/>
  <p:tag name="KSO_WM_UNIT_LAYERLEVEL" val="1_1_1"/>
  <p:tag name="KSO_WM_TAG_VERSION" val="3.0"/>
  <p:tag name="KSO_WM_BEAUTIFY_FLAG" val="#wm#"/>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Click here to add text"/>
  <p:tag name="KSO_WM_UNIT_TEXT_FILL_FORE_SCHEMECOLOR_INDEX" val="1"/>
  <p:tag name="KSO_WM_UNIT_TEXT_FILL_TYPE" val="1"/>
  <p:tag name="KSO_WM_DIAGRAM_USE_COLOR_VALUE" val="{&quot;color_scheme&quot;:1,&quot;theme_color_indexes&quot;:[6,7,6,7,6,7]}"/>
</p:tagLst>
</file>

<file path=ppt/tags/tag16.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3_1"/>
  <p:tag name="KSO_WM_UNIT_ID" val="diagram20231973_2*l_h_i*1_3_1"/>
  <p:tag name="KSO_WM_TEMPLATE_CATEGORY" val="diagram"/>
  <p:tag name="KSO_WM_TEMPLATE_INDEX" val="20231973"/>
  <p:tag name="KSO_WM_UNIT_LAYERLEVEL" val="1_1_1"/>
  <p:tag name="KSO_WM_TAG_VERSION" val="3.0"/>
  <p:tag name="KSO_WM_BEAUTIFY_FLAG" val="#wm#"/>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3"/>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theme_color_indexes&quot;:[6,7,6,7,6,7]}"/>
</p:tagLst>
</file>

<file path=ppt/tags/tag17.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3"/>
  <p:tag name="KSO_WM_UNIT_ID" val="diagram20231973_2*l_h_i*1_1_3"/>
  <p:tag name="KSO_WM_TEMPLATE_CATEGORY" val="diagram"/>
  <p:tag name="KSO_WM_TEMPLATE_INDEX" val="20231973"/>
  <p:tag name="KSO_WM_UNIT_LAYERLEVEL" val="1_1_1"/>
  <p:tag name="KSO_WM_TAG_VERSION" val="3.0"/>
  <p:tag name="KSO_WM_BEAUTIFY_FLAG" val="#wm#"/>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DIAGRAM_USE_COLOR_VALUE" val="{&quot;color_scheme&quot;:1,&quot;theme_color_indexes&quot;:[6,7,6,7,6,7]}"/>
</p:tagLst>
</file>

<file path=ppt/tags/tag18.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2_3"/>
  <p:tag name="KSO_WM_UNIT_ID" val="diagram20231973_2*l_h_i*1_2_3"/>
  <p:tag name="KSO_WM_TEMPLATE_CATEGORY" val="diagram"/>
  <p:tag name="KSO_WM_TEMPLATE_INDEX" val="20231973"/>
  <p:tag name="KSO_WM_UNIT_LAYERLEVEL" val="1_1_1"/>
  <p:tag name="KSO_WM_TAG_VERSION" val="3.0"/>
  <p:tag name="KSO_WM_BEAUTIFY_FLAG" val="#wm#"/>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DIAGRAM_USE_COLOR_VALUE" val="{&quot;color_scheme&quot;:1,&quot;theme_color_indexes&quot;:[6,7,6,7,6,7]}"/>
</p:tagLst>
</file>

<file path=ppt/tags/tag19.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3_3"/>
  <p:tag name="KSO_WM_UNIT_ID" val="diagram20231973_2*l_h_i*1_3_3"/>
  <p:tag name="KSO_WM_TEMPLATE_CATEGORY" val="diagram"/>
  <p:tag name="KSO_WM_TEMPLATE_INDEX" val="20231973"/>
  <p:tag name="KSO_WM_UNIT_LAYERLEVEL" val="1_1_1"/>
  <p:tag name="KSO_WM_TAG_VERSION" val="3.0"/>
  <p:tag name="KSO_WM_BEAUTIFY_FLAG" val="#wm#"/>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type&quot;:0},&quot;glow&quot;:{&quot;colorType&quot;:0},&quot;line&quot;:{&quot;solidLine&quot;:{&quot;brightness&quot;:0,&quot;colorType&quot;:1,&quot;foreColorIndex&quot;:5,&quot;transparency&quot;:0.5},&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DIAGRAM_USE_COLOR_VALUE" val="{&quot;color_scheme&quot;:1,&quot;theme_color_indexes&quot;:[6,7,6,7,6,7]}"/>
</p:tagLst>
</file>

<file path=ppt/tags/tag20.xml><?xml version="1.0" encoding="utf-8"?>
<p:tagLst xmlns:a="http://schemas.openxmlformats.org/drawingml/2006/main" xmlns:r="http://schemas.openxmlformats.org/officeDocument/2006/relationships" xmlns:p="http://schemas.openxmlformats.org/presentationml/2006/main">
  <p:tag name="KSO_WM_DIAGRAM_VERSION" val="3"/>
  <p:tag name="KSO_WM_DIAGRAM_COLOR_TRICK" val="1"/>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ID" val="diagram20231973_2*l_h_a*1_3_1"/>
  <p:tag name="KSO_WM_TEMPLATE_CATEGORY" val="diagram"/>
  <p:tag name="KSO_WM_TEMPLATE_INDEX" val="20231973"/>
  <p:tag name="KSO_WM_UNIT_LAYERLEVEL" val="1_1_1"/>
  <p:tag name="KSO_WM_TAG_VERSION" val="3.0"/>
  <p:tag name="KSO_WM_DIAGRAM_MAX_ITEMCNT" val="5"/>
  <p:tag name="KSO_WM_DIAGRAM_MIN_ITEMCNT" val="2"/>
  <p:tag name="KSO_WM_DIAGRAM_VIRTUALLY_FRAME" val="{&quot;height&quot;:400.14998779296894,&quot;left&quot;:119.14535433070867,&quot;top&quot;:307.9250061035156,&quot;width&quot;:1215.2296850393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10"/>
  <p:tag name="KSO_WM_UNIT_PRESET_TEXT" val="Title"/>
  <p:tag name="KSO_WM_UNIT_TEXT_FILL_FORE_SCHEMECOLOR_INDEX" val="1"/>
  <p:tag name="KSO_WM_UNIT_TEXT_FILL_TYPE" val="1"/>
  <p:tag name="KSO_WM_DIAGRAM_USE_COLOR_VALUE" val="{&quot;color_scheme&quot;:1,&quot;theme_color_indexes&quot;:[6,7,6,7,6,7]}"/>
</p:tagLst>
</file>

<file path=ppt/tags/tag21.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VERSION" val="3"/>
  <p:tag name="KSO_WM_DIAGRAM_COLOR_TRICK" val="1"/>
  <p:tag name="KSO_WM_DIAGRAM_COLOR_TEXT_CAN_REMOVE" val="n"/>
  <p:tag name="KSO_WM_UNIT_SUBTYPE" val="a"/>
  <p:tag name="KSO_WM_UNIT_NOCLEAR" val="0"/>
  <p:tag name="KSO_WM_UNIT_VALUE" val="102"/>
  <p:tag name="KSO_WM_UNIT_HIGHLIGHT" val="0"/>
  <p:tag name="KSO_WM_UNIT_COMPATIBLE" val="0"/>
  <p:tag name="KSO_WM_UNIT_DIAGRAM_ISNUMVISUAL" val="0"/>
  <p:tag name="KSO_WM_UNIT_DIAGRAM_ISREFERUNIT" val="0"/>
  <p:tag name="KSO_WM_DIAGRAM_GROUP_CODE" val="n1-1"/>
  <p:tag name="KSO_WM_UNIT_ID" val="diagram20238223_3*n_h_h_f*1_2_4_1"/>
  <p:tag name="KSO_WM_TEMPLATE_CATEGORY" val="diagram"/>
  <p:tag name="KSO_WM_TEMPLATE_INDEX" val="20238223"/>
  <p:tag name="KSO_WM_UNIT_LAYERLEVEL" val="1_1_1_1"/>
  <p:tag name="KSO_WM_TAG_VERSION" val="3.0"/>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22.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VERSION" val="3"/>
  <p:tag name="KSO_WM_DIAGRAM_COLOR_TRICK" val="1"/>
  <p:tag name="KSO_WM_DIAGRAM_COLOR_TEXT_CAN_REMOVE" val="n"/>
  <p:tag name="KSO_WM_UNIT_SUBTYPE" val="a"/>
  <p:tag name="KSO_WM_UNIT_NOCLEAR" val="0"/>
  <p:tag name="KSO_WM_UNIT_VALUE" val="108"/>
  <p:tag name="KSO_WM_UNIT_HIGHLIGHT" val="0"/>
  <p:tag name="KSO_WM_UNIT_COMPATIBLE" val="0"/>
  <p:tag name="KSO_WM_UNIT_DIAGRAM_ISNUMVISUAL" val="0"/>
  <p:tag name="KSO_WM_UNIT_DIAGRAM_ISREFERUNIT" val="0"/>
  <p:tag name="KSO_WM_DIAGRAM_GROUP_CODE" val="n1-1"/>
  <p:tag name="KSO_WM_UNIT_ID" val="diagram20238223_3*n_h_h_f*1_2_3_1"/>
  <p:tag name="KSO_WM_TEMPLATE_CATEGORY" val="diagram"/>
  <p:tag name="KSO_WM_TEMPLATE_INDEX" val="20238223"/>
  <p:tag name="KSO_WM_UNIT_LAYERLEVEL" val="1_1_1_1"/>
  <p:tag name="KSO_WM_TAG_VERSION" val="3.0"/>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23.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3_2"/>
  <p:tag name="KSO_WM_UNIT_ID" val="diagram20238223_3*n_h_h_i*1_2_3_2"/>
  <p:tag name="KSO_WM_TEMPLATE_CATEGORY" val="diagram"/>
  <p:tag name="KSO_WM_TEMPLATE_INDEX" val="20238223"/>
  <p:tag name="KSO_WM_UNIT_LAYERLEVEL" val="1_1_1_1"/>
  <p:tag name="KSO_WM_TAG_VERSION" val="3.0"/>
  <p:tag name="KSO_WM_BEAUTIFY_FLAG" val="#wm#"/>
  <p:tag name="KSO_WM_UNIT_PRESET_TEXT" val="03"/>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24.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4_2"/>
  <p:tag name="KSO_WM_UNIT_ID" val="diagram20238223_3*n_h_h_i*1_2_4_2"/>
  <p:tag name="KSO_WM_TEMPLATE_CATEGORY" val="diagram"/>
  <p:tag name="KSO_WM_TEMPLATE_INDEX" val="20238223"/>
  <p:tag name="KSO_WM_UNIT_LAYERLEVEL" val="1_1_1_1"/>
  <p:tag name="KSO_WM_TAG_VERSION" val="3.0"/>
  <p:tag name="KSO_WM_BEAUTIFY_FLAG" val="#wm#"/>
  <p:tag name="KSO_WM_UNIT_PRESET_TEXT" val="04"/>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25.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VERSION" val="3"/>
  <p:tag name="KSO_WM_DIAGRAM_COLOR_TRICK" val="1"/>
  <p:tag name="KSO_WM_DIAGRAM_COLOR_TEXT_CAN_REMOVE" val="n"/>
  <p:tag name="KSO_WM_UNIT_SUBTYPE" val="a"/>
  <p:tag name="KSO_WM_UNIT_NOCLEAR" val="0"/>
  <p:tag name="KSO_WM_UNIT_VALUE" val="102"/>
  <p:tag name="KSO_WM_UNIT_HIGHLIGHT" val="0"/>
  <p:tag name="KSO_WM_UNIT_COMPATIBLE" val="0"/>
  <p:tag name="KSO_WM_UNIT_DIAGRAM_ISNUMVISUAL" val="0"/>
  <p:tag name="KSO_WM_UNIT_DIAGRAM_ISREFERUNIT" val="0"/>
  <p:tag name="KSO_WM_DIAGRAM_GROUP_CODE" val="n1-1"/>
  <p:tag name="KSO_WM_UNIT_ID" val="diagram20238223_3*n_h_h_f*1_2_2_1"/>
  <p:tag name="KSO_WM_TEMPLATE_CATEGORY" val="diagram"/>
  <p:tag name="KSO_WM_TEMPLATE_INDEX" val="20238223"/>
  <p:tag name="KSO_WM_UNIT_LAYERLEVEL" val="1_1_1_1"/>
  <p:tag name="KSO_WM_TAG_VERSION" val="3.0"/>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26.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type&quot;:0},&quot;glow&quot;:{&quot;colorType&quot;:0},&quot;line&quot;:{&quot;gradient&quot;:[{&quot;brightness&quot;:0.800000011920929,&quot;colorType&quot;:1,&quot;foreColorIndex&quot;:6,&quot;pos&quot;:1,&quot;transparency&quot;:1},{&quot;brightness&quot;:0,&quot;colorType&quot;:1,&quot;foreColorIndex&quot;:5,&quot;pos&quot;:0.019999999552965164,&quot;transparency&quot;:0}],&quot;type&quot;:2},&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DIAGRAM_VERSION" val="3"/>
  <p:tag name="KSO_WM_DIAGRAM_COLOR_TRICK" val="1"/>
  <p:tag name="KSO_WM_DIAGRAM_COLOR_TEXT_CAN_REMOVE" val="n"/>
  <p:tag name="KSO_WM_UNIT_SUBTYPE" val="a"/>
  <p:tag name="KSO_WM_UNIT_NOCLEAR" val="0"/>
  <p:tag name="KSO_WM_UNIT_VALUE" val="108"/>
  <p:tag name="KSO_WM_UNIT_HIGHLIGHT" val="0"/>
  <p:tag name="KSO_WM_UNIT_COMPATIBLE" val="0"/>
  <p:tag name="KSO_WM_UNIT_DIAGRAM_ISNUMVISUAL" val="0"/>
  <p:tag name="KSO_WM_UNIT_DIAGRAM_ISREFERUNIT" val="0"/>
  <p:tag name="KSO_WM_DIAGRAM_GROUP_CODE" val="n1-1"/>
  <p:tag name="KSO_WM_UNIT_ID" val="diagram20238223_3*n_h_h_f*1_2_1_1"/>
  <p:tag name="KSO_WM_TEMPLATE_CATEGORY" val="diagram"/>
  <p:tag name="KSO_WM_TEMPLATE_INDEX" val="20238223"/>
  <p:tag name="KSO_WM_UNIT_LAYERLEVEL" val="1_1_1_1"/>
  <p:tag name="KSO_WM_TAG_VERSION" val="3.0"/>
  <p:tag name="KSO_WM_UNIT_PRESET_TEXT" val="Click here to add text"/>
  <p:tag name="KSO_WM_UNIT_TEXT_FILL_FORE_SCHEMECOLOR_INDEX" val="1"/>
  <p:tag name="KSO_WM_UNIT_TEXT_FILL_TYPE" val="1"/>
  <p:tag name="KSO_WM_DIAGRAM_USE_COLOR_VALUE" val="{&quot;color_scheme&quot;:1,&quot;color_type&quot;:1,&quot;theme_color_indexes&quot;:[5,6,5,6,5,6]}"/>
</p:tagLst>
</file>

<file path=ppt/tags/tag27.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1_2"/>
  <p:tag name="KSO_WM_UNIT_ID" val="diagram20238223_3*n_h_h_i*1_2_1_2"/>
  <p:tag name="KSO_WM_TEMPLATE_CATEGORY" val="diagram"/>
  <p:tag name="KSO_WM_TEMPLATE_INDEX" val="20238223"/>
  <p:tag name="KSO_WM_UNIT_LAYERLEVEL" val="1_1_1_1"/>
  <p:tag name="KSO_WM_TAG_VERSION" val="3.0"/>
  <p:tag name="KSO_WM_BEAUTIFY_FLAG" val="#wm#"/>
  <p:tag name="KSO_WM_UNIT_PRESET_TEXT" val="01"/>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28.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2_2"/>
  <p:tag name="KSO_WM_UNIT_ID" val="diagram20238223_3*n_h_h_i*1_2_2_2"/>
  <p:tag name="KSO_WM_TEMPLATE_CATEGORY" val="diagram"/>
  <p:tag name="KSO_WM_TEMPLATE_INDEX" val="20238223"/>
  <p:tag name="KSO_WM_UNIT_LAYERLEVEL" val="1_1_1_1"/>
  <p:tag name="KSO_WM_TAG_VERSION" val="3.0"/>
  <p:tag name="KSO_WM_BEAUTIFY_FLAG" val="#wm#"/>
  <p:tag name="KSO_WM_UNIT_PRESET_TEXT" val="02"/>
  <p:tag name="KSO_WM_UNIT_FILL_TYPE" val="1"/>
  <p:tag name="KSO_WM_UNIT_FILL_FORE_SCHEMECOLOR_INDEX" val="5"/>
  <p:tag name="KSO_WM_UNIT_FILL_FORE_SCHEMECOLOR_INDEX_BRIGHTNESS" val="0"/>
  <p:tag name="KSO_WM_UNIT_TEXT_FILL_FORE_SCHEMECOLOR_INDEX" val="1"/>
  <p:tag name="KSO_WM_UNIT_TEXT_FILL_TYPE" val="1"/>
  <p:tag name="KSO_WM_DIAGRAM_USE_COLOR_VALUE" val="{&quot;color_scheme&quot;:1,&quot;color_type&quot;:1,&quot;theme_color_indexes&quot;:[5,6,5,6,5,6]}"/>
</p:tagLst>
</file>

<file path=ppt/tags/tag29.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solid&quot;:{&quot;brightness&quot;:0.699999988079071,&quot;colorType&quot;:1,&quot;foreColorIndex&quot;:5,&quot;transparency&quot;:0.699999988079071},&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n1-1"/>
  <p:tag name="KSO_WM_UNIT_ID" val="diagram20238223_3*n_h_i*1_1_3"/>
  <p:tag name="KSO_WM_TEMPLATE_CATEGORY" val="diagram"/>
  <p:tag name="KSO_WM_TEMPLATE_INDEX" val="20238223"/>
  <p:tag name="KSO_WM_UNIT_LAYERLEVEL" val="1_1_1"/>
  <p:tag name="KSO_WM_TAG_VERSION" val="3.0"/>
  <p:tag name="KSO_WM_UNIT_FILL_TYPE" val="1"/>
  <p:tag name="KSO_WM_UNIT_FILL_FORE_SCHEMECOLOR_INDEX" val="5"/>
  <p:tag name="KSO_WM_UNIT_FILL_FORE_SCHEMECOLOR_INDEX_BRIGHTNESS" val="0.7"/>
  <p:tag name="KSO_WM_DIAGRAM_USE_COLOR_VALUE" val="{&quot;color_scheme&quot;:1,&quot;color_type&quot;:1,&quot;theme_color_indexes&quot;:[5,6,5,6,5,6]}"/>
</p:tagLst>
</file>

<file path=ppt/tags/tag30.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2"/>
  <p:tag name="KSO_WM_DIAGRAM_VIRTUALLY_FRAME" val="{&quot;height&quot;:479.16244094488195,&quot;left&quot;:209.4221618652344,&quot;top&quot;:328.02503937007873,&quot;width&quot;:1250.7556762695312}"/>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ISCONTENTSTITLE" val="0"/>
  <p:tag name="KSO_WM_UNIT_ISNUMDGMTITLE" val="0"/>
  <p:tag name="KSO_WM_UNIT_NOCLEAR" val="0"/>
  <p:tag name="KSO_WM_UNIT_VALUE" val="63"/>
  <p:tag name="KSO_WM_UNIT_HIGHLIGHT" val="0"/>
  <p:tag name="KSO_WM_UNIT_COMPATIBLE" val="0"/>
  <p:tag name="KSO_WM_UNIT_DIAGRAM_ISNUMVISUAL" val="0"/>
  <p:tag name="KSO_WM_UNIT_DIAGRAM_ISREFERUNIT" val="0"/>
  <p:tag name="KSO_WM_DIAGRAM_GROUP_CODE" val="n1-1"/>
  <p:tag name="KSO_WM_UNIT_TYPE" val="n_h_a"/>
  <p:tag name="KSO_WM_UNIT_INDEX" val="1_1_1"/>
  <p:tag name="KSO_WM_UNIT_ID" val="diagram20238223_3*n_h_a*1_1_1"/>
  <p:tag name="KSO_WM_TEMPLATE_CATEGORY" val="diagram"/>
  <p:tag name="KSO_WM_TEMPLATE_INDEX" val="20238223"/>
  <p:tag name="KSO_WM_UNIT_LAYERLEVEL" val="1_1_1"/>
  <p:tag name="KSO_WM_TAG_VERSION" val="3.0"/>
  <p:tag name="KSO_WM_BEAUTIFY_FLAG" val="#wm#"/>
  <p:tag name="KSO_WM_UNIT_PRESET_TEXT" val="Your title here"/>
  <p:tag name="KSO_WM_UNIT_LINE_FORE_SCHEMECOLOR_INDEX" val="5"/>
  <p:tag name="KSO_WM_UNIT_TEXT_FILL_FORE_SCHEMECOLOR_INDEX" val="1"/>
  <p:tag name="KSO_WM_UNIT_TEXT_FILL_TYPE" val="1"/>
  <p:tag name="KSO_WM_DIAGRAM_USE_COLOR_VALUE" val="{&quot;color_scheme&quot;:1,&quot;color_type&quot;:1,&quot;theme_color_indexes&quot;:[5,6,5,6,5,6]}"/>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8229_1*l_h_i*1_1_2"/>
  <p:tag name="KSO_WM_TEMPLATE_CATEGORY" val="diagram"/>
  <p:tag name="KSO_WM_TEMPLATE_INDEX" val="20238229"/>
  <p:tag name="KSO_WM_UNIT_LAYERLEVEL" val="1_1_1"/>
  <p:tag name="KSO_WM_TAG_VERSION" val="3.0"/>
  <p:tag name="KSO_WM_DIAGRAM_VERSION" val="3"/>
  <p:tag name="KSO_WM_DIAGRAM_COLOR_TRICK" val="1"/>
  <p:tag name="KSO_WM_DIAGRAM_COLOR_TEXT_CAN_REMOVE" val="n"/>
  <p:tag name="KSO_WM_DIAGRAM_GROUP_CODE" val="l1-1"/>
  <p:tag name="KSO_WM_UNIT_TYPE" val="l_h_i"/>
  <p:tag name="KSO_WM_UNIT_INDEX" val="1_1_2"/>
  <p:tag name="KSO_WM_DIAGRAM_MAX_ITEMCNT" val="6"/>
  <p:tag name="KSO_WM_DIAGRAM_MIN_ITEMCNT" val="3"/>
  <p:tag name="KSO_WM_DIAGRAM_VIRTUALLY_FRAME" val="{&quot;height&quot;:555.4578699040394,&quot;left&quot;:229.12503937007872,&quot;top&quot;:247.84201718092154,&quot;width&quot;:1090.4180697607806}"/>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theme_color_indexes&quot;:[9,10,9,10,9,10]}"/>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38189_2*l_h_i*1_2_2"/>
  <p:tag name="KSO_WM_TEMPLATE_CATEGORY" val="diagram"/>
  <p:tag name="KSO_WM_TEMPLATE_INDEX" val="20238189"/>
  <p:tag name="KSO_WM_UNIT_LAYERLEVEL" val="1_1_1"/>
  <p:tag name="KSO_WM_TAG_VERSION" val="3.0"/>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color_type&quot;:1,&quot;theme_color_indexes&quot;:[5,6,5,6,5,6]}"/>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3"/>
  <p:tag name="KSO_WM_UNIT_ID" val="diagram20238189_2*l_h_i*1_2_3"/>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solid&quot;:{&quot;brightness&quot;:0,&quot;colorType&quot;:1,&quot;foreColorIndex&quot;:6,&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6"/>
  <p:tag name="KSO_WM_UNIT_FILL_FORE_SCHEMECOLOR_INDEX_BRIGHTNESS" val="0"/>
  <p:tag name="KSO_WM_DIAGRAM_USE_COLOR_VALUE" val="{&quot;color_scheme&quot;:1,&quot;color_type&quot;:1,&quot;theme_color_indexes&quot;:[5,6,5,6,5,6]}"/>
</p:tagLst>
</file>

<file path=ppt/tags/tag34.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38189_2*l_h_a*1_2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6,&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2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38189_2*l_h_i*1_1_2"/>
  <p:tag name="KSO_WM_TEMPLATE_CATEGORY" val="diagram"/>
  <p:tag name="KSO_WM_TEMPLATE_INDEX" val="20238189"/>
  <p:tag name="KSO_WM_UNIT_LAYERLEVEL" val="1_1_1"/>
  <p:tag name="KSO_WM_TAG_VERSION" val="3.0"/>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color_type&quot;:1,&quot;theme_color_indexes&quot;:[5,6,5,6,5,6]}"/>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3"/>
  <p:tag name="KSO_WM_UNIT_ID" val="diagram20238189_2*l_h_i*1_1_3"/>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37.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38189_2*l_h_a*1_1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2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38189_2*l_h_i*1_3_2"/>
  <p:tag name="KSO_WM_TEMPLATE_CATEGORY" val="diagram"/>
  <p:tag name="KSO_WM_TEMPLATE_INDEX" val="20238189"/>
  <p:tag name="KSO_WM_UNIT_LAYERLEVEL" val="1_1_1"/>
  <p:tag name="KSO_WM_TAG_VERSION" val="3.0"/>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solid&quot;:{&quot;brightness&quot;:0.6000000238418579,&quot;colorType&quot;:1,&quot;foreColorIndex&quot;:13,&quot;transparency&quot;:0.8500000238418579},&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13"/>
  <p:tag name="KSO_WM_UNIT_FILL_FORE_SCHEMECOLOR_INDEX_BRIGHTNESS" val="0.6"/>
  <p:tag name="KSO_WM_DIAGRAM_USE_COLOR_VALUE" val="{&quot;color_scheme&quot;:1,&quot;color_type&quot;:1,&quot;theme_color_indexes&quot;:[5,6,5,6,5,6]}"/>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3"/>
  <p:tag name="KSO_WM_UNIT_ID" val="diagram20238189_2*l_h_i*1_3_3"/>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DIAGRAM_USE_COLOR_VALUE" val="{&quot;color_scheme&quot;:1,&quot;color_type&quot;:1,&quot;theme_color_indexes&quot;:[5,6,5,6,5,6]}"/>
</p:tagLst>
</file>

<file path=ppt/tags/tag40.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38189_2*l_h_a*1_3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20"/>
  <p:tag name="KSO_WM_UNIT_PRESET_TEXT" val="Your title here"/>
  <p:tag name="KSO_WM_UNIT_TEXT_FILL_FORE_SCHEMECOLOR_INDEX" val="1"/>
  <p:tag name="KSO_WM_UNIT_TEXT_FILL_TYPE" val="1"/>
  <p:tag name="KSO_WM_DIAGRAM_USE_COLOR_VALUE" val="{&quot;color_scheme&quot;:1,&quot;color_type&quot;:1,&quot;theme_color_indexes&quot;:[5,6,5,6,5,6]}"/>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3_1"/>
  <p:tag name="KSO_WM_UNIT_ID" val="diagram20238189_2*l_h_i*1_3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5},&quot;type&quot;:1},&quot;glow&quot;:{&quot;colorType&quot;:0},&quot;line&quot;:{&quot;type&quot;:0},&quot;shadow&quot;:{&quot;colorType&quot;:0},&quot;threeD&quot;:{&quot;curvedSurface&quot;:{&quot;brightness&quot;:0,&quot;colorType&quot;:2,&quot;rgb&quot;:&quot;#000000&quot;},&quot;depth&quot;:{&quot;colorType&quot;:0}}}}"/>
  <p:tag name="KSO_WM_UNIT_PRESET_TEXT" val="03"/>
  <p:tag name="KSO_WM_UNIT_TEXT_FILL_FORE_SCHEMECOLOR_INDEX" val="1"/>
  <p:tag name="KSO_WM_UNIT_TEXT_FILL_TYPE" val="1"/>
  <p:tag name="KSO_WM_DIAGRAM_USE_COLOR_VALUE" val="{&quot;color_scheme&quot;:1,&quot;color_type&quot;:1,&quot;theme_color_indexes&quot;:[5,6,5,6,5,6]}"/>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diagram20238189_2*l_h_i*1_1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5},&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TEXT_FILL_FORE_SCHEMECOLOR_INDEX" val="1"/>
  <p:tag name="KSO_WM_UNIT_TEXT_FILL_TYPE" val="1"/>
  <p:tag name="KSO_WM_DIAGRAM_USE_COLOR_VALUE" val="{&quot;color_scheme&quot;:1,&quot;color_type&quot;:1,&quot;theme_color_indexes&quot;:[5,6,5,6,5,6]}"/>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diagram20238189_2*l_h_i*1_2_1"/>
  <p:tag name="KSO_WM_TEMPLATE_CATEGORY" val="diagram"/>
  <p:tag name="KSO_WM_TEMPLATE_INDEX" val="20238189"/>
  <p:tag name="KSO_WM_UNIT_LAYERLEVEL" val="1_1_1"/>
  <p:tag name="KSO_WM_TAG_VERSION" val="3.0"/>
  <p:tag name="KSO_WM_BEAUTIFY_FLAG" val="#wm#"/>
  <p:tag name="KSO_WM_DIAGRAM_VERSION" val="3"/>
  <p:tag name="KSO_WM_DIAGRAM_COLOR_TRICK" val="2"/>
  <p:tag name="KSO_WM_DIAGRAM_COLOR_TEXT_CAN_REMOVE" val="n"/>
  <p:tag name="KSO_WM_DIAGRAM_MAX_ITEMCNT" val="6"/>
  <p:tag name="KSO_WM_DIAGRAM_MIN_ITEMCNT" val="2"/>
  <p:tag name="KSO_WM_DIAGRAM_VIRTUALLY_FRAME" val="{&quot;height&quot;:530.7322347875823,&quot;left&quot;:224.49307086614172,&quot;top&quot;:268.5920171809215,&quot;width&quot;:1256.9765354330714}"/>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6,&quot;transparency&quot;:0.5},&quot;type&quot;:1},&quot;glow&quot;:{&quot;colorType&quot;:0},&quot;line&quot;:{&quot;type&quot;:0},&quot;shadow&quot;:{&quot;colorType&quot;:0},&quot;threeD&quot;:{&quot;curvedSurface&quot;:{&quot;brightness&quot;:0,&quot;colorType&quot;:2,&quot;rgb&quot;:&quot;#000000&quot;},&quot;depth&quot;:{&quot;colorType&quot;:0}}}}"/>
  <p:tag name="KSO_WM_UNIT_PRESET_TEXT" val="02"/>
  <p:tag name="KSO_WM_UNIT_TEXT_FILL_FORE_SCHEMECOLOR_INDEX" val="1"/>
  <p:tag name="KSO_WM_UNIT_TEXT_FILL_TYPE" val="1"/>
  <p:tag name="KSO_WM_DIAGRAM_USE_COLOR_VALUE" val="{&quot;color_scheme&quot;:1,&quot;color_type&quot;:1,&quot;theme_color_indexes&quot;:[5,6,5,6,5,6]}"/>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SLIDE_DIAGTYPE" val="l"/>
  <p:tag name="KSO_WM_SLIDE_ID" val="diagram20231973_2"/>
  <p:tag name="KSO_WM_SLIDE_INDEX" val="2"/>
  <p:tag name="KSO_WM_SLIDE_ITEM_CNT" val="3"/>
  <p:tag name="KSO_WM_SLIDE_LAYOUT" val="a_l"/>
  <p:tag name="KSO_WM_SLIDE_LAYOUT_CNT" val="1_1"/>
  <p:tag name="KSO_WM_SLIDE_POSITION" val="54.85*178.6"/>
  <p:tag name="KSO_WM_SLIDE_SIZE" val="850.35*278.9"/>
  <p:tag name="KSO_WM_SLIDE_SUBTYPE" val="diag"/>
  <p:tag name="KSO_WM_SLIDE_TYPE" val="text"/>
  <p:tag name="KSO_WM_SPECIAL_SOURCE" val="bdnull"/>
  <p:tag name="KSO_WM_TAG_VERSION" val="3.0"/>
  <p:tag name="KSO_WM_TEMPLATE_CATEGORY" val="diagram"/>
  <p:tag name="KSO_WM_TEMPLATE_COLOR_TYPE" val="0"/>
  <p:tag name="KSO_WM_TEMPLATE_INDEX" val="20231973"/>
  <p:tag name="KSO_WM_TEMPLATE_MASTER_TYPE" val="0"/>
  <p:tag name="KSO_WM_TEMPLATE_SUBCATEGORY" val="0"/>
  <p:tag name="RESOURCE_RECORD_KEY" val="{&quot;65&quot;:[20231973],&quot;70&quot;:[3322019]}"/>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VERSION" val="3.0"/>
  <p:tag name="KSO_WM_TEMPLATE_CATEGORY" val="diagram"/>
  <p:tag name="KSO_WM_TEMPLATE_INDEX" val="20231973"/>
  <p:tag name="KSO_WM_UNIT_COMPATIBLE" val="0"/>
  <p:tag name="KSO_WM_UNIT_DIAGRAM_ISNUMVISUAL" val="0"/>
  <p:tag name="KSO_WM_UNIT_DIAGRAM_ISREFERUNIT" val="0"/>
  <p:tag name="KSO_WM_UNIT_HIGHLIGHT" val="0"/>
  <p:tag name="KSO_WM_UNIT_ID" val="diagram20231973_2*a*1"/>
  <p:tag name="KSO_WM_UNIT_INDEX" val="1"/>
  <p:tag name="KSO_WM_UNIT_ISCONTENTSTITLE" val="0"/>
  <p:tag name="KSO_WM_UNIT_ISNUMDGMTITLE" val="0"/>
  <p:tag name="KSO_WM_UNIT_LAYERLEVEL" val="1"/>
  <p:tag name="KSO_WM_UNIT_NOCLEAR" val="0"/>
  <p:tag name="KSO_WM_UNIT_PRESET_TEXT" val="Your title here"/>
  <p:tag name="KSO_WM_UNIT_TYPE" val="a"/>
  <p:tag name="KSO_WM_UNIT_USESOURCEFORMAT_APPLY" val="1"/>
  <p:tag name="KSO_WM_UNIT_VALUE" val="29"/>
</p:tagLst>
</file>

<file path=ppt/tags/tag46.xml><?xml version="1.0" encoding="utf-8"?>
<p:tagLst xmlns:a="http://schemas.openxmlformats.org/drawingml/2006/main" xmlns:r="http://schemas.openxmlformats.org/officeDocument/2006/relationships" xmlns:p="http://schemas.openxmlformats.org/presentationml/2006/main">
  <p:tag name="KSO_WM_DIAGRAM_MIN_ITEMCNT" val="2"/>
  <p:tag name="KSO_WM_DIAGRAM_MAX_ITEMCNT" val="3"/>
  <p:tag name="KSO_WM_DIAGRAM_VIRTUALLY_FRAME" val="{&quot;height&quot;:492.97499389648436,&quot;left&quot;:165.3,&quot;top&quot;:330.02500610351564,&quot;width&quot;:1218.4904177124417}"/>
  <p:tag name="KSO_WM_DIAGRAM_COLOR_MATCH_VALUE" val="{&quot;shape&quot;:{&quot;fill&quot;:{&quot;solid&quot;:{&quot;brightness&quot;:0,&quot;colorType&quot;:2,&quot;rgb&quot;:&quot;#ebeeee&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DIAGRAM_GROUP_CODE" val="l1-1"/>
  <p:tag name="KSO_WM_UNIT_ID" val="diagram20238280_2*l_h_f*1_3_1"/>
  <p:tag name="KSO_WM_TEMPLATE_CATEGORY" val="diagram"/>
  <p:tag name="KSO_WM_TEMPLATE_INDEX" val="20238280"/>
  <p:tag name="KSO_WM_UNIT_LAYERLEVEL" val="1_1_1"/>
  <p:tag name="KSO_WM_TAG_VERSION" val="3.0"/>
  <p:tag name="KSO_WM_UNIT_PRESET_TEXT" val="Click here to add text"/>
  <p:tag name="KSO_WM_UNIT_TEXT_FILL_FORE_SCHEMECOLOR_INDEX" val="1"/>
  <p:tag name="KSO_WM_UNIT_TEXT_FILL_TYPE" val="1"/>
  <p:tag name="KSO_WM_DIAGRAM_USE_COLOR_VALUE" val="{&quot;color_scheme&quot;:1,&quot;theme_color_indexes&quot;:[5,6,7,8,9,10]}"/>
</p:tagLst>
</file>

<file path=ppt/tags/tag47.xml><?xml version="1.0" encoding="utf-8"?>
<p:tagLst xmlns:a="http://schemas.openxmlformats.org/drawingml/2006/main" xmlns:r="http://schemas.openxmlformats.org/officeDocument/2006/relationships" xmlns:p="http://schemas.openxmlformats.org/presentationml/2006/main">
  <p:tag name="KSO_WM_DIAGRAM_MIN_ITEMCNT" val="2"/>
  <p:tag name="KSO_WM_DIAGRAM_MAX_ITEMCNT" val="3"/>
  <p:tag name="KSO_WM_DIAGRAM_VIRTUALLY_FRAME" val="{&quot;height&quot;:492.97499389648436,&quot;left&quot;:165.3,&quot;top&quot;:330.02500610351564,&quot;width&quot;:1218.4904177124417}"/>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DIAGRAM_GROUP_CODE" val="l1-1"/>
  <p:tag name="KSO_WM_UNIT_ID" val="diagram20238280_2*l_h_f*1_2_1"/>
  <p:tag name="KSO_WM_TEMPLATE_CATEGORY" val="diagram"/>
  <p:tag name="KSO_WM_TEMPLATE_INDEX" val="20238280"/>
  <p:tag name="KSO_WM_UNIT_LAYERLEVEL" val="1_1_1"/>
  <p:tag name="KSO_WM_TAG_VERSION" val="3.0"/>
  <p:tag name="KSO_WM_UNIT_PRESET_TEXT" val="Click here to add text"/>
  <p:tag name="KSO_WM_UNIT_FILL_TYPE" val="1"/>
  <p:tag name="KSO_WM_UNIT_FILL_FORE_SCHEMECOLOR_INDEX" val="5"/>
  <p:tag name="KSO_WM_UNIT_FILL_FORE_SCHEMECOLOR_INDEX_BRIGHTNESS" val="0"/>
  <p:tag name="KSO_WM_DIAGRAM_USE_COLOR_VALUE" val="{&quot;color_scheme&quot;:1,&quot;theme_color_indexes&quot;:[5,6,7,8,9,10]}"/>
</p:tagLst>
</file>

<file path=ppt/tags/tag48.xml><?xml version="1.0" encoding="utf-8"?>
<p:tagLst xmlns:a="http://schemas.openxmlformats.org/drawingml/2006/main" xmlns:r="http://schemas.openxmlformats.org/officeDocument/2006/relationships" xmlns:p="http://schemas.openxmlformats.org/presentationml/2006/main">
  <p:tag name="KSO_WM_DIAGRAM_MIN_ITEMCNT" val="2"/>
  <p:tag name="KSO_WM_DIAGRAM_MAX_ITEMCNT" val="3"/>
  <p:tag name="KSO_WM_DIAGRAM_VIRTUALLY_FRAME" val="{&quot;height&quot;:492.97499389648436,&quot;left&quot;:165.3,&quot;top&quot;:330.02500610351564,&quot;width&quot;:1218.4904177124417}"/>
  <p:tag name="KSO_WM_DIAGRAM_COLOR_MATCH_VALUE" val="{&quot;shape&quot;:{&quot;fill&quot;:{&quot;solid&quot;:{&quot;brightness&quot;:0,&quot;colorType&quot;:2,&quot;rgb&quot;:&quot;#ebeeee&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DIAGRAM_GROUP_CODE" val="l1-1"/>
  <p:tag name="KSO_WM_UNIT_ID" val="diagram20238280_2*l_h_f*1_1_1"/>
  <p:tag name="KSO_WM_TEMPLATE_CATEGORY" val="diagram"/>
  <p:tag name="KSO_WM_TEMPLATE_INDEX" val="20238280"/>
  <p:tag name="KSO_WM_UNIT_LAYERLEVEL" val="1_1_1"/>
  <p:tag name="KSO_WM_TAG_VERSION" val="3.0"/>
  <p:tag name="KSO_WM_UNIT_PRESET_TEXT" val="Click here to add text"/>
  <p:tag name="KSO_WM_UNIT_TEXT_FILL_FORE_SCHEMECOLOR_INDEX" val="1"/>
  <p:tag name="KSO_WM_UNIT_TEXT_FILL_TYPE" val="1"/>
  <p:tag name="KSO_WM_DIAGRAM_USE_COLOR_VALUE" val="{&quot;color_scheme&quot;:1,&quot;theme_color_indexes&quot;:[5,6,7,8,9,10]}"/>
</p:tagLst>
</file>

<file path=ppt/tags/tag49.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SLIDE_DIAGTYPE" val="l"/>
  <p:tag name="KSO_WM_SLIDE_ID" val="diagram20238437_1"/>
  <p:tag name="KSO_WM_SLIDE_INDEX" val="1"/>
  <p:tag name="KSO_WM_SLIDE_ITEM_CNT" val="2"/>
  <p:tag name="KSO_WM_SLIDE_LAYOUT" val="a_l"/>
  <p:tag name="KSO_WM_SLIDE_LAYOUT_CNT" val="1_1"/>
  <p:tag name="KSO_WM_SLIDE_POSITION" val="79.3428*182.195"/>
  <p:tag name="KSO_WM_SLIDE_SIZE" val="802.67*220.993"/>
  <p:tag name="KSO_WM_SLIDE_SUBTYPE" val="picTxt"/>
  <p:tag name="KSO_WM_SLIDE_TYPE" val="text"/>
  <p:tag name="KSO_WM_SPECIAL_SOURCE" val="bdnull"/>
  <p:tag name="KSO_WM_TAG_VERSION" val="3.0"/>
  <p:tag name="KSO_WM_TEMPLATE_CATEGORY" val="diagram"/>
  <p:tag name="KSO_WM_TEMPLATE_COLOR_TYPE" val="0"/>
  <p:tag name="KSO_WM_TEMPLATE_INDEX" val="20238437"/>
  <p:tag name="KSO_WM_TEMPLATE_MASTER_TYPE" val="0"/>
  <p:tag name="KSO_WM_TEMPLATE_SUBCATEGORY" val="0"/>
</p:tagLst>
</file>

<file path=ppt/tags/tag50.xml><?xml version="1.0" encoding="utf-8"?>
<p:tagLst xmlns:a="http://schemas.openxmlformats.org/drawingml/2006/main" xmlns:r="http://schemas.openxmlformats.org/officeDocument/2006/relationships" xmlns:p="http://schemas.openxmlformats.org/presentationml/2006/main">
  <p:tag name="KSO_WM_BEAUTIFY_FLAG" val="#wm#"/>
  <p:tag name="KSO_WM_DIAGRAM_GROUP_CODE" val="l1-1"/>
  <p:tag name="KSO_WM_TAG_VERSION" val="3.0"/>
  <p:tag name="KSO_WM_TEMPLATE_CATEGORY" val="diagram"/>
  <p:tag name="KSO_WM_TEMPLATE_INDEX" val="20238437"/>
  <p:tag name="KSO_WM_UNIT_COMPATIBLE" val="0"/>
  <p:tag name="KSO_WM_UNIT_DIAGRAM_CONTRAST_TITLE_CNT" val="0"/>
  <p:tag name="KSO_WM_UNIT_DIAGRAM_DIMENSION_TITLE_CNT" val="0"/>
  <p:tag name="KSO_WM_UNIT_DIAGRAM_ISNUMVISUAL" val="0"/>
  <p:tag name="KSO_WM_UNIT_DIAGRAM_ISREFERUNIT" val="0"/>
  <p:tag name="KSO_WM_UNIT_HIGHLIGHT" val="0"/>
  <p:tag name="KSO_WM_UNIT_ID" val="diagram20238437_1*a*1"/>
  <p:tag name="KSO_WM_UNIT_INDEX" val="1"/>
  <p:tag name="KSO_WM_UNIT_ISCONTENTSTITLE" val="0"/>
  <p:tag name="KSO_WM_UNIT_ISNUMDGMTITLE" val="0"/>
  <p:tag name="KSO_WM_UNIT_LAYERLEVEL" val="1"/>
  <p:tag name="KSO_WM_UNIT_NOCLEAR" val="0"/>
  <p:tag name="KSO_WM_UNIT_PRESET_TEXT" val="Your title here"/>
  <p:tag name="KSO_WM_UNIT_TEXT_FILL_FORE_SCHEMECOLOR_INDEX" val="6"/>
  <p:tag name="KSO_WM_UNIT_TEXT_FILL_TYPE" val="1"/>
  <p:tag name="KSO_WM_UNIT_TYPE" val="a"/>
  <p:tag name="KSO_WM_UNIT_USESOURCEFORMAT_APPLY" val="1"/>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8437_1*l_h_i*1_1_1"/>
  <p:tag name="KSO_WM_TEMPLATE_CATEGORY" val="diagram"/>
  <p:tag name="KSO_WM_TEMPLATE_INDEX" val="20238437"/>
  <p:tag name="KSO_WM_UNIT_LAYERLEVEL" val="1_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gradient&quot;:[{&quot;brightness&quot;:0,&quot;colorType&quot;:1,&quot;foreColorIndex&quot;:5,&quot;pos&quot;:0.44999998807907104,&quot;transparency&quot;:0},{&quot;brightness&quot;:0,&quot;colorType&quot;:1,&quot;foreColorIndex&quot;:5,&quot;pos&quot;:0,&quot;transparency&quot;:1}],&quot;type&quot;:3},&quot;glow&quot;:{&quot;colorType&quot;:0},&quot;line&quot;:{&quot;gradient&quot;:[{&quot;brightness&quot;:-0.25,&quot;colorType&quot;:1,&quot;foreColorIndex&quot;:5,&quot;pos&quot;:0.4699999988079071,&quot;transparency&quot;:0},{&quot;brightness&quot;:0,&quot;colorType&quot;:1,&quot;foreColorIndex&quot;:14,&quot;pos&quot;:1,&quot;transparency&quot;:1}],&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LINE_FORE_SCHEMECOLOR_INDEX" val="14"/>
  <p:tag name="KSO_WM_UNIT_TEXT_FILL_FORE_SCHEMECOLOR_INDEX" val="13"/>
  <p:tag name="KSO_WM_UNIT_TEXT_FILL_TYPE" val="1"/>
  <p:tag name="KSO_WM_UNIT_USESOURCEFORMAT_APPLY" val="1"/>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38437_1*l_h_i*1_2_1"/>
  <p:tag name="KSO_WM_TEMPLATE_CATEGORY" val="diagram"/>
  <p:tag name="KSO_WM_TEMPLATE_INDEX" val="20238437"/>
  <p:tag name="KSO_WM_UNIT_LAYERLEVEL" val="1_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gradient&quot;:[{&quot;brightness&quot;:0,&quot;colorType&quot;:1,&quot;foreColorIndex&quot;:5,&quot;pos&quot;:0.5600000023841858,&quot;transparency&quot;:0},{&quot;brightness&quot;:-0.05000000074505806,&quot;colorType&quot;:1,&quot;foreColorIndex&quot;:5,&quot;pos&quot;:1,&quot;transparency&quot;:1}],&quot;type&quot;:3},&quot;glow&quot;:{&quot;colorType&quot;:0},&quot;line&quot;:{&quot;gradient&quot;:[{&quot;brightness&quot;:-0.25,&quot;colorType&quot;:1,&quot;foreColorIndex&quot;:5,&quot;pos&quot;:0.5699999928474426,&quot;transparency&quot;:0},{&quot;brightness&quot;:0,&quot;colorType&quot;:1,&quot;foreColorIndex&quot;:14,&quot;pos&quot;:0,&quot;transparency&quot;:1}],&quot;type&quot;:2},&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LINE_FORE_SCHEMECOLOR_INDEX" val="14"/>
  <p:tag name="KSO_WM_UNIT_TEXT_FILL_FORE_SCHEMECOLOR_INDEX" val="13"/>
  <p:tag name="KSO_WM_UNIT_TEXT_FILL_TYPE" val="1"/>
  <p:tag name="KSO_WM_UNIT_USESOURCEFORMAT_APPLY" val="1"/>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38437_1*l_i*1_1"/>
  <p:tag name="KSO_WM_TEMPLATE_CATEGORY" val="diagram"/>
  <p:tag name="KSO_WM_TEMPLATE_INDEX" val="20238437"/>
  <p:tag name="KSO_WM_UNIT_LAYERLEVEL" val="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13"/>
  <p:tag name="KSO_WM_UNIT_TEXT_FILL_TYPE" val="1"/>
  <p:tag name="KSO_WM_UNIT_USESOURCEFORMAT_APPLY" val="1"/>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2"/>
  <p:tag name="KSO_WM_UNIT_ID" val="diagram20238437_1*l_i*1_2"/>
  <p:tag name="KSO_WM_TEMPLATE_CATEGORY" val="diagram"/>
  <p:tag name="KSO_WM_TEMPLATE_INDEX" val="20238437"/>
  <p:tag name="KSO_WM_UNIT_LAYERLEVEL" val="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solid&quot;:{&quot;brightness&quot;:0,&quot;colorType&quot;:1,&quot;foreColorIndex&quot;:5,&quot;transparency&quot;:0.20000000298023224},&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3"/>
  <p:tag name="KSO_WM_UNIT_TEXT_FILL_TYPE" val="1"/>
  <p:tag name="KSO_WM_UNIT_USESOURCEFORMAT_APPLY" val="1"/>
</p:tagLst>
</file>

<file path=ppt/tags/tag55.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24"/>
  <p:tag name="KSO_WM_UNIT_HIGHLIGHT" val="0"/>
  <p:tag name="KSO_WM_UNIT_COMPATIBLE" val="0"/>
  <p:tag name="KSO_WM_UNIT_DIAGRAM_ISNUMVISUAL" val="0"/>
  <p:tag name="KSO_WM_UNIT_DIAGRAM_ISREFERUNIT" val="0"/>
  <p:tag name="KSO_WM_DIAGRAM_GROUP_CODE" val="l1-1"/>
  <p:tag name="KSO_WM_UNIT_ID" val="diagram20238437_1*l_h_f*1_1_1"/>
  <p:tag name="KSO_WM_TEMPLATE_CATEGORY" val="diagram"/>
  <p:tag name="KSO_WM_TEMPLATE_INDEX" val="20238437"/>
  <p:tag name="KSO_WM_UNIT_LAYERLEVEL" val="1_1_1"/>
  <p:tag name="KSO_WM_TAG_VERSION" val="3.0"/>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p:tag name="KSO_WM_UNIT_USESOURCEFORMAT_APPLY" val="1"/>
</p:tagLst>
</file>

<file path=ppt/tags/tag56.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24"/>
  <p:tag name="KSO_WM_UNIT_HIGHLIGHT" val="0"/>
  <p:tag name="KSO_WM_UNIT_COMPATIBLE" val="0"/>
  <p:tag name="KSO_WM_UNIT_DIAGRAM_ISNUMVISUAL" val="0"/>
  <p:tag name="KSO_WM_UNIT_DIAGRAM_ISREFERUNIT" val="0"/>
  <p:tag name="KSO_WM_DIAGRAM_GROUP_CODE" val="l1-1"/>
  <p:tag name="KSO_WM_UNIT_ID" val="diagram20238437_1*l_h_f*1_2_1"/>
  <p:tag name="KSO_WM_TEMPLATE_CATEGORY" val="diagram"/>
  <p:tag name="KSO_WM_TEMPLATE_INDEX" val="20238437"/>
  <p:tag name="KSO_WM_UNIT_LAYERLEVEL" val="1_1_1"/>
  <p:tag name="KSO_WM_TAG_VERSION" val="3.0"/>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Presentations are communication tools"/>
  <p:tag name="KSO_WM_UNIT_USESOURCEFORMAT_APPLY" val="1"/>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wm#"/>
  <p:tag name="KSO_WM_DIAGRAM_COLOR_TEXT_CAN_REMOVE" val="n"/>
  <p:tag name="KSO_WM_DIAGRAM_COLOR_TRICK" val="1"/>
  <p:tag name="KSO_WM_DIAGRAM_GROUP_CODE" val="l1-1"/>
  <p:tag name="KSO_WM_DIAGRAM_VERSION" val="3"/>
  <p:tag name="KSO_WM_DIAGRAM_VIRTUALLY_FRAME" val="{&quot;height&quot;:456.6932660921351,&quot;left&quot;:126.83472440944881,&quot;top&quot;:209.5320882385735,&quot;width&quot;:1408.677878283403}"/>
  <p:tag name="KSO_WM_TAG_VERSION" val="3.0"/>
  <p:tag name="KSO_WM_TEMPLATE_CATEGORY" val="diagram"/>
  <p:tag name="KSO_WM_TEMPLATE_INDEX" val="20238437"/>
  <p:tag name="KSO_WM_UNIT_COMPATIBLE" val="0"/>
  <p:tag name="KSO_WM_UNIT_DIAGRAM_CONTRAST_TITLE_CNT" val="0"/>
  <p:tag name="KSO_WM_UNIT_DIAGRAM_DIMENSION_TITLE_CNT" val="0"/>
  <p:tag name="KSO_WM_UNIT_DIAGRAM_ISNUMVISUAL" val="0"/>
  <p:tag name="KSO_WM_UNIT_DIAGRAM_ISREFERUNIT" val="0"/>
  <p:tag name="KSO_WM_UNIT_HIGHLIGHT" val="0"/>
  <p:tag name="KSO_WM_UNIT_ID" val="diagram20238437_1*l_i*1_5"/>
  <p:tag name="KSO_WM_UNIT_INDEX" val="1_5"/>
  <p:tag name="KSO_WM_UNIT_LAYERLEVEL" val="1_1"/>
  <p:tag name="KSO_WM_UNIT_TYPE" val="l_i"/>
  <p:tag name="KSO_WM_UNIT_USESOURCEFORMAT_APPLY" val="1"/>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38437_1*l_h_i*1_1_2"/>
  <p:tag name="KSO_WM_TEMPLATE_CATEGORY" val="diagram"/>
  <p:tag name="KSO_WM_TEMPLATE_INDEX" val="20238437"/>
  <p:tag name="KSO_WM_UNIT_LAYERLEVEL" val="1_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solid&quot;:{&quot;brightness&quot;:0,&quot;colorType&quot;:1,&quot;foreColorIndex&quot;:5,&quot;transparency&quot;:0},&quot;type&quot;:1},&quot;glow&quot;:{&quot;colorType&quot;:0},&quot;line&quot;:{&quot;solidLine&quot;:{&quot;brightness&quot;:0,&quot;colorType&quot;:2,&quot;rgb&quot;:&quot;#ffffff&quot;,&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3"/>
  <p:tag name="KSO_WM_UNIT_TEXT_FILL_TYPE" val="1"/>
  <p:tag name="KSO_WM_UNIT_USESOURCEFORMAT_APPLY" val="1"/>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38437_1*l_h_i*1_2_2"/>
  <p:tag name="KSO_WM_TEMPLATE_CATEGORY" val="diagram"/>
  <p:tag name="KSO_WM_TEMPLATE_INDEX" val="20238437"/>
  <p:tag name="KSO_WM_UNIT_LAYERLEVEL" val="1_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solid&quot;:{&quot;brightness&quot;:0,&quot;colorType&quot;:1,&quot;foreColorIndex&quot;:5,&quot;transparency&quot;:0},&quot;type&quot;:1},&quot;glow&quot;:{&quot;colorType&quot;:0},&quot;line&quot;:{&quot;solidLine&quot;:{&quot;brightness&quot;:0,&quot;colorType&quot;:2,&quot;rgb&quot;:&quot;#ffffff&quot;,&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1"/>
  <p:tag name="KSO_WM_UNIT_FILL_FORE_SCHEMECOLOR_INDEX" val="5"/>
  <p:tag name="KSO_WM_UNIT_FILL_FORE_SCHEMECOLOR_INDEX_BRIGHTNESS" val="0"/>
  <p:tag name="KSO_WM_UNIT_TEXT_FILL_FORE_SCHEMECOLOR_INDEX" val="13"/>
  <p:tag name="KSO_WM_UNIT_TEXT_FILL_TYPE" val="1"/>
  <p:tag name="KSO_WM_UNIT_USESOURCEFORMAT_APPLY" val="1"/>
</p:tagLst>
</file>

<file path=ppt/tags/tag60.xml><?xml version="1.0" encoding="utf-8"?>
<p:tagLst xmlns:a="http://schemas.openxmlformats.org/drawingml/2006/main" xmlns:r="http://schemas.openxmlformats.org/officeDocument/2006/relationships" xmlns:p="http://schemas.openxmlformats.org/presentationml/2006/main">
  <p:tag name="KSO_WM_UNIT_VALUE" val="87*87"/>
  <p:tag name="KSO_WM_UNIT_HIGHLIGHT" val="0"/>
  <p:tag name="KSO_WM_UNIT_COMPATIBLE" val="0"/>
  <p:tag name="KSO_WM_UNIT_DIAGRAM_ISNUMVISUAL" val="0"/>
  <p:tag name="KSO_WM_UNIT_DIAGRAM_ISREFERUNIT" val="0"/>
  <p:tag name="KSO_WM_DIAGRAM_GROUP_CODE" val="l1-1"/>
  <p:tag name="KSO_WM_UNIT_TYPE" val="l_h_x"/>
  <p:tag name="KSO_WM_UNIT_INDEX" val="1_1_1"/>
  <p:tag name="KSO_WM_UNIT_ID" val="diagram20238437_1*l_h_x*1_1_1"/>
  <p:tag name="KSO_WM_TEMPLATE_CATEGORY" val="diagram"/>
  <p:tag name="KSO_WM_TEMPLATE_INDEX" val="20238437"/>
  <p:tag name="KSO_WM_UNIT_LAYERLEVEL" val="1_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61.xml><?xml version="1.0" encoding="utf-8"?>
<p:tagLst xmlns:a="http://schemas.openxmlformats.org/drawingml/2006/main" xmlns:r="http://schemas.openxmlformats.org/officeDocument/2006/relationships" xmlns:p="http://schemas.openxmlformats.org/presentationml/2006/main">
  <p:tag name="KSO_WM_UNIT_VALUE" val="87*87"/>
  <p:tag name="KSO_WM_UNIT_HIGHLIGHT" val="0"/>
  <p:tag name="KSO_WM_UNIT_COMPATIBLE" val="0"/>
  <p:tag name="KSO_WM_UNIT_DIAGRAM_ISNUMVISUAL" val="0"/>
  <p:tag name="KSO_WM_UNIT_DIAGRAM_ISREFERUNIT" val="0"/>
  <p:tag name="KSO_WM_DIAGRAM_GROUP_CODE" val="l1-1"/>
  <p:tag name="KSO_WM_UNIT_TYPE" val="l_h_x"/>
  <p:tag name="KSO_WM_UNIT_INDEX" val="1_2_1"/>
  <p:tag name="KSO_WM_UNIT_ID" val="diagram20238437_1*l_h_x*1_2_1"/>
  <p:tag name="KSO_WM_TEMPLATE_CATEGORY" val="diagram"/>
  <p:tag name="KSO_WM_TEMPLATE_INDEX" val="20238437"/>
  <p:tag name="KSO_WM_UNIT_LAYERLEVEL" val="1_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UNIT_USESOURCEFORMAT_APPLY" val="1"/>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4"/>
  <p:tag name="KSO_WM_UNIT_ID" val="diagram20238437_1*l_i*1_4"/>
  <p:tag name="KSO_WM_TEMPLATE_CATEGORY" val="diagram"/>
  <p:tag name="KSO_WM_TEMPLATE_INDEX" val="20238437"/>
  <p:tag name="KSO_WM_UNIT_LAYERLEVEL" val="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3"/>
  <p:tag name="KSO_WM_UNIT_ID" val="diagram20238437_1*l_i*1_3"/>
  <p:tag name="KSO_WM_TEMPLATE_CATEGORY" val="diagram"/>
  <p:tag name="KSO_WM_TEMPLATE_INDEX" val="20238437"/>
  <p:tag name="KSO_WM_UNIT_LAYERLEVEL" val="1_1"/>
  <p:tag name="KSO_WM_TAG_VERSION" val="3.0"/>
  <p:tag name="KSO_WM_BEAUTIFY_FLAG" val="#wm#"/>
  <p:tag name="KSO_WM_UNIT_DIAGRAM_CONTRAST_TITLE_CNT" val="0"/>
  <p:tag name="KSO_WM_UNIT_DIAGRAM_DIMENSION_TITLE_CNT" val="0"/>
  <p:tag name="KSO_WM_DIAGRAM_VERSION" val="3"/>
  <p:tag name="KSO_WM_DIAGRAM_COLOR_TRICK" val="1"/>
  <p:tag name="KSO_WM_DIAGRAM_COLOR_TEXT_CAN_REMOVE" val="n"/>
  <p:tag name="KSO_WM_DIAGRAM_MAX_ITEMCNT" val="2"/>
  <p:tag name="KSO_WM_DIAGRAM_MIN_ITEMCNT" val="2"/>
  <p:tag name="KSO_WM_DIAGRAM_VIRTUALLY_FRAME" val="{&quot;height&quot;:456.6932660921351,&quot;left&quot;:126.83472440944881,&quot;top&quot;:209.5320882385735,&quot;width&quot;:1408.67787828340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UNIT_USESOURCEFORMAT_APPLY" val="1"/>
</p:tagLst>
</file>

<file path=ppt/theme/theme1.xml><?xml version="1.0" encoding="utf-8"?>
<a:theme xmlns:a="http://schemas.openxmlformats.org/drawingml/2006/main" name="Wisp">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Application>Microsoft Office PowerPoint</Application>
  <PresentationFormat>Custom</PresentationFormat>
  <Slides>50</Slides>
  <Notes>28</Notes>
  <HiddenSlides>0</HiddenSlide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Wisp</vt:lpstr>
      <vt:lpstr>Riverdale Nursing Home  (Improving Staff Communication with Microsoft Teams)</vt:lpstr>
      <vt:lpstr>Riverdale Nursing Home - Current Challenges</vt:lpstr>
      <vt:lpstr>Workplace Task:  Staff Communication at Riverdale Nursing Home</vt:lpstr>
      <vt:lpstr> Recommended Microsoft 365 Tool for Riverdale Nursing Home:  Microsoft Teams</vt:lpstr>
      <vt:lpstr>Suitability of Microsoft Teams for Riverdale Nursing Home</vt:lpstr>
      <vt:lpstr>PowerPoint Presentation</vt:lpstr>
      <vt:lpstr>PowerPoint Presentation</vt:lpstr>
      <vt:lpstr>Conclusion</vt:lpstr>
      <vt:lpstr>References </vt:lpstr>
      <vt:lpstr>Secure File Storage and Sharing in Riverdale nursing home </vt:lpstr>
      <vt:lpstr>RIVERDALE NURSING HOME CONTEXT</vt:lpstr>
      <vt:lpstr>THE CURRENT CHALLENGES IN RIVERDALE </vt:lpstr>
      <vt:lpstr>TASK FOCUS:  SECURE FILE STORAGE &amp; Sharing </vt:lpstr>
      <vt:lpstr>Recommended Tool for Secure File Storage &amp; Sharing in Riverdale  MicroSoft One Drive </vt:lpstr>
      <vt:lpstr>How OneDrive Data Sync will Works in Riverdale Nursing Home</vt:lpstr>
      <vt:lpstr>WHY ONEDRIVE IS SUITABLE for RIVERDALE NURSING HOME</vt:lpstr>
      <vt:lpstr>EFFICIENCY IMPROVEMENTS IN RIVERDALE NURSING HOME</vt:lpstr>
      <vt:lpstr> Key Platform Advantages</vt:lpstr>
      <vt:lpstr>LIMITATIONS &amp; MITIGATIONS</vt:lpstr>
      <vt:lpstr>Conclusion</vt:lpstr>
      <vt:lpstr>References</vt:lpstr>
      <vt:lpstr>MICROSOFT WORD IN RIVER DALE NURSING HOME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Paulo Bucur</vt:lpstr>
      <vt:lpstr>Microsoft Excel</vt:lpstr>
      <vt:lpstr>What is microsoft Excel?</vt:lpstr>
      <vt:lpstr>How is microsoft Excel usefull in making staff scheduling/rotas?</vt:lpstr>
      <vt:lpstr>Why microsoft excel is the best tool in a nursing home?</vt:lpstr>
      <vt:lpstr>Why microsoft excel is the best tool in a nursing home?</vt:lpstr>
      <vt:lpstr>How Microsoft Excel improve efficiency and communications</vt:lpstr>
      <vt:lpstr>Reduced errors in planning – Because Excel uses structured rows, columns, and formulas, it helps reduce mistakes such as double-booking staff or missing shifts.</vt:lpstr>
      <vt:lpstr>Can become confusing with large data – In a busy nursing home with many staff, spreadsheets can become large and complicated, making it harder to read and increasing the chance of mistakes.</vt:lpstr>
      <vt:lpstr>REFERENCES</vt:lpstr>
      <vt:lpstr>THANK YOU</vt:lpstr>
      <vt:lpstr> </vt:lpstr>
      <vt:lpstr> The Workplace Task – Staff Training</vt:lpstr>
      <vt:lpstr>Recommended tool – PowerPoint For Riverdale Nursing Home</vt:lpstr>
      <vt:lpstr>Suitability Of PowerPoint For Riverdale Nursing Home</vt:lpstr>
      <vt:lpstr>Improvement In Efficiency At Riverdale Nursing Home</vt:lpstr>
      <vt:lpstr>Advantages And Limitations Of PowerPoint For Riverdale Nursing Home</vt:lpstr>
      <vt:lpstr>Conclusion </vt:lpstr>
      <vt:lpstr>References </vt:lpstr>
      <vt:lpstr>Recomendation for Riverdale Nursing Home in Implementation of Microsoft 360 tools </vt:lpstr>
      <vt:lpstr>Reflective 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
  <cp:revision>2</cp:revision>
  <dcterms:created xsi:type="dcterms:W3CDTF">2026-06-14T12:48:51Z</dcterms:created>
  <dcterms:modified xsi:type="dcterms:W3CDTF">2026-06-14T17:11:51Z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verter">
    <vt:lpwstr>SolidFramework v10.0.19910.1</vt:lpwstr>
  </property>
  <property fmtid="{D5CDD505-2E9C-101B-9397-08002B2CF9AE}" pid="3" name="Created">
    <vt:filetime>2026-06-04T08:00:00Z</vt:filetime>
  </property>
  <property fmtid="{D5CDD505-2E9C-101B-9397-08002B2CF9AE}" pid="4" name="LastSaved">
    <vt:filetime>2026-06-06T08:00:00Z</vt:filetime>
  </property>
  <property fmtid="{D5CDD505-2E9C-101B-9397-08002B2CF9AE}" pid="5" name="KSOProductBuildVer">
    <vt:lpwstr>1033-12.1.25897.25897</vt:lpwstr>
  </property>
  <property fmtid="{D5CDD505-2E9C-101B-9397-08002B2CF9AE}" pid="6" name="ICV">
    <vt:lpwstr>2751329320D003D54AFE2D6A4A8C183A_42</vt:lpwstr>
  </property>
</Properties>
</file>