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8" r:id="rId21"/>
    <p:sldId id="279" r:id="rId22"/>
    <p:sldId id="277" r:id="rId23"/>
    <p:sldId id="27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3" d="100"/>
          <a:sy n="73" d="100"/>
        </p:scale>
        <p:origin x="40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5/14/2018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5/14/2018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5/14/2018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5/14/2018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5/14/2018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5/14/2018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5/14/2018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achecker.ca/checker/" TargetMode="External"/><Relationship Id="rId2" Type="http://schemas.openxmlformats.org/officeDocument/2006/relationships/hyperlink" Target="http://valet.webthing.com/access/url.html" TargetMode="External"/><Relationship Id="rId1" Type="http://schemas.openxmlformats.org/officeDocument/2006/relationships/slideLayout" Target="../slideLayouts/slideLayout1.xml"/><Relationship Id="rId4" Type="http://schemas.openxmlformats.org/officeDocument/2006/relationships/hyperlink" Target="http://www.cynthiasays.com/fulloptions.asp"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hyperlink" Target="http://www.copyright.gov/" TargetMode="Externa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8A86B-98A3-421A-9C1E-BC2D52E631D9}"/>
              </a:ext>
            </a:extLst>
          </p:cNvPr>
          <p:cNvSpPr>
            <a:spLocks noGrp="1"/>
          </p:cNvSpPr>
          <p:nvPr>
            <p:ph type="ctrTitle"/>
          </p:nvPr>
        </p:nvSpPr>
        <p:spPr>
          <a:xfrm>
            <a:off x="1683171" y="1343306"/>
            <a:ext cx="8825658" cy="3329581"/>
          </a:xfrm>
        </p:spPr>
        <p:txBody>
          <a:bodyPr/>
          <a:lstStyle/>
          <a:p>
            <a:pPr algn="ctr"/>
            <a:r>
              <a:rPr lang="en-GB" b="1" dirty="0"/>
              <a:t>WEBSITE BUILDING EVALUATION</a:t>
            </a:r>
            <a:endParaRPr lang="en-GB" dirty="0"/>
          </a:p>
        </p:txBody>
      </p:sp>
      <p:sp>
        <p:nvSpPr>
          <p:cNvPr id="3" name="Subtitle 2">
            <a:extLst>
              <a:ext uri="{FF2B5EF4-FFF2-40B4-BE49-F238E27FC236}">
                <a16:creationId xmlns:a16="http://schemas.microsoft.com/office/drawing/2014/main" id="{9D80EF28-DC04-4DF5-B5E8-9C9AAA096D99}"/>
              </a:ext>
            </a:extLst>
          </p:cNvPr>
          <p:cNvSpPr>
            <a:spLocks noGrp="1"/>
          </p:cNvSpPr>
          <p:nvPr>
            <p:ph type="subTitle" idx="1"/>
          </p:nvPr>
        </p:nvSpPr>
        <p:spPr>
          <a:xfrm>
            <a:off x="1683171" y="4672886"/>
            <a:ext cx="8825658" cy="861420"/>
          </a:xfrm>
        </p:spPr>
        <p:txBody>
          <a:bodyPr/>
          <a:lstStyle/>
          <a:p>
            <a:pPr algn="ctr"/>
            <a:r>
              <a:rPr lang="en-GB" dirty="0"/>
              <a:t>Requirements and evaluation of design and website</a:t>
            </a:r>
          </a:p>
        </p:txBody>
      </p:sp>
    </p:spTree>
    <p:extLst>
      <p:ext uri="{BB962C8B-B14F-4D97-AF65-F5344CB8AC3E}">
        <p14:creationId xmlns:p14="http://schemas.microsoft.com/office/powerpoint/2010/main" val="2266033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A6C0D-FAA0-419A-A2B6-F339B2AC20E1}"/>
              </a:ext>
            </a:extLst>
          </p:cNvPr>
          <p:cNvSpPr>
            <a:spLocks noGrp="1"/>
          </p:cNvSpPr>
          <p:nvPr>
            <p:ph type="title"/>
          </p:nvPr>
        </p:nvSpPr>
        <p:spPr>
          <a:xfrm>
            <a:off x="1914471" y="2214933"/>
            <a:ext cx="8733863" cy="2428134"/>
          </a:xfrm>
        </p:spPr>
        <p:txBody>
          <a:bodyPr/>
          <a:lstStyle/>
          <a:p>
            <a:pPr algn="ctr"/>
            <a:r>
              <a:rPr lang="en-GB" sz="6000" dirty="0"/>
              <a:t>PROFFESSIONAL </a:t>
            </a:r>
            <a:br>
              <a:rPr lang="en-GB" sz="6000" dirty="0"/>
            </a:br>
            <a:r>
              <a:rPr lang="en-GB" sz="6000" dirty="0"/>
              <a:t>LAYOUT AND DESIGN</a:t>
            </a:r>
          </a:p>
        </p:txBody>
      </p:sp>
    </p:spTree>
    <p:extLst>
      <p:ext uri="{BB962C8B-B14F-4D97-AF65-F5344CB8AC3E}">
        <p14:creationId xmlns:p14="http://schemas.microsoft.com/office/powerpoint/2010/main" val="3758413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1001487" y="982176"/>
            <a:ext cx="8958942" cy="4893647"/>
          </a:xfrm>
          <a:prstGeom prst="rect">
            <a:avLst/>
          </a:prstGeom>
          <a:noFill/>
        </p:spPr>
        <p:txBody>
          <a:bodyPr wrap="square" rtlCol="0">
            <a:spAutoFit/>
          </a:bodyPr>
          <a:lstStyle/>
          <a:p>
            <a:r>
              <a:rPr lang="en-GB" sz="4800" dirty="0">
                <a:latin typeface="Calibri" panose="020F0502020204030204" pitchFamily="34" charset="0"/>
                <a:cs typeface="Calibri" panose="020F0502020204030204" pitchFamily="34" charset="0"/>
              </a:rPr>
              <a:t>Who are the </a:t>
            </a:r>
            <a:r>
              <a:rPr lang="en-GB" sz="4800" b="1" dirty="0">
                <a:latin typeface="Calibri" panose="020F0502020204030204" pitchFamily="34" charset="0"/>
                <a:cs typeface="Calibri" panose="020F0502020204030204" pitchFamily="34" charset="0"/>
              </a:rPr>
              <a:t>W3C</a:t>
            </a:r>
            <a:r>
              <a:rPr lang="en-GB" sz="4800" dirty="0">
                <a:latin typeface="Calibri" panose="020F0502020204030204" pitchFamily="34" charset="0"/>
                <a:cs typeface="Calibri" panose="020F0502020204030204" pitchFamily="34" charset="0"/>
              </a:rPr>
              <a:t>? What is the </a:t>
            </a:r>
            <a:r>
              <a:rPr lang="en-GB" sz="4800" b="1" dirty="0">
                <a:latin typeface="Calibri" panose="020F0502020204030204" pitchFamily="34" charset="0"/>
                <a:cs typeface="Calibri" panose="020F0502020204030204" pitchFamily="34" charset="0"/>
              </a:rPr>
              <a:t>WCAG</a:t>
            </a:r>
            <a:r>
              <a:rPr lang="en-GB" sz="4800" dirty="0">
                <a:latin typeface="Calibri" panose="020F0502020204030204" pitchFamily="34" charset="0"/>
                <a:cs typeface="Calibri" panose="020F0502020204030204" pitchFamily="34" charset="0"/>
              </a:rPr>
              <a:t>? and what is the latest version of </a:t>
            </a:r>
            <a:r>
              <a:rPr lang="en-GB" sz="4800" b="1" dirty="0">
                <a:latin typeface="Calibri" panose="020F0502020204030204" pitchFamily="34" charset="0"/>
                <a:cs typeface="Calibri" panose="020F0502020204030204" pitchFamily="34" charset="0"/>
              </a:rPr>
              <a:t>WCAG</a:t>
            </a:r>
            <a:r>
              <a:rPr lang="en-GB" sz="4800" dirty="0">
                <a:latin typeface="Calibri" panose="020F0502020204030204" pitchFamily="34" charset="0"/>
                <a:cs typeface="Calibri" panose="020F0502020204030204" pitchFamily="34" charset="0"/>
              </a:rPr>
              <a:t>?</a:t>
            </a:r>
          </a:p>
          <a:p>
            <a:r>
              <a:rPr lang="en-GB" sz="2400" dirty="0">
                <a:latin typeface="Calibri" panose="020F0502020204030204" pitchFamily="34" charset="0"/>
                <a:cs typeface="Calibri" panose="020F0502020204030204" pitchFamily="34" charset="0"/>
              </a:rPr>
              <a:t> </a:t>
            </a:r>
          </a:p>
          <a:p>
            <a:r>
              <a:rPr lang="en-GB" sz="2400" dirty="0">
                <a:latin typeface="Calibri" panose="020F0502020204030204" pitchFamily="34" charset="0"/>
                <a:cs typeface="Calibri" panose="020F0502020204030204" pitchFamily="34" charset="0"/>
              </a:rPr>
              <a:t>W3C, also known as </a:t>
            </a:r>
            <a:r>
              <a:rPr lang="en-GB" sz="2400" i="1" dirty="0">
                <a:latin typeface="Calibri" panose="020F0502020204030204" pitchFamily="34" charset="0"/>
                <a:cs typeface="Calibri" panose="020F0502020204030204" pitchFamily="34" charset="0"/>
              </a:rPr>
              <a:t>The World Wide Web Consortium</a:t>
            </a:r>
            <a:r>
              <a:rPr lang="en-GB" sz="2400" dirty="0">
                <a:latin typeface="Calibri" panose="020F0502020204030204" pitchFamily="34" charset="0"/>
                <a:cs typeface="Calibri" panose="020F0502020204030204" pitchFamily="34" charset="0"/>
              </a:rPr>
              <a:t>, international community where Member organizations, a full-time staff, and the public work together to develop Web standards. Led by Web inventor and Director Tim Berners-Lee and CEO Jeffrey Jaffe, W3C's mission is to lead the Web to its full potential. Contact W3C for more information. The latest version of W3C is 5.2</a:t>
            </a:r>
          </a:p>
        </p:txBody>
      </p:sp>
    </p:spTree>
    <p:extLst>
      <p:ext uri="{BB962C8B-B14F-4D97-AF65-F5344CB8AC3E}">
        <p14:creationId xmlns:p14="http://schemas.microsoft.com/office/powerpoint/2010/main" val="1158587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370116" y="220176"/>
            <a:ext cx="8958942" cy="6555641"/>
          </a:xfrm>
          <a:prstGeom prst="rect">
            <a:avLst/>
          </a:prstGeom>
          <a:noFill/>
        </p:spPr>
        <p:txBody>
          <a:bodyPr wrap="square" rtlCol="0">
            <a:spAutoFit/>
          </a:bodyPr>
          <a:lstStyle/>
          <a:p>
            <a:r>
              <a:rPr lang="en-GB" sz="4800" dirty="0">
                <a:latin typeface="Calibri" panose="020F0502020204030204" pitchFamily="34" charset="0"/>
                <a:cs typeface="Calibri" panose="020F0502020204030204" pitchFamily="34" charset="0"/>
              </a:rPr>
              <a:t>What are the accessibility of WCAG 2.0?</a:t>
            </a:r>
          </a:p>
          <a:p>
            <a:r>
              <a:rPr lang="en-GB" sz="2400" dirty="0">
                <a:latin typeface="Calibri" panose="020F0502020204030204" pitchFamily="34" charset="0"/>
                <a:cs typeface="Calibri" panose="020F0502020204030204" pitchFamily="34" charset="0"/>
              </a:rPr>
              <a:t> </a:t>
            </a:r>
          </a:p>
          <a:p>
            <a:pPr marL="457200" lvl="0" indent="-457200">
              <a:buFont typeface="Arial" panose="020B0604020202020204" pitchFamily="34" charset="0"/>
              <a:buChar char="•"/>
            </a:pPr>
            <a:r>
              <a:rPr lang="en-GB" sz="2000" dirty="0">
                <a:latin typeface="Calibri" panose="020F0502020204030204" pitchFamily="34" charset="0"/>
                <a:cs typeface="Calibri" panose="020F0502020204030204" pitchFamily="34" charset="0"/>
              </a:rPr>
              <a:t>Perceivable - Information and user interface components must be presentable to users in ways they can perceive.</a:t>
            </a:r>
          </a:p>
          <a:p>
            <a:pPr marL="800100" lvl="1" indent="-342900">
              <a:buFont typeface="Arial" panose="020B0604020202020204" pitchFamily="34" charset="0"/>
              <a:buChar char="•"/>
            </a:pPr>
            <a:r>
              <a:rPr lang="en-GB" sz="2000" dirty="0">
                <a:latin typeface="Calibri" panose="020F0502020204030204" pitchFamily="34" charset="0"/>
                <a:cs typeface="Calibri" panose="020F0502020204030204" pitchFamily="34" charset="0"/>
              </a:rPr>
              <a:t>	This means that users must be able to perceive the information being presented (it can't be invisible to all of their senses)</a:t>
            </a:r>
          </a:p>
          <a:p>
            <a:endParaRPr lang="en-GB" sz="2000" dirty="0">
              <a:latin typeface="Calibri" panose="020F0502020204030204" pitchFamily="34" charset="0"/>
              <a:cs typeface="Calibri" panose="020F0502020204030204" pitchFamily="34" charset="0"/>
            </a:endParaRPr>
          </a:p>
          <a:p>
            <a:pPr marL="457200" lvl="0" indent="-457200">
              <a:buFont typeface="Arial" panose="020B0604020202020204" pitchFamily="34" charset="0"/>
              <a:buChar char="•"/>
            </a:pPr>
            <a:r>
              <a:rPr lang="en-GB" sz="2000" dirty="0">
                <a:latin typeface="Calibri" panose="020F0502020204030204" pitchFamily="34" charset="0"/>
                <a:cs typeface="Calibri" panose="020F0502020204030204" pitchFamily="34" charset="0"/>
              </a:rPr>
              <a:t>Operable - User interface components and navigation must be operable.</a:t>
            </a:r>
          </a:p>
          <a:p>
            <a:pPr marL="914400" lvl="1" indent="-457200">
              <a:buFont typeface="Arial" panose="020B0604020202020204" pitchFamily="34" charset="0"/>
              <a:buChar char="•"/>
            </a:pPr>
            <a:r>
              <a:rPr lang="en-GB" sz="2000" dirty="0">
                <a:latin typeface="Calibri" panose="020F0502020204030204" pitchFamily="34" charset="0"/>
                <a:cs typeface="Calibri" panose="020F0502020204030204" pitchFamily="34" charset="0"/>
              </a:rPr>
              <a:t>This means that users must be able to operate the interface (the interface cannot require interaction that a user cannot perform)</a:t>
            </a:r>
          </a:p>
          <a:p>
            <a:pPr marL="914400" lvl="1" indent="-45720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marL="285750" lvl="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Understandable - Information and the operation of user interface must be understandable.</a:t>
            </a: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This means that users must be able to understand the information as well as the operation of the user interface (the content or operation cannot be beyond their understanding)</a:t>
            </a:r>
          </a:p>
          <a:p>
            <a:pPr marL="914400" lvl="1" indent="-45720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98480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631373" y="1074509"/>
            <a:ext cx="8958942" cy="4708981"/>
          </a:xfrm>
          <a:prstGeom prst="rect">
            <a:avLst/>
          </a:prstGeom>
          <a:noFill/>
        </p:spPr>
        <p:txBody>
          <a:bodyPr wrap="square" rtlCol="0">
            <a:spAutoFit/>
          </a:bodyPr>
          <a:lstStyle/>
          <a:p>
            <a:pPr marL="285750" lvl="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Robust - Content must be robust enough that it can be interpreted reliably by a wide variety of user agents, including assistive technologies.</a:t>
            </a: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This means that users must be able to access the content as technologies advance (as technologies and user agents evolve, the content should remain accessible)</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If any of these are not true, users with disabilities will not be able to use the Web.</a:t>
            </a:r>
          </a:p>
          <a:p>
            <a:endParaRPr lang="en-GB" sz="2000" dirty="0">
              <a:latin typeface="Calibri" panose="020F0502020204030204" pitchFamily="34" charset="0"/>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Under each of the principles are guidelines and Success Criteria that help to address these principles for people with disabilities. There are many general usability guidelines that make content more usable by all people, including those with disabilities. However, in WCAG 2.0, we only include those guidelines that address problems particular to people with disabilities. This includes issues that block access or interfere with access to the Web more severely for people with disabilities.</a:t>
            </a:r>
          </a:p>
          <a:p>
            <a:pPr marL="914400" lvl="1" indent="-45720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96724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359229" y="405232"/>
            <a:ext cx="9949542" cy="3416320"/>
          </a:xfrm>
          <a:prstGeom prst="rect">
            <a:avLst/>
          </a:prstGeom>
          <a:noFill/>
        </p:spPr>
        <p:txBody>
          <a:bodyPr wrap="square" rtlCol="0">
            <a:spAutoFit/>
          </a:bodyPr>
          <a:lstStyle/>
          <a:p>
            <a:r>
              <a:rPr lang="en-GB" sz="4800" dirty="0"/>
              <a:t>Who is </a:t>
            </a:r>
            <a:r>
              <a:rPr lang="en-GB" sz="4800" b="1" dirty="0" err="1"/>
              <a:t>JaKob</a:t>
            </a:r>
            <a:r>
              <a:rPr lang="en-GB" sz="4800" b="1" dirty="0"/>
              <a:t> </a:t>
            </a:r>
            <a:r>
              <a:rPr lang="en-GB" sz="4800" dirty="0"/>
              <a:t>Nielsen?</a:t>
            </a:r>
            <a:r>
              <a:rPr lang="en-GB" sz="4800" b="1" dirty="0"/>
              <a:t> </a:t>
            </a:r>
            <a:r>
              <a:rPr lang="en-GB" sz="4800" dirty="0"/>
              <a:t>What are </a:t>
            </a:r>
            <a:r>
              <a:rPr lang="en-GB" sz="4800" b="1" dirty="0"/>
              <a:t>Heuristics</a:t>
            </a:r>
            <a:r>
              <a:rPr lang="en-GB" sz="4800" dirty="0"/>
              <a:t>? and what are his </a:t>
            </a:r>
            <a:r>
              <a:rPr lang="en-GB" sz="4800" b="1" dirty="0"/>
              <a:t>Usability Guidelines</a:t>
            </a:r>
            <a:r>
              <a:rPr lang="en-GB" sz="4800" dirty="0"/>
              <a:t>?</a:t>
            </a:r>
            <a:br>
              <a:rPr lang="en-GB" dirty="0"/>
            </a:b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5A8D9096-BAC1-49D0-ACB1-748D39B22715}"/>
              </a:ext>
            </a:extLst>
          </p:cNvPr>
          <p:cNvSpPr txBox="1"/>
          <p:nvPr/>
        </p:nvSpPr>
        <p:spPr>
          <a:xfrm flipH="1">
            <a:off x="359228" y="3078032"/>
            <a:ext cx="11255828" cy="3724096"/>
          </a:xfrm>
          <a:prstGeom prst="rect">
            <a:avLst/>
          </a:prstGeom>
          <a:noFill/>
        </p:spPr>
        <p:txBody>
          <a:bodyPr wrap="square" rtlCol="0">
            <a:spAutoFit/>
          </a:bodyPr>
          <a:lstStyle/>
          <a:p>
            <a:pPr lvl="0"/>
            <a:r>
              <a:rPr lang="en-GB" sz="2000" dirty="0">
                <a:latin typeface="Calibri" panose="020F0502020204030204" pitchFamily="34" charset="0"/>
                <a:cs typeface="Calibri" panose="020F0502020204030204" pitchFamily="34" charset="0"/>
              </a:rPr>
              <a:t>Jakob Nielsen is a User Advocate and principal of the Nielsen Norman Group which he co-founded with </a:t>
            </a:r>
            <a:r>
              <a:rPr lang="en-GB" sz="2000" dirty="0" err="1">
                <a:latin typeface="Calibri" panose="020F0502020204030204" pitchFamily="34" charset="0"/>
                <a:cs typeface="Calibri" panose="020F0502020204030204" pitchFamily="34" charset="0"/>
              </a:rPr>
              <a:t>Dr.</a:t>
            </a:r>
            <a:r>
              <a:rPr lang="en-GB" sz="2000" dirty="0">
                <a:latin typeface="Calibri" panose="020F0502020204030204" pitchFamily="34" charset="0"/>
                <a:cs typeface="Calibri" panose="020F0502020204030204" pitchFamily="34" charset="0"/>
              </a:rPr>
              <a:t> Donald A. Norman (former VP of research at Apple Computer). </a:t>
            </a:r>
            <a:r>
              <a:rPr lang="en-GB" sz="2000" dirty="0" err="1">
                <a:latin typeface="Calibri" panose="020F0502020204030204" pitchFamily="34" charset="0"/>
                <a:cs typeface="Calibri" panose="020F0502020204030204" pitchFamily="34" charset="0"/>
              </a:rPr>
              <a:t>Dr.</a:t>
            </a:r>
            <a:r>
              <a:rPr lang="en-GB" sz="2000" dirty="0">
                <a:latin typeface="Calibri" panose="020F0502020204030204" pitchFamily="34" charset="0"/>
                <a:cs typeface="Calibri" panose="020F0502020204030204" pitchFamily="34" charset="0"/>
              </a:rPr>
              <a:t> Nielsen established the "discount usability engineering" movement for fast and cheap improvements of user interfaces and has invented several usability methods, including heuristic evaluation. He holds 79 United States patents, mainly on ways of making the Internet easier to use.</a:t>
            </a:r>
          </a:p>
          <a:p>
            <a:pPr lvl="0"/>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A heuristic is a mental shortcut that allows people to solve problems and make judgments quickly and efficiently. These rule-of-thumb strategies shorten decision-making time and allow people to function without constantly stopping to think about their next course of action. Heuristics are helpful in many situations, but they can also lead to cognitive biases.</a:t>
            </a:r>
          </a:p>
          <a:p>
            <a:pPr lvl="0"/>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5199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359229" y="405232"/>
            <a:ext cx="9949542" cy="2308324"/>
          </a:xfrm>
          <a:prstGeom prst="rect">
            <a:avLst/>
          </a:prstGeom>
          <a:noFill/>
        </p:spPr>
        <p:txBody>
          <a:bodyPr wrap="square" rtlCol="0">
            <a:spAutoFit/>
          </a:bodyPr>
          <a:lstStyle/>
          <a:p>
            <a:r>
              <a:rPr lang="en-GB" sz="4800" dirty="0">
                <a:latin typeface="Calibri" panose="020F0502020204030204" pitchFamily="34" charset="0"/>
                <a:cs typeface="Calibri" panose="020F0502020204030204" pitchFamily="34" charset="0"/>
              </a:rPr>
              <a:t>JAKOB’S NIELSEN’S 10 PRINCIPLES FOR INTERACTION DESIGN:</a:t>
            </a: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5A8D9096-BAC1-49D0-ACB1-748D39B22715}"/>
              </a:ext>
            </a:extLst>
          </p:cNvPr>
          <p:cNvSpPr txBox="1"/>
          <p:nvPr/>
        </p:nvSpPr>
        <p:spPr>
          <a:xfrm flipH="1">
            <a:off x="359229" y="2196289"/>
            <a:ext cx="11255828" cy="4616648"/>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Visibility of system status</a:t>
            </a: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The system should always keep users informed about what is going on, through appropriate feedback within reasonable time.</a:t>
            </a:r>
          </a:p>
          <a:p>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Match between system and the real world</a:t>
            </a: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The system should speak the users' language, with words, phrases and concepts familiar to the user, rather than system-oriented terms. Follow real-world conventions, making information appear in a natural and logical order.</a:t>
            </a:r>
          </a:p>
          <a:p>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User control and freedom</a:t>
            </a: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Users often choose system functions by mistake and will need a clearly marked "emergency exit" to leave the unwanted state without having to go through an extended dialogue. Support undo and redo.</a:t>
            </a:r>
          </a:p>
          <a:p>
            <a:endParaRPr lang="en-GB" dirty="0"/>
          </a:p>
          <a:p>
            <a:pPr lvl="0"/>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73500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8D9096-BAC1-49D0-ACB1-748D39B22715}"/>
              </a:ext>
            </a:extLst>
          </p:cNvPr>
          <p:cNvSpPr txBox="1"/>
          <p:nvPr/>
        </p:nvSpPr>
        <p:spPr>
          <a:xfrm flipH="1">
            <a:off x="653143" y="1292777"/>
            <a:ext cx="10025742" cy="4924425"/>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Consistency and standards</a:t>
            </a: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Users should not have to wonder whether different words, situations, or actions mean the same thing. </a:t>
            </a:r>
          </a:p>
          <a:p>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Error prevention</a:t>
            </a: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Even better than good error messages is a careful design which prevents a problem from occurring in the first place. Either eliminate error-prone conditions or check for them and present users with a confirmation option before they commit to the action.</a:t>
            </a:r>
          </a:p>
          <a:p>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Recognition rather than recall</a:t>
            </a: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Minimize the user's memory load by making objects, actions, and options visible. The user should not have to remember information from one part of the dialogue to another. Instructions for use of the system should be visible or easily retrievable whenever appropriate.</a:t>
            </a:r>
          </a:p>
          <a:p>
            <a:endParaRPr lang="en-GB" dirty="0">
              <a:latin typeface="Calibri" panose="020F0502020204030204" pitchFamily="34" charset="0"/>
              <a:cs typeface="Calibri" panose="020F0502020204030204" pitchFamily="34" charset="0"/>
            </a:endParaRPr>
          </a:p>
          <a:p>
            <a:pPr lvl="0"/>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41937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359229" y="405232"/>
            <a:ext cx="9949542" cy="5016758"/>
          </a:xfrm>
          <a:prstGeom prst="rect">
            <a:avLst/>
          </a:prstGeom>
          <a:noFill/>
        </p:spPr>
        <p:txBody>
          <a:bodyPr wrap="square" rtlCol="0">
            <a:spAutoFit/>
          </a:bodyPr>
          <a:lstStyle/>
          <a:p>
            <a:r>
              <a:rPr lang="en-GB" sz="4000" dirty="0">
                <a:latin typeface="Calibri" panose="020F0502020204030204" pitchFamily="34" charset="0"/>
                <a:cs typeface="Calibri" panose="020F0502020204030204" pitchFamily="34" charset="0"/>
              </a:rPr>
              <a:t>What are the most important </a:t>
            </a:r>
            <a:r>
              <a:rPr lang="en-GB" sz="4000" b="1" dirty="0">
                <a:latin typeface="Calibri" panose="020F0502020204030204" pitchFamily="34" charset="0"/>
                <a:cs typeface="Calibri" panose="020F0502020204030204" pitchFamily="34" charset="0"/>
              </a:rPr>
              <a:t>Web Accessibility practices </a:t>
            </a:r>
            <a:r>
              <a:rPr lang="en-GB" sz="4000" dirty="0">
                <a:latin typeface="Calibri" panose="020F0502020204030204" pitchFamily="34" charset="0"/>
                <a:cs typeface="Calibri" panose="020F0502020204030204" pitchFamily="34" charset="0"/>
              </a:rPr>
              <a:t>you should implement when creating your website?</a:t>
            </a:r>
            <a:r>
              <a:rPr lang="en-GB" sz="4800" dirty="0">
                <a:latin typeface="Calibri" panose="020F0502020204030204" pitchFamily="34" charset="0"/>
                <a:cs typeface="Calibri" panose="020F0502020204030204" pitchFamily="34" charset="0"/>
              </a:rPr>
              <a:t> </a:t>
            </a:r>
          </a:p>
          <a:p>
            <a:br>
              <a:rPr lang="en-GB" sz="4800" dirty="0">
                <a:latin typeface="Calibri" panose="020F0502020204030204" pitchFamily="34" charset="0"/>
                <a:cs typeface="Calibri" panose="020F0502020204030204" pitchFamily="34" charset="0"/>
              </a:rPr>
            </a:br>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5A8D9096-BAC1-49D0-ACB1-748D39B22715}"/>
              </a:ext>
            </a:extLst>
          </p:cNvPr>
          <p:cNvSpPr txBox="1"/>
          <p:nvPr/>
        </p:nvSpPr>
        <p:spPr>
          <a:xfrm flipH="1">
            <a:off x="359229" y="2609946"/>
            <a:ext cx="11255828" cy="3693319"/>
          </a:xfrm>
          <a:prstGeom prst="rect">
            <a:avLst/>
          </a:prstGeom>
          <a:noFill/>
        </p:spPr>
        <p:txBody>
          <a:bodyPr wrap="square" rtlCol="0">
            <a:spAutoFit/>
          </a:bodyPr>
          <a:lstStyle/>
          <a:p>
            <a:r>
              <a:rPr lang="en-GB" b="1" dirty="0">
                <a:latin typeface="Calibri" panose="020F0502020204030204" pitchFamily="34" charset="0"/>
                <a:cs typeface="Calibri" panose="020F0502020204030204" pitchFamily="34" charset="0"/>
              </a:rPr>
              <a:t>Alternative Text for Images</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Images should include equivalent alternative text (alt text) in the </a:t>
            </a:r>
            <a:r>
              <a:rPr lang="en-GB" dirty="0" err="1">
                <a:latin typeface="Calibri" panose="020F0502020204030204" pitchFamily="34" charset="0"/>
                <a:cs typeface="Calibri" panose="020F0502020204030204" pitchFamily="34" charset="0"/>
              </a:rPr>
              <a:t>markup</a:t>
            </a:r>
            <a:r>
              <a:rPr lang="en-GB" dirty="0">
                <a:latin typeface="Calibri" panose="020F0502020204030204" pitchFamily="34" charset="0"/>
                <a:cs typeface="Calibri" panose="020F0502020204030204" pitchFamily="34" charset="0"/>
              </a:rPr>
              <a:t>/code.</a:t>
            </a:r>
          </a:p>
          <a:p>
            <a:r>
              <a:rPr lang="en-GB" dirty="0">
                <a:latin typeface="Calibri" panose="020F0502020204030204" pitchFamily="34" charset="0"/>
                <a:cs typeface="Calibri" panose="020F0502020204030204" pitchFamily="34" charset="0"/>
              </a:rPr>
              <a:t>If alt text isn't provided for images, the image information is inaccessible, for example, to people who cannot see and use a screen reader that reads aloud the information on a page, including the alt text for the visual image. When equivalent alt text is provided, the information is available to people who are blind, as well as to people who turn off images (for example, in areas with expensive or low bandwidth). It's also available to technologies that cannot see images, such as search engines.</a:t>
            </a:r>
          </a:p>
          <a:p>
            <a:endParaRPr lang="en-GB"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Keyboard Input</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Some people cannot use a mouse, including many older users with limited fine motor control. An accessible website does not rely on the mouse; it makes all functionality available from a keyboard. Then people with disabilities can use assistive technologies that mimic the keyboard, such as speech input.</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16847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8D9096-BAC1-49D0-ACB1-748D39B22715}"/>
              </a:ext>
            </a:extLst>
          </p:cNvPr>
          <p:cNvSpPr txBox="1"/>
          <p:nvPr/>
        </p:nvSpPr>
        <p:spPr>
          <a:xfrm flipH="1">
            <a:off x="326572" y="813802"/>
            <a:ext cx="10003971" cy="5509200"/>
          </a:xfrm>
          <a:prstGeom prst="rect">
            <a:avLst/>
          </a:prstGeom>
          <a:noFill/>
        </p:spPr>
        <p:txBody>
          <a:bodyPr wrap="square" rtlCol="0">
            <a:spAutoFit/>
          </a:bodyPr>
          <a:lstStyle/>
          <a:p>
            <a:r>
              <a:rPr lang="en-GB" b="1" dirty="0">
                <a:latin typeface="Calibri" panose="020F0502020204030204" pitchFamily="34" charset="0"/>
                <a:cs typeface="Calibri" panose="020F0502020204030204" pitchFamily="34" charset="0"/>
              </a:rPr>
              <a:t>Transcripts for Audio</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Just as images aren't available to people who can't see, audio files aren't available to people who can't hear. Providing a text transcript makes the audio information accessible to people who are deaf or hard of hearing, as well as to search engines and other technologies that can't hear.</a:t>
            </a:r>
          </a:p>
          <a:p>
            <a:r>
              <a:rPr lang="en-GB" dirty="0">
                <a:latin typeface="Calibri" panose="020F0502020204030204" pitchFamily="34" charset="0"/>
                <a:cs typeface="Calibri" panose="020F0502020204030204" pitchFamily="34" charset="0"/>
              </a:rPr>
              <a:t>It's easy and relatively inexpensive for websites to provide transcripts. There are also transcription services that create text transcripts in HTML format.</a:t>
            </a:r>
          </a:p>
          <a:p>
            <a:endParaRPr lang="en-GB"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Other common </a:t>
            </a:r>
            <a:r>
              <a:rPr lang="en-GB" sz="2800" b="1" dirty="0">
                <a:latin typeface="Calibri" panose="020F0502020204030204" pitchFamily="34" charset="0"/>
                <a:cs typeface="Calibri" panose="020F0502020204030204" pitchFamily="34" charset="0"/>
              </a:rPr>
              <a:t>Web Accessibility practices </a:t>
            </a:r>
            <a:r>
              <a:rPr lang="en-GB" sz="2800" dirty="0">
                <a:latin typeface="Calibri" panose="020F0502020204030204" pitchFamily="34" charset="0"/>
                <a:cs typeface="Calibri" panose="020F0502020204030204" pitchFamily="34" charset="0"/>
              </a:rPr>
              <a:t>are:</a:t>
            </a:r>
          </a:p>
          <a:p>
            <a:pPr marL="285750" indent="-285750">
              <a:buFont typeface="Arial" panose="020B0604020202020204" pitchFamily="34" charset="0"/>
              <a:buChar char="•"/>
            </a:pPr>
            <a:endParaRPr lang="en-GB" u="sng" dirty="0">
              <a:latin typeface="Calibri" panose="020F0502020204030204" pitchFamily="34" charset="0"/>
              <a:cs typeface="Calibri" panose="020F0502020204030204" pitchFamily="34" charset="0"/>
            </a:endParaRPr>
          </a:p>
          <a:p>
            <a:pPr marL="285750" lvl="0" indent="-285750">
              <a:buFont typeface="Arial" panose="020B0604020202020204" pitchFamily="34" charset="0"/>
              <a:buChar char="•"/>
            </a:pPr>
            <a:r>
              <a:rPr lang="en-GB" dirty="0">
                <a:latin typeface="Calibri" panose="020F0502020204030204" pitchFamily="34" charset="0"/>
                <a:cs typeface="Calibri" panose="020F0502020204030204" pitchFamily="34" charset="0"/>
              </a:rPr>
              <a:t>Provide sufficient contrast between foreground and background</a:t>
            </a:r>
          </a:p>
          <a:p>
            <a:pPr marL="285750" lvl="0" indent="-285750">
              <a:buFont typeface="Arial" panose="020B0604020202020204" pitchFamily="34" charset="0"/>
              <a:buChar char="•"/>
            </a:pPr>
            <a:r>
              <a:rPr lang="en-GB" dirty="0">
                <a:latin typeface="Calibri" panose="020F0502020204030204" pitchFamily="34" charset="0"/>
                <a:cs typeface="Calibri" panose="020F0502020204030204" pitchFamily="34" charset="0"/>
              </a:rPr>
              <a:t>Don't use </a:t>
            </a:r>
            <a:r>
              <a:rPr lang="en-GB" dirty="0" err="1">
                <a:latin typeface="Calibri" panose="020F0502020204030204" pitchFamily="34" charset="0"/>
                <a:cs typeface="Calibri" panose="020F0502020204030204" pitchFamily="34" charset="0"/>
              </a:rPr>
              <a:t>color</a:t>
            </a:r>
            <a:r>
              <a:rPr lang="en-GB" dirty="0">
                <a:latin typeface="Calibri" panose="020F0502020204030204" pitchFamily="34" charset="0"/>
                <a:cs typeface="Calibri" panose="020F0502020204030204" pitchFamily="34" charset="0"/>
              </a:rPr>
              <a:t> alone to convey information</a:t>
            </a:r>
          </a:p>
          <a:p>
            <a:pPr marL="285750" lvl="0" indent="-285750">
              <a:buFont typeface="Arial" panose="020B0604020202020204" pitchFamily="34" charset="0"/>
              <a:buChar char="•"/>
            </a:pPr>
            <a:r>
              <a:rPr lang="en-GB" dirty="0">
                <a:latin typeface="Calibri" panose="020F0502020204030204" pitchFamily="34" charset="0"/>
                <a:cs typeface="Calibri" panose="020F0502020204030204" pitchFamily="34" charset="0"/>
              </a:rPr>
              <a:t>Ensure that interactive elements are easy to identify</a:t>
            </a:r>
          </a:p>
          <a:p>
            <a:pPr marL="285750" lvl="0" indent="-285750">
              <a:buFont typeface="Arial" panose="020B0604020202020204" pitchFamily="34" charset="0"/>
              <a:buChar char="•"/>
            </a:pPr>
            <a:r>
              <a:rPr lang="en-GB" dirty="0">
                <a:latin typeface="Calibri" panose="020F0502020204030204" pitchFamily="34" charset="0"/>
                <a:cs typeface="Calibri" panose="020F0502020204030204" pitchFamily="34" charset="0"/>
              </a:rPr>
              <a:t>Provide clear and consistent navigation options</a:t>
            </a:r>
          </a:p>
          <a:p>
            <a:pPr marL="285750" lvl="0" indent="-285750">
              <a:buFont typeface="Arial" panose="020B0604020202020204" pitchFamily="34" charset="0"/>
              <a:buChar char="•"/>
            </a:pPr>
            <a:r>
              <a:rPr lang="en-GB" dirty="0">
                <a:latin typeface="Calibri" panose="020F0502020204030204" pitchFamily="34" charset="0"/>
                <a:cs typeface="Calibri" panose="020F0502020204030204" pitchFamily="34" charset="0"/>
              </a:rPr>
              <a:t>Ensure that form elements include clearly associated labels</a:t>
            </a:r>
          </a:p>
          <a:p>
            <a:pPr marL="285750" lvl="0" indent="-285750">
              <a:buFont typeface="Arial" panose="020B0604020202020204" pitchFamily="34" charset="0"/>
              <a:buChar char="•"/>
            </a:pPr>
            <a:r>
              <a:rPr lang="en-GB" dirty="0">
                <a:latin typeface="Calibri" panose="020F0502020204030204" pitchFamily="34" charset="0"/>
                <a:cs typeface="Calibri" panose="020F0502020204030204" pitchFamily="34" charset="0"/>
              </a:rPr>
              <a:t>Provide easily identifiable feedback</a:t>
            </a:r>
          </a:p>
          <a:p>
            <a:pPr marL="285750" lvl="0" indent="-285750">
              <a:buFont typeface="Arial" panose="020B0604020202020204" pitchFamily="34" charset="0"/>
              <a:buChar char="•"/>
            </a:pPr>
            <a:r>
              <a:rPr lang="en-GB" dirty="0">
                <a:latin typeface="Calibri" panose="020F0502020204030204" pitchFamily="34" charset="0"/>
                <a:cs typeface="Calibri" panose="020F0502020204030204" pitchFamily="34" charset="0"/>
              </a:rPr>
              <a:t>Use headings and spacing to group related content</a:t>
            </a:r>
          </a:p>
          <a:p>
            <a:pPr marL="285750" lvl="0" indent="-285750">
              <a:buFont typeface="Arial" panose="020B0604020202020204" pitchFamily="34" charset="0"/>
              <a:buChar char="•"/>
            </a:pPr>
            <a:r>
              <a:rPr lang="en-GB" dirty="0">
                <a:latin typeface="Calibri" panose="020F0502020204030204" pitchFamily="34" charset="0"/>
                <a:cs typeface="Calibri" panose="020F0502020204030204" pitchFamily="34" charset="0"/>
              </a:rPr>
              <a:t>Create designs for different viewport sizes</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86579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359229" y="405232"/>
            <a:ext cx="9949542" cy="4278094"/>
          </a:xfrm>
          <a:prstGeom prst="rect">
            <a:avLst/>
          </a:prstGeom>
          <a:noFill/>
        </p:spPr>
        <p:txBody>
          <a:bodyPr wrap="square" rtlCol="0">
            <a:spAutoFit/>
          </a:bodyPr>
          <a:lstStyle/>
          <a:p>
            <a:r>
              <a:rPr lang="en-GB" sz="4000" dirty="0">
                <a:latin typeface="Calibri" panose="020F0502020204030204" pitchFamily="34" charset="0"/>
                <a:cs typeface="Calibri" panose="020F0502020204030204" pitchFamily="34" charset="0"/>
              </a:rPr>
              <a:t>Web and Accessibility tools that can be used to help adhere to Web guidelines:</a:t>
            </a:r>
            <a:endParaRPr lang="en-GB" sz="4800" dirty="0">
              <a:latin typeface="Calibri" panose="020F0502020204030204" pitchFamily="34" charset="0"/>
              <a:cs typeface="Calibri" panose="020F0502020204030204" pitchFamily="34" charset="0"/>
            </a:endParaRPr>
          </a:p>
          <a:p>
            <a:br>
              <a:rPr lang="en-GB" sz="4800" dirty="0">
                <a:latin typeface="Calibri" panose="020F0502020204030204" pitchFamily="34" charset="0"/>
                <a:cs typeface="Calibri" panose="020F0502020204030204" pitchFamily="34" charset="0"/>
              </a:rPr>
            </a:br>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5A8D9096-BAC1-49D0-ACB1-748D39B22715}"/>
              </a:ext>
            </a:extLst>
          </p:cNvPr>
          <p:cNvSpPr txBox="1"/>
          <p:nvPr/>
        </p:nvSpPr>
        <p:spPr>
          <a:xfrm flipH="1">
            <a:off x="359229" y="1815468"/>
            <a:ext cx="11255828" cy="4555093"/>
          </a:xfrm>
          <a:prstGeom prst="rect">
            <a:avLst/>
          </a:prstGeom>
          <a:noFill/>
        </p:spPr>
        <p:txBody>
          <a:bodyPr wrap="square" rtlCol="0">
            <a:spAutoFit/>
          </a:bodyPr>
          <a:lstStyle/>
          <a:p>
            <a:pPr lvl="0"/>
            <a:r>
              <a:rPr lang="en-GB" sz="1600" b="1" dirty="0">
                <a:latin typeface="Calibri" panose="020F0502020204030204" pitchFamily="34" charset="0"/>
                <a:cs typeface="Calibri" panose="020F0502020204030204" pitchFamily="34" charset="0"/>
              </a:rPr>
              <a:t>Accessibility Valet</a:t>
            </a:r>
            <a:endParaRPr lang="en-GB" sz="1600" dirty="0">
              <a:latin typeface="Calibri" panose="020F0502020204030204" pitchFamily="34" charset="0"/>
              <a:cs typeface="Calibri" panose="020F0502020204030204" pitchFamily="34" charset="0"/>
            </a:endParaRPr>
          </a:p>
          <a:p>
            <a:r>
              <a:rPr lang="en-GB" sz="1600" b="1" u="sng" dirty="0">
                <a:latin typeface="Calibri" panose="020F0502020204030204" pitchFamily="34" charset="0"/>
                <a:cs typeface="Calibri" panose="020F0502020204030204" pitchFamily="34" charset="0"/>
                <a:hlinkClick r:id="rId2" tooltip="Click Here to go to the Accessibility Valet Web Site"/>
              </a:rPr>
              <a:t>Accessibility Valet</a:t>
            </a:r>
            <a:r>
              <a:rPr lang="en-GB" sz="1600" dirty="0">
                <a:latin typeface="Calibri" panose="020F0502020204030204" pitchFamily="34" charset="0"/>
                <a:cs typeface="Calibri" panose="020F0502020204030204" pitchFamily="34" charset="0"/>
              </a:rPr>
              <a:t> is a tool that allows you to check Web pages against either Section 508 or W3C Web Content Accessibility Guidelines (WCAG) accessibility compliance. One URL at a time may be checked with this online tool in free mode, or unlimited use with paid subscription. All the HTML reporting options display your </a:t>
            </a:r>
            <a:r>
              <a:rPr lang="en-GB" sz="1600" dirty="0" err="1">
                <a:latin typeface="Calibri" panose="020F0502020204030204" pitchFamily="34" charset="0"/>
                <a:cs typeface="Calibri" panose="020F0502020204030204" pitchFamily="34" charset="0"/>
              </a:rPr>
              <a:t>markup</a:t>
            </a:r>
            <a:r>
              <a:rPr lang="en-GB" sz="1600" dirty="0">
                <a:latin typeface="Calibri" panose="020F0502020204030204" pitchFamily="34" charset="0"/>
                <a:cs typeface="Calibri" panose="020F0502020204030204" pitchFamily="34" charset="0"/>
              </a:rPr>
              <a:t> in a normalized form, highlighting valid, deprecated and bogus </a:t>
            </a:r>
            <a:r>
              <a:rPr lang="en-GB" sz="1600" dirty="0" err="1">
                <a:latin typeface="Calibri" panose="020F0502020204030204" pitchFamily="34" charset="0"/>
                <a:cs typeface="Calibri" panose="020F0502020204030204" pitchFamily="34" charset="0"/>
              </a:rPr>
              <a:t>markup</a:t>
            </a:r>
            <a:r>
              <a:rPr lang="en-GB" sz="1600" dirty="0">
                <a:latin typeface="Calibri" panose="020F0502020204030204" pitchFamily="34" charset="0"/>
                <a:cs typeface="Calibri" panose="020F0502020204030204" pitchFamily="34" charset="0"/>
              </a:rPr>
              <a:t>, as well as elements which are misplaced. Any accessibility warnings are shown in a generated report.</a:t>
            </a:r>
          </a:p>
          <a:p>
            <a:r>
              <a:rPr lang="en-GB" sz="1600" dirty="0">
                <a:latin typeface="Calibri" panose="020F0502020204030204" pitchFamily="34" charset="0"/>
                <a:cs typeface="Calibri" panose="020F0502020204030204" pitchFamily="34" charset="0"/>
              </a:rPr>
              <a:t> </a:t>
            </a:r>
          </a:p>
          <a:p>
            <a:pPr lvl="0"/>
            <a:r>
              <a:rPr lang="en-GB" sz="1600" b="1" dirty="0" err="1">
                <a:latin typeface="Calibri" panose="020F0502020204030204" pitchFamily="34" charset="0"/>
                <a:cs typeface="Calibri" panose="020F0502020204030204" pitchFamily="34" charset="0"/>
              </a:rPr>
              <a:t>AChecker</a:t>
            </a:r>
            <a:r>
              <a:rPr lang="en-GB" sz="1600" b="1" dirty="0">
                <a:latin typeface="Calibri" panose="020F0502020204030204" pitchFamily="34" charset="0"/>
                <a:cs typeface="Calibri" panose="020F0502020204030204" pitchFamily="34" charset="0"/>
              </a:rPr>
              <a:t> – Accessibility Checker</a:t>
            </a:r>
            <a:endParaRPr lang="en-GB" sz="1600" dirty="0">
              <a:latin typeface="Calibri" panose="020F0502020204030204" pitchFamily="34" charset="0"/>
              <a:cs typeface="Calibri" panose="020F0502020204030204" pitchFamily="34" charset="0"/>
            </a:endParaRPr>
          </a:p>
          <a:p>
            <a:r>
              <a:rPr lang="en-GB" sz="1600" b="1" dirty="0">
                <a:latin typeface="Calibri" panose="020F0502020204030204" pitchFamily="34" charset="0"/>
                <a:cs typeface="Calibri" panose="020F0502020204030204" pitchFamily="34" charset="0"/>
                <a:hlinkClick r:id="rId3" tooltip="Click Here to go to the Accessibility Checker Web Site"/>
              </a:rPr>
              <a:t>Accessibility Checker</a:t>
            </a:r>
            <a:r>
              <a:rPr lang="en-GB" sz="1600" dirty="0">
                <a:latin typeface="Calibri" panose="020F0502020204030204" pitchFamily="34" charset="0"/>
                <a:cs typeface="Calibri" panose="020F0502020204030204" pitchFamily="34" charset="0"/>
              </a:rPr>
              <a:t> is an open source accessibility evaluation tool that was developed in 2009 by the Inclusive Design Research Centre (formerly known as the Adaptive Technology Resource Centre) of the University of Toronto. Using this tool, the user can submit a web page via its URL or by uploading its HTML file and can subsequently select which guidelines to evaluate it against, namely the HTML Validator, BITV, Section 508 , </a:t>
            </a:r>
            <a:r>
              <a:rPr lang="en-GB" sz="1600" dirty="0" err="1">
                <a:latin typeface="Calibri" panose="020F0502020204030204" pitchFamily="34" charset="0"/>
                <a:cs typeface="Calibri" panose="020F0502020204030204" pitchFamily="34" charset="0"/>
              </a:rPr>
              <a:t>Stanca</a:t>
            </a:r>
            <a:r>
              <a:rPr lang="en-GB" sz="1600" dirty="0">
                <a:latin typeface="Calibri" panose="020F0502020204030204" pitchFamily="34" charset="0"/>
                <a:cs typeface="Calibri" panose="020F0502020204030204" pitchFamily="34" charset="0"/>
              </a:rPr>
              <a:t> Act, WCAG 1.0 and WCAG 2.0.</a:t>
            </a:r>
          </a:p>
          <a:p>
            <a:r>
              <a:rPr lang="en-GB" sz="1600" dirty="0">
                <a:latin typeface="Calibri" panose="020F0502020204030204" pitchFamily="34" charset="0"/>
                <a:cs typeface="Calibri" panose="020F0502020204030204" pitchFamily="34" charset="0"/>
              </a:rPr>
              <a:t> </a:t>
            </a:r>
          </a:p>
          <a:p>
            <a:pPr lvl="0"/>
            <a:r>
              <a:rPr lang="en-GB" sz="1600" b="1" dirty="0">
                <a:latin typeface="Calibri" panose="020F0502020204030204" pitchFamily="34" charset="0"/>
                <a:cs typeface="Calibri" panose="020F0502020204030204" pitchFamily="34" charset="0"/>
              </a:rPr>
              <a:t>Cynthia Says</a:t>
            </a:r>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The </a:t>
            </a:r>
            <a:r>
              <a:rPr lang="en-GB" sz="1600" b="1" dirty="0">
                <a:latin typeface="Calibri" panose="020F0502020204030204" pitchFamily="34" charset="0"/>
                <a:cs typeface="Calibri" panose="020F0502020204030204" pitchFamily="34" charset="0"/>
                <a:hlinkClick r:id="rId4" tooltip="Click Here to go to the Cynthia Says Web Site"/>
              </a:rPr>
              <a:t>Cynthia Says</a:t>
            </a:r>
            <a:r>
              <a:rPr lang="en-GB" sz="1600" b="1" dirty="0">
                <a:latin typeface="Calibri" panose="020F0502020204030204" pitchFamily="34" charset="0"/>
                <a:cs typeface="Calibri" panose="020F0502020204030204" pitchFamily="34" charset="0"/>
              </a:rPr>
              <a:t> </a:t>
            </a:r>
            <a:r>
              <a:rPr lang="en-GB" sz="1600" dirty="0">
                <a:latin typeface="Calibri" panose="020F0502020204030204" pitchFamily="34" charset="0"/>
                <a:cs typeface="Calibri" panose="020F0502020204030204" pitchFamily="34" charset="0"/>
              </a:rPr>
              <a:t>portal is a Web content accessibility validation solution. It is designed to identify errors in your content related to Section 508 standards and/or WCAG compliance. This free tool, meant for educational purposes, is an online test which only validates one page at a time. is a web content accessibility validation tool that identifies errors in your design that are related to Section 508 standards and the WCAG guidelines.</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78670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359229" y="405232"/>
            <a:ext cx="9949542" cy="4524315"/>
          </a:xfrm>
          <a:prstGeom prst="rect">
            <a:avLst/>
          </a:prstGeom>
          <a:noFill/>
        </p:spPr>
        <p:txBody>
          <a:bodyPr wrap="square" rtlCol="0">
            <a:spAutoFit/>
          </a:bodyPr>
          <a:lstStyle/>
          <a:p>
            <a:r>
              <a:rPr lang="en-GB" sz="3200" dirty="0">
                <a:latin typeface="Calibri" panose="020F0502020204030204" pitchFamily="34" charset="0"/>
                <a:cs typeface="Calibri" panose="020F0502020204030204" pitchFamily="34" charset="0"/>
              </a:rPr>
              <a:t>What does the </a:t>
            </a:r>
            <a:r>
              <a:rPr lang="en-GB" sz="3200" b="1" dirty="0">
                <a:latin typeface="Calibri" panose="020F0502020204030204" pitchFamily="34" charset="0"/>
                <a:cs typeface="Calibri" panose="020F0502020204030204" pitchFamily="34" charset="0"/>
              </a:rPr>
              <a:t>Privacy and Electronic Communications Regulations</a:t>
            </a:r>
            <a:r>
              <a:rPr lang="en-GB" sz="3200" dirty="0">
                <a:latin typeface="Calibri" panose="020F0502020204030204" pitchFamily="34" charset="0"/>
                <a:cs typeface="Calibri" panose="020F0502020204030204" pitchFamily="34" charset="0"/>
              </a:rPr>
              <a:t> (EC Directive) / Data Protection Act - state that needs to be included in our websites?</a:t>
            </a:r>
          </a:p>
          <a:p>
            <a:br>
              <a:rPr lang="en-GB" sz="4800" dirty="0">
                <a:latin typeface="Calibri" panose="020F0502020204030204" pitchFamily="34" charset="0"/>
                <a:cs typeface="Calibri" panose="020F0502020204030204" pitchFamily="34" charset="0"/>
              </a:rPr>
            </a:br>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5A8D9096-BAC1-49D0-ACB1-748D39B22715}"/>
              </a:ext>
            </a:extLst>
          </p:cNvPr>
          <p:cNvSpPr txBox="1"/>
          <p:nvPr/>
        </p:nvSpPr>
        <p:spPr>
          <a:xfrm flipH="1">
            <a:off x="359229" y="2025328"/>
            <a:ext cx="11255828" cy="4678204"/>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Privacy and electric communications regulations is for organisations that wish to send electronic marketing messages (by phone, fax, email or text), use cookies, or provide electronic communication services to the public.</a:t>
            </a:r>
          </a:p>
          <a:p>
            <a:r>
              <a:rPr lang="en-GB" sz="2000" dirty="0">
                <a:latin typeface="Calibri" panose="020F0502020204030204" pitchFamily="34" charset="0"/>
                <a:cs typeface="Calibri" panose="020F0502020204030204" pitchFamily="34" charset="0"/>
              </a:rPr>
              <a:t> </a:t>
            </a:r>
          </a:p>
          <a:p>
            <a:r>
              <a:rPr lang="en-GB" sz="2000" dirty="0">
                <a:latin typeface="Calibri" panose="020F0502020204030204" pitchFamily="34" charset="0"/>
                <a:cs typeface="Calibri" panose="020F0502020204030204" pitchFamily="34" charset="0"/>
              </a:rPr>
              <a:t>The Data Protection Act still applies if you are processing personal data. PECR just set out some extra rules for electronic communications. You must still comply with the Data Protection Act as well. In fact, regulation 4 explicitly says: “</a:t>
            </a:r>
            <a:r>
              <a:rPr lang="en-GB" sz="2000" i="1" dirty="0">
                <a:latin typeface="Calibri" panose="020F0502020204030204" pitchFamily="34" charset="0"/>
                <a:cs typeface="Calibri" panose="020F0502020204030204" pitchFamily="34" charset="0"/>
              </a:rPr>
              <a:t>Nothing in these Regulations shall relieve a person of his obligations under the Data Protection Act in relation to the processing of personal data</a:t>
            </a:r>
            <a:r>
              <a:rPr lang="en-GB" sz="2000" dirty="0">
                <a:latin typeface="Calibri" panose="020F0502020204030204" pitchFamily="34" charset="0"/>
                <a:cs typeface="Calibri" panose="020F0502020204030204" pitchFamily="34" charset="0"/>
              </a:rPr>
              <a:t>.”</a:t>
            </a:r>
          </a:p>
          <a:p>
            <a:r>
              <a:rPr lang="en-GB" sz="2000" dirty="0">
                <a:latin typeface="Calibri" panose="020F0502020204030204" pitchFamily="34" charset="0"/>
                <a:cs typeface="Calibri" panose="020F0502020204030204" pitchFamily="34" charset="0"/>
              </a:rPr>
              <a:t>Naturally, there is some overlap, given that both aim to protect people’s privacy. Complying with PECR will help you comply with the Data Protection Act, and vice versa – but there are some differences and you must make sure you comply with both.</a:t>
            </a:r>
          </a:p>
          <a:p>
            <a:r>
              <a:rPr lang="en-GB" sz="2000" dirty="0">
                <a:latin typeface="Calibri" panose="020F0502020204030204" pitchFamily="34" charset="0"/>
                <a:cs typeface="Calibri" panose="020F0502020204030204" pitchFamily="34" charset="0"/>
              </a:rPr>
              <a:t>In particular, it’s important to realise that PECR apply even if you are not processing personal data. For example, many of the rules protect companies as well as individuals, and the marketing rules apply even if you cannot identify the person you are contacting.</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81936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359229" y="405232"/>
            <a:ext cx="9949542" cy="4031873"/>
          </a:xfrm>
          <a:prstGeom prst="rect">
            <a:avLst/>
          </a:prstGeom>
          <a:noFill/>
        </p:spPr>
        <p:txBody>
          <a:bodyPr wrap="square" rtlCol="0">
            <a:spAutoFit/>
          </a:bodyPr>
          <a:lstStyle/>
          <a:p>
            <a:r>
              <a:rPr lang="en-GB" sz="3200" dirty="0">
                <a:latin typeface="Calibri" panose="020F0502020204030204" pitchFamily="34" charset="0"/>
                <a:cs typeface="Calibri" panose="020F0502020204030204" pitchFamily="34" charset="0"/>
              </a:rPr>
              <a:t>How will </a:t>
            </a:r>
            <a:r>
              <a:rPr lang="en-GB" sz="3200" b="1" dirty="0">
                <a:latin typeface="Calibri" panose="020F0502020204030204" pitchFamily="34" charset="0"/>
                <a:cs typeface="Calibri" panose="020F0502020204030204" pitchFamily="34" charset="0"/>
              </a:rPr>
              <a:t>GDPR</a:t>
            </a:r>
            <a:r>
              <a:rPr lang="en-GB" sz="3200" dirty="0">
                <a:latin typeface="Calibri" panose="020F0502020204030204" pitchFamily="34" charset="0"/>
                <a:cs typeface="Calibri" panose="020F0502020204030204" pitchFamily="34" charset="0"/>
              </a:rPr>
              <a:t> (General Data Protection Regulation) affect website owners / developers / designers?</a:t>
            </a:r>
          </a:p>
          <a:p>
            <a:br>
              <a:rPr lang="en-GB" sz="4800" dirty="0">
                <a:latin typeface="Calibri" panose="020F0502020204030204" pitchFamily="34" charset="0"/>
                <a:cs typeface="Calibri" panose="020F0502020204030204" pitchFamily="34" charset="0"/>
              </a:rPr>
            </a:br>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5A8D9096-BAC1-49D0-ACB1-748D39B22715}"/>
              </a:ext>
            </a:extLst>
          </p:cNvPr>
          <p:cNvSpPr txBox="1"/>
          <p:nvPr/>
        </p:nvSpPr>
        <p:spPr>
          <a:xfrm flipH="1">
            <a:off x="359229" y="2269239"/>
            <a:ext cx="11255828" cy="332398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GDPR (General Data Protection Regulation) is an upcoming rule that governs the handling of personal data. GDPR will be enforced in May 2018, across the EU, including the UK (regardless of its Brexit status at the time).</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The GDPR regulations will replace existing regulations that dictate how companies are allowed to collect, store and use the personal information of their clients. The new regulations are designed to give control of personal information back to ordinary people, prioritising them over the interests of businesses.</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58342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359229" y="405232"/>
            <a:ext cx="9949542" cy="4031873"/>
          </a:xfrm>
          <a:prstGeom prst="rect">
            <a:avLst/>
          </a:prstGeom>
          <a:noFill/>
        </p:spPr>
        <p:txBody>
          <a:bodyPr wrap="square" rtlCol="0">
            <a:spAutoFit/>
          </a:bodyPr>
          <a:lstStyle/>
          <a:p>
            <a:r>
              <a:rPr lang="en-GB" sz="3200" dirty="0">
                <a:latin typeface="Calibri" panose="020F0502020204030204" pitchFamily="34" charset="0"/>
                <a:cs typeface="Calibri" panose="020F0502020204030204" pitchFamily="34" charset="0"/>
              </a:rPr>
              <a:t>How will </a:t>
            </a:r>
            <a:r>
              <a:rPr lang="en-GB" sz="3200" b="1" dirty="0">
                <a:latin typeface="Calibri" panose="020F0502020204030204" pitchFamily="34" charset="0"/>
                <a:cs typeface="Calibri" panose="020F0502020204030204" pitchFamily="34" charset="0"/>
              </a:rPr>
              <a:t>GDPR</a:t>
            </a:r>
            <a:r>
              <a:rPr lang="en-GB" sz="3200" dirty="0">
                <a:latin typeface="Calibri" panose="020F0502020204030204" pitchFamily="34" charset="0"/>
                <a:cs typeface="Calibri" panose="020F0502020204030204" pitchFamily="34" charset="0"/>
              </a:rPr>
              <a:t> (General Data Protection Regulation) affect website owners / developers / designers?</a:t>
            </a:r>
          </a:p>
          <a:p>
            <a:br>
              <a:rPr lang="en-GB" sz="4800" dirty="0">
                <a:latin typeface="Calibri" panose="020F0502020204030204" pitchFamily="34" charset="0"/>
                <a:cs typeface="Calibri" panose="020F0502020204030204" pitchFamily="34" charset="0"/>
              </a:rPr>
            </a:br>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5A8D9096-BAC1-49D0-ACB1-748D39B22715}"/>
              </a:ext>
            </a:extLst>
          </p:cNvPr>
          <p:cNvSpPr txBox="1"/>
          <p:nvPr/>
        </p:nvSpPr>
        <p:spPr>
          <a:xfrm flipH="1">
            <a:off x="359229" y="2269239"/>
            <a:ext cx="11255828" cy="3693319"/>
          </a:xfrm>
          <a:prstGeom prst="rect">
            <a:avLst/>
          </a:prstGeom>
          <a:noFill/>
        </p:spPr>
        <p:txBody>
          <a:bodyPr wrap="square" rtlCol="0">
            <a:spAutoFit/>
          </a:bodyPr>
          <a:lstStyle/>
          <a:p>
            <a:r>
              <a:rPr lang="en-GB" b="1" dirty="0">
                <a:latin typeface="Calibri" panose="020F0502020204030204" pitchFamily="34" charset="0"/>
                <a:cs typeface="Calibri" panose="020F0502020204030204" pitchFamily="34" charset="0"/>
              </a:rPr>
              <a:t>Explicit consent of any user is requested before data collection takes place: </a:t>
            </a:r>
            <a:r>
              <a:rPr lang="en-GB" dirty="0">
                <a:latin typeface="Calibri" panose="020F0502020204030204" pitchFamily="34" charset="0"/>
                <a:cs typeface="Calibri" panose="020F0502020204030204" pitchFamily="34" charset="0"/>
              </a:rPr>
              <a:t>consent needs to be freely given, specific, informed and non-ambiguous. There must be positive opt-in consent given; consent cannot be inferred from pre-ticked boxes or inactivity</a:t>
            </a:r>
          </a:p>
          <a:p>
            <a:endParaRPr lang="en-GB"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Provide a clear and accessible privacy policy: </a:t>
            </a:r>
            <a:r>
              <a:rPr lang="en-GB" dirty="0">
                <a:latin typeface="Calibri" panose="020F0502020204030204" pitchFamily="34" charset="0"/>
                <a:cs typeface="Calibri" panose="020F0502020204030204" pitchFamily="34" charset="0"/>
              </a:rPr>
              <a:t>The privacy policy will need to inform users how the data you’re collecting will be stored and what it will be used for.</a:t>
            </a:r>
          </a:p>
          <a:p>
            <a:endParaRPr lang="en-GB"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Have a means for users to request to view their data: </a:t>
            </a:r>
            <a:r>
              <a:rPr lang="en-GB" dirty="0">
                <a:latin typeface="Calibri" panose="020F0502020204030204" pitchFamily="34" charset="0"/>
                <a:cs typeface="Calibri" panose="020F0502020204030204" pitchFamily="34" charset="0"/>
              </a:rPr>
              <a:t>This needs to be possible for your users, and requests for data must be granted.</a:t>
            </a:r>
          </a:p>
          <a:p>
            <a:endParaRPr lang="en-GB"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“Right to be Forgotten”: </a:t>
            </a:r>
            <a:r>
              <a:rPr lang="en-GB" dirty="0">
                <a:latin typeface="Calibri" panose="020F0502020204030204" pitchFamily="34" charset="0"/>
                <a:cs typeface="Calibri" panose="020F0502020204030204" pitchFamily="34" charset="0"/>
              </a:rPr>
              <a:t>Provide your users with a way to withdraw consent and purge the personal data you have collected about them.</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66859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359229" y="405232"/>
            <a:ext cx="9949542" cy="4031873"/>
          </a:xfrm>
          <a:prstGeom prst="rect">
            <a:avLst/>
          </a:prstGeom>
          <a:noFill/>
        </p:spPr>
        <p:txBody>
          <a:bodyPr wrap="square" rtlCol="0">
            <a:spAutoFit/>
          </a:bodyPr>
          <a:lstStyle/>
          <a:p>
            <a:r>
              <a:rPr lang="en-GB" sz="3200" dirty="0">
                <a:latin typeface="Calibri" panose="020F0502020204030204" pitchFamily="34" charset="0"/>
                <a:cs typeface="Calibri" panose="020F0502020204030204" pitchFamily="34" charset="0"/>
              </a:rPr>
              <a:t>What </a:t>
            </a:r>
            <a:r>
              <a:rPr lang="en-GB" sz="3200" b="1" dirty="0">
                <a:latin typeface="Calibri" panose="020F0502020204030204" pitchFamily="34" charset="0"/>
                <a:cs typeface="Calibri" panose="020F0502020204030204" pitchFamily="34" charset="0"/>
              </a:rPr>
              <a:t>IP Copyright</a:t>
            </a:r>
            <a:r>
              <a:rPr lang="en-GB" sz="3200" dirty="0">
                <a:latin typeface="Calibri" panose="020F0502020204030204" pitchFamily="34" charset="0"/>
                <a:cs typeface="Calibri" panose="020F0502020204030204" pitchFamily="34" charset="0"/>
              </a:rPr>
              <a:t> considerations do you need to be aware of when creating and publishing graphics online?</a:t>
            </a:r>
          </a:p>
          <a:p>
            <a:br>
              <a:rPr lang="en-GB" sz="4800" dirty="0">
                <a:latin typeface="Calibri" panose="020F0502020204030204" pitchFamily="34" charset="0"/>
                <a:cs typeface="Calibri" panose="020F0502020204030204" pitchFamily="34" charset="0"/>
              </a:rPr>
            </a:br>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5A8D9096-BAC1-49D0-ACB1-748D39B22715}"/>
              </a:ext>
            </a:extLst>
          </p:cNvPr>
          <p:cNvSpPr txBox="1"/>
          <p:nvPr/>
        </p:nvSpPr>
        <p:spPr>
          <a:xfrm flipH="1">
            <a:off x="359229" y="1699612"/>
            <a:ext cx="11255828" cy="4678204"/>
          </a:xfrm>
          <a:prstGeom prst="rect">
            <a:avLst/>
          </a:prstGeom>
          <a:noFill/>
        </p:spPr>
        <p:txBody>
          <a:bodyPr wrap="square" rtlCol="0">
            <a:spAutoFit/>
          </a:bodyPr>
          <a:lstStyle/>
          <a:p>
            <a:r>
              <a:rPr lang="en-GB" sz="2000" b="1" i="1" dirty="0">
                <a:latin typeface="Calibri" panose="020F0502020204030204" pitchFamily="34" charset="0"/>
                <a:cs typeface="Calibri" panose="020F0502020204030204" pitchFamily="34" charset="0"/>
              </a:rPr>
              <a:t>(1) Copyright v other IP rights</a:t>
            </a:r>
          </a:p>
          <a:p>
            <a:r>
              <a:rPr lang="en-GB" sz="2000" dirty="0">
                <a:latin typeface="Calibri" panose="020F0502020204030204" pitchFamily="34" charset="0"/>
                <a:cs typeface="Calibri" panose="020F0502020204030204" pitchFamily="34" charset="0"/>
              </a:rPr>
              <a:t>Copyright must be properly distinguished from other kinds of intellectual property (IP) right: patents, trade marks, rights in designs, database rights, and so on. Nothing, but nothing, pains the IP expert more than many journalists' apparent belief that the different kinds of IP right are interchangeable.</a:t>
            </a:r>
          </a:p>
          <a:p>
            <a:endParaRPr lang="en-GB" sz="2000" dirty="0">
              <a:latin typeface="Calibri" panose="020F0502020204030204" pitchFamily="34" charset="0"/>
              <a:cs typeface="Calibri" panose="020F0502020204030204" pitchFamily="34" charset="0"/>
            </a:endParaRPr>
          </a:p>
          <a:p>
            <a:r>
              <a:rPr lang="en-GB" sz="2000" b="1" i="1" dirty="0">
                <a:latin typeface="Calibri" panose="020F0502020204030204" pitchFamily="34" charset="0"/>
                <a:cs typeface="Calibri" panose="020F0502020204030204" pitchFamily="34" charset="0"/>
              </a:rPr>
              <a:t>(2) Copyright protects "works"</a:t>
            </a:r>
          </a:p>
          <a:p>
            <a:r>
              <a:rPr lang="en-GB" sz="2000" dirty="0">
                <a:latin typeface="Calibri" panose="020F0502020204030204" pitchFamily="34" charset="0"/>
                <a:cs typeface="Calibri" panose="020F0502020204030204" pitchFamily="34" charset="0"/>
              </a:rPr>
              <a:t>Copyright law protects a diversity of "copyright works". It protects the oil painting, operatic symphony and poetic epic with the same principles and rules as the doodle, the advertising ditty, and the slap-dash legal article.</a:t>
            </a:r>
          </a:p>
          <a:p>
            <a:r>
              <a:rPr lang="en-GB" sz="2000" dirty="0">
                <a:latin typeface="Calibri" panose="020F0502020204030204" pitchFamily="34" charset="0"/>
                <a:cs typeface="Calibri" panose="020F0502020204030204" pitchFamily="34" charset="0"/>
              </a:rPr>
              <a:t>Although "websites" are not a kind of copyright work, their constituent elements are likely to be protected by copyright. Website text and code may be protected as literary works; photographs and other website artworks may be protected as artistic works; website music tracks may be protected both as musical works and through sound recording copyright. A single video clip can accommodate a profusion of different rights.</a:t>
            </a:r>
            <a:r>
              <a:rPr lang="en-GB" sz="2000" b="1" i="1" dirty="0"/>
              <a:t> </a:t>
            </a:r>
            <a:endParaRPr lang="en-GB" sz="20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55186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8D9096-BAC1-49D0-ACB1-748D39B22715}"/>
              </a:ext>
            </a:extLst>
          </p:cNvPr>
          <p:cNvSpPr txBox="1"/>
          <p:nvPr/>
        </p:nvSpPr>
        <p:spPr>
          <a:xfrm flipH="1">
            <a:off x="359229" y="515385"/>
            <a:ext cx="9939014" cy="5909310"/>
          </a:xfrm>
          <a:prstGeom prst="rect">
            <a:avLst/>
          </a:prstGeom>
          <a:noFill/>
        </p:spPr>
        <p:txBody>
          <a:bodyPr wrap="square" rtlCol="0">
            <a:spAutoFit/>
          </a:bodyPr>
          <a:lstStyle/>
          <a:p>
            <a:r>
              <a:rPr lang="en-GB" b="1" i="1" dirty="0">
                <a:latin typeface="Calibri" panose="020F0502020204030204" pitchFamily="34" charset="0"/>
                <a:cs typeface="Calibri" panose="020F0502020204030204" pitchFamily="34" charset="0"/>
              </a:rPr>
              <a:t>(3) The de minimis principle</a:t>
            </a:r>
          </a:p>
          <a:p>
            <a:r>
              <a:rPr lang="en-GB" dirty="0">
                <a:latin typeface="Calibri" panose="020F0502020204030204" pitchFamily="34" charset="0"/>
                <a:cs typeface="Calibri" panose="020F0502020204030204" pitchFamily="34" charset="0"/>
              </a:rPr>
              <a:t>Copyright isn't concerned with very little things. It does not protect so-called de minimis works, the classic examples of which are titles (such as </a:t>
            </a:r>
            <a:r>
              <a:rPr lang="en-GB" i="1" dirty="0">
                <a:latin typeface="Calibri" panose="020F0502020204030204" pitchFamily="34" charset="0"/>
                <a:cs typeface="Calibri" panose="020F0502020204030204" pitchFamily="34" charset="0"/>
              </a:rPr>
              <a:t>The Da Vinci Code</a:t>
            </a:r>
            <a:r>
              <a:rPr lang="en-GB" dirty="0">
                <a:latin typeface="Calibri" panose="020F0502020204030204" pitchFamily="34" charset="0"/>
                <a:cs typeface="Calibri" panose="020F0502020204030204" pitchFamily="34" charset="0"/>
              </a:rPr>
              <a:t>) and newspaper headlines (such as </a:t>
            </a:r>
            <a:r>
              <a:rPr lang="en-GB" i="1" dirty="0">
                <a:latin typeface="Calibri" panose="020F0502020204030204" pitchFamily="34" charset="0"/>
                <a:cs typeface="Calibri" panose="020F0502020204030204" pitchFamily="34" charset="0"/>
              </a:rPr>
              <a:t>Small earthquake in Chile, not many killed</a:t>
            </a:r>
            <a:r>
              <a:rPr lang="en-GB" dirty="0">
                <a:latin typeface="Calibri" panose="020F0502020204030204" pitchFamily="34" charset="0"/>
                <a:cs typeface="Calibri" panose="020F0502020204030204" pitchFamily="34" charset="0"/>
              </a:rPr>
              <a:t>); nor does copyright prevent "insubstantial copying" from a work which is protected by copyright.</a:t>
            </a:r>
          </a:p>
          <a:p>
            <a:r>
              <a:rPr lang="en-GB" dirty="0">
                <a:latin typeface="Calibri" panose="020F0502020204030204" pitchFamily="34" charset="0"/>
                <a:cs typeface="Calibri" panose="020F0502020204030204" pitchFamily="34" charset="0"/>
              </a:rPr>
              <a:t>Unfortunately it is often difficult to decide whether a work is really de minimis, or an example of copying insubstantial. Hence the practice, prevalent in some of our cultural industries, of demanding express permission for the least act of copying.</a:t>
            </a:r>
          </a:p>
          <a:p>
            <a:r>
              <a:rPr lang="en-GB" dirty="0">
                <a:latin typeface="Calibri" panose="020F0502020204030204" pitchFamily="34" charset="0"/>
                <a:cs typeface="Calibri" panose="020F0502020204030204" pitchFamily="34" charset="0"/>
              </a:rPr>
              <a:t>(This is not to say that it's always OK to borrow others' titles etc. Titles may, for example, be protected under the law of trade marks or passing off.)</a:t>
            </a:r>
          </a:p>
          <a:p>
            <a:endParaRPr lang="en-GB" dirty="0">
              <a:latin typeface="Calibri" panose="020F0502020204030204" pitchFamily="34" charset="0"/>
              <a:cs typeface="Calibri" panose="020F0502020204030204" pitchFamily="34" charset="0"/>
            </a:endParaRPr>
          </a:p>
          <a:p>
            <a:r>
              <a:rPr lang="en-GB" b="1" i="1" dirty="0">
                <a:latin typeface="Calibri" panose="020F0502020204030204" pitchFamily="34" charset="0"/>
                <a:cs typeface="Calibri" panose="020F0502020204030204" pitchFamily="34" charset="0"/>
              </a:rPr>
              <a:t>(4) Ideas and expressions</a:t>
            </a:r>
          </a:p>
          <a:p>
            <a:r>
              <a:rPr lang="en-GB" dirty="0">
                <a:latin typeface="Calibri" panose="020F0502020204030204" pitchFamily="34" charset="0"/>
                <a:cs typeface="Calibri" panose="020F0502020204030204" pitchFamily="34" charset="0"/>
              </a:rPr>
              <a:t>It is sometimes said that there is no copyright in an idea. This is not entirely accurate, and is more than a little misleading. Although there is no copyright in an idea as such - i.e. an idea which has not been fixed in the form of a copyright work - that is not to say that copyright does not protect the ideas which inhere in copyright works: it does, providing the ideas are of the right kind and are not too general. For example, copyright in a story could be infringed by a person copying the plot of that story, notwithstanding that the copyist takes care to avoid lifting a single phrase from the original story. Note that the ideas underlying a web design,</a:t>
            </a: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no matter how specific, are probably of the wrong sort to attract the protection of the law of copyright.</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36551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8D9096-BAC1-49D0-ACB1-748D39B22715}"/>
              </a:ext>
            </a:extLst>
          </p:cNvPr>
          <p:cNvSpPr txBox="1"/>
          <p:nvPr/>
        </p:nvSpPr>
        <p:spPr>
          <a:xfrm flipH="1">
            <a:off x="359229" y="515385"/>
            <a:ext cx="9939014" cy="6186309"/>
          </a:xfrm>
          <a:prstGeom prst="rect">
            <a:avLst/>
          </a:prstGeom>
          <a:noFill/>
        </p:spPr>
        <p:txBody>
          <a:bodyPr wrap="square" rtlCol="0">
            <a:spAutoFit/>
          </a:bodyPr>
          <a:lstStyle/>
          <a:p>
            <a:r>
              <a:rPr lang="en-GB" b="1" i="1" dirty="0">
                <a:latin typeface="Calibri" panose="020F0502020204030204" pitchFamily="34" charset="0"/>
                <a:cs typeface="Calibri" panose="020F0502020204030204" pitchFamily="34" charset="0"/>
              </a:rPr>
              <a:t>(5) To credit or not to credit?</a:t>
            </a:r>
          </a:p>
          <a:p>
            <a:r>
              <a:rPr lang="en-GB" dirty="0">
                <a:latin typeface="Calibri" panose="020F0502020204030204" pitchFamily="34" charset="0"/>
                <a:cs typeface="Calibri" panose="020F0502020204030204" pitchFamily="34" charset="0"/>
              </a:rPr>
              <a:t>Do you have a right to be identified as the author on copies of your work? Not necessarily.</a:t>
            </a:r>
          </a:p>
          <a:p>
            <a:r>
              <a:rPr lang="en-GB" dirty="0">
                <a:latin typeface="Calibri" panose="020F0502020204030204" pitchFamily="34" charset="0"/>
                <a:cs typeface="Calibri" panose="020F0502020204030204" pitchFamily="34" charset="0"/>
              </a:rPr>
              <a:t>This right, the right of paternity, is one of the principal moral rights which arise in relation to copyright works. Moral rights are conceptually distinct from copyright itself. In English law (unusually) the paternity right only applies where it has been asserted by the author. So, if you licence others to use your artwork, but don't assert the right of paternity, they may use it without crediting you!</a:t>
            </a:r>
          </a:p>
          <a:p>
            <a:r>
              <a:rPr lang="en-GB" dirty="0">
                <a:latin typeface="Calibri" panose="020F0502020204030204" pitchFamily="34" charset="0"/>
                <a:cs typeface="Calibri" panose="020F0502020204030204" pitchFamily="34" charset="0"/>
              </a:rPr>
              <a:t>Some of the statutory defences to a claim of copyright infringement, including the defences of "fair dealing for the purposes of research and private study" and "fair dealing for the purposes of criticism and review", usually only apply where an author has been credited in an appropriate way.</a:t>
            </a:r>
          </a:p>
          <a:p>
            <a:endParaRPr lang="en-GB" dirty="0">
              <a:latin typeface="Calibri" panose="020F0502020204030204" pitchFamily="34" charset="0"/>
              <a:cs typeface="Calibri" panose="020F0502020204030204" pitchFamily="34" charset="0"/>
            </a:endParaRPr>
          </a:p>
          <a:p>
            <a:r>
              <a:rPr lang="en-GB" b="1" i="1" dirty="0">
                <a:latin typeface="Calibri" panose="020F0502020204030204" pitchFamily="34" charset="0"/>
                <a:cs typeface="Calibri" panose="020F0502020204030204" pitchFamily="34" charset="0"/>
              </a:rPr>
              <a:t>(6) Copyright registration services</a:t>
            </a:r>
          </a:p>
          <a:p>
            <a:r>
              <a:rPr lang="en-GB" dirty="0">
                <a:latin typeface="Calibri" panose="020F0502020204030204" pitchFamily="34" charset="0"/>
                <a:cs typeface="Calibri" panose="020F0502020204030204" pitchFamily="34" charset="0"/>
              </a:rPr>
              <a:t>Try Googling "copyright registration". You'll find a plethora of different UK companies offering to help protect your works. All you have to do is submit your magnum opus and pay their fees; all they have to do is not lose your submission. Nice work.</a:t>
            </a:r>
          </a:p>
          <a:p>
            <a:r>
              <a:rPr lang="en-GB" dirty="0">
                <a:latin typeface="Calibri" panose="020F0502020204030204" pitchFamily="34" charset="0"/>
                <a:cs typeface="Calibri" panose="020F0502020204030204" pitchFamily="34" charset="0"/>
              </a:rPr>
              <a:t>The alleged purpose of these services is to provide evidence in the event of a court case. However, the only conceivable evidence such a company could offer is that a work was created before the time of submission. Time of creation is only occasionally an issue in copyright infringement lawsuits. We aren't aware of a single copyright case which has even involved the evidence of such a company, let alone turned upon such evidence. So, don't waste your money.</a:t>
            </a:r>
          </a:p>
          <a:p>
            <a:r>
              <a:rPr lang="en-GB" dirty="0">
                <a:latin typeface="Calibri" panose="020F0502020204030204" pitchFamily="34" charset="0"/>
                <a:cs typeface="Calibri" panose="020F0502020204030204" pitchFamily="34" charset="0"/>
              </a:rPr>
              <a:t>Note that the position regarding US copyright law is different. Registration with the US Copyright Office, although not necessary, has a number of advantages. See </a:t>
            </a:r>
            <a:r>
              <a:rPr lang="en-GB" u="sng" dirty="0">
                <a:latin typeface="Calibri" panose="020F0502020204030204" pitchFamily="34" charset="0"/>
                <a:cs typeface="Calibri" panose="020F0502020204030204" pitchFamily="34" charset="0"/>
                <a:hlinkClick r:id="rId2"/>
              </a:rPr>
              <a:t>www.copyright.gov</a:t>
            </a:r>
            <a:r>
              <a:rPr lang="en-GB" dirty="0">
                <a:latin typeface="Calibri" panose="020F0502020204030204" pitchFamily="34" charset="0"/>
                <a:cs typeface="Calibri" panose="020F0502020204030204" pitchFamily="34" charset="0"/>
              </a:rPr>
              <a:t> for details.</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157838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8D9096-BAC1-49D0-ACB1-748D39B22715}"/>
              </a:ext>
            </a:extLst>
          </p:cNvPr>
          <p:cNvSpPr txBox="1"/>
          <p:nvPr/>
        </p:nvSpPr>
        <p:spPr>
          <a:xfrm flipH="1">
            <a:off x="359229" y="1144974"/>
            <a:ext cx="9939014" cy="5355312"/>
          </a:xfrm>
          <a:prstGeom prst="rect">
            <a:avLst/>
          </a:prstGeom>
          <a:noFill/>
        </p:spPr>
        <p:txBody>
          <a:bodyPr wrap="square" rtlCol="0">
            <a:spAutoFit/>
          </a:bodyPr>
          <a:lstStyle/>
          <a:p>
            <a:r>
              <a:rPr lang="en-GB" b="1" i="1" dirty="0">
                <a:latin typeface="Calibri" panose="020F0502020204030204" pitchFamily="34" charset="0"/>
                <a:cs typeface="Calibri" panose="020F0502020204030204" pitchFamily="34" charset="0"/>
              </a:rPr>
              <a:t>(7) The importance of ©</a:t>
            </a:r>
          </a:p>
          <a:p>
            <a:r>
              <a:rPr lang="en-GB" dirty="0">
                <a:latin typeface="Calibri" panose="020F0502020204030204" pitchFamily="34" charset="0"/>
                <a:cs typeface="Calibri" panose="020F0502020204030204" pitchFamily="34" charset="0"/>
              </a:rPr>
              <a:t>The Copyright symbol matters little nowadays: in most jurisdictions copyright subsists in qualifying works, irrespective of what symbols they wear. The use of the symbol can be a pre-condition to copyright protection under the Universal Copyright Convention in countries which are not signed up to the Berne Convention - but all the major jurisdictions are now signed up to the Berne Convention.</a:t>
            </a:r>
          </a:p>
          <a:p>
            <a:r>
              <a:rPr lang="en-GB" dirty="0">
                <a:latin typeface="Calibri" panose="020F0502020204030204" pitchFamily="34" charset="0"/>
                <a:cs typeface="Calibri" panose="020F0502020204030204" pitchFamily="34" charset="0"/>
              </a:rPr>
              <a:t>The use of the symbol does however have the effect of reminding people about copyright protection. If accompanied by the name of the copyright owner, it lets users know who owns the copyright - and from whom a licence should be taken. It also looks rather neat and professional.</a:t>
            </a:r>
          </a:p>
          <a:p>
            <a:endParaRPr lang="en-GB" dirty="0">
              <a:latin typeface="Calibri" panose="020F0502020204030204" pitchFamily="34" charset="0"/>
              <a:cs typeface="Calibri" panose="020F0502020204030204" pitchFamily="34" charset="0"/>
            </a:endParaRPr>
          </a:p>
          <a:p>
            <a:r>
              <a:rPr lang="en-GB" b="1" i="1" dirty="0">
                <a:latin typeface="Calibri" panose="020F0502020204030204" pitchFamily="34" charset="0"/>
                <a:cs typeface="Calibri" panose="020F0502020204030204" pitchFamily="34" charset="0"/>
              </a:rPr>
              <a:t>(8) When must a licence be written?</a:t>
            </a:r>
          </a:p>
          <a:p>
            <a:r>
              <a:rPr lang="en-GB" dirty="0">
                <a:latin typeface="Calibri" panose="020F0502020204030204" pitchFamily="34" charset="0"/>
                <a:cs typeface="Calibri" panose="020F0502020204030204" pitchFamily="34" charset="0"/>
              </a:rPr>
              <a:t>In English law, permissions to use copyright works (also known as licences) do NOT need to be in writing. For instance, when you make a website available to the world, you grant an implied licence to internet users to copy that website for the purpose of viewing it on a web browser. However, the exact scope of implied and unwritten licences may be unclear.</a:t>
            </a:r>
          </a:p>
          <a:p>
            <a:r>
              <a:rPr lang="en-GB" dirty="0">
                <a:latin typeface="Calibri" panose="020F0502020204030204" pitchFamily="34" charset="0"/>
                <a:cs typeface="Calibri" panose="020F0502020204030204" pitchFamily="34" charset="0"/>
              </a:rPr>
              <a:t>There is one exception to the above rule: statutory "exclusive" licences must be in writing signed by or on behalf of the copyright owner, as must assignments (transfers) of copyright ownership.</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51880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8D9096-BAC1-49D0-ACB1-748D39B22715}"/>
              </a:ext>
            </a:extLst>
          </p:cNvPr>
          <p:cNvSpPr txBox="1"/>
          <p:nvPr/>
        </p:nvSpPr>
        <p:spPr>
          <a:xfrm flipH="1">
            <a:off x="988816" y="1720840"/>
            <a:ext cx="9939014" cy="3416320"/>
          </a:xfrm>
          <a:prstGeom prst="rect">
            <a:avLst/>
          </a:prstGeom>
          <a:noFill/>
        </p:spPr>
        <p:txBody>
          <a:bodyPr wrap="square" rtlCol="0">
            <a:spAutoFit/>
          </a:bodyPr>
          <a:lstStyle/>
          <a:p>
            <a:r>
              <a:rPr lang="en-GB" b="1" i="1" dirty="0">
                <a:latin typeface="Calibri" panose="020F0502020204030204" pitchFamily="34" charset="0"/>
                <a:cs typeface="Calibri" panose="020F0502020204030204" pitchFamily="34" charset="0"/>
              </a:rPr>
              <a:t>(9) Acts of infringement</a:t>
            </a:r>
          </a:p>
          <a:p>
            <a:r>
              <a:rPr lang="en-GB" dirty="0">
                <a:latin typeface="Calibri" panose="020F0502020204030204" pitchFamily="34" charset="0"/>
                <a:cs typeface="Calibri" panose="020F0502020204030204" pitchFamily="34" charset="0"/>
              </a:rPr>
              <a:t>Copyright infringement isn't just about copying. There are lots of different ways to infringe someone's copyright, and many of them don't directly involve copying. For instance, selling over your website CDs that someone else ripped may be copyright infringement. Again, making an adaptation of a copyright work, for instance recreating a motion picture as a cartoon strip, can infringe copyright, even if there is no literal copying.</a:t>
            </a:r>
          </a:p>
          <a:p>
            <a:endParaRPr lang="en-GB" dirty="0">
              <a:latin typeface="Calibri" panose="020F0502020204030204" pitchFamily="34" charset="0"/>
              <a:cs typeface="Calibri" panose="020F0502020204030204" pitchFamily="34" charset="0"/>
            </a:endParaRPr>
          </a:p>
          <a:p>
            <a:r>
              <a:rPr lang="en-GB" b="1" i="1" dirty="0">
                <a:latin typeface="Calibri" panose="020F0502020204030204" pitchFamily="34" charset="0"/>
                <a:cs typeface="Calibri" panose="020F0502020204030204" pitchFamily="34" charset="0"/>
              </a:rPr>
              <a:t>(10) Copyright crimes</a:t>
            </a:r>
          </a:p>
          <a:p>
            <a:r>
              <a:rPr lang="en-GB" dirty="0">
                <a:latin typeface="Calibri" panose="020F0502020204030204" pitchFamily="34" charset="0"/>
                <a:cs typeface="Calibri" panose="020F0502020204030204" pitchFamily="34" charset="0"/>
              </a:rPr>
              <a:t>Contrary to the impression given by certain content industry propaganda, copyright infringement isn't usually a criminal offence. Broadly speaking, in the UK, copyright infringement is only a crime if it is done deliberately in the course of a business or on a significant scale. So, downloading an infringing track for personal use may be copyright infringement, but it isn't usually a crime.</a:t>
            </a:r>
          </a:p>
        </p:txBody>
      </p:sp>
    </p:spTree>
    <p:extLst>
      <p:ext uri="{BB962C8B-B14F-4D97-AF65-F5344CB8AC3E}">
        <p14:creationId xmlns:p14="http://schemas.microsoft.com/office/powerpoint/2010/main" val="1455723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54FAC-8319-4039-BB89-9BB17C6BE8B2}"/>
              </a:ext>
            </a:extLst>
          </p:cNvPr>
          <p:cNvSpPr>
            <a:spLocks noGrp="1"/>
          </p:cNvSpPr>
          <p:nvPr>
            <p:ph type="ctrTitle"/>
          </p:nvPr>
        </p:nvSpPr>
        <p:spPr>
          <a:xfrm>
            <a:off x="1337835" y="1447800"/>
            <a:ext cx="8825658" cy="3329581"/>
          </a:xfrm>
        </p:spPr>
        <p:txBody>
          <a:bodyPr/>
          <a:lstStyle/>
          <a:p>
            <a:pPr algn="ct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DIGITAL BRANDING </a:t>
            </a: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&amp; LOGO DESIGN</a:t>
            </a:r>
          </a:p>
        </p:txBody>
      </p:sp>
    </p:spTree>
    <p:extLst>
      <p:ext uri="{BB962C8B-B14F-4D97-AF65-F5344CB8AC3E}">
        <p14:creationId xmlns:p14="http://schemas.microsoft.com/office/powerpoint/2010/main" val="611027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359229" y="405232"/>
            <a:ext cx="9949542" cy="2862322"/>
          </a:xfrm>
          <a:prstGeom prst="rect">
            <a:avLst/>
          </a:prstGeom>
          <a:noFill/>
        </p:spPr>
        <p:txBody>
          <a:bodyPr wrap="square" rtlCol="0">
            <a:spAutoFit/>
          </a:bodyPr>
          <a:lstStyle/>
          <a:p>
            <a:r>
              <a:rPr lang="en-US" sz="3600" dirty="0">
                <a:latin typeface="Calibri" panose="020F0502020204030204" pitchFamily="34" charset="0"/>
                <a:cs typeface="Calibri" panose="020F0502020204030204" pitchFamily="34" charset="0"/>
              </a:rPr>
              <a:t>What is </a:t>
            </a:r>
            <a:r>
              <a:rPr lang="en-US" sz="3600" b="1" dirty="0">
                <a:latin typeface="Calibri" panose="020F0502020204030204" pitchFamily="34" charset="0"/>
                <a:cs typeface="Calibri" panose="020F0502020204030204" pitchFamily="34" charset="0"/>
              </a:rPr>
              <a:t>Gestalt (Visual Perception) theory?</a:t>
            </a:r>
            <a:br>
              <a:rPr lang="en-GB" sz="4800" dirty="0">
                <a:latin typeface="Calibri" panose="020F0502020204030204" pitchFamily="34" charset="0"/>
                <a:cs typeface="Calibri" panose="020F0502020204030204" pitchFamily="34" charset="0"/>
              </a:rPr>
            </a:br>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a:p>
            <a:endParaRPr lang="en-GB" sz="4800"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5A8D9096-BAC1-49D0-ACB1-748D39B22715}"/>
              </a:ext>
            </a:extLst>
          </p:cNvPr>
          <p:cNvSpPr txBox="1"/>
          <p:nvPr/>
        </p:nvSpPr>
        <p:spPr>
          <a:xfrm flipH="1">
            <a:off x="359229" y="1459343"/>
            <a:ext cx="11255828" cy="2308324"/>
          </a:xfrm>
          <a:prstGeom prst="rect">
            <a:avLst/>
          </a:prstGeom>
          <a:noFill/>
        </p:spPr>
        <p:txBody>
          <a:bodyPr wrap="square" rtlCol="0">
            <a:spAutoFit/>
          </a:bodyPr>
          <a:lstStyle/>
          <a:p>
            <a:r>
              <a:rPr lang="en-US" dirty="0">
                <a:latin typeface="Calibri" panose="020F0502020204030204" pitchFamily="34" charset="0"/>
                <a:cs typeface="Calibri" panose="020F0502020204030204" pitchFamily="34" charset="0"/>
              </a:rPr>
              <a:t>In 1910, psychologist Max Wertheimer had an insight when he observed a series of lights flashing on and off at a railroad crossing. It was similar to how the lights encircling a movie theater marquee flash on and off.</a:t>
            </a:r>
          </a:p>
          <a:p>
            <a:r>
              <a:rPr lang="en-US" dirty="0">
                <a:latin typeface="Calibri" panose="020F0502020204030204" pitchFamily="34" charset="0"/>
                <a:cs typeface="Calibri" panose="020F0502020204030204" pitchFamily="34" charset="0"/>
              </a:rPr>
              <a:t>To the observer, it appears as if a single light moves around the marquee, traveling from bulb to bulb, when in reality it’s a series of bulbs turning on and off and the lights don’t move it all.</a:t>
            </a: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This observation led to a set of descriptive principles about how we visually perceive objects. These principles sit at the heart of nearly everything we do graphically as designers.</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423222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402772" y="535861"/>
            <a:ext cx="9949542" cy="584775"/>
          </a:xfrm>
          <a:prstGeom prst="rect">
            <a:avLst/>
          </a:prstGeom>
          <a:noFill/>
        </p:spPr>
        <p:txBody>
          <a:bodyPr wrap="square" rtlCol="0">
            <a:spAutoFit/>
          </a:bodyPr>
          <a:lstStyle/>
          <a:p>
            <a:r>
              <a:rPr lang="en-GB" sz="3200" dirty="0">
                <a:latin typeface="Calibri" panose="020F0502020204030204" pitchFamily="34" charset="0"/>
                <a:cs typeface="Calibri" panose="020F0502020204030204" pitchFamily="34" charset="0"/>
              </a:rPr>
              <a:t>What are the options when it comes to creating a website?</a:t>
            </a:r>
          </a:p>
        </p:txBody>
      </p:sp>
      <p:sp>
        <p:nvSpPr>
          <p:cNvPr id="4" name="TextBox 3">
            <a:extLst>
              <a:ext uri="{FF2B5EF4-FFF2-40B4-BE49-F238E27FC236}">
                <a16:creationId xmlns:a16="http://schemas.microsoft.com/office/drawing/2014/main" id="{CA8FD076-CA81-470D-BBF1-E33AD087CCAF}"/>
              </a:ext>
            </a:extLst>
          </p:cNvPr>
          <p:cNvSpPr txBox="1"/>
          <p:nvPr/>
        </p:nvSpPr>
        <p:spPr>
          <a:xfrm>
            <a:off x="2969623" y="2586446"/>
            <a:ext cx="6984274" cy="2862322"/>
          </a:xfrm>
          <a:prstGeom prst="rect">
            <a:avLst/>
          </a:prstGeom>
          <a:noFill/>
        </p:spPr>
        <p:txBody>
          <a:bodyPr wrap="square" rtlCol="0">
            <a:spAutoFit/>
          </a:bodyPr>
          <a:lstStyle/>
          <a:p>
            <a:r>
              <a:rPr lang="en-GB" sz="3600" dirty="0">
                <a:latin typeface="Calibri" panose="020F0502020204030204" pitchFamily="34" charset="0"/>
                <a:cs typeface="Calibri" panose="020F0502020204030204" pitchFamily="34" charset="0"/>
              </a:rPr>
              <a:t>- Code based</a:t>
            </a:r>
          </a:p>
          <a:p>
            <a:pPr marL="285750" indent="-285750">
              <a:buFontTx/>
              <a:buChar char="-"/>
            </a:pPr>
            <a:r>
              <a:rPr lang="en-GB" sz="3600" dirty="0">
                <a:latin typeface="Calibri" panose="020F0502020204030204" pitchFamily="34" charset="0"/>
                <a:cs typeface="Calibri" panose="020F0502020204030204" pitchFamily="34" charset="0"/>
              </a:rPr>
              <a:t>Use a platform</a:t>
            </a:r>
          </a:p>
          <a:p>
            <a:pPr marL="285750" indent="-285750">
              <a:buFontTx/>
              <a:buChar char="-"/>
            </a:pPr>
            <a:r>
              <a:rPr lang="en-GB" sz="3600" dirty="0">
                <a:latin typeface="Calibri" panose="020F0502020204030204" pitchFamily="34" charset="0"/>
                <a:cs typeface="Calibri" panose="020F0502020204030204" pitchFamily="34" charset="0"/>
              </a:rPr>
              <a:t>Use a program (Dreamweaver, pinecone etc.</a:t>
            </a:r>
          </a:p>
          <a:p>
            <a:pPr marL="285750" indent="-285750">
              <a:buFontTx/>
              <a:buChar char="-"/>
            </a:pPr>
            <a:r>
              <a:rPr lang="en-GB" sz="3600" dirty="0">
                <a:latin typeface="Calibri" panose="020F0502020204030204" pitchFamily="34" charset="0"/>
                <a:cs typeface="Calibri" panose="020F0502020204030204" pitchFamily="34" charset="0"/>
              </a:rPr>
              <a:t>Web developer</a:t>
            </a:r>
          </a:p>
        </p:txBody>
      </p:sp>
    </p:spTree>
    <p:extLst>
      <p:ext uri="{BB962C8B-B14F-4D97-AF65-F5344CB8AC3E}">
        <p14:creationId xmlns:p14="http://schemas.microsoft.com/office/powerpoint/2010/main" val="20364714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6C505C-948A-4A68-B3E2-1D59D21D2E3B}"/>
              </a:ext>
            </a:extLst>
          </p:cNvPr>
          <p:cNvSpPr txBox="1"/>
          <p:nvPr/>
        </p:nvSpPr>
        <p:spPr>
          <a:xfrm>
            <a:off x="402772" y="535861"/>
            <a:ext cx="9949542" cy="2677656"/>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Due to several web building platforms available, I began by conducing some research in what the pros and cons of each platform to allow me choose the best platform to create my website.</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As seen below, I have created a table to display my outcome and what my research has shown me. Weebly was the least best option and </a:t>
            </a:r>
            <a:r>
              <a:rPr lang="en-GB" sz="2400" dirty="0" err="1">
                <a:latin typeface="Calibri" panose="020F0502020204030204" pitchFamily="34" charset="0"/>
                <a:cs typeface="Calibri" panose="020F0502020204030204" pitchFamily="34" charset="0"/>
              </a:rPr>
              <a:t>Wix</a:t>
            </a:r>
            <a:r>
              <a:rPr lang="en-GB" sz="2400" dirty="0">
                <a:latin typeface="Calibri" panose="020F0502020204030204" pitchFamily="34" charset="0"/>
                <a:cs typeface="Calibri" panose="020F0502020204030204" pitchFamily="34" charset="0"/>
              </a:rPr>
              <a:t> to be more recommended and has more pros.</a:t>
            </a:r>
          </a:p>
        </p:txBody>
      </p:sp>
      <p:pic>
        <p:nvPicPr>
          <p:cNvPr id="3" name="Picture 2">
            <a:extLst>
              <a:ext uri="{FF2B5EF4-FFF2-40B4-BE49-F238E27FC236}">
                <a16:creationId xmlns:a16="http://schemas.microsoft.com/office/drawing/2014/main" id="{B7024CAA-D711-4168-80B8-D1CADA6D9E3D}"/>
              </a:ext>
            </a:extLst>
          </p:cNvPr>
          <p:cNvPicPr>
            <a:picLocks noChangeAspect="1"/>
          </p:cNvPicPr>
          <p:nvPr/>
        </p:nvPicPr>
        <p:blipFill>
          <a:blip r:embed="rId2"/>
          <a:stretch>
            <a:fillRect/>
          </a:stretch>
        </p:blipFill>
        <p:spPr>
          <a:xfrm>
            <a:off x="3278981" y="3446417"/>
            <a:ext cx="4863534" cy="3082038"/>
          </a:xfrm>
          <a:prstGeom prst="rect">
            <a:avLst/>
          </a:prstGeom>
        </p:spPr>
      </p:pic>
    </p:spTree>
    <p:extLst>
      <p:ext uri="{BB962C8B-B14F-4D97-AF65-F5344CB8AC3E}">
        <p14:creationId xmlns:p14="http://schemas.microsoft.com/office/powerpoint/2010/main" val="25221572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docProps/app.xml><?xml version="1.0" encoding="utf-8"?>
<Properties xmlns="http://schemas.openxmlformats.org/officeDocument/2006/extended-properties" xmlns:vt="http://schemas.openxmlformats.org/officeDocument/2006/docPropsVTypes">
  <Template>Ion</Template>
  <TotalTime>803</TotalTime>
  <Words>1752</Words>
  <Application>Microsoft Office PowerPoint</Application>
  <PresentationFormat>Widescreen</PresentationFormat>
  <Paragraphs>149</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Century Gothic</vt:lpstr>
      <vt:lpstr>Wingdings 3</vt:lpstr>
      <vt:lpstr>Ion</vt:lpstr>
      <vt:lpstr>WEBSITE BUILDING EVALUATION</vt:lpstr>
      <vt:lpstr>PROFFESSIONAL  LAYOUT AND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DIGITAL BRANDING  &amp; LOGO DESIGN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WEBSITE BUILDING EVALUATION</dc:title>
  <dc:creator>rabea benn</dc:creator>
  <cp:lastModifiedBy>rabea benn</cp:lastModifiedBy>
  <cp:revision>19</cp:revision>
  <dcterms:created xsi:type="dcterms:W3CDTF">2018-05-13T23:29:44Z</dcterms:created>
  <dcterms:modified xsi:type="dcterms:W3CDTF">2018-05-14T13:20:36Z</dcterms:modified>
</cp:coreProperties>
</file>