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5" r:id="rId1"/>
  </p:sldMasterIdLst>
  <p:notesMasterIdLst>
    <p:notesMasterId r:id="rId27"/>
  </p:notesMasterIdLst>
  <p:sldIdLst>
    <p:sldId id="256" r:id="rId2"/>
    <p:sldId id="258" r:id="rId3"/>
    <p:sldId id="273" r:id="rId4"/>
    <p:sldId id="261" r:id="rId5"/>
    <p:sldId id="259" r:id="rId6"/>
    <p:sldId id="277" r:id="rId7"/>
    <p:sldId id="275" r:id="rId8"/>
    <p:sldId id="272" r:id="rId9"/>
    <p:sldId id="279" r:id="rId10"/>
    <p:sldId id="271" r:id="rId11"/>
    <p:sldId id="281" r:id="rId12"/>
    <p:sldId id="282" r:id="rId13"/>
    <p:sldId id="283" r:id="rId14"/>
    <p:sldId id="284" r:id="rId15"/>
    <p:sldId id="285" r:id="rId16"/>
    <p:sldId id="286" r:id="rId17"/>
    <p:sldId id="294" r:id="rId18"/>
    <p:sldId id="287" r:id="rId19"/>
    <p:sldId id="288" r:id="rId20"/>
    <p:sldId id="289" r:id="rId21"/>
    <p:sldId id="290" r:id="rId22"/>
    <p:sldId id="291" r:id="rId23"/>
    <p:sldId id="292" r:id="rId24"/>
    <p:sldId id="270" r:id="rId25"/>
    <p:sldId id="278" r:id="rId26"/>
  </p:sldIdLst>
  <p:sldSz cx="18288000" cy="10287000"/>
  <p:notesSz cx="6858000" cy="9144000"/>
  <p:embeddedFontLst>
    <p:embeddedFont>
      <p:font typeface="Bebas Neue" panose="020B0606020202050201" pitchFamily="34" charset="0"/>
      <p:regular r:id="rId28"/>
    </p:embeddedFont>
    <p:embeddedFont>
      <p:font typeface="Fraunces Light" panose="020B0604020202020204" charset="0"/>
      <p:regular r:id="rId29"/>
      <p:bold r:id="rId30"/>
      <p:italic r:id="rId31"/>
      <p:boldItalic r:id="rId32"/>
    </p:embeddedFont>
    <p:embeddedFont>
      <p:font typeface="Inter" panose="020B0604020202020204" charset="0"/>
      <p:regular r:id="rId33"/>
      <p:bold r:id="rId34"/>
      <p:italic r:id="rId35"/>
      <p:boldItalic r:id="rId3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ADBB"/>
    <a:srgbClr val="F4DB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946" y="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" name="Google Shape;8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>
          <a:extLst>
            <a:ext uri="{FF2B5EF4-FFF2-40B4-BE49-F238E27FC236}">
              <a16:creationId xmlns:a16="http://schemas.microsoft.com/office/drawing/2014/main" id="{EC305746-A036-F14C-BE53-C19CE7021A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6:notes">
            <a:extLst>
              <a:ext uri="{FF2B5EF4-FFF2-40B4-BE49-F238E27FC236}">
                <a16:creationId xmlns:a16="http://schemas.microsoft.com/office/drawing/2014/main" id="{D281E5E3-5F33-9F07-F8A5-0435EB8D491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p6:notes">
            <a:extLst>
              <a:ext uri="{FF2B5EF4-FFF2-40B4-BE49-F238E27FC236}">
                <a16:creationId xmlns:a16="http://schemas.microsoft.com/office/drawing/2014/main" id="{722F7796-FF90-33CF-7BDC-706D58F0C2C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388444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>
          <a:extLst>
            <a:ext uri="{FF2B5EF4-FFF2-40B4-BE49-F238E27FC236}">
              <a16:creationId xmlns:a16="http://schemas.microsoft.com/office/drawing/2014/main" id="{D8E400F1-86E6-375D-56C0-F1967F4993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6:notes">
            <a:extLst>
              <a:ext uri="{FF2B5EF4-FFF2-40B4-BE49-F238E27FC236}">
                <a16:creationId xmlns:a16="http://schemas.microsoft.com/office/drawing/2014/main" id="{3224B252-DBFE-02B9-4239-ED2D53D2FF0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p6:notes">
            <a:extLst>
              <a:ext uri="{FF2B5EF4-FFF2-40B4-BE49-F238E27FC236}">
                <a16:creationId xmlns:a16="http://schemas.microsoft.com/office/drawing/2014/main" id="{ADB2E804-C440-E1F6-C033-B8384DECAE3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27335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>
          <a:extLst>
            <a:ext uri="{FF2B5EF4-FFF2-40B4-BE49-F238E27FC236}">
              <a16:creationId xmlns:a16="http://schemas.microsoft.com/office/drawing/2014/main" id="{C9F2A970-B3EE-EFD8-20DE-0C777030C0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:notes">
            <a:extLst>
              <a:ext uri="{FF2B5EF4-FFF2-40B4-BE49-F238E27FC236}">
                <a16:creationId xmlns:a16="http://schemas.microsoft.com/office/drawing/2014/main" id="{E812CB65-818A-B4F0-1D70-83B1FE3C1FE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" name="Google Shape;162;p5:notes">
            <a:extLst>
              <a:ext uri="{FF2B5EF4-FFF2-40B4-BE49-F238E27FC236}">
                <a16:creationId xmlns:a16="http://schemas.microsoft.com/office/drawing/2014/main" id="{AD5A12A3-B825-3EDB-76DC-60B3D5A23B4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548221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>
          <a:extLst>
            <a:ext uri="{FF2B5EF4-FFF2-40B4-BE49-F238E27FC236}">
              <a16:creationId xmlns:a16="http://schemas.microsoft.com/office/drawing/2014/main" id="{CD9A8753-A9CA-9B94-A0AF-8C085CBC24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:notes">
            <a:extLst>
              <a:ext uri="{FF2B5EF4-FFF2-40B4-BE49-F238E27FC236}">
                <a16:creationId xmlns:a16="http://schemas.microsoft.com/office/drawing/2014/main" id="{458CF56F-493D-7ACD-A380-402FFAD9C4D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" name="Google Shape;162;p5:notes">
            <a:extLst>
              <a:ext uri="{FF2B5EF4-FFF2-40B4-BE49-F238E27FC236}">
                <a16:creationId xmlns:a16="http://schemas.microsoft.com/office/drawing/2014/main" id="{371CD096-DA25-66C6-348E-BDB73DFAA3D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72130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rgbClr val="C6798E"/>
        </a:solidFill>
        <a:effectLst/>
      </p:bgPr>
    </p:bg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oogle Shape;16;p3"/>
          <p:cNvGrpSpPr/>
          <p:nvPr/>
        </p:nvGrpSpPr>
        <p:grpSpPr>
          <a:xfrm>
            <a:off x="7646176" y="645114"/>
            <a:ext cx="9747022" cy="8816402"/>
            <a:chOff x="0" y="-47625"/>
            <a:chExt cx="2567100" cy="2322000"/>
          </a:xfrm>
        </p:grpSpPr>
        <p:sp>
          <p:nvSpPr>
            <p:cNvPr id="17" name="Google Shape;17;p3"/>
            <p:cNvSpPr/>
            <p:nvPr/>
          </p:nvSpPr>
          <p:spPr>
            <a:xfrm>
              <a:off x="0" y="0"/>
              <a:ext cx="2567025" cy="2274270"/>
            </a:xfrm>
            <a:custGeom>
              <a:avLst/>
              <a:gdLst/>
              <a:ahLst/>
              <a:cxnLst/>
              <a:rect l="l" t="t" r="r" b="b"/>
              <a:pathLst>
                <a:path w="2567025" h="2274270" extrusionOk="0">
                  <a:moveTo>
                    <a:pt x="23829" y="0"/>
                  </a:moveTo>
                  <a:lnTo>
                    <a:pt x="2543195" y="0"/>
                  </a:lnTo>
                  <a:cubicBezTo>
                    <a:pt x="2549515" y="0"/>
                    <a:pt x="2555576" y="2511"/>
                    <a:pt x="2560045" y="6979"/>
                  </a:cubicBezTo>
                  <a:cubicBezTo>
                    <a:pt x="2564514" y="11448"/>
                    <a:pt x="2567025" y="17509"/>
                    <a:pt x="2567025" y="23829"/>
                  </a:cubicBezTo>
                  <a:lnTo>
                    <a:pt x="2567025" y="2250440"/>
                  </a:lnTo>
                  <a:cubicBezTo>
                    <a:pt x="2567025" y="2263601"/>
                    <a:pt x="2556356" y="2274270"/>
                    <a:pt x="2543195" y="2274270"/>
                  </a:cubicBezTo>
                  <a:lnTo>
                    <a:pt x="23829" y="2274270"/>
                  </a:lnTo>
                  <a:cubicBezTo>
                    <a:pt x="17509" y="2274270"/>
                    <a:pt x="11448" y="2271759"/>
                    <a:pt x="6979" y="2267290"/>
                  </a:cubicBezTo>
                  <a:cubicBezTo>
                    <a:pt x="2511" y="2262821"/>
                    <a:pt x="0" y="2256760"/>
                    <a:pt x="0" y="2250440"/>
                  </a:cubicBezTo>
                  <a:lnTo>
                    <a:pt x="0" y="23829"/>
                  </a:lnTo>
                  <a:cubicBezTo>
                    <a:pt x="0" y="17509"/>
                    <a:pt x="2511" y="11448"/>
                    <a:pt x="6979" y="6979"/>
                  </a:cubicBezTo>
                  <a:cubicBezTo>
                    <a:pt x="11448" y="2511"/>
                    <a:pt x="17509" y="0"/>
                    <a:pt x="23829" y="0"/>
                  </a:cubicBezTo>
                  <a:close/>
                </a:path>
              </a:pathLst>
            </a:custGeom>
            <a:solidFill>
              <a:srgbClr val="F4DB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;p3"/>
            <p:cNvSpPr txBox="1"/>
            <p:nvPr/>
          </p:nvSpPr>
          <p:spPr>
            <a:xfrm>
              <a:off x="0" y="-47625"/>
              <a:ext cx="2567100" cy="2322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9" name="Google Shape;19;p3"/>
          <p:cNvSpPr/>
          <p:nvPr/>
        </p:nvSpPr>
        <p:spPr>
          <a:xfrm>
            <a:off x="9370705" y="6470436"/>
            <a:ext cx="5941143" cy="129625"/>
          </a:xfrm>
          <a:custGeom>
            <a:avLst/>
            <a:gdLst/>
            <a:ahLst/>
            <a:cxnLst/>
            <a:rect l="l" t="t" r="r" b="b"/>
            <a:pathLst>
              <a:path w="5941143" h="129625" extrusionOk="0">
                <a:moveTo>
                  <a:pt x="0" y="0"/>
                </a:moveTo>
                <a:lnTo>
                  <a:pt x="5941143" y="0"/>
                </a:lnTo>
                <a:lnTo>
                  <a:pt x="5941143" y="129625"/>
                </a:lnTo>
                <a:lnTo>
                  <a:pt x="0" y="12962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0" name="Google Shape;20;p3"/>
          <p:cNvSpPr txBox="1">
            <a:spLocks noGrp="1"/>
          </p:cNvSpPr>
          <p:nvPr>
            <p:ph type="title"/>
          </p:nvPr>
        </p:nvSpPr>
        <p:spPr>
          <a:xfrm>
            <a:off x="7959200" y="1717075"/>
            <a:ext cx="8639700" cy="428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0"/>
              <a:buFont typeface="Fraunces"/>
              <a:buNone/>
              <a:defRPr sz="12000" i="0" u="none" strike="noStrike" cap="none">
                <a:solidFill>
                  <a:schemeClr val="dk1"/>
                </a:solidFill>
                <a:latin typeface="Fraunces"/>
                <a:ea typeface="Fraunces"/>
                <a:cs typeface="Fraunces"/>
                <a:sym typeface="Fraunce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title" idx="2"/>
          </p:nvPr>
        </p:nvSpPr>
        <p:spPr>
          <a:xfrm>
            <a:off x="7959200" y="8261325"/>
            <a:ext cx="8639700" cy="34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Inter"/>
              <a:buNone/>
              <a:defRPr sz="25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2" name="Google Shape;22;p3"/>
          <p:cNvSpPr>
            <a:spLocks noGrp="1"/>
          </p:cNvSpPr>
          <p:nvPr>
            <p:ph type="pic" idx="3"/>
          </p:nvPr>
        </p:nvSpPr>
        <p:spPr>
          <a:xfrm>
            <a:off x="1040950" y="832275"/>
            <a:ext cx="6444600" cy="4239900"/>
          </a:xfrm>
          <a:prstGeom prst="roundRect">
            <a:avLst>
              <a:gd name="adj" fmla="val 8731"/>
            </a:avLst>
          </a:prstGeom>
          <a:noFill/>
          <a:ln>
            <a:noFill/>
          </a:ln>
        </p:spPr>
      </p:sp>
      <p:sp>
        <p:nvSpPr>
          <p:cNvPr id="23" name="Google Shape;23;p3"/>
          <p:cNvSpPr>
            <a:spLocks noGrp="1"/>
          </p:cNvSpPr>
          <p:nvPr>
            <p:ph type="pic" idx="4"/>
          </p:nvPr>
        </p:nvSpPr>
        <p:spPr>
          <a:xfrm>
            <a:off x="1040950" y="5221495"/>
            <a:ext cx="6444600" cy="4239900"/>
          </a:xfrm>
          <a:prstGeom prst="roundRect">
            <a:avLst>
              <a:gd name="adj" fmla="val 8731"/>
            </a:avLst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bg>
      <p:bgPr>
        <a:solidFill>
          <a:srgbClr val="FFFBFC"/>
        </a:solidFill>
        <a:effectLst/>
      </p:bgPr>
    </p:bg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4"/>
          <p:cNvSpPr/>
          <p:nvPr/>
        </p:nvSpPr>
        <p:spPr>
          <a:xfrm>
            <a:off x="9731462" y="825941"/>
            <a:ext cx="3652786" cy="2583941"/>
          </a:xfrm>
          <a:custGeom>
            <a:avLst/>
            <a:gdLst/>
            <a:ahLst/>
            <a:cxnLst/>
            <a:rect l="l" t="t" r="r" b="b"/>
            <a:pathLst>
              <a:path w="850197" h="601420" extrusionOk="0">
                <a:moveTo>
                  <a:pt x="63584" y="0"/>
                </a:moveTo>
                <a:lnTo>
                  <a:pt x="786614" y="0"/>
                </a:lnTo>
                <a:cubicBezTo>
                  <a:pt x="821730" y="0"/>
                  <a:pt x="850197" y="28467"/>
                  <a:pt x="850197" y="63584"/>
                </a:cubicBezTo>
                <a:lnTo>
                  <a:pt x="850197" y="537836"/>
                </a:lnTo>
                <a:cubicBezTo>
                  <a:pt x="850197" y="572953"/>
                  <a:pt x="821730" y="601420"/>
                  <a:pt x="786614" y="601420"/>
                </a:cubicBezTo>
                <a:lnTo>
                  <a:pt x="63584" y="601420"/>
                </a:lnTo>
                <a:cubicBezTo>
                  <a:pt x="28467" y="601420"/>
                  <a:pt x="0" y="572953"/>
                  <a:pt x="0" y="537836"/>
                </a:cubicBezTo>
                <a:lnTo>
                  <a:pt x="0" y="63584"/>
                </a:lnTo>
                <a:cubicBezTo>
                  <a:pt x="0" y="28467"/>
                  <a:pt x="28467" y="0"/>
                  <a:pt x="63584" y="0"/>
                </a:cubicBezTo>
                <a:close/>
              </a:path>
            </a:pathLst>
          </a:custGeom>
          <a:solidFill>
            <a:srgbClr val="F4DBE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" name="Google Shape;26;p4"/>
          <p:cNvSpPr/>
          <p:nvPr/>
        </p:nvSpPr>
        <p:spPr>
          <a:xfrm>
            <a:off x="9727297" y="3851532"/>
            <a:ext cx="3652786" cy="2583941"/>
          </a:xfrm>
          <a:custGeom>
            <a:avLst/>
            <a:gdLst/>
            <a:ahLst/>
            <a:cxnLst/>
            <a:rect l="l" t="t" r="r" b="b"/>
            <a:pathLst>
              <a:path w="850197" h="601420" extrusionOk="0">
                <a:moveTo>
                  <a:pt x="63584" y="0"/>
                </a:moveTo>
                <a:lnTo>
                  <a:pt x="786614" y="0"/>
                </a:lnTo>
                <a:cubicBezTo>
                  <a:pt x="821730" y="0"/>
                  <a:pt x="850197" y="28467"/>
                  <a:pt x="850197" y="63584"/>
                </a:cubicBezTo>
                <a:lnTo>
                  <a:pt x="850197" y="537836"/>
                </a:lnTo>
                <a:cubicBezTo>
                  <a:pt x="850197" y="572953"/>
                  <a:pt x="821730" y="601420"/>
                  <a:pt x="786614" y="601420"/>
                </a:cubicBezTo>
                <a:lnTo>
                  <a:pt x="63584" y="601420"/>
                </a:lnTo>
                <a:cubicBezTo>
                  <a:pt x="28467" y="601420"/>
                  <a:pt x="0" y="572953"/>
                  <a:pt x="0" y="537836"/>
                </a:cubicBezTo>
                <a:lnTo>
                  <a:pt x="0" y="63584"/>
                </a:lnTo>
                <a:cubicBezTo>
                  <a:pt x="0" y="28467"/>
                  <a:pt x="28467" y="0"/>
                  <a:pt x="63584" y="0"/>
                </a:cubicBezTo>
                <a:close/>
              </a:path>
            </a:pathLst>
          </a:custGeom>
          <a:solidFill>
            <a:srgbClr val="DDADB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7;p4"/>
          <p:cNvSpPr/>
          <p:nvPr/>
        </p:nvSpPr>
        <p:spPr>
          <a:xfrm>
            <a:off x="13740068" y="3851532"/>
            <a:ext cx="3652786" cy="2583941"/>
          </a:xfrm>
          <a:custGeom>
            <a:avLst/>
            <a:gdLst/>
            <a:ahLst/>
            <a:cxnLst/>
            <a:rect l="l" t="t" r="r" b="b"/>
            <a:pathLst>
              <a:path w="850197" h="601420" extrusionOk="0">
                <a:moveTo>
                  <a:pt x="63584" y="0"/>
                </a:moveTo>
                <a:lnTo>
                  <a:pt x="786614" y="0"/>
                </a:lnTo>
                <a:cubicBezTo>
                  <a:pt x="821730" y="0"/>
                  <a:pt x="850197" y="28467"/>
                  <a:pt x="850197" y="63584"/>
                </a:cubicBezTo>
                <a:lnTo>
                  <a:pt x="850197" y="537836"/>
                </a:lnTo>
                <a:cubicBezTo>
                  <a:pt x="850197" y="572953"/>
                  <a:pt x="821730" y="601420"/>
                  <a:pt x="786614" y="601420"/>
                </a:cubicBezTo>
                <a:lnTo>
                  <a:pt x="63584" y="601420"/>
                </a:lnTo>
                <a:cubicBezTo>
                  <a:pt x="28467" y="601420"/>
                  <a:pt x="0" y="572953"/>
                  <a:pt x="0" y="537836"/>
                </a:cubicBezTo>
                <a:lnTo>
                  <a:pt x="0" y="63584"/>
                </a:lnTo>
                <a:cubicBezTo>
                  <a:pt x="0" y="28467"/>
                  <a:pt x="28467" y="0"/>
                  <a:pt x="63584" y="0"/>
                </a:cubicBezTo>
                <a:close/>
              </a:path>
            </a:pathLst>
          </a:custGeom>
          <a:solidFill>
            <a:srgbClr val="F4DBE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" name="Google Shape;28;p4"/>
          <p:cNvSpPr/>
          <p:nvPr/>
        </p:nvSpPr>
        <p:spPr>
          <a:xfrm>
            <a:off x="9731462" y="6877122"/>
            <a:ext cx="3652786" cy="2583941"/>
          </a:xfrm>
          <a:custGeom>
            <a:avLst/>
            <a:gdLst/>
            <a:ahLst/>
            <a:cxnLst/>
            <a:rect l="l" t="t" r="r" b="b"/>
            <a:pathLst>
              <a:path w="850197" h="601420" extrusionOk="0">
                <a:moveTo>
                  <a:pt x="63584" y="0"/>
                </a:moveTo>
                <a:lnTo>
                  <a:pt x="786614" y="0"/>
                </a:lnTo>
                <a:cubicBezTo>
                  <a:pt x="821730" y="0"/>
                  <a:pt x="850197" y="28467"/>
                  <a:pt x="850197" y="63584"/>
                </a:cubicBezTo>
                <a:lnTo>
                  <a:pt x="850197" y="537836"/>
                </a:lnTo>
                <a:cubicBezTo>
                  <a:pt x="850197" y="572953"/>
                  <a:pt x="821730" y="601420"/>
                  <a:pt x="786614" y="601420"/>
                </a:cubicBezTo>
                <a:lnTo>
                  <a:pt x="63584" y="601420"/>
                </a:lnTo>
                <a:cubicBezTo>
                  <a:pt x="28467" y="601420"/>
                  <a:pt x="0" y="572953"/>
                  <a:pt x="0" y="537836"/>
                </a:cubicBezTo>
                <a:lnTo>
                  <a:pt x="0" y="63584"/>
                </a:lnTo>
                <a:cubicBezTo>
                  <a:pt x="0" y="28467"/>
                  <a:pt x="28467" y="0"/>
                  <a:pt x="63584" y="0"/>
                </a:cubicBezTo>
                <a:close/>
              </a:path>
            </a:pathLst>
          </a:custGeom>
          <a:solidFill>
            <a:srgbClr val="F4DBE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" name="Google Shape;29;p4"/>
          <p:cNvSpPr/>
          <p:nvPr/>
        </p:nvSpPr>
        <p:spPr>
          <a:xfrm>
            <a:off x="13744233" y="6877122"/>
            <a:ext cx="3652786" cy="2583941"/>
          </a:xfrm>
          <a:custGeom>
            <a:avLst/>
            <a:gdLst/>
            <a:ahLst/>
            <a:cxnLst/>
            <a:rect l="l" t="t" r="r" b="b"/>
            <a:pathLst>
              <a:path w="850197" h="601420" extrusionOk="0">
                <a:moveTo>
                  <a:pt x="63584" y="0"/>
                </a:moveTo>
                <a:lnTo>
                  <a:pt x="786614" y="0"/>
                </a:lnTo>
                <a:cubicBezTo>
                  <a:pt x="821730" y="0"/>
                  <a:pt x="850197" y="28467"/>
                  <a:pt x="850197" y="63584"/>
                </a:cubicBezTo>
                <a:lnTo>
                  <a:pt x="850197" y="537836"/>
                </a:lnTo>
                <a:cubicBezTo>
                  <a:pt x="850197" y="572953"/>
                  <a:pt x="821730" y="601420"/>
                  <a:pt x="786614" y="601420"/>
                </a:cubicBezTo>
                <a:lnTo>
                  <a:pt x="63584" y="601420"/>
                </a:lnTo>
                <a:cubicBezTo>
                  <a:pt x="28467" y="601420"/>
                  <a:pt x="0" y="572953"/>
                  <a:pt x="0" y="537836"/>
                </a:cubicBezTo>
                <a:lnTo>
                  <a:pt x="0" y="63584"/>
                </a:lnTo>
                <a:cubicBezTo>
                  <a:pt x="0" y="28467"/>
                  <a:pt x="28467" y="0"/>
                  <a:pt x="63584" y="0"/>
                </a:cubicBezTo>
                <a:close/>
              </a:path>
            </a:pathLst>
          </a:custGeom>
          <a:solidFill>
            <a:srgbClr val="DDADB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" name="Google Shape;30;p4"/>
          <p:cNvSpPr/>
          <p:nvPr/>
        </p:nvSpPr>
        <p:spPr>
          <a:xfrm>
            <a:off x="13744233" y="825941"/>
            <a:ext cx="3652786" cy="2583941"/>
          </a:xfrm>
          <a:custGeom>
            <a:avLst/>
            <a:gdLst/>
            <a:ahLst/>
            <a:cxnLst/>
            <a:rect l="l" t="t" r="r" b="b"/>
            <a:pathLst>
              <a:path w="850197" h="601420" extrusionOk="0">
                <a:moveTo>
                  <a:pt x="63584" y="0"/>
                </a:moveTo>
                <a:lnTo>
                  <a:pt x="786614" y="0"/>
                </a:lnTo>
                <a:cubicBezTo>
                  <a:pt x="821730" y="0"/>
                  <a:pt x="850197" y="28467"/>
                  <a:pt x="850197" y="63584"/>
                </a:cubicBezTo>
                <a:lnTo>
                  <a:pt x="850197" y="537836"/>
                </a:lnTo>
                <a:cubicBezTo>
                  <a:pt x="850197" y="572953"/>
                  <a:pt x="821730" y="601420"/>
                  <a:pt x="786614" y="601420"/>
                </a:cubicBezTo>
                <a:lnTo>
                  <a:pt x="63584" y="601420"/>
                </a:lnTo>
                <a:cubicBezTo>
                  <a:pt x="28467" y="601420"/>
                  <a:pt x="0" y="572953"/>
                  <a:pt x="0" y="537836"/>
                </a:cubicBezTo>
                <a:lnTo>
                  <a:pt x="0" y="63584"/>
                </a:lnTo>
                <a:cubicBezTo>
                  <a:pt x="0" y="28467"/>
                  <a:pt x="28467" y="0"/>
                  <a:pt x="63584" y="0"/>
                </a:cubicBezTo>
                <a:close/>
              </a:path>
            </a:pathLst>
          </a:custGeom>
          <a:solidFill>
            <a:srgbClr val="DDADB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1" name="Google Shape;31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-320975" y="5949797"/>
            <a:ext cx="6294375" cy="4707350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4"/>
          <p:cNvSpPr txBox="1">
            <a:spLocks noGrp="1"/>
          </p:cNvSpPr>
          <p:nvPr>
            <p:ph type="body" idx="1"/>
          </p:nvPr>
        </p:nvSpPr>
        <p:spPr>
          <a:xfrm>
            <a:off x="9980150" y="1057625"/>
            <a:ext cx="3186000" cy="21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556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marL="914400" marR="0" lvl="1" indent="-3556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–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2pPr>
            <a:lvl3pPr marL="1371600" marR="0" lvl="2" indent="-355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3pPr>
            <a:lvl4pPr marL="1828800" marR="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–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4pPr>
            <a:lvl5pPr marL="2286000" marR="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»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5pPr>
            <a:lvl6pPr marL="2743200" marR="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6pPr>
            <a:lvl7pPr marL="3200400" marR="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7pPr>
            <a:lvl8pPr marL="3657600" marR="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8pPr>
            <a:lvl9pPr marL="4114800" marR="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>
            <a:endParaRPr/>
          </a:p>
        </p:txBody>
      </p:sp>
      <p:sp>
        <p:nvSpPr>
          <p:cNvPr id="33" name="Google Shape;33;p4"/>
          <p:cNvSpPr txBox="1">
            <a:spLocks noGrp="1"/>
          </p:cNvSpPr>
          <p:nvPr>
            <p:ph type="body" idx="2"/>
          </p:nvPr>
        </p:nvSpPr>
        <p:spPr>
          <a:xfrm>
            <a:off x="13977625" y="1057625"/>
            <a:ext cx="3186000" cy="21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556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marL="914400" marR="0" lvl="1" indent="-3556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–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2pPr>
            <a:lvl3pPr marL="1371600" marR="0" lvl="2" indent="-355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–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»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>
            <a:endParaRPr/>
          </a:p>
        </p:txBody>
      </p:sp>
      <p:sp>
        <p:nvSpPr>
          <p:cNvPr id="34" name="Google Shape;34;p4"/>
          <p:cNvSpPr txBox="1">
            <a:spLocks noGrp="1"/>
          </p:cNvSpPr>
          <p:nvPr>
            <p:ph type="body" idx="3"/>
          </p:nvPr>
        </p:nvSpPr>
        <p:spPr>
          <a:xfrm>
            <a:off x="9980150" y="4065450"/>
            <a:ext cx="3186000" cy="21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556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marL="914400" marR="0" lvl="1" indent="-3556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–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2pPr>
            <a:lvl3pPr marL="1371600" marR="0" lvl="2" indent="-355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–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»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>
            <a:endParaRPr/>
          </a:p>
        </p:txBody>
      </p:sp>
      <p:sp>
        <p:nvSpPr>
          <p:cNvPr id="35" name="Google Shape;35;p4"/>
          <p:cNvSpPr txBox="1">
            <a:spLocks noGrp="1"/>
          </p:cNvSpPr>
          <p:nvPr>
            <p:ph type="body" idx="4"/>
          </p:nvPr>
        </p:nvSpPr>
        <p:spPr>
          <a:xfrm>
            <a:off x="13977625" y="4065450"/>
            <a:ext cx="3186000" cy="21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556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marL="914400" marR="0" lvl="1" indent="-3556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–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2pPr>
            <a:lvl3pPr marL="1371600" marR="0" lvl="2" indent="-355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–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»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>
            <a:endParaRPr/>
          </a:p>
        </p:txBody>
      </p:sp>
      <p:sp>
        <p:nvSpPr>
          <p:cNvPr id="36" name="Google Shape;36;p4"/>
          <p:cNvSpPr txBox="1">
            <a:spLocks noGrp="1"/>
          </p:cNvSpPr>
          <p:nvPr>
            <p:ph type="body" idx="5"/>
          </p:nvPr>
        </p:nvSpPr>
        <p:spPr>
          <a:xfrm>
            <a:off x="9980150" y="7073275"/>
            <a:ext cx="3186000" cy="21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556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marL="914400" marR="0" lvl="1" indent="-3556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–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2pPr>
            <a:lvl3pPr marL="1371600" marR="0" lvl="2" indent="-355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–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»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>
            <a:endParaRPr/>
          </a:p>
        </p:txBody>
      </p:sp>
      <p:sp>
        <p:nvSpPr>
          <p:cNvPr id="37" name="Google Shape;37;p4"/>
          <p:cNvSpPr txBox="1">
            <a:spLocks noGrp="1"/>
          </p:cNvSpPr>
          <p:nvPr>
            <p:ph type="body" idx="6"/>
          </p:nvPr>
        </p:nvSpPr>
        <p:spPr>
          <a:xfrm>
            <a:off x="13977625" y="7073275"/>
            <a:ext cx="3186000" cy="21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556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marL="914400" marR="0" lvl="1" indent="-3556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–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2pPr>
            <a:lvl3pPr marL="1371600" marR="0" lvl="2" indent="-355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–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»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>
            <a:endParaRPr/>
          </a:p>
        </p:txBody>
      </p:sp>
      <p:sp>
        <p:nvSpPr>
          <p:cNvPr id="38" name="Google Shape;38;p4"/>
          <p:cNvSpPr txBox="1">
            <a:spLocks noGrp="1"/>
          </p:cNvSpPr>
          <p:nvPr>
            <p:ph type="title"/>
          </p:nvPr>
        </p:nvSpPr>
        <p:spPr>
          <a:xfrm>
            <a:off x="1016300" y="964100"/>
            <a:ext cx="7344000" cy="428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0"/>
              <a:buFont typeface="Fraunces Light"/>
              <a:buNone/>
              <a:defRPr sz="9000" i="0" u="none" strike="noStrike" cap="none">
                <a:solidFill>
                  <a:schemeClr val="dk1"/>
                </a:solidFill>
                <a:latin typeface="Fraunces Light"/>
                <a:ea typeface="Fraunces Light"/>
                <a:cs typeface="Fraunces Light"/>
                <a:sym typeface="Fraunce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oogle Shape;40;p5"/>
          <p:cNvGrpSpPr/>
          <p:nvPr/>
        </p:nvGrpSpPr>
        <p:grpSpPr>
          <a:xfrm>
            <a:off x="895152" y="645114"/>
            <a:ext cx="12898829" cy="3367091"/>
            <a:chOff x="0" y="-47625"/>
            <a:chExt cx="3397200" cy="886800"/>
          </a:xfrm>
        </p:grpSpPr>
        <p:sp>
          <p:nvSpPr>
            <p:cNvPr id="41" name="Google Shape;41;p5"/>
            <p:cNvSpPr/>
            <p:nvPr/>
          </p:nvSpPr>
          <p:spPr>
            <a:xfrm>
              <a:off x="0" y="0"/>
              <a:ext cx="3397146" cy="839086"/>
            </a:xfrm>
            <a:custGeom>
              <a:avLst/>
              <a:gdLst/>
              <a:ahLst/>
              <a:cxnLst/>
              <a:rect l="l" t="t" r="r" b="b"/>
              <a:pathLst>
                <a:path w="3397146" h="839086" extrusionOk="0">
                  <a:moveTo>
                    <a:pt x="18007" y="0"/>
                  </a:moveTo>
                  <a:lnTo>
                    <a:pt x="3379139" y="0"/>
                  </a:lnTo>
                  <a:cubicBezTo>
                    <a:pt x="3389084" y="0"/>
                    <a:pt x="3397146" y="8062"/>
                    <a:pt x="3397146" y="18007"/>
                  </a:cubicBezTo>
                  <a:lnTo>
                    <a:pt x="3397146" y="821079"/>
                  </a:lnTo>
                  <a:cubicBezTo>
                    <a:pt x="3397146" y="831024"/>
                    <a:pt x="3389084" y="839086"/>
                    <a:pt x="3379139" y="839086"/>
                  </a:cubicBezTo>
                  <a:lnTo>
                    <a:pt x="18007" y="839086"/>
                  </a:lnTo>
                  <a:cubicBezTo>
                    <a:pt x="8062" y="839086"/>
                    <a:pt x="0" y="831024"/>
                    <a:pt x="0" y="821079"/>
                  </a:cubicBezTo>
                  <a:lnTo>
                    <a:pt x="0" y="18007"/>
                  </a:lnTo>
                  <a:cubicBezTo>
                    <a:pt x="0" y="8062"/>
                    <a:pt x="8062" y="0"/>
                    <a:pt x="18007" y="0"/>
                  </a:cubicBezTo>
                  <a:close/>
                </a:path>
              </a:pathLst>
            </a:custGeom>
            <a:solidFill>
              <a:srgbClr val="FFFB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5"/>
            <p:cNvSpPr txBox="1"/>
            <p:nvPr/>
          </p:nvSpPr>
          <p:spPr>
            <a:xfrm>
              <a:off x="0" y="-47625"/>
              <a:ext cx="3397200" cy="886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3" name="Google Shape;43;p5"/>
          <p:cNvGrpSpPr/>
          <p:nvPr/>
        </p:nvGrpSpPr>
        <p:grpSpPr>
          <a:xfrm>
            <a:off x="14167464" y="645114"/>
            <a:ext cx="3225846" cy="3367091"/>
            <a:chOff x="0" y="-47625"/>
            <a:chExt cx="849600" cy="886800"/>
          </a:xfrm>
        </p:grpSpPr>
        <p:sp>
          <p:nvSpPr>
            <p:cNvPr id="44" name="Google Shape;44;p5"/>
            <p:cNvSpPr/>
            <p:nvPr/>
          </p:nvSpPr>
          <p:spPr>
            <a:xfrm>
              <a:off x="0" y="0"/>
              <a:ext cx="849484" cy="839086"/>
            </a:xfrm>
            <a:custGeom>
              <a:avLst/>
              <a:gdLst/>
              <a:ahLst/>
              <a:cxnLst/>
              <a:rect l="l" t="t" r="r" b="b"/>
              <a:pathLst>
                <a:path w="849484" h="839086" extrusionOk="0">
                  <a:moveTo>
                    <a:pt x="72009" y="0"/>
                  </a:moveTo>
                  <a:lnTo>
                    <a:pt x="777474" y="0"/>
                  </a:lnTo>
                  <a:cubicBezTo>
                    <a:pt x="817244" y="0"/>
                    <a:pt x="849484" y="32240"/>
                    <a:pt x="849484" y="72009"/>
                  </a:cubicBezTo>
                  <a:lnTo>
                    <a:pt x="849484" y="767077"/>
                  </a:lnTo>
                  <a:cubicBezTo>
                    <a:pt x="849484" y="806846"/>
                    <a:pt x="817244" y="839086"/>
                    <a:pt x="777474" y="839086"/>
                  </a:cubicBezTo>
                  <a:lnTo>
                    <a:pt x="72009" y="839086"/>
                  </a:lnTo>
                  <a:cubicBezTo>
                    <a:pt x="32240" y="839086"/>
                    <a:pt x="0" y="806846"/>
                    <a:pt x="0" y="767077"/>
                  </a:cubicBezTo>
                  <a:lnTo>
                    <a:pt x="0" y="72009"/>
                  </a:lnTo>
                  <a:cubicBezTo>
                    <a:pt x="0" y="32240"/>
                    <a:pt x="32240" y="0"/>
                    <a:pt x="72009" y="0"/>
                  </a:cubicBezTo>
                  <a:close/>
                </a:path>
              </a:pathLst>
            </a:custGeom>
            <a:solidFill>
              <a:srgbClr val="DDADB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5"/>
            <p:cNvSpPr txBox="1"/>
            <p:nvPr/>
          </p:nvSpPr>
          <p:spPr>
            <a:xfrm>
              <a:off x="0" y="-47625"/>
              <a:ext cx="849600" cy="886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46" name="Google Shape;46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5086900" y="1227075"/>
            <a:ext cx="1386550" cy="2202850"/>
          </a:xfrm>
          <a:prstGeom prst="rect">
            <a:avLst/>
          </a:prstGeom>
          <a:noFill/>
          <a:ln>
            <a:noFill/>
          </a:ln>
        </p:spPr>
      </p:pic>
      <p:sp>
        <p:nvSpPr>
          <p:cNvPr id="47" name="Google Shape;47;p5"/>
          <p:cNvSpPr>
            <a:spLocks noGrp="1"/>
          </p:cNvSpPr>
          <p:nvPr>
            <p:ph type="pic" idx="2"/>
          </p:nvPr>
        </p:nvSpPr>
        <p:spPr>
          <a:xfrm>
            <a:off x="895150" y="4242825"/>
            <a:ext cx="16498200" cy="5104800"/>
          </a:xfrm>
          <a:prstGeom prst="roundRect">
            <a:avLst>
              <a:gd name="adj" fmla="val 3724"/>
            </a:avLst>
          </a:prstGeom>
          <a:noFill/>
          <a:ln>
            <a:noFill/>
          </a:ln>
        </p:spPr>
      </p:sp>
      <p:sp>
        <p:nvSpPr>
          <p:cNvPr id="48" name="Google Shape;48;p5"/>
          <p:cNvSpPr txBox="1">
            <a:spLocks noGrp="1"/>
          </p:cNvSpPr>
          <p:nvPr>
            <p:ph type="title"/>
          </p:nvPr>
        </p:nvSpPr>
        <p:spPr>
          <a:xfrm>
            <a:off x="1337425" y="1227075"/>
            <a:ext cx="11828700" cy="237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0"/>
              <a:buFont typeface="Fraunces Light"/>
              <a:buNone/>
              <a:defRPr sz="9000" i="0" u="none" strike="noStrike" cap="none">
                <a:solidFill>
                  <a:schemeClr val="dk1"/>
                </a:solidFill>
                <a:latin typeface="Fraunces Light"/>
                <a:ea typeface="Fraunces Light"/>
                <a:cs typeface="Fraunces Light"/>
                <a:sym typeface="Fraunce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bg>
      <p:bgPr>
        <a:solidFill>
          <a:srgbClr val="C6798E"/>
        </a:solid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oogle Shape;50;p6"/>
          <p:cNvGrpSpPr/>
          <p:nvPr/>
        </p:nvGrpSpPr>
        <p:grpSpPr>
          <a:xfrm>
            <a:off x="895152" y="645114"/>
            <a:ext cx="7865278" cy="8816402"/>
            <a:chOff x="0" y="-47625"/>
            <a:chExt cx="2071500" cy="2322000"/>
          </a:xfrm>
        </p:grpSpPr>
        <p:sp>
          <p:nvSpPr>
            <p:cNvPr id="51" name="Google Shape;51;p6"/>
            <p:cNvSpPr/>
            <p:nvPr/>
          </p:nvSpPr>
          <p:spPr>
            <a:xfrm>
              <a:off x="0" y="0"/>
              <a:ext cx="2071444" cy="2274270"/>
            </a:xfrm>
            <a:custGeom>
              <a:avLst/>
              <a:gdLst/>
              <a:ahLst/>
              <a:cxnLst/>
              <a:rect l="l" t="t" r="r" b="b"/>
              <a:pathLst>
                <a:path w="2071444" h="2274270" extrusionOk="0">
                  <a:moveTo>
                    <a:pt x="29530" y="0"/>
                  </a:moveTo>
                  <a:lnTo>
                    <a:pt x="2041913" y="0"/>
                  </a:lnTo>
                  <a:cubicBezTo>
                    <a:pt x="2058222" y="0"/>
                    <a:pt x="2071444" y="13221"/>
                    <a:pt x="2071444" y="29530"/>
                  </a:cubicBezTo>
                  <a:lnTo>
                    <a:pt x="2071444" y="2244739"/>
                  </a:lnTo>
                  <a:cubicBezTo>
                    <a:pt x="2071444" y="2252571"/>
                    <a:pt x="2068332" y="2260082"/>
                    <a:pt x="2062794" y="2265620"/>
                  </a:cubicBezTo>
                  <a:cubicBezTo>
                    <a:pt x="2057256" y="2271158"/>
                    <a:pt x="2049745" y="2274270"/>
                    <a:pt x="2041913" y="2274270"/>
                  </a:cubicBezTo>
                  <a:lnTo>
                    <a:pt x="29530" y="2274270"/>
                  </a:lnTo>
                  <a:cubicBezTo>
                    <a:pt x="21699" y="2274270"/>
                    <a:pt x="14187" y="2271158"/>
                    <a:pt x="8649" y="2265620"/>
                  </a:cubicBezTo>
                  <a:cubicBezTo>
                    <a:pt x="3111" y="2260082"/>
                    <a:pt x="0" y="2252571"/>
                    <a:pt x="0" y="2244739"/>
                  </a:cubicBezTo>
                  <a:lnTo>
                    <a:pt x="0" y="29530"/>
                  </a:lnTo>
                  <a:cubicBezTo>
                    <a:pt x="0" y="13221"/>
                    <a:pt x="13221" y="0"/>
                    <a:pt x="29530" y="0"/>
                  </a:cubicBezTo>
                  <a:close/>
                </a:path>
              </a:pathLst>
            </a:custGeom>
            <a:solidFill>
              <a:srgbClr val="F4DB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2;p6"/>
            <p:cNvSpPr txBox="1"/>
            <p:nvPr/>
          </p:nvSpPr>
          <p:spPr>
            <a:xfrm>
              <a:off x="0" y="-47625"/>
              <a:ext cx="2071500" cy="2322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3" name="Google Shape;53;p6"/>
          <p:cNvGrpSpPr/>
          <p:nvPr/>
        </p:nvGrpSpPr>
        <p:grpSpPr>
          <a:xfrm>
            <a:off x="9144000" y="645114"/>
            <a:ext cx="8249145" cy="3825270"/>
            <a:chOff x="0" y="-47625"/>
            <a:chExt cx="2172600" cy="1007472"/>
          </a:xfrm>
        </p:grpSpPr>
        <p:sp>
          <p:nvSpPr>
            <p:cNvPr id="54" name="Google Shape;54;p6"/>
            <p:cNvSpPr/>
            <p:nvPr/>
          </p:nvSpPr>
          <p:spPr>
            <a:xfrm>
              <a:off x="0" y="0"/>
              <a:ext cx="2172536" cy="959847"/>
            </a:xfrm>
            <a:custGeom>
              <a:avLst/>
              <a:gdLst/>
              <a:ahLst/>
              <a:cxnLst/>
              <a:rect l="l" t="t" r="r" b="b"/>
              <a:pathLst>
                <a:path w="2172536" h="959847" extrusionOk="0">
                  <a:moveTo>
                    <a:pt x="28156" y="0"/>
                  </a:moveTo>
                  <a:lnTo>
                    <a:pt x="2144380" y="0"/>
                  </a:lnTo>
                  <a:cubicBezTo>
                    <a:pt x="2151847" y="0"/>
                    <a:pt x="2159009" y="2966"/>
                    <a:pt x="2164289" y="8247"/>
                  </a:cubicBezTo>
                  <a:cubicBezTo>
                    <a:pt x="2169570" y="13527"/>
                    <a:pt x="2172536" y="20689"/>
                    <a:pt x="2172536" y="28156"/>
                  </a:cubicBezTo>
                  <a:lnTo>
                    <a:pt x="2172536" y="931690"/>
                  </a:lnTo>
                  <a:cubicBezTo>
                    <a:pt x="2172536" y="947241"/>
                    <a:pt x="2159930" y="959847"/>
                    <a:pt x="2144380" y="959847"/>
                  </a:cubicBezTo>
                  <a:lnTo>
                    <a:pt x="28156" y="959847"/>
                  </a:lnTo>
                  <a:cubicBezTo>
                    <a:pt x="20689" y="959847"/>
                    <a:pt x="13527" y="956880"/>
                    <a:pt x="8247" y="951600"/>
                  </a:cubicBezTo>
                  <a:cubicBezTo>
                    <a:pt x="2966" y="946319"/>
                    <a:pt x="0" y="939158"/>
                    <a:pt x="0" y="931690"/>
                  </a:cubicBezTo>
                  <a:lnTo>
                    <a:pt x="0" y="28156"/>
                  </a:lnTo>
                  <a:cubicBezTo>
                    <a:pt x="0" y="12606"/>
                    <a:pt x="12606" y="0"/>
                    <a:pt x="28156" y="0"/>
                  </a:cubicBezTo>
                  <a:close/>
                </a:path>
              </a:pathLst>
            </a:custGeom>
            <a:solidFill>
              <a:srgbClr val="FFFB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p6"/>
            <p:cNvSpPr txBox="1"/>
            <p:nvPr/>
          </p:nvSpPr>
          <p:spPr>
            <a:xfrm>
              <a:off x="0" y="-47625"/>
              <a:ext cx="2172600" cy="100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6" name="Google Shape;56;p6"/>
          <p:cNvGrpSpPr/>
          <p:nvPr/>
        </p:nvGrpSpPr>
        <p:grpSpPr>
          <a:xfrm>
            <a:off x="9144000" y="4656793"/>
            <a:ext cx="8249145" cy="4804597"/>
            <a:chOff x="0" y="-47625"/>
            <a:chExt cx="2172600" cy="1265400"/>
          </a:xfrm>
        </p:grpSpPr>
        <p:sp>
          <p:nvSpPr>
            <p:cNvPr id="57" name="Google Shape;57;p6"/>
            <p:cNvSpPr/>
            <p:nvPr/>
          </p:nvSpPr>
          <p:spPr>
            <a:xfrm>
              <a:off x="0" y="0"/>
              <a:ext cx="2172536" cy="1217696"/>
            </a:xfrm>
            <a:custGeom>
              <a:avLst/>
              <a:gdLst/>
              <a:ahLst/>
              <a:cxnLst/>
              <a:rect l="l" t="t" r="r" b="b"/>
              <a:pathLst>
                <a:path w="2172536" h="1217696" extrusionOk="0">
                  <a:moveTo>
                    <a:pt x="28156" y="0"/>
                  </a:moveTo>
                  <a:lnTo>
                    <a:pt x="2144380" y="0"/>
                  </a:lnTo>
                  <a:cubicBezTo>
                    <a:pt x="2151847" y="0"/>
                    <a:pt x="2159009" y="2966"/>
                    <a:pt x="2164289" y="8247"/>
                  </a:cubicBezTo>
                  <a:cubicBezTo>
                    <a:pt x="2169570" y="13527"/>
                    <a:pt x="2172536" y="20689"/>
                    <a:pt x="2172536" y="28156"/>
                  </a:cubicBezTo>
                  <a:lnTo>
                    <a:pt x="2172536" y="1189540"/>
                  </a:lnTo>
                  <a:cubicBezTo>
                    <a:pt x="2172536" y="1205090"/>
                    <a:pt x="2159930" y="1217696"/>
                    <a:pt x="2144380" y="1217696"/>
                  </a:cubicBezTo>
                  <a:lnTo>
                    <a:pt x="28156" y="1217696"/>
                  </a:lnTo>
                  <a:cubicBezTo>
                    <a:pt x="12606" y="1217696"/>
                    <a:pt x="0" y="1205090"/>
                    <a:pt x="0" y="1189540"/>
                  </a:cubicBezTo>
                  <a:lnTo>
                    <a:pt x="0" y="28156"/>
                  </a:lnTo>
                  <a:cubicBezTo>
                    <a:pt x="0" y="12606"/>
                    <a:pt x="12606" y="0"/>
                    <a:pt x="28156" y="0"/>
                  </a:cubicBezTo>
                  <a:close/>
                </a:path>
              </a:pathLst>
            </a:custGeom>
            <a:solidFill>
              <a:srgbClr val="F4DB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58;p6"/>
            <p:cNvSpPr txBox="1"/>
            <p:nvPr/>
          </p:nvSpPr>
          <p:spPr>
            <a:xfrm>
              <a:off x="0" y="-47625"/>
              <a:ext cx="2172600" cy="1265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9" name="Google Shape;59;p6"/>
          <p:cNvSpPr txBox="1">
            <a:spLocks noGrp="1"/>
          </p:cNvSpPr>
          <p:nvPr>
            <p:ph type="body" idx="1"/>
          </p:nvPr>
        </p:nvSpPr>
        <p:spPr>
          <a:xfrm>
            <a:off x="9592575" y="5210075"/>
            <a:ext cx="7344000" cy="394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556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marL="914400" marR="0" lvl="1" indent="-3556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–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2pPr>
            <a:lvl3pPr marL="1371600" marR="0" lvl="2" indent="-355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3pPr>
            <a:lvl4pPr marL="1828800" marR="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–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4pPr>
            <a:lvl5pPr marL="2286000" marR="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»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5pPr>
            <a:lvl6pPr marL="2743200" marR="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6pPr>
            <a:lvl7pPr marL="3200400" marR="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7pPr>
            <a:lvl8pPr marL="3657600" marR="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8pPr>
            <a:lvl9pPr marL="4114800" marR="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>
            <a:endParaRPr/>
          </a:p>
        </p:txBody>
      </p:sp>
      <p:sp>
        <p:nvSpPr>
          <p:cNvPr id="60" name="Google Shape;60;p6"/>
          <p:cNvSpPr txBox="1">
            <a:spLocks noGrp="1"/>
          </p:cNvSpPr>
          <p:nvPr>
            <p:ph type="title"/>
          </p:nvPr>
        </p:nvSpPr>
        <p:spPr>
          <a:xfrm>
            <a:off x="9476225" y="1163400"/>
            <a:ext cx="7545900" cy="291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0"/>
              <a:buFont typeface="Fraunces Light"/>
              <a:buNone/>
              <a:defRPr sz="9000" i="0" u="none" strike="noStrike" cap="none">
                <a:solidFill>
                  <a:schemeClr val="dk1"/>
                </a:solidFill>
                <a:latin typeface="Fraunces Light"/>
                <a:ea typeface="Fraunces Light"/>
                <a:cs typeface="Fraunces Light"/>
                <a:sym typeface="Fraunce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bg>
      <p:bgPr>
        <a:solidFill>
          <a:srgbClr val="FFFBFC"/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" name="Google Shape;62;p7"/>
          <p:cNvGrpSpPr/>
          <p:nvPr/>
        </p:nvGrpSpPr>
        <p:grpSpPr>
          <a:xfrm>
            <a:off x="9281696" y="645114"/>
            <a:ext cx="8111317" cy="8816402"/>
            <a:chOff x="0" y="-47625"/>
            <a:chExt cx="2136300" cy="2322000"/>
          </a:xfrm>
        </p:grpSpPr>
        <p:sp>
          <p:nvSpPr>
            <p:cNvPr id="63" name="Google Shape;63;p7"/>
            <p:cNvSpPr/>
            <p:nvPr/>
          </p:nvSpPr>
          <p:spPr>
            <a:xfrm>
              <a:off x="0" y="0"/>
              <a:ext cx="2136271" cy="2274270"/>
            </a:xfrm>
            <a:custGeom>
              <a:avLst/>
              <a:gdLst/>
              <a:ahLst/>
              <a:cxnLst/>
              <a:rect l="l" t="t" r="r" b="b"/>
              <a:pathLst>
                <a:path w="2136271" h="2274270" extrusionOk="0">
                  <a:moveTo>
                    <a:pt x="28634" y="0"/>
                  </a:moveTo>
                  <a:lnTo>
                    <a:pt x="2107636" y="0"/>
                  </a:lnTo>
                  <a:cubicBezTo>
                    <a:pt x="2123451" y="0"/>
                    <a:pt x="2136271" y="12820"/>
                    <a:pt x="2136271" y="28634"/>
                  </a:cubicBezTo>
                  <a:lnTo>
                    <a:pt x="2136271" y="2245635"/>
                  </a:lnTo>
                  <a:cubicBezTo>
                    <a:pt x="2136271" y="2261450"/>
                    <a:pt x="2123451" y="2274270"/>
                    <a:pt x="2107636" y="2274270"/>
                  </a:cubicBezTo>
                  <a:lnTo>
                    <a:pt x="28634" y="2274270"/>
                  </a:lnTo>
                  <a:cubicBezTo>
                    <a:pt x="12820" y="2274270"/>
                    <a:pt x="0" y="2261450"/>
                    <a:pt x="0" y="2245635"/>
                  </a:cubicBezTo>
                  <a:lnTo>
                    <a:pt x="0" y="28634"/>
                  </a:lnTo>
                  <a:cubicBezTo>
                    <a:pt x="0" y="12820"/>
                    <a:pt x="12820" y="0"/>
                    <a:pt x="28634" y="0"/>
                  </a:cubicBezTo>
                  <a:close/>
                </a:path>
              </a:pathLst>
            </a:custGeom>
            <a:solidFill>
              <a:srgbClr val="F4DB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64;p7"/>
            <p:cNvSpPr txBox="1"/>
            <p:nvPr/>
          </p:nvSpPr>
          <p:spPr>
            <a:xfrm>
              <a:off x="0" y="-47625"/>
              <a:ext cx="2136300" cy="2322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5" name="Google Shape;65;p7"/>
          <p:cNvSpPr txBox="1">
            <a:spLocks noGrp="1"/>
          </p:cNvSpPr>
          <p:nvPr>
            <p:ph type="body" idx="1"/>
          </p:nvPr>
        </p:nvSpPr>
        <p:spPr>
          <a:xfrm>
            <a:off x="955475" y="924750"/>
            <a:ext cx="7344000" cy="853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556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marL="914400" marR="0" lvl="1" indent="-3556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–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2pPr>
            <a:lvl3pPr marL="1371600" marR="0" lvl="2" indent="-355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3pPr>
            <a:lvl4pPr marL="1828800" marR="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–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4pPr>
            <a:lvl5pPr marL="2286000" marR="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»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5pPr>
            <a:lvl6pPr marL="2743200" marR="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6pPr>
            <a:lvl7pPr marL="3200400" marR="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7pPr>
            <a:lvl8pPr marL="3657600" marR="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8pPr>
            <a:lvl9pPr marL="4114800" marR="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>
            <a:endParaRPr/>
          </a:p>
        </p:txBody>
      </p:sp>
      <p:sp>
        <p:nvSpPr>
          <p:cNvPr id="66" name="Google Shape;66;p7"/>
          <p:cNvSpPr txBox="1">
            <a:spLocks noGrp="1"/>
          </p:cNvSpPr>
          <p:nvPr>
            <p:ph type="title"/>
          </p:nvPr>
        </p:nvSpPr>
        <p:spPr>
          <a:xfrm>
            <a:off x="10231313" y="2709000"/>
            <a:ext cx="6212100" cy="496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0"/>
              <a:buFont typeface="Fraunces Light"/>
              <a:buNone/>
              <a:defRPr sz="9000" i="0" u="none" strike="noStrike" cap="none">
                <a:solidFill>
                  <a:schemeClr val="dk1"/>
                </a:solidFill>
                <a:latin typeface="Fraunces Light"/>
                <a:ea typeface="Fraunces Light"/>
                <a:cs typeface="Fraunces Light"/>
                <a:sym typeface="Fraunce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rgbClr val="DDADBB"/>
        </a:solidFill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oogle Shape;68;p8"/>
          <p:cNvGrpSpPr/>
          <p:nvPr/>
        </p:nvGrpSpPr>
        <p:grpSpPr>
          <a:xfrm>
            <a:off x="7345080" y="645114"/>
            <a:ext cx="4814913" cy="8816402"/>
            <a:chOff x="0" y="-47625"/>
            <a:chExt cx="1268117" cy="2322000"/>
          </a:xfrm>
        </p:grpSpPr>
        <p:sp>
          <p:nvSpPr>
            <p:cNvPr id="69" name="Google Shape;69;p8"/>
            <p:cNvSpPr/>
            <p:nvPr/>
          </p:nvSpPr>
          <p:spPr>
            <a:xfrm>
              <a:off x="0" y="0"/>
              <a:ext cx="1268117" cy="2274270"/>
            </a:xfrm>
            <a:custGeom>
              <a:avLst/>
              <a:gdLst/>
              <a:ahLst/>
              <a:cxnLst/>
              <a:rect l="l" t="t" r="r" b="b"/>
              <a:pathLst>
                <a:path w="1268117" h="2274270" extrusionOk="0">
                  <a:moveTo>
                    <a:pt x="48237" y="0"/>
                  </a:moveTo>
                  <a:lnTo>
                    <a:pt x="1219880" y="0"/>
                  </a:lnTo>
                  <a:cubicBezTo>
                    <a:pt x="1232673" y="0"/>
                    <a:pt x="1244943" y="5082"/>
                    <a:pt x="1253989" y="14128"/>
                  </a:cubicBezTo>
                  <a:cubicBezTo>
                    <a:pt x="1263035" y="23175"/>
                    <a:pt x="1268117" y="35444"/>
                    <a:pt x="1268117" y="48237"/>
                  </a:cubicBezTo>
                  <a:lnTo>
                    <a:pt x="1268117" y="2226032"/>
                  </a:lnTo>
                  <a:cubicBezTo>
                    <a:pt x="1268117" y="2238825"/>
                    <a:pt x="1263035" y="2251095"/>
                    <a:pt x="1253989" y="2260141"/>
                  </a:cubicBezTo>
                  <a:cubicBezTo>
                    <a:pt x="1244943" y="2269187"/>
                    <a:pt x="1232673" y="2274270"/>
                    <a:pt x="1219880" y="2274270"/>
                  </a:cubicBezTo>
                  <a:lnTo>
                    <a:pt x="48237" y="2274270"/>
                  </a:lnTo>
                  <a:cubicBezTo>
                    <a:pt x="35444" y="2274270"/>
                    <a:pt x="23175" y="2269187"/>
                    <a:pt x="14128" y="2260141"/>
                  </a:cubicBezTo>
                  <a:cubicBezTo>
                    <a:pt x="5082" y="2251095"/>
                    <a:pt x="0" y="2238825"/>
                    <a:pt x="0" y="2226032"/>
                  </a:cubicBezTo>
                  <a:lnTo>
                    <a:pt x="0" y="48237"/>
                  </a:lnTo>
                  <a:cubicBezTo>
                    <a:pt x="0" y="35444"/>
                    <a:pt x="5082" y="23175"/>
                    <a:pt x="14128" y="14128"/>
                  </a:cubicBezTo>
                  <a:cubicBezTo>
                    <a:pt x="23175" y="5082"/>
                    <a:pt x="35444" y="0"/>
                    <a:pt x="48237" y="0"/>
                  </a:cubicBezTo>
                  <a:close/>
                </a:path>
              </a:pathLst>
            </a:custGeom>
            <a:solidFill>
              <a:srgbClr val="FFFB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70;p8"/>
            <p:cNvSpPr txBox="1"/>
            <p:nvPr/>
          </p:nvSpPr>
          <p:spPr>
            <a:xfrm>
              <a:off x="0" y="-47625"/>
              <a:ext cx="1268100" cy="2322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71" name="Google Shape;71;p8"/>
          <p:cNvGrpSpPr/>
          <p:nvPr/>
        </p:nvGrpSpPr>
        <p:grpSpPr>
          <a:xfrm>
            <a:off x="12577965" y="645114"/>
            <a:ext cx="4814913" cy="8816402"/>
            <a:chOff x="0" y="-47625"/>
            <a:chExt cx="1268117" cy="2322000"/>
          </a:xfrm>
        </p:grpSpPr>
        <p:sp>
          <p:nvSpPr>
            <p:cNvPr id="72" name="Google Shape;72;p8"/>
            <p:cNvSpPr/>
            <p:nvPr/>
          </p:nvSpPr>
          <p:spPr>
            <a:xfrm>
              <a:off x="0" y="0"/>
              <a:ext cx="1268117" cy="2274270"/>
            </a:xfrm>
            <a:custGeom>
              <a:avLst/>
              <a:gdLst/>
              <a:ahLst/>
              <a:cxnLst/>
              <a:rect l="l" t="t" r="r" b="b"/>
              <a:pathLst>
                <a:path w="1268117" h="2274270" extrusionOk="0">
                  <a:moveTo>
                    <a:pt x="48237" y="0"/>
                  </a:moveTo>
                  <a:lnTo>
                    <a:pt x="1219880" y="0"/>
                  </a:lnTo>
                  <a:cubicBezTo>
                    <a:pt x="1232673" y="0"/>
                    <a:pt x="1244943" y="5082"/>
                    <a:pt x="1253989" y="14128"/>
                  </a:cubicBezTo>
                  <a:cubicBezTo>
                    <a:pt x="1263035" y="23175"/>
                    <a:pt x="1268117" y="35444"/>
                    <a:pt x="1268117" y="48237"/>
                  </a:cubicBezTo>
                  <a:lnTo>
                    <a:pt x="1268117" y="2226032"/>
                  </a:lnTo>
                  <a:cubicBezTo>
                    <a:pt x="1268117" y="2238825"/>
                    <a:pt x="1263035" y="2251095"/>
                    <a:pt x="1253989" y="2260141"/>
                  </a:cubicBezTo>
                  <a:cubicBezTo>
                    <a:pt x="1244943" y="2269187"/>
                    <a:pt x="1232673" y="2274270"/>
                    <a:pt x="1219880" y="2274270"/>
                  </a:cubicBezTo>
                  <a:lnTo>
                    <a:pt x="48237" y="2274270"/>
                  </a:lnTo>
                  <a:cubicBezTo>
                    <a:pt x="35444" y="2274270"/>
                    <a:pt x="23175" y="2269187"/>
                    <a:pt x="14128" y="2260141"/>
                  </a:cubicBezTo>
                  <a:cubicBezTo>
                    <a:pt x="5082" y="2251095"/>
                    <a:pt x="0" y="2238825"/>
                    <a:pt x="0" y="2226032"/>
                  </a:cubicBezTo>
                  <a:lnTo>
                    <a:pt x="0" y="48237"/>
                  </a:lnTo>
                  <a:cubicBezTo>
                    <a:pt x="0" y="35444"/>
                    <a:pt x="5082" y="23175"/>
                    <a:pt x="14128" y="14128"/>
                  </a:cubicBezTo>
                  <a:cubicBezTo>
                    <a:pt x="23175" y="5082"/>
                    <a:pt x="35444" y="0"/>
                    <a:pt x="48237" y="0"/>
                  </a:cubicBezTo>
                  <a:close/>
                </a:path>
              </a:pathLst>
            </a:custGeom>
            <a:solidFill>
              <a:srgbClr val="FFFB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73;p8"/>
            <p:cNvSpPr txBox="1"/>
            <p:nvPr/>
          </p:nvSpPr>
          <p:spPr>
            <a:xfrm>
              <a:off x="0" y="-47625"/>
              <a:ext cx="1268100" cy="2322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74" name="Google Shape;74;p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-782775" y="6149721"/>
            <a:ext cx="6229917" cy="5012428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1145672" y="5210075"/>
            <a:ext cx="5371200" cy="394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556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marL="914400" marR="0" lvl="1" indent="-3556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–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2pPr>
            <a:lvl3pPr marL="1371600" marR="0" lvl="2" indent="-355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3pPr>
            <a:lvl4pPr marL="1828800" marR="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–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4pPr>
            <a:lvl5pPr marL="2286000" marR="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»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5pPr>
            <a:lvl6pPr marL="2743200" marR="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6pPr>
            <a:lvl7pPr marL="3200400" marR="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7pPr>
            <a:lvl8pPr marL="3657600" marR="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8pPr>
            <a:lvl9pPr marL="4114800" marR="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title"/>
          </p:nvPr>
        </p:nvSpPr>
        <p:spPr>
          <a:xfrm>
            <a:off x="1060575" y="1163400"/>
            <a:ext cx="5519100" cy="291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0"/>
              <a:buFont typeface="Fraunces Light"/>
              <a:buNone/>
              <a:defRPr sz="9000" i="0" u="none" strike="noStrike" cap="none">
                <a:solidFill>
                  <a:schemeClr val="dk1"/>
                </a:solidFill>
                <a:latin typeface="Fraunces Light"/>
                <a:ea typeface="Fraunces Light"/>
                <a:cs typeface="Fraunces Light"/>
                <a:sym typeface="Fraunce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7" name="Google Shape;77;p8"/>
          <p:cNvSpPr txBox="1">
            <a:spLocks noGrp="1"/>
          </p:cNvSpPr>
          <p:nvPr>
            <p:ph type="body" idx="2"/>
          </p:nvPr>
        </p:nvSpPr>
        <p:spPr>
          <a:xfrm>
            <a:off x="7701025" y="6745375"/>
            <a:ext cx="4105200" cy="241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556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marL="914400" marR="0" lvl="1" indent="-3556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–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2pPr>
            <a:lvl3pPr marL="1371600" marR="0" lvl="2" indent="-355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–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»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>
            <a:endParaRPr/>
          </a:p>
        </p:txBody>
      </p:sp>
      <p:sp>
        <p:nvSpPr>
          <p:cNvPr id="78" name="Google Shape;78;p8"/>
          <p:cNvSpPr txBox="1">
            <a:spLocks noGrp="1"/>
          </p:cNvSpPr>
          <p:nvPr>
            <p:ph type="body" idx="3"/>
          </p:nvPr>
        </p:nvSpPr>
        <p:spPr>
          <a:xfrm>
            <a:off x="12932825" y="6745375"/>
            <a:ext cx="4105200" cy="241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556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marL="914400" marR="0" lvl="1" indent="-3556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–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2pPr>
            <a:lvl3pPr marL="1371600" marR="0" lvl="2" indent="-355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–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»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>
            <a:endParaRPr/>
          </a:p>
        </p:txBody>
      </p:sp>
      <p:sp>
        <p:nvSpPr>
          <p:cNvPr id="79" name="Google Shape;79;p8"/>
          <p:cNvSpPr>
            <a:spLocks noGrp="1"/>
          </p:cNvSpPr>
          <p:nvPr>
            <p:ph type="pic" idx="4"/>
          </p:nvPr>
        </p:nvSpPr>
        <p:spPr>
          <a:xfrm>
            <a:off x="7797600" y="1208775"/>
            <a:ext cx="3919800" cy="5148900"/>
          </a:xfrm>
          <a:prstGeom prst="rect">
            <a:avLst/>
          </a:prstGeom>
          <a:noFill/>
          <a:ln>
            <a:noFill/>
          </a:ln>
        </p:spPr>
      </p:sp>
      <p:sp>
        <p:nvSpPr>
          <p:cNvPr id="80" name="Google Shape;80;p8"/>
          <p:cNvSpPr>
            <a:spLocks noGrp="1"/>
          </p:cNvSpPr>
          <p:nvPr>
            <p:ph type="pic" idx="5"/>
          </p:nvPr>
        </p:nvSpPr>
        <p:spPr>
          <a:xfrm>
            <a:off x="13025525" y="1208775"/>
            <a:ext cx="3919800" cy="51489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BLANK_1_1_1_1_1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9"/>
          <p:cNvSpPr/>
          <p:nvPr/>
        </p:nvSpPr>
        <p:spPr>
          <a:xfrm>
            <a:off x="300800" y="250900"/>
            <a:ext cx="17646000" cy="846600"/>
          </a:xfrm>
          <a:prstGeom prst="roundRect">
            <a:avLst>
              <a:gd name="adj" fmla="val 38512"/>
            </a:avLst>
          </a:prstGeom>
          <a:solidFill>
            <a:schemeClr val="dk2"/>
          </a:solidFill>
          <a:ln>
            <a:noFill/>
          </a:ln>
          <a:effectLst>
            <a:outerShdw blurRad="57150" dist="19050" dir="5400000" algn="bl" rotWithShape="0">
              <a:schemeClr val="dk1">
                <a:alpha val="50000"/>
              </a:schemeClr>
            </a:outerShdw>
          </a:effectLst>
        </p:spPr>
        <p:txBody>
          <a:bodyPr spcFirstLastPara="1" wrap="square" lIns="182850" tIns="182850" rIns="182850" bIns="1828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/>
          </a:p>
        </p:txBody>
      </p:sp>
      <p:sp>
        <p:nvSpPr>
          <p:cNvPr id="119" name="Google Shape;119;p19"/>
          <p:cNvSpPr/>
          <p:nvPr/>
        </p:nvSpPr>
        <p:spPr>
          <a:xfrm>
            <a:off x="300800" y="9217000"/>
            <a:ext cx="17646000" cy="846600"/>
          </a:xfrm>
          <a:prstGeom prst="roundRect">
            <a:avLst>
              <a:gd name="adj" fmla="val 38512"/>
            </a:avLst>
          </a:prstGeom>
          <a:solidFill>
            <a:schemeClr val="dk2"/>
          </a:solidFill>
          <a:ln>
            <a:noFill/>
          </a:ln>
          <a:effectLst>
            <a:outerShdw blurRad="57150" dist="19050" dir="5400000" algn="bl" rotWithShape="0">
              <a:schemeClr val="dk1">
                <a:alpha val="50000"/>
              </a:schemeClr>
            </a:outerShdw>
          </a:effectLst>
        </p:spPr>
        <p:txBody>
          <a:bodyPr spcFirstLastPara="1" wrap="square" lIns="182850" tIns="182850" rIns="182850" bIns="1828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/>
          </a:p>
        </p:txBody>
      </p:sp>
      <p:sp>
        <p:nvSpPr>
          <p:cNvPr id="120" name="Google Shape;120;p19"/>
          <p:cNvSpPr txBox="1">
            <a:spLocks noGrp="1"/>
          </p:cNvSpPr>
          <p:nvPr>
            <p:ph type="subTitle" idx="1"/>
          </p:nvPr>
        </p:nvSpPr>
        <p:spPr>
          <a:xfrm>
            <a:off x="1444200" y="2785194"/>
            <a:ext cx="3995400" cy="1381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19"/>
          <p:cNvSpPr txBox="1">
            <a:spLocks noGrp="1"/>
          </p:cNvSpPr>
          <p:nvPr>
            <p:ph type="subTitle" idx="2"/>
          </p:nvPr>
        </p:nvSpPr>
        <p:spPr>
          <a:xfrm>
            <a:off x="7131606" y="2785200"/>
            <a:ext cx="4003800" cy="1381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19"/>
          <p:cNvSpPr txBox="1">
            <a:spLocks noGrp="1"/>
          </p:cNvSpPr>
          <p:nvPr>
            <p:ph type="subTitle" idx="3"/>
          </p:nvPr>
        </p:nvSpPr>
        <p:spPr>
          <a:xfrm>
            <a:off x="12849802" y="2785196"/>
            <a:ext cx="4003800" cy="1381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19"/>
          <p:cNvSpPr txBox="1">
            <a:spLocks noGrp="1"/>
          </p:cNvSpPr>
          <p:nvPr>
            <p:ph type="subTitle" idx="4"/>
          </p:nvPr>
        </p:nvSpPr>
        <p:spPr>
          <a:xfrm>
            <a:off x="1444200" y="6260094"/>
            <a:ext cx="3995400" cy="1300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19"/>
          <p:cNvSpPr txBox="1">
            <a:spLocks noGrp="1"/>
          </p:cNvSpPr>
          <p:nvPr>
            <p:ph type="subTitle" idx="5"/>
          </p:nvPr>
        </p:nvSpPr>
        <p:spPr>
          <a:xfrm>
            <a:off x="7131606" y="6260096"/>
            <a:ext cx="4003800" cy="1300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19"/>
          <p:cNvSpPr txBox="1">
            <a:spLocks noGrp="1"/>
          </p:cNvSpPr>
          <p:nvPr>
            <p:ph type="subTitle" idx="6"/>
          </p:nvPr>
        </p:nvSpPr>
        <p:spPr>
          <a:xfrm>
            <a:off x="12854002" y="6260096"/>
            <a:ext cx="3995400" cy="1300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19"/>
          <p:cNvSpPr txBox="1">
            <a:spLocks noGrp="1"/>
          </p:cNvSpPr>
          <p:nvPr>
            <p:ph type="subTitle" idx="7"/>
          </p:nvPr>
        </p:nvSpPr>
        <p:spPr>
          <a:xfrm>
            <a:off x="1444200" y="1820494"/>
            <a:ext cx="3995400" cy="9696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000" b="1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27" name="Google Shape;127;p19"/>
          <p:cNvSpPr txBox="1">
            <a:spLocks noGrp="1"/>
          </p:cNvSpPr>
          <p:nvPr>
            <p:ph type="subTitle" idx="8"/>
          </p:nvPr>
        </p:nvSpPr>
        <p:spPr>
          <a:xfrm>
            <a:off x="7131606" y="1820494"/>
            <a:ext cx="4003800" cy="9696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000" b="1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28" name="Google Shape;128;p19"/>
          <p:cNvSpPr txBox="1">
            <a:spLocks noGrp="1"/>
          </p:cNvSpPr>
          <p:nvPr>
            <p:ph type="subTitle" idx="9"/>
          </p:nvPr>
        </p:nvSpPr>
        <p:spPr>
          <a:xfrm>
            <a:off x="12849802" y="1820494"/>
            <a:ext cx="4003800" cy="9696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000" b="1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29" name="Google Shape;129;p19"/>
          <p:cNvSpPr txBox="1">
            <a:spLocks noGrp="1"/>
          </p:cNvSpPr>
          <p:nvPr>
            <p:ph type="subTitle" idx="13"/>
          </p:nvPr>
        </p:nvSpPr>
        <p:spPr>
          <a:xfrm>
            <a:off x="1444200" y="5409294"/>
            <a:ext cx="3995400" cy="8466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000" b="1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30" name="Google Shape;130;p19"/>
          <p:cNvSpPr txBox="1">
            <a:spLocks noGrp="1"/>
          </p:cNvSpPr>
          <p:nvPr>
            <p:ph type="subTitle" idx="14"/>
          </p:nvPr>
        </p:nvSpPr>
        <p:spPr>
          <a:xfrm>
            <a:off x="7131606" y="5409294"/>
            <a:ext cx="4003800" cy="8466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000" b="1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31" name="Google Shape;131;p19"/>
          <p:cNvSpPr txBox="1">
            <a:spLocks noGrp="1"/>
          </p:cNvSpPr>
          <p:nvPr>
            <p:ph type="subTitle" idx="15"/>
          </p:nvPr>
        </p:nvSpPr>
        <p:spPr>
          <a:xfrm>
            <a:off x="12854002" y="5409294"/>
            <a:ext cx="3995400" cy="8466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000" b="1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4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27220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DBE3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Fraunces"/>
              <a:buNone/>
              <a:defRPr sz="4400" i="0" u="none" strike="noStrike" cap="none">
                <a:solidFill>
                  <a:schemeClr val="dk1"/>
                </a:solidFill>
                <a:latin typeface="Fraunces"/>
                <a:ea typeface="Fraunces"/>
                <a:cs typeface="Fraunces"/>
                <a:sym typeface="Fraunce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556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marL="914400" marR="0" lvl="1" indent="-3556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–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2pPr>
            <a:lvl3pPr marL="1371600" marR="0" lvl="2" indent="-355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–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»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6" r:id="rId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93/bjd/ljad462" TargetMode="External"/><Relationship Id="rId7" Type="http://schemas.openxmlformats.org/officeDocument/2006/relationships/hyperlink" Target="https://eczema.org/information-and-advice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irishskin.ie/2020/11/02/psychosocial-burden-and-costs-in-patients-with-atopic-dermatitis/" TargetMode="External"/><Relationship Id="rId5" Type="http://schemas.openxmlformats.org/officeDocument/2006/relationships/hyperlink" Target="https://www.ncbi.nlm.nih.gov/books/NBK538209/" TargetMode="External"/><Relationship Id="rId4" Type="http://schemas.openxmlformats.org/officeDocument/2006/relationships/hyperlink" Target="https://www.sanofi.co.uk/assets/dot-uk/pages/images/skin-in-the-game/cost-of-ad-pdf.pdf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eczema.org/what-we-do/?utm_source=chatgpt.com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gov.uk/guidance/regulating-medical-devices-in-the-uk?utm_source=chatgpt.com" TargetMode="External"/><Relationship Id="rId4" Type="http://schemas.openxmlformats.org/officeDocument/2006/relationships/hyperlink" Target="https://ico.org.uk/for-organisations/uk-gdpr-guidance-and-resources/childrens-information/childrens-code-guidance-and-resource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ADBB"/>
        </a:solid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" name="Google Shape;85;p9"/>
          <p:cNvGrpSpPr/>
          <p:nvPr/>
        </p:nvGrpSpPr>
        <p:grpSpPr>
          <a:xfrm>
            <a:off x="9611579" y="-233044"/>
            <a:ext cx="8673366" cy="10516503"/>
            <a:chOff x="0" y="-47625"/>
            <a:chExt cx="2567025" cy="2321895"/>
          </a:xfrm>
        </p:grpSpPr>
        <p:sp>
          <p:nvSpPr>
            <p:cNvPr id="86" name="Google Shape;86;p9"/>
            <p:cNvSpPr/>
            <p:nvPr/>
          </p:nvSpPr>
          <p:spPr>
            <a:xfrm>
              <a:off x="0" y="0"/>
              <a:ext cx="2567025" cy="2274270"/>
            </a:xfrm>
            <a:custGeom>
              <a:avLst/>
              <a:gdLst/>
              <a:ahLst/>
              <a:cxnLst/>
              <a:rect l="l" t="t" r="r" b="b"/>
              <a:pathLst>
                <a:path w="2567025" h="2274270" extrusionOk="0">
                  <a:moveTo>
                    <a:pt x="23829" y="0"/>
                  </a:moveTo>
                  <a:lnTo>
                    <a:pt x="2543195" y="0"/>
                  </a:lnTo>
                  <a:cubicBezTo>
                    <a:pt x="2549515" y="0"/>
                    <a:pt x="2555576" y="2511"/>
                    <a:pt x="2560045" y="6979"/>
                  </a:cubicBezTo>
                  <a:cubicBezTo>
                    <a:pt x="2564514" y="11448"/>
                    <a:pt x="2567025" y="17509"/>
                    <a:pt x="2567025" y="23829"/>
                  </a:cubicBezTo>
                  <a:lnTo>
                    <a:pt x="2567025" y="2250440"/>
                  </a:lnTo>
                  <a:cubicBezTo>
                    <a:pt x="2567025" y="2263601"/>
                    <a:pt x="2556356" y="2274270"/>
                    <a:pt x="2543195" y="2274270"/>
                  </a:cubicBezTo>
                  <a:lnTo>
                    <a:pt x="23829" y="2274270"/>
                  </a:lnTo>
                  <a:cubicBezTo>
                    <a:pt x="17509" y="2274270"/>
                    <a:pt x="11448" y="2271759"/>
                    <a:pt x="6979" y="2267290"/>
                  </a:cubicBezTo>
                  <a:cubicBezTo>
                    <a:pt x="2511" y="2262821"/>
                    <a:pt x="0" y="2256760"/>
                    <a:pt x="0" y="2250440"/>
                  </a:cubicBezTo>
                  <a:lnTo>
                    <a:pt x="0" y="23829"/>
                  </a:lnTo>
                  <a:cubicBezTo>
                    <a:pt x="0" y="17509"/>
                    <a:pt x="2511" y="11448"/>
                    <a:pt x="6979" y="6979"/>
                  </a:cubicBezTo>
                  <a:cubicBezTo>
                    <a:pt x="11448" y="2511"/>
                    <a:pt x="17509" y="0"/>
                    <a:pt x="23829" y="0"/>
                  </a:cubicBezTo>
                  <a:close/>
                </a:path>
              </a:pathLst>
            </a:custGeom>
            <a:solidFill>
              <a:srgbClr val="F4DB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9"/>
            <p:cNvSpPr txBox="1"/>
            <p:nvPr/>
          </p:nvSpPr>
          <p:spPr>
            <a:xfrm>
              <a:off x="0" y="-47625"/>
              <a:ext cx="2567025" cy="232189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8" name="Google Shape;88;p9"/>
          <p:cNvSpPr/>
          <p:nvPr/>
        </p:nvSpPr>
        <p:spPr>
          <a:xfrm>
            <a:off x="11140961" y="5924063"/>
            <a:ext cx="5941143" cy="129625"/>
          </a:xfrm>
          <a:custGeom>
            <a:avLst/>
            <a:gdLst/>
            <a:ahLst/>
            <a:cxnLst/>
            <a:rect l="l" t="t" r="r" b="b"/>
            <a:pathLst>
              <a:path w="5941143" h="129625" extrusionOk="0">
                <a:moveTo>
                  <a:pt x="0" y="0"/>
                </a:moveTo>
                <a:lnTo>
                  <a:pt x="5941143" y="0"/>
                </a:lnTo>
                <a:lnTo>
                  <a:pt x="5941143" y="129625"/>
                </a:lnTo>
                <a:lnTo>
                  <a:pt x="0" y="12962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90" name="Google Shape;90;p9"/>
          <p:cNvSpPr txBox="1"/>
          <p:nvPr/>
        </p:nvSpPr>
        <p:spPr>
          <a:xfrm>
            <a:off x="10781471" y="6274572"/>
            <a:ext cx="6946889" cy="2548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14999"/>
              </a:lnSpc>
            </a:pPr>
            <a:r>
              <a:rPr lang="en-US" sz="3600" b="1" i="1" dirty="0">
                <a:latin typeface="Inter"/>
                <a:ea typeface="Inter"/>
                <a:sym typeface="Inter"/>
              </a:rPr>
              <a:t>A Smartwatch for Children with Eczema: Promoting Timely Emollient Use through Digital Health Innovation</a:t>
            </a:r>
            <a:endParaRPr lang="en-US" sz="3200" b="1" i="1" dirty="0"/>
          </a:p>
        </p:txBody>
      </p:sp>
      <p:sp>
        <p:nvSpPr>
          <p:cNvPr id="91" name="Google Shape;91;p9"/>
          <p:cNvSpPr/>
          <p:nvPr/>
        </p:nvSpPr>
        <p:spPr>
          <a:xfrm rot="182170">
            <a:off x="12507947" y="6823864"/>
            <a:ext cx="2139525" cy="800390"/>
          </a:xfrm>
          <a:custGeom>
            <a:avLst/>
            <a:gdLst/>
            <a:ahLst/>
            <a:cxnLst/>
            <a:rect l="l" t="t" r="r" b="b"/>
            <a:pathLst>
              <a:path w="2655268" h="897963" extrusionOk="0">
                <a:moveTo>
                  <a:pt x="0" y="0"/>
                </a:moveTo>
                <a:lnTo>
                  <a:pt x="2655269" y="0"/>
                </a:lnTo>
                <a:lnTo>
                  <a:pt x="2655269" y="897963"/>
                </a:lnTo>
                <a:lnTo>
                  <a:pt x="0" y="8979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pic>
        <p:nvPicPr>
          <p:cNvPr id="93" name="Google Shape;93;p9" descr="A child with a lotion on her face&#10;&#10;AI-generated content may be incorrect."/>
          <p:cNvPicPr preferRelativeResize="0"/>
          <p:nvPr/>
        </p:nvPicPr>
        <p:blipFill>
          <a:blip r:embed="rId5"/>
          <a:srcRect t="1800" b="1800"/>
          <a:stretch>
            <a:fillRect/>
          </a:stretch>
        </p:blipFill>
        <p:spPr>
          <a:xfrm>
            <a:off x="10779724" y="1276263"/>
            <a:ext cx="6659400" cy="4281900"/>
          </a:xfrm>
          <a:prstGeom prst="roundRect">
            <a:avLst>
              <a:gd name="adj" fmla="val 7431"/>
            </a:avLst>
          </a:prstGeom>
          <a:noFill/>
          <a:ln>
            <a:noFill/>
          </a:ln>
        </p:spPr>
      </p:pic>
      <p:pic>
        <p:nvPicPr>
          <p:cNvPr id="2" name="Picture 1" descr="A pink square watch with a face and text&#10;&#10;AI-generated content may be incorrect.">
            <a:extLst>
              <a:ext uri="{FF2B5EF4-FFF2-40B4-BE49-F238E27FC236}">
                <a16:creationId xmlns:a16="http://schemas.microsoft.com/office/drawing/2014/main" id="{17AD2E1B-7290-EF2F-332E-AA036187BA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5466" y="1270311"/>
            <a:ext cx="7676686" cy="773244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DBE3"/>
        </a:solidFill>
        <a:effectLst/>
      </p:bgPr>
    </p:bg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" name="Google Shape;122;p11"/>
          <p:cNvGrpSpPr/>
          <p:nvPr/>
        </p:nvGrpSpPr>
        <p:grpSpPr>
          <a:xfrm>
            <a:off x="895152" y="645115"/>
            <a:ext cx="13542481" cy="3366730"/>
            <a:chOff x="0" y="-47625"/>
            <a:chExt cx="3397146" cy="886711"/>
          </a:xfrm>
        </p:grpSpPr>
        <p:sp>
          <p:nvSpPr>
            <p:cNvPr id="123" name="Google Shape;123;p11"/>
            <p:cNvSpPr/>
            <p:nvPr/>
          </p:nvSpPr>
          <p:spPr>
            <a:xfrm>
              <a:off x="0" y="0"/>
              <a:ext cx="3397146" cy="839086"/>
            </a:xfrm>
            <a:custGeom>
              <a:avLst/>
              <a:gdLst/>
              <a:ahLst/>
              <a:cxnLst/>
              <a:rect l="l" t="t" r="r" b="b"/>
              <a:pathLst>
                <a:path w="3397146" h="839086" extrusionOk="0">
                  <a:moveTo>
                    <a:pt x="18007" y="0"/>
                  </a:moveTo>
                  <a:lnTo>
                    <a:pt x="3379139" y="0"/>
                  </a:lnTo>
                  <a:cubicBezTo>
                    <a:pt x="3389084" y="0"/>
                    <a:pt x="3397146" y="8062"/>
                    <a:pt x="3397146" y="18007"/>
                  </a:cubicBezTo>
                  <a:lnTo>
                    <a:pt x="3397146" y="821079"/>
                  </a:lnTo>
                  <a:cubicBezTo>
                    <a:pt x="3397146" y="831024"/>
                    <a:pt x="3389084" y="839086"/>
                    <a:pt x="3379139" y="839086"/>
                  </a:cubicBezTo>
                  <a:lnTo>
                    <a:pt x="18007" y="839086"/>
                  </a:lnTo>
                  <a:cubicBezTo>
                    <a:pt x="8062" y="839086"/>
                    <a:pt x="0" y="831024"/>
                    <a:pt x="0" y="821079"/>
                  </a:cubicBezTo>
                  <a:lnTo>
                    <a:pt x="0" y="18007"/>
                  </a:lnTo>
                  <a:cubicBezTo>
                    <a:pt x="0" y="8062"/>
                    <a:pt x="8062" y="0"/>
                    <a:pt x="18007" y="0"/>
                  </a:cubicBezTo>
                  <a:close/>
                </a:path>
              </a:pathLst>
            </a:custGeom>
            <a:solidFill>
              <a:srgbClr val="FFFB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124;p11"/>
            <p:cNvSpPr txBox="1"/>
            <p:nvPr/>
          </p:nvSpPr>
          <p:spPr>
            <a:xfrm>
              <a:off x="0" y="-47625"/>
              <a:ext cx="3397146" cy="88671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29" name="Google Shape;129;p11"/>
          <p:cNvSpPr txBox="1"/>
          <p:nvPr/>
        </p:nvSpPr>
        <p:spPr>
          <a:xfrm>
            <a:off x="1353446" y="1231891"/>
            <a:ext cx="10025305" cy="9971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5400" b="0" i="0" u="none" strike="noStrike" cap="none" dirty="0">
                <a:solidFill>
                  <a:srgbClr val="000000"/>
                </a:solidFill>
                <a:latin typeface="Fraunces Light"/>
                <a:ea typeface="Fraunces Light"/>
                <a:cs typeface="Fraunces Light"/>
                <a:sym typeface="Fraunces Light"/>
              </a:rPr>
              <a:t>About </a:t>
            </a:r>
            <a:r>
              <a:rPr lang="en-US" sz="5400" dirty="0">
                <a:latin typeface="Fraunces Light"/>
                <a:ea typeface="Fraunces Light"/>
                <a:cs typeface="Fraunces Light"/>
                <a:sym typeface="Fraunces Light"/>
              </a:rPr>
              <a:t>Eczema</a:t>
            </a:r>
            <a:endParaRPr lang="en-US" sz="5400" dirty="0"/>
          </a:p>
        </p:txBody>
      </p:sp>
      <p:sp>
        <p:nvSpPr>
          <p:cNvPr id="130" name="Google Shape;130;p11"/>
          <p:cNvSpPr txBox="1"/>
          <p:nvPr/>
        </p:nvSpPr>
        <p:spPr>
          <a:xfrm>
            <a:off x="1353446" y="2216405"/>
            <a:ext cx="12554944" cy="14157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14999"/>
              </a:lnSpc>
            </a:pPr>
            <a:r>
              <a:rPr lang="en-US" sz="2000" dirty="0">
                <a:latin typeface="Inter"/>
                <a:ea typeface="Inter"/>
                <a:cs typeface="Inter"/>
                <a:sym typeface="Inter"/>
              </a:rPr>
              <a:t>Eczema, also known as atopic dermatitis, is a common, non-contagious skin condition that causes the skin to become dry, itchy, and irritated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. </a:t>
            </a:r>
            <a:r>
              <a:rPr lang="en-US" sz="2000" dirty="0">
                <a:latin typeface="Inter"/>
                <a:ea typeface="Inter"/>
                <a:cs typeface="Inter"/>
                <a:sym typeface="Inter"/>
              </a:rPr>
              <a:t>Often referred to as “the itch 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that </a:t>
            </a:r>
            <a:r>
              <a:rPr lang="en-US" sz="2000" dirty="0">
                <a:latin typeface="Inter"/>
                <a:ea typeface="Inter"/>
                <a:cs typeface="Inter"/>
                <a:sym typeface="Inter"/>
              </a:rPr>
              <a:t>rashes” (Nemeth et al., 2022), this long-term condition tends to flare up unpredictably, making it challenging to manage 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and </a:t>
            </a:r>
            <a:r>
              <a:rPr lang="en-US" sz="2000" dirty="0">
                <a:latin typeface="Inter"/>
                <a:ea typeface="Inter"/>
                <a:cs typeface="Inter"/>
                <a:sym typeface="Inter"/>
              </a:rPr>
              <a:t>to assess treatment effectiveness (Langan et al., 2024).</a:t>
            </a:r>
            <a:endParaRPr lang="en-US" sz="2000" dirty="0"/>
          </a:p>
        </p:txBody>
      </p:sp>
      <p:pic>
        <p:nvPicPr>
          <p:cNvPr id="131" name="Google Shape;131;p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086900" y="1227075"/>
            <a:ext cx="1386550" cy="2202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Placeholder 3" descr="A collage of a child&amp;#39;s face&#10;&#10;AI-generated content may be incorrect.">
            <a:extLst>
              <a:ext uri="{FF2B5EF4-FFF2-40B4-BE49-F238E27FC236}">
                <a16:creationId xmlns:a16="http://schemas.microsoft.com/office/drawing/2014/main" id="{016F5CD1-A4DC-DF6C-35FE-6FE32EB8473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5934" b="25934"/>
          <a:stretch/>
        </p:blipFill>
        <p:spPr>
          <a:xfrm>
            <a:off x="895150" y="4419909"/>
            <a:ext cx="16498200" cy="5104800"/>
          </a:xfrm>
          <a:prstGeom prst="roundRect">
            <a:avLst>
              <a:gd name="adj" fmla="val 3724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CE6B78F-C29D-0AE6-DD32-C4B0C487FC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pPr marL="101600" indent="0" algn="ctr">
              <a:buNone/>
            </a:pPr>
            <a:r>
              <a:rPr lang="en-US" sz="4000" b="1" dirty="0"/>
              <a:t>2.6%</a:t>
            </a:r>
          </a:p>
          <a:p>
            <a:pPr marL="101600" indent="0" algn="ctr">
              <a:buNone/>
            </a:pPr>
            <a:endParaRPr lang="en-US" sz="800" dirty="0"/>
          </a:p>
          <a:p>
            <a:pPr marL="101600" indent="0" algn="ctr">
              <a:buNone/>
            </a:pPr>
            <a:r>
              <a:rPr lang="en-US" sz="2400"/>
              <a:t>Of the global population is affected by eczema.</a:t>
            </a:r>
          </a:p>
          <a:p>
            <a:pPr marL="101600" indent="0" algn="ctr">
              <a:buNone/>
            </a:pPr>
            <a:endParaRPr lang="en-US" sz="2400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FF9B44BB-CB44-7315-6CFD-18F3C6F34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4336" y="1116102"/>
            <a:ext cx="6201000" cy="4184327"/>
          </a:xfrm>
        </p:spPr>
        <p:txBody>
          <a:bodyPr/>
          <a:lstStyle/>
          <a:p>
            <a:r>
              <a:rPr lang="en-US" dirty="0"/>
              <a:t>ECZEMA </a:t>
            </a:r>
            <a:br>
              <a:rPr lang="en-US" dirty="0"/>
            </a:br>
            <a:r>
              <a:rPr lang="en-US" dirty="0"/>
              <a:t>in numbers</a:t>
            </a:r>
          </a:p>
        </p:txBody>
      </p:sp>
      <p:sp>
        <p:nvSpPr>
          <p:cNvPr id="10" name="Text Placeholder 1">
            <a:extLst>
              <a:ext uri="{FF2B5EF4-FFF2-40B4-BE49-F238E27FC236}">
                <a16:creationId xmlns:a16="http://schemas.microsoft.com/office/drawing/2014/main" id="{F8A487C2-B5EF-8EDE-DC9E-60E3DB736011}"/>
              </a:ext>
            </a:extLst>
          </p:cNvPr>
          <p:cNvSpPr txBox="1">
            <a:spLocks/>
          </p:cNvSpPr>
          <p:nvPr/>
        </p:nvSpPr>
        <p:spPr>
          <a:xfrm>
            <a:off x="9742258" y="4151159"/>
            <a:ext cx="3632048" cy="21700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556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marL="914400" marR="0" lvl="1" indent="-3556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–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2pPr>
            <a:lvl3pPr marL="1371600" marR="0" lvl="2" indent="-3556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–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»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>
            <a:pPr marL="101600" indent="0" algn="ctr">
              <a:buFont typeface="Inter"/>
              <a:buNone/>
            </a:pPr>
            <a:r>
              <a:rPr lang="en-US" sz="4000" b="1" dirty="0"/>
              <a:t>1 in 10</a:t>
            </a:r>
          </a:p>
          <a:p>
            <a:pPr marL="101600" indent="0" algn="ctr">
              <a:buFont typeface="Inter"/>
              <a:buNone/>
            </a:pPr>
            <a:endParaRPr lang="en-US" sz="800" dirty="0"/>
          </a:p>
          <a:p>
            <a:pPr marL="101600" indent="0" algn="ctr">
              <a:buNone/>
            </a:pPr>
            <a:r>
              <a:rPr lang="en-US" sz="2400" dirty="0"/>
              <a:t>Adults in the UK have eczema</a:t>
            </a:r>
          </a:p>
        </p:txBody>
      </p:sp>
      <p:sp>
        <p:nvSpPr>
          <p:cNvPr id="12" name="Text Placeholder 1">
            <a:extLst>
              <a:ext uri="{FF2B5EF4-FFF2-40B4-BE49-F238E27FC236}">
                <a16:creationId xmlns:a16="http://schemas.microsoft.com/office/drawing/2014/main" id="{48C46621-D15C-67FA-9EC6-B7441D83221B}"/>
              </a:ext>
            </a:extLst>
          </p:cNvPr>
          <p:cNvSpPr txBox="1">
            <a:spLocks/>
          </p:cNvSpPr>
          <p:nvPr/>
        </p:nvSpPr>
        <p:spPr>
          <a:xfrm>
            <a:off x="9979221" y="7189866"/>
            <a:ext cx="3186000" cy="21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556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marL="914400" marR="0" lvl="1" indent="-3556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–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2pPr>
            <a:lvl3pPr marL="1371600" marR="0" lvl="2" indent="-3556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–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»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>
            <a:pPr marL="101600" indent="0" algn="ctr">
              <a:buFont typeface="Inter"/>
              <a:buNone/>
            </a:pPr>
            <a:r>
              <a:rPr lang="en-US" sz="4000" b="1" dirty="0"/>
              <a:t>1 in 5</a:t>
            </a:r>
          </a:p>
          <a:p>
            <a:pPr marL="101600" indent="0" algn="ctr">
              <a:buFont typeface="Inter"/>
              <a:buNone/>
            </a:pPr>
            <a:endParaRPr lang="en-US" sz="800" dirty="0"/>
          </a:p>
          <a:p>
            <a:pPr marL="101600" indent="0" algn="ctr">
              <a:buFont typeface="Inter"/>
              <a:buNone/>
            </a:pPr>
            <a:r>
              <a:rPr lang="en-US" sz="2400" dirty="0"/>
              <a:t>Children in the UK have eczema</a:t>
            </a: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4B326311-F90D-2810-E064-F57EED3AF88A}"/>
              </a:ext>
            </a:extLst>
          </p:cNvPr>
          <p:cNvSpPr txBox="1">
            <a:spLocks/>
          </p:cNvSpPr>
          <p:nvPr/>
        </p:nvSpPr>
        <p:spPr>
          <a:xfrm>
            <a:off x="13714880" y="987000"/>
            <a:ext cx="3632048" cy="21700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556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marL="914400" marR="0" lvl="1" indent="-3556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–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2pPr>
            <a:lvl3pPr marL="1371600" marR="0" lvl="2" indent="-3556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–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»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>
            <a:pPr marL="101600" indent="0" algn="ctr">
              <a:buFont typeface="Inter"/>
              <a:buNone/>
            </a:pPr>
            <a:r>
              <a:rPr lang="en-US" sz="4000" b="1" dirty="0"/>
              <a:t>86%</a:t>
            </a:r>
          </a:p>
          <a:p>
            <a:pPr marL="101600" indent="0" algn="ctr">
              <a:buFont typeface="Inter"/>
              <a:buNone/>
            </a:pPr>
            <a:endParaRPr lang="en-US" sz="800" dirty="0"/>
          </a:p>
          <a:p>
            <a:pPr marL="101600" indent="0" algn="ctr">
              <a:buNone/>
            </a:pPr>
            <a:r>
              <a:rPr lang="en-US" sz="2400" dirty="0"/>
              <a:t>Children with eczema report loss of sleep.</a:t>
            </a:r>
          </a:p>
        </p:txBody>
      </p:sp>
      <p:sp>
        <p:nvSpPr>
          <p:cNvPr id="14" name="Text Placeholder 1">
            <a:extLst>
              <a:ext uri="{FF2B5EF4-FFF2-40B4-BE49-F238E27FC236}">
                <a16:creationId xmlns:a16="http://schemas.microsoft.com/office/drawing/2014/main" id="{B880EE0D-3416-8A2B-525D-FC233D046C48}"/>
              </a:ext>
            </a:extLst>
          </p:cNvPr>
          <p:cNvSpPr txBox="1">
            <a:spLocks/>
          </p:cNvSpPr>
          <p:nvPr/>
        </p:nvSpPr>
        <p:spPr>
          <a:xfrm>
            <a:off x="13714880" y="4067524"/>
            <a:ext cx="3632048" cy="21700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556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marL="914400" marR="0" lvl="1" indent="-3556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–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2pPr>
            <a:lvl3pPr marL="1371600" marR="0" lvl="2" indent="-3556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–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»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>
            <a:pPr marL="101600" indent="0" algn="ctr">
              <a:buFont typeface="Inter"/>
              <a:buNone/>
            </a:pPr>
            <a:r>
              <a:rPr lang="en-US" sz="4000" b="1" dirty="0"/>
              <a:t>26%</a:t>
            </a:r>
          </a:p>
          <a:p>
            <a:pPr marL="101600" indent="0" algn="ctr">
              <a:buFont typeface="Inter"/>
              <a:buNone/>
            </a:pPr>
            <a:endParaRPr lang="en-US" sz="800" dirty="0"/>
          </a:p>
          <a:p>
            <a:pPr marL="101600" indent="0" algn="ctr">
              <a:buNone/>
            </a:pPr>
            <a:r>
              <a:rPr lang="en-US" sz="2400" dirty="0"/>
              <a:t>Children missed 1-2 days of school per month due to eczema.</a:t>
            </a:r>
          </a:p>
        </p:txBody>
      </p:sp>
      <p:sp>
        <p:nvSpPr>
          <p:cNvPr id="15" name="Text Placeholder 1">
            <a:extLst>
              <a:ext uri="{FF2B5EF4-FFF2-40B4-BE49-F238E27FC236}">
                <a16:creationId xmlns:a16="http://schemas.microsoft.com/office/drawing/2014/main" id="{A31254A1-FD4C-174C-6857-0230D9203966}"/>
              </a:ext>
            </a:extLst>
          </p:cNvPr>
          <p:cNvSpPr txBox="1">
            <a:spLocks/>
          </p:cNvSpPr>
          <p:nvPr/>
        </p:nvSpPr>
        <p:spPr>
          <a:xfrm>
            <a:off x="13714880" y="7175926"/>
            <a:ext cx="3632048" cy="21700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556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marL="914400" marR="0" lvl="1" indent="-3556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–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2pPr>
            <a:lvl3pPr marL="1371600" marR="0" lvl="2" indent="-3556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–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»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Char char="•"/>
              <a:defRPr sz="2000" b="0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>
            <a:pPr marL="101600" indent="0" algn="ctr">
              <a:buNone/>
            </a:pPr>
            <a:r>
              <a:rPr lang="en-US" sz="4000" b="1" dirty="0"/>
              <a:t>£257 million</a:t>
            </a:r>
          </a:p>
          <a:p>
            <a:pPr marL="101600" indent="0" algn="ctr">
              <a:buFont typeface="Inter"/>
              <a:buNone/>
            </a:pPr>
            <a:endParaRPr lang="en-US" sz="800" dirty="0"/>
          </a:p>
          <a:p>
            <a:pPr marL="101600" indent="0" algn="ctr">
              <a:buNone/>
            </a:pPr>
            <a:r>
              <a:rPr lang="en-US" sz="2400" dirty="0"/>
              <a:t>Spent by the NHS treating eczema in 2020.</a:t>
            </a:r>
          </a:p>
        </p:txBody>
      </p:sp>
      <p:sp>
        <p:nvSpPr>
          <p:cNvPr id="20" name="Google Shape;149;p12">
            <a:extLst>
              <a:ext uri="{FF2B5EF4-FFF2-40B4-BE49-F238E27FC236}">
                <a16:creationId xmlns:a16="http://schemas.microsoft.com/office/drawing/2014/main" id="{C5C70BBD-BDEF-B99B-BCDA-5EBD0BD61E95}"/>
              </a:ext>
            </a:extLst>
          </p:cNvPr>
          <p:cNvSpPr txBox="1"/>
          <p:nvPr/>
        </p:nvSpPr>
        <p:spPr>
          <a:xfrm>
            <a:off x="9253765" y="9787574"/>
            <a:ext cx="8927756" cy="6724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14999"/>
              </a:lnSpc>
            </a:pPr>
            <a:r>
              <a:rPr lang="en-US" dirty="0">
                <a:latin typeface="Inter"/>
                <a:ea typeface="Inter"/>
                <a:sym typeface="Inter"/>
              </a:rPr>
              <a:t>References: National Eczema Society (2025); British Journal of Dermatology (2023) &amp; Dawson, 2023.</a:t>
            </a:r>
            <a:endParaRPr lang="en-US" dirty="0"/>
          </a:p>
          <a:p>
            <a:pPr marL="342900" marR="0" lvl="0" indent="-342900" algn="l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Char char="•"/>
            </a:pPr>
            <a:endParaRPr lang="en-US" sz="2400" dirty="0">
              <a:latin typeface="Inter"/>
              <a:ea typeface="Inter"/>
            </a:endParaRPr>
          </a:p>
        </p:txBody>
      </p:sp>
      <p:pic>
        <p:nvPicPr>
          <p:cNvPr id="6" name="Picture 5" descr="A person with a rash on her arm&#10;&#10;AI-generated content may be incorrect.">
            <a:extLst>
              <a:ext uri="{FF2B5EF4-FFF2-40B4-BE49-F238E27FC236}">
                <a16:creationId xmlns:a16="http://schemas.microsoft.com/office/drawing/2014/main" id="{79AEF1E9-5781-2CF5-1580-99C4822E9A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05" y="5466142"/>
            <a:ext cx="5958089" cy="5407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7643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DBE3"/>
        </a:solidFill>
        <a:effectLst/>
      </p:bgPr>
    </p:bg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" name="Google Shape;181;p14" descr="A child with long hair touching her hair&#10;&#10;AI-generated content may be incorrect."/>
          <p:cNvPicPr preferRelativeResize="0"/>
          <p:nvPr/>
        </p:nvPicPr>
        <p:blipFill rotWithShape="1">
          <a:blip r:embed="rId3"/>
          <a:srcRect l="19495" r="19495"/>
          <a:stretch/>
        </p:blipFill>
        <p:spPr>
          <a:xfrm>
            <a:off x="10612002" y="825941"/>
            <a:ext cx="6780845" cy="863511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82" name="Google Shape;182;p14"/>
          <p:cNvGrpSpPr/>
          <p:nvPr/>
        </p:nvGrpSpPr>
        <p:grpSpPr>
          <a:xfrm>
            <a:off x="895152" y="645115"/>
            <a:ext cx="9268170" cy="1684132"/>
            <a:chOff x="0" y="-47625"/>
            <a:chExt cx="2441000" cy="1007472"/>
          </a:xfrm>
        </p:grpSpPr>
        <p:sp>
          <p:nvSpPr>
            <p:cNvPr id="183" name="Google Shape;183;p14"/>
            <p:cNvSpPr/>
            <p:nvPr/>
          </p:nvSpPr>
          <p:spPr>
            <a:xfrm>
              <a:off x="0" y="0"/>
              <a:ext cx="2440999" cy="959847"/>
            </a:xfrm>
            <a:custGeom>
              <a:avLst/>
              <a:gdLst/>
              <a:ahLst/>
              <a:cxnLst/>
              <a:rect l="l" t="t" r="r" b="b"/>
              <a:pathLst>
                <a:path w="2440999" h="959847" extrusionOk="0">
                  <a:moveTo>
                    <a:pt x="25060" y="0"/>
                  </a:moveTo>
                  <a:lnTo>
                    <a:pt x="2415940" y="0"/>
                  </a:lnTo>
                  <a:cubicBezTo>
                    <a:pt x="2422586" y="0"/>
                    <a:pt x="2428960" y="2640"/>
                    <a:pt x="2433660" y="7340"/>
                  </a:cubicBezTo>
                  <a:cubicBezTo>
                    <a:pt x="2438359" y="12039"/>
                    <a:pt x="2440999" y="18413"/>
                    <a:pt x="2440999" y="25060"/>
                  </a:cubicBezTo>
                  <a:lnTo>
                    <a:pt x="2440999" y="934787"/>
                  </a:lnTo>
                  <a:cubicBezTo>
                    <a:pt x="2440999" y="948627"/>
                    <a:pt x="2429780" y="959847"/>
                    <a:pt x="2415940" y="959847"/>
                  </a:cubicBezTo>
                  <a:lnTo>
                    <a:pt x="25060" y="959847"/>
                  </a:lnTo>
                  <a:cubicBezTo>
                    <a:pt x="11220" y="959847"/>
                    <a:pt x="0" y="948627"/>
                    <a:pt x="0" y="934787"/>
                  </a:cubicBezTo>
                  <a:lnTo>
                    <a:pt x="0" y="25060"/>
                  </a:lnTo>
                  <a:cubicBezTo>
                    <a:pt x="0" y="11220"/>
                    <a:pt x="11220" y="0"/>
                    <a:pt x="25060" y="0"/>
                  </a:cubicBezTo>
                  <a:close/>
                </a:path>
              </a:pathLst>
            </a:custGeom>
            <a:solidFill>
              <a:srgbClr val="DDADB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184;p14"/>
            <p:cNvSpPr txBox="1"/>
            <p:nvPr/>
          </p:nvSpPr>
          <p:spPr>
            <a:xfrm>
              <a:off x="0" y="-47625"/>
              <a:ext cx="2441000" cy="100747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85" name="Google Shape;185;p14"/>
          <p:cNvSpPr txBox="1"/>
          <p:nvPr/>
        </p:nvSpPr>
        <p:spPr>
          <a:xfrm>
            <a:off x="1132190" y="828450"/>
            <a:ext cx="8761896" cy="13542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8000" dirty="0">
                <a:latin typeface="Fraunces Light"/>
                <a:sym typeface="Fraunces Light"/>
              </a:rPr>
              <a:t>Why?</a:t>
            </a:r>
            <a:endParaRPr lang="en-US" sz="8000" dirty="0">
              <a:latin typeface="Fraunces Light"/>
            </a:endParaRPr>
          </a:p>
        </p:txBody>
      </p:sp>
      <p:grpSp>
        <p:nvGrpSpPr>
          <p:cNvPr id="186" name="Google Shape;186;p14"/>
          <p:cNvGrpSpPr/>
          <p:nvPr/>
        </p:nvGrpSpPr>
        <p:grpSpPr>
          <a:xfrm>
            <a:off x="895152" y="2341361"/>
            <a:ext cx="9268170" cy="7135796"/>
            <a:chOff x="0" y="-47625"/>
            <a:chExt cx="2441000" cy="1273073"/>
          </a:xfrm>
        </p:grpSpPr>
        <p:sp>
          <p:nvSpPr>
            <p:cNvPr id="187" name="Google Shape;187;p14"/>
            <p:cNvSpPr/>
            <p:nvPr/>
          </p:nvSpPr>
          <p:spPr>
            <a:xfrm>
              <a:off x="0" y="0"/>
              <a:ext cx="2440999" cy="1225448"/>
            </a:xfrm>
            <a:custGeom>
              <a:avLst/>
              <a:gdLst/>
              <a:ahLst/>
              <a:cxnLst/>
              <a:rect l="l" t="t" r="r" b="b"/>
              <a:pathLst>
                <a:path w="2440999" h="1225448" extrusionOk="0">
                  <a:moveTo>
                    <a:pt x="25060" y="0"/>
                  </a:moveTo>
                  <a:lnTo>
                    <a:pt x="2415940" y="0"/>
                  </a:lnTo>
                  <a:cubicBezTo>
                    <a:pt x="2422586" y="0"/>
                    <a:pt x="2428960" y="2640"/>
                    <a:pt x="2433660" y="7340"/>
                  </a:cubicBezTo>
                  <a:cubicBezTo>
                    <a:pt x="2438359" y="12039"/>
                    <a:pt x="2440999" y="18413"/>
                    <a:pt x="2440999" y="25060"/>
                  </a:cubicBezTo>
                  <a:lnTo>
                    <a:pt x="2440999" y="1200388"/>
                  </a:lnTo>
                  <a:cubicBezTo>
                    <a:pt x="2440999" y="1214228"/>
                    <a:pt x="2429780" y="1225448"/>
                    <a:pt x="2415940" y="1225448"/>
                  </a:cubicBezTo>
                  <a:lnTo>
                    <a:pt x="25060" y="1225448"/>
                  </a:lnTo>
                  <a:cubicBezTo>
                    <a:pt x="11220" y="1225448"/>
                    <a:pt x="0" y="1214228"/>
                    <a:pt x="0" y="1200388"/>
                  </a:cubicBezTo>
                  <a:lnTo>
                    <a:pt x="0" y="25060"/>
                  </a:lnTo>
                  <a:cubicBezTo>
                    <a:pt x="0" y="11220"/>
                    <a:pt x="11220" y="0"/>
                    <a:pt x="25060" y="0"/>
                  </a:cubicBezTo>
                  <a:close/>
                </a:path>
              </a:pathLst>
            </a:custGeom>
            <a:solidFill>
              <a:srgbClr val="FFFB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88;p14"/>
            <p:cNvSpPr txBox="1"/>
            <p:nvPr/>
          </p:nvSpPr>
          <p:spPr>
            <a:xfrm>
              <a:off x="0" y="-47625"/>
              <a:ext cx="2441000" cy="127307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89" name="Google Shape;189;p14"/>
          <p:cNvSpPr txBox="1"/>
          <p:nvPr/>
        </p:nvSpPr>
        <p:spPr>
          <a:xfrm>
            <a:off x="1294224" y="3081338"/>
            <a:ext cx="8437800" cy="59462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342900" indent="-342900">
              <a:lnSpc>
                <a:spcPct val="114999"/>
              </a:lnSpc>
              <a:buChar char="•"/>
            </a:pPr>
            <a:r>
              <a:rPr lang="en-US" sz="2400" dirty="0">
                <a:latin typeface="Inter"/>
                <a:ea typeface="Inter"/>
                <a:cs typeface="Inter"/>
                <a:sym typeface="Inter"/>
              </a:rPr>
              <a:t>Managing eczema is demanding, often requiring multiple daily treatments which take up to 2+ hours daily affecting routines and social life (Murray, 2020).  </a:t>
            </a:r>
            <a:endParaRPr lang="en-US" dirty="0"/>
          </a:p>
          <a:p>
            <a:pPr marL="342900" indent="-342900">
              <a:lnSpc>
                <a:spcPct val="114999"/>
              </a:lnSpc>
              <a:buChar char="•"/>
            </a:pPr>
            <a:r>
              <a:rPr lang="en-US" sz="2400" dirty="0">
                <a:latin typeface="Inter"/>
                <a:ea typeface="Inter"/>
                <a:cs typeface="Inter"/>
                <a:sym typeface="Inter"/>
              </a:rPr>
              <a:t>Patients struggle to maintain consistent use of emollients due </a:t>
            </a:r>
            <a:r>
              <a:rPr lang="en-US" sz="2400" b="0" i="0" u="none" strike="noStrike" cap="none" dirty="0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to</a:t>
            </a:r>
            <a:r>
              <a:rPr lang="en-US" sz="2400" dirty="0">
                <a:latin typeface="Inter"/>
                <a:ea typeface="Inter"/>
                <a:cs typeface="Inter"/>
                <a:sym typeface="Inter"/>
              </a:rPr>
              <a:t> inconvenience, fear of side effects, forgetfulness, or limited understanding of their condition (Tier et al., 2021). </a:t>
            </a:r>
            <a:endParaRPr lang="en-US" dirty="0">
              <a:ea typeface="Inter"/>
            </a:endParaRPr>
          </a:p>
          <a:p>
            <a:pPr marL="342900" indent="-342900">
              <a:lnSpc>
                <a:spcPct val="114999"/>
              </a:lnSpc>
              <a:buChar char="•"/>
            </a:pPr>
            <a:r>
              <a:rPr lang="en-US" sz="2400" dirty="0">
                <a:latin typeface="Inter"/>
                <a:ea typeface="Inter"/>
                <a:cs typeface="Inter"/>
                <a:sym typeface="Inter"/>
              </a:rPr>
              <a:t>Research shows </a:t>
            </a:r>
            <a:r>
              <a:rPr lang="en-US" sz="2400" b="0" i="0" u="none" strike="noStrike" cap="none" dirty="0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that </a:t>
            </a:r>
            <a:r>
              <a:rPr lang="en-US" sz="2400" dirty="0">
                <a:latin typeface="Inter"/>
                <a:ea typeface="Inter"/>
                <a:cs typeface="Inter"/>
                <a:sym typeface="Inter"/>
              </a:rPr>
              <a:t>adherence to topical treatments can drop </a:t>
            </a:r>
            <a:r>
              <a:rPr lang="en-US" sz="2400" b="0" i="0" u="none" strike="noStrike" cap="none" dirty="0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by </a:t>
            </a:r>
            <a:r>
              <a:rPr lang="en-US" sz="2400" dirty="0">
                <a:latin typeface="Inter"/>
                <a:ea typeface="Inter"/>
                <a:cs typeface="Inter"/>
                <a:sym typeface="Inter"/>
              </a:rPr>
              <a:t>around 70% within just a few days of starting a regimen (Krejci-Manwaring et al</a:t>
            </a:r>
            <a:r>
              <a:rPr lang="en-US" sz="2400" b="0" i="0" u="none" strike="noStrike" cap="none" dirty="0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, </a:t>
            </a:r>
            <a:r>
              <a:rPr lang="en-US" sz="2400" dirty="0">
                <a:latin typeface="Inter"/>
                <a:ea typeface="Inter"/>
                <a:cs typeface="Inter"/>
                <a:sym typeface="Inter"/>
              </a:rPr>
              <a:t>2007). </a:t>
            </a:r>
            <a:endParaRPr lang="en-US"/>
          </a:p>
          <a:p>
            <a:pPr>
              <a:lnSpc>
                <a:spcPct val="114999"/>
              </a:lnSpc>
            </a:pPr>
            <a:endParaRPr lang="en-US" sz="2400" dirty="0">
              <a:latin typeface="Inter"/>
              <a:ea typeface="Inter"/>
              <a:cs typeface="Inter"/>
              <a:sym typeface="Inter"/>
            </a:endParaRPr>
          </a:p>
          <a:p>
            <a:pPr algn="ctr">
              <a:lnSpc>
                <a:spcPct val="114999"/>
              </a:lnSpc>
            </a:pPr>
            <a:r>
              <a:rPr lang="en-US" sz="2400" b="1" dirty="0">
                <a:latin typeface="Inter"/>
                <a:ea typeface="Inter"/>
                <a:cs typeface="Inter"/>
                <a:sym typeface="Inter"/>
              </a:rPr>
              <a:t>Effective management therefore relies not only on medical treatment </a:t>
            </a:r>
            <a:r>
              <a:rPr lang="en-US" sz="2400" b="1" i="0" u="none" strike="noStrike" cap="none" dirty="0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but </a:t>
            </a:r>
            <a:r>
              <a:rPr lang="en-US" sz="2400" b="1" dirty="0">
                <a:latin typeface="Inter"/>
                <a:ea typeface="Inter"/>
                <a:cs typeface="Inter"/>
                <a:sym typeface="Inter"/>
              </a:rPr>
              <a:t>also on </a:t>
            </a:r>
            <a:r>
              <a:rPr lang="en-US" sz="2400" b="1" err="1">
                <a:latin typeface="Inter"/>
                <a:ea typeface="Inter"/>
                <a:cs typeface="Inter"/>
                <a:sym typeface="Inter"/>
              </a:rPr>
              <a:t>behavioural</a:t>
            </a:r>
            <a:r>
              <a:rPr lang="en-US" sz="2400" b="1" dirty="0">
                <a:latin typeface="Inter"/>
                <a:ea typeface="Inter"/>
                <a:cs typeface="Inter"/>
                <a:sym typeface="Inter"/>
              </a:rPr>
              <a:t> support.</a:t>
            </a:r>
            <a:endParaRPr lang="en-US" b="1"/>
          </a:p>
          <a:p>
            <a:pPr marL="0" marR="0" lvl="0" indent="0" algn="l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400" dirty="0">
              <a:latin typeface="Inter"/>
              <a:ea typeface="Inter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ADBB"/>
        </a:solidFill>
        <a:effectLst/>
      </p:bgPr>
    </p:bg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6" name="Google Shape;136;p12"/>
          <p:cNvGrpSpPr/>
          <p:nvPr/>
        </p:nvGrpSpPr>
        <p:grpSpPr>
          <a:xfrm>
            <a:off x="880427" y="656698"/>
            <a:ext cx="7865013" cy="8815943"/>
            <a:chOff x="0" y="-47625"/>
            <a:chExt cx="2071444" cy="2321895"/>
          </a:xfrm>
        </p:grpSpPr>
        <p:sp>
          <p:nvSpPr>
            <p:cNvPr id="137" name="Google Shape;137;p12"/>
            <p:cNvSpPr/>
            <p:nvPr/>
          </p:nvSpPr>
          <p:spPr>
            <a:xfrm>
              <a:off x="0" y="0"/>
              <a:ext cx="2071444" cy="2274270"/>
            </a:xfrm>
            <a:custGeom>
              <a:avLst/>
              <a:gdLst/>
              <a:ahLst/>
              <a:cxnLst/>
              <a:rect l="l" t="t" r="r" b="b"/>
              <a:pathLst>
                <a:path w="2071444" h="2274270" extrusionOk="0">
                  <a:moveTo>
                    <a:pt x="29530" y="0"/>
                  </a:moveTo>
                  <a:lnTo>
                    <a:pt x="2041913" y="0"/>
                  </a:lnTo>
                  <a:cubicBezTo>
                    <a:pt x="2058222" y="0"/>
                    <a:pt x="2071444" y="13221"/>
                    <a:pt x="2071444" y="29530"/>
                  </a:cubicBezTo>
                  <a:lnTo>
                    <a:pt x="2071444" y="2244739"/>
                  </a:lnTo>
                  <a:cubicBezTo>
                    <a:pt x="2071444" y="2252571"/>
                    <a:pt x="2068332" y="2260082"/>
                    <a:pt x="2062794" y="2265620"/>
                  </a:cubicBezTo>
                  <a:cubicBezTo>
                    <a:pt x="2057256" y="2271158"/>
                    <a:pt x="2049745" y="2274270"/>
                    <a:pt x="2041913" y="2274270"/>
                  </a:cubicBezTo>
                  <a:lnTo>
                    <a:pt x="29530" y="2274270"/>
                  </a:lnTo>
                  <a:cubicBezTo>
                    <a:pt x="21699" y="2274270"/>
                    <a:pt x="14187" y="2271158"/>
                    <a:pt x="8649" y="2265620"/>
                  </a:cubicBezTo>
                  <a:cubicBezTo>
                    <a:pt x="3111" y="2260082"/>
                    <a:pt x="0" y="2252571"/>
                    <a:pt x="0" y="2244739"/>
                  </a:cubicBezTo>
                  <a:lnTo>
                    <a:pt x="0" y="29530"/>
                  </a:lnTo>
                  <a:cubicBezTo>
                    <a:pt x="0" y="13221"/>
                    <a:pt x="13221" y="0"/>
                    <a:pt x="29530" y="0"/>
                  </a:cubicBezTo>
                  <a:close/>
                </a:path>
              </a:pathLst>
            </a:custGeom>
            <a:solidFill>
              <a:srgbClr val="F4DB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138;p12"/>
            <p:cNvSpPr txBox="1"/>
            <p:nvPr/>
          </p:nvSpPr>
          <p:spPr>
            <a:xfrm>
              <a:off x="0" y="-47625"/>
              <a:ext cx="2071444" cy="232189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41" name="Google Shape;141;p12"/>
          <p:cNvGrpSpPr/>
          <p:nvPr/>
        </p:nvGrpSpPr>
        <p:grpSpPr>
          <a:xfrm>
            <a:off x="9141508" y="710658"/>
            <a:ext cx="8235241" cy="2777496"/>
            <a:chOff x="0" y="-47625"/>
            <a:chExt cx="2172536" cy="1007472"/>
          </a:xfrm>
        </p:grpSpPr>
        <p:sp>
          <p:nvSpPr>
            <p:cNvPr id="142" name="Google Shape;142;p12"/>
            <p:cNvSpPr/>
            <p:nvPr/>
          </p:nvSpPr>
          <p:spPr>
            <a:xfrm>
              <a:off x="0" y="0"/>
              <a:ext cx="2172536" cy="959847"/>
            </a:xfrm>
            <a:custGeom>
              <a:avLst/>
              <a:gdLst/>
              <a:ahLst/>
              <a:cxnLst/>
              <a:rect l="l" t="t" r="r" b="b"/>
              <a:pathLst>
                <a:path w="2172536" h="959847" extrusionOk="0">
                  <a:moveTo>
                    <a:pt x="28156" y="0"/>
                  </a:moveTo>
                  <a:lnTo>
                    <a:pt x="2144380" y="0"/>
                  </a:lnTo>
                  <a:cubicBezTo>
                    <a:pt x="2151847" y="0"/>
                    <a:pt x="2159009" y="2966"/>
                    <a:pt x="2164289" y="8247"/>
                  </a:cubicBezTo>
                  <a:cubicBezTo>
                    <a:pt x="2169570" y="13527"/>
                    <a:pt x="2172536" y="20689"/>
                    <a:pt x="2172536" y="28156"/>
                  </a:cubicBezTo>
                  <a:lnTo>
                    <a:pt x="2172536" y="931690"/>
                  </a:lnTo>
                  <a:cubicBezTo>
                    <a:pt x="2172536" y="947241"/>
                    <a:pt x="2159930" y="959847"/>
                    <a:pt x="2144380" y="959847"/>
                  </a:cubicBezTo>
                  <a:lnTo>
                    <a:pt x="28156" y="959847"/>
                  </a:lnTo>
                  <a:cubicBezTo>
                    <a:pt x="20689" y="959847"/>
                    <a:pt x="13527" y="956880"/>
                    <a:pt x="8247" y="951600"/>
                  </a:cubicBezTo>
                  <a:cubicBezTo>
                    <a:pt x="2966" y="946319"/>
                    <a:pt x="0" y="939158"/>
                    <a:pt x="0" y="931690"/>
                  </a:cubicBezTo>
                  <a:lnTo>
                    <a:pt x="0" y="28156"/>
                  </a:lnTo>
                  <a:cubicBezTo>
                    <a:pt x="0" y="12606"/>
                    <a:pt x="12606" y="0"/>
                    <a:pt x="28156" y="0"/>
                  </a:cubicBezTo>
                  <a:close/>
                </a:path>
              </a:pathLst>
            </a:custGeom>
            <a:solidFill>
              <a:srgbClr val="FFFB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143;p12"/>
            <p:cNvSpPr txBox="1"/>
            <p:nvPr/>
          </p:nvSpPr>
          <p:spPr>
            <a:xfrm>
              <a:off x="0" y="-47625"/>
              <a:ext cx="2172536" cy="100747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44" name="Google Shape;144;p12"/>
          <p:cNvGrpSpPr/>
          <p:nvPr/>
        </p:nvGrpSpPr>
        <p:grpSpPr>
          <a:xfrm>
            <a:off x="9144000" y="3592945"/>
            <a:ext cx="8232750" cy="3639226"/>
            <a:chOff x="0" y="-47625"/>
            <a:chExt cx="2172536" cy="1265321"/>
          </a:xfrm>
        </p:grpSpPr>
        <p:sp>
          <p:nvSpPr>
            <p:cNvPr id="145" name="Google Shape;145;p12"/>
            <p:cNvSpPr/>
            <p:nvPr/>
          </p:nvSpPr>
          <p:spPr>
            <a:xfrm>
              <a:off x="0" y="0"/>
              <a:ext cx="2172536" cy="1217696"/>
            </a:xfrm>
            <a:custGeom>
              <a:avLst/>
              <a:gdLst/>
              <a:ahLst/>
              <a:cxnLst/>
              <a:rect l="l" t="t" r="r" b="b"/>
              <a:pathLst>
                <a:path w="2172536" h="1217696" extrusionOk="0">
                  <a:moveTo>
                    <a:pt x="28156" y="0"/>
                  </a:moveTo>
                  <a:lnTo>
                    <a:pt x="2144380" y="0"/>
                  </a:lnTo>
                  <a:cubicBezTo>
                    <a:pt x="2151847" y="0"/>
                    <a:pt x="2159009" y="2966"/>
                    <a:pt x="2164289" y="8247"/>
                  </a:cubicBezTo>
                  <a:cubicBezTo>
                    <a:pt x="2169570" y="13527"/>
                    <a:pt x="2172536" y="20689"/>
                    <a:pt x="2172536" y="28156"/>
                  </a:cubicBezTo>
                  <a:lnTo>
                    <a:pt x="2172536" y="1189540"/>
                  </a:lnTo>
                  <a:cubicBezTo>
                    <a:pt x="2172536" y="1205090"/>
                    <a:pt x="2159930" y="1217696"/>
                    <a:pt x="2144380" y="1217696"/>
                  </a:cubicBezTo>
                  <a:lnTo>
                    <a:pt x="28156" y="1217696"/>
                  </a:lnTo>
                  <a:cubicBezTo>
                    <a:pt x="12606" y="1217696"/>
                    <a:pt x="0" y="1205090"/>
                    <a:pt x="0" y="1189540"/>
                  </a:cubicBezTo>
                  <a:lnTo>
                    <a:pt x="0" y="28156"/>
                  </a:lnTo>
                  <a:cubicBezTo>
                    <a:pt x="0" y="12606"/>
                    <a:pt x="12606" y="0"/>
                    <a:pt x="28156" y="0"/>
                  </a:cubicBezTo>
                  <a:close/>
                </a:path>
              </a:pathLst>
            </a:custGeom>
            <a:solidFill>
              <a:srgbClr val="F4DB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" name="Google Shape;146;p12"/>
            <p:cNvSpPr txBox="1"/>
            <p:nvPr/>
          </p:nvSpPr>
          <p:spPr>
            <a:xfrm>
              <a:off x="0" y="-47625"/>
              <a:ext cx="2172536" cy="12653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48" name="Google Shape;148;p12"/>
          <p:cNvSpPr txBox="1"/>
          <p:nvPr/>
        </p:nvSpPr>
        <p:spPr>
          <a:xfrm>
            <a:off x="9384123" y="1246160"/>
            <a:ext cx="7833054" cy="19697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1" i="0" u="none" strike="noStrike" cap="none" dirty="0">
                <a:solidFill>
                  <a:srgbClr val="000000"/>
                </a:solidFill>
                <a:latin typeface="Fraunces Light"/>
                <a:ea typeface="Fraunces Light"/>
                <a:cs typeface="Fraunces Light"/>
                <a:sym typeface="Fraunces Light"/>
              </a:rPr>
              <a:t>About</a:t>
            </a:r>
            <a:endParaRPr lang="en-US" b="1"/>
          </a:p>
          <a:p>
            <a:pPr>
              <a:lnSpc>
                <a:spcPct val="80000"/>
              </a:lnSpc>
            </a:pPr>
            <a:r>
              <a:rPr lang="en-US" sz="8000" b="1" dirty="0">
                <a:latin typeface="Fraunces Light"/>
                <a:sym typeface="Fraunces Light"/>
              </a:rPr>
              <a:t>the smartwatch</a:t>
            </a:r>
            <a:endParaRPr b="1" dirty="0"/>
          </a:p>
        </p:txBody>
      </p:sp>
      <p:sp>
        <p:nvSpPr>
          <p:cNvPr id="149" name="Google Shape;149;p12"/>
          <p:cNvSpPr txBox="1"/>
          <p:nvPr/>
        </p:nvSpPr>
        <p:spPr>
          <a:xfrm>
            <a:off x="9378183" y="4130966"/>
            <a:ext cx="7815229" cy="2194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342900" indent="-342900">
              <a:lnSpc>
                <a:spcPct val="114999"/>
              </a:lnSpc>
              <a:buChar char="•"/>
            </a:pPr>
            <a:r>
              <a:rPr lang="en-US" sz="2000" dirty="0">
                <a:latin typeface="Inter"/>
                <a:ea typeface="Inter"/>
                <a:cs typeface="Inter"/>
                <a:sym typeface="Inter"/>
              </a:rPr>
              <a:t>Hydration 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and </a:t>
            </a:r>
            <a:r>
              <a:rPr lang="en-US" sz="2000" dirty="0">
                <a:latin typeface="Inter"/>
                <a:ea typeface="Inter"/>
                <a:cs typeface="Inter"/>
                <a:sym typeface="Inter"/>
              </a:rPr>
              <a:t>dryness sensors detect early signs of eczema flare-ups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.</a:t>
            </a:r>
            <a:endParaRPr lang="en-US" sz="2000"/>
          </a:p>
          <a:p>
            <a:pPr marL="342900" indent="-342900">
              <a:lnSpc>
                <a:spcPct val="114999"/>
              </a:lnSpc>
              <a:buChar char="•"/>
            </a:pPr>
            <a:r>
              <a:rPr lang="en-US" sz="2000" dirty="0">
                <a:latin typeface="Inter"/>
                <a:ea typeface="Inter"/>
                <a:cs typeface="Inter"/>
                <a:sym typeface="Inter"/>
              </a:rPr>
              <a:t>AI reminders schedule emollient application at optimal times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.</a:t>
            </a:r>
            <a:endParaRPr lang="en-US" sz="2000"/>
          </a:p>
          <a:p>
            <a:pPr marL="342900" indent="-342900">
              <a:lnSpc>
                <a:spcPct val="114999"/>
              </a:lnSpc>
              <a:buChar char="•"/>
            </a:pPr>
            <a:r>
              <a:rPr lang="en-US" sz="2000" dirty="0">
                <a:latin typeface="Inter"/>
                <a:ea typeface="Inter"/>
                <a:cs typeface="Inter"/>
                <a:sym typeface="Inter"/>
              </a:rPr>
              <a:t>Interactive interface designed for children - </a:t>
            </a:r>
            <a:r>
              <a:rPr lang="en-US" sz="2000" b="1" dirty="0">
                <a:latin typeface="Inter"/>
                <a:ea typeface="Inter"/>
                <a:cs typeface="Inter"/>
                <a:sym typeface="Inter"/>
              </a:rPr>
              <a:t>gamification</a:t>
            </a:r>
            <a:endParaRPr lang="en-US" sz="2000" b="1" dirty="0">
              <a:latin typeface="Inter"/>
              <a:ea typeface="Inter"/>
            </a:endParaRPr>
          </a:p>
          <a:p>
            <a:pPr marL="342900" indent="-342900">
              <a:lnSpc>
                <a:spcPct val="114999"/>
              </a:lnSpc>
              <a:buChar char="•"/>
            </a:pPr>
            <a:r>
              <a:rPr lang="en-US" sz="2000" dirty="0">
                <a:latin typeface="Inter"/>
                <a:ea typeface="Inter"/>
                <a:cs typeface="Inter"/>
                <a:sym typeface="Inter"/>
              </a:rPr>
              <a:t>Data sharing with parents or healthcare professionals </a:t>
            </a:r>
            <a:endParaRPr lang="en-US" sz="2000"/>
          </a:p>
          <a:p>
            <a:pPr marL="342900" marR="0" lvl="0" indent="-342900" algn="l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Char char="•"/>
            </a:pPr>
            <a:endParaRPr lang="en-US" sz="2400" dirty="0">
              <a:latin typeface="Inter"/>
              <a:ea typeface="Inter"/>
            </a:endParaRPr>
          </a:p>
        </p:txBody>
      </p:sp>
      <p:pic>
        <p:nvPicPr>
          <p:cNvPr id="3" name="Picture 2" descr="A pink square watch with a face and text&#10;&#10;AI-generated content may be incorrect.">
            <a:extLst>
              <a:ext uri="{FF2B5EF4-FFF2-40B4-BE49-F238E27FC236}">
                <a16:creationId xmlns:a16="http://schemas.microsoft.com/office/drawing/2014/main" id="{02BC05E3-71CF-892F-E520-7D83DAFBC6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7438" y="1560085"/>
            <a:ext cx="6952250" cy="7008006"/>
          </a:xfrm>
          <a:prstGeom prst="rect">
            <a:avLst/>
          </a:prstGeom>
        </p:spPr>
      </p:pic>
      <p:grpSp>
        <p:nvGrpSpPr>
          <p:cNvPr id="5" name="Google Shape;141;p12">
            <a:extLst>
              <a:ext uri="{FF2B5EF4-FFF2-40B4-BE49-F238E27FC236}">
                <a16:creationId xmlns:a16="http://schemas.microsoft.com/office/drawing/2014/main" id="{43014F50-D98A-2E86-A99D-82DB9F6C753C}"/>
              </a:ext>
            </a:extLst>
          </p:cNvPr>
          <p:cNvGrpSpPr/>
          <p:nvPr/>
        </p:nvGrpSpPr>
        <p:grpSpPr>
          <a:xfrm>
            <a:off x="9143999" y="7374325"/>
            <a:ext cx="8232750" cy="2086597"/>
            <a:chOff x="0" y="-47625"/>
            <a:chExt cx="2172536" cy="1007472"/>
          </a:xfrm>
        </p:grpSpPr>
        <p:sp>
          <p:nvSpPr>
            <p:cNvPr id="6" name="Google Shape;142;p12">
              <a:extLst>
                <a:ext uri="{FF2B5EF4-FFF2-40B4-BE49-F238E27FC236}">
                  <a16:creationId xmlns:a16="http://schemas.microsoft.com/office/drawing/2014/main" id="{95F872CC-ECDE-DA54-68C2-E5C821A50EDB}"/>
                </a:ext>
              </a:extLst>
            </p:cNvPr>
            <p:cNvSpPr/>
            <p:nvPr/>
          </p:nvSpPr>
          <p:spPr>
            <a:xfrm>
              <a:off x="0" y="0"/>
              <a:ext cx="2172536" cy="959847"/>
            </a:xfrm>
            <a:custGeom>
              <a:avLst/>
              <a:gdLst/>
              <a:ahLst/>
              <a:cxnLst/>
              <a:rect l="l" t="t" r="r" b="b"/>
              <a:pathLst>
                <a:path w="2172536" h="959847" extrusionOk="0">
                  <a:moveTo>
                    <a:pt x="28156" y="0"/>
                  </a:moveTo>
                  <a:lnTo>
                    <a:pt x="2144380" y="0"/>
                  </a:lnTo>
                  <a:cubicBezTo>
                    <a:pt x="2151847" y="0"/>
                    <a:pt x="2159009" y="2966"/>
                    <a:pt x="2164289" y="8247"/>
                  </a:cubicBezTo>
                  <a:cubicBezTo>
                    <a:pt x="2169570" y="13527"/>
                    <a:pt x="2172536" y="20689"/>
                    <a:pt x="2172536" y="28156"/>
                  </a:cubicBezTo>
                  <a:lnTo>
                    <a:pt x="2172536" y="931690"/>
                  </a:lnTo>
                  <a:cubicBezTo>
                    <a:pt x="2172536" y="947241"/>
                    <a:pt x="2159930" y="959847"/>
                    <a:pt x="2144380" y="959847"/>
                  </a:cubicBezTo>
                  <a:lnTo>
                    <a:pt x="28156" y="959847"/>
                  </a:lnTo>
                  <a:cubicBezTo>
                    <a:pt x="20689" y="959847"/>
                    <a:pt x="13527" y="956880"/>
                    <a:pt x="8247" y="951600"/>
                  </a:cubicBezTo>
                  <a:cubicBezTo>
                    <a:pt x="2966" y="946319"/>
                    <a:pt x="0" y="939158"/>
                    <a:pt x="0" y="931690"/>
                  </a:cubicBezTo>
                  <a:lnTo>
                    <a:pt x="0" y="28156"/>
                  </a:lnTo>
                  <a:cubicBezTo>
                    <a:pt x="0" y="12606"/>
                    <a:pt x="12606" y="0"/>
                    <a:pt x="28156" y="0"/>
                  </a:cubicBezTo>
                  <a:close/>
                </a:path>
              </a:pathLst>
            </a:custGeom>
            <a:solidFill>
              <a:srgbClr val="FFFB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143;p12">
              <a:extLst>
                <a:ext uri="{FF2B5EF4-FFF2-40B4-BE49-F238E27FC236}">
                  <a16:creationId xmlns:a16="http://schemas.microsoft.com/office/drawing/2014/main" id="{8EC84A09-D24A-455B-6769-8D2C2AB1235E}"/>
                </a:ext>
              </a:extLst>
            </p:cNvPr>
            <p:cNvSpPr txBox="1"/>
            <p:nvPr/>
          </p:nvSpPr>
          <p:spPr>
            <a:xfrm>
              <a:off x="0" y="-47625"/>
              <a:ext cx="2172536" cy="100747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" name="Google Shape;149;p12">
            <a:extLst>
              <a:ext uri="{FF2B5EF4-FFF2-40B4-BE49-F238E27FC236}">
                <a16:creationId xmlns:a16="http://schemas.microsoft.com/office/drawing/2014/main" id="{59BBDDC6-0ED9-B381-3BF6-76C0C5C07EFE}"/>
              </a:ext>
            </a:extLst>
          </p:cNvPr>
          <p:cNvSpPr txBox="1"/>
          <p:nvPr/>
        </p:nvSpPr>
        <p:spPr>
          <a:xfrm>
            <a:off x="9577307" y="7571466"/>
            <a:ext cx="7366194" cy="16989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14999"/>
              </a:lnSpc>
            </a:pPr>
            <a:r>
              <a:rPr lang="en-US" sz="2400" b="1" dirty="0">
                <a:latin typeface="Inter"/>
                <a:ea typeface="Inter"/>
                <a:cs typeface="Inter"/>
                <a:sym typeface="Inter"/>
              </a:rPr>
              <a:t>Purpose:</a:t>
            </a:r>
            <a:br>
              <a:rPr lang="en-US" sz="2400" dirty="0">
                <a:latin typeface="Inter"/>
                <a:ea typeface="Inter"/>
                <a:cs typeface="Inter"/>
              </a:rPr>
            </a:br>
            <a:r>
              <a:rPr lang="en-US" sz="2400" b="1" dirty="0">
                <a:latin typeface="Inter"/>
                <a:ea typeface="Inter"/>
                <a:cs typeface="Inter"/>
                <a:sym typeface="Inter"/>
              </a:rPr>
              <a:t> Encourages routine adherence, improves eczema management, and empowers children to take part in their own care.</a:t>
            </a:r>
            <a:endParaRPr lang="en-US" sz="2400" b="1" dirty="0">
              <a:latin typeface="Inter"/>
              <a:ea typeface="Inter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70CCD29-3783-1FBC-8274-2510F2220713}"/>
              </a:ext>
            </a:extLst>
          </p:cNvPr>
          <p:cNvSpPr/>
          <p:nvPr/>
        </p:nvSpPr>
        <p:spPr>
          <a:xfrm>
            <a:off x="-2838" y="523140"/>
            <a:ext cx="11535296" cy="9744337"/>
          </a:xfrm>
          <a:prstGeom prst="rect">
            <a:avLst/>
          </a:prstGeom>
          <a:solidFill>
            <a:srgbClr val="DDAD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5" name="Google Shape;141;p12">
            <a:extLst>
              <a:ext uri="{FF2B5EF4-FFF2-40B4-BE49-F238E27FC236}">
                <a16:creationId xmlns:a16="http://schemas.microsoft.com/office/drawing/2014/main" id="{D6933AA2-1124-1974-CD0D-02BEC4AFBD23}"/>
              </a:ext>
            </a:extLst>
          </p:cNvPr>
          <p:cNvGrpSpPr/>
          <p:nvPr/>
        </p:nvGrpSpPr>
        <p:grpSpPr>
          <a:xfrm>
            <a:off x="705846" y="533573"/>
            <a:ext cx="10006087" cy="1650595"/>
            <a:chOff x="0" y="-47625"/>
            <a:chExt cx="2894520" cy="1007472"/>
          </a:xfrm>
        </p:grpSpPr>
        <p:sp>
          <p:nvSpPr>
            <p:cNvPr id="13" name="Google Shape;142;p12">
              <a:extLst>
                <a:ext uri="{FF2B5EF4-FFF2-40B4-BE49-F238E27FC236}">
                  <a16:creationId xmlns:a16="http://schemas.microsoft.com/office/drawing/2014/main" id="{8E897555-CFC5-3E08-3507-BC5D40D7F14A}"/>
                </a:ext>
              </a:extLst>
            </p:cNvPr>
            <p:cNvSpPr/>
            <p:nvPr/>
          </p:nvSpPr>
          <p:spPr>
            <a:xfrm>
              <a:off x="67951" y="0"/>
              <a:ext cx="2826569" cy="959847"/>
            </a:xfrm>
            <a:custGeom>
              <a:avLst/>
              <a:gdLst/>
              <a:ahLst/>
              <a:cxnLst/>
              <a:rect l="l" t="t" r="r" b="b"/>
              <a:pathLst>
                <a:path w="2172536" h="959847" extrusionOk="0">
                  <a:moveTo>
                    <a:pt x="28156" y="0"/>
                  </a:moveTo>
                  <a:lnTo>
                    <a:pt x="2144380" y="0"/>
                  </a:lnTo>
                  <a:cubicBezTo>
                    <a:pt x="2151847" y="0"/>
                    <a:pt x="2159009" y="2966"/>
                    <a:pt x="2164289" y="8247"/>
                  </a:cubicBezTo>
                  <a:cubicBezTo>
                    <a:pt x="2169570" y="13527"/>
                    <a:pt x="2172536" y="20689"/>
                    <a:pt x="2172536" y="28156"/>
                  </a:cubicBezTo>
                  <a:lnTo>
                    <a:pt x="2172536" y="931690"/>
                  </a:lnTo>
                  <a:cubicBezTo>
                    <a:pt x="2172536" y="947241"/>
                    <a:pt x="2159930" y="959847"/>
                    <a:pt x="2144380" y="959847"/>
                  </a:cubicBezTo>
                  <a:lnTo>
                    <a:pt x="28156" y="959847"/>
                  </a:lnTo>
                  <a:cubicBezTo>
                    <a:pt x="20689" y="959847"/>
                    <a:pt x="13527" y="956880"/>
                    <a:pt x="8247" y="951600"/>
                  </a:cubicBezTo>
                  <a:cubicBezTo>
                    <a:pt x="2966" y="946319"/>
                    <a:pt x="0" y="939158"/>
                    <a:pt x="0" y="931690"/>
                  </a:cubicBezTo>
                  <a:lnTo>
                    <a:pt x="0" y="28156"/>
                  </a:lnTo>
                  <a:cubicBezTo>
                    <a:pt x="0" y="12606"/>
                    <a:pt x="12606" y="0"/>
                    <a:pt x="28156" y="0"/>
                  </a:cubicBezTo>
                  <a:close/>
                </a:path>
              </a:pathLst>
            </a:custGeom>
            <a:solidFill>
              <a:srgbClr val="FFFB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3;p12">
              <a:extLst>
                <a:ext uri="{FF2B5EF4-FFF2-40B4-BE49-F238E27FC236}">
                  <a16:creationId xmlns:a16="http://schemas.microsoft.com/office/drawing/2014/main" id="{51822EAA-80E9-A19B-9FEF-D8A78C4D3F03}"/>
                </a:ext>
              </a:extLst>
            </p:cNvPr>
            <p:cNvSpPr txBox="1"/>
            <p:nvPr/>
          </p:nvSpPr>
          <p:spPr>
            <a:xfrm>
              <a:off x="0" y="-47625"/>
              <a:ext cx="2172536" cy="100747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7" name="Google Shape;148;p12">
            <a:extLst>
              <a:ext uri="{FF2B5EF4-FFF2-40B4-BE49-F238E27FC236}">
                <a16:creationId xmlns:a16="http://schemas.microsoft.com/office/drawing/2014/main" id="{351F7118-384C-D6EF-8ACB-73FA7751B377}"/>
              </a:ext>
            </a:extLst>
          </p:cNvPr>
          <p:cNvSpPr txBox="1"/>
          <p:nvPr/>
        </p:nvSpPr>
        <p:spPr>
          <a:xfrm>
            <a:off x="1286531" y="956385"/>
            <a:ext cx="7833054" cy="9848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1" dirty="0">
                <a:latin typeface="Fraunces Light"/>
                <a:sym typeface="Fraunces Light"/>
              </a:rPr>
              <a:t>Application</a:t>
            </a:r>
            <a:endParaRPr lang="en-US" b="1" dirty="0"/>
          </a:p>
        </p:txBody>
      </p:sp>
      <p:sp>
        <p:nvSpPr>
          <p:cNvPr id="19" name="Google Shape;149;p12">
            <a:extLst>
              <a:ext uri="{FF2B5EF4-FFF2-40B4-BE49-F238E27FC236}">
                <a16:creationId xmlns:a16="http://schemas.microsoft.com/office/drawing/2014/main" id="{72FB9DE7-A94F-8D05-4F1E-2167DF70B5D6}"/>
              </a:ext>
            </a:extLst>
          </p:cNvPr>
          <p:cNvSpPr txBox="1"/>
          <p:nvPr/>
        </p:nvSpPr>
        <p:spPr>
          <a:xfrm>
            <a:off x="465504" y="9921860"/>
            <a:ext cx="10698602" cy="1946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14999"/>
              </a:lnSpc>
            </a:pPr>
            <a:r>
              <a:rPr lang="en-US" sz="1100" b="1" dirty="0">
                <a:latin typeface="Inter"/>
                <a:ea typeface="Inter"/>
                <a:sym typeface="Inter"/>
              </a:rPr>
              <a:t>REFERENCE: (Gielen et al., 2008).</a:t>
            </a:r>
            <a:endParaRPr lang="en-US" sz="1100" b="1" dirty="0">
              <a:latin typeface="Inter"/>
              <a:ea typeface="Inter"/>
            </a:endParaRPr>
          </a:p>
        </p:txBody>
      </p:sp>
      <p:pic>
        <p:nvPicPr>
          <p:cNvPr id="20" name="Picture 19" descr="A diagram of a process&#10;&#10;AI-generated content may be incorrect.">
            <a:extLst>
              <a:ext uri="{FF2B5EF4-FFF2-40B4-BE49-F238E27FC236}">
                <a16:creationId xmlns:a16="http://schemas.microsoft.com/office/drawing/2014/main" id="{ACE03C6D-D64C-7B71-65E4-646AC253F4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065" y="2348919"/>
            <a:ext cx="9795053" cy="7343909"/>
          </a:xfrm>
          <a:prstGeom prst="rect">
            <a:avLst/>
          </a:prstGeom>
        </p:spPr>
      </p:pic>
      <p:grpSp>
        <p:nvGrpSpPr>
          <p:cNvPr id="22" name="Google Shape;141;p12">
            <a:extLst>
              <a:ext uri="{FF2B5EF4-FFF2-40B4-BE49-F238E27FC236}">
                <a16:creationId xmlns:a16="http://schemas.microsoft.com/office/drawing/2014/main" id="{C3F24814-6E96-D504-EEE7-0A94766BAE4D}"/>
              </a:ext>
            </a:extLst>
          </p:cNvPr>
          <p:cNvGrpSpPr/>
          <p:nvPr/>
        </p:nvGrpSpPr>
        <p:grpSpPr>
          <a:xfrm>
            <a:off x="4569507" y="50615"/>
            <a:ext cx="12807246" cy="9748185"/>
            <a:chOff x="0" y="-47625"/>
            <a:chExt cx="5622596" cy="1007472"/>
          </a:xfrm>
        </p:grpSpPr>
        <p:sp>
          <p:nvSpPr>
            <p:cNvPr id="24" name="Google Shape;143;p12">
              <a:extLst>
                <a:ext uri="{FF2B5EF4-FFF2-40B4-BE49-F238E27FC236}">
                  <a16:creationId xmlns:a16="http://schemas.microsoft.com/office/drawing/2014/main" id="{A2EFECC0-31DC-568B-5579-D9DBB6D911A7}"/>
                </a:ext>
              </a:extLst>
            </p:cNvPr>
            <p:cNvSpPr txBox="1"/>
            <p:nvPr/>
          </p:nvSpPr>
          <p:spPr>
            <a:xfrm>
              <a:off x="0" y="-47625"/>
              <a:ext cx="2172536" cy="100747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" name="Google Shape;142;p12">
              <a:extLst>
                <a:ext uri="{FF2B5EF4-FFF2-40B4-BE49-F238E27FC236}">
                  <a16:creationId xmlns:a16="http://schemas.microsoft.com/office/drawing/2014/main" id="{CEFF9A35-495D-34C1-D98E-AAA72BD2191E}"/>
                </a:ext>
              </a:extLst>
            </p:cNvPr>
            <p:cNvSpPr/>
            <p:nvPr/>
          </p:nvSpPr>
          <p:spPr>
            <a:xfrm>
              <a:off x="2796027" y="0"/>
              <a:ext cx="2826569" cy="959847"/>
            </a:xfrm>
            <a:custGeom>
              <a:avLst/>
              <a:gdLst/>
              <a:ahLst/>
              <a:cxnLst/>
              <a:rect l="l" t="t" r="r" b="b"/>
              <a:pathLst>
                <a:path w="2172536" h="959847" extrusionOk="0">
                  <a:moveTo>
                    <a:pt x="28156" y="0"/>
                  </a:moveTo>
                  <a:lnTo>
                    <a:pt x="2144380" y="0"/>
                  </a:lnTo>
                  <a:cubicBezTo>
                    <a:pt x="2151847" y="0"/>
                    <a:pt x="2159009" y="2966"/>
                    <a:pt x="2164289" y="8247"/>
                  </a:cubicBezTo>
                  <a:cubicBezTo>
                    <a:pt x="2169570" y="13527"/>
                    <a:pt x="2172536" y="20689"/>
                    <a:pt x="2172536" y="28156"/>
                  </a:cubicBezTo>
                  <a:lnTo>
                    <a:pt x="2172536" y="931690"/>
                  </a:lnTo>
                  <a:cubicBezTo>
                    <a:pt x="2172536" y="947241"/>
                    <a:pt x="2159930" y="959847"/>
                    <a:pt x="2144380" y="959847"/>
                  </a:cubicBezTo>
                  <a:lnTo>
                    <a:pt x="28156" y="959847"/>
                  </a:lnTo>
                  <a:cubicBezTo>
                    <a:pt x="20689" y="959847"/>
                    <a:pt x="13527" y="956880"/>
                    <a:pt x="8247" y="951600"/>
                  </a:cubicBezTo>
                  <a:cubicBezTo>
                    <a:pt x="2966" y="946319"/>
                    <a:pt x="0" y="939158"/>
                    <a:pt x="0" y="931690"/>
                  </a:cubicBezTo>
                  <a:lnTo>
                    <a:pt x="0" y="28156"/>
                  </a:lnTo>
                  <a:cubicBezTo>
                    <a:pt x="0" y="12606"/>
                    <a:pt x="12606" y="0"/>
                    <a:pt x="28156" y="0"/>
                  </a:cubicBezTo>
                  <a:close/>
                </a:path>
              </a:pathLst>
            </a:custGeom>
            <a:solidFill>
              <a:srgbClr val="FFFB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68D24A2-8CEA-1160-A959-AE1297ED67D6}"/>
              </a:ext>
            </a:extLst>
          </p:cNvPr>
          <p:cNvSpPr>
            <a:spLocks noGrp="1"/>
          </p:cNvSpPr>
          <p:nvPr>
            <p:ph type="body" idx="3"/>
          </p:nvPr>
        </p:nvSpPr>
        <p:spPr>
          <a:xfrm>
            <a:off x="11274670" y="772797"/>
            <a:ext cx="5698959" cy="8321982"/>
          </a:xfr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01600" indent="0">
              <a:buNone/>
            </a:pPr>
            <a:r>
              <a:rPr lang="en-US" sz="1800" dirty="0"/>
              <a:t>Introduction to the PRECEDE-PROCEED Model:</a:t>
            </a:r>
          </a:p>
          <a:p>
            <a:r>
              <a:rPr lang="en-US" sz="1800" dirty="0"/>
              <a:t>Applying health </a:t>
            </a:r>
            <a:r>
              <a:rPr lang="en-US" sz="1800" err="1"/>
              <a:t>behaviour</a:t>
            </a:r>
            <a:r>
              <a:rPr lang="en-US" sz="1800" dirty="0"/>
              <a:t> theory is vital when designing health interventions, as most current health issues are influenced by </a:t>
            </a:r>
            <a:r>
              <a:rPr lang="en-US" sz="1800" err="1"/>
              <a:t>behavioural</a:t>
            </a:r>
            <a:r>
              <a:rPr lang="en-US" sz="1800" dirty="0"/>
              <a:t> risks and protective factors (Gielen et al., 2008).</a:t>
            </a:r>
          </a:p>
          <a:p>
            <a:r>
              <a:rPr lang="en-US" sz="1800" dirty="0"/>
              <a:t>A planning model works like a blueprint. It provides a step-by-step structure for designing, implementing and evaluating an intervention (Crosby et al., 2011).</a:t>
            </a:r>
          </a:p>
          <a:p>
            <a:r>
              <a:rPr lang="en-US" sz="1800" dirty="0"/>
              <a:t>The PRECEDE-PROCEED Model is one of the most widely used planning models in public health (Porter, 2016).</a:t>
            </a:r>
          </a:p>
          <a:p>
            <a:endParaRPr lang="en-US" sz="1800" dirty="0"/>
          </a:p>
          <a:p>
            <a:pPr marL="101600" indent="0">
              <a:buNone/>
            </a:pPr>
            <a:r>
              <a:rPr lang="en-US" sz="1800" b="1" dirty="0"/>
              <a:t>PRECEDE (Steps 1–4): PLANNING</a:t>
            </a:r>
          </a:p>
          <a:p>
            <a:r>
              <a:rPr lang="en-US" sz="1800" dirty="0"/>
              <a:t>Stands for: Predisposing, Reinforcing and Enabling Constructs in Educational/Environmental Diagnosis and Evaluation</a:t>
            </a:r>
          </a:p>
          <a:p>
            <a:r>
              <a:rPr lang="en-US" sz="1800" dirty="0">
                <a:solidFill>
                  <a:srgbClr val="000000"/>
                </a:solidFill>
              </a:rPr>
              <a:t>Focuses on assessment and understanding factors influencing the health problem</a:t>
            </a:r>
          </a:p>
          <a:p>
            <a:pPr marL="101600" indent="0">
              <a:buNone/>
            </a:pPr>
            <a:endParaRPr lang="en-US" sz="1800" dirty="0"/>
          </a:p>
          <a:p>
            <a:pPr marL="101600" indent="0">
              <a:buNone/>
            </a:pPr>
            <a:r>
              <a:rPr lang="en-US" sz="1800" b="1" dirty="0"/>
              <a:t>PROCEED (Step 5 onwards): EVALUATION</a:t>
            </a:r>
          </a:p>
          <a:p>
            <a:r>
              <a:rPr lang="en-US" sz="1800" dirty="0"/>
              <a:t>Stands for: Policy, Regulatory and </a:t>
            </a:r>
            <a:r>
              <a:rPr lang="en-US" sz="1800" err="1"/>
              <a:t>Organisational</a:t>
            </a:r>
            <a:r>
              <a:rPr lang="en-US" sz="1800" dirty="0"/>
              <a:t> Constructs in Educational and Environmental Development</a:t>
            </a:r>
          </a:p>
          <a:p>
            <a:r>
              <a:rPr lang="en-US" sz="1800" dirty="0"/>
              <a:t>Focuses on implementing and evaluating the intervention </a:t>
            </a:r>
          </a:p>
          <a:p>
            <a:pPr marL="10160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5038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C85E01-8350-5384-BEE0-D0CA81264B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A989033-E42C-EE88-41A7-6D104C8940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5228" y="1388061"/>
            <a:ext cx="11828700" cy="2373600"/>
          </a:xfrm>
        </p:spPr>
        <p:txBody>
          <a:bodyPr>
            <a:normAutofit/>
          </a:bodyPr>
          <a:lstStyle/>
          <a:p>
            <a:r>
              <a:rPr lang="en-US" sz="7200" b="1" dirty="0"/>
              <a:t>PRECEDE-PROCEED Model vs </a:t>
            </a:r>
            <a:r>
              <a:rPr lang="en-US" sz="7200" b="1" err="1"/>
              <a:t>Creamitosmooth</a:t>
            </a:r>
            <a:endParaRPr lang="en-US" sz="7200" b="1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F527E39-1058-F6DF-199E-901CF8D101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7554557"/>
              </p:ext>
            </p:extLst>
          </p:nvPr>
        </p:nvGraphicFramePr>
        <p:xfrm>
          <a:off x="394608" y="4803321"/>
          <a:ext cx="8172930" cy="5243990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3419340">
                  <a:extLst>
                    <a:ext uri="{9D8B030D-6E8A-4147-A177-3AD203B41FA5}">
                      <a16:colId xmlns:a16="http://schemas.microsoft.com/office/drawing/2014/main" val="3933113660"/>
                    </a:ext>
                  </a:extLst>
                </a:gridCol>
                <a:gridCol w="4753590">
                  <a:extLst>
                    <a:ext uri="{9D8B030D-6E8A-4147-A177-3AD203B41FA5}">
                      <a16:colId xmlns:a16="http://schemas.microsoft.com/office/drawing/2014/main" val="382716543"/>
                    </a:ext>
                  </a:extLst>
                </a:gridCol>
              </a:tblGrid>
              <a:tr h="63201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800" b="1" dirty="0"/>
                        <a:t>PRECEDE Stage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800" b="1" dirty="0"/>
                        <a:t>Application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20212556"/>
                  </a:ext>
                </a:extLst>
              </a:tr>
              <a:tr h="8667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Social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/>
                        <a:t>Sleep loss, itching, missing school and concentration issues in school.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12331142"/>
                  </a:ext>
                </a:extLst>
              </a:tr>
              <a:tr h="487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Epidemiological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/>
                        <a:t>1 in 5 UK children affected; adherence low.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65630876"/>
                  </a:ext>
                </a:extLst>
              </a:tr>
              <a:tr h="8667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err="1"/>
                        <a:t>Behavioural</a:t>
                      </a:r>
                      <a:r>
                        <a:rPr lang="en-US" sz="2000" dirty="0"/>
                        <a:t>/Environmental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/>
                        <a:t>Forgetting emollients, lack of routine= flares.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83384377"/>
                  </a:ext>
                </a:extLst>
              </a:tr>
              <a:tr h="8667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Educational/Ecological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2000" b="0" i="0" u="none" strike="noStrike" baseline="0" noProof="0" dirty="0">
                          <a:solidFill>
                            <a:srgbClr val="000000"/>
                          </a:solidFill>
                          <a:latin typeface="Arial"/>
                        </a:rPr>
                        <a:t>Predisposing: low knowledge, children rely on parents.</a:t>
                      </a:r>
                      <a:endParaRPr lang="en-US" dirty="0"/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2000" b="0" i="0" u="none" strike="noStrike" baseline="0" noProof="0" dirty="0">
                          <a:solidFill>
                            <a:srgbClr val="000000"/>
                          </a:solidFill>
                          <a:latin typeface="Arial"/>
                        </a:rPr>
                        <a:t>Enabling: lack of reminders/tools.</a:t>
                      </a:r>
                      <a:endParaRPr lang="en-US" dirty="0"/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2000" b="0" i="0" u="none" strike="noStrike" baseline="0" noProof="0" dirty="0">
                          <a:solidFill>
                            <a:srgbClr val="000000"/>
                          </a:solidFill>
                          <a:latin typeface="Arial"/>
                        </a:rPr>
                        <a:t>Reinforcing: no rewards or feedback.</a:t>
                      </a:r>
                      <a:endParaRPr lang="en-US" b="0" i="0" u="none" strike="noStrike" baseline="0" noProof="0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29747271"/>
                  </a:ext>
                </a:extLst>
              </a:tr>
              <a:tr h="8667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Administrative &amp; Policy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/>
                        <a:t>NICE guidance, parental consent, data protection.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88748650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159DDD5-B8FB-3BB1-80D2-F89E4C8411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7534216"/>
              </p:ext>
            </p:extLst>
          </p:nvPr>
        </p:nvGraphicFramePr>
        <p:xfrm>
          <a:off x="8938195" y="4791071"/>
          <a:ext cx="8997587" cy="4840045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3100520">
                  <a:extLst>
                    <a:ext uri="{9D8B030D-6E8A-4147-A177-3AD203B41FA5}">
                      <a16:colId xmlns:a16="http://schemas.microsoft.com/office/drawing/2014/main" val="1202407372"/>
                    </a:ext>
                  </a:extLst>
                </a:gridCol>
                <a:gridCol w="5897067">
                  <a:extLst>
                    <a:ext uri="{9D8B030D-6E8A-4147-A177-3AD203B41FA5}">
                      <a16:colId xmlns:a16="http://schemas.microsoft.com/office/drawing/2014/main" val="2534988715"/>
                    </a:ext>
                  </a:extLst>
                </a:gridCol>
              </a:tblGrid>
              <a:tr h="654471"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sz="2400" b="1" dirty="0">
                          <a:effectLst/>
                        </a:rPr>
                        <a:t>PROCEED Stage</a:t>
                      </a:r>
                    </a:p>
                  </a:txBody>
                  <a:tcPr marL="60112" marR="60112" marT="30051" marB="30051" anchor="ctr"/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sz="2400" b="1" dirty="0">
                          <a:effectLst/>
                        </a:rPr>
                        <a:t>Application</a:t>
                      </a:r>
                    </a:p>
                  </a:txBody>
                  <a:tcPr marL="60112" marR="60112" marT="30051" marB="30051" anchor="ctr"/>
                </a:tc>
                <a:extLst>
                  <a:ext uri="{0D108BD9-81ED-4DB2-BD59-A6C34878D82A}">
                    <a16:rowId xmlns:a16="http://schemas.microsoft.com/office/drawing/2014/main" val="3874098522"/>
                  </a:ext>
                </a:extLst>
              </a:tr>
              <a:tr h="1019758">
                <a:tc>
                  <a:txBody>
                    <a:bodyPr/>
                    <a:lstStyle/>
                    <a:p>
                      <a:pPr algn="ctr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US" sz="2000" dirty="0">
                          <a:effectLst/>
                        </a:rPr>
                        <a:t>Implementation</a:t>
                      </a:r>
                    </a:p>
                  </a:txBody>
                  <a:tcPr marL="60112" marR="60112" marT="30051" marB="30051" anchor="ctr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buNone/>
                      </a:pPr>
                      <a:r>
                        <a:rPr lang="en-US" sz="20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Smartwatch sends reminders, hydration alerts, gamified rewards</a:t>
                      </a:r>
                    </a:p>
                  </a:txBody>
                  <a:tcPr marL="60112" marR="60112" marT="30051" marB="30051" anchor="ctr"/>
                </a:tc>
                <a:extLst>
                  <a:ext uri="{0D108BD9-81ED-4DB2-BD59-A6C34878D82A}">
                    <a16:rowId xmlns:a16="http://schemas.microsoft.com/office/drawing/2014/main" val="2586711186"/>
                  </a:ext>
                </a:extLst>
              </a:tr>
              <a:tr h="1019758">
                <a:tc>
                  <a:txBody>
                    <a:bodyPr/>
                    <a:lstStyle/>
                    <a:p>
                      <a:pPr algn="ctr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US" sz="2000" dirty="0">
                          <a:effectLst/>
                        </a:rPr>
                        <a:t>Process Evaluation</a:t>
                      </a:r>
                    </a:p>
                  </a:txBody>
                  <a:tcPr marL="60112" marR="60112" marT="30051" marB="30051" anchor="ctr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buNone/>
                      </a:pPr>
                      <a:r>
                        <a:rPr lang="en-US" sz="20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App engagement, reminder completion, device use.</a:t>
                      </a:r>
                    </a:p>
                  </a:txBody>
                  <a:tcPr marL="60112" marR="60112" marT="30051" marB="30051" anchor="ctr"/>
                </a:tc>
                <a:extLst>
                  <a:ext uri="{0D108BD9-81ED-4DB2-BD59-A6C34878D82A}">
                    <a16:rowId xmlns:a16="http://schemas.microsoft.com/office/drawing/2014/main" val="3243281207"/>
                  </a:ext>
                </a:extLst>
              </a:tr>
              <a:tr h="1019758">
                <a:tc>
                  <a:txBody>
                    <a:bodyPr/>
                    <a:lstStyle/>
                    <a:p>
                      <a:pPr algn="ctr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US" sz="2000" dirty="0">
                          <a:effectLst/>
                        </a:rPr>
                        <a:t>Impact Evaluation</a:t>
                      </a:r>
                    </a:p>
                  </a:txBody>
                  <a:tcPr marL="60112" marR="60112" marT="30051" marB="30051" anchor="ctr"/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US" sz="2000" dirty="0">
                          <a:effectLst/>
                        </a:rPr>
                        <a:t>Flare frequency, adherence percentages.</a:t>
                      </a:r>
                    </a:p>
                  </a:txBody>
                  <a:tcPr marL="60112" marR="60112" marT="30051" marB="30051" anchor="ctr"/>
                </a:tc>
                <a:extLst>
                  <a:ext uri="{0D108BD9-81ED-4DB2-BD59-A6C34878D82A}">
                    <a16:rowId xmlns:a16="http://schemas.microsoft.com/office/drawing/2014/main" val="54609459"/>
                  </a:ext>
                </a:extLst>
              </a:tr>
              <a:tr h="1126300">
                <a:tc>
                  <a:txBody>
                    <a:bodyPr/>
                    <a:lstStyle/>
                    <a:p>
                      <a:pPr algn="ctr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US" sz="2000" dirty="0">
                          <a:effectLst/>
                        </a:rPr>
                        <a:t>Outcome Evaluation</a:t>
                      </a:r>
                    </a:p>
                  </a:txBody>
                  <a:tcPr marL="60112" marR="60112" marT="30051" marB="30051" anchor="ctr"/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US" sz="2000" dirty="0">
                          <a:effectLst/>
                        </a:rPr>
                        <a:t>Better Quality of life, better sleep, fewer GP visits.</a:t>
                      </a:r>
                    </a:p>
                  </a:txBody>
                  <a:tcPr marL="60112" marR="60112" marT="30051" marB="30051" anchor="ctr"/>
                </a:tc>
                <a:extLst>
                  <a:ext uri="{0D108BD9-81ED-4DB2-BD59-A6C34878D82A}">
                    <a16:rowId xmlns:a16="http://schemas.microsoft.com/office/drawing/2014/main" val="3313402500"/>
                  </a:ext>
                </a:extLst>
              </a:tr>
            </a:tbl>
          </a:graphicData>
        </a:graphic>
      </p:graphicFrame>
      <p:sp>
        <p:nvSpPr>
          <p:cNvPr id="11" name="Google Shape;149;p12">
            <a:extLst>
              <a:ext uri="{FF2B5EF4-FFF2-40B4-BE49-F238E27FC236}">
                <a16:creationId xmlns:a16="http://schemas.microsoft.com/office/drawing/2014/main" id="{CC11CE24-C76D-4115-E513-12E5AE49418C}"/>
              </a:ext>
            </a:extLst>
          </p:cNvPr>
          <p:cNvSpPr txBox="1"/>
          <p:nvPr/>
        </p:nvSpPr>
        <p:spPr>
          <a:xfrm>
            <a:off x="8674217" y="9723180"/>
            <a:ext cx="9539501" cy="9202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14999"/>
              </a:lnSpc>
            </a:pPr>
            <a:r>
              <a:rPr lang="en-US" dirty="0">
                <a:latin typeface="Inter"/>
                <a:ea typeface="Inter"/>
                <a:sym typeface="Inter"/>
              </a:rPr>
              <a:t>References: (National Eczema Society,2025); (British Journal of Dermatology, 2023);</a:t>
            </a:r>
            <a:br>
              <a:rPr lang="en-US" dirty="0">
                <a:latin typeface="Inter"/>
                <a:ea typeface="Inter"/>
                <a:sym typeface="Inter"/>
              </a:rPr>
            </a:br>
            <a:r>
              <a:rPr lang="en-US" dirty="0">
                <a:latin typeface="Inter"/>
                <a:ea typeface="Inter"/>
                <a:sym typeface="Inter"/>
              </a:rPr>
              <a:t>(</a:t>
            </a:r>
            <a:r>
              <a:rPr lang="en-US" dirty="0" err="1">
                <a:latin typeface="Inter"/>
                <a:ea typeface="Inter"/>
                <a:sym typeface="Inter"/>
              </a:rPr>
              <a:t>Torrelo</a:t>
            </a:r>
            <a:r>
              <a:rPr lang="en-US" dirty="0">
                <a:latin typeface="Inter"/>
                <a:ea typeface="Inter"/>
                <a:sym typeface="Inter"/>
              </a:rPr>
              <a:t> et al, 2013);  (Bass et al, 2015) &amp; (Dawson, 2023).</a:t>
            </a:r>
            <a:endParaRPr lang="en-US" dirty="0"/>
          </a:p>
          <a:p>
            <a:pPr marL="342900" marR="0" lvl="0" indent="-342900" algn="l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Char char="•"/>
            </a:pPr>
            <a:endParaRPr lang="en-US" sz="2400" dirty="0">
              <a:latin typeface="Inter"/>
              <a:ea typeface="Inter"/>
            </a:endParaRPr>
          </a:p>
        </p:txBody>
      </p:sp>
    </p:spTree>
    <p:extLst>
      <p:ext uri="{BB962C8B-B14F-4D97-AF65-F5344CB8AC3E}">
        <p14:creationId xmlns:p14="http://schemas.microsoft.com/office/powerpoint/2010/main" val="5450416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DBE3"/>
        </a:solidFill>
        <a:effectLst/>
      </p:bgPr>
    </p:bg>
    <p:spTree>
      <p:nvGrpSpPr>
        <p:cNvPr id="1" name="Shape 180">
          <a:extLst>
            <a:ext uri="{FF2B5EF4-FFF2-40B4-BE49-F238E27FC236}">
              <a16:creationId xmlns:a16="http://schemas.microsoft.com/office/drawing/2014/main" id="{BA431037-5622-F2CC-C1D7-4068D04D4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2" name="Google Shape;182;p14">
            <a:extLst>
              <a:ext uri="{FF2B5EF4-FFF2-40B4-BE49-F238E27FC236}">
                <a16:creationId xmlns:a16="http://schemas.microsoft.com/office/drawing/2014/main" id="{BA295995-911C-8AE3-ABCE-066048F227FA}"/>
              </a:ext>
            </a:extLst>
          </p:cNvPr>
          <p:cNvGrpSpPr/>
          <p:nvPr/>
        </p:nvGrpSpPr>
        <p:grpSpPr>
          <a:xfrm>
            <a:off x="895152" y="645115"/>
            <a:ext cx="9268170" cy="1684132"/>
            <a:chOff x="0" y="-47625"/>
            <a:chExt cx="2441000" cy="1007472"/>
          </a:xfrm>
        </p:grpSpPr>
        <p:sp>
          <p:nvSpPr>
            <p:cNvPr id="183" name="Google Shape;183;p14">
              <a:extLst>
                <a:ext uri="{FF2B5EF4-FFF2-40B4-BE49-F238E27FC236}">
                  <a16:creationId xmlns:a16="http://schemas.microsoft.com/office/drawing/2014/main" id="{7C7D21A9-455C-F6CF-6550-D3C15FAA9524}"/>
                </a:ext>
              </a:extLst>
            </p:cNvPr>
            <p:cNvSpPr/>
            <p:nvPr/>
          </p:nvSpPr>
          <p:spPr>
            <a:xfrm>
              <a:off x="0" y="0"/>
              <a:ext cx="2440999" cy="959847"/>
            </a:xfrm>
            <a:custGeom>
              <a:avLst/>
              <a:gdLst/>
              <a:ahLst/>
              <a:cxnLst/>
              <a:rect l="l" t="t" r="r" b="b"/>
              <a:pathLst>
                <a:path w="2440999" h="959847" extrusionOk="0">
                  <a:moveTo>
                    <a:pt x="25060" y="0"/>
                  </a:moveTo>
                  <a:lnTo>
                    <a:pt x="2415940" y="0"/>
                  </a:lnTo>
                  <a:cubicBezTo>
                    <a:pt x="2422586" y="0"/>
                    <a:pt x="2428960" y="2640"/>
                    <a:pt x="2433660" y="7340"/>
                  </a:cubicBezTo>
                  <a:cubicBezTo>
                    <a:pt x="2438359" y="12039"/>
                    <a:pt x="2440999" y="18413"/>
                    <a:pt x="2440999" y="25060"/>
                  </a:cubicBezTo>
                  <a:lnTo>
                    <a:pt x="2440999" y="934787"/>
                  </a:lnTo>
                  <a:cubicBezTo>
                    <a:pt x="2440999" y="948627"/>
                    <a:pt x="2429780" y="959847"/>
                    <a:pt x="2415940" y="959847"/>
                  </a:cubicBezTo>
                  <a:lnTo>
                    <a:pt x="25060" y="959847"/>
                  </a:lnTo>
                  <a:cubicBezTo>
                    <a:pt x="11220" y="959847"/>
                    <a:pt x="0" y="948627"/>
                    <a:pt x="0" y="934787"/>
                  </a:cubicBezTo>
                  <a:lnTo>
                    <a:pt x="0" y="25060"/>
                  </a:lnTo>
                  <a:cubicBezTo>
                    <a:pt x="0" y="11220"/>
                    <a:pt x="11220" y="0"/>
                    <a:pt x="25060" y="0"/>
                  </a:cubicBezTo>
                  <a:close/>
                </a:path>
              </a:pathLst>
            </a:custGeom>
            <a:solidFill>
              <a:srgbClr val="DDADB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184;p14">
              <a:extLst>
                <a:ext uri="{FF2B5EF4-FFF2-40B4-BE49-F238E27FC236}">
                  <a16:creationId xmlns:a16="http://schemas.microsoft.com/office/drawing/2014/main" id="{CA0BECAE-D3B6-2E29-7F60-E2D336D43DFB}"/>
                </a:ext>
              </a:extLst>
            </p:cNvPr>
            <p:cNvSpPr txBox="1"/>
            <p:nvPr/>
          </p:nvSpPr>
          <p:spPr>
            <a:xfrm>
              <a:off x="0" y="-47625"/>
              <a:ext cx="2441000" cy="100747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85" name="Google Shape;185;p14">
            <a:extLst>
              <a:ext uri="{FF2B5EF4-FFF2-40B4-BE49-F238E27FC236}">
                <a16:creationId xmlns:a16="http://schemas.microsoft.com/office/drawing/2014/main" id="{DBF465F0-B1DC-45C4-BF57-4240D4DFBFAB}"/>
              </a:ext>
            </a:extLst>
          </p:cNvPr>
          <p:cNvSpPr txBox="1"/>
          <p:nvPr/>
        </p:nvSpPr>
        <p:spPr>
          <a:xfrm>
            <a:off x="1132190" y="828450"/>
            <a:ext cx="8761896" cy="13542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8000" dirty="0">
                <a:latin typeface="Fraunces Light"/>
                <a:sym typeface="Fraunces Light"/>
              </a:rPr>
              <a:t>STAKEHOLDERS</a:t>
            </a:r>
            <a:endParaRPr lang="en-US" sz="8000" dirty="0">
              <a:latin typeface="Fraunces Light"/>
            </a:endParaRPr>
          </a:p>
        </p:txBody>
      </p:sp>
      <p:grpSp>
        <p:nvGrpSpPr>
          <p:cNvPr id="186" name="Google Shape;186;p14">
            <a:extLst>
              <a:ext uri="{FF2B5EF4-FFF2-40B4-BE49-F238E27FC236}">
                <a16:creationId xmlns:a16="http://schemas.microsoft.com/office/drawing/2014/main" id="{8FA06BFD-2362-35F5-638F-037B936C2C5D}"/>
              </a:ext>
            </a:extLst>
          </p:cNvPr>
          <p:cNvGrpSpPr/>
          <p:nvPr/>
        </p:nvGrpSpPr>
        <p:grpSpPr>
          <a:xfrm>
            <a:off x="895152" y="2341361"/>
            <a:ext cx="9268170" cy="7135796"/>
            <a:chOff x="0" y="-47625"/>
            <a:chExt cx="2441000" cy="1273073"/>
          </a:xfrm>
        </p:grpSpPr>
        <p:sp>
          <p:nvSpPr>
            <p:cNvPr id="187" name="Google Shape;187;p14">
              <a:extLst>
                <a:ext uri="{FF2B5EF4-FFF2-40B4-BE49-F238E27FC236}">
                  <a16:creationId xmlns:a16="http://schemas.microsoft.com/office/drawing/2014/main" id="{9D240258-767A-7DFC-51FA-A820F4A3B898}"/>
                </a:ext>
              </a:extLst>
            </p:cNvPr>
            <p:cNvSpPr/>
            <p:nvPr/>
          </p:nvSpPr>
          <p:spPr>
            <a:xfrm>
              <a:off x="0" y="0"/>
              <a:ext cx="2440999" cy="1225448"/>
            </a:xfrm>
            <a:custGeom>
              <a:avLst/>
              <a:gdLst/>
              <a:ahLst/>
              <a:cxnLst/>
              <a:rect l="l" t="t" r="r" b="b"/>
              <a:pathLst>
                <a:path w="2440999" h="1225448" extrusionOk="0">
                  <a:moveTo>
                    <a:pt x="25060" y="0"/>
                  </a:moveTo>
                  <a:lnTo>
                    <a:pt x="2415940" y="0"/>
                  </a:lnTo>
                  <a:cubicBezTo>
                    <a:pt x="2422586" y="0"/>
                    <a:pt x="2428960" y="2640"/>
                    <a:pt x="2433660" y="7340"/>
                  </a:cubicBezTo>
                  <a:cubicBezTo>
                    <a:pt x="2438359" y="12039"/>
                    <a:pt x="2440999" y="18413"/>
                    <a:pt x="2440999" y="25060"/>
                  </a:cubicBezTo>
                  <a:lnTo>
                    <a:pt x="2440999" y="1200388"/>
                  </a:lnTo>
                  <a:cubicBezTo>
                    <a:pt x="2440999" y="1214228"/>
                    <a:pt x="2429780" y="1225448"/>
                    <a:pt x="2415940" y="1225448"/>
                  </a:cubicBezTo>
                  <a:lnTo>
                    <a:pt x="25060" y="1225448"/>
                  </a:lnTo>
                  <a:cubicBezTo>
                    <a:pt x="11220" y="1225448"/>
                    <a:pt x="0" y="1214228"/>
                    <a:pt x="0" y="1200388"/>
                  </a:cubicBezTo>
                  <a:lnTo>
                    <a:pt x="0" y="25060"/>
                  </a:lnTo>
                  <a:cubicBezTo>
                    <a:pt x="0" y="11220"/>
                    <a:pt x="11220" y="0"/>
                    <a:pt x="25060" y="0"/>
                  </a:cubicBezTo>
                  <a:close/>
                </a:path>
              </a:pathLst>
            </a:custGeom>
            <a:solidFill>
              <a:srgbClr val="FFFB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88;p14">
              <a:extLst>
                <a:ext uri="{FF2B5EF4-FFF2-40B4-BE49-F238E27FC236}">
                  <a16:creationId xmlns:a16="http://schemas.microsoft.com/office/drawing/2014/main" id="{BE30F83A-9897-0144-3550-30E782616CB6}"/>
                </a:ext>
              </a:extLst>
            </p:cNvPr>
            <p:cNvSpPr txBox="1"/>
            <p:nvPr/>
          </p:nvSpPr>
          <p:spPr>
            <a:xfrm>
              <a:off x="0" y="-47625"/>
              <a:ext cx="2441000" cy="127307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2" name="Picture 1" descr="A child holding a hand&#10;&#10;AI-generated content may be incorrect.">
            <a:extLst>
              <a:ext uri="{FF2B5EF4-FFF2-40B4-BE49-F238E27FC236}">
                <a16:creationId xmlns:a16="http://schemas.microsoft.com/office/drawing/2014/main" id="{1A74631F-5467-521D-A03E-80B37FF70FF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0566" r="-165" b="-248"/>
          <a:stretch>
            <a:fillRect/>
          </a:stretch>
        </p:blipFill>
        <p:spPr>
          <a:xfrm>
            <a:off x="10721500" y="1456051"/>
            <a:ext cx="6402091" cy="6151415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EBC3CD9-10AD-A1A3-B360-61BAF72738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8245359"/>
              </p:ext>
            </p:extLst>
          </p:nvPr>
        </p:nvGraphicFramePr>
        <p:xfrm>
          <a:off x="1786943" y="3445098"/>
          <a:ext cx="7493528" cy="5265992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3434848">
                  <a:extLst>
                    <a:ext uri="{9D8B030D-6E8A-4147-A177-3AD203B41FA5}">
                      <a16:colId xmlns:a16="http://schemas.microsoft.com/office/drawing/2014/main" val="57986866"/>
                    </a:ext>
                  </a:extLst>
                </a:gridCol>
                <a:gridCol w="4058680">
                  <a:extLst>
                    <a:ext uri="{9D8B030D-6E8A-4147-A177-3AD203B41FA5}">
                      <a16:colId xmlns:a16="http://schemas.microsoft.com/office/drawing/2014/main" val="3923534520"/>
                    </a:ext>
                  </a:extLst>
                </a:gridCol>
              </a:tblGrid>
              <a:tr h="71544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800" b="1" dirty="0"/>
                        <a:t>Stakeholder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800" b="1" dirty="0"/>
                        <a:t>Role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19873557"/>
                  </a:ext>
                </a:extLst>
              </a:tr>
              <a:tr h="78048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/>
                        <a:t>Families &amp; children (primary users)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/>
                        <a:t>Co-design, testing, adherence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38258309"/>
                  </a:ext>
                </a:extLst>
              </a:tr>
              <a:tr h="78048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/>
                        <a:t>Primary care teams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/>
                        <a:t>Referral, monitoring, clinical oversight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45649877"/>
                  </a:ext>
                </a:extLst>
              </a:tr>
              <a:tr h="99186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/>
                        <a:t>Schools &amp; teachers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/>
                        <a:t>Supporting routine use, school-time applications (Greener, 2016)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07522233"/>
                  </a:ext>
                </a:extLst>
              </a:tr>
              <a:tr h="99186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/>
                        <a:t>National Eczema Society and other eczema charities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 dirty="0"/>
                        <a:t>Recruitment, educational content (National Eczema Society, 2025)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99424813"/>
                  </a:ext>
                </a:extLst>
              </a:tr>
              <a:tr h="99186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/>
                        <a:t>Regulators: MHRA, ICO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/>
                        <a:t>Device safety, data protection compliance (ICO, 2025 &amp; UK Government, 2024)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97226742"/>
                  </a:ext>
                </a:extLst>
              </a:tr>
            </a:tbl>
          </a:graphicData>
        </a:graphic>
      </p:graphicFrame>
      <p:pic>
        <p:nvPicPr>
          <p:cNvPr id="5" name="Picture 4" descr="A fingerprint with text&#10;&#10;AI-generated content may be incorrect.">
            <a:extLst>
              <a:ext uri="{FF2B5EF4-FFF2-40B4-BE49-F238E27FC236}">
                <a16:creationId xmlns:a16="http://schemas.microsoft.com/office/drawing/2014/main" id="{F416745E-C9C0-4D02-5A50-8FB1315A7C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26155" y="7780181"/>
            <a:ext cx="3999560" cy="1327060"/>
          </a:xfrm>
          <a:prstGeom prst="rect">
            <a:avLst/>
          </a:prstGeom>
        </p:spPr>
      </p:pic>
      <p:pic>
        <p:nvPicPr>
          <p:cNvPr id="6" name="Picture 5" descr="A blue and white logo&#10;&#10;AI-generated content may be incorrect.">
            <a:extLst>
              <a:ext uri="{FF2B5EF4-FFF2-40B4-BE49-F238E27FC236}">
                <a16:creationId xmlns:a16="http://schemas.microsoft.com/office/drawing/2014/main" id="{EAE680FB-2E13-A99D-8FD7-171CCDB79D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905485" y="7779913"/>
            <a:ext cx="2225228" cy="1327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0317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241CAC0-8DF2-798A-ACEF-C21BFC26DB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4341723"/>
              </p:ext>
            </p:extLst>
          </p:nvPr>
        </p:nvGraphicFramePr>
        <p:xfrm>
          <a:off x="10367493" y="965915"/>
          <a:ext cx="7500079" cy="8842551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3390363">
                  <a:extLst>
                    <a:ext uri="{9D8B030D-6E8A-4147-A177-3AD203B41FA5}">
                      <a16:colId xmlns:a16="http://schemas.microsoft.com/office/drawing/2014/main" val="2523227836"/>
                    </a:ext>
                  </a:extLst>
                </a:gridCol>
                <a:gridCol w="4109716">
                  <a:extLst>
                    <a:ext uri="{9D8B030D-6E8A-4147-A177-3AD203B41FA5}">
                      <a16:colId xmlns:a16="http://schemas.microsoft.com/office/drawing/2014/main" val="1702657542"/>
                    </a:ext>
                  </a:extLst>
                </a:gridCol>
              </a:tblGrid>
              <a:tr h="114460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3200" b="1" dirty="0"/>
                        <a:t>Barriers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3200" b="1" dirty="0"/>
                        <a:t>How to overcome them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37247787"/>
                  </a:ext>
                </a:extLst>
              </a:tr>
              <a:tr h="221632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Privacy concerns (children’s health data)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Parental consent, clear privacy notice, compliance with ICO Children’s Code (ICO, 2025)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95993946"/>
                  </a:ext>
                </a:extLst>
              </a:tr>
              <a:tr h="179337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Smartwatch accuracy / false alerts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Clinical validation study, conservative thresholds, clinician review pathway (NICE, 2023)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367449"/>
                  </a:ext>
                </a:extLst>
              </a:tr>
              <a:tr h="137040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Digital divide / cost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NHS funding, school-loan scheme for devices (NHS, 2024)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67681660"/>
                  </a:ext>
                </a:extLst>
              </a:tr>
              <a:tr h="9474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Children Acceptability (comfort, irritation...)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Hypoallergenic straps, clip-on option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19376132"/>
                  </a:ext>
                </a:extLst>
              </a:tr>
              <a:tr h="137040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Increased GP workload / unnecessary alerts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Parent-first alerts, automated self-care advice</a:t>
                      </a:r>
                      <a:endParaRPr lang="en-US" sz="2400" b="0" i="0" u="none" strike="noStrike" noProof="0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36694375"/>
                  </a:ext>
                </a:extLst>
              </a:tr>
            </a:tbl>
          </a:graphicData>
        </a:graphic>
      </p:graphicFrame>
      <p:sp>
        <p:nvSpPr>
          <p:cNvPr id="5" name="Google Shape;185;p14">
            <a:extLst>
              <a:ext uri="{FF2B5EF4-FFF2-40B4-BE49-F238E27FC236}">
                <a16:creationId xmlns:a16="http://schemas.microsoft.com/office/drawing/2014/main" id="{BD34CA6B-259A-F819-0F54-3A450FB3BB88}"/>
              </a:ext>
            </a:extLst>
          </p:cNvPr>
          <p:cNvSpPr txBox="1"/>
          <p:nvPr/>
        </p:nvSpPr>
        <p:spPr>
          <a:xfrm>
            <a:off x="713627" y="474281"/>
            <a:ext cx="8761896" cy="13542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8000" dirty="0">
                <a:latin typeface="Fraunces Light"/>
              </a:rPr>
              <a:t>BARRIERS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E8B671-A079-19B5-9AF2-3945D791B76D}"/>
              </a:ext>
            </a:extLst>
          </p:cNvPr>
          <p:cNvSpPr txBox="1"/>
          <p:nvPr/>
        </p:nvSpPr>
        <p:spPr>
          <a:xfrm>
            <a:off x="708337" y="2149163"/>
            <a:ext cx="9143999" cy="42165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i="1" dirty="0"/>
              <a:t>Legal &amp; Ethical Issues</a:t>
            </a:r>
          </a:p>
          <a:p>
            <a:endParaRPr lang="en-US" sz="2000" b="1" dirty="0"/>
          </a:p>
          <a:p>
            <a:r>
              <a:rPr lang="en-US" sz="2000" b="1" dirty="0"/>
              <a:t>Consent</a:t>
            </a:r>
          </a:p>
          <a:p>
            <a:pPr marL="228600" lvl="1" indent="-228600">
              <a:buFont typeface=""/>
              <a:buChar char="•"/>
            </a:pPr>
            <a:r>
              <a:rPr lang="en-US" sz="2000" dirty="0"/>
              <a:t>Children under 13 require parental consent for digital services</a:t>
            </a:r>
          </a:p>
          <a:p>
            <a:pPr marL="228600" lvl="1" indent="-228600">
              <a:buFont typeface=""/>
              <a:buChar char="•"/>
            </a:pPr>
            <a:r>
              <a:rPr lang="en-US" sz="2000" dirty="0"/>
              <a:t>Follow UK GDPR &amp; ICO Age-Appropriate Design Code (</a:t>
            </a:r>
            <a:r>
              <a:rPr lang="en-US" sz="2000" i="1" dirty="0"/>
              <a:t>ICO, 2023).</a:t>
            </a:r>
          </a:p>
          <a:p>
            <a:endParaRPr lang="en-US" sz="2000" b="1" dirty="0"/>
          </a:p>
          <a:p>
            <a:r>
              <a:rPr lang="en-US" sz="2000" b="1" dirty="0"/>
              <a:t>Data </a:t>
            </a:r>
            <a:r>
              <a:rPr lang="en-US" sz="2000" b="1" err="1"/>
              <a:t>minimisation</a:t>
            </a:r>
            <a:r>
              <a:rPr lang="en-US" sz="2000" b="1" dirty="0"/>
              <a:t> &amp; purpose limitation</a:t>
            </a:r>
            <a:endParaRPr lang="en-US" sz="2000"/>
          </a:p>
          <a:p>
            <a:pPr marL="228600" lvl="1" indent="-228600">
              <a:buFont typeface=""/>
              <a:buChar char="•"/>
            </a:pPr>
            <a:r>
              <a:rPr lang="en-US" sz="2000" dirty="0"/>
              <a:t>Only collect necessary information; retention policy; clear opt-out option for the families (</a:t>
            </a:r>
            <a:r>
              <a:rPr lang="en-US" sz="2000" i="1" dirty="0"/>
              <a:t>ICO,2023).</a:t>
            </a:r>
          </a:p>
          <a:p>
            <a:endParaRPr lang="en-US" sz="2000" b="1" dirty="0"/>
          </a:p>
          <a:p>
            <a:r>
              <a:rPr lang="en-US" sz="2000" b="1" dirty="0"/>
              <a:t>Device safety &amp; claims</a:t>
            </a:r>
            <a:endParaRPr lang="en-US" sz="2000"/>
          </a:p>
          <a:p>
            <a:pPr marL="228600" lvl="1" indent="-228600">
              <a:buFont typeface=""/>
              <a:buChar char="•"/>
            </a:pPr>
            <a:r>
              <a:rPr lang="en-US" sz="2000" dirty="0"/>
              <a:t>If data informs treatment decisions, the smartwatch becomes a regulated medical device under MHRA rules (UK Government, 2024).</a:t>
            </a:r>
          </a:p>
        </p:txBody>
      </p:sp>
      <p:pic>
        <p:nvPicPr>
          <p:cNvPr id="7" name="Picture 6" descr="A person scratching their arm&#10;&#10;AI-generated content may be incorrect.">
            <a:extLst>
              <a:ext uri="{FF2B5EF4-FFF2-40B4-BE49-F238E27FC236}">
                <a16:creationId xmlns:a16="http://schemas.microsoft.com/office/drawing/2014/main" id="{A5B8F988-94F8-73A6-72F7-B7C70CB9C4E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6650" r="-339" b="16244"/>
          <a:stretch>
            <a:fillRect/>
          </a:stretch>
        </p:blipFill>
        <p:spPr>
          <a:xfrm>
            <a:off x="1242276" y="6860883"/>
            <a:ext cx="7722031" cy="2935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6590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DBE3"/>
        </a:solidFill>
        <a:effectLst/>
      </p:bgPr>
    </p:bg>
    <p:spTree>
      <p:nvGrpSpPr>
        <p:cNvPr id="1" name="Shape 180">
          <a:extLst>
            <a:ext uri="{FF2B5EF4-FFF2-40B4-BE49-F238E27FC236}">
              <a16:creationId xmlns:a16="http://schemas.microsoft.com/office/drawing/2014/main" id="{AA784E15-8ECA-13E0-0C46-BECEB421BC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" name="Google Shape;181;p14" descr="A baby with a rash on its arm&#10;&#10;AI-generated content may be incorrect.">
            <a:extLst>
              <a:ext uri="{FF2B5EF4-FFF2-40B4-BE49-F238E27FC236}">
                <a16:creationId xmlns:a16="http://schemas.microsoft.com/office/drawing/2014/main" id="{B5673FD3-3473-90D6-285A-E8883D3995B8}"/>
              </a:ext>
            </a:extLst>
          </p:cNvPr>
          <p:cNvPicPr preferRelativeResize="0"/>
          <p:nvPr/>
        </p:nvPicPr>
        <p:blipFill rotWithShape="1">
          <a:blip r:embed="rId3"/>
          <a:srcRect l="23825" r="23825"/>
          <a:stretch/>
        </p:blipFill>
        <p:spPr>
          <a:xfrm>
            <a:off x="10612002" y="825941"/>
            <a:ext cx="6780845" cy="863511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82" name="Google Shape;182;p14">
            <a:extLst>
              <a:ext uri="{FF2B5EF4-FFF2-40B4-BE49-F238E27FC236}">
                <a16:creationId xmlns:a16="http://schemas.microsoft.com/office/drawing/2014/main" id="{748013CB-E601-2CEE-2FC0-D79D81997D7A}"/>
              </a:ext>
            </a:extLst>
          </p:cNvPr>
          <p:cNvGrpSpPr/>
          <p:nvPr/>
        </p:nvGrpSpPr>
        <p:grpSpPr>
          <a:xfrm>
            <a:off x="895152" y="645115"/>
            <a:ext cx="9268170" cy="1684132"/>
            <a:chOff x="0" y="-47625"/>
            <a:chExt cx="2441000" cy="1007472"/>
          </a:xfrm>
        </p:grpSpPr>
        <p:sp>
          <p:nvSpPr>
            <p:cNvPr id="183" name="Google Shape;183;p14">
              <a:extLst>
                <a:ext uri="{FF2B5EF4-FFF2-40B4-BE49-F238E27FC236}">
                  <a16:creationId xmlns:a16="http://schemas.microsoft.com/office/drawing/2014/main" id="{DC8EFFFD-8522-1421-49A6-E4D0E71FBC9D}"/>
                </a:ext>
              </a:extLst>
            </p:cNvPr>
            <p:cNvSpPr/>
            <p:nvPr/>
          </p:nvSpPr>
          <p:spPr>
            <a:xfrm>
              <a:off x="0" y="0"/>
              <a:ext cx="2440999" cy="959847"/>
            </a:xfrm>
            <a:custGeom>
              <a:avLst/>
              <a:gdLst/>
              <a:ahLst/>
              <a:cxnLst/>
              <a:rect l="l" t="t" r="r" b="b"/>
              <a:pathLst>
                <a:path w="2440999" h="959847" extrusionOk="0">
                  <a:moveTo>
                    <a:pt x="25060" y="0"/>
                  </a:moveTo>
                  <a:lnTo>
                    <a:pt x="2415940" y="0"/>
                  </a:lnTo>
                  <a:cubicBezTo>
                    <a:pt x="2422586" y="0"/>
                    <a:pt x="2428960" y="2640"/>
                    <a:pt x="2433660" y="7340"/>
                  </a:cubicBezTo>
                  <a:cubicBezTo>
                    <a:pt x="2438359" y="12039"/>
                    <a:pt x="2440999" y="18413"/>
                    <a:pt x="2440999" y="25060"/>
                  </a:cubicBezTo>
                  <a:lnTo>
                    <a:pt x="2440999" y="934787"/>
                  </a:lnTo>
                  <a:cubicBezTo>
                    <a:pt x="2440999" y="948627"/>
                    <a:pt x="2429780" y="959847"/>
                    <a:pt x="2415940" y="959847"/>
                  </a:cubicBezTo>
                  <a:lnTo>
                    <a:pt x="25060" y="959847"/>
                  </a:lnTo>
                  <a:cubicBezTo>
                    <a:pt x="11220" y="959847"/>
                    <a:pt x="0" y="948627"/>
                    <a:pt x="0" y="934787"/>
                  </a:cubicBezTo>
                  <a:lnTo>
                    <a:pt x="0" y="25060"/>
                  </a:lnTo>
                  <a:cubicBezTo>
                    <a:pt x="0" y="11220"/>
                    <a:pt x="11220" y="0"/>
                    <a:pt x="25060" y="0"/>
                  </a:cubicBezTo>
                  <a:close/>
                </a:path>
              </a:pathLst>
            </a:custGeom>
            <a:solidFill>
              <a:srgbClr val="DDADB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184;p14">
              <a:extLst>
                <a:ext uri="{FF2B5EF4-FFF2-40B4-BE49-F238E27FC236}">
                  <a16:creationId xmlns:a16="http://schemas.microsoft.com/office/drawing/2014/main" id="{1C2D7E70-B231-2081-47FA-F48D3B1D7749}"/>
                </a:ext>
              </a:extLst>
            </p:cNvPr>
            <p:cNvSpPr txBox="1"/>
            <p:nvPr/>
          </p:nvSpPr>
          <p:spPr>
            <a:xfrm>
              <a:off x="0" y="-47625"/>
              <a:ext cx="2441000" cy="100747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85" name="Google Shape;185;p14">
            <a:extLst>
              <a:ext uri="{FF2B5EF4-FFF2-40B4-BE49-F238E27FC236}">
                <a16:creationId xmlns:a16="http://schemas.microsoft.com/office/drawing/2014/main" id="{B4AD15B8-A51B-54DB-0F57-90D2AD5E5756}"/>
              </a:ext>
            </a:extLst>
          </p:cNvPr>
          <p:cNvSpPr txBox="1"/>
          <p:nvPr/>
        </p:nvSpPr>
        <p:spPr>
          <a:xfrm>
            <a:off x="1132190" y="828450"/>
            <a:ext cx="8761896" cy="13542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8000" dirty="0">
                <a:latin typeface="Fraunces Light"/>
                <a:sym typeface="Fraunces Light"/>
              </a:rPr>
              <a:t>BENEFITS</a:t>
            </a:r>
            <a:endParaRPr lang="en-US" sz="8000" dirty="0">
              <a:latin typeface="Fraunces Light"/>
            </a:endParaRPr>
          </a:p>
        </p:txBody>
      </p:sp>
      <p:grpSp>
        <p:nvGrpSpPr>
          <p:cNvPr id="186" name="Google Shape;186;p14">
            <a:extLst>
              <a:ext uri="{FF2B5EF4-FFF2-40B4-BE49-F238E27FC236}">
                <a16:creationId xmlns:a16="http://schemas.microsoft.com/office/drawing/2014/main" id="{D6CD18BD-F70A-4B36-1023-1DEE2733715D}"/>
              </a:ext>
            </a:extLst>
          </p:cNvPr>
          <p:cNvGrpSpPr/>
          <p:nvPr/>
        </p:nvGrpSpPr>
        <p:grpSpPr>
          <a:xfrm>
            <a:off x="895152" y="2341361"/>
            <a:ext cx="9268170" cy="7135796"/>
            <a:chOff x="0" y="-47625"/>
            <a:chExt cx="2441000" cy="1273073"/>
          </a:xfrm>
        </p:grpSpPr>
        <p:sp>
          <p:nvSpPr>
            <p:cNvPr id="187" name="Google Shape;187;p14">
              <a:extLst>
                <a:ext uri="{FF2B5EF4-FFF2-40B4-BE49-F238E27FC236}">
                  <a16:creationId xmlns:a16="http://schemas.microsoft.com/office/drawing/2014/main" id="{82A4312F-3951-5EE9-E0CB-3E98C4782AFB}"/>
                </a:ext>
              </a:extLst>
            </p:cNvPr>
            <p:cNvSpPr/>
            <p:nvPr/>
          </p:nvSpPr>
          <p:spPr>
            <a:xfrm>
              <a:off x="0" y="0"/>
              <a:ext cx="2440999" cy="1225448"/>
            </a:xfrm>
            <a:custGeom>
              <a:avLst/>
              <a:gdLst/>
              <a:ahLst/>
              <a:cxnLst/>
              <a:rect l="l" t="t" r="r" b="b"/>
              <a:pathLst>
                <a:path w="2440999" h="1225448" extrusionOk="0">
                  <a:moveTo>
                    <a:pt x="25060" y="0"/>
                  </a:moveTo>
                  <a:lnTo>
                    <a:pt x="2415940" y="0"/>
                  </a:lnTo>
                  <a:cubicBezTo>
                    <a:pt x="2422586" y="0"/>
                    <a:pt x="2428960" y="2640"/>
                    <a:pt x="2433660" y="7340"/>
                  </a:cubicBezTo>
                  <a:cubicBezTo>
                    <a:pt x="2438359" y="12039"/>
                    <a:pt x="2440999" y="18413"/>
                    <a:pt x="2440999" y="25060"/>
                  </a:cubicBezTo>
                  <a:lnTo>
                    <a:pt x="2440999" y="1200388"/>
                  </a:lnTo>
                  <a:cubicBezTo>
                    <a:pt x="2440999" y="1214228"/>
                    <a:pt x="2429780" y="1225448"/>
                    <a:pt x="2415940" y="1225448"/>
                  </a:cubicBezTo>
                  <a:lnTo>
                    <a:pt x="25060" y="1225448"/>
                  </a:lnTo>
                  <a:cubicBezTo>
                    <a:pt x="11220" y="1225448"/>
                    <a:pt x="0" y="1214228"/>
                    <a:pt x="0" y="1200388"/>
                  </a:cubicBezTo>
                  <a:lnTo>
                    <a:pt x="0" y="25060"/>
                  </a:lnTo>
                  <a:cubicBezTo>
                    <a:pt x="0" y="11220"/>
                    <a:pt x="11220" y="0"/>
                    <a:pt x="25060" y="0"/>
                  </a:cubicBezTo>
                  <a:close/>
                </a:path>
              </a:pathLst>
            </a:custGeom>
            <a:solidFill>
              <a:srgbClr val="FFFB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88;p14">
              <a:extLst>
                <a:ext uri="{FF2B5EF4-FFF2-40B4-BE49-F238E27FC236}">
                  <a16:creationId xmlns:a16="http://schemas.microsoft.com/office/drawing/2014/main" id="{D76FDB43-EBBD-93DA-AC9C-E437AF69C831}"/>
                </a:ext>
              </a:extLst>
            </p:cNvPr>
            <p:cNvSpPr txBox="1"/>
            <p:nvPr/>
          </p:nvSpPr>
          <p:spPr>
            <a:xfrm>
              <a:off x="0" y="-47625"/>
              <a:ext cx="2441000" cy="127307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89" name="Google Shape;189;p14">
            <a:extLst>
              <a:ext uri="{FF2B5EF4-FFF2-40B4-BE49-F238E27FC236}">
                <a16:creationId xmlns:a16="http://schemas.microsoft.com/office/drawing/2014/main" id="{17BC36D0-96F3-1304-B956-549303756965}"/>
              </a:ext>
            </a:extLst>
          </p:cNvPr>
          <p:cNvSpPr txBox="1"/>
          <p:nvPr/>
        </p:nvSpPr>
        <p:spPr>
          <a:xfrm>
            <a:off x="1439111" y="3306718"/>
            <a:ext cx="7938744" cy="59462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14999"/>
              </a:lnSpc>
            </a:pPr>
            <a:r>
              <a:rPr lang="en-US" sz="2400" b="1" i="1" dirty="0">
                <a:latin typeface="Inter"/>
                <a:ea typeface="Inter"/>
              </a:rPr>
              <a:t>For parents and children:</a:t>
            </a:r>
          </a:p>
          <a:p>
            <a:pPr marL="342900" indent="-342900">
              <a:lnSpc>
                <a:spcPct val="114999"/>
              </a:lnSpc>
              <a:buChar char="•"/>
            </a:pPr>
            <a:r>
              <a:rPr lang="en-US" sz="2400" dirty="0">
                <a:latin typeface="Inter"/>
                <a:ea typeface="Inter"/>
                <a:sym typeface="Inter"/>
              </a:rPr>
              <a:t>Improved adherence leading to fewer flares (</a:t>
            </a:r>
            <a:r>
              <a:rPr lang="en-US" sz="2400" dirty="0" err="1">
                <a:latin typeface="Inter"/>
                <a:ea typeface="Inter"/>
                <a:sym typeface="Inter"/>
              </a:rPr>
              <a:t>Torrelo</a:t>
            </a:r>
            <a:r>
              <a:rPr lang="en-US" sz="2400" dirty="0">
                <a:latin typeface="Inter"/>
                <a:ea typeface="Inter"/>
                <a:sym typeface="Inter"/>
              </a:rPr>
              <a:t> et al, 2013)</a:t>
            </a:r>
            <a:endParaRPr lang="en-US" dirty="0"/>
          </a:p>
          <a:p>
            <a:pPr marL="342900" indent="-342900">
              <a:lnSpc>
                <a:spcPct val="114999"/>
              </a:lnSpc>
              <a:buChar char="•"/>
            </a:pPr>
            <a:r>
              <a:rPr lang="en-US" sz="2400" dirty="0">
                <a:latin typeface="Inter"/>
                <a:ea typeface="Inter"/>
                <a:sym typeface="Inter"/>
              </a:rPr>
              <a:t>Better sleep &amp; quality of life for children and carers (Bass </a:t>
            </a:r>
            <a:r>
              <a:rPr lang="en-US" sz="2400" dirty="0" err="1">
                <a:latin typeface="Inter"/>
                <a:ea typeface="Inter"/>
                <a:sym typeface="Inter"/>
              </a:rPr>
              <a:t>etal</a:t>
            </a:r>
            <a:r>
              <a:rPr lang="en-US" sz="2400" dirty="0">
                <a:latin typeface="Inter"/>
                <a:ea typeface="Inter"/>
                <a:sym typeface="Inter"/>
              </a:rPr>
              <a:t>, 2015) </a:t>
            </a:r>
            <a:endParaRPr lang="en-US" sz="2400" dirty="0">
              <a:latin typeface="Inter"/>
              <a:ea typeface="Inter"/>
            </a:endParaRPr>
          </a:p>
          <a:p>
            <a:pPr marL="342900" indent="-342900">
              <a:lnSpc>
                <a:spcPct val="114999"/>
              </a:lnSpc>
              <a:buChar char="•"/>
            </a:pPr>
            <a:r>
              <a:rPr lang="en-US" sz="2400" dirty="0">
                <a:latin typeface="Inter"/>
                <a:ea typeface="Inter"/>
                <a:sym typeface="Inter"/>
              </a:rPr>
              <a:t>Empowers children learn to self-care via gamification (</a:t>
            </a:r>
            <a:r>
              <a:rPr lang="en-US" sz="2400" dirty="0" err="1">
                <a:latin typeface="Inter"/>
                <a:ea typeface="Inter"/>
                <a:sym typeface="Inter"/>
              </a:rPr>
              <a:t>Mettarikanon</a:t>
            </a:r>
            <a:r>
              <a:rPr lang="en-US" sz="2400" dirty="0">
                <a:latin typeface="Inter"/>
                <a:ea typeface="Inter"/>
                <a:sym typeface="Inter"/>
              </a:rPr>
              <a:t> et al., 2025)</a:t>
            </a:r>
            <a:endParaRPr lang="en-US" sz="2400" dirty="0">
              <a:latin typeface="Inter"/>
              <a:ea typeface="Inter"/>
            </a:endParaRPr>
          </a:p>
          <a:p>
            <a:pPr marL="342900" indent="-342900">
              <a:lnSpc>
                <a:spcPct val="114999"/>
              </a:lnSpc>
              <a:buChar char="•"/>
            </a:pPr>
            <a:endParaRPr lang="en-US" sz="2400" dirty="0">
              <a:latin typeface="Inter"/>
              <a:ea typeface="Inter"/>
            </a:endParaRPr>
          </a:p>
          <a:p>
            <a:pPr>
              <a:lnSpc>
                <a:spcPct val="114999"/>
              </a:lnSpc>
            </a:pPr>
            <a:r>
              <a:rPr lang="en-US" sz="2400" b="1" i="1" dirty="0">
                <a:latin typeface="Inter"/>
                <a:ea typeface="Inter"/>
              </a:rPr>
              <a:t>For the NHS:</a:t>
            </a:r>
          </a:p>
          <a:p>
            <a:pPr marL="342900" indent="-342900">
              <a:lnSpc>
                <a:spcPct val="114999"/>
              </a:lnSpc>
              <a:buChar char="•"/>
            </a:pPr>
            <a:r>
              <a:rPr lang="en-US" sz="2400" dirty="0">
                <a:latin typeface="Inter"/>
                <a:ea typeface="Inter"/>
                <a:sym typeface="Inter"/>
              </a:rPr>
              <a:t>Early detection &amp; reduced escalation leading to fewer GP visits</a:t>
            </a:r>
            <a:endParaRPr lang="en-US" sz="2400" dirty="0">
              <a:latin typeface="Inter"/>
              <a:ea typeface="Inter"/>
            </a:endParaRPr>
          </a:p>
          <a:p>
            <a:pPr marL="342900" indent="-342900">
              <a:lnSpc>
                <a:spcPct val="114999"/>
              </a:lnSpc>
              <a:buChar char="•"/>
            </a:pPr>
            <a:r>
              <a:rPr lang="en-US" sz="2400" dirty="0">
                <a:latin typeface="Inter"/>
                <a:ea typeface="Inter"/>
                <a:sym typeface="Inter"/>
              </a:rPr>
              <a:t>Important data for clinicians &amp; research: </a:t>
            </a:r>
            <a:r>
              <a:rPr lang="en-US" sz="2400" dirty="0" err="1">
                <a:latin typeface="Inter"/>
                <a:ea typeface="Inter"/>
                <a:sym typeface="Inter"/>
              </a:rPr>
              <a:t>anonymised</a:t>
            </a:r>
            <a:r>
              <a:rPr lang="en-US" sz="2400" dirty="0">
                <a:latin typeface="Inter"/>
                <a:ea typeface="Inter"/>
                <a:sym typeface="Inter"/>
              </a:rPr>
              <a:t> trends reveal adherence patterns</a:t>
            </a:r>
            <a:endParaRPr lang="en-US" dirty="0" err="1"/>
          </a:p>
          <a:p>
            <a:pPr marL="0" marR="0" lvl="0" indent="0" algn="l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400" dirty="0">
              <a:latin typeface="Inter"/>
              <a:ea typeface="Inter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A481A67-20AC-8E39-FC72-ED202B6966BE}"/>
              </a:ext>
            </a:extLst>
          </p:cNvPr>
          <p:cNvSpPr txBox="1"/>
          <p:nvPr/>
        </p:nvSpPr>
        <p:spPr>
          <a:xfrm>
            <a:off x="12064181" y="9477157"/>
            <a:ext cx="19910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Harsh pal </a:t>
            </a:r>
          </a:p>
          <a:p>
            <a:r>
              <a:rPr lang="en-US" sz="2400" dirty="0"/>
              <a:t>2432312</a:t>
            </a:r>
            <a:endParaRPr lang="en-IN" sz="2400" dirty="0"/>
          </a:p>
        </p:txBody>
      </p:sp>
    </p:spTree>
    <p:extLst>
      <p:ext uri="{BB962C8B-B14F-4D97-AF65-F5344CB8AC3E}">
        <p14:creationId xmlns:p14="http://schemas.microsoft.com/office/powerpoint/2010/main" val="26637263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 descr="A child with white cream on her face&#10;&#10;AI-generated content may be incorrect.">
            <a:extLst>
              <a:ext uri="{FF2B5EF4-FFF2-40B4-BE49-F238E27FC236}">
                <a16:creationId xmlns:a16="http://schemas.microsoft.com/office/drawing/2014/main" id="{DEEAB53E-38C4-718B-29A1-1E28BC26AA7D}"/>
              </a:ext>
            </a:extLst>
          </p:cNvPr>
          <p:cNvPicPr>
            <a:picLocks noGrp="1" noChangeAspect="1"/>
          </p:cNvPicPr>
          <p:nvPr>
            <p:ph type="pic" idx="3"/>
          </p:nvPr>
        </p:nvPicPr>
        <p:blipFill>
          <a:blip r:embed="rId2"/>
          <a:srcRect t="727" b="727"/>
          <a:stretch/>
        </p:blipFill>
        <p:spPr>
          <a:prstGeom prst="roundRect">
            <a:avLst>
              <a:gd name="adj" fmla="val 8731"/>
            </a:avLst>
          </a:prstGeom>
          <a:noFill/>
          <a:ln>
            <a:noFill/>
          </a:ln>
        </p:spPr>
      </p:pic>
      <p:pic>
        <p:nvPicPr>
          <p:cNvPr id="9" name="Picture Placeholder 8" descr="A child with blonde hair and blue striped shirt&#10;&#10;AI-generated content may be incorrect.">
            <a:extLst>
              <a:ext uri="{FF2B5EF4-FFF2-40B4-BE49-F238E27FC236}">
                <a16:creationId xmlns:a16="http://schemas.microsoft.com/office/drawing/2014/main" id="{778062FF-4B9B-A18D-2605-A776CB913BC2}"/>
              </a:ext>
            </a:extLst>
          </p:cNvPr>
          <p:cNvPicPr>
            <a:picLocks noGrp="1" noChangeAspect="1"/>
          </p:cNvPicPr>
          <p:nvPr>
            <p:ph type="pic" idx="4"/>
          </p:nvPr>
        </p:nvPicPr>
        <p:blipFill>
          <a:blip r:embed="rId3"/>
          <a:srcRect t="671" b="671"/>
          <a:stretch/>
        </p:blipFill>
        <p:spPr>
          <a:prstGeom prst="roundRect">
            <a:avLst>
              <a:gd name="adj" fmla="val 8731"/>
            </a:avLst>
          </a:prstGeom>
          <a:noFill/>
          <a:ln>
            <a:noFill/>
          </a:ln>
        </p:spPr>
      </p:pic>
      <p:sp>
        <p:nvSpPr>
          <p:cNvPr id="7" name="Google Shape;189;p14">
            <a:extLst>
              <a:ext uri="{FF2B5EF4-FFF2-40B4-BE49-F238E27FC236}">
                <a16:creationId xmlns:a16="http://schemas.microsoft.com/office/drawing/2014/main" id="{E5590A6B-6DDB-4822-9512-97C5AA9BB4DB}"/>
              </a:ext>
            </a:extLst>
          </p:cNvPr>
          <p:cNvSpPr txBox="1"/>
          <p:nvPr/>
        </p:nvSpPr>
        <p:spPr>
          <a:xfrm>
            <a:off x="7910745" y="698745"/>
            <a:ext cx="9033447" cy="99015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14999"/>
              </a:lnSpc>
            </a:pPr>
            <a:endParaRPr lang="en-US" sz="3600" b="1" dirty="0">
              <a:latin typeface="Fraunces Light"/>
              <a:ea typeface="Inter"/>
            </a:endParaRPr>
          </a:p>
          <a:p>
            <a:pPr>
              <a:lnSpc>
                <a:spcPct val="114999"/>
              </a:lnSpc>
            </a:pPr>
            <a:r>
              <a:rPr lang="en-US" sz="3600" b="1" dirty="0">
                <a:latin typeface="Fraunces Light"/>
                <a:ea typeface="Inter"/>
              </a:rPr>
              <a:t>IMPLICATIONS FOR POLICY</a:t>
            </a:r>
            <a:r>
              <a:rPr lang="en-US" sz="3600" b="1" dirty="0">
                <a:latin typeface="Fraunces Light"/>
                <a:ea typeface="Inter"/>
                <a:sym typeface="Inter"/>
              </a:rPr>
              <a:t>, RESEARCH &amp; EDUCATION</a:t>
            </a:r>
            <a:endParaRPr lang="en-US" sz="3600" dirty="0">
              <a:latin typeface="Fraunces Light"/>
            </a:endParaRPr>
          </a:p>
          <a:p>
            <a:pPr>
              <a:lnSpc>
                <a:spcPct val="114999"/>
              </a:lnSpc>
            </a:pPr>
            <a:endParaRPr lang="en-US" sz="1800" b="1" dirty="0">
              <a:latin typeface="Fraunces Light"/>
              <a:ea typeface="Inter"/>
            </a:endParaRPr>
          </a:p>
          <a:p>
            <a:pPr>
              <a:lnSpc>
                <a:spcPct val="114999"/>
              </a:lnSpc>
            </a:pPr>
            <a:endParaRPr lang="en-US" sz="1800" b="1" dirty="0">
              <a:latin typeface="Fraunces Light"/>
              <a:ea typeface="Inter"/>
            </a:endParaRPr>
          </a:p>
          <a:p>
            <a:pPr>
              <a:lnSpc>
                <a:spcPct val="114999"/>
              </a:lnSpc>
            </a:pPr>
            <a:endParaRPr lang="en-US" sz="1000" b="1" i="1" dirty="0">
              <a:latin typeface="Inter"/>
              <a:ea typeface="Inter"/>
              <a:sym typeface="Inter"/>
            </a:endParaRPr>
          </a:p>
          <a:p>
            <a:pPr>
              <a:lnSpc>
                <a:spcPct val="114999"/>
              </a:lnSpc>
            </a:pPr>
            <a:r>
              <a:rPr lang="en-US" sz="2400" b="1" i="1" dirty="0">
                <a:latin typeface="Inter"/>
                <a:ea typeface="Inter"/>
                <a:sym typeface="Inter"/>
              </a:rPr>
              <a:t>Policy: </a:t>
            </a:r>
            <a:r>
              <a:rPr lang="en-US" sz="2400" i="1" dirty="0">
                <a:latin typeface="Inter"/>
                <a:ea typeface="Inter"/>
                <a:sym typeface="Inter"/>
              </a:rPr>
              <a:t>Evidence of benefits could support NHS funding for device lending or partial reimbursement.</a:t>
            </a:r>
          </a:p>
          <a:p>
            <a:pPr>
              <a:lnSpc>
                <a:spcPct val="114999"/>
              </a:lnSpc>
            </a:pPr>
            <a:r>
              <a:rPr lang="en-US" sz="2400" i="1" dirty="0">
                <a:latin typeface="Inter"/>
                <a:ea typeface="Inter"/>
                <a:sym typeface="Inter"/>
              </a:rPr>
              <a:t>Could influence NICE guidelines to include digital tools alongside standard eczema care.</a:t>
            </a:r>
            <a:endParaRPr lang="en-US" dirty="0">
              <a:sym typeface="Inter"/>
            </a:endParaRPr>
          </a:p>
          <a:p>
            <a:pPr>
              <a:lnSpc>
                <a:spcPct val="114999"/>
              </a:lnSpc>
            </a:pPr>
            <a:endParaRPr lang="en-US" sz="2400" i="1" dirty="0">
              <a:latin typeface="Inter"/>
              <a:ea typeface="Inter"/>
            </a:endParaRPr>
          </a:p>
          <a:p>
            <a:pPr>
              <a:lnSpc>
                <a:spcPct val="114999"/>
              </a:lnSpc>
            </a:pPr>
            <a:endParaRPr lang="en-US" sz="1050" b="1" i="1" dirty="0">
              <a:latin typeface="Inter"/>
              <a:ea typeface="Inter"/>
              <a:sym typeface="Inter"/>
            </a:endParaRPr>
          </a:p>
          <a:p>
            <a:pPr>
              <a:lnSpc>
                <a:spcPct val="114999"/>
              </a:lnSpc>
            </a:pPr>
            <a:r>
              <a:rPr lang="en-US" sz="2400" b="1" i="1" dirty="0">
                <a:latin typeface="Inter"/>
                <a:ea typeface="Inter"/>
                <a:sym typeface="Inter"/>
              </a:rPr>
              <a:t>Research: </a:t>
            </a:r>
            <a:r>
              <a:rPr lang="en-US" sz="2400" i="1" dirty="0">
                <a:latin typeface="Inter"/>
                <a:ea typeface="Inter"/>
                <a:sym typeface="Inter"/>
              </a:rPr>
              <a:t> Trials would be required for symptom improvement, adherence to emollient routines, healthcare use &amp; cost-effectiveness, equality - digital access for all children.</a:t>
            </a:r>
            <a:endParaRPr lang="en-US" dirty="0"/>
          </a:p>
          <a:p>
            <a:pPr>
              <a:lnSpc>
                <a:spcPct val="114999"/>
              </a:lnSpc>
            </a:pPr>
            <a:endParaRPr lang="en-US" sz="2400" i="1" dirty="0">
              <a:latin typeface="Inter"/>
              <a:ea typeface="Inter"/>
            </a:endParaRPr>
          </a:p>
          <a:p>
            <a:pPr>
              <a:lnSpc>
                <a:spcPct val="114999"/>
              </a:lnSpc>
            </a:pPr>
            <a:endParaRPr lang="en-US" sz="1100" i="1" dirty="0">
              <a:latin typeface="Inter"/>
              <a:ea typeface="Inter"/>
            </a:endParaRPr>
          </a:p>
          <a:p>
            <a:pPr>
              <a:lnSpc>
                <a:spcPct val="114999"/>
              </a:lnSpc>
            </a:pPr>
            <a:r>
              <a:rPr lang="en-US" sz="2400" b="1" i="1" dirty="0">
                <a:latin typeface="Inter"/>
                <a:ea typeface="Inter"/>
              </a:rPr>
              <a:t>Education:</a:t>
            </a:r>
            <a:r>
              <a:rPr lang="en-US" sz="2400" i="1" dirty="0">
                <a:latin typeface="Inter"/>
                <a:ea typeface="Inter"/>
              </a:rPr>
              <a:t> Train GPs and nurses</a:t>
            </a:r>
            <a:r>
              <a:rPr lang="en-US" sz="2400" i="1" dirty="0">
                <a:latin typeface="Inter"/>
                <a:ea typeface="Inter"/>
                <a:sym typeface="Inter"/>
              </a:rPr>
              <a:t> on using the smartwatch and app. Teach children and parents how to use the device safely. Include digital self-care modules in school health programs.</a:t>
            </a:r>
            <a:endParaRPr lang="en-US" dirty="0"/>
          </a:p>
          <a:p>
            <a:pPr>
              <a:lnSpc>
                <a:spcPct val="114999"/>
              </a:lnSpc>
            </a:pPr>
            <a:endParaRPr lang="en-US" sz="2400" i="1" dirty="0">
              <a:latin typeface="Inter"/>
              <a:ea typeface="Inter"/>
            </a:endParaRPr>
          </a:p>
          <a:p>
            <a:pPr>
              <a:lnSpc>
                <a:spcPct val="114999"/>
              </a:lnSpc>
            </a:pPr>
            <a:endParaRPr lang="en-US" sz="2400" b="1" i="1" dirty="0">
              <a:latin typeface="Inter"/>
              <a:ea typeface="Inter"/>
            </a:endParaRPr>
          </a:p>
          <a:p>
            <a:pPr marL="0" marR="0" lvl="0" indent="0" algn="l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400" dirty="0">
              <a:latin typeface="Inter"/>
              <a:ea typeface="Inter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FC20A88-6732-2D42-0136-0C05B5A632DA}"/>
              </a:ext>
            </a:extLst>
          </p:cNvPr>
          <p:cNvSpPr txBox="1"/>
          <p:nvPr/>
        </p:nvSpPr>
        <p:spPr>
          <a:xfrm>
            <a:off x="14107079" y="9456003"/>
            <a:ext cx="28371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Harsh pal</a:t>
            </a:r>
          </a:p>
          <a:p>
            <a:r>
              <a:rPr lang="en-US" sz="2400" dirty="0"/>
              <a:t>2432312</a:t>
            </a:r>
            <a:endParaRPr lang="en-IN" sz="2400" dirty="0"/>
          </a:p>
        </p:txBody>
      </p:sp>
    </p:spTree>
    <p:extLst>
      <p:ext uri="{BB962C8B-B14F-4D97-AF65-F5344CB8AC3E}">
        <p14:creationId xmlns:p14="http://schemas.microsoft.com/office/powerpoint/2010/main" val="30899838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Benefits</a:t>
            </a:r>
            <a:endParaRPr sz="36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/>
              <a:t>Benefits: Potential Benefits</a:t>
            </a:r>
            <a:br>
              <a:rPr lang="en-US" dirty="0"/>
            </a:br>
            <a:br>
              <a:rPr lang="en-IN" dirty="0"/>
            </a:br>
            <a:br>
              <a:rPr lang="en-IN" dirty="0"/>
            </a:br>
            <a:r>
              <a:rPr lang="en-IN" sz="2700" dirty="0"/>
              <a:t>Harsh pal</a:t>
            </a:r>
            <a:br>
              <a:rPr lang="en-IN" sz="2700" dirty="0"/>
            </a:br>
            <a:r>
              <a:rPr lang="en-IN" sz="2700" dirty="0"/>
              <a:t>2432312</a:t>
            </a:r>
            <a:endParaRPr sz="2700" dirty="0"/>
          </a:p>
        </p:txBody>
      </p:sp>
      <p:sp>
        <p:nvSpPr>
          <p:cNvPr id="4" name="TextBox 3"/>
          <p:cNvSpPr txBox="1"/>
          <p:nvPr/>
        </p:nvSpPr>
        <p:spPr>
          <a:xfrm>
            <a:off x="955475" y="1524000"/>
            <a:ext cx="7344000" cy="61811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dirty="0"/>
          </a:p>
          <a:p>
            <a:pPr algn="just">
              <a:spcAft>
                <a:spcPts val="1000"/>
              </a:spcAft>
            </a:pPr>
            <a:r>
              <a:rPr sz="2000" dirty="0"/>
              <a:t>The smartwatch promotes consistent emollient application, improving adherence and reducing flare-ups among children with eczema (</a:t>
            </a:r>
            <a:r>
              <a:rPr sz="2000" dirty="0" err="1"/>
              <a:t>Torrelo</a:t>
            </a:r>
            <a:r>
              <a:rPr sz="2000" dirty="0"/>
              <a:t> et al., 2013).</a:t>
            </a:r>
          </a:p>
          <a:p>
            <a:pPr algn="just">
              <a:spcAft>
                <a:spcPts val="1000"/>
              </a:spcAft>
            </a:pPr>
            <a:r>
              <a:rPr sz="2000" dirty="0"/>
              <a:t>Children experience fewer itching episodes, leading to better sleep and reduced irritability (Bass et al., 2015).</a:t>
            </a:r>
          </a:p>
          <a:p>
            <a:pPr algn="just">
              <a:spcAft>
                <a:spcPts val="1000"/>
              </a:spcAft>
            </a:pPr>
            <a:r>
              <a:rPr sz="2000" dirty="0"/>
              <a:t>Gamified features encourage children’s engagement and long-term </a:t>
            </a:r>
            <a:r>
              <a:rPr sz="2000" dirty="0" err="1"/>
              <a:t>behavioural</a:t>
            </a:r>
            <a:r>
              <a:rPr sz="2000" dirty="0"/>
              <a:t> change towards skin care (</a:t>
            </a:r>
            <a:r>
              <a:rPr sz="2000" dirty="0" err="1"/>
              <a:t>Mettarikanon</a:t>
            </a:r>
            <a:r>
              <a:rPr sz="2000" dirty="0"/>
              <a:t> et al., 2025).</a:t>
            </a:r>
          </a:p>
          <a:p>
            <a:pPr algn="just">
              <a:spcAft>
                <a:spcPts val="1000"/>
              </a:spcAft>
            </a:pPr>
            <a:r>
              <a:rPr sz="2000" dirty="0"/>
              <a:t>Parents gain confidence in managing eczema as the device provides reminders and progress updates (National Eczema Society, 2025).</a:t>
            </a:r>
          </a:p>
          <a:p>
            <a:pPr algn="just">
              <a:spcAft>
                <a:spcPts val="1000"/>
              </a:spcAft>
            </a:pPr>
            <a:r>
              <a:rPr sz="2000" dirty="0"/>
              <a:t>By maintaining hydration levels, the smartwatch helps in preventing severe flare-ups, thereby improving daily functioning (Langan et al., 2014).</a:t>
            </a:r>
          </a:p>
          <a:p>
            <a:pPr algn="just">
              <a:spcAft>
                <a:spcPts val="1000"/>
              </a:spcAft>
            </a:pPr>
            <a:r>
              <a:rPr sz="2000" dirty="0"/>
              <a:t>Supports a sense of autonomy and responsibility among children in self-managing their condition (</a:t>
            </a:r>
            <a:r>
              <a:rPr sz="2000" dirty="0" err="1"/>
              <a:t>Mettarikanon</a:t>
            </a:r>
            <a:r>
              <a:rPr sz="2000" dirty="0"/>
              <a:t> et al., 2025).</a:t>
            </a:r>
            <a:r>
              <a:rPr lang="en-US" sz="2000" dirty="0"/>
              <a:t>       </a:t>
            </a:r>
            <a:endParaRPr sz="2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648930" y="442453"/>
            <a:ext cx="8495070" cy="9019098"/>
          </a:xfrm>
        </p:spPr>
        <p:txBody>
          <a:bodyPr>
            <a:normAutofit/>
          </a:bodyPr>
          <a:lstStyle/>
          <a:p>
            <a:r>
              <a:rPr lang="en-US" sz="3600" dirty="0"/>
              <a:t>Benefits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/>
              <a:t>Benefits: Expected Outcomes</a:t>
            </a:r>
            <a:br>
              <a:rPr lang="en-US" dirty="0"/>
            </a:br>
            <a:br>
              <a:rPr lang="en-IN" dirty="0"/>
            </a:br>
            <a:br>
              <a:rPr lang="en-IN" dirty="0"/>
            </a:br>
            <a:r>
              <a:rPr lang="en-IN" sz="2700" dirty="0"/>
              <a:t>Harsh pal</a:t>
            </a:r>
            <a:br>
              <a:rPr lang="en-IN" sz="2700" dirty="0"/>
            </a:br>
            <a:r>
              <a:rPr lang="en-IN" sz="2700" dirty="0"/>
              <a:t>2432312</a:t>
            </a:r>
            <a:endParaRPr sz="2700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1597742"/>
            <a:ext cx="8382000" cy="61196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dirty="0"/>
          </a:p>
          <a:p>
            <a:pPr>
              <a:spcAft>
                <a:spcPts val="1000"/>
              </a:spcAft>
            </a:pPr>
            <a:r>
              <a:rPr sz="2400" dirty="0"/>
              <a:t>Enhanced treatment adherence through timely AI reminders and hydration alerts (Tier et al., 2021).</a:t>
            </a:r>
          </a:p>
          <a:p>
            <a:pPr>
              <a:spcAft>
                <a:spcPts val="1000"/>
              </a:spcAft>
            </a:pPr>
            <a:r>
              <a:rPr sz="2400" dirty="0"/>
              <a:t>Fewer clinical visits as early detection prevents severe eczema escalation (NHS Digital, 2024).</a:t>
            </a:r>
          </a:p>
          <a:p>
            <a:pPr>
              <a:spcAft>
                <a:spcPts val="1000"/>
              </a:spcAft>
            </a:pPr>
            <a:r>
              <a:rPr sz="2400" dirty="0"/>
              <a:t>Reduction in emotional and psychological stress for both children and caregivers due to improved symptom control (Bass et al., 2015).</a:t>
            </a:r>
          </a:p>
          <a:p>
            <a:pPr>
              <a:spcAft>
                <a:spcPts val="1000"/>
              </a:spcAft>
            </a:pPr>
            <a:r>
              <a:rPr sz="2400" dirty="0"/>
              <a:t>Improved academic performance and attendance due to better sleep and comfort (Greener, 2016).</a:t>
            </a:r>
          </a:p>
          <a:p>
            <a:pPr>
              <a:spcAft>
                <a:spcPts val="1000"/>
              </a:spcAft>
            </a:pPr>
            <a:r>
              <a:rPr sz="2400" dirty="0"/>
              <a:t>Consistent monitoring creates a dataset that allows parents and clinicians to track progress over time (Crosby &amp; Noar, 2011).</a:t>
            </a:r>
          </a:p>
          <a:p>
            <a:pPr>
              <a:spcAft>
                <a:spcPts val="1000"/>
              </a:spcAft>
            </a:pPr>
            <a:r>
              <a:rPr sz="2400" dirty="0"/>
              <a:t>Overall improvement in quality of life and treatment satisfaction (</a:t>
            </a:r>
            <a:r>
              <a:rPr sz="2400" dirty="0" err="1"/>
              <a:t>Torrelo</a:t>
            </a:r>
            <a:r>
              <a:rPr sz="2400" dirty="0"/>
              <a:t> et al., 2013).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42452" y="722671"/>
            <a:ext cx="7857023" cy="8738879"/>
          </a:xfrm>
        </p:spPr>
        <p:txBody>
          <a:bodyPr/>
          <a:lstStyle/>
          <a:p>
            <a:r>
              <a:rPr lang="en-US" sz="3600" dirty="0"/>
              <a:t>Benefits</a:t>
            </a:r>
          </a:p>
          <a:p>
            <a:endParaRPr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231312" y="2709000"/>
            <a:ext cx="6758829" cy="4968300"/>
          </a:xfrm>
        </p:spPr>
        <p:txBody>
          <a:bodyPr>
            <a:normAutofit fontScale="90000"/>
          </a:bodyPr>
          <a:lstStyle/>
          <a:p>
            <a:r>
              <a:rPr dirty="0"/>
              <a:t>Benefits: Policy Implications</a:t>
            </a:r>
            <a:br>
              <a:rPr lang="en-US" dirty="0"/>
            </a:br>
            <a:br>
              <a:rPr lang="en-IN" dirty="0"/>
            </a:br>
            <a:br>
              <a:rPr lang="en-IN" dirty="0"/>
            </a:br>
            <a:r>
              <a:rPr lang="en-IN" sz="2700" dirty="0"/>
              <a:t>Harsh pal</a:t>
            </a:r>
            <a:br>
              <a:rPr lang="en-IN" sz="2700" dirty="0"/>
            </a:br>
            <a:r>
              <a:rPr lang="en-IN" sz="2700" dirty="0"/>
              <a:t>2432312</a:t>
            </a:r>
            <a:endParaRPr sz="2700" dirty="0"/>
          </a:p>
        </p:txBody>
      </p:sp>
      <p:sp>
        <p:nvSpPr>
          <p:cNvPr id="4" name="TextBox 3"/>
          <p:cNvSpPr txBox="1"/>
          <p:nvPr/>
        </p:nvSpPr>
        <p:spPr>
          <a:xfrm>
            <a:off x="442453" y="1607574"/>
            <a:ext cx="8701548" cy="80099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dirty="0"/>
          </a:p>
          <a:p>
            <a:pPr>
              <a:spcAft>
                <a:spcPts val="1000"/>
              </a:spcAft>
            </a:pPr>
            <a:r>
              <a:rPr sz="2800" dirty="0"/>
              <a:t>Demonstrating cost-effectiveness and improved outcomes could justify NHS support or reimbursement for digital eczema devices (NICE, 2023).</a:t>
            </a:r>
          </a:p>
          <a:p>
            <a:pPr>
              <a:spcAft>
                <a:spcPts val="1000"/>
              </a:spcAft>
            </a:pPr>
            <a:r>
              <a:rPr sz="2800" dirty="0"/>
              <a:t>Supports integration of digital health interventions under NHS Digital’s real-world monitoring initiatives (NHS Digital, 2024).</a:t>
            </a:r>
          </a:p>
          <a:p>
            <a:pPr>
              <a:spcAft>
                <a:spcPts val="1000"/>
              </a:spcAft>
            </a:pPr>
            <a:r>
              <a:rPr sz="2800" dirty="0"/>
              <a:t>Encourages future NHS and NICE guidelines to incorporate wearable digital tools for eczema management (UK Government, 2024).</a:t>
            </a:r>
          </a:p>
          <a:p>
            <a:pPr>
              <a:spcAft>
                <a:spcPts val="1000"/>
              </a:spcAft>
            </a:pPr>
            <a:r>
              <a:rPr sz="2800" dirty="0"/>
              <a:t>Provides policymakers with evidence for equitable access to child-friendly health technologies (Porter, 2016).</a:t>
            </a:r>
          </a:p>
          <a:p>
            <a:pPr>
              <a:spcAft>
                <a:spcPts val="1000"/>
              </a:spcAft>
            </a:pPr>
            <a:r>
              <a:rPr sz="2800" dirty="0"/>
              <a:t>Supports the UK's digital health innovation strategy and promotes technology-enabled self-care (NHS Digital, 2024).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575187" y="648929"/>
            <a:ext cx="7724288" cy="8812621"/>
          </a:xfrm>
        </p:spPr>
        <p:txBody>
          <a:bodyPr/>
          <a:lstStyle/>
          <a:p>
            <a:r>
              <a:rPr lang="en-US" sz="3600" dirty="0"/>
              <a:t>Benefits</a:t>
            </a:r>
          </a:p>
          <a:p>
            <a:endParaRPr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/>
              <a:t>Benefits: Education and Research Implications</a:t>
            </a:r>
            <a:br>
              <a:rPr lang="en-US" dirty="0"/>
            </a:br>
            <a:br>
              <a:rPr lang="en-IN" dirty="0"/>
            </a:br>
            <a:r>
              <a:rPr lang="en-IN" sz="2700" dirty="0"/>
              <a:t>Harsh pal</a:t>
            </a:r>
            <a:br>
              <a:rPr lang="en-IN" sz="2700" dirty="0"/>
            </a:br>
            <a:r>
              <a:rPr lang="en-IN" sz="2700" dirty="0"/>
              <a:t>2432312</a:t>
            </a:r>
            <a:endParaRPr sz="2700" dirty="0"/>
          </a:p>
        </p:txBody>
      </p:sp>
      <p:sp>
        <p:nvSpPr>
          <p:cNvPr id="4" name="TextBox 3"/>
          <p:cNvSpPr txBox="1"/>
          <p:nvPr/>
        </p:nvSpPr>
        <p:spPr>
          <a:xfrm>
            <a:off x="721162" y="1609199"/>
            <a:ext cx="8544232" cy="72276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dirty="0"/>
          </a:p>
          <a:p>
            <a:pPr>
              <a:spcAft>
                <a:spcPts val="1000"/>
              </a:spcAft>
            </a:pPr>
            <a:r>
              <a:rPr sz="2400" dirty="0"/>
              <a:t>Healthcare professionals can use smartwatch data to </a:t>
            </a:r>
            <a:r>
              <a:rPr sz="2400" dirty="0" err="1"/>
              <a:t>personalise</a:t>
            </a:r>
            <a:r>
              <a:rPr lang="en-US" sz="2400" dirty="0" err="1"/>
              <a:t>d</a:t>
            </a:r>
            <a:r>
              <a:rPr sz="2400" dirty="0"/>
              <a:t> eczema treatment and identify non-adherence (Greener, 2016).</a:t>
            </a:r>
          </a:p>
          <a:p>
            <a:pPr>
              <a:spcAft>
                <a:spcPts val="1000"/>
              </a:spcAft>
            </a:pPr>
            <a:r>
              <a:rPr sz="2400" dirty="0"/>
              <a:t>Digital health training modules could be introduced for healthcare staff to improve understanding of data-driven care (NHS Digital, 2024).</a:t>
            </a:r>
          </a:p>
          <a:p>
            <a:pPr>
              <a:spcAft>
                <a:spcPts val="1000"/>
              </a:spcAft>
            </a:pPr>
            <a:r>
              <a:rPr sz="2400" dirty="0"/>
              <a:t>Incorporating eczema awareness and digital self-care programs into schools enhances children’s knowledge and early management (National Eczema Society, 2025).</a:t>
            </a:r>
          </a:p>
          <a:p>
            <a:pPr>
              <a:spcAft>
                <a:spcPts val="1000"/>
              </a:spcAft>
            </a:pPr>
            <a:r>
              <a:rPr sz="2400" dirty="0" err="1"/>
              <a:t>Anonymised</a:t>
            </a:r>
            <a:r>
              <a:rPr sz="2400" dirty="0"/>
              <a:t> adherence data could advance dermatology research and clinical practice insights (Langan et al., 2014).</a:t>
            </a:r>
          </a:p>
          <a:p>
            <a:pPr>
              <a:spcAft>
                <a:spcPts val="1000"/>
              </a:spcAft>
            </a:pPr>
            <a:r>
              <a:rPr sz="2400" dirty="0"/>
              <a:t>Supports future research on gamification and digital engagement among </a:t>
            </a:r>
            <a:r>
              <a:rPr sz="2400" dirty="0" err="1"/>
              <a:t>paediatric</a:t>
            </a:r>
            <a:r>
              <a:rPr sz="2400" dirty="0"/>
              <a:t> patients (</a:t>
            </a:r>
            <a:r>
              <a:rPr sz="2400" dirty="0" err="1"/>
              <a:t>Mettarikanon</a:t>
            </a:r>
            <a:r>
              <a:rPr sz="2400" dirty="0"/>
              <a:t> et al., 2025).</a:t>
            </a:r>
          </a:p>
          <a:p>
            <a:pPr>
              <a:spcAft>
                <a:spcPts val="1000"/>
              </a:spcAft>
            </a:pPr>
            <a:r>
              <a:rPr sz="2400" dirty="0"/>
              <a:t>Encourages academic partnerships for ongoing evaluation and improvement of digital eczema tools (Crosby &amp; Noar, 2011).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634181" y="604684"/>
            <a:ext cx="7665294" cy="8856866"/>
          </a:xfrm>
        </p:spPr>
        <p:txBody>
          <a:bodyPr/>
          <a:lstStyle/>
          <a:p>
            <a:r>
              <a:rPr lang="en-US" sz="3600" dirty="0"/>
              <a:t>Conclusion</a:t>
            </a:r>
            <a:r>
              <a:rPr lang="en-US" dirty="0"/>
              <a:t> </a:t>
            </a:r>
            <a:endParaRPr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/>
              <a:t>Conclusion: Summary of Presentation</a:t>
            </a:r>
            <a:br>
              <a:rPr lang="en-US" dirty="0"/>
            </a:br>
            <a:br>
              <a:rPr lang="en-IN" dirty="0"/>
            </a:br>
            <a:br>
              <a:rPr lang="en-IN" dirty="0"/>
            </a:br>
            <a:r>
              <a:rPr lang="en-IN" sz="2700" dirty="0"/>
              <a:t>Harsh pal</a:t>
            </a:r>
            <a:br>
              <a:rPr lang="en-IN" sz="2700" dirty="0"/>
            </a:br>
            <a:r>
              <a:rPr lang="en-IN" sz="2700" dirty="0"/>
              <a:t>2432312</a:t>
            </a:r>
            <a:endParaRPr sz="2700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1524000"/>
            <a:ext cx="8529484" cy="68531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dirty="0"/>
          </a:p>
          <a:p>
            <a:pPr>
              <a:spcAft>
                <a:spcPts val="1000"/>
              </a:spcAft>
            </a:pPr>
            <a:r>
              <a:rPr sz="2800" dirty="0"/>
              <a:t>The smartwatch for children with eczema uses hydration sensors and AI reminders to promote timely emollient application (</a:t>
            </a:r>
            <a:r>
              <a:rPr sz="2800" dirty="0" err="1"/>
              <a:t>Torrelo</a:t>
            </a:r>
            <a:r>
              <a:rPr sz="2800" dirty="0"/>
              <a:t> et al., 2013).</a:t>
            </a:r>
          </a:p>
          <a:p>
            <a:pPr>
              <a:spcAft>
                <a:spcPts val="1000"/>
              </a:spcAft>
            </a:pPr>
            <a:r>
              <a:rPr sz="2800" dirty="0"/>
              <a:t>By integrating </a:t>
            </a:r>
            <a:r>
              <a:rPr sz="2800" dirty="0" err="1"/>
              <a:t>behavioural</a:t>
            </a:r>
            <a:r>
              <a:rPr sz="2800" dirty="0"/>
              <a:t> change theory and gamification, it enhances long-term adherence and engagement (Gielen et al., 2008).</a:t>
            </a:r>
          </a:p>
          <a:p>
            <a:pPr>
              <a:spcAft>
                <a:spcPts val="1000"/>
              </a:spcAft>
            </a:pPr>
            <a:r>
              <a:rPr sz="2800" dirty="0"/>
              <a:t>It empowers young patients and supports parents through shared monitoring and feedback (Bass et al., 2015).</a:t>
            </a:r>
          </a:p>
          <a:p>
            <a:pPr>
              <a:spcAft>
                <a:spcPts val="1000"/>
              </a:spcAft>
            </a:pPr>
            <a:r>
              <a:rPr sz="2800" dirty="0"/>
              <a:t>The approach aligns with NHS goals for digital innovation in child healthcare (NHS Digital, 2024).</a:t>
            </a:r>
          </a:p>
          <a:p>
            <a:pPr>
              <a:spcAft>
                <a:spcPts val="1000"/>
              </a:spcAft>
            </a:pPr>
            <a:r>
              <a:rPr sz="2800" dirty="0"/>
              <a:t>The project demonstrates how technology and theory-driven design can improve chronic disease management in children (Porter, 2016).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A6A7384-09DA-A969-6714-5AE9D57861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218920" cy="10287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DE6612D-CDAB-B684-BC7B-A8F01F799403}"/>
              </a:ext>
            </a:extLst>
          </p:cNvPr>
          <p:cNvSpPr txBox="1"/>
          <p:nvPr/>
        </p:nvSpPr>
        <p:spPr>
          <a:xfrm>
            <a:off x="14432280" y="5715000"/>
            <a:ext cx="2743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Harsh pal</a:t>
            </a:r>
          </a:p>
          <a:p>
            <a:r>
              <a:rPr lang="en-US" sz="3200" dirty="0"/>
              <a:t>2432312</a:t>
            </a:r>
            <a:endParaRPr lang="en-IN" sz="3200" dirty="0"/>
          </a:p>
        </p:txBody>
      </p:sp>
    </p:spTree>
    <p:extLst>
      <p:ext uri="{BB962C8B-B14F-4D97-AF65-F5344CB8AC3E}">
        <p14:creationId xmlns:p14="http://schemas.microsoft.com/office/powerpoint/2010/main" val="22062472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3600" dirty="0"/>
              <a:t>Conclusion</a:t>
            </a:r>
            <a:r>
              <a:rPr lang="en-US" dirty="0"/>
              <a:t> </a:t>
            </a:r>
          </a:p>
          <a:p>
            <a:endParaRPr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/>
              <a:t>Conclusion: Need for the Intervention</a:t>
            </a:r>
            <a:br>
              <a:rPr lang="en-US" dirty="0"/>
            </a:br>
            <a:br>
              <a:rPr lang="en-IN" dirty="0"/>
            </a:br>
            <a:br>
              <a:rPr lang="en-IN" dirty="0"/>
            </a:br>
            <a:r>
              <a:rPr lang="en-IN" sz="2700" dirty="0"/>
              <a:t>Harsh pal</a:t>
            </a:r>
            <a:br>
              <a:rPr lang="en-IN" sz="2700" dirty="0"/>
            </a:br>
            <a:r>
              <a:rPr lang="en-IN" sz="2700" dirty="0"/>
              <a:t>2432312</a:t>
            </a:r>
            <a:endParaRPr sz="2700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1524000"/>
            <a:ext cx="8382000" cy="68531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dirty="0"/>
          </a:p>
          <a:p>
            <a:pPr>
              <a:spcAft>
                <a:spcPts val="1000"/>
              </a:spcAft>
            </a:pPr>
            <a:r>
              <a:rPr sz="2800" dirty="0"/>
              <a:t>Eczema requires strict daily care, and adherence rates often drop within days of starting treatment (Krejci-Manwaring et al., 2007).</a:t>
            </a:r>
          </a:p>
          <a:p>
            <a:pPr>
              <a:spcAft>
                <a:spcPts val="1000"/>
              </a:spcAft>
            </a:pPr>
            <a:r>
              <a:rPr sz="2800" dirty="0"/>
              <a:t>Children experience sleep loss, school absence, and emotional challenges due to inconsistent treatment (Dawson, 2023).</a:t>
            </a:r>
          </a:p>
          <a:p>
            <a:pPr>
              <a:spcAft>
                <a:spcPts val="1000"/>
              </a:spcAft>
            </a:pPr>
            <a:r>
              <a:rPr sz="2800" dirty="0"/>
              <a:t>Parents often lack time and reminders to maintain the child’s skincare schedule (Tier et al., 2021).</a:t>
            </a:r>
          </a:p>
          <a:p>
            <a:pPr>
              <a:spcAft>
                <a:spcPts val="1000"/>
              </a:spcAft>
            </a:pPr>
            <a:r>
              <a:rPr sz="2800" dirty="0"/>
              <a:t>Digital interventions provide structure, motivation, and educational reinforcement to maintain treatment consistency (</a:t>
            </a:r>
            <a:r>
              <a:rPr sz="2800" dirty="0" err="1"/>
              <a:t>Mettarikanon</a:t>
            </a:r>
            <a:r>
              <a:rPr sz="2800" dirty="0"/>
              <a:t> et al., 2025).</a:t>
            </a:r>
          </a:p>
          <a:p>
            <a:pPr>
              <a:spcAft>
                <a:spcPts val="1000"/>
              </a:spcAft>
            </a:pPr>
            <a:r>
              <a:rPr sz="2800" dirty="0"/>
              <a:t>Therefore, this smartwatch meets a significant </a:t>
            </a:r>
            <a:r>
              <a:rPr sz="2800" dirty="0" err="1"/>
              <a:t>behavioural</a:t>
            </a:r>
            <a:r>
              <a:rPr sz="2800" dirty="0"/>
              <a:t> and health management need (National Eczema Society, 2025).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3600" dirty="0"/>
              <a:t>Conclusion </a:t>
            </a:r>
          </a:p>
          <a:p>
            <a:endParaRPr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763432" y="2536723"/>
            <a:ext cx="7256207" cy="5140577"/>
          </a:xfrm>
        </p:spPr>
        <p:txBody>
          <a:bodyPr>
            <a:normAutofit fontScale="90000"/>
          </a:bodyPr>
          <a:lstStyle/>
          <a:p>
            <a:r>
              <a:rPr dirty="0"/>
              <a:t>Conclusion: Consequences of Not Using the Intervention</a:t>
            </a:r>
            <a:br>
              <a:rPr lang="en-US" dirty="0"/>
            </a:br>
            <a:br>
              <a:rPr lang="en-IN" dirty="0"/>
            </a:br>
            <a:r>
              <a:rPr lang="en-IN" sz="2700" dirty="0"/>
              <a:t>Harsh pal</a:t>
            </a:r>
            <a:br>
              <a:rPr lang="en-IN" sz="2700" dirty="0"/>
            </a:br>
            <a:r>
              <a:rPr lang="en-IN" sz="2700" dirty="0"/>
              <a:t>2432312</a:t>
            </a:r>
            <a:endParaRPr sz="2700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1524000"/>
            <a:ext cx="8382000" cy="7284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dirty="0"/>
          </a:p>
          <a:p>
            <a:pPr>
              <a:spcAft>
                <a:spcPts val="1000"/>
              </a:spcAft>
            </a:pPr>
            <a:r>
              <a:rPr sz="2800" dirty="0"/>
              <a:t>Without consistent care, eczema flare-ups worsen, leading to higher NHS costs and reduced quality of life (Dawson, 2023).</a:t>
            </a:r>
          </a:p>
          <a:p>
            <a:pPr>
              <a:spcAft>
                <a:spcPts val="1000"/>
              </a:spcAft>
            </a:pPr>
            <a:r>
              <a:rPr sz="2800" dirty="0"/>
              <a:t>Children may develop social withdrawal, anxiety, or reduced academic focus due to visible skin symptoms (Greener, 2016).</a:t>
            </a:r>
          </a:p>
          <a:p>
            <a:pPr>
              <a:spcAft>
                <a:spcPts val="1000"/>
              </a:spcAft>
            </a:pPr>
            <a:r>
              <a:rPr sz="2800" dirty="0"/>
              <a:t>Parents face increased stress and loss of productivity managing unpredictable flare-ups (Bass et al., 2015).</a:t>
            </a:r>
          </a:p>
          <a:p>
            <a:pPr>
              <a:spcAft>
                <a:spcPts val="1000"/>
              </a:spcAft>
            </a:pPr>
            <a:r>
              <a:rPr sz="2800" dirty="0"/>
              <a:t>Lack of real-time adherence data limits clinicians’ ability to adjust treatment effectively (NHS Digital, 2024).</a:t>
            </a:r>
          </a:p>
          <a:p>
            <a:pPr>
              <a:spcAft>
                <a:spcPts val="1000"/>
              </a:spcAft>
            </a:pPr>
            <a:r>
              <a:rPr sz="2800" dirty="0"/>
              <a:t>Missed opportunities for prevention and early management can escalate into chronic skin damage (</a:t>
            </a:r>
            <a:r>
              <a:rPr sz="2800" dirty="0" err="1"/>
              <a:t>Torrelo</a:t>
            </a:r>
            <a:r>
              <a:rPr sz="2800" dirty="0"/>
              <a:t> et al., 2013).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747252" y="1017638"/>
            <a:ext cx="7552223" cy="8443911"/>
          </a:xfrm>
        </p:spPr>
        <p:txBody>
          <a:bodyPr/>
          <a:lstStyle/>
          <a:p>
            <a:r>
              <a:rPr lang="en-US" sz="4000" dirty="0"/>
              <a:t>Conclusion </a:t>
            </a:r>
          </a:p>
          <a:p>
            <a:endParaRPr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719188" y="2492477"/>
            <a:ext cx="7211960" cy="5184823"/>
          </a:xfrm>
        </p:spPr>
        <p:txBody>
          <a:bodyPr>
            <a:normAutofit fontScale="90000"/>
          </a:bodyPr>
          <a:lstStyle/>
          <a:p>
            <a:r>
              <a:rPr dirty="0"/>
              <a:t>Conclusion: Future Plans – Research Development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r>
              <a:rPr lang="en-IN" sz="2700" dirty="0"/>
              <a:t>Harsh pal</a:t>
            </a:r>
            <a:br>
              <a:rPr lang="en-IN" sz="2700" dirty="0"/>
            </a:br>
            <a:r>
              <a:rPr lang="en-IN" sz="2700" dirty="0"/>
              <a:t>2432312</a:t>
            </a:r>
            <a:endParaRPr sz="2700" dirty="0"/>
          </a:p>
        </p:txBody>
      </p:sp>
      <p:sp>
        <p:nvSpPr>
          <p:cNvPr id="4" name="TextBox 3"/>
          <p:cNvSpPr txBox="1"/>
          <p:nvPr/>
        </p:nvSpPr>
        <p:spPr>
          <a:xfrm>
            <a:off x="747252" y="1524000"/>
            <a:ext cx="8558980" cy="7284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dirty="0"/>
          </a:p>
          <a:p>
            <a:pPr>
              <a:spcAft>
                <a:spcPts val="1000"/>
              </a:spcAft>
            </a:pPr>
            <a:r>
              <a:rPr sz="2800" dirty="0"/>
              <a:t>Conduct longitudinal trials to evaluate the smartwatch’s effect on symptom reduction and adherence (Bass et al., 2015).</a:t>
            </a:r>
          </a:p>
          <a:p>
            <a:pPr>
              <a:spcAft>
                <a:spcPts val="1000"/>
              </a:spcAft>
            </a:pPr>
            <a:r>
              <a:rPr sz="2800" dirty="0"/>
              <a:t>Use collected data to study </a:t>
            </a:r>
            <a:r>
              <a:rPr sz="2800" dirty="0" err="1"/>
              <a:t>behavioural</a:t>
            </a:r>
            <a:r>
              <a:rPr sz="2800" dirty="0"/>
              <a:t> trends and digital health literacy in children (</a:t>
            </a:r>
            <a:r>
              <a:rPr sz="2800" dirty="0" err="1"/>
              <a:t>Mettarikanon</a:t>
            </a:r>
            <a:r>
              <a:rPr sz="2800" dirty="0"/>
              <a:t> et al., 2025).</a:t>
            </a:r>
          </a:p>
          <a:p>
            <a:pPr>
              <a:spcAft>
                <a:spcPts val="1000"/>
              </a:spcAft>
            </a:pPr>
            <a:r>
              <a:rPr sz="2800" dirty="0"/>
              <a:t>Investigate the role of gamification and AI feedback in maintaining long-term engagement (Gielen et al., 2008).</a:t>
            </a:r>
          </a:p>
          <a:p>
            <a:pPr>
              <a:spcAft>
                <a:spcPts val="1000"/>
              </a:spcAft>
            </a:pPr>
            <a:r>
              <a:rPr sz="2800" dirty="0"/>
              <a:t>Publish results to inform NHS and NICE about integrating digital eczema management tools (NICE, 2023).</a:t>
            </a:r>
          </a:p>
          <a:p>
            <a:pPr>
              <a:spcAft>
                <a:spcPts val="1000"/>
              </a:spcAft>
            </a:pPr>
            <a:r>
              <a:rPr sz="2800" dirty="0"/>
              <a:t>Develop partnerships with academic and clinical institutions to ensure continuous improvement (Porter, 2016).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762000" y="870155"/>
            <a:ext cx="7537475" cy="8591395"/>
          </a:xfrm>
        </p:spPr>
        <p:txBody>
          <a:bodyPr/>
          <a:lstStyle/>
          <a:p>
            <a:r>
              <a:rPr lang="en-US" sz="4000" dirty="0"/>
              <a:t>Conclusion</a:t>
            </a:r>
            <a:r>
              <a:rPr lang="en-US" dirty="0"/>
              <a:t> </a:t>
            </a:r>
          </a:p>
          <a:p>
            <a:endParaRPr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/>
              <a:t>Conclusion: Future Plans – NHS Integration</a:t>
            </a:r>
            <a:br>
              <a:rPr lang="en-US" dirty="0"/>
            </a:br>
            <a:br>
              <a:rPr lang="en-IN" dirty="0"/>
            </a:br>
            <a:r>
              <a:rPr lang="en-IN" sz="2700" dirty="0"/>
              <a:t>Harsh pal</a:t>
            </a:r>
            <a:br>
              <a:rPr lang="en-IN" sz="2700" dirty="0"/>
            </a:br>
            <a:r>
              <a:rPr lang="en-IN" sz="2700" dirty="0"/>
              <a:t>2432312</a:t>
            </a:r>
            <a:endParaRPr sz="2700" dirty="0"/>
          </a:p>
        </p:txBody>
      </p:sp>
      <p:sp>
        <p:nvSpPr>
          <p:cNvPr id="4" name="TextBox 3"/>
          <p:cNvSpPr txBox="1"/>
          <p:nvPr/>
        </p:nvSpPr>
        <p:spPr>
          <a:xfrm>
            <a:off x="732504" y="1524000"/>
            <a:ext cx="8382000" cy="69147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dirty="0"/>
          </a:p>
          <a:p>
            <a:pPr>
              <a:spcAft>
                <a:spcPts val="1000"/>
              </a:spcAft>
            </a:pPr>
            <a:r>
              <a:rPr sz="2800" dirty="0"/>
              <a:t>Collaborate with NHS Digital to pilot the smartwatch under real-world monitoring frameworks (NHS Digital, 2024).</a:t>
            </a:r>
          </a:p>
          <a:p>
            <a:pPr>
              <a:spcAft>
                <a:spcPts val="1000"/>
              </a:spcAft>
            </a:pPr>
            <a:r>
              <a:rPr sz="2800" dirty="0"/>
              <a:t>Develop </a:t>
            </a:r>
            <a:r>
              <a:rPr sz="2800" dirty="0" err="1"/>
              <a:t>standardised</a:t>
            </a:r>
            <a:r>
              <a:rPr sz="2800" dirty="0"/>
              <a:t> evaluation protocols to assess digital tool effectiveness in eczema management (UK Government, 2024).</a:t>
            </a:r>
          </a:p>
          <a:p>
            <a:pPr>
              <a:spcAft>
                <a:spcPts val="1000"/>
              </a:spcAft>
            </a:pPr>
            <a:r>
              <a:rPr sz="2800" dirty="0"/>
              <a:t>Ensure compliance with MHRA safety regulations and UK GDPR for children’s data protection (ICO, 2025).</a:t>
            </a:r>
          </a:p>
          <a:p>
            <a:pPr>
              <a:spcAft>
                <a:spcPts val="1000"/>
              </a:spcAft>
            </a:pPr>
            <a:r>
              <a:rPr sz="2800" dirty="0"/>
              <a:t>Promote NHS endorsement for digital adherence tools through cost-benefit analysis (NICE, 2023).</a:t>
            </a:r>
          </a:p>
          <a:p>
            <a:pPr>
              <a:spcAft>
                <a:spcPts val="1000"/>
              </a:spcAft>
            </a:pPr>
            <a:r>
              <a:rPr sz="2800" dirty="0"/>
              <a:t>Establish multidisciplinary support systems combining technology, policy, and healthcare training (Porter, 2016</a:t>
            </a:r>
            <a:r>
              <a:rPr sz="3200" dirty="0"/>
              <a:t>).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3200" dirty="0"/>
              <a:t>Conclusion</a:t>
            </a:r>
            <a:r>
              <a:rPr lang="en-US" dirty="0"/>
              <a:t> </a:t>
            </a:r>
          </a:p>
          <a:p>
            <a:endParaRPr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/>
              <a:t>Conclusion: Future Plans – Education and Awareness</a:t>
            </a:r>
            <a:br>
              <a:rPr lang="en-US" dirty="0"/>
            </a:br>
            <a:br>
              <a:rPr lang="en-IN" dirty="0"/>
            </a:br>
            <a:r>
              <a:rPr lang="en-IN" sz="2700" dirty="0"/>
              <a:t>Harsh pal</a:t>
            </a:r>
            <a:br>
              <a:rPr lang="en-IN" sz="2700" dirty="0"/>
            </a:br>
            <a:r>
              <a:rPr lang="en-IN" sz="2700" dirty="0"/>
              <a:t>2432312</a:t>
            </a:r>
            <a:endParaRPr sz="2700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1524000"/>
            <a:ext cx="8514735" cy="68531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dirty="0"/>
          </a:p>
          <a:p>
            <a:pPr>
              <a:spcAft>
                <a:spcPts val="1000"/>
              </a:spcAft>
            </a:pPr>
            <a:r>
              <a:rPr sz="2800" dirty="0" err="1"/>
              <a:t>Organise</a:t>
            </a:r>
            <a:r>
              <a:rPr sz="2800" dirty="0"/>
              <a:t> parent and professional workshops to promote digital eczema management literacy (Greener, 2016).</a:t>
            </a:r>
          </a:p>
          <a:p>
            <a:pPr>
              <a:spcAft>
                <a:spcPts val="1000"/>
              </a:spcAft>
            </a:pPr>
            <a:r>
              <a:rPr sz="2800" dirty="0"/>
              <a:t>Introduce smartwatch-based self-care modules in primary and secondary school health programs (National Eczema Society, 2025).</a:t>
            </a:r>
          </a:p>
          <a:p>
            <a:pPr>
              <a:spcAft>
                <a:spcPts val="1000"/>
              </a:spcAft>
            </a:pPr>
            <a:r>
              <a:rPr sz="2800" dirty="0"/>
              <a:t>Create digital safety campaigns educating families about responsible technology use (ICO, 2025).</a:t>
            </a:r>
          </a:p>
          <a:p>
            <a:pPr>
              <a:spcAft>
                <a:spcPts val="1000"/>
              </a:spcAft>
            </a:pPr>
            <a:r>
              <a:rPr sz="2800" dirty="0"/>
              <a:t>Integrate eczema education within GP and nurse training curricula to improve care continuity (NHS Digital, 2024).</a:t>
            </a:r>
          </a:p>
          <a:p>
            <a:pPr>
              <a:spcAft>
                <a:spcPts val="1000"/>
              </a:spcAft>
            </a:pPr>
            <a:r>
              <a:rPr sz="2800" dirty="0"/>
              <a:t>Encourage community-level outreach programs promoting awareness and inclusivity in digital health (Porter, 2016).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3200" dirty="0"/>
              <a:t>Conclusion</a:t>
            </a:r>
            <a:r>
              <a:rPr lang="en-US" dirty="0"/>
              <a:t> </a:t>
            </a:r>
          </a:p>
          <a:p>
            <a:endParaRPr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/>
              <a:t>Conclusion: Final Remarks</a:t>
            </a:r>
            <a:br>
              <a:rPr lang="en-US" dirty="0"/>
            </a:br>
            <a:br>
              <a:rPr lang="en-IN" dirty="0"/>
            </a:br>
            <a:br>
              <a:rPr lang="en-IN" dirty="0"/>
            </a:br>
            <a:r>
              <a:rPr lang="en-IN" sz="2700" dirty="0"/>
              <a:t>Harsh pal</a:t>
            </a:r>
            <a:br>
              <a:rPr lang="en-IN" sz="2700" dirty="0"/>
            </a:br>
            <a:r>
              <a:rPr lang="en-IN" sz="2700" dirty="0"/>
              <a:t>2432312</a:t>
            </a:r>
            <a:endParaRPr sz="2700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1524000"/>
            <a:ext cx="8544232" cy="74994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sz="2800" dirty="0"/>
          </a:p>
          <a:p>
            <a:pPr>
              <a:spcAft>
                <a:spcPts val="1000"/>
              </a:spcAft>
            </a:pPr>
            <a:r>
              <a:rPr sz="2800" dirty="0"/>
              <a:t>The eczema smartwatch bridges the gap between child health needs and digital health innovation (</a:t>
            </a:r>
            <a:r>
              <a:rPr sz="2800" dirty="0" err="1"/>
              <a:t>Torrelo</a:t>
            </a:r>
            <a:r>
              <a:rPr sz="2800" dirty="0"/>
              <a:t> et al., 2013).</a:t>
            </a:r>
          </a:p>
          <a:p>
            <a:pPr>
              <a:spcAft>
                <a:spcPts val="1000"/>
              </a:spcAft>
            </a:pPr>
            <a:r>
              <a:rPr sz="2800" dirty="0"/>
              <a:t>Combining </a:t>
            </a:r>
            <a:r>
              <a:rPr sz="2800" dirty="0" err="1"/>
              <a:t>behavioural</a:t>
            </a:r>
            <a:r>
              <a:rPr sz="2800" dirty="0"/>
              <a:t> theory, technology, and education, it offers a holistic model of chronic disease care (Gielen et al., 2008).</a:t>
            </a:r>
          </a:p>
          <a:p>
            <a:pPr>
              <a:spcAft>
                <a:spcPts val="1000"/>
              </a:spcAft>
            </a:pPr>
            <a:r>
              <a:rPr sz="2800" dirty="0"/>
              <a:t>By empowering children and supporting parents, it contributes to improved long-term outcomes (Bass et al., 2015).</a:t>
            </a:r>
          </a:p>
          <a:p>
            <a:pPr>
              <a:spcAft>
                <a:spcPts val="1000"/>
              </a:spcAft>
            </a:pPr>
            <a:r>
              <a:rPr sz="2800" dirty="0"/>
              <a:t>The intervention aligns with NHS and NICE objectives for preventive, patient-</a:t>
            </a:r>
            <a:r>
              <a:rPr sz="2800" dirty="0" err="1"/>
              <a:t>centred</a:t>
            </a:r>
            <a:r>
              <a:rPr sz="2800" dirty="0"/>
              <a:t> digital healthcare (NICE, 2023).</a:t>
            </a:r>
          </a:p>
          <a:p>
            <a:pPr>
              <a:spcAft>
                <a:spcPts val="1000"/>
              </a:spcAft>
            </a:pPr>
            <a:r>
              <a:rPr sz="2800" dirty="0"/>
              <a:t>Future collaboration among clinicians, educators, and policymakers will </a:t>
            </a:r>
            <a:r>
              <a:rPr sz="2800" dirty="0" err="1"/>
              <a:t>maximise</a:t>
            </a:r>
            <a:r>
              <a:rPr sz="2800" dirty="0"/>
              <a:t> its sustainability and social impact (Porter, 2016).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BFC"/>
        </a:solidFill>
        <a:effectLst/>
      </p:bgPr>
    </p:bg>
    <p:spTree>
      <p:nvGrpSpPr>
        <p:cNvPr id="1" name="Shape 163">
          <a:extLst>
            <a:ext uri="{FF2B5EF4-FFF2-40B4-BE49-F238E27FC236}">
              <a16:creationId xmlns:a16="http://schemas.microsoft.com/office/drawing/2014/main" id="{623A2039-4100-33E3-9410-8E8C818F9B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3">
            <a:extLst>
              <a:ext uri="{FF2B5EF4-FFF2-40B4-BE49-F238E27FC236}">
                <a16:creationId xmlns:a16="http://schemas.microsoft.com/office/drawing/2014/main" id="{0276591C-6BE6-B0CC-05FD-456A9285880B}"/>
              </a:ext>
            </a:extLst>
          </p:cNvPr>
          <p:cNvSpPr txBox="1"/>
          <p:nvPr/>
        </p:nvSpPr>
        <p:spPr>
          <a:xfrm>
            <a:off x="-3752441" y="518512"/>
            <a:ext cx="12718225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dirty="0">
                <a:latin typeface="Fraunces Light"/>
                <a:sym typeface="Fraunces Light"/>
              </a:rPr>
              <a:t>References</a:t>
            </a:r>
            <a:endParaRPr lang="en-US" sz="7200" dirty="0"/>
          </a:p>
        </p:txBody>
      </p:sp>
      <p:sp>
        <p:nvSpPr>
          <p:cNvPr id="3" name="Google Shape;189;p14">
            <a:extLst>
              <a:ext uri="{FF2B5EF4-FFF2-40B4-BE49-F238E27FC236}">
                <a16:creationId xmlns:a16="http://schemas.microsoft.com/office/drawing/2014/main" id="{1BB08D2E-31E2-2320-9510-1798D252B80C}"/>
              </a:ext>
            </a:extLst>
          </p:cNvPr>
          <p:cNvSpPr txBox="1"/>
          <p:nvPr/>
        </p:nvSpPr>
        <p:spPr>
          <a:xfrm>
            <a:off x="521491" y="1262196"/>
            <a:ext cx="17453012" cy="10199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en" sz="2000" dirty="0">
                <a:solidFill>
                  <a:srgbClr val="222222"/>
                </a:solidFill>
                <a:ea typeface="Inter"/>
              </a:rPr>
              <a:t>British Journal of Dermatology (2023) ‘A study about how many people around the world have atopic dermatitis’, 190(1), p. e6. Available at: </a:t>
            </a:r>
            <a:r>
              <a:rPr lang="en" sz="2000" dirty="0">
                <a:solidFill>
                  <a:srgbClr val="222222"/>
                </a:solidFill>
                <a:ea typeface="Inter"/>
                <a:hlinkClick r:id="rId3"/>
              </a:rPr>
              <a:t>https://doi.org/10.1093/bjd/ljad462</a:t>
            </a:r>
            <a:r>
              <a:rPr lang="en" sz="2000" dirty="0">
                <a:solidFill>
                  <a:srgbClr val="222222"/>
                </a:solidFill>
                <a:ea typeface="Inter"/>
              </a:rPr>
              <a:t> </a:t>
            </a:r>
            <a:endParaRPr lang="en" sz="2000">
              <a:solidFill>
                <a:srgbClr val="40010D"/>
              </a:solidFill>
              <a:ea typeface="Inter"/>
            </a:endParaRPr>
          </a:p>
          <a:p>
            <a:endParaRPr lang="en" sz="2000" dirty="0">
              <a:solidFill>
                <a:srgbClr val="222222"/>
              </a:solidFill>
              <a:ea typeface="Inter"/>
            </a:endParaRPr>
          </a:p>
          <a:p>
            <a:r>
              <a:rPr lang="en" sz="2000" dirty="0">
                <a:solidFill>
                  <a:srgbClr val="222222"/>
                </a:solidFill>
                <a:ea typeface="Inter"/>
                <a:sym typeface="Inter"/>
              </a:rPr>
              <a:t>Dawson, A. (2023) The Costs of Atopic Dermatitis. Sanofi UK. Available at: </a:t>
            </a:r>
            <a:r>
              <a:rPr lang="en" sz="2000" dirty="0">
                <a:solidFill>
                  <a:srgbClr val="222222"/>
                </a:solidFill>
                <a:ea typeface="Inter"/>
                <a:sym typeface="Inter"/>
                <a:hlinkClick r:id="rId4"/>
              </a:rPr>
              <a:t>https://www.sanofi.co.uk/assets/dot-uk/pages/images/skin-in-the-game/cost-of-ad-pdf.pdf</a:t>
            </a:r>
            <a:r>
              <a:rPr lang="en" sz="2000" dirty="0">
                <a:solidFill>
                  <a:srgbClr val="222222"/>
                </a:solidFill>
                <a:ea typeface="Inter"/>
                <a:sym typeface="Inter"/>
              </a:rPr>
              <a:t> </a:t>
            </a:r>
            <a:endParaRPr lang="en" sz="2000" dirty="0">
              <a:solidFill>
                <a:srgbClr val="222222"/>
              </a:solidFill>
              <a:ea typeface="Inter"/>
            </a:endParaRPr>
          </a:p>
          <a:p>
            <a:endParaRPr lang="en" sz="2000" dirty="0">
              <a:solidFill>
                <a:srgbClr val="222222"/>
              </a:solidFill>
              <a:ea typeface="Inter"/>
            </a:endParaRPr>
          </a:p>
          <a:p>
            <a:r>
              <a:rPr lang="en" sz="2000" dirty="0">
                <a:solidFill>
                  <a:srgbClr val="222222"/>
                </a:solidFill>
                <a:ea typeface="Inter"/>
              </a:rPr>
              <a:t>Nemeth, V., Syed, H.A. and Evans, J. (2022) ‘Eczema’, in </a:t>
            </a:r>
            <a:r>
              <a:rPr lang="en" sz="2000" err="1">
                <a:solidFill>
                  <a:srgbClr val="222222"/>
                </a:solidFill>
                <a:ea typeface="Inter"/>
              </a:rPr>
              <a:t>StatPearls</a:t>
            </a:r>
            <a:r>
              <a:rPr lang="en" sz="2000" dirty="0">
                <a:solidFill>
                  <a:srgbClr val="222222"/>
                </a:solidFill>
                <a:ea typeface="Inter"/>
              </a:rPr>
              <a:t>. Treasure Island (FL): </a:t>
            </a:r>
            <a:r>
              <a:rPr lang="en" sz="2000" err="1">
                <a:solidFill>
                  <a:srgbClr val="222222"/>
                </a:solidFill>
                <a:ea typeface="Inter"/>
              </a:rPr>
              <a:t>StatPearls</a:t>
            </a:r>
            <a:r>
              <a:rPr lang="en" sz="2000" dirty="0">
                <a:solidFill>
                  <a:srgbClr val="222222"/>
                </a:solidFill>
                <a:ea typeface="Inter"/>
              </a:rPr>
              <a:t> Publishing. Available at: </a:t>
            </a:r>
            <a:r>
              <a:rPr lang="en" sz="2000" dirty="0">
                <a:solidFill>
                  <a:srgbClr val="222222"/>
                </a:solidFill>
                <a:ea typeface="Inter"/>
                <a:hlinkClick r:id="rId5"/>
              </a:rPr>
              <a:t>https://www.ncbi.nlm.nih.gov/books/NBK538209/</a:t>
            </a:r>
            <a:r>
              <a:rPr lang="en" sz="2000" dirty="0">
                <a:solidFill>
                  <a:srgbClr val="222222"/>
                </a:solidFill>
                <a:ea typeface="Inter"/>
              </a:rPr>
              <a:t> </a:t>
            </a:r>
          </a:p>
          <a:p>
            <a:endParaRPr lang="en" sz="2000" dirty="0">
              <a:solidFill>
                <a:srgbClr val="222222"/>
              </a:solidFill>
              <a:ea typeface="Inter"/>
            </a:endParaRPr>
          </a:p>
          <a:p>
            <a:r>
              <a:rPr lang="en" sz="2000" dirty="0">
                <a:solidFill>
                  <a:srgbClr val="222222"/>
                </a:solidFill>
                <a:ea typeface="Inter"/>
              </a:rPr>
              <a:t>Langan, S.M. et al. (2014) ‘How are eczema ‘flares’ defined? A systematic review and recommendation for future studies’, British Journal of Dermatology, 170(3), pp. 548-556.</a:t>
            </a:r>
          </a:p>
          <a:p>
            <a:endParaRPr lang="en" sz="2000" dirty="0">
              <a:solidFill>
                <a:srgbClr val="222222"/>
              </a:solidFill>
              <a:ea typeface="Inter"/>
            </a:endParaRPr>
          </a:p>
          <a:p>
            <a:r>
              <a:rPr lang="en" sz="2000" dirty="0">
                <a:solidFill>
                  <a:srgbClr val="222222"/>
                </a:solidFill>
                <a:ea typeface="Inter"/>
              </a:rPr>
              <a:t>Murray, G. (2020) ‘Psychosocial burden and costs in patients with atopic dermatitis’, Irish Skin Foundation. Available at: </a:t>
            </a:r>
            <a:r>
              <a:rPr lang="en" sz="2000" dirty="0">
                <a:solidFill>
                  <a:srgbClr val="222222"/>
                </a:solidFill>
                <a:ea typeface="Inter"/>
                <a:hlinkClick r:id="rId6"/>
              </a:rPr>
              <a:t>https://irishskin.ie/2020/11/02/psychosocial-burden-and-costs-in-patients-with-atopic-dermatitis/</a:t>
            </a:r>
            <a:r>
              <a:rPr lang="en" sz="2000" dirty="0">
                <a:solidFill>
                  <a:srgbClr val="222222"/>
                </a:solidFill>
                <a:ea typeface="Inter"/>
              </a:rPr>
              <a:t> </a:t>
            </a:r>
          </a:p>
          <a:p>
            <a:endParaRPr lang="en" sz="2000" dirty="0">
              <a:solidFill>
                <a:srgbClr val="222222"/>
              </a:solidFill>
              <a:ea typeface="Inter"/>
            </a:endParaRPr>
          </a:p>
          <a:p>
            <a:r>
              <a:rPr lang="en" sz="2000" dirty="0">
                <a:solidFill>
                  <a:srgbClr val="222222"/>
                </a:solidFill>
                <a:ea typeface="Inter"/>
              </a:rPr>
              <a:t>National Eczema Society (2025) Information and advice. Available at: </a:t>
            </a:r>
            <a:r>
              <a:rPr lang="en" sz="2000" dirty="0">
                <a:solidFill>
                  <a:srgbClr val="222222"/>
                </a:solidFill>
                <a:ea typeface="Inter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https://eczema.org/information-and-advice/</a:t>
            </a:r>
            <a:r>
              <a:rPr lang="en" sz="2000" dirty="0">
                <a:solidFill>
                  <a:srgbClr val="222222"/>
                </a:solidFill>
                <a:ea typeface="Inter"/>
              </a:rPr>
              <a:t> </a:t>
            </a:r>
          </a:p>
          <a:p>
            <a:endParaRPr lang="en" sz="2000" dirty="0">
              <a:solidFill>
                <a:srgbClr val="222222"/>
              </a:solidFill>
              <a:ea typeface="Inter"/>
            </a:endParaRPr>
          </a:p>
          <a:p>
            <a:r>
              <a:rPr lang="en-GB" sz="2000" dirty="0">
                <a:solidFill>
                  <a:srgbClr val="222222"/>
                </a:solidFill>
                <a:ea typeface="Inter"/>
              </a:rPr>
              <a:t>Krejci-Manwaring, J., Tusa, M. G., Carroll, C., Camacho, F., Kaur, M., Carr, D., ... &amp; Feldman, S. R. (2007) ‘Stealth monitoring of adherence to topical medication: adherence is very poor in children with atopic dermatitis’, Journal of the American Academy of Dermatology, 56(2), pp.211-216.</a:t>
            </a:r>
            <a:endParaRPr lang="en" sz="2000" dirty="0">
              <a:solidFill>
                <a:srgbClr val="222222"/>
              </a:solidFill>
              <a:ea typeface="Inter"/>
            </a:endParaRPr>
          </a:p>
          <a:p>
            <a:endParaRPr lang="en-GB" sz="2000" dirty="0">
              <a:solidFill>
                <a:srgbClr val="222222"/>
              </a:solidFill>
              <a:ea typeface="Inter"/>
            </a:endParaRPr>
          </a:p>
          <a:p>
            <a:r>
              <a:rPr lang="en-GB" sz="2000" dirty="0">
                <a:solidFill>
                  <a:srgbClr val="222222"/>
                </a:solidFill>
                <a:ea typeface="Inter"/>
              </a:rPr>
              <a:t>Tier, H. L., Balogh, E. A., </a:t>
            </a:r>
            <a:r>
              <a:rPr lang="en-GB" sz="2000" dirty="0" err="1">
                <a:solidFill>
                  <a:srgbClr val="222222"/>
                </a:solidFill>
                <a:ea typeface="Inter"/>
              </a:rPr>
              <a:t>Bashyam</a:t>
            </a:r>
            <a:r>
              <a:rPr lang="en-GB" sz="2000" dirty="0">
                <a:solidFill>
                  <a:srgbClr val="222222"/>
                </a:solidFill>
                <a:ea typeface="Inter"/>
              </a:rPr>
              <a:t>, A. M., Fleischer Jr, A. B., Spergel, J. M., </a:t>
            </a:r>
            <a:r>
              <a:rPr lang="en-GB" sz="2000" dirty="0" err="1">
                <a:solidFill>
                  <a:srgbClr val="222222"/>
                </a:solidFill>
                <a:ea typeface="Inter"/>
              </a:rPr>
              <a:t>Masicampo</a:t>
            </a:r>
            <a:r>
              <a:rPr lang="en-GB" sz="2000" dirty="0">
                <a:solidFill>
                  <a:srgbClr val="222222"/>
                </a:solidFill>
                <a:ea typeface="Inter"/>
              </a:rPr>
              <a:t>, E. J., ... &amp; Feldman, S. R. (2021) ‘Tolerability of and adherence to topical treatments in atopic dermatitis: a narrative review’, Dermatology and Therapy, 11(2), pp.415-431.</a:t>
            </a:r>
          </a:p>
          <a:p>
            <a:endParaRPr lang="en-GB" sz="2000" dirty="0">
              <a:solidFill>
                <a:srgbClr val="222222"/>
              </a:solidFill>
              <a:ea typeface="Inter"/>
            </a:endParaRPr>
          </a:p>
          <a:p>
            <a:r>
              <a:rPr lang="en-GB" sz="2000" dirty="0">
                <a:solidFill>
                  <a:srgbClr val="222222"/>
                </a:solidFill>
                <a:ea typeface="Inter"/>
              </a:rPr>
              <a:t>Crosby, R., &amp; Noar, S. M. (2011). What is a planning model? An introduction to PRECEDE‐PROCEED. Journal of public health dentistry, 71, S7-S15.</a:t>
            </a:r>
          </a:p>
          <a:p>
            <a:r>
              <a:rPr lang="en-GB" sz="2000" dirty="0">
                <a:solidFill>
                  <a:srgbClr val="222222"/>
                </a:solidFill>
                <a:ea typeface="Inter"/>
              </a:rPr>
              <a:t>Porter, C. M. (2016). Revisiting Precede–Proceed: A leading model for ecological and ethical health promotion. Health Education Journal, 75(6), 753-764.</a:t>
            </a:r>
          </a:p>
          <a:p>
            <a:endParaRPr lang="en-GB" sz="2000" dirty="0">
              <a:solidFill>
                <a:srgbClr val="222222"/>
              </a:solidFill>
              <a:ea typeface="Inter"/>
            </a:endParaRPr>
          </a:p>
          <a:p>
            <a:r>
              <a:rPr lang="en-GB" sz="2000" dirty="0">
                <a:solidFill>
                  <a:srgbClr val="222222"/>
                </a:solidFill>
                <a:ea typeface="Inter"/>
              </a:rPr>
              <a:t>Gielen, A. C., McDonald, E. M., Gary, T. L., &amp; Bone, L. R. (2008). Using the precede-proceed model to apply health </a:t>
            </a:r>
            <a:r>
              <a:rPr lang="en-GB" sz="2000" dirty="0" err="1">
                <a:solidFill>
                  <a:srgbClr val="222222"/>
                </a:solidFill>
                <a:ea typeface="Inter"/>
              </a:rPr>
              <a:t>behavior</a:t>
            </a:r>
            <a:r>
              <a:rPr lang="en-GB" sz="2000" dirty="0">
                <a:solidFill>
                  <a:srgbClr val="222222"/>
                </a:solidFill>
                <a:ea typeface="Inter"/>
              </a:rPr>
              <a:t> theories. Health </a:t>
            </a:r>
            <a:r>
              <a:rPr lang="en-GB" sz="2000" dirty="0" err="1">
                <a:solidFill>
                  <a:srgbClr val="222222"/>
                </a:solidFill>
                <a:ea typeface="Inter"/>
              </a:rPr>
              <a:t>behavior</a:t>
            </a:r>
            <a:r>
              <a:rPr lang="en-GB" sz="2000" dirty="0">
                <a:solidFill>
                  <a:srgbClr val="222222"/>
                </a:solidFill>
                <a:ea typeface="Inter"/>
              </a:rPr>
              <a:t> and health education: Theory, research, and practice, 4, 407-29.</a:t>
            </a:r>
            <a:endParaRPr lang="en-GB" dirty="0"/>
          </a:p>
          <a:p>
            <a:pPr marL="342900" indent="-342900">
              <a:lnSpc>
                <a:spcPct val="114999"/>
              </a:lnSpc>
              <a:buAutoNum type="arabicPeriod"/>
            </a:pPr>
            <a:endParaRPr lang="en-US" sz="2400" dirty="0">
              <a:latin typeface="Inter"/>
              <a:ea typeface="Inter"/>
            </a:endParaRPr>
          </a:p>
          <a:p>
            <a:pPr>
              <a:lnSpc>
                <a:spcPct val="114999"/>
              </a:lnSpc>
            </a:pPr>
            <a:endParaRPr lang="en-US" sz="2400" dirty="0">
              <a:latin typeface="Inter"/>
              <a:ea typeface="Inter"/>
            </a:endParaRPr>
          </a:p>
          <a:p>
            <a:pPr>
              <a:lnSpc>
                <a:spcPct val="114999"/>
              </a:lnSpc>
            </a:pPr>
            <a:endParaRPr lang="en-US" sz="2400" dirty="0">
              <a:latin typeface="Inter"/>
              <a:ea typeface="Inter"/>
            </a:endParaRPr>
          </a:p>
        </p:txBody>
      </p:sp>
    </p:spTree>
    <p:extLst>
      <p:ext uri="{BB962C8B-B14F-4D97-AF65-F5344CB8AC3E}">
        <p14:creationId xmlns:p14="http://schemas.microsoft.com/office/powerpoint/2010/main" val="42227195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BFC"/>
        </a:solidFill>
        <a:effectLst/>
      </p:bgPr>
    </p:bg>
    <p:spTree>
      <p:nvGrpSpPr>
        <p:cNvPr id="1" name="Shape 163">
          <a:extLst>
            <a:ext uri="{FF2B5EF4-FFF2-40B4-BE49-F238E27FC236}">
              <a16:creationId xmlns:a16="http://schemas.microsoft.com/office/drawing/2014/main" id="{7EB1D468-32A4-5696-8D29-189A37F36D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3">
            <a:extLst>
              <a:ext uri="{FF2B5EF4-FFF2-40B4-BE49-F238E27FC236}">
                <a16:creationId xmlns:a16="http://schemas.microsoft.com/office/drawing/2014/main" id="{61ABF94F-45FE-BEDD-0011-FF512FBDF156}"/>
              </a:ext>
            </a:extLst>
          </p:cNvPr>
          <p:cNvSpPr txBox="1"/>
          <p:nvPr/>
        </p:nvSpPr>
        <p:spPr>
          <a:xfrm>
            <a:off x="-3752441" y="518512"/>
            <a:ext cx="12718225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dirty="0">
                <a:latin typeface="Fraunces Light"/>
                <a:sym typeface="Fraunces Light"/>
              </a:rPr>
              <a:t>References</a:t>
            </a:r>
            <a:endParaRPr lang="en-US" sz="7200" dirty="0"/>
          </a:p>
        </p:txBody>
      </p:sp>
      <p:sp>
        <p:nvSpPr>
          <p:cNvPr id="3" name="Google Shape;189;p14">
            <a:extLst>
              <a:ext uri="{FF2B5EF4-FFF2-40B4-BE49-F238E27FC236}">
                <a16:creationId xmlns:a16="http://schemas.microsoft.com/office/drawing/2014/main" id="{BF1932F5-EBBD-E877-8082-6C9F0EAD8C13}"/>
              </a:ext>
            </a:extLst>
          </p:cNvPr>
          <p:cNvSpPr txBox="1"/>
          <p:nvPr/>
        </p:nvSpPr>
        <p:spPr>
          <a:xfrm>
            <a:off x="521491" y="1439281"/>
            <a:ext cx="16873463" cy="105382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en" sz="2000" dirty="0">
                <a:solidFill>
                  <a:srgbClr val="222222"/>
                </a:solidFill>
                <a:ea typeface="Inter"/>
              </a:rPr>
              <a:t>National Eczema Society. (2025) </a:t>
            </a:r>
            <a:r>
              <a:rPr lang="en" sz="2000" i="1" dirty="0">
                <a:solidFill>
                  <a:srgbClr val="222222"/>
                </a:solidFill>
                <a:ea typeface="Inter"/>
              </a:rPr>
              <a:t>What we do.</a:t>
            </a:r>
            <a:r>
              <a:rPr lang="en" sz="2000" dirty="0">
                <a:solidFill>
                  <a:srgbClr val="222222"/>
                </a:solidFill>
                <a:ea typeface="Inter"/>
              </a:rPr>
              <a:t> Available at: </a:t>
            </a:r>
            <a:r>
              <a:rPr lang="en" sz="2000" dirty="0">
                <a:solidFill>
                  <a:srgbClr val="222222"/>
                </a:solidFill>
                <a:ea typeface="Inter"/>
                <a:hlinkClick r:id="rId3"/>
              </a:rPr>
              <a:t>https://eczema.org/what-we-do/</a:t>
            </a:r>
            <a:r>
              <a:rPr lang="en" sz="2000" dirty="0">
                <a:solidFill>
                  <a:srgbClr val="222222"/>
                </a:solidFill>
                <a:ea typeface="Inter"/>
              </a:rPr>
              <a:t> (Accessed: 2 November 2025).</a:t>
            </a:r>
          </a:p>
          <a:p>
            <a:endParaRPr lang="en" sz="2000" dirty="0">
              <a:solidFill>
                <a:srgbClr val="222222"/>
              </a:solidFill>
              <a:ea typeface="Inter"/>
            </a:endParaRPr>
          </a:p>
          <a:p>
            <a:r>
              <a:rPr lang="en" sz="2000" dirty="0">
                <a:solidFill>
                  <a:srgbClr val="222222"/>
                </a:solidFill>
                <a:ea typeface="Inter"/>
              </a:rPr>
              <a:t>Information Commissioner’s Office. (2025) </a:t>
            </a:r>
            <a:r>
              <a:rPr lang="en" sz="2000" i="1" dirty="0">
                <a:solidFill>
                  <a:srgbClr val="222222"/>
                </a:solidFill>
                <a:ea typeface="Inter"/>
              </a:rPr>
              <a:t>Age‑Appropriate Design: Code of Practice for Online Services (Children’s Code) – Guidance for </a:t>
            </a:r>
            <a:r>
              <a:rPr lang="en" sz="2000" i="1" err="1">
                <a:solidFill>
                  <a:srgbClr val="222222"/>
                </a:solidFill>
                <a:ea typeface="Inter"/>
              </a:rPr>
              <a:t>organisations</a:t>
            </a:r>
            <a:r>
              <a:rPr lang="en" sz="2000" i="1" dirty="0">
                <a:solidFill>
                  <a:srgbClr val="222222"/>
                </a:solidFill>
                <a:ea typeface="Inter"/>
              </a:rPr>
              <a:t>.</a:t>
            </a:r>
            <a:r>
              <a:rPr lang="en" sz="2000" dirty="0">
                <a:solidFill>
                  <a:srgbClr val="222222"/>
                </a:solidFill>
                <a:ea typeface="Inter"/>
              </a:rPr>
              <a:t> Available at: </a:t>
            </a:r>
            <a:r>
              <a:rPr lang="en" sz="2000" dirty="0">
                <a:solidFill>
                  <a:srgbClr val="222222"/>
                </a:solidFill>
                <a:ea typeface="Inter"/>
                <a:hlinkClick r:id="rId4"/>
              </a:rPr>
              <a:t>https://ico.org.uk/for-organisations/uk-gdpr-guidance-and-resources/childrens-information/childrens-code-guidance-and-resources/</a:t>
            </a:r>
            <a:r>
              <a:rPr lang="en" sz="2000" dirty="0">
                <a:solidFill>
                  <a:srgbClr val="222222"/>
                </a:solidFill>
                <a:ea typeface="Inter"/>
              </a:rPr>
              <a:t> (Accessed: 2 November 2025).</a:t>
            </a:r>
          </a:p>
          <a:p>
            <a:endParaRPr lang="en" sz="2000" dirty="0">
              <a:solidFill>
                <a:srgbClr val="222222"/>
              </a:solidFill>
              <a:ea typeface="Inter"/>
            </a:endParaRPr>
          </a:p>
          <a:p>
            <a:r>
              <a:rPr lang="en" sz="2000" dirty="0">
                <a:solidFill>
                  <a:srgbClr val="222222"/>
                </a:solidFill>
                <a:ea typeface="Inter"/>
              </a:rPr>
              <a:t>UK Government. (2024) </a:t>
            </a:r>
            <a:r>
              <a:rPr lang="en" sz="2000" i="1" dirty="0">
                <a:solidFill>
                  <a:srgbClr val="222222"/>
                </a:solidFill>
                <a:ea typeface="Inter"/>
              </a:rPr>
              <a:t>Regulating medical devices in the UK.</a:t>
            </a:r>
            <a:r>
              <a:rPr lang="en" sz="2000" dirty="0">
                <a:solidFill>
                  <a:srgbClr val="222222"/>
                </a:solidFill>
                <a:ea typeface="Inter"/>
              </a:rPr>
              <a:t> Available at: </a:t>
            </a:r>
            <a:r>
              <a:rPr lang="en" sz="2000" dirty="0">
                <a:solidFill>
                  <a:srgbClr val="222222"/>
                </a:solidFill>
                <a:ea typeface="Inter"/>
                <a:hlinkClick r:id="rId5"/>
              </a:rPr>
              <a:t>https://www.gov.uk/guidance/regulating-medical-devices-in-the-uk</a:t>
            </a:r>
            <a:r>
              <a:rPr lang="en" sz="2000" dirty="0">
                <a:solidFill>
                  <a:srgbClr val="222222"/>
                </a:solidFill>
                <a:ea typeface="Inter"/>
              </a:rPr>
              <a:t> (Accessed: 2 November 2025).</a:t>
            </a:r>
          </a:p>
          <a:p>
            <a:endParaRPr lang="en" sz="2000" dirty="0">
              <a:solidFill>
                <a:srgbClr val="222222"/>
              </a:solidFill>
              <a:ea typeface="Inter"/>
            </a:endParaRPr>
          </a:p>
          <a:p>
            <a:r>
              <a:rPr lang="en" sz="2000" dirty="0">
                <a:solidFill>
                  <a:srgbClr val="222222"/>
                </a:solidFill>
                <a:ea typeface="Inter"/>
              </a:rPr>
              <a:t>Greener, M. (2016). Eczema at school: more than skin deep. British Journal of School Nursing, 11(5), 221-224.</a:t>
            </a:r>
          </a:p>
          <a:p>
            <a:endParaRPr lang="en" sz="2000" dirty="0">
              <a:solidFill>
                <a:srgbClr val="222222"/>
              </a:solidFill>
              <a:ea typeface="Inter"/>
            </a:endParaRPr>
          </a:p>
          <a:p>
            <a:r>
              <a:rPr lang="en" sz="2000" dirty="0">
                <a:solidFill>
                  <a:srgbClr val="222222"/>
                </a:solidFill>
                <a:ea typeface="Inter"/>
              </a:rPr>
              <a:t>NHS Digital. (2024) Monitoring the safety and effectiveness of digital technologies (real‑world monitoring). Available at: https://www.digitalregulations.innovation.nhs.uk/regulations-and-guidance-for-adopters/all-adopters-guidance/monitoring-the-safety-and-effectiveness-of-digital-technologies-real-world-monitoring/ (Accessed: 2 November 2025).</a:t>
            </a:r>
          </a:p>
          <a:p>
            <a:endParaRPr lang="en" sz="2000" dirty="0">
              <a:solidFill>
                <a:srgbClr val="222222"/>
              </a:solidFill>
              <a:ea typeface="Inter"/>
            </a:endParaRPr>
          </a:p>
          <a:p>
            <a:r>
              <a:rPr lang="en" sz="2000" dirty="0">
                <a:solidFill>
                  <a:srgbClr val="222222"/>
                </a:solidFill>
                <a:ea typeface="Inter"/>
              </a:rPr>
              <a:t>NICE (2023) Atopic eczema in under 12s: diagnosis and management (NICE guideline CG57). London: National Institute for Health and Care Excellence. Available at: https://www.nice.org.uk/guidance/cg57/ (Accessed: 2 November 2025).</a:t>
            </a:r>
          </a:p>
          <a:p>
            <a:endParaRPr lang="en" sz="2000" dirty="0">
              <a:solidFill>
                <a:srgbClr val="222222"/>
              </a:solidFill>
              <a:ea typeface="Inter"/>
            </a:endParaRPr>
          </a:p>
          <a:p>
            <a:r>
              <a:rPr lang="en" sz="2000" err="1">
                <a:solidFill>
                  <a:srgbClr val="222222"/>
                </a:solidFill>
                <a:ea typeface="Inter"/>
              </a:rPr>
              <a:t>Mettarikanon</a:t>
            </a:r>
            <a:r>
              <a:rPr lang="en" sz="2000" dirty="0">
                <a:solidFill>
                  <a:srgbClr val="222222"/>
                </a:solidFill>
                <a:ea typeface="Inter"/>
              </a:rPr>
              <a:t>, D., Eden, C., &amp; </a:t>
            </a:r>
            <a:r>
              <a:rPr lang="en" sz="2000" err="1">
                <a:solidFill>
                  <a:srgbClr val="222222"/>
                </a:solidFill>
                <a:ea typeface="Inter"/>
              </a:rPr>
              <a:t>Tawanwongsri</a:t>
            </a:r>
            <a:r>
              <a:rPr lang="en" sz="2000" dirty="0">
                <a:solidFill>
                  <a:srgbClr val="222222"/>
                </a:solidFill>
                <a:ea typeface="Inter"/>
              </a:rPr>
              <a:t>, W. (2025). The Role of Game-Based Learning in Dermatology: A Scoping Review on Patient Education. </a:t>
            </a:r>
            <a:r>
              <a:rPr lang="en" sz="2000" i="1" dirty="0">
                <a:solidFill>
                  <a:srgbClr val="222222"/>
                </a:solidFill>
                <a:ea typeface="Inter"/>
              </a:rPr>
              <a:t>Frontiers in Communication</a:t>
            </a:r>
            <a:r>
              <a:rPr lang="en" sz="2000" dirty="0">
                <a:solidFill>
                  <a:srgbClr val="222222"/>
                </a:solidFill>
                <a:ea typeface="Inter"/>
              </a:rPr>
              <a:t>, </a:t>
            </a:r>
            <a:r>
              <a:rPr lang="en" sz="2000" i="1" dirty="0">
                <a:solidFill>
                  <a:srgbClr val="222222"/>
                </a:solidFill>
                <a:ea typeface="Inter"/>
              </a:rPr>
              <a:t>10</a:t>
            </a:r>
            <a:r>
              <a:rPr lang="en" sz="2000" dirty="0">
                <a:solidFill>
                  <a:srgbClr val="222222"/>
                </a:solidFill>
                <a:ea typeface="Inter"/>
              </a:rPr>
              <a:t>, 1636364. </a:t>
            </a:r>
          </a:p>
          <a:p>
            <a:endParaRPr lang="en" sz="2000" dirty="0">
              <a:solidFill>
                <a:srgbClr val="222222"/>
              </a:solidFill>
              <a:ea typeface="Inter"/>
            </a:endParaRPr>
          </a:p>
          <a:p>
            <a:r>
              <a:rPr lang="en" sz="2000" dirty="0">
                <a:solidFill>
                  <a:srgbClr val="222222"/>
                </a:solidFill>
                <a:ea typeface="Inter"/>
              </a:rPr>
              <a:t>Bass, A. M., Anderson, K. L., &amp; Feldman, S. R. (2015). Interventions to increase treatment adherence in pediatric atopic dermatitis: a systematic review. </a:t>
            </a:r>
            <a:r>
              <a:rPr lang="en" sz="2000" i="1" dirty="0">
                <a:solidFill>
                  <a:srgbClr val="222222"/>
                </a:solidFill>
                <a:ea typeface="Inter"/>
              </a:rPr>
              <a:t>Journal of clinical medicine</a:t>
            </a:r>
            <a:r>
              <a:rPr lang="en" sz="2000" dirty="0">
                <a:solidFill>
                  <a:srgbClr val="222222"/>
                </a:solidFill>
                <a:ea typeface="Inter"/>
              </a:rPr>
              <a:t>, </a:t>
            </a:r>
            <a:r>
              <a:rPr lang="en" sz="2000" i="1" dirty="0">
                <a:solidFill>
                  <a:srgbClr val="222222"/>
                </a:solidFill>
                <a:ea typeface="Inter"/>
              </a:rPr>
              <a:t>4</a:t>
            </a:r>
            <a:r>
              <a:rPr lang="en" sz="2000" dirty="0">
                <a:solidFill>
                  <a:srgbClr val="222222"/>
                </a:solidFill>
                <a:ea typeface="Inter"/>
              </a:rPr>
              <a:t>(2), 231-242.</a:t>
            </a:r>
          </a:p>
          <a:p>
            <a:endParaRPr lang="en" sz="2000" dirty="0">
              <a:solidFill>
                <a:srgbClr val="222222"/>
              </a:solidFill>
              <a:ea typeface="Inter"/>
            </a:endParaRPr>
          </a:p>
          <a:p>
            <a:r>
              <a:rPr lang="en" sz="2000" err="1">
                <a:solidFill>
                  <a:srgbClr val="222222"/>
                </a:solidFill>
                <a:ea typeface="Inter"/>
              </a:rPr>
              <a:t>Torrelo</a:t>
            </a:r>
            <a:r>
              <a:rPr lang="en" sz="2000" dirty="0">
                <a:solidFill>
                  <a:srgbClr val="222222"/>
                </a:solidFill>
                <a:ea typeface="Inter"/>
              </a:rPr>
              <a:t>, A., Ortiz, J., Alomar, A., Ros, S., Pedrosa, E., &amp; Cuervo, J. (2013). Health-related quality of life, patient satisfaction, and adherence to treatment in patients with moderate or severe atopic dermatitis on maintenance therapy: the CONDA-SAT study. </a:t>
            </a:r>
            <a:r>
              <a:rPr lang="en" sz="2000" i="1" err="1">
                <a:solidFill>
                  <a:srgbClr val="222222"/>
                </a:solidFill>
                <a:ea typeface="Inter"/>
              </a:rPr>
              <a:t>Actas</a:t>
            </a:r>
            <a:r>
              <a:rPr lang="en" sz="2000" i="1" dirty="0">
                <a:solidFill>
                  <a:srgbClr val="222222"/>
                </a:solidFill>
                <a:ea typeface="Inter"/>
              </a:rPr>
              <a:t> Dermo-</a:t>
            </a:r>
            <a:r>
              <a:rPr lang="en" sz="2000" i="1" err="1">
                <a:solidFill>
                  <a:srgbClr val="222222"/>
                </a:solidFill>
                <a:ea typeface="Inter"/>
              </a:rPr>
              <a:t>Sifiliográficas</a:t>
            </a:r>
            <a:r>
              <a:rPr lang="en" sz="2000" i="1" dirty="0">
                <a:solidFill>
                  <a:srgbClr val="222222"/>
                </a:solidFill>
                <a:ea typeface="Inter"/>
              </a:rPr>
              <a:t> (English Edition)</a:t>
            </a:r>
            <a:r>
              <a:rPr lang="en" sz="2000" dirty="0">
                <a:solidFill>
                  <a:srgbClr val="222222"/>
                </a:solidFill>
                <a:ea typeface="Inter"/>
              </a:rPr>
              <a:t>, </a:t>
            </a:r>
            <a:r>
              <a:rPr lang="en" sz="2000" i="1" dirty="0">
                <a:solidFill>
                  <a:srgbClr val="222222"/>
                </a:solidFill>
                <a:ea typeface="Inter"/>
              </a:rPr>
              <a:t>104</a:t>
            </a:r>
            <a:r>
              <a:rPr lang="en" sz="2000" dirty="0">
                <a:solidFill>
                  <a:srgbClr val="222222"/>
                </a:solidFill>
                <a:ea typeface="Inter"/>
              </a:rPr>
              <a:t>(5), 409-417.</a:t>
            </a:r>
          </a:p>
          <a:p>
            <a:pPr marL="457200" indent="-457200">
              <a:buAutoNum type="arabicPeriod"/>
            </a:pPr>
            <a:endParaRPr lang="en" sz="2000" dirty="0">
              <a:solidFill>
                <a:srgbClr val="222222"/>
              </a:solidFill>
              <a:ea typeface="Inter"/>
            </a:endParaRPr>
          </a:p>
          <a:p>
            <a:pPr marL="285750" indent="-285750">
              <a:buAutoNum type="arabicPeriod"/>
            </a:pPr>
            <a:endParaRPr lang="en-GB" dirty="0">
              <a:solidFill>
                <a:srgbClr val="222222"/>
              </a:solidFill>
              <a:ea typeface="Inter"/>
            </a:endParaRPr>
          </a:p>
          <a:p>
            <a:pPr marL="285750" indent="-285750">
              <a:buAutoNum type="arabicPeriod"/>
            </a:pPr>
            <a:endParaRPr lang="en" dirty="0">
              <a:solidFill>
                <a:srgbClr val="222222"/>
              </a:solidFill>
              <a:ea typeface="Inter"/>
            </a:endParaRPr>
          </a:p>
          <a:p>
            <a:pPr marL="285750" indent="-285750">
              <a:buAutoNum type="arabicPeriod"/>
            </a:pPr>
            <a:endParaRPr lang="en" dirty="0">
              <a:solidFill>
                <a:srgbClr val="222222"/>
              </a:solidFill>
              <a:ea typeface="Inter"/>
            </a:endParaRPr>
          </a:p>
          <a:p>
            <a:pPr marL="342900" indent="-342900">
              <a:lnSpc>
                <a:spcPct val="114999"/>
              </a:lnSpc>
              <a:buAutoNum type="arabicPeriod"/>
            </a:pPr>
            <a:endParaRPr lang="en-US" sz="2400" dirty="0">
              <a:latin typeface="Inter"/>
              <a:ea typeface="Inter"/>
            </a:endParaRPr>
          </a:p>
          <a:p>
            <a:pPr>
              <a:lnSpc>
                <a:spcPct val="114999"/>
              </a:lnSpc>
            </a:pPr>
            <a:endParaRPr lang="en-US" sz="2400" dirty="0">
              <a:latin typeface="Inter"/>
              <a:ea typeface="Inter"/>
            </a:endParaRPr>
          </a:p>
          <a:p>
            <a:pPr>
              <a:lnSpc>
                <a:spcPct val="114999"/>
              </a:lnSpc>
            </a:pPr>
            <a:endParaRPr lang="en-US" sz="2400" dirty="0">
              <a:latin typeface="Inter"/>
              <a:ea typeface="Inter"/>
            </a:endParaRPr>
          </a:p>
        </p:txBody>
      </p:sp>
    </p:spTree>
    <p:extLst>
      <p:ext uri="{BB962C8B-B14F-4D97-AF65-F5344CB8AC3E}">
        <p14:creationId xmlns:p14="http://schemas.microsoft.com/office/powerpoint/2010/main" val="24687838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3246</Words>
  <Application>Microsoft Office PowerPoint</Application>
  <PresentationFormat>Custom</PresentationFormat>
  <Paragraphs>278</Paragraphs>
  <Slides>25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2" baseType="lpstr">
      <vt:lpstr>Inter</vt:lpstr>
      <vt:lpstr>Calibri</vt:lpstr>
      <vt:lpstr>Arial</vt:lpstr>
      <vt:lpstr>Bebas Neue</vt:lpstr>
      <vt:lpstr>Fraunces Light</vt:lpstr>
      <vt:lpstr>Fraunces</vt:lpstr>
      <vt:lpstr>Office Theme</vt:lpstr>
      <vt:lpstr>PowerPoint Presentation</vt:lpstr>
      <vt:lpstr>PowerPoint Presentation</vt:lpstr>
      <vt:lpstr>ECZEMA  in numbers</vt:lpstr>
      <vt:lpstr>PowerPoint Presentation</vt:lpstr>
      <vt:lpstr>PowerPoint Presentation</vt:lpstr>
      <vt:lpstr>PowerPoint Presentation</vt:lpstr>
      <vt:lpstr>PRECEDE-PROCEED Model vs Creamitosmooth</vt:lpstr>
      <vt:lpstr>PowerPoint Presentation</vt:lpstr>
      <vt:lpstr>PowerPoint Presentation</vt:lpstr>
      <vt:lpstr>PowerPoint Presentation</vt:lpstr>
      <vt:lpstr>PowerPoint Presentation</vt:lpstr>
      <vt:lpstr>Benefits: Potential Benefits   Harsh pal 2432312</vt:lpstr>
      <vt:lpstr>Benefits: Expected Outcomes   Harsh pal 2432312</vt:lpstr>
      <vt:lpstr>Benefits: Policy Implications   Harsh pal 2432312</vt:lpstr>
      <vt:lpstr>Benefits: Education and Research Implications  Harsh pal 2432312</vt:lpstr>
      <vt:lpstr>Conclusion: Summary of Presentation   Harsh pal 2432312</vt:lpstr>
      <vt:lpstr>PowerPoint Presentation</vt:lpstr>
      <vt:lpstr>Conclusion: Need for the Intervention   Harsh pal 2432312</vt:lpstr>
      <vt:lpstr>Conclusion: Consequences of Not Using the Intervention  Harsh pal 2432312</vt:lpstr>
      <vt:lpstr>Conclusion: Future Plans – Research Development   Harsh pal 2432312</vt:lpstr>
      <vt:lpstr>Conclusion: Future Plans – NHS Integration  Harsh pal 2432312</vt:lpstr>
      <vt:lpstr>Conclusion: Future Plans – Education and Awareness  Harsh pal 2432312</vt:lpstr>
      <vt:lpstr>Conclusion: Final Remarks   Harsh pal 2432312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Harsh Pal</cp:lastModifiedBy>
  <cp:revision>849</cp:revision>
  <dcterms:modified xsi:type="dcterms:W3CDTF">2025-11-08T19:01:36Z</dcterms:modified>
</cp:coreProperties>
</file>