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23" r:id="rId2"/>
    <p:sldId id="324" r:id="rId3"/>
    <p:sldId id="325" r:id="rId4"/>
    <p:sldId id="326" r:id="rId5"/>
    <p:sldId id="281" r:id="rId6"/>
    <p:sldId id="282" r:id="rId7"/>
    <p:sldId id="283" r:id="rId8"/>
    <p:sldId id="285" r:id="rId9"/>
    <p:sldId id="306" r:id="rId10"/>
    <p:sldId id="307" r:id="rId11"/>
    <p:sldId id="308" r:id="rId12"/>
    <p:sldId id="286" r:id="rId13"/>
    <p:sldId id="309" r:id="rId14"/>
    <p:sldId id="310" r:id="rId15"/>
    <p:sldId id="311" r:id="rId16"/>
    <p:sldId id="312" r:id="rId17"/>
    <p:sldId id="313" r:id="rId18"/>
    <p:sldId id="315" r:id="rId19"/>
    <p:sldId id="287" r:id="rId20"/>
    <p:sldId id="314" r:id="rId21"/>
    <p:sldId id="297" r:id="rId22"/>
    <p:sldId id="317" r:id="rId23"/>
    <p:sldId id="318" r:id="rId24"/>
    <p:sldId id="319" r:id="rId25"/>
    <p:sldId id="320" r:id="rId26"/>
    <p:sldId id="321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562707" y="1371600"/>
            <a:ext cx="10972800" cy="1828800"/>
          </a:xfrm>
        </p:spPr>
        <p:txBody>
          <a:bodyPr lIns="45720" tIns="0" rIns="45720" bIns="0" anchor="b">
            <a:scene3d>
              <a:camera prst="orthographicFront"/>
              <a:lightRig rig="soft" dir="t">
                <a:rot lat="0" lon="0" rev="17220000"/>
              </a:lightRig>
            </a:scene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828800" y="3331698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13">
            <a:extLst>
              <a:ext uri="{FF2B5EF4-FFF2-40B4-BE49-F238E27FC236}">
                <a16:creationId xmlns:a16="http://schemas.microsoft.com/office/drawing/2014/main" id="{45197735-20F9-440A-8B15-254A4984C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7F498D-763B-432D-9014-02D3E406A62C}" type="datetimeFigureOut">
              <a:rPr lang="pl-PL"/>
              <a:pPr>
                <a:defRPr/>
              </a:pPr>
              <a:t>07.03.2022</a:t>
            </a:fld>
            <a:endParaRPr lang="pl-PL"/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8F6EA9C8-B444-4185-A83D-60CF44D779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l-PL"/>
          </a:p>
        </p:txBody>
      </p:sp>
      <p:sp>
        <p:nvSpPr>
          <p:cNvPr id="6" name="Slide Number Placeholder 22">
            <a:extLst>
              <a:ext uri="{FF2B5EF4-FFF2-40B4-BE49-F238E27FC236}">
                <a16:creationId xmlns:a16="http://schemas.microsoft.com/office/drawing/2014/main" id="{048D9CEC-306E-4A28-8040-1CC432547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84D62B2-168D-43F0-9A50-B7347F8B8919}" type="slidenum">
              <a:rPr lang="pl-PL" altLang="en-US"/>
              <a:pPr/>
              <a:t>‹#›</a:t>
            </a:fld>
            <a:endParaRPr lang="pl-PL" altLang="en-US"/>
          </a:p>
        </p:txBody>
      </p:sp>
    </p:spTree>
    <p:extLst>
      <p:ext uri="{BB962C8B-B14F-4D97-AF65-F5344CB8AC3E}">
        <p14:creationId xmlns:p14="http://schemas.microsoft.com/office/powerpoint/2010/main" val="27793297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13">
            <a:extLst>
              <a:ext uri="{FF2B5EF4-FFF2-40B4-BE49-F238E27FC236}">
                <a16:creationId xmlns:a16="http://schemas.microsoft.com/office/drawing/2014/main" id="{0479F90B-64FA-4D8D-ABFD-4AF543DE4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3C0CD1-7955-4566-94F1-EA7D38F105F5}" type="datetimeFigureOut">
              <a:rPr lang="pl-PL"/>
              <a:pPr>
                <a:defRPr/>
              </a:pPr>
              <a:t>07.03.2022</a:t>
            </a:fld>
            <a:endParaRPr lang="pl-PL"/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956D222C-AEF6-4A55-A71D-4A0912FE51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l-PL"/>
          </a:p>
        </p:txBody>
      </p:sp>
      <p:sp>
        <p:nvSpPr>
          <p:cNvPr id="6" name="Slide Number Placeholder 22">
            <a:extLst>
              <a:ext uri="{FF2B5EF4-FFF2-40B4-BE49-F238E27FC236}">
                <a16:creationId xmlns:a16="http://schemas.microsoft.com/office/drawing/2014/main" id="{2620993E-8769-4E79-A569-308B9EE77E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2242665-C8B1-462B-A767-A164E5E5E4D9}" type="slidenum">
              <a:rPr lang="pl-PL" altLang="en-US"/>
              <a:pPr/>
              <a:t>‹#›</a:t>
            </a:fld>
            <a:endParaRPr lang="pl-PL" altLang="en-US"/>
          </a:p>
        </p:txBody>
      </p:sp>
    </p:spTree>
    <p:extLst>
      <p:ext uri="{BB962C8B-B14F-4D97-AF65-F5344CB8AC3E}">
        <p14:creationId xmlns:p14="http://schemas.microsoft.com/office/powerpoint/2010/main" val="15195351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3600" y="609600"/>
            <a:ext cx="9448800" cy="1828800"/>
          </a:xfrm>
        </p:spPr>
        <p:txBody>
          <a:bodyPr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2507786"/>
            <a:ext cx="9448800" cy="1509712"/>
          </a:xfrm>
        </p:spPr>
        <p:txBody>
          <a:bodyPr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7D19F5-176B-40DE-9EC4-2C8816C2A7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9E3D85-031F-4A9E-92BC-3A0DFF28A83A}" type="datetimeFigureOut">
              <a:rPr lang="pl-PL"/>
              <a:pPr>
                <a:defRPr/>
              </a:pPr>
              <a:t>07.03.2022</a:t>
            </a:fld>
            <a:endParaRPr lang="pl-PL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7B6DDB-FC14-4B60-B434-A34746BFFB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l-PL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2C71EA-FC8A-4451-B865-172295265C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680D15B-AEEA-446D-B4BD-C51A6F0A9678}" type="slidenum">
              <a:rPr lang="pl-PL" altLang="en-US"/>
              <a:pPr/>
              <a:t>‹#›</a:t>
            </a:fld>
            <a:endParaRPr lang="pl-PL" altLang="en-US"/>
          </a:p>
        </p:txBody>
      </p:sp>
    </p:spTree>
    <p:extLst>
      <p:ext uri="{BB962C8B-B14F-4D97-AF65-F5344CB8AC3E}">
        <p14:creationId xmlns:p14="http://schemas.microsoft.com/office/powerpoint/2010/main" val="1819039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13">
            <a:extLst>
              <a:ext uri="{FF2B5EF4-FFF2-40B4-BE49-F238E27FC236}">
                <a16:creationId xmlns:a16="http://schemas.microsoft.com/office/drawing/2014/main" id="{D0C28A51-DB79-47FD-98C8-449DE1996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E047D0-88B7-4C62-9DD2-938B701FACF1}" type="datetimeFigureOut">
              <a:rPr lang="pl-PL"/>
              <a:pPr>
                <a:defRPr/>
              </a:pPr>
              <a:t>07.03.2022</a:t>
            </a:fld>
            <a:endParaRPr lang="pl-PL"/>
          </a:p>
        </p:txBody>
      </p:sp>
      <p:sp>
        <p:nvSpPr>
          <p:cNvPr id="6" name="Footer Placeholder 2">
            <a:extLst>
              <a:ext uri="{FF2B5EF4-FFF2-40B4-BE49-F238E27FC236}">
                <a16:creationId xmlns:a16="http://schemas.microsoft.com/office/drawing/2014/main" id="{486D9D6C-78BF-4819-B4F7-1A2A7FAE06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l-PL"/>
          </a:p>
        </p:txBody>
      </p:sp>
      <p:sp>
        <p:nvSpPr>
          <p:cNvPr id="7" name="Slide Number Placeholder 22">
            <a:extLst>
              <a:ext uri="{FF2B5EF4-FFF2-40B4-BE49-F238E27FC236}">
                <a16:creationId xmlns:a16="http://schemas.microsoft.com/office/drawing/2014/main" id="{6B134D27-43C4-4F7B-B424-A526BBE246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4752085-389B-478F-B038-F3ECDE5D80E3}" type="slidenum">
              <a:rPr lang="pl-PL" altLang="en-US"/>
              <a:pPr/>
              <a:t>‹#›</a:t>
            </a:fld>
            <a:endParaRPr lang="pl-PL" altLang="en-US"/>
          </a:p>
        </p:txBody>
      </p:sp>
    </p:spTree>
    <p:extLst>
      <p:ext uri="{BB962C8B-B14F-4D97-AF65-F5344CB8AC3E}">
        <p14:creationId xmlns:p14="http://schemas.microsoft.com/office/powerpoint/2010/main" val="626957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6193368" y="1535113"/>
            <a:ext cx="5389033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609600" y="2362201"/>
            <a:ext cx="5386917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362201"/>
            <a:ext cx="5389033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13">
            <a:extLst>
              <a:ext uri="{FF2B5EF4-FFF2-40B4-BE49-F238E27FC236}">
                <a16:creationId xmlns:a16="http://schemas.microsoft.com/office/drawing/2014/main" id="{A11FF70E-EE15-417F-BB87-93082147BF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AA2D80-33A0-4FB0-9FBF-0E116D1E11E0}" type="datetimeFigureOut">
              <a:rPr lang="pl-PL"/>
              <a:pPr>
                <a:defRPr/>
              </a:pPr>
              <a:t>07.03.2022</a:t>
            </a:fld>
            <a:endParaRPr lang="pl-PL"/>
          </a:p>
        </p:txBody>
      </p:sp>
      <p:sp>
        <p:nvSpPr>
          <p:cNvPr id="8" name="Footer Placeholder 2">
            <a:extLst>
              <a:ext uri="{FF2B5EF4-FFF2-40B4-BE49-F238E27FC236}">
                <a16:creationId xmlns:a16="http://schemas.microsoft.com/office/drawing/2014/main" id="{9380F694-7235-4BBC-BDD5-70034CBA6C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l-PL"/>
          </a:p>
        </p:txBody>
      </p:sp>
      <p:sp>
        <p:nvSpPr>
          <p:cNvPr id="9" name="Slide Number Placeholder 22">
            <a:extLst>
              <a:ext uri="{FF2B5EF4-FFF2-40B4-BE49-F238E27FC236}">
                <a16:creationId xmlns:a16="http://schemas.microsoft.com/office/drawing/2014/main" id="{0F30FB1D-7712-4721-A2E9-6ECE81C2EB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7F60A51-E613-4AD8-AF50-FE16A07E77FB}" type="slidenum">
              <a:rPr lang="pl-PL" altLang="en-US"/>
              <a:pPr/>
              <a:t>‹#›</a:t>
            </a:fld>
            <a:endParaRPr lang="pl-PL" altLang="en-US"/>
          </a:p>
        </p:txBody>
      </p:sp>
    </p:spTree>
    <p:extLst>
      <p:ext uri="{BB962C8B-B14F-4D97-AF65-F5344CB8AC3E}">
        <p14:creationId xmlns:p14="http://schemas.microsoft.com/office/powerpoint/2010/main" val="9226914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13">
            <a:extLst>
              <a:ext uri="{FF2B5EF4-FFF2-40B4-BE49-F238E27FC236}">
                <a16:creationId xmlns:a16="http://schemas.microsoft.com/office/drawing/2014/main" id="{70C7B077-6AC5-4685-AD38-CDA814FB1F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583E50-8D4E-48E5-8F8D-18ADBFFDA168}" type="datetimeFigureOut">
              <a:rPr lang="pl-PL"/>
              <a:pPr>
                <a:defRPr/>
              </a:pPr>
              <a:t>07.03.2022</a:t>
            </a:fld>
            <a:endParaRPr lang="pl-PL"/>
          </a:p>
        </p:txBody>
      </p:sp>
      <p:sp>
        <p:nvSpPr>
          <p:cNvPr id="4" name="Footer Placeholder 2">
            <a:extLst>
              <a:ext uri="{FF2B5EF4-FFF2-40B4-BE49-F238E27FC236}">
                <a16:creationId xmlns:a16="http://schemas.microsoft.com/office/drawing/2014/main" id="{A0815055-7561-4B9D-A389-ECB61AD61D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l-PL"/>
          </a:p>
        </p:txBody>
      </p:sp>
      <p:sp>
        <p:nvSpPr>
          <p:cNvPr id="5" name="Slide Number Placeholder 22">
            <a:extLst>
              <a:ext uri="{FF2B5EF4-FFF2-40B4-BE49-F238E27FC236}">
                <a16:creationId xmlns:a16="http://schemas.microsoft.com/office/drawing/2014/main" id="{ADB119C0-358F-4ED0-B8DA-AC6613CB6E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FB7716D-ECCF-4560-AA6D-49F8D0CF4216}" type="slidenum">
              <a:rPr lang="pl-PL" altLang="en-US"/>
              <a:pPr/>
              <a:t>‹#›</a:t>
            </a:fld>
            <a:endParaRPr lang="pl-PL" altLang="en-US"/>
          </a:p>
        </p:txBody>
      </p:sp>
    </p:spTree>
    <p:extLst>
      <p:ext uri="{BB962C8B-B14F-4D97-AF65-F5344CB8AC3E}">
        <p14:creationId xmlns:p14="http://schemas.microsoft.com/office/powerpoint/2010/main" val="20315001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3">
            <a:extLst>
              <a:ext uri="{FF2B5EF4-FFF2-40B4-BE49-F238E27FC236}">
                <a16:creationId xmlns:a16="http://schemas.microsoft.com/office/drawing/2014/main" id="{83E5E9DC-DAC2-4C15-9917-F5D59010C4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BC8513-7B07-4CA3-B73C-AFB412DA462C}" type="datetimeFigureOut">
              <a:rPr lang="pl-PL"/>
              <a:pPr>
                <a:defRPr/>
              </a:pPr>
              <a:t>07.03.2022</a:t>
            </a:fld>
            <a:endParaRPr lang="pl-PL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C1CCF4-EC27-42B2-A4F2-64E1876B53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l-PL"/>
          </a:p>
        </p:txBody>
      </p:sp>
      <p:sp>
        <p:nvSpPr>
          <p:cNvPr id="4" name="Slide Number Placeholder 22">
            <a:extLst>
              <a:ext uri="{FF2B5EF4-FFF2-40B4-BE49-F238E27FC236}">
                <a16:creationId xmlns:a16="http://schemas.microsoft.com/office/drawing/2014/main" id="{3C0F33FD-5512-458E-B73D-365B4B6D9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373A59-9B0E-485A-9745-A8357F1FAFE1}" type="slidenum">
              <a:rPr lang="pl-PL" altLang="en-US"/>
              <a:pPr/>
              <a:t>‹#›</a:t>
            </a:fld>
            <a:endParaRPr lang="pl-PL" altLang="en-US"/>
          </a:p>
        </p:txBody>
      </p:sp>
    </p:spTree>
    <p:extLst>
      <p:ext uri="{BB962C8B-B14F-4D97-AF65-F5344CB8AC3E}">
        <p14:creationId xmlns:p14="http://schemas.microsoft.com/office/powerpoint/2010/main" val="21059597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1" y="1524001"/>
            <a:ext cx="4011084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13">
            <a:extLst>
              <a:ext uri="{FF2B5EF4-FFF2-40B4-BE49-F238E27FC236}">
                <a16:creationId xmlns:a16="http://schemas.microsoft.com/office/drawing/2014/main" id="{0C5BFDCD-53D1-48D7-9641-CF2D89E19F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8309BB-4472-40C3-87A7-6D92D5163993}" type="datetimeFigureOut">
              <a:rPr lang="pl-PL"/>
              <a:pPr>
                <a:defRPr/>
              </a:pPr>
              <a:t>07.03.2022</a:t>
            </a:fld>
            <a:endParaRPr lang="pl-PL"/>
          </a:p>
        </p:txBody>
      </p:sp>
      <p:sp>
        <p:nvSpPr>
          <p:cNvPr id="6" name="Footer Placeholder 2">
            <a:extLst>
              <a:ext uri="{FF2B5EF4-FFF2-40B4-BE49-F238E27FC236}">
                <a16:creationId xmlns:a16="http://schemas.microsoft.com/office/drawing/2014/main" id="{9615E2DC-50FE-450F-887D-35D5D09152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l-PL"/>
          </a:p>
        </p:txBody>
      </p:sp>
      <p:sp>
        <p:nvSpPr>
          <p:cNvPr id="7" name="Slide Number Placeholder 22">
            <a:extLst>
              <a:ext uri="{FF2B5EF4-FFF2-40B4-BE49-F238E27FC236}">
                <a16:creationId xmlns:a16="http://schemas.microsoft.com/office/drawing/2014/main" id="{9BC54850-C0C5-4ED4-AF9F-1266C3EC8E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554221-C1D6-45B3-9A3C-A6D2BDA65DC6}" type="slidenum">
              <a:rPr lang="pl-PL" altLang="en-US"/>
              <a:pPr/>
              <a:t>‹#›</a:t>
            </a:fld>
            <a:endParaRPr lang="pl-PL" altLang="en-US"/>
          </a:p>
        </p:txBody>
      </p:sp>
    </p:spTree>
    <p:extLst>
      <p:ext uri="{BB962C8B-B14F-4D97-AF65-F5344CB8AC3E}">
        <p14:creationId xmlns:p14="http://schemas.microsoft.com/office/powerpoint/2010/main" val="10803719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8400" y="609600"/>
            <a:ext cx="73152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438400" y="1831975"/>
            <a:ext cx="73152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38400" y="1166787"/>
            <a:ext cx="7315200" cy="530352"/>
          </a:xfrm>
        </p:spPr>
        <p:txBody>
          <a:bodyPr lIns="45720" rIns="45720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13">
            <a:extLst>
              <a:ext uri="{FF2B5EF4-FFF2-40B4-BE49-F238E27FC236}">
                <a16:creationId xmlns:a16="http://schemas.microsoft.com/office/drawing/2014/main" id="{2C9C206F-9997-44EF-BD60-9A8BA739E6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25D2A0-9DF0-42C8-B1DF-E4B44BB5E139}" type="datetimeFigureOut">
              <a:rPr lang="pl-PL"/>
              <a:pPr>
                <a:defRPr/>
              </a:pPr>
              <a:t>07.03.2022</a:t>
            </a:fld>
            <a:endParaRPr lang="pl-PL"/>
          </a:p>
        </p:txBody>
      </p:sp>
      <p:sp>
        <p:nvSpPr>
          <p:cNvPr id="6" name="Footer Placeholder 2">
            <a:extLst>
              <a:ext uri="{FF2B5EF4-FFF2-40B4-BE49-F238E27FC236}">
                <a16:creationId xmlns:a16="http://schemas.microsoft.com/office/drawing/2014/main" id="{F3386793-8B49-4E61-9BF1-4BE57264E4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l-PL"/>
          </a:p>
        </p:txBody>
      </p:sp>
      <p:sp>
        <p:nvSpPr>
          <p:cNvPr id="7" name="Slide Number Placeholder 22">
            <a:extLst>
              <a:ext uri="{FF2B5EF4-FFF2-40B4-BE49-F238E27FC236}">
                <a16:creationId xmlns:a16="http://schemas.microsoft.com/office/drawing/2014/main" id="{2324445B-0908-4B48-AC94-1CD7E733AA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EF57D01-19B4-4B39-A852-50C2B8D48AA3}" type="slidenum">
              <a:rPr lang="pl-PL" altLang="en-US"/>
              <a:pPr/>
              <a:t>‹#›</a:t>
            </a:fld>
            <a:endParaRPr lang="pl-PL" altLang="en-US"/>
          </a:p>
        </p:txBody>
      </p:sp>
    </p:spTree>
    <p:extLst>
      <p:ext uri="{BB962C8B-B14F-4D97-AF65-F5344CB8AC3E}">
        <p14:creationId xmlns:p14="http://schemas.microsoft.com/office/powerpoint/2010/main" val="28969773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13">
            <a:extLst>
              <a:ext uri="{FF2B5EF4-FFF2-40B4-BE49-F238E27FC236}">
                <a16:creationId xmlns:a16="http://schemas.microsoft.com/office/drawing/2014/main" id="{5D25921F-D8D1-45C4-86EE-9219763A0C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6C928C-E727-4545-94ED-8034E29D4295}" type="datetimeFigureOut">
              <a:rPr lang="pl-PL"/>
              <a:pPr>
                <a:defRPr/>
              </a:pPr>
              <a:t>07.03.2022</a:t>
            </a:fld>
            <a:endParaRPr lang="pl-PL"/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961311EA-4980-41DB-B84F-23AE86DC06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l-PL"/>
          </a:p>
        </p:txBody>
      </p:sp>
      <p:sp>
        <p:nvSpPr>
          <p:cNvPr id="6" name="Slide Number Placeholder 22">
            <a:extLst>
              <a:ext uri="{FF2B5EF4-FFF2-40B4-BE49-F238E27FC236}">
                <a16:creationId xmlns:a16="http://schemas.microsoft.com/office/drawing/2014/main" id="{F61A52FB-3690-4E99-85BF-49383FEB19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80311B-A620-4174-A5FF-2D5F9687C5E5}" type="slidenum">
              <a:rPr lang="pl-PL" altLang="en-US"/>
              <a:pPr/>
              <a:t>‹#›</a:t>
            </a:fld>
            <a:endParaRPr lang="pl-PL" altLang="en-US"/>
          </a:p>
        </p:txBody>
      </p:sp>
    </p:spTree>
    <p:extLst>
      <p:ext uri="{BB962C8B-B14F-4D97-AF65-F5344CB8AC3E}">
        <p14:creationId xmlns:p14="http://schemas.microsoft.com/office/powerpoint/2010/main" val="15053729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13">
            <a:extLst>
              <a:ext uri="{FF2B5EF4-FFF2-40B4-BE49-F238E27FC236}">
                <a16:creationId xmlns:a16="http://schemas.microsoft.com/office/drawing/2014/main" id="{30357BB5-8E52-4B08-9262-40ECE53C0E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261309-C231-4C69-B1D1-7E92947B7F3C}" type="datetimeFigureOut">
              <a:rPr lang="pl-PL"/>
              <a:pPr>
                <a:defRPr/>
              </a:pPr>
              <a:t>07.03.2022</a:t>
            </a:fld>
            <a:endParaRPr lang="pl-PL"/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FA27E3B7-DF4F-41C9-89FC-038730C1B5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l-PL"/>
          </a:p>
        </p:txBody>
      </p:sp>
      <p:sp>
        <p:nvSpPr>
          <p:cNvPr id="6" name="Slide Number Placeholder 22">
            <a:extLst>
              <a:ext uri="{FF2B5EF4-FFF2-40B4-BE49-F238E27FC236}">
                <a16:creationId xmlns:a16="http://schemas.microsoft.com/office/drawing/2014/main" id="{256BADEE-ACB3-4AF2-BE5B-F96C33BD7E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4E3AA10-9E7B-46FD-9794-0A719A46B04C}" type="slidenum">
              <a:rPr lang="pl-PL" altLang="en-US"/>
              <a:pPr/>
              <a:t>‹#›</a:t>
            </a:fld>
            <a:endParaRPr lang="pl-PL" altLang="en-US"/>
          </a:p>
        </p:txBody>
      </p:sp>
    </p:spTree>
    <p:extLst>
      <p:ext uri="{BB962C8B-B14F-4D97-AF65-F5344CB8AC3E}">
        <p14:creationId xmlns:p14="http://schemas.microsoft.com/office/powerpoint/2010/main" val="23257228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AD73DD-91C1-4C88-98F0-13E0A5FFE85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" y="625157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C18CB8-FE31-4864-BDE8-2A229FE3599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737600" y="6248400"/>
            <a:ext cx="2844800" cy="476250"/>
          </a:xfrm>
        </p:spPr>
        <p:txBody>
          <a:bodyPr/>
          <a:lstStyle>
            <a:lvl1pPr>
              <a:defRPr>
                <a:solidFill>
                  <a:srgbClr val="BCBC00"/>
                </a:solidFill>
              </a:defRPr>
            </a:lvl1pPr>
          </a:lstStyle>
          <a:p>
            <a:fld id="{C8A8E8E7-F614-4BCB-BD37-1921DB439730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8125EA7A-416F-4341-879D-E430E1B52453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>
          <a:xfrm>
            <a:off x="4165600" y="6248400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4957095"/>
      </p:ext>
    </p:extLst>
  </p:cSld>
  <p:clrMapOvr>
    <a:overrideClrMapping bg1="dk2" tx1="lt1" bg2="dk1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>
            <a:extLst>
              <a:ext uri="{FF2B5EF4-FFF2-40B4-BE49-F238E27FC236}">
                <a16:creationId xmlns:a16="http://schemas.microsoft.com/office/drawing/2014/main" id="{8716771C-D156-4938-811E-042A841084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27" name="Text Placeholder 12">
            <a:extLst>
              <a:ext uri="{FF2B5EF4-FFF2-40B4-BE49-F238E27FC236}">
                <a16:creationId xmlns:a16="http://schemas.microsoft.com/office/drawing/2014/main" id="{F6A92062-F567-45D3-9F6A-15FBCC3826C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1"/>
            <a:ext cx="10972800" cy="4708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4" name="Date Placeholder 13">
            <a:extLst>
              <a:ext uri="{FF2B5EF4-FFF2-40B4-BE49-F238E27FC236}">
                <a16:creationId xmlns:a16="http://schemas.microsoft.com/office/drawing/2014/main" id="{55D3A19B-9422-42A3-BDC2-A2BF1B5CD5E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09600" y="6416676"/>
            <a:ext cx="28448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D95EAF93-09F2-4CAB-994B-8B35ECCCF309}" type="datetimeFigureOut">
              <a:rPr lang="pl-PL"/>
              <a:pPr>
                <a:defRPr/>
              </a:pPr>
              <a:t>07.03.2022</a:t>
            </a:fld>
            <a:endParaRPr lang="pl-PL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7B928A4-41E4-4353-A318-AF8D58D2A7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165600" y="6416676"/>
            <a:ext cx="38608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pl-PL"/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4BC3D5CB-72AB-45E3-B28B-5214A5295C2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566400" y="6416676"/>
            <a:ext cx="1016000" cy="365125"/>
          </a:xfrm>
          <a:prstGeom prst="rect">
            <a:avLst/>
          </a:prstGeom>
        </p:spPr>
        <p:txBody>
          <a:bodyPr vert="horz" wrap="square" lIns="0" tIns="45720" rIns="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BCBCBC"/>
                </a:solidFill>
              </a:defRPr>
            </a:lvl1pPr>
          </a:lstStyle>
          <a:p>
            <a:fld id="{79C000D7-EFD6-4B03-B4D9-1C4CA9D223D6}" type="slidenum">
              <a:rPr lang="pl-PL" altLang="en-US"/>
              <a:pPr/>
              <a:t>‹#›</a:t>
            </a:fld>
            <a:endParaRPr lang="pl-PL" altLang="en-US"/>
          </a:p>
        </p:txBody>
      </p:sp>
    </p:spTree>
    <p:extLst>
      <p:ext uri="{BB962C8B-B14F-4D97-AF65-F5344CB8AC3E}">
        <p14:creationId xmlns:p14="http://schemas.microsoft.com/office/powerpoint/2010/main" val="247080330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100" b="1" kern="120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anose="020B06020405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anose="020B06020405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anose="020B06020405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anose="020B06020405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anose="020B06020405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anose="020B06020405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anose="020B06020405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anose="020B0602040502020204" pitchFamily="34" charset="0"/>
        </a:defRPr>
      </a:lvl9pPr>
    </p:titleStyle>
    <p:bodyStyle>
      <a:lvl1pPr marL="547688" indent="-411163" algn="l" rtl="0" eaLnBrk="0" fontAlgn="base" hangingPunct="0">
        <a:spcBef>
          <a:spcPct val="20000"/>
        </a:spcBef>
        <a:spcAft>
          <a:spcPct val="0"/>
        </a:spcAft>
        <a:buClr>
          <a:srgbClr val="F9F9F9"/>
        </a:buClr>
        <a:buSzPct val="65000"/>
        <a:buFont typeface="Wingdings 2" panose="05020102010507070707" pitchFamily="18" charset="2"/>
        <a:buChar char="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363" indent="-282575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 2" panose="05020102010507070707" pitchFamily="18" charset="2"/>
        <a:buChar char="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475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95000"/>
        <a:buFont typeface="Wingdings" panose="05000000000000000000" pitchFamily="2" charset="2"/>
        <a:buChar char="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2550" indent="-182563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100000"/>
        <a:buFont typeface="Wingdings 3" panose="05040102010807070707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4638" indent="-182563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 2" panose="05020102010507070707" pitchFamily="18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aVhYN7NTIKU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itle 1">
            <a:extLst>
              <a:ext uri="{FF2B5EF4-FFF2-40B4-BE49-F238E27FC236}">
                <a16:creationId xmlns:a16="http://schemas.microsoft.com/office/drawing/2014/main" id="{67D83A21-9047-492D-9B31-FFCFC92522B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dirty="0"/>
              <a:t>Language and the Brain</a:t>
            </a:r>
            <a:endParaRPr lang="pl-PL" altLang="en-US" dirty="0"/>
          </a:p>
        </p:txBody>
      </p:sp>
      <p:sp>
        <p:nvSpPr>
          <p:cNvPr id="47107" name="Content Placeholder 2">
            <a:extLst>
              <a:ext uri="{FF2B5EF4-FFF2-40B4-BE49-F238E27FC236}">
                <a16:creationId xmlns:a16="http://schemas.microsoft.com/office/drawing/2014/main" id="{9B8D8851-4B73-4C1C-968D-919A8C05C36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GB" altLang="en-US" sz="3200" dirty="0"/>
              <a:t>In Class Session. </a:t>
            </a:r>
            <a:endParaRPr lang="pl-PL" altLang="en-US" sz="2800" dirty="0"/>
          </a:p>
        </p:txBody>
      </p:sp>
    </p:spTree>
    <p:extLst>
      <p:ext uri="{BB962C8B-B14F-4D97-AF65-F5344CB8AC3E}">
        <p14:creationId xmlns:p14="http://schemas.microsoft.com/office/powerpoint/2010/main" val="2692439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7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15E275-5716-4467-BC06-B795579947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249193-76B6-424D-97B3-279AA514D8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Aphasia and the different classifications of aphasia (e.g.). </a:t>
            </a:r>
          </a:p>
          <a:p>
            <a:pPr lvl="1"/>
            <a:r>
              <a:rPr lang="en-GB" dirty="0"/>
              <a:t>Primary Aphasia</a:t>
            </a:r>
          </a:p>
          <a:p>
            <a:pPr lvl="1"/>
            <a:r>
              <a:rPr lang="en-GB" dirty="0"/>
              <a:t>Secondary Aphasia</a:t>
            </a:r>
          </a:p>
          <a:p>
            <a:endParaRPr lang="en-GB" dirty="0"/>
          </a:p>
          <a:p>
            <a:r>
              <a:rPr lang="en-GB" dirty="0"/>
              <a:t>History of Language Research. </a:t>
            </a:r>
          </a:p>
          <a:p>
            <a:pPr lvl="1"/>
            <a:r>
              <a:rPr lang="en-GB" dirty="0"/>
              <a:t>Jean-Baptiste </a:t>
            </a:r>
            <a:r>
              <a:rPr lang="en-GB" dirty="0" err="1"/>
              <a:t>Bouillaud</a:t>
            </a:r>
            <a:r>
              <a:rPr lang="en-GB" dirty="0"/>
              <a:t> (Frontal Lobe)</a:t>
            </a:r>
          </a:p>
          <a:p>
            <a:pPr lvl="1"/>
            <a:r>
              <a:rPr lang="en-GB" dirty="0"/>
              <a:t>Paul Broca (Tan)….. (Broca’s Area). </a:t>
            </a:r>
          </a:p>
          <a:p>
            <a:pPr lvl="1"/>
            <a:r>
              <a:rPr lang="en-GB" dirty="0"/>
              <a:t>Carl Wernicke (Comprehension deficits)….. (Wernicke’s Area).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72867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9F08FC-D9E3-4C04-B81B-90145A3D7D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6F0979-7CAA-4D3F-9650-FD6D15D029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Classification of Aphasia</a:t>
            </a:r>
          </a:p>
          <a:p>
            <a:pPr lvl="1"/>
            <a:r>
              <a:rPr lang="en-GB" dirty="0"/>
              <a:t>Testing Parameters. </a:t>
            </a:r>
          </a:p>
          <a:p>
            <a:pPr lvl="2"/>
            <a:r>
              <a:rPr lang="en-GB" dirty="0"/>
              <a:t>Spontaneous Speech</a:t>
            </a:r>
          </a:p>
          <a:p>
            <a:pPr lvl="2"/>
            <a:r>
              <a:rPr lang="en-GB" dirty="0"/>
              <a:t>Auditory Comprehension</a:t>
            </a:r>
          </a:p>
          <a:p>
            <a:pPr lvl="2"/>
            <a:r>
              <a:rPr lang="en-GB" dirty="0"/>
              <a:t>Verbal Repetition</a:t>
            </a:r>
          </a:p>
          <a:p>
            <a:pPr lvl="2"/>
            <a:endParaRPr lang="en-GB" dirty="0"/>
          </a:p>
          <a:p>
            <a:r>
              <a:rPr lang="en-GB" dirty="0"/>
              <a:t>Broca’s Aphasia</a:t>
            </a:r>
          </a:p>
          <a:p>
            <a:pPr lvl="1"/>
            <a:r>
              <a:rPr lang="en-GB" dirty="0"/>
              <a:t>Telegraphic / Uneven Speech. </a:t>
            </a:r>
          </a:p>
          <a:p>
            <a:r>
              <a:rPr lang="en-GB" dirty="0"/>
              <a:t>Wernicke’s Aphasia</a:t>
            </a:r>
          </a:p>
          <a:p>
            <a:pPr lvl="1"/>
            <a:r>
              <a:rPr lang="en-GB" dirty="0"/>
              <a:t>Can speak fluent sounding speech but the speech is meaningless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80601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375473-C1EB-405C-BFF9-0C01B3F37A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DD23E1-8362-4306-8BDA-13AF521AFD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Wernicke-</a:t>
            </a:r>
            <a:r>
              <a:rPr lang="en-GB" dirty="0" err="1"/>
              <a:t>Geschwind</a:t>
            </a:r>
            <a:r>
              <a:rPr lang="en-GB" dirty="0"/>
              <a:t> model (</a:t>
            </a:r>
            <a:r>
              <a:rPr lang="en-GB" dirty="0" err="1"/>
              <a:t>Geschwind</a:t>
            </a:r>
            <a:r>
              <a:rPr lang="en-GB" dirty="0"/>
              <a:t>, 1979). </a:t>
            </a:r>
          </a:p>
          <a:p>
            <a:pPr lvl="1"/>
            <a:r>
              <a:rPr lang="en-GB" dirty="0"/>
              <a:t>To answer a question out loud or to have a conversation you must firstly listen and understand what is being said. </a:t>
            </a:r>
          </a:p>
          <a:p>
            <a:endParaRPr lang="en-GB" dirty="0"/>
          </a:p>
          <a:p>
            <a:r>
              <a:rPr lang="en-GB" dirty="0"/>
              <a:t>Sound is sent through the auditory pathways to the primary auditory cortex (</a:t>
            </a:r>
            <a:r>
              <a:rPr lang="en-GB" dirty="0" err="1"/>
              <a:t>Heschl’s</a:t>
            </a:r>
            <a:r>
              <a:rPr lang="en-GB" dirty="0"/>
              <a:t> gyrus).</a:t>
            </a:r>
          </a:p>
          <a:p>
            <a:pPr lvl="1"/>
            <a:r>
              <a:rPr lang="en-GB" dirty="0"/>
              <a:t>From there to Wernicke’s area (where the information is comprehended…. made sense). </a:t>
            </a:r>
          </a:p>
          <a:p>
            <a:pPr lvl="1"/>
            <a:r>
              <a:rPr lang="en-GB" dirty="0"/>
              <a:t> To respond – Information is sent to Broca’s Area via the arcuate fasciculus – where morphemes are assembled. </a:t>
            </a:r>
          </a:p>
          <a:p>
            <a:pPr lvl="1"/>
            <a:r>
              <a:rPr lang="en-GB" dirty="0"/>
              <a:t>This information is then sent to the facial area of the motor cortex and then you make a verbal response.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6838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itle 1">
            <a:extLst>
              <a:ext uri="{FF2B5EF4-FFF2-40B4-BE49-F238E27FC236}">
                <a16:creationId xmlns:a16="http://schemas.microsoft.com/office/drawing/2014/main" id="{67D83A21-9047-492D-9B31-FFCFC92522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pl-PL" altLang="en-US" dirty="0"/>
              <a:t>Wernicke’s Aphasia</a:t>
            </a:r>
          </a:p>
        </p:txBody>
      </p:sp>
      <p:sp>
        <p:nvSpPr>
          <p:cNvPr id="47107" name="Content Placeholder 2">
            <a:extLst>
              <a:ext uri="{FF2B5EF4-FFF2-40B4-BE49-F238E27FC236}">
                <a16:creationId xmlns:a16="http://schemas.microsoft.com/office/drawing/2014/main" id="{9B8D8851-4B73-4C1C-968D-919A8C05C3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3389" y="1600201"/>
            <a:ext cx="8785225" cy="4708525"/>
          </a:xfrm>
        </p:spPr>
        <p:txBody>
          <a:bodyPr/>
          <a:lstStyle/>
          <a:p>
            <a:pPr eaLnBrk="1" hangingPunct="1"/>
            <a:r>
              <a:rPr lang="pl-PL" altLang="en-US" sz="3200"/>
              <a:t>In one study out of 70 patients with Wernicke’s Aphasia, 7 had damage confined to regions outside of Wernicke’s area.</a:t>
            </a:r>
          </a:p>
          <a:p>
            <a:pPr eaLnBrk="1" hangingPunct="1">
              <a:buFont typeface="Arial" panose="020B0604020202020204" pitchFamily="34" charset="0"/>
              <a:buNone/>
            </a:pPr>
            <a:endParaRPr lang="pl-PL" altLang="en-US" sz="3200"/>
          </a:p>
          <a:p>
            <a:pPr eaLnBrk="1" hangingPunct="1"/>
            <a:r>
              <a:rPr lang="pl-PL" altLang="en-US" sz="3200"/>
              <a:t>Some patients – lesions in WA may be able to comprehend more in time.</a:t>
            </a:r>
          </a:p>
          <a:p>
            <a:pPr lvl="1" eaLnBrk="1" hangingPunct="1"/>
            <a:r>
              <a:rPr lang="pl-PL" altLang="en-US" sz="2800"/>
              <a:t>Symptoms improved over time.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7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71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471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BEDB4-478A-41A6-9BCC-F7631DD932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19636" y="188640"/>
            <a:ext cx="6552728" cy="1143000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pl-PL" sz="4000" dirty="0"/>
              <a:t>Recent Studies in Wernicke’s Aphasia</a:t>
            </a:r>
          </a:p>
        </p:txBody>
      </p:sp>
      <p:sp>
        <p:nvSpPr>
          <p:cNvPr id="48131" name="Content Placeholder 2">
            <a:extLst>
              <a:ext uri="{FF2B5EF4-FFF2-40B4-BE49-F238E27FC236}">
                <a16:creationId xmlns:a16="http://schemas.microsoft.com/office/drawing/2014/main" id="{D24B32D5-A559-4DF5-B590-1D7785A6A5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4826" y="1600201"/>
            <a:ext cx="8435975" cy="4708525"/>
          </a:xfrm>
        </p:spPr>
        <p:txBody>
          <a:bodyPr/>
          <a:lstStyle/>
          <a:p>
            <a:pPr eaLnBrk="1" hangingPunct="1"/>
            <a:r>
              <a:rPr lang="pl-PL" altLang="en-US" sz="3200"/>
              <a:t>Persistant Wernicke’s Aphasia is found in patients with not only damage to Wernicke’s area but also in the surrounding cortex of the posterior temporal lobe.</a:t>
            </a:r>
          </a:p>
          <a:p>
            <a:pPr eaLnBrk="1" hangingPunct="1"/>
            <a:endParaRPr lang="pl-PL" altLang="en-US" sz="3200"/>
          </a:p>
          <a:p>
            <a:pPr eaLnBrk="1" hangingPunct="1"/>
            <a:r>
              <a:rPr lang="pl-PL" altLang="en-US" sz="3200"/>
              <a:t>Damage to the white matter connecting temporal lobe l</a:t>
            </a:r>
            <a:r>
              <a:rPr lang="en-GB" altLang="en-US" sz="3200"/>
              <a:t>an</a:t>
            </a:r>
            <a:r>
              <a:rPr lang="pl-PL" altLang="en-US" sz="3200"/>
              <a:t>g</a:t>
            </a:r>
            <a:r>
              <a:rPr lang="en-GB" altLang="en-US" sz="3200"/>
              <a:t>uage</a:t>
            </a:r>
            <a:r>
              <a:rPr lang="pl-PL" altLang="en-US" sz="3200"/>
              <a:t> areas to other brain regions.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8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itle 1">
            <a:extLst>
              <a:ext uri="{FF2B5EF4-FFF2-40B4-BE49-F238E27FC236}">
                <a16:creationId xmlns:a16="http://schemas.microsoft.com/office/drawing/2014/main" id="{8313D3F5-A9BA-4D3E-82F9-F068F8E1BE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pl-PL" altLang="en-US" dirty="0"/>
              <a:t>Recent Conclusions</a:t>
            </a:r>
          </a:p>
        </p:txBody>
      </p:sp>
      <p:sp>
        <p:nvSpPr>
          <p:cNvPr id="49155" name="Content Placeholder 2">
            <a:extLst>
              <a:ext uri="{FF2B5EF4-FFF2-40B4-BE49-F238E27FC236}">
                <a16:creationId xmlns:a16="http://schemas.microsoft.com/office/drawing/2014/main" id="{373B6223-673E-4222-AFC9-CA3DDE6A60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3389" y="1600201"/>
            <a:ext cx="8785225" cy="4708525"/>
          </a:xfrm>
        </p:spPr>
        <p:txBody>
          <a:bodyPr/>
          <a:lstStyle/>
          <a:p>
            <a:pPr eaLnBrk="1" hangingPunct="1"/>
            <a:r>
              <a:rPr lang="pl-PL" altLang="en-US" sz="3600"/>
              <a:t>Whilst Wernicke’s area is essential to l</a:t>
            </a:r>
            <a:r>
              <a:rPr lang="en-GB" altLang="en-US" sz="3600"/>
              <a:t>an</a:t>
            </a:r>
            <a:r>
              <a:rPr lang="pl-PL" altLang="en-US" sz="3600"/>
              <a:t>g</a:t>
            </a:r>
            <a:r>
              <a:rPr lang="en-GB" altLang="en-US" sz="3600"/>
              <a:t>uage</a:t>
            </a:r>
            <a:r>
              <a:rPr lang="pl-PL" altLang="en-US" sz="3600"/>
              <a:t> comprehension, damage to the area does not actually cause Wernicke’s Aphasia</a:t>
            </a:r>
          </a:p>
          <a:p>
            <a:pPr eaLnBrk="1" hangingPunct="1"/>
            <a:endParaRPr lang="pl-PL" altLang="en-US" sz="3600"/>
          </a:p>
          <a:p>
            <a:pPr eaLnBrk="1" hangingPunct="1"/>
            <a:r>
              <a:rPr lang="pl-PL" altLang="en-US" sz="3600"/>
              <a:t>Secondary damage du</a:t>
            </a:r>
            <a:r>
              <a:rPr lang="en-GB" altLang="en-US" sz="3600"/>
              <a:t>e</a:t>
            </a:r>
            <a:r>
              <a:rPr lang="pl-PL" altLang="en-US" sz="3600"/>
              <a:t> to tissue swelling causes more problems.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9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91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itle 1">
            <a:extLst>
              <a:ext uri="{FF2B5EF4-FFF2-40B4-BE49-F238E27FC236}">
                <a16:creationId xmlns:a16="http://schemas.microsoft.com/office/drawing/2014/main" id="{4EF79D0B-0C1A-47CA-9BD7-F27EA88C39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/>
              <a:t>Wernicke’s Aphasia. </a:t>
            </a:r>
          </a:p>
        </p:txBody>
      </p:sp>
      <p:sp>
        <p:nvSpPr>
          <p:cNvPr id="49155" name="Content Placeholder 2">
            <a:extLst>
              <a:ext uri="{FF2B5EF4-FFF2-40B4-BE49-F238E27FC236}">
                <a16:creationId xmlns:a16="http://schemas.microsoft.com/office/drawing/2014/main" id="{BA70A7D5-3A24-4614-910A-2F9362A38A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pl-PL" altLang="en-US">
                <a:hlinkClick r:id="rId2"/>
              </a:rPr>
              <a:t>http://www.youtube.com/watch?v=aVhYN7NTIKU</a:t>
            </a:r>
            <a:r>
              <a:rPr lang="en-GB" altLang="en-US"/>
              <a:t> </a:t>
            </a:r>
            <a:endParaRPr lang="pl-PL" alt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1">
            <a:extLst>
              <a:ext uri="{FF2B5EF4-FFF2-40B4-BE49-F238E27FC236}">
                <a16:creationId xmlns:a16="http://schemas.microsoft.com/office/drawing/2014/main" id="{4C93F288-EC36-40E6-99CB-650CE83330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1504" y="274638"/>
            <a:ext cx="8928992" cy="11430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4800" dirty="0"/>
              <a:t>What about sign language. </a:t>
            </a:r>
            <a:endParaRPr lang="en-US" altLang="en-US" sz="4800" dirty="0"/>
          </a:p>
        </p:txBody>
      </p:sp>
      <p:sp>
        <p:nvSpPr>
          <p:cNvPr id="51203" name="Content Placeholder 2">
            <a:extLst>
              <a:ext uri="{FF2B5EF4-FFF2-40B4-BE49-F238E27FC236}">
                <a16:creationId xmlns:a16="http://schemas.microsoft.com/office/drawing/2014/main" id="{CCF461A7-9D5F-41D3-98E6-EC29CD897E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1950" y="1600201"/>
            <a:ext cx="8928100" cy="4708525"/>
          </a:xfrm>
        </p:spPr>
        <p:txBody>
          <a:bodyPr/>
          <a:lstStyle/>
          <a:p>
            <a:pPr eaLnBrk="1" hangingPunct="1"/>
            <a:r>
              <a:rPr lang="en-GB" altLang="en-US" sz="3600"/>
              <a:t>People use hands and arms when they speak. </a:t>
            </a:r>
          </a:p>
          <a:p>
            <a:pPr eaLnBrk="1" hangingPunct="1"/>
            <a:endParaRPr lang="en-GB" altLang="en-US" sz="2000"/>
          </a:p>
          <a:p>
            <a:pPr eaLnBrk="1" hangingPunct="1"/>
            <a:r>
              <a:rPr lang="en-GB" altLang="en-US" sz="3600"/>
              <a:t>Formal arrangement form the basis of sign language. </a:t>
            </a:r>
          </a:p>
          <a:p>
            <a:pPr eaLnBrk="1" hangingPunct="1"/>
            <a:endParaRPr lang="en-GB" altLang="en-US" sz="2000"/>
          </a:p>
          <a:p>
            <a:pPr eaLnBrk="1" hangingPunct="1"/>
            <a:r>
              <a:rPr lang="en-GB" altLang="en-US" sz="3600"/>
              <a:t>Many similarities in form and fluency in comparisons to vocal language (Klima and Bellugi, 1979). </a:t>
            </a:r>
            <a:endParaRPr lang="en-US" altLang="en-US" sz="36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1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1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512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itle 1">
            <a:extLst>
              <a:ext uri="{FF2B5EF4-FFF2-40B4-BE49-F238E27FC236}">
                <a16:creationId xmlns:a16="http://schemas.microsoft.com/office/drawing/2014/main" id="{F200D911-01A8-4EB2-8813-8FD7473E62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dirty="0"/>
              <a:t>Sign Language. </a:t>
            </a:r>
            <a:endParaRPr lang="en-US" altLang="en-US" dirty="0"/>
          </a:p>
        </p:txBody>
      </p:sp>
      <p:sp>
        <p:nvSpPr>
          <p:cNvPr id="52227" name="Content Placeholder 2">
            <a:extLst>
              <a:ext uri="{FF2B5EF4-FFF2-40B4-BE49-F238E27FC236}">
                <a16:creationId xmlns:a16="http://schemas.microsoft.com/office/drawing/2014/main" id="{DAF500D8-FCB9-4217-B52A-2094583CBC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3388" y="1600201"/>
            <a:ext cx="8856662" cy="4708525"/>
          </a:xfrm>
        </p:spPr>
        <p:txBody>
          <a:bodyPr/>
          <a:lstStyle/>
          <a:p>
            <a:pPr eaLnBrk="1" hangingPunct="1">
              <a:buFont typeface="Arial" panose="020B0604020202020204" pitchFamily="34" charset="0"/>
              <a:buChar char="•"/>
            </a:pPr>
            <a:r>
              <a:rPr lang="en-GB" altLang="en-US" sz="3600"/>
              <a:t>Meckler et al (1979). </a:t>
            </a:r>
          </a:p>
          <a:p>
            <a:pPr lvl="1" eaLnBrk="1" hangingPunct="1">
              <a:buFont typeface="Arial" panose="020B0604020202020204" pitchFamily="34" charset="0"/>
              <a:buChar char="•"/>
            </a:pPr>
            <a:r>
              <a:rPr lang="en-GB" altLang="en-US" sz="3200"/>
              <a:t>Raised by deaf-mute parents, but used both spoken and sign language regularly. 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endParaRPr lang="en-GB" altLang="en-US" sz="1800"/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GB" altLang="en-US" sz="3600"/>
              <a:t>Accident. </a:t>
            </a:r>
          </a:p>
          <a:p>
            <a:pPr lvl="1" eaLnBrk="1" hangingPunct="1">
              <a:buFont typeface="Arial" panose="020B0604020202020204" pitchFamily="34" charset="0"/>
              <a:buChar char="•"/>
            </a:pPr>
            <a:r>
              <a:rPr lang="en-GB" altLang="en-US" sz="3200"/>
              <a:t>Impairments in both spoken and sign language. </a:t>
            </a:r>
          </a:p>
          <a:p>
            <a:pPr lvl="2" eaLnBrk="1" hangingPunct="1">
              <a:buFont typeface="Arial" panose="020B0604020202020204" pitchFamily="34" charset="0"/>
              <a:buChar char="–"/>
            </a:pPr>
            <a:r>
              <a:rPr lang="en-GB" altLang="en-US" sz="2800"/>
              <a:t>Same for people who can speak more than one vocal language. </a:t>
            </a:r>
            <a:endParaRPr lang="en-US" altLang="en-US" sz="28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2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522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522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522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522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itle 1">
            <a:extLst>
              <a:ext uri="{FF2B5EF4-FFF2-40B4-BE49-F238E27FC236}">
                <a16:creationId xmlns:a16="http://schemas.microsoft.com/office/drawing/2014/main" id="{DAD1EEAC-897F-48B4-8234-5026734485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dirty="0"/>
              <a:t>Sign Language. </a:t>
            </a:r>
            <a:endParaRPr lang="en-US" altLang="en-US" dirty="0"/>
          </a:p>
        </p:txBody>
      </p:sp>
      <p:sp>
        <p:nvSpPr>
          <p:cNvPr id="53251" name="Content Placeholder 2">
            <a:extLst>
              <a:ext uri="{FF2B5EF4-FFF2-40B4-BE49-F238E27FC236}">
                <a16:creationId xmlns:a16="http://schemas.microsoft.com/office/drawing/2014/main" id="{7D158BE1-E9F8-44FB-8796-0AC4746584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16088" y="1557339"/>
            <a:ext cx="8843962" cy="4708525"/>
          </a:xfrm>
        </p:spPr>
        <p:txBody>
          <a:bodyPr/>
          <a:lstStyle/>
          <a:p>
            <a:pPr eaLnBrk="1" hangingPunct="1"/>
            <a:r>
              <a:rPr lang="en-GB" altLang="en-US" sz="3600"/>
              <a:t>Chiarello et al. (1982). </a:t>
            </a:r>
          </a:p>
          <a:p>
            <a:pPr eaLnBrk="1" hangingPunct="1"/>
            <a:endParaRPr lang="en-GB" altLang="en-US" sz="3600"/>
          </a:p>
          <a:p>
            <a:pPr eaLnBrk="1" hangingPunct="1"/>
            <a:r>
              <a:rPr lang="en-GB" altLang="en-US" sz="3600"/>
              <a:t>Older deaf-mute woman. </a:t>
            </a:r>
          </a:p>
          <a:p>
            <a:pPr eaLnBrk="1" hangingPunct="1"/>
            <a:endParaRPr lang="en-GB" altLang="en-US" sz="3600"/>
          </a:p>
          <a:p>
            <a:pPr eaLnBrk="1" hangingPunct="1"/>
            <a:r>
              <a:rPr lang="en-GB" altLang="en-US" sz="3600"/>
              <a:t>Stroke – damaged left Wernicke’s area. </a:t>
            </a:r>
          </a:p>
          <a:p>
            <a:pPr eaLnBrk="1" hangingPunct="1"/>
            <a:endParaRPr lang="en-GB" altLang="en-US" sz="3600"/>
          </a:p>
          <a:p>
            <a:pPr eaLnBrk="1" hangingPunct="1"/>
            <a:r>
              <a:rPr lang="en-GB" altLang="en-US" sz="3600"/>
              <a:t>Unable to generate sign language. </a:t>
            </a:r>
            <a:endParaRPr lang="en-US" altLang="en-US" sz="36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3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3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532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532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itle 1">
            <a:extLst>
              <a:ext uri="{FF2B5EF4-FFF2-40B4-BE49-F238E27FC236}">
                <a16:creationId xmlns:a16="http://schemas.microsoft.com/office/drawing/2014/main" id="{596B7328-2690-43D9-B584-7C4A84AB89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pl-PL" altLang="en-US" sz="5400" dirty="0"/>
              <a:t>Split Brain Studies</a:t>
            </a:r>
          </a:p>
        </p:txBody>
      </p:sp>
      <p:sp>
        <p:nvSpPr>
          <p:cNvPr id="54275" name="Content Placeholder 2">
            <a:extLst>
              <a:ext uri="{FF2B5EF4-FFF2-40B4-BE49-F238E27FC236}">
                <a16:creationId xmlns:a16="http://schemas.microsoft.com/office/drawing/2014/main" id="{37CB9737-4AD6-4422-8E94-0D69015638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3388" y="1600201"/>
            <a:ext cx="8856662" cy="4708525"/>
          </a:xfrm>
        </p:spPr>
        <p:txBody>
          <a:bodyPr/>
          <a:lstStyle/>
          <a:p>
            <a:pPr eaLnBrk="1" hangingPunct="1"/>
            <a:r>
              <a:rPr lang="pl-PL" altLang="en-US" sz="3600"/>
              <a:t>Split-Brain Studies</a:t>
            </a:r>
          </a:p>
          <a:p>
            <a:pPr eaLnBrk="1" hangingPunct="1"/>
            <a:endParaRPr lang="pl-PL" altLang="en-US" sz="3600"/>
          </a:p>
          <a:p>
            <a:pPr eaLnBrk="1" hangingPunct="1"/>
            <a:r>
              <a:rPr lang="pl-PL" altLang="en-US" sz="3600"/>
              <a:t>Feel hidden object</a:t>
            </a:r>
          </a:p>
          <a:p>
            <a:pPr eaLnBrk="1" hangingPunct="1"/>
            <a:endParaRPr lang="pl-PL" altLang="en-US" sz="3600"/>
          </a:p>
          <a:p>
            <a:pPr eaLnBrk="1" hangingPunct="1"/>
            <a:r>
              <a:rPr lang="pl-PL" altLang="en-US" sz="3600"/>
              <a:t>Named objects in Right Hand (Left Hem) but not their Left Hand (Right Hem).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42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542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itle 4">
            <a:extLst>
              <a:ext uri="{FF2B5EF4-FFF2-40B4-BE49-F238E27FC236}">
                <a16:creationId xmlns:a16="http://schemas.microsoft.com/office/drawing/2014/main" id="{CA4BC1BD-11A2-4BFD-943C-3532DB0A5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5400" dirty="0"/>
              <a:t>Sperry et al (1956). </a:t>
            </a:r>
            <a:endParaRPr lang="en-US" altLang="en-US" sz="5400" dirty="0"/>
          </a:p>
        </p:txBody>
      </p:sp>
      <p:sp>
        <p:nvSpPr>
          <p:cNvPr id="55299" name="Content Placeholder 5">
            <a:extLst>
              <a:ext uri="{FF2B5EF4-FFF2-40B4-BE49-F238E27FC236}">
                <a16:creationId xmlns:a16="http://schemas.microsoft.com/office/drawing/2014/main" id="{661F9FD2-383B-4282-BA6D-D3BF47578E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3600"/>
              <a:t>Studies in Vision highlighted that items viewed in the left visual field activates the right occipital lobe </a:t>
            </a:r>
          </a:p>
          <a:p>
            <a:pPr eaLnBrk="1" hangingPunct="1"/>
            <a:endParaRPr lang="en-GB" altLang="en-US" sz="3600"/>
          </a:p>
          <a:p>
            <a:pPr eaLnBrk="1" hangingPunct="1"/>
            <a:r>
              <a:rPr lang="en-GB" altLang="en-US" sz="3600"/>
              <a:t>And Vice Versa – Right Visual Field = Left occipital lobe. </a:t>
            </a:r>
          </a:p>
          <a:p>
            <a:pPr eaLnBrk="1" hangingPunct="1"/>
            <a:endParaRPr lang="en-GB" altLang="en-US" sz="3600"/>
          </a:p>
          <a:p>
            <a:pPr eaLnBrk="1" hangingPunct="1"/>
            <a:endParaRPr lang="en-US" altLang="en-US" sz="36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5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52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>
            <a:lum bright="70000" contrast="-70000"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298" name="Picture 2" descr="http://www.holah.co.uk/images/pathways.gif">
            <a:extLst>
              <a:ext uri="{FF2B5EF4-FFF2-40B4-BE49-F238E27FC236}">
                <a16:creationId xmlns:a16="http://schemas.microsoft.com/office/drawing/2014/main" id="{856FF65E-D1EC-4A17-B319-7C52480606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5050" y="115888"/>
            <a:ext cx="4681538" cy="6742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Title 1">
            <a:extLst>
              <a:ext uri="{FF2B5EF4-FFF2-40B4-BE49-F238E27FC236}">
                <a16:creationId xmlns:a16="http://schemas.microsoft.com/office/drawing/2014/main" id="{A9FA5357-FB29-4D3F-BAC2-B36D450449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6000" dirty="0"/>
              <a:t>Sperry. </a:t>
            </a:r>
            <a:endParaRPr lang="en-US" altLang="en-US" sz="6000" dirty="0"/>
          </a:p>
        </p:txBody>
      </p:sp>
      <p:sp>
        <p:nvSpPr>
          <p:cNvPr id="57347" name="Content Placeholder 2">
            <a:extLst>
              <a:ext uri="{FF2B5EF4-FFF2-40B4-BE49-F238E27FC236}">
                <a16:creationId xmlns:a16="http://schemas.microsoft.com/office/drawing/2014/main" id="{BFF4B2D4-1AE4-4F0C-B655-20834B5B59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3389" y="1600201"/>
            <a:ext cx="8785225" cy="4708525"/>
          </a:xfrm>
        </p:spPr>
        <p:txBody>
          <a:bodyPr/>
          <a:lstStyle/>
          <a:p>
            <a:pPr eaLnBrk="1" hangingPunct="1">
              <a:buFont typeface="Arial" panose="020B0604020202020204" pitchFamily="34" charset="0"/>
              <a:buChar char="•"/>
            </a:pPr>
            <a:r>
              <a:rPr lang="en-GB" altLang="en-US" sz="4000"/>
              <a:t>Experiment: Split Brain Patients. 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endParaRPr lang="en-GB" altLang="en-US" sz="2000"/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GB" altLang="en-US" sz="4000"/>
              <a:t>Participants shown words (everyday words) shown only in the Left Visual Field, Right Visual Field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endParaRPr lang="en-GB" altLang="en-US" sz="2000"/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GB" altLang="en-US" sz="4000"/>
              <a:t>Asked to name the word. </a:t>
            </a:r>
            <a:endParaRPr lang="en-US" altLang="en-US" sz="40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73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573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Title 1">
            <a:extLst>
              <a:ext uri="{FF2B5EF4-FFF2-40B4-BE49-F238E27FC236}">
                <a16:creationId xmlns:a16="http://schemas.microsoft.com/office/drawing/2014/main" id="{379872EB-396B-4BF8-A546-E4DF091DCD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6000" dirty="0"/>
              <a:t>Findings. </a:t>
            </a:r>
            <a:endParaRPr lang="en-US" altLang="en-US" sz="6000" dirty="0"/>
          </a:p>
        </p:txBody>
      </p:sp>
      <p:sp>
        <p:nvSpPr>
          <p:cNvPr id="58371" name="Content Placeholder 2">
            <a:extLst>
              <a:ext uri="{FF2B5EF4-FFF2-40B4-BE49-F238E27FC236}">
                <a16:creationId xmlns:a16="http://schemas.microsoft.com/office/drawing/2014/main" id="{2499D08B-889A-44F2-9DCB-4832090860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1950" y="1600201"/>
            <a:ext cx="8928100" cy="4708525"/>
          </a:xfrm>
        </p:spPr>
        <p:txBody>
          <a:bodyPr/>
          <a:lstStyle/>
          <a:p>
            <a:pPr eaLnBrk="1" hangingPunct="1"/>
            <a:r>
              <a:rPr lang="en-GB" altLang="en-US" sz="3600"/>
              <a:t>Participants could name words when only in the right visual field. </a:t>
            </a:r>
          </a:p>
          <a:p>
            <a:pPr eaLnBrk="1" hangingPunct="1"/>
            <a:endParaRPr lang="en-GB" altLang="en-US" sz="3600"/>
          </a:p>
          <a:p>
            <a:pPr eaLnBrk="1" hangingPunct="1"/>
            <a:r>
              <a:rPr lang="en-GB" altLang="en-US" sz="3600"/>
              <a:t>Participants could not name objects when shown only in the left visual field. </a:t>
            </a:r>
          </a:p>
          <a:p>
            <a:pPr eaLnBrk="1" hangingPunct="1"/>
            <a:endParaRPr lang="en-GB" altLang="en-US" sz="3600"/>
          </a:p>
          <a:p>
            <a:pPr eaLnBrk="1" hangingPunct="1"/>
            <a:r>
              <a:rPr lang="en-GB" altLang="en-US" sz="3600"/>
              <a:t>Why?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8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83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583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Title 1">
            <a:extLst>
              <a:ext uri="{FF2B5EF4-FFF2-40B4-BE49-F238E27FC236}">
                <a16:creationId xmlns:a16="http://schemas.microsoft.com/office/drawing/2014/main" id="{0606997C-C906-473F-AA34-009628A1E5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5400" dirty="0"/>
              <a:t>Sperry’s conclusions. </a:t>
            </a:r>
            <a:endParaRPr lang="en-US" altLang="en-US" sz="5400" dirty="0"/>
          </a:p>
        </p:txBody>
      </p:sp>
      <p:sp>
        <p:nvSpPr>
          <p:cNvPr id="59395" name="Content Placeholder 2">
            <a:extLst>
              <a:ext uri="{FF2B5EF4-FFF2-40B4-BE49-F238E27FC236}">
                <a16:creationId xmlns:a16="http://schemas.microsoft.com/office/drawing/2014/main" id="{6FA4AF52-24AC-4D1B-A269-6387979C13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3388" y="1484313"/>
            <a:ext cx="8856662" cy="4525962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altLang="en-US" sz="3200" dirty="0"/>
              <a:t>Left Hemisphere is the dominant area for language. </a:t>
            </a:r>
          </a:p>
          <a:p>
            <a:pPr marL="136525" indent="0" eaLnBrk="1" hangingPunct="1">
              <a:lnSpc>
                <a:spcPct val="90000"/>
              </a:lnSpc>
              <a:buNone/>
              <a:defRPr/>
            </a:pPr>
            <a:endParaRPr lang="en-GB" altLang="en-US" sz="3200" dirty="0"/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3200" dirty="0"/>
              <a:t>Typically when we see information in the left visual field – this information goes to the right hemisphere… then to SAY it, it needs to be transferred back to the left hemisphere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en-US" sz="3200" dirty="0"/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3200" dirty="0"/>
              <a:t>Split Brain Patients cannot do this. 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en-US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9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9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593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>
            <a:grayscl/>
            <a:biLevel thresh="50000"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394" name="Picture 2" descr="http://www.holah.co.uk/images/pathways.gif">
            <a:extLst>
              <a:ext uri="{FF2B5EF4-FFF2-40B4-BE49-F238E27FC236}">
                <a16:creationId xmlns:a16="http://schemas.microsoft.com/office/drawing/2014/main" id="{B589E3B6-F712-4433-81DA-5151DE9A6F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5050" y="188913"/>
            <a:ext cx="4681538" cy="655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Title 1">
            <a:extLst>
              <a:ext uri="{FF2B5EF4-FFF2-40B4-BE49-F238E27FC236}">
                <a16:creationId xmlns:a16="http://schemas.microsoft.com/office/drawing/2014/main" id="{66619B5B-8512-4757-8E5D-60B5F51CB5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5400" dirty="0"/>
              <a:t>Handedness. </a:t>
            </a:r>
          </a:p>
        </p:txBody>
      </p:sp>
      <p:sp>
        <p:nvSpPr>
          <p:cNvPr id="61443" name="Content Placeholder 2">
            <a:extLst>
              <a:ext uri="{FF2B5EF4-FFF2-40B4-BE49-F238E27FC236}">
                <a16:creationId xmlns:a16="http://schemas.microsoft.com/office/drawing/2014/main" id="{875A1579-7510-4917-9402-5725FB0F2A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3388" y="1600201"/>
            <a:ext cx="8507412" cy="4708525"/>
          </a:xfrm>
        </p:spPr>
        <p:txBody>
          <a:bodyPr/>
          <a:lstStyle/>
          <a:p>
            <a:pPr eaLnBrk="1" hangingPunct="1"/>
            <a:r>
              <a:rPr lang="en-GB" altLang="en-US" sz="3200"/>
              <a:t>So what about the left handers?</a:t>
            </a:r>
          </a:p>
          <a:p>
            <a:pPr eaLnBrk="1" hangingPunct="1"/>
            <a:endParaRPr lang="en-GB" altLang="en-US" sz="3200"/>
          </a:p>
          <a:p>
            <a:pPr eaLnBrk="1" hangingPunct="1"/>
            <a:r>
              <a:rPr lang="en-GB" altLang="en-US" sz="3200"/>
              <a:t>If Language activity is dominant in the left hemisphere and left handers are typically Right Hemisphere dominant… how to they talk?</a:t>
            </a:r>
          </a:p>
          <a:p>
            <a:pPr eaLnBrk="1" hangingPunct="1"/>
            <a:endParaRPr lang="en-GB" altLang="en-US" sz="3200"/>
          </a:p>
          <a:p>
            <a:pPr eaLnBrk="1" hangingPunct="1"/>
            <a:r>
              <a:rPr lang="en-GB" altLang="en-US" sz="3200"/>
              <a:t>Sample issues for research studies using neuroimaging? </a:t>
            </a:r>
          </a:p>
          <a:p>
            <a:pPr eaLnBrk="1" hangingPunct="1"/>
            <a:endParaRPr lang="en-GB" altLang="en-US" sz="3200"/>
          </a:p>
          <a:p>
            <a:pPr eaLnBrk="1" hangingPunct="1"/>
            <a:endParaRPr lang="en-GB" altLang="en-US" sz="32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1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14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189F9-AFF8-4D2A-9D52-12F74CA2EE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400" dirty="0"/>
              <a:t>Does the Right Hemisphere do anything in Language. </a:t>
            </a:r>
            <a:endParaRPr lang="en-US" sz="4400" dirty="0"/>
          </a:p>
        </p:txBody>
      </p:sp>
      <p:sp>
        <p:nvSpPr>
          <p:cNvPr id="62467" name="Content Placeholder 2">
            <a:extLst>
              <a:ext uri="{FF2B5EF4-FFF2-40B4-BE49-F238E27FC236}">
                <a16:creationId xmlns:a16="http://schemas.microsoft.com/office/drawing/2014/main" id="{EE09F74A-1FDB-4220-A524-C1EA5AD8F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1951" y="1600201"/>
            <a:ext cx="8856663" cy="4708525"/>
          </a:xfrm>
        </p:spPr>
        <p:txBody>
          <a:bodyPr/>
          <a:lstStyle/>
          <a:p>
            <a:pPr eaLnBrk="1" hangingPunct="1">
              <a:buFont typeface="Arial" panose="020B0604020202020204" pitchFamily="34" charset="0"/>
              <a:buChar char="•"/>
            </a:pPr>
            <a:r>
              <a:rPr lang="en-GB" altLang="en-US" sz="3600"/>
              <a:t>Well…. Yes. 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GB" altLang="en-US" sz="3600"/>
              <a:t>Zaidel (1976) – yes, recognise simple words…. Also involved in the emotional tone of verbal material. 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endParaRPr lang="en-GB" altLang="en-US" sz="1800"/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GB" altLang="en-US" sz="3600"/>
              <a:t>In addition. </a:t>
            </a:r>
          </a:p>
          <a:p>
            <a:pPr lvl="1" eaLnBrk="1" hangingPunct="1">
              <a:buFont typeface="Arial" panose="020B0604020202020204" pitchFamily="34" charset="0"/>
              <a:buChar char="–"/>
            </a:pPr>
            <a:r>
              <a:rPr lang="en-GB" altLang="en-US" sz="3200"/>
              <a:t>Replicating Sperry’s studies but with familiar faces and not printed words. </a:t>
            </a:r>
          </a:p>
          <a:p>
            <a:pPr lvl="2" eaLnBrk="1" hangingPunct="1">
              <a:buFont typeface="Arial" panose="020B0604020202020204" pitchFamily="34" charset="0"/>
              <a:buChar char="•"/>
            </a:pPr>
            <a:r>
              <a:rPr lang="en-GB" altLang="en-US" sz="2800"/>
              <a:t>Left Visual Field (Right Hemisphere) better. </a:t>
            </a:r>
          </a:p>
          <a:p>
            <a:pPr lvl="1" eaLnBrk="1" hangingPunct="1">
              <a:buFont typeface="Arial" panose="020B0604020202020204" pitchFamily="34" charset="0"/>
              <a:buChar char="–"/>
            </a:pPr>
            <a:endParaRPr lang="en-US" altLang="en-US" sz="32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2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24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24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624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624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>
            <a:extLst>
              <a:ext uri="{FF2B5EF4-FFF2-40B4-BE49-F238E27FC236}">
                <a16:creationId xmlns:a16="http://schemas.microsoft.com/office/drawing/2014/main" id="{59BF6CEB-5263-44FB-8248-FB2DA1D20F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6000" dirty="0"/>
              <a:t>Handedness. </a:t>
            </a:r>
          </a:p>
        </p:txBody>
      </p:sp>
      <p:sp>
        <p:nvSpPr>
          <p:cNvPr id="63491" name="Rectangle 3">
            <a:extLst>
              <a:ext uri="{FF2B5EF4-FFF2-40B4-BE49-F238E27FC236}">
                <a16:creationId xmlns:a16="http://schemas.microsoft.com/office/drawing/2014/main" id="{10DF1197-66FA-442F-B070-2098737AF8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4825" y="1389064"/>
            <a:ext cx="8229600" cy="4708525"/>
          </a:xfrm>
        </p:spPr>
        <p:txBody>
          <a:bodyPr/>
          <a:lstStyle/>
          <a:p>
            <a:pPr eaLnBrk="1" hangingPunct="1"/>
            <a:r>
              <a:rPr lang="en-GB" altLang="en-US" sz="3600"/>
              <a:t>Knecht et al, 2000. </a:t>
            </a:r>
          </a:p>
          <a:p>
            <a:pPr eaLnBrk="1" hangingPunct="1"/>
            <a:endParaRPr lang="en-GB" altLang="en-US" sz="3600"/>
          </a:p>
          <a:p>
            <a:pPr eaLnBrk="1" hangingPunct="1"/>
            <a:r>
              <a:rPr lang="en-GB" altLang="en-US" sz="3600"/>
              <a:t>Right Hemisphere Dominance. </a:t>
            </a:r>
          </a:p>
          <a:p>
            <a:pPr eaLnBrk="1" hangingPunct="1"/>
            <a:endParaRPr lang="en-GB" altLang="en-US" sz="3600"/>
          </a:p>
          <a:p>
            <a:pPr eaLnBrk="1" hangingPunct="1"/>
            <a:r>
              <a:rPr lang="en-GB" altLang="en-US" sz="3600"/>
              <a:t>27% of Strong Left Handers. </a:t>
            </a:r>
          </a:p>
          <a:p>
            <a:pPr eaLnBrk="1" hangingPunct="1"/>
            <a:r>
              <a:rPr lang="en-GB" altLang="en-US" sz="3600"/>
              <a:t>15% in Ambidextrous Individuals. </a:t>
            </a:r>
          </a:p>
          <a:p>
            <a:pPr eaLnBrk="1" hangingPunct="1"/>
            <a:r>
              <a:rPr lang="en-GB" altLang="en-US" sz="3600"/>
              <a:t>4% in Strong Right Handers. </a:t>
            </a:r>
          </a:p>
          <a:p>
            <a:pPr eaLnBrk="1" hangingPunct="1"/>
            <a:endParaRPr lang="en-GB" altLang="en-US" sz="3600"/>
          </a:p>
          <a:p>
            <a:pPr eaLnBrk="1" hangingPunct="1"/>
            <a:endParaRPr lang="en-GB" altLang="en-US" sz="36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34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34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634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634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2B24B5-CBE2-407B-B902-8D4EA47FC2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400" dirty="0"/>
              <a:t>Current Trends in Neuroscience of Language. </a:t>
            </a:r>
          </a:p>
        </p:txBody>
      </p:sp>
      <p:sp>
        <p:nvSpPr>
          <p:cNvPr id="64515" name="Content Placeholder 2">
            <a:extLst>
              <a:ext uri="{FF2B5EF4-FFF2-40B4-BE49-F238E27FC236}">
                <a16:creationId xmlns:a16="http://schemas.microsoft.com/office/drawing/2014/main" id="{6A6F44F2-28BC-4221-8FF9-70D2F2F822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1950" y="1844675"/>
            <a:ext cx="8928100" cy="4464050"/>
          </a:xfrm>
        </p:spPr>
        <p:txBody>
          <a:bodyPr/>
          <a:lstStyle/>
          <a:p>
            <a:pPr eaLnBrk="1" hangingPunct="1"/>
            <a:r>
              <a:rPr lang="en-GB" altLang="en-US" sz="3200"/>
              <a:t>Language Lateralisation. </a:t>
            </a:r>
          </a:p>
          <a:p>
            <a:pPr eaLnBrk="1" hangingPunct="1"/>
            <a:endParaRPr lang="en-GB" altLang="en-US" sz="1600"/>
          </a:p>
          <a:p>
            <a:pPr eaLnBrk="1" hangingPunct="1"/>
            <a:r>
              <a:rPr lang="en-GB" altLang="en-US" sz="3200"/>
              <a:t>Research has long suggested that the left hemisphere is the dominant area for language. </a:t>
            </a:r>
          </a:p>
          <a:p>
            <a:pPr eaLnBrk="1" hangingPunct="1"/>
            <a:endParaRPr lang="en-GB" altLang="en-US" sz="1600"/>
          </a:p>
          <a:p>
            <a:pPr eaLnBrk="1" hangingPunct="1"/>
            <a:r>
              <a:rPr lang="en-GB" altLang="en-US" sz="3200"/>
              <a:t>But what about the Right Hemisphere?</a:t>
            </a:r>
          </a:p>
          <a:p>
            <a:pPr eaLnBrk="1" hangingPunct="1"/>
            <a:endParaRPr lang="en-GB" altLang="en-US" sz="1600"/>
          </a:p>
          <a:p>
            <a:pPr eaLnBrk="1" hangingPunct="1"/>
            <a:r>
              <a:rPr lang="en-GB" altLang="en-US" sz="3200"/>
              <a:t>Role of the Right Hemisphere still quite unclear….. HOWEVER…..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4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45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45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45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014AAA-C5FC-435E-8826-B117A8B875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8948" y="34225"/>
            <a:ext cx="8229600" cy="11430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/>
              <a:t>Current Trends in Neuroscience of Language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58181A-DD28-4F11-BD0D-1C70928394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55751" y="1212851"/>
            <a:ext cx="9109075" cy="4708525"/>
          </a:xfrm>
        </p:spPr>
        <p:txBody>
          <a:bodyPr>
            <a:noAutofit/>
          </a:bodyPr>
          <a:lstStyle/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/>
              <a:t>The number of patients demonstrating language deficits following right hemispheric damage (in equivalent areas of </a:t>
            </a:r>
            <a:r>
              <a:rPr lang="en-GB" dirty="0" err="1"/>
              <a:t>Broca’s</a:t>
            </a:r>
            <a:r>
              <a:rPr lang="en-GB" dirty="0"/>
              <a:t> and Wernicke’s) suggests that the right hemisphere does play a role……</a:t>
            </a: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 sz="1000" dirty="0"/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/>
              <a:t>Mitchell and Crow (2005) – Review of Literature on Brain Lesions and functional imaging stated that the RH plays a MAJOR role in. </a:t>
            </a:r>
          </a:p>
          <a:p>
            <a:pPr marL="0" lvl="1" indent="-283464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dirty="0"/>
              <a:t>Comprehension</a:t>
            </a:r>
          </a:p>
          <a:p>
            <a:pPr marL="0" lvl="1" indent="-283464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dirty="0"/>
              <a:t>Understanding Humour</a:t>
            </a:r>
          </a:p>
          <a:p>
            <a:pPr marL="0" lvl="1" indent="-283464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dirty="0"/>
              <a:t>Sarcasm</a:t>
            </a:r>
          </a:p>
          <a:p>
            <a:pPr marL="0" lvl="1" indent="-283464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dirty="0"/>
              <a:t>Metaphors</a:t>
            </a:r>
          </a:p>
          <a:p>
            <a:pPr marL="0" lvl="1" indent="-283464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dirty="0"/>
              <a:t>Indirect Requests</a:t>
            </a:r>
          </a:p>
          <a:p>
            <a:pPr marL="0" lvl="1" indent="-283464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dirty="0"/>
              <a:t>Language related to emotion. </a:t>
            </a:r>
          </a:p>
          <a:p>
            <a:pPr marL="868680" lvl="1" indent="-283464" eaLnBrk="1" fontAlgn="auto" hangingPunct="1">
              <a:spcAft>
                <a:spcPts val="0"/>
              </a:spcAft>
              <a:buFont typeface="Wingdings 2"/>
              <a:buChar char=""/>
              <a:defRPr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E138D-DDC1-4932-AFDC-A9D98CF185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1544" y="34914"/>
            <a:ext cx="8229600" cy="72979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/>
              <a:t>Mitchell and Crow (2005)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6C8C78-5EE1-445C-B347-C976CBC1DE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57338" y="692151"/>
            <a:ext cx="9110662" cy="4924425"/>
          </a:xfrm>
        </p:spPr>
        <p:txBody>
          <a:bodyPr>
            <a:noAutofit/>
          </a:bodyPr>
          <a:lstStyle/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600" dirty="0"/>
              <a:t>Difficulty with these higher order language functions seem to be a prevalent symptom of patients with Schizophrenia. </a:t>
            </a: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 sz="1000" dirty="0"/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600" dirty="0"/>
              <a:t>Does this mean patients with Schizophrenia have Right Hemisphere dysfunction?</a:t>
            </a:r>
          </a:p>
          <a:p>
            <a:pPr marL="868680" lvl="1" indent="-283464" eaLnBrk="1" fontAlgn="auto" hangingPunct="1">
              <a:spcAft>
                <a:spcPts val="0"/>
              </a:spcAft>
              <a:buFont typeface="Wingdings 2"/>
              <a:buChar char=""/>
              <a:defRPr/>
            </a:pPr>
            <a:r>
              <a:rPr lang="en-GB" dirty="0"/>
              <a:t>Barnett et al (2005) study suggests so. </a:t>
            </a:r>
          </a:p>
          <a:p>
            <a:pPr marL="1133856" lvl="2" eaLnBrk="1" fontAlgn="auto" hangingPunct="1">
              <a:spcAft>
                <a:spcPts val="0"/>
              </a:spcAft>
              <a:buFont typeface="Wingdings"/>
              <a:buChar char=""/>
              <a:defRPr/>
            </a:pPr>
            <a:r>
              <a:rPr lang="en-GB" sz="2000" dirty="0"/>
              <a:t>Reaction times to stimuli in Left Visual Field and Right Visual Field between participants with Schizophrenia and a Control group. </a:t>
            </a:r>
          </a:p>
          <a:p>
            <a:pPr marL="1353312" lvl="3" indent="-182880" eaLnBrk="1" fontAlgn="auto" hangingPunct="1">
              <a:spcAft>
                <a:spcPts val="0"/>
              </a:spcAft>
              <a:buFont typeface="Wingdings 3"/>
              <a:buChar char=""/>
              <a:defRPr/>
            </a:pPr>
            <a:r>
              <a:rPr lang="en-GB" dirty="0"/>
              <a:t>Schizophrenia slow response to Left Visual Field Stimuli. </a:t>
            </a: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 sz="1000" dirty="0"/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600" dirty="0"/>
              <a:t>However, Mitchell and Crow (2005) also consider that language is BILATERAL and therefore the disordered speech associated with Schizophrenia could be due to inter-hemispheric communication issues.</a:t>
            </a:r>
          </a:p>
          <a:p>
            <a:pPr marL="868680" lvl="1" indent="-283464" eaLnBrk="1" fontAlgn="auto" hangingPunct="1">
              <a:spcAft>
                <a:spcPts val="0"/>
              </a:spcAft>
              <a:buFont typeface="Wingdings 2"/>
              <a:buChar char=""/>
              <a:defRPr/>
            </a:pPr>
            <a:r>
              <a:rPr lang="en-GB" dirty="0"/>
              <a:t>MORE RESEARCH NEEDED. 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C0647F-F10B-4727-9E18-B73E21DC46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800" dirty="0"/>
              <a:t>Mitchell and Crow (2005)</a:t>
            </a:r>
          </a:p>
        </p:txBody>
      </p:sp>
      <p:sp>
        <p:nvSpPr>
          <p:cNvPr id="66563" name="Content Placeholder 2">
            <a:extLst>
              <a:ext uri="{FF2B5EF4-FFF2-40B4-BE49-F238E27FC236}">
                <a16:creationId xmlns:a16="http://schemas.microsoft.com/office/drawing/2014/main" id="{C12796D4-363C-491B-8CAB-0427945403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3388" y="1600201"/>
            <a:ext cx="8856662" cy="4708525"/>
          </a:xfrm>
        </p:spPr>
        <p:txBody>
          <a:bodyPr/>
          <a:lstStyle/>
          <a:p>
            <a:pPr eaLnBrk="1" hangingPunct="1"/>
            <a:r>
              <a:rPr lang="en-GB" altLang="en-US" sz="3600"/>
              <a:t>Should we be revisiting, re-questioning the Wernicke-Geschwind model?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FA700A-0B85-4E92-88ED-AFAD5180DD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7528" y="116632"/>
            <a:ext cx="8712968" cy="11430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400" dirty="0"/>
              <a:t>Monolinguals/Bilingualism/Multi-</a:t>
            </a:r>
            <a:r>
              <a:rPr lang="en-GB" sz="4400" dirty="0" err="1"/>
              <a:t>Lingualism</a:t>
            </a:r>
            <a:endParaRPr lang="en-GB" sz="4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A7B3C3-0A19-4609-A459-D9AFD429F5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1950" y="1600201"/>
            <a:ext cx="8928100" cy="4708525"/>
          </a:xfrm>
        </p:spPr>
        <p:txBody>
          <a:bodyPr>
            <a:noAutofit/>
          </a:bodyPr>
          <a:lstStyle/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/>
              <a:t>Another recent trend is to use imaging techniques to explore language areas and pathways in monolinguals, bilinguals and multi-linguals. </a:t>
            </a: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 dirty="0"/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/>
              <a:t>Kim et al (1997) FMRI study suggested distinct cortical regions for late learners of a second language. </a:t>
            </a:r>
          </a:p>
          <a:p>
            <a:pPr marL="868680" lvl="1" indent="-283464" eaLnBrk="1" fontAlgn="auto" hangingPunct="1">
              <a:spcAft>
                <a:spcPts val="0"/>
              </a:spcAft>
              <a:buFont typeface="Wingdings 2"/>
              <a:buChar char=""/>
              <a:defRPr/>
            </a:pPr>
            <a:r>
              <a:rPr lang="en-GB" dirty="0"/>
              <a:t>Distinct parts of </a:t>
            </a:r>
            <a:r>
              <a:rPr lang="en-GB" dirty="0" err="1"/>
              <a:t>Broca’s</a:t>
            </a:r>
            <a:r>
              <a:rPr lang="en-GB" dirty="0"/>
              <a:t> area for later learners</a:t>
            </a:r>
          </a:p>
          <a:p>
            <a:pPr marL="1133856" lvl="2" eaLnBrk="1" fontAlgn="auto" hangingPunct="1">
              <a:spcAft>
                <a:spcPts val="0"/>
              </a:spcAft>
              <a:buFont typeface="Wingdings"/>
              <a:buChar char=""/>
              <a:defRPr/>
            </a:pPr>
            <a:r>
              <a:rPr lang="en-GB" sz="2400" dirty="0"/>
              <a:t>Same aspects of Wernicke’s area activated. </a:t>
            </a:r>
          </a:p>
          <a:p>
            <a:pPr marL="868680" lvl="1" indent="-283464" eaLnBrk="1" fontAlgn="auto" hangingPunct="1">
              <a:spcAft>
                <a:spcPts val="0"/>
              </a:spcAft>
              <a:buFont typeface="Wingdings 2"/>
              <a:buChar char=""/>
              <a:defRPr/>
            </a:pPr>
            <a:r>
              <a:rPr lang="en-GB" dirty="0"/>
              <a:t>Early learners – same parts of </a:t>
            </a:r>
            <a:r>
              <a:rPr lang="en-GB" dirty="0" err="1"/>
              <a:t>Broca’s</a:t>
            </a:r>
            <a:r>
              <a:rPr lang="en-GB" dirty="0"/>
              <a:t> and Wernicke’s area activated for both languages. </a:t>
            </a: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 dirty="0"/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Office Theme 2">
    <a:dk1>
      <a:srgbClr val="EEECE1"/>
    </a:dk1>
    <a:lt1>
      <a:srgbClr val="FFFF00"/>
    </a:lt1>
    <a:dk2>
      <a:srgbClr val="000099"/>
    </a:dk2>
    <a:lt2>
      <a:srgbClr val="FFFF00"/>
    </a:lt2>
    <a:accent1>
      <a:srgbClr val="4F81BD"/>
    </a:accent1>
    <a:accent2>
      <a:srgbClr val="C0504D"/>
    </a:accent2>
    <a:accent3>
      <a:srgbClr val="AAAACA"/>
    </a:accent3>
    <a:accent4>
      <a:srgbClr val="DADA00"/>
    </a:accent4>
    <a:accent5>
      <a:srgbClr val="B2C1DB"/>
    </a:accent5>
    <a:accent6>
      <a:srgbClr val="AE4845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1071</Words>
  <Application>Microsoft Office PowerPoint</Application>
  <PresentationFormat>Widescreen</PresentationFormat>
  <Paragraphs>152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4" baseType="lpstr">
      <vt:lpstr>Arial</vt:lpstr>
      <vt:lpstr>Book Antiqua</vt:lpstr>
      <vt:lpstr>Calibri</vt:lpstr>
      <vt:lpstr>Lucida Sans</vt:lpstr>
      <vt:lpstr>Wingdings</vt:lpstr>
      <vt:lpstr>Wingdings 2</vt:lpstr>
      <vt:lpstr>Wingdings 3</vt:lpstr>
      <vt:lpstr>Apex</vt:lpstr>
      <vt:lpstr>Language and the Brain</vt:lpstr>
      <vt:lpstr>Recap</vt:lpstr>
      <vt:lpstr>Recap</vt:lpstr>
      <vt:lpstr>Recap</vt:lpstr>
      <vt:lpstr>Wernicke’s Aphasia</vt:lpstr>
      <vt:lpstr>Recent Studies in Wernicke’s Aphasia</vt:lpstr>
      <vt:lpstr>Recent Conclusions</vt:lpstr>
      <vt:lpstr>Wernicke’s Aphasia. </vt:lpstr>
      <vt:lpstr>What about sign language. </vt:lpstr>
      <vt:lpstr>Sign Language. </vt:lpstr>
      <vt:lpstr>Sign Language. </vt:lpstr>
      <vt:lpstr>Split Brain Studies</vt:lpstr>
      <vt:lpstr>Sperry et al (1956). </vt:lpstr>
      <vt:lpstr>PowerPoint Presentation</vt:lpstr>
      <vt:lpstr>Sperry. </vt:lpstr>
      <vt:lpstr>Findings. </vt:lpstr>
      <vt:lpstr>Sperry’s conclusions. </vt:lpstr>
      <vt:lpstr>PowerPoint Presentation</vt:lpstr>
      <vt:lpstr>Handedness. </vt:lpstr>
      <vt:lpstr>Does the Right Hemisphere do anything in Language. </vt:lpstr>
      <vt:lpstr>Handedness. </vt:lpstr>
      <vt:lpstr>Current Trends in Neuroscience of Language. </vt:lpstr>
      <vt:lpstr>Current Trends in Neuroscience of Language</vt:lpstr>
      <vt:lpstr>Mitchell and Crow (2005)</vt:lpstr>
      <vt:lpstr>Mitchell and Crow (2005)</vt:lpstr>
      <vt:lpstr>Monolinguals/Bilingualism/Multi-Lingualism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Language and the Brain</dc:title>
  <dc:creator>Stuart Jones</dc:creator>
  <cp:lastModifiedBy>Stuart Jones</cp:lastModifiedBy>
  <cp:revision>1</cp:revision>
  <dcterms:created xsi:type="dcterms:W3CDTF">2022-03-07T19:55:17Z</dcterms:created>
  <dcterms:modified xsi:type="dcterms:W3CDTF">2022-03-07T20:17:04Z</dcterms:modified>
</cp:coreProperties>
</file>