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8288000" cy="10287000"/>
  <p:notesSz cx="6858000" cy="9144000"/>
  <p:embeddedFontLst>
    <p:embeddedFont>
      <p:font typeface="Helvetica World" panose="020B0604020202020204" charset="-128"/>
      <p:regular r:id="rId19"/>
    </p:embeddedFont>
    <p:embeddedFont>
      <p:font typeface="Helvetica World Bold" panose="020B0604020202020204" charset="-128"/>
      <p:regular r:id="rId20"/>
    </p:embeddedFont>
    <p:embeddedFont>
      <p:font typeface="Canva Sans" panose="020B0604020202020204" charset="0"/>
      <p:regular r:id="rId21"/>
    </p:embeddedFont>
    <p:embeddedFont>
      <p:font typeface="Canva Sans Bold" panose="020B0604020202020204" charset="0"/>
      <p:regular r:id="rId22"/>
    </p:embeddedFont>
    <p:embeddedFont>
      <p:font typeface="Canva Sans Bold Italics" panose="020B0604020202020204" charset="0"/>
      <p:regular r:id="rId23"/>
    </p:embeddedFont>
    <p:embeddedFont>
      <p:font typeface="Open Sauce" panose="020B0604020202020204" charset="0"/>
      <p:regular r:id="rId24"/>
    </p:embeddedFont>
    <p:embeddedFont>
      <p:font typeface="Open Sauce Bold" panose="020B0604020202020204" charset="0"/>
      <p:regular r:id="rId25"/>
    </p:embeddedFont>
    <p:embeddedFont>
      <p:font typeface="Open Sauce Italics" panose="020B0604020202020204" charset="0"/>
      <p:regular r:id="rId2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39" d="100"/>
          <a:sy n="39" d="100"/>
        </p:scale>
        <p:origin x="72" y="21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8.fntdata"/><Relationship Id="rId3" Type="http://schemas.openxmlformats.org/officeDocument/2006/relationships/slide" Target="slides/slide2.xml"/><Relationship Id="rId21" Type="http://schemas.openxmlformats.org/officeDocument/2006/relationships/font" Target="fonts/font3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7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2.fntdata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6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5.fntdata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4.fntdata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kingsfund.org.uk/insight-and-analysis/data-and-charts/nhs-workforce-nutshell?utm_source=chatgpt.com" TargetMode="External"/><Relationship Id="rId3" Type="http://schemas.openxmlformats.org/officeDocument/2006/relationships/image" Target="../media/image9.jpeg"/><Relationship Id="rId7" Type="http://schemas.openxmlformats.org/officeDocument/2006/relationships/image" Target="../media/image13.png"/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svg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7" Type="http://schemas.openxmlformats.org/officeDocument/2006/relationships/image" Target="../media/image22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svg"/><Relationship Id="rId5" Type="http://schemas.openxmlformats.org/officeDocument/2006/relationships/image" Target="../media/image20.svg"/><Relationship Id="rId4" Type="http://schemas.openxmlformats.org/officeDocument/2006/relationships/image" Target="../media/image19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svg"/><Relationship Id="rId4" Type="http://schemas.openxmlformats.org/officeDocument/2006/relationships/image" Target="../media/image26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5" Type="http://schemas.openxmlformats.org/officeDocument/2006/relationships/image" Target="../media/image30.svg"/><Relationship Id="rId4" Type="http://schemas.openxmlformats.org/officeDocument/2006/relationships/image" Target="../media/image29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.svg"/><Relationship Id="rId4" Type="http://schemas.openxmlformats.org/officeDocument/2006/relationships/image" Target="../media/image35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jpeg"/><Relationship Id="rId5" Type="http://schemas.openxmlformats.org/officeDocument/2006/relationships/image" Target="../media/image5.svg"/><Relationship Id="rId4" Type="http://schemas.openxmlformats.org/officeDocument/2006/relationships/image" Target="../media/image12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sv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1.sv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ckinsey.com" TargetMode="External"/><Relationship Id="rId3" Type="http://schemas.openxmlformats.org/officeDocument/2006/relationships/hyperlink" Target="https://www.cipd.org/uk/knowledge/reports/resourcing-surveys/" TargetMode="External"/><Relationship Id="rId7" Type="http://schemas.openxmlformats.org/officeDocument/2006/relationships/hyperlink" Target="https://www.health.org.uk" TargetMode="External"/><Relationship Id="rId2" Type="http://schemas.openxmlformats.org/officeDocument/2006/relationships/hyperlink" Target="https://human-resources-health.biomedcentral.co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health.org.uk/reports-and-analysis/reports/fit-for-purpose" TargetMode="External"/><Relationship Id="rId5" Type="http://schemas.openxmlformats.org/officeDocument/2006/relationships/hyperlink" Target="https://www.deloitte.com" TargetMode="External"/><Relationship Id="rId4" Type="http://schemas.openxmlformats.org/officeDocument/2006/relationships/hyperlink" Target="https://doi.org/10.1016/j.ijnurstu.2022.104311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uffieldtrust.org.uk" TargetMode="External"/><Relationship Id="rId3" Type="http://schemas.openxmlformats.org/officeDocument/2006/relationships/hyperlink" Target="https://digital.nhs.uk/data-and-information/publications/statistical" TargetMode="External"/><Relationship Id="rId7" Type="http://schemas.openxmlformats.org/officeDocument/2006/relationships/hyperlink" Target="https://www.nhsstaffsurveys.com" TargetMode="External"/><Relationship Id="rId12" Type="http://schemas.openxmlformats.org/officeDocument/2006/relationships/hyperlink" Target="https://www.kingsfund.org.uk" TargetMode="External"/><Relationship Id="rId2" Type="http://schemas.openxmlformats.org/officeDocument/2006/relationships/hyperlink" Target="https://www.nao.org.uk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nhsproviders.org" TargetMode="External"/><Relationship Id="rId11" Type="http://schemas.openxmlformats.org/officeDocument/2006/relationships/hyperlink" Target="https://christinapagel.substack.com/p/latest-nhs-performance-in-england" TargetMode="External"/><Relationship Id="rId5" Type="http://schemas.openxmlformats.org/officeDocument/2006/relationships/hyperlink" Target="https://www.england.nhs.uk/publication/nhs-long-term-workforce-plan/" TargetMode="External"/><Relationship Id="rId10" Type="http://schemas.openxmlformats.org/officeDocument/2006/relationships/hyperlink" Target="https://doi.org/10.1787/08785bba-en" TargetMode="External"/><Relationship Id="rId4" Type="http://schemas.openxmlformats.org/officeDocument/2006/relationships/hyperlink" Target="https://www.england.nhs.uk" TargetMode="External"/><Relationship Id="rId9" Type="http://schemas.openxmlformats.org/officeDocument/2006/relationships/hyperlink" Target="https://www.kingsfund.org.uk/insight-and-analysis/data-and-charts/nhs-workforce-nutshell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svg"/><Relationship Id="rId4" Type="http://schemas.openxmlformats.org/officeDocument/2006/relationships/image" Target="../media/image4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4074899" y="2255604"/>
            <a:ext cx="9873246" cy="9873246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2"/>
              <a:stretch>
                <a:fillRect l="-25046" r="-25046"/>
              </a:stretch>
            </a:blipFill>
            <a:ln w="95250" cap="sq">
              <a:solidFill>
                <a:srgbClr val="014A85"/>
              </a:solidFill>
              <a:prstDash val="solid"/>
              <a:miter/>
            </a:ln>
          </p:spPr>
        </p:sp>
      </p:grpSp>
      <p:sp>
        <p:nvSpPr>
          <p:cNvPr id="4" name="Freeform 4"/>
          <p:cNvSpPr/>
          <p:nvPr/>
        </p:nvSpPr>
        <p:spPr>
          <a:xfrm>
            <a:off x="12478688" y="7602356"/>
            <a:ext cx="6163611" cy="7752970"/>
          </a:xfrm>
          <a:custGeom>
            <a:avLst/>
            <a:gdLst/>
            <a:ahLst/>
            <a:cxnLst/>
            <a:rect l="l" t="t" r="r" b="b"/>
            <a:pathLst>
              <a:path w="6163611" h="7752970">
                <a:moveTo>
                  <a:pt x="0" y="0"/>
                </a:moveTo>
                <a:lnTo>
                  <a:pt x="6163611" y="0"/>
                </a:lnTo>
                <a:lnTo>
                  <a:pt x="6163611" y="7752970"/>
                </a:lnTo>
                <a:lnTo>
                  <a:pt x="0" y="77529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13675005" y="5835521"/>
            <a:ext cx="4967293" cy="3210113"/>
          </a:xfrm>
          <a:custGeom>
            <a:avLst/>
            <a:gdLst/>
            <a:ahLst/>
            <a:cxnLst/>
            <a:rect l="l" t="t" r="r" b="b"/>
            <a:pathLst>
              <a:path w="4967293" h="3210113">
                <a:moveTo>
                  <a:pt x="0" y="0"/>
                </a:moveTo>
                <a:lnTo>
                  <a:pt x="4967294" y="0"/>
                </a:lnTo>
                <a:lnTo>
                  <a:pt x="4967294" y="3210113"/>
                </a:lnTo>
                <a:lnTo>
                  <a:pt x="0" y="321011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2276585" y="6728388"/>
            <a:ext cx="2316597" cy="967179"/>
          </a:xfrm>
          <a:custGeom>
            <a:avLst/>
            <a:gdLst/>
            <a:ahLst/>
            <a:cxnLst/>
            <a:rect l="l" t="t" r="r" b="b"/>
            <a:pathLst>
              <a:path w="2316597" h="967179">
                <a:moveTo>
                  <a:pt x="0" y="0"/>
                </a:moveTo>
                <a:lnTo>
                  <a:pt x="2316598" y="0"/>
                </a:lnTo>
                <a:lnTo>
                  <a:pt x="2316598" y="967179"/>
                </a:lnTo>
                <a:lnTo>
                  <a:pt x="0" y="96717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3414359" y="1055581"/>
            <a:ext cx="1332750" cy="1341247"/>
          </a:xfrm>
          <a:custGeom>
            <a:avLst/>
            <a:gdLst/>
            <a:ahLst/>
            <a:cxnLst/>
            <a:rect l="l" t="t" r="r" b="b"/>
            <a:pathLst>
              <a:path w="1332750" h="1341247">
                <a:moveTo>
                  <a:pt x="0" y="0"/>
                </a:moveTo>
                <a:lnTo>
                  <a:pt x="1332750" y="0"/>
                </a:lnTo>
                <a:lnTo>
                  <a:pt x="1332750" y="1341246"/>
                </a:lnTo>
                <a:lnTo>
                  <a:pt x="0" y="134124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t="-238460" r="-424611" b="-160673"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16968860" y="5342775"/>
            <a:ext cx="580879" cy="584582"/>
          </a:xfrm>
          <a:custGeom>
            <a:avLst/>
            <a:gdLst/>
            <a:ahLst/>
            <a:cxnLst/>
            <a:rect l="l" t="t" r="r" b="b"/>
            <a:pathLst>
              <a:path w="580879" h="584582">
                <a:moveTo>
                  <a:pt x="0" y="0"/>
                </a:moveTo>
                <a:lnTo>
                  <a:pt x="580880" y="0"/>
                </a:lnTo>
                <a:lnTo>
                  <a:pt x="580880" y="584583"/>
                </a:lnTo>
                <a:lnTo>
                  <a:pt x="0" y="58458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t="-238460" r="-424611" b="-160673"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-765890" y="-687805"/>
            <a:ext cx="3884974" cy="2740436"/>
          </a:xfrm>
          <a:custGeom>
            <a:avLst/>
            <a:gdLst/>
            <a:ahLst/>
            <a:cxnLst/>
            <a:rect l="l" t="t" r="r" b="b"/>
            <a:pathLst>
              <a:path w="3884974" h="2740436">
                <a:moveTo>
                  <a:pt x="0" y="0"/>
                </a:moveTo>
                <a:lnTo>
                  <a:pt x="3884974" y="0"/>
                </a:lnTo>
                <a:lnTo>
                  <a:pt x="3884974" y="2740436"/>
                </a:lnTo>
                <a:lnTo>
                  <a:pt x="0" y="274043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r="-19666" b="-27234"/>
            </a:stretch>
          </a:blipFill>
        </p:spPr>
      </p:sp>
      <p:sp>
        <p:nvSpPr>
          <p:cNvPr id="10" name="TextBox 10"/>
          <p:cNvSpPr txBox="1"/>
          <p:nvPr/>
        </p:nvSpPr>
        <p:spPr>
          <a:xfrm>
            <a:off x="5046209" y="3113742"/>
            <a:ext cx="12503530" cy="704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616"/>
              </a:lnSpc>
            </a:pPr>
            <a:r>
              <a:rPr lang="en-US" sz="4800" b="1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Human Capital Management (LCMB7023)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46209" y="1065106"/>
            <a:ext cx="12958414" cy="15727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200"/>
              </a:lnSpc>
            </a:pPr>
            <a:r>
              <a:rPr lang="en-US" sz="5299" b="1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Human Capital Challenges in the NHS: Retention &amp; Succession Planning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868953" y="5514951"/>
            <a:ext cx="4441591" cy="6441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237"/>
              </a:lnSpc>
            </a:pPr>
            <a:r>
              <a:rPr lang="en-US" sz="402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Presented by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929293" y="6239777"/>
            <a:ext cx="7636537" cy="5647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587"/>
              </a:lnSpc>
            </a:pPr>
            <a:r>
              <a:rPr lang="en-US" sz="3529" b="1" dirty="0">
                <a:solidFill>
                  <a:srgbClr val="014A85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Student Name: Kamran Akhtar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918407" y="6834587"/>
            <a:ext cx="7636537" cy="5647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587"/>
              </a:lnSpc>
            </a:pPr>
            <a:r>
              <a:rPr lang="en-US" sz="3529" b="1" dirty="0">
                <a:solidFill>
                  <a:srgbClr val="014A85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Student ID: 2433466  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5798347" y="8124192"/>
            <a:ext cx="7636537" cy="5647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587"/>
              </a:lnSpc>
            </a:pPr>
            <a:r>
              <a:rPr lang="en-US" sz="3529" b="1" dirty="0">
                <a:solidFill>
                  <a:srgbClr val="014A85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Date: 15</a:t>
            </a:r>
            <a:r>
              <a:rPr lang="en-US" sz="3529" b="1" baseline="30000" dirty="0">
                <a:solidFill>
                  <a:srgbClr val="014A85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th</a:t>
            </a:r>
            <a:r>
              <a:rPr lang="en-US" sz="3529" b="1" dirty="0">
                <a:solidFill>
                  <a:srgbClr val="014A85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May, 2026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3225356" y="0"/>
            <a:ext cx="5062644" cy="6591681"/>
            <a:chOff x="0" y="0"/>
            <a:chExt cx="860650" cy="112058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60650" cy="1120587"/>
            </a:xfrm>
            <a:custGeom>
              <a:avLst/>
              <a:gdLst/>
              <a:ahLst/>
              <a:cxnLst/>
              <a:rect l="l" t="t" r="r" b="b"/>
              <a:pathLst>
                <a:path w="860650" h="1120587">
                  <a:moveTo>
                    <a:pt x="0" y="0"/>
                  </a:moveTo>
                  <a:lnTo>
                    <a:pt x="860650" y="0"/>
                  </a:lnTo>
                  <a:lnTo>
                    <a:pt x="860650" y="1120587"/>
                  </a:lnTo>
                  <a:lnTo>
                    <a:pt x="0" y="1120587"/>
                  </a:lnTo>
                  <a:close/>
                </a:path>
              </a:pathLst>
            </a:custGeom>
            <a:blipFill>
              <a:blip r:embed="rId2"/>
              <a:stretch>
                <a:fillRect l="-9663" r="-9663" b="-37471"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11980335" y="4857429"/>
            <a:ext cx="3142668" cy="4752284"/>
            <a:chOff x="0" y="0"/>
            <a:chExt cx="715001" cy="1081212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715001" cy="1081212"/>
            </a:xfrm>
            <a:custGeom>
              <a:avLst/>
              <a:gdLst/>
              <a:ahLst/>
              <a:cxnLst/>
              <a:rect l="l" t="t" r="r" b="b"/>
              <a:pathLst>
                <a:path w="715001" h="1081212">
                  <a:moveTo>
                    <a:pt x="174908" y="0"/>
                  </a:moveTo>
                  <a:lnTo>
                    <a:pt x="540094" y="0"/>
                  </a:lnTo>
                  <a:cubicBezTo>
                    <a:pt x="586482" y="0"/>
                    <a:pt x="630971" y="18428"/>
                    <a:pt x="663772" y="51229"/>
                  </a:cubicBezTo>
                  <a:cubicBezTo>
                    <a:pt x="696574" y="84031"/>
                    <a:pt x="715001" y="128519"/>
                    <a:pt x="715001" y="174908"/>
                  </a:cubicBezTo>
                  <a:lnTo>
                    <a:pt x="715001" y="906304"/>
                  </a:lnTo>
                  <a:cubicBezTo>
                    <a:pt x="715001" y="952693"/>
                    <a:pt x="696574" y="997181"/>
                    <a:pt x="663772" y="1029983"/>
                  </a:cubicBezTo>
                  <a:cubicBezTo>
                    <a:pt x="630971" y="1062784"/>
                    <a:pt x="586482" y="1081212"/>
                    <a:pt x="540094" y="1081212"/>
                  </a:cubicBezTo>
                  <a:lnTo>
                    <a:pt x="174908" y="1081212"/>
                  </a:lnTo>
                  <a:cubicBezTo>
                    <a:pt x="128519" y="1081212"/>
                    <a:pt x="84031" y="1062784"/>
                    <a:pt x="51229" y="1029983"/>
                  </a:cubicBezTo>
                  <a:cubicBezTo>
                    <a:pt x="18428" y="997181"/>
                    <a:pt x="0" y="952693"/>
                    <a:pt x="0" y="906304"/>
                  </a:cubicBezTo>
                  <a:lnTo>
                    <a:pt x="0" y="174908"/>
                  </a:lnTo>
                  <a:cubicBezTo>
                    <a:pt x="0" y="128519"/>
                    <a:pt x="18428" y="84031"/>
                    <a:pt x="51229" y="51229"/>
                  </a:cubicBezTo>
                  <a:cubicBezTo>
                    <a:pt x="84031" y="18428"/>
                    <a:pt x="128519" y="0"/>
                    <a:pt x="174908" y="0"/>
                  </a:cubicBezTo>
                  <a:close/>
                </a:path>
              </a:pathLst>
            </a:custGeom>
            <a:blipFill>
              <a:blip r:embed="rId3"/>
              <a:stretch>
                <a:fillRect l="-44815" r="-66856" b="-4983"/>
              </a:stretch>
            </a:blipFill>
            <a:ln w="95250" cap="rnd">
              <a:solidFill>
                <a:srgbClr val="014A85"/>
              </a:solidFill>
              <a:prstDash val="solid"/>
              <a:round/>
            </a:ln>
          </p:spPr>
        </p:sp>
      </p:grpSp>
      <p:sp>
        <p:nvSpPr>
          <p:cNvPr id="6" name="Freeform 6"/>
          <p:cNvSpPr/>
          <p:nvPr/>
        </p:nvSpPr>
        <p:spPr>
          <a:xfrm>
            <a:off x="11231922" y="2668024"/>
            <a:ext cx="980801" cy="987054"/>
          </a:xfrm>
          <a:custGeom>
            <a:avLst/>
            <a:gdLst/>
            <a:ahLst/>
            <a:cxnLst/>
            <a:rect l="l" t="t" r="r" b="b"/>
            <a:pathLst>
              <a:path w="980801" h="987054">
                <a:moveTo>
                  <a:pt x="0" y="0"/>
                </a:moveTo>
                <a:lnTo>
                  <a:pt x="980801" y="0"/>
                </a:lnTo>
                <a:lnTo>
                  <a:pt x="980801" y="987053"/>
                </a:lnTo>
                <a:lnTo>
                  <a:pt x="0" y="9870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t="-238460" r="-424611" b="-160673"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1448401" y="1283911"/>
            <a:ext cx="9415160" cy="9010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79"/>
              </a:lnSpc>
            </a:pPr>
            <a:r>
              <a:rPr lang="en-US" sz="5999" b="1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Presentation Overview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76850" y="2798650"/>
            <a:ext cx="6109426" cy="5321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48" lvl="1" indent="-269874" algn="l">
              <a:lnSpc>
                <a:spcPts val="32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NHS workforce context and strategic importance </a:t>
            </a:r>
          </a:p>
          <a:p>
            <a:pPr marL="539748" lvl="1" indent="-269874" algn="l">
              <a:lnSpc>
                <a:spcPts val="32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Evidence of retention challenges within the NHS </a:t>
            </a:r>
          </a:p>
          <a:p>
            <a:pPr marL="539748" lvl="1" indent="-269874" algn="l">
              <a:lnSpc>
                <a:spcPts val="32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Application of HRM theories to workforce issues </a:t>
            </a:r>
          </a:p>
          <a:p>
            <a:pPr marL="539748" lvl="1" indent="-269874" algn="l">
              <a:lnSpc>
                <a:spcPts val="32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Critical evaluation of existing NHS workforce policies </a:t>
            </a:r>
          </a:p>
          <a:p>
            <a:pPr marL="539748" lvl="1" indent="-269874" algn="l">
              <a:lnSpc>
                <a:spcPts val="32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Strategic HRM recommendations for improvement </a:t>
            </a:r>
          </a:p>
          <a:p>
            <a:pPr marL="539748" lvl="1" indent="-269874" algn="l">
              <a:lnSpc>
                <a:spcPts val="32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Implementation approach and potential risks </a:t>
            </a:r>
          </a:p>
          <a:p>
            <a:pPr marL="539748" lvl="1" indent="-269874" algn="l">
              <a:lnSpc>
                <a:spcPts val="324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Conclusion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3520631" y="322504"/>
            <a:ext cx="980801" cy="987054"/>
          </a:xfrm>
          <a:custGeom>
            <a:avLst/>
            <a:gdLst/>
            <a:ahLst/>
            <a:cxnLst/>
            <a:rect l="l" t="t" r="r" b="b"/>
            <a:pathLst>
              <a:path w="980801" h="987054">
                <a:moveTo>
                  <a:pt x="0" y="0"/>
                </a:moveTo>
                <a:lnTo>
                  <a:pt x="980800" y="0"/>
                </a:lnTo>
                <a:lnTo>
                  <a:pt x="980800" y="987054"/>
                </a:lnTo>
                <a:lnTo>
                  <a:pt x="0" y="98705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t="-238460" r="-424611" b="-160673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0" y="9251742"/>
            <a:ext cx="1028700" cy="1035258"/>
          </a:xfrm>
          <a:custGeom>
            <a:avLst/>
            <a:gdLst/>
            <a:ahLst/>
            <a:cxnLst/>
            <a:rect l="l" t="t" r="r" b="b"/>
            <a:pathLst>
              <a:path w="1028700" h="1035258">
                <a:moveTo>
                  <a:pt x="0" y="0"/>
                </a:moveTo>
                <a:lnTo>
                  <a:pt x="1028700" y="0"/>
                </a:lnTo>
                <a:lnTo>
                  <a:pt x="1028700" y="1035258"/>
                </a:lnTo>
                <a:lnTo>
                  <a:pt x="0" y="103525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t="-238460" r="-424611" b="-160673"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795715" y="1554941"/>
            <a:ext cx="14062354" cy="31127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58" lvl="1" indent="-259079" algn="l">
              <a:lnSpc>
                <a:spcPts val="311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NHS employs over 1.3 million staff, making it one of the largest public sector employers globally (NHS England, 2023) </a:t>
            </a:r>
          </a:p>
          <a:p>
            <a:pPr marL="518158" lvl="1" indent="-259079" algn="l">
              <a:lnSpc>
                <a:spcPts val="311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Rising healthcare demand continues to increase pressure on workforce capacity (Nuffield Trust, 2024) </a:t>
            </a:r>
          </a:p>
          <a:p>
            <a:pPr marL="518158" lvl="1" indent="-259079" algn="l">
              <a:lnSpc>
                <a:spcPts val="311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Persistent staff shortages and vacancy rates highlight structural workforce challenges (NHS Digital, 2024) </a:t>
            </a:r>
          </a:p>
          <a:p>
            <a:pPr marL="518158" lvl="1" indent="-259079" algn="l">
              <a:lnSpc>
                <a:spcPts val="311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Workforce sustainability is now a critical strategic priority for healthcare delivery (NHS England, 2023) 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15079602" y="-306010"/>
            <a:ext cx="3172217" cy="4060437"/>
            <a:chOff x="0" y="0"/>
            <a:chExt cx="635000" cy="812800"/>
          </a:xfrm>
        </p:grpSpPr>
        <p:sp>
          <p:nvSpPr>
            <p:cNvPr id="6" name="Freeform 6"/>
            <p:cNvSpPr/>
            <p:nvPr/>
          </p:nvSpPr>
          <p:spPr>
            <a:xfrm flipH="1">
              <a:off x="0" y="0"/>
              <a:ext cx="635000" cy="797494"/>
            </a:xfrm>
            <a:custGeom>
              <a:avLst/>
              <a:gdLst/>
              <a:ahLst/>
              <a:cxnLst/>
              <a:rect l="l" t="t" r="r" b="b"/>
              <a:pathLst>
                <a:path w="635000" h="797494">
                  <a:moveTo>
                    <a:pt x="0" y="87707"/>
                  </a:moveTo>
                  <a:lnTo>
                    <a:pt x="0" y="610793"/>
                  </a:lnTo>
                  <a:cubicBezTo>
                    <a:pt x="0" y="663416"/>
                    <a:pt x="33010" y="710384"/>
                    <a:pt x="82522" y="728208"/>
                  </a:cubicBezTo>
                  <a:lnTo>
                    <a:pt x="234978" y="783092"/>
                  </a:lnTo>
                  <a:cubicBezTo>
                    <a:pt x="288317" y="802294"/>
                    <a:pt x="346683" y="802294"/>
                    <a:pt x="400022" y="783092"/>
                  </a:cubicBezTo>
                  <a:lnTo>
                    <a:pt x="552478" y="728208"/>
                  </a:lnTo>
                  <a:cubicBezTo>
                    <a:pt x="601990" y="710384"/>
                    <a:pt x="635000" y="663416"/>
                    <a:pt x="635000" y="610793"/>
                  </a:cubicBezTo>
                  <a:lnTo>
                    <a:pt x="635000" y="87707"/>
                  </a:lnTo>
                  <a:cubicBezTo>
                    <a:pt x="635000" y="64446"/>
                    <a:pt x="625759" y="42137"/>
                    <a:pt x="609311" y="25689"/>
                  </a:cubicBezTo>
                  <a:cubicBezTo>
                    <a:pt x="592863" y="9241"/>
                    <a:pt x="570554" y="0"/>
                    <a:pt x="547293" y="0"/>
                  </a:cubicBezTo>
                  <a:lnTo>
                    <a:pt x="87707" y="0"/>
                  </a:lnTo>
                  <a:cubicBezTo>
                    <a:pt x="64446" y="0"/>
                    <a:pt x="42137" y="9241"/>
                    <a:pt x="25689" y="25689"/>
                  </a:cubicBezTo>
                  <a:cubicBezTo>
                    <a:pt x="9241" y="42137"/>
                    <a:pt x="0" y="64446"/>
                    <a:pt x="0" y="87707"/>
                  </a:cubicBezTo>
                  <a:close/>
                </a:path>
              </a:pathLst>
            </a:custGeom>
            <a:blipFill>
              <a:blip r:embed="rId3"/>
              <a:stretch>
                <a:fillRect l="-45020" r="-45020" b="-879"/>
              </a:stretch>
            </a:blipFill>
            <a:ln w="95250" cap="rnd">
              <a:solidFill>
                <a:srgbClr val="014A85"/>
              </a:solidFill>
              <a:prstDash val="solid"/>
              <a:round/>
            </a:ln>
          </p:spPr>
        </p:sp>
      </p:grpSp>
      <p:sp>
        <p:nvSpPr>
          <p:cNvPr id="7" name="Freeform 7"/>
          <p:cNvSpPr/>
          <p:nvPr/>
        </p:nvSpPr>
        <p:spPr>
          <a:xfrm>
            <a:off x="16266782" y="2373522"/>
            <a:ext cx="1985037" cy="2754605"/>
          </a:xfrm>
          <a:custGeom>
            <a:avLst/>
            <a:gdLst/>
            <a:ahLst/>
            <a:cxnLst/>
            <a:rect l="l" t="t" r="r" b="b"/>
            <a:pathLst>
              <a:path w="1985037" h="2754605">
                <a:moveTo>
                  <a:pt x="0" y="0"/>
                </a:moveTo>
                <a:lnTo>
                  <a:pt x="1985036" y="0"/>
                </a:lnTo>
                <a:lnTo>
                  <a:pt x="1985036" y="2754604"/>
                </a:lnTo>
                <a:lnTo>
                  <a:pt x="0" y="275460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895679" y="1573991"/>
            <a:ext cx="388206" cy="380442"/>
          </a:xfrm>
          <a:custGeom>
            <a:avLst/>
            <a:gdLst/>
            <a:ahLst/>
            <a:cxnLst/>
            <a:rect l="l" t="t" r="r" b="b"/>
            <a:pathLst>
              <a:path w="388206" h="380442">
                <a:moveTo>
                  <a:pt x="0" y="0"/>
                </a:moveTo>
                <a:lnTo>
                  <a:pt x="388206" y="0"/>
                </a:lnTo>
                <a:lnTo>
                  <a:pt x="388206" y="380441"/>
                </a:lnTo>
                <a:lnTo>
                  <a:pt x="0" y="38044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021985" y="1686311"/>
            <a:ext cx="135595" cy="156531"/>
          </a:xfrm>
          <a:custGeom>
            <a:avLst/>
            <a:gdLst/>
            <a:ahLst/>
            <a:cxnLst/>
            <a:rect l="l" t="t" r="r" b="b"/>
            <a:pathLst>
              <a:path w="135595" h="156531">
                <a:moveTo>
                  <a:pt x="0" y="0"/>
                </a:moveTo>
                <a:lnTo>
                  <a:pt x="135594" y="0"/>
                </a:lnTo>
                <a:lnTo>
                  <a:pt x="135594" y="156531"/>
                </a:lnTo>
                <a:lnTo>
                  <a:pt x="0" y="15653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2351867" y="4770950"/>
            <a:ext cx="12987954" cy="4584031"/>
          </a:xfrm>
          <a:custGeom>
            <a:avLst/>
            <a:gdLst/>
            <a:ahLst/>
            <a:cxnLst/>
            <a:rect l="l" t="t" r="r" b="b"/>
            <a:pathLst>
              <a:path w="12987954" h="4584031">
                <a:moveTo>
                  <a:pt x="0" y="0"/>
                </a:moveTo>
                <a:lnTo>
                  <a:pt x="12987954" y="0"/>
                </a:lnTo>
                <a:lnTo>
                  <a:pt x="12987954" y="4584031"/>
                </a:lnTo>
                <a:lnTo>
                  <a:pt x="0" y="4584031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t="-2498" b="-3395"/>
            </a:stretch>
          </a:blipFill>
          <a:ln w="38100" cap="sq">
            <a:solidFill>
              <a:srgbClr val="000000"/>
            </a:solidFill>
            <a:prstDash val="solid"/>
            <a:miter/>
          </a:ln>
        </p:spPr>
      </p:sp>
      <p:sp>
        <p:nvSpPr>
          <p:cNvPr id="11" name="TextBox 11"/>
          <p:cNvSpPr txBox="1"/>
          <p:nvPr/>
        </p:nvSpPr>
        <p:spPr>
          <a:xfrm>
            <a:off x="1028700" y="408493"/>
            <a:ext cx="9415160" cy="9010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79"/>
              </a:lnSpc>
            </a:pPr>
            <a:r>
              <a:rPr lang="en-US" sz="5999" b="1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NHS Workforce Context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287785" y="9429646"/>
            <a:ext cx="14343719" cy="650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00"/>
              </a:lnSpc>
            </a:pPr>
            <a:r>
              <a:rPr lang="en-US" sz="2000" b="1" i="1" dirty="0">
                <a:solidFill>
                  <a:srgbClr val="000000"/>
                </a:solidFill>
                <a:latin typeface="Canva Sans Bold Italics"/>
                <a:ea typeface="Canva Sans Bold Italics"/>
                <a:cs typeface="Canva Sans Bold Italics"/>
                <a:sym typeface="Canva Sans Bold Italics"/>
              </a:rPr>
              <a:t>Figure 1: NHS Workforce and Vacancy Trends in England; </a:t>
            </a:r>
          </a:p>
          <a:p>
            <a:pPr algn="ctr">
              <a:lnSpc>
                <a:spcPts val="2600"/>
              </a:lnSpc>
            </a:pPr>
            <a:r>
              <a:rPr lang="en-US" sz="2000" b="1" i="1" dirty="0">
                <a:solidFill>
                  <a:srgbClr val="000000"/>
                </a:solidFill>
                <a:latin typeface="Canva Sans Bold Italics"/>
                <a:ea typeface="Canva Sans Bold Italics"/>
                <a:cs typeface="Canva Sans Bold Italics"/>
                <a:sym typeface="Canva Sans Bold Italics"/>
              </a:rPr>
              <a:t>Source: NHS Digital workforce statistics, reproduced in Pagel (2023)</a:t>
            </a:r>
            <a:endParaRPr lang="en-US" sz="2000" b="1" i="1" u="sng" dirty="0">
              <a:solidFill>
                <a:srgbClr val="000000"/>
              </a:solidFill>
              <a:latin typeface="Canva Sans Bold Italics"/>
              <a:ea typeface="Canva Sans Bold Italics"/>
              <a:cs typeface="Canva Sans Bold Italics"/>
              <a:sym typeface="Canva Sans Bold Italics"/>
              <a:hlinkClick r:id="rId8" tooltip="https://www.kingsfund.org.uk/insight-and-analysis/data-and-charts/nhs-workforce-nutshell?utm_source=chatgpt.com"/>
            </a:endParaRPr>
          </a:p>
        </p:txBody>
      </p:sp>
      <p:sp>
        <p:nvSpPr>
          <p:cNvPr id="13" name="Freeform 13"/>
          <p:cNvSpPr/>
          <p:nvPr/>
        </p:nvSpPr>
        <p:spPr>
          <a:xfrm>
            <a:off x="895679" y="2373522"/>
            <a:ext cx="388206" cy="380442"/>
          </a:xfrm>
          <a:custGeom>
            <a:avLst/>
            <a:gdLst/>
            <a:ahLst/>
            <a:cxnLst/>
            <a:rect l="l" t="t" r="r" b="b"/>
            <a:pathLst>
              <a:path w="388206" h="380442">
                <a:moveTo>
                  <a:pt x="0" y="0"/>
                </a:moveTo>
                <a:lnTo>
                  <a:pt x="388206" y="0"/>
                </a:lnTo>
                <a:lnTo>
                  <a:pt x="388206" y="380441"/>
                </a:lnTo>
                <a:lnTo>
                  <a:pt x="0" y="38044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1021985" y="2485842"/>
            <a:ext cx="135595" cy="156531"/>
          </a:xfrm>
          <a:custGeom>
            <a:avLst/>
            <a:gdLst/>
            <a:ahLst/>
            <a:cxnLst/>
            <a:rect l="l" t="t" r="r" b="b"/>
            <a:pathLst>
              <a:path w="135595" h="156531">
                <a:moveTo>
                  <a:pt x="0" y="0"/>
                </a:moveTo>
                <a:lnTo>
                  <a:pt x="135594" y="0"/>
                </a:lnTo>
                <a:lnTo>
                  <a:pt x="135594" y="156531"/>
                </a:lnTo>
                <a:lnTo>
                  <a:pt x="0" y="15653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95679" y="3173052"/>
            <a:ext cx="388206" cy="380442"/>
          </a:xfrm>
          <a:custGeom>
            <a:avLst/>
            <a:gdLst/>
            <a:ahLst/>
            <a:cxnLst/>
            <a:rect l="l" t="t" r="r" b="b"/>
            <a:pathLst>
              <a:path w="388206" h="380442">
                <a:moveTo>
                  <a:pt x="0" y="0"/>
                </a:moveTo>
                <a:lnTo>
                  <a:pt x="388206" y="0"/>
                </a:lnTo>
                <a:lnTo>
                  <a:pt x="388206" y="380442"/>
                </a:lnTo>
                <a:lnTo>
                  <a:pt x="0" y="38044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1021985" y="3285373"/>
            <a:ext cx="135595" cy="156531"/>
          </a:xfrm>
          <a:custGeom>
            <a:avLst/>
            <a:gdLst/>
            <a:ahLst/>
            <a:cxnLst/>
            <a:rect l="l" t="t" r="r" b="b"/>
            <a:pathLst>
              <a:path w="135595" h="156531">
                <a:moveTo>
                  <a:pt x="0" y="0"/>
                </a:moveTo>
                <a:lnTo>
                  <a:pt x="135594" y="0"/>
                </a:lnTo>
                <a:lnTo>
                  <a:pt x="135594" y="156531"/>
                </a:lnTo>
                <a:lnTo>
                  <a:pt x="0" y="15653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>
            <a:off x="895679" y="3972583"/>
            <a:ext cx="388206" cy="380442"/>
          </a:xfrm>
          <a:custGeom>
            <a:avLst/>
            <a:gdLst/>
            <a:ahLst/>
            <a:cxnLst/>
            <a:rect l="l" t="t" r="r" b="b"/>
            <a:pathLst>
              <a:path w="388206" h="380442">
                <a:moveTo>
                  <a:pt x="0" y="0"/>
                </a:moveTo>
                <a:lnTo>
                  <a:pt x="388206" y="0"/>
                </a:lnTo>
                <a:lnTo>
                  <a:pt x="388206" y="380442"/>
                </a:lnTo>
                <a:lnTo>
                  <a:pt x="0" y="38044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8" name="Freeform 18"/>
          <p:cNvSpPr/>
          <p:nvPr/>
        </p:nvSpPr>
        <p:spPr>
          <a:xfrm>
            <a:off x="1021985" y="4084904"/>
            <a:ext cx="135595" cy="156531"/>
          </a:xfrm>
          <a:custGeom>
            <a:avLst/>
            <a:gdLst/>
            <a:ahLst/>
            <a:cxnLst/>
            <a:rect l="l" t="t" r="r" b="b"/>
            <a:pathLst>
              <a:path w="135595" h="156531">
                <a:moveTo>
                  <a:pt x="0" y="0"/>
                </a:moveTo>
                <a:lnTo>
                  <a:pt x="135594" y="0"/>
                </a:lnTo>
                <a:lnTo>
                  <a:pt x="135594" y="156531"/>
                </a:lnTo>
                <a:lnTo>
                  <a:pt x="0" y="15653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051221" y="-662508"/>
            <a:ext cx="2236779" cy="3382416"/>
            <a:chOff x="0" y="0"/>
            <a:chExt cx="715001" cy="108121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15001" cy="1081212"/>
            </a:xfrm>
            <a:custGeom>
              <a:avLst/>
              <a:gdLst/>
              <a:ahLst/>
              <a:cxnLst/>
              <a:rect l="l" t="t" r="r" b="b"/>
              <a:pathLst>
                <a:path w="715001" h="1081212">
                  <a:moveTo>
                    <a:pt x="245745" y="0"/>
                  </a:moveTo>
                  <a:lnTo>
                    <a:pt x="469257" y="0"/>
                  </a:lnTo>
                  <a:cubicBezTo>
                    <a:pt x="604978" y="0"/>
                    <a:pt x="715001" y="110024"/>
                    <a:pt x="715001" y="245745"/>
                  </a:cubicBezTo>
                  <a:lnTo>
                    <a:pt x="715001" y="835468"/>
                  </a:lnTo>
                  <a:cubicBezTo>
                    <a:pt x="715001" y="971188"/>
                    <a:pt x="604978" y="1081212"/>
                    <a:pt x="469257" y="1081212"/>
                  </a:cubicBezTo>
                  <a:lnTo>
                    <a:pt x="245745" y="1081212"/>
                  </a:lnTo>
                  <a:cubicBezTo>
                    <a:pt x="180569" y="1081212"/>
                    <a:pt x="118063" y="1055321"/>
                    <a:pt x="71977" y="1009235"/>
                  </a:cubicBezTo>
                  <a:cubicBezTo>
                    <a:pt x="25891" y="963149"/>
                    <a:pt x="0" y="900643"/>
                    <a:pt x="0" y="835468"/>
                  </a:cubicBezTo>
                  <a:lnTo>
                    <a:pt x="0" y="245745"/>
                  </a:lnTo>
                  <a:cubicBezTo>
                    <a:pt x="0" y="110024"/>
                    <a:pt x="110024" y="0"/>
                    <a:pt x="245745" y="0"/>
                  </a:cubicBezTo>
                  <a:close/>
                </a:path>
              </a:pathLst>
            </a:custGeom>
            <a:blipFill>
              <a:blip r:embed="rId2"/>
              <a:stretch>
                <a:fillRect l="-44815" r="-66856" b="-4983"/>
              </a:stretch>
            </a:blipFill>
            <a:ln w="95250" cap="rnd">
              <a:solidFill>
                <a:srgbClr val="014A85"/>
              </a:solidFill>
              <a:prstDash val="solid"/>
              <a:round/>
            </a:ln>
          </p:spPr>
        </p:sp>
      </p:grpSp>
      <p:sp>
        <p:nvSpPr>
          <p:cNvPr id="4" name="Freeform 4"/>
          <p:cNvSpPr/>
          <p:nvPr/>
        </p:nvSpPr>
        <p:spPr>
          <a:xfrm>
            <a:off x="7770015" y="2423711"/>
            <a:ext cx="8332406" cy="6017242"/>
          </a:xfrm>
          <a:custGeom>
            <a:avLst/>
            <a:gdLst/>
            <a:ahLst/>
            <a:cxnLst/>
            <a:rect l="l" t="t" r="r" b="b"/>
            <a:pathLst>
              <a:path w="8332406" h="6017242">
                <a:moveTo>
                  <a:pt x="0" y="0"/>
                </a:moveTo>
                <a:lnTo>
                  <a:pt x="8332407" y="0"/>
                </a:lnTo>
                <a:lnTo>
                  <a:pt x="8332407" y="6017242"/>
                </a:lnTo>
                <a:lnTo>
                  <a:pt x="0" y="601724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  <a:ln w="38100" cap="sq">
            <a:solidFill>
              <a:srgbClr val="000000"/>
            </a:solidFill>
            <a:prstDash val="solid"/>
            <a:miter/>
          </a:ln>
        </p:spPr>
      </p:sp>
      <p:sp>
        <p:nvSpPr>
          <p:cNvPr id="5" name="TextBox 5"/>
          <p:cNvSpPr txBox="1"/>
          <p:nvPr/>
        </p:nvSpPr>
        <p:spPr>
          <a:xfrm>
            <a:off x="1028700" y="1038225"/>
            <a:ext cx="14725587" cy="9010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79"/>
              </a:lnSpc>
            </a:pPr>
            <a:r>
              <a:rPr lang="en-US" sz="5999" b="1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Evidence of Retention Challenges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8700" y="2347511"/>
            <a:ext cx="6296931" cy="66309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58" lvl="1" indent="-259079" algn="l">
              <a:lnSpc>
                <a:spcPts val="3767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Staff turnover and voluntary resignations have increased significantly across NHS organisations (The King’s Fund, 2023) </a:t>
            </a:r>
          </a:p>
          <a:p>
            <a:pPr marL="518158" lvl="1" indent="-259079" algn="l">
              <a:lnSpc>
                <a:spcPts val="3767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High levels of burnout and emotional exhaustion are widely reported among healthcare staff (West et al., 2022) </a:t>
            </a:r>
          </a:p>
          <a:p>
            <a:pPr marL="518158" lvl="1" indent="-259079" algn="l">
              <a:lnSpc>
                <a:spcPts val="3767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Workforce pressures linked to workload and staffing shortages continue to intensify (Health Foundation, 2023) </a:t>
            </a:r>
          </a:p>
          <a:p>
            <a:pPr marL="518158" lvl="1" indent="-259079" algn="l">
              <a:lnSpc>
                <a:spcPts val="3767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Staff survey findings indicate declining morale, engagement, and job satisfaction (NHS Staff Survey, 2024)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391494" y="8638710"/>
            <a:ext cx="6958422" cy="650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00"/>
              </a:lnSpc>
            </a:pPr>
            <a:r>
              <a:rPr lang="en-US" sz="2000" b="1" i="1">
                <a:solidFill>
                  <a:srgbClr val="000000"/>
                </a:solidFill>
                <a:latin typeface="Canva Sans Bold Italics"/>
                <a:ea typeface="Canva Sans Bold Italics"/>
                <a:cs typeface="Canva Sans Bold Italics"/>
                <a:sym typeface="Canva Sans Bold Italics"/>
              </a:rPr>
              <a:t>Figure 2: Key Reasons for NHS Staff Leaving Over Time; </a:t>
            </a:r>
          </a:p>
          <a:p>
            <a:pPr algn="ctr">
              <a:lnSpc>
                <a:spcPts val="2600"/>
              </a:lnSpc>
            </a:pPr>
            <a:r>
              <a:rPr lang="en-US" sz="2000" b="1" i="1">
                <a:solidFill>
                  <a:srgbClr val="000000"/>
                </a:solidFill>
                <a:latin typeface="Canva Sans Bold Italics"/>
                <a:ea typeface="Canva Sans Bold Italics"/>
                <a:cs typeface="Canva Sans Bold Italics"/>
                <a:sym typeface="Canva Sans Bold Italics"/>
              </a:rPr>
              <a:t>Source: The King’s Fund (2025)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4375909" y="-2253918"/>
            <a:ext cx="4814875" cy="4787037"/>
            <a:chOff x="0" y="0"/>
            <a:chExt cx="1087500" cy="1081212"/>
          </a:xfrm>
        </p:grpSpPr>
        <p:sp>
          <p:nvSpPr>
            <p:cNvPr id="3" name="Freeform 3"/>
            <p:cNvSpPr/>
            <p:nvPr/>
          </p:nvSpPr>
          <p:spPr>
            <a:xfrm flipH="1">
              <a:off x="0" y="0"/>
              <a:ext cx="1087500" cy="1081212"/>
            </a:xfrm>
            <a:custGeom>
              <a:avLst/>
              <a:gdLst/>
              <a:ahLst/>
              <a:cxnLst/>
              <a:rect l="l" t="t" r="r" b="b"/>
              <a:pathLst>
                <a:path w="1087500" h="1081212">
                  <a:moveTo>
                    <a:pt x="926708" y="0"/>
                  </a:moveTo>
                  <a:lnTo>
                    <a:pt x="160792" y="0"/>
                  </a:lnTo>
                  <a:cubicBezTo>
                    <a:pt x="71989" y="0"/>
                    <a:pt x="0" y="71989"/>
                    <a:pt x="0" y="160792"/>
                  </a:cubicBezTo>
                  <a:lnTo>
                    <a:pt x="0" y="920420"/>
                  </a:lnTo>
                  <a:cubicBezTo>
                    <a:pt x="0" y="1009223"/>
                    <a:pt x="71989" y="1081212"/>
                    <a:pt x="160792" y="1081212"/>
                  </a:cubicBezTo>
                  <a:lnTo>
                    <a:pt x="926708" y="1081212"/>
                  </a:lnTo>
                  <a:cubicBezTo>
                    <a:pt x="969353" y="1081212"/>
                    <a:pt x="1010251" y="1064271"/>
                    <a:pt x="1040405" y="1034117"/>
                  </a:cubicBezTo>
                  <a:cubicBezTo>
                    <a:pt x="1070559" y="1003963"/>
                    <a:pt x="1087500" y="963065"/>
                    <a:pt x="1087500" y="920420"/>
                  </a:cubicBezTo>
                  <a:lnTo>
                    <a:pt x="1087500" y="160792"/>
                  </a:lnTo>
                  <a:cubicBezTo>
                    <a:pt x="1087500" y="71989"/>
                    <a:pt x="1015511" y="0"/>
                    <a:pt x="926708" y="0"/>
                  </a:cubicBezTo>
                  <a:close/>
                </a:path>
              </a:pathLst>
            </a:custGeom>
            <a:blipFill>
              <a:blip r:embed="rId2"/>
              <a:stretch>
                <a:fillRect l="-30786" r="-37963"/>
              </a:stretch>
            </a:blipFill>
            <a:ln w="95250" cap="rnd">
              <a:solidFill>
                <a:srgbClr val="014A85"/>
              </a:solidFill>
              <a:prstDash val="solid"/>
              <a:round/>
            </a:ln>
          </p:spPr>
        </p:sp>
      </p:grpSp>
      <p:sp>
        <p:nvSpPr>
          <p:cNvPr id="4" name="Freeform 4"/>
          <p:cNvSpPr/>
          <p:nvPr/>
        </p:nvSpPr>
        <p:spPr>
          <a:xfrm>
            <a:off x="7873855" y="3098827"/>
            <a:ext cx="10414145" cy="5140275"/>
          </a:xfrm>
          <a:custGeom>
            <a:avLst/>
            <a:gdLst/>
            <a:ahLst/>
            <a:cxnLst/>
            <a:rect l="l" t="t" r="r" b="b"/>
            <a:pathLst>
              <a:path w="10414145" h="5140275">
                <a:moveTo>
                  <a:pt x="0" y="0"/>
                </a:moveTo>
                <a:lnTo>
                  <a:pt x="10414145" y="0"/>
                </a:lnTo>
                <a:lnTo>
                  <a:pt x="10414145" y="5140275"/>
                </a:lnTo>
                <a:lnTo>
                  <a:pt x="0" y="514027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3577" t="-10976" r="-3339" b="-33341"/>
            </a:stretch>
          </a:blipFill>
        </p:spPr>
      </p:sp>
      <p:sp>
        <p:nvSpPr>
          <p:cNvPr id="5" name="TextBox 5"/>
          <p:cNvSpPr txBox="1"/>
          <p:nvPr/>
        </p:nvSpPr>
        <p:spPr>
          <a:xfrm>
            <a:off x="1204017" y="736704"/>
            <a:ext cx="11007994" cy="17964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79"/>
              </a:lnSpc>
            </a:pPr>
            <a:r>
              <a:rPr lang="en-US" sz="5999" b="1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Retention and Succession Planning in the NHS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04017" y="2831841"/>
            <a:ext cx="6296931" cy="61546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58" lvl="1" indent="-259079" algn="l">
              <a:lnSpc>
                <a:spcPts val="3767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Employee retention reflects the organisation’s ability to sustain a stable and skilled workforce (Becker, 1993) </a:t>
            </a:r>
          </a:p>
          <a:p>
            <a:pPr marL="518158" lvl="1" indent="-259079" algn="l">
              <a:lnSpc>
                <a:spcPts val="3767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Succession planning ensures continuity in critical roles and future leadership development (Guest, 2017) </a:t>
            </a:r>
          </a:p>
          <a:p>
            <a:pPr marL="518158" lvl="1" indent="-259079" algn="l">
              <a:lnSpc>
                <a:spcPts val="3767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Workforce instability negatively affects organisational performance and patient care outcomes (Guest, 2017) </a:t>
            </a:r>
          </a:p>
          <a:p>
            <a:pPr marL="518158" lvl="1" indent="-259079" algn="l">
              <a:lnSpc>
                <a:spcPts val="3767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Effective human capital management is essential for long-term workforce sustainability (Becker, 1993)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70415" y="8335640"/>
            <a:ext cx="10217585" cy="650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00"/>
              </a:lnSpc>
            </a:pPr>
            <a:r>
              <a:rPr lang="en-US" sz="2000" b="1" i="1" dirty="0">
                <a:solidFill>
                  <a:srgbClr val="000000"/>
                </a:solidFill>
                <a:latin typeface="Canva Sans Bold Italics"/>
                <a:ea typeface="Canva Sans Bold Italics"/>
                <a:cs typeface="Canva Sans Bold Italics"/>
                <a:sym typeface="Canva Sans Bold Italics"/>
              </a:rPr>
              <a:t>Figure 3: Relationship between Workforce Stability and </a:t>
            </a:r>
            <a:r>
              <a:rPr lang="en-US" sz="2000" b="1" i="1" dirty="0" err="1">
                <a:solidFill>
                  <a:srgbClr val="000000"/>
                </a:solidFill>
                <a:latin typeface="Canva Sans Bold Italics"/>
                <a:ea typeface="Canva Sans Bold Italics"/>
                <a:cs typeface="Canva Sans Bold Italics"/>
                <a:sym typeface="Canva Sans Bold Italics"/>
              </a:rPr>
              <a:t>Organisational</a:t>
            </a:r>
            <a:r>
              <a:rPr lang="en-US" sz="2000" b="1" i="1" dirty="0">
                <a:solidFill>
                  <a:srgbClr val="000000"/>
                </a:solidFill>
                <a:latin typeface="Canva Sans Bold Italics"/>
                <a:ea typeface="Canva Sans Bold Italics"/>
                <a:cs typeface="Canva Sans Bold Italics"/>
                <a:sym typeface="Canva Sans Bold Italics"/>
              </a:rPr>
              <a:t> Performance; Source: Author’s own illustration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5862658" y="-698860"/>
            <a:ext cx="3804080" cy="3782085"/>
            <a:chOff x="0" y="0"/>
            <a:chExt cx="1087500" cy="108121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87500" cy="1081212"/>
            </a:xfrm>
            <a:custGeom>
              <a:avLst/>
              <a:gdLst/>
              <a:ahLst/>
              <a:cxnLst/>
              <a:rect l="l" t="t" r="r" b="b"/>
              <a:pathLst>
                <a:path w="1087500" h="1081212">
                  <a:moveTo>
                    <a:pt x="203516" y="0"/>
                  </a:moveTo>
                  <a:lnTo>
                    <a:pt x="883983" y="0"/>
                  </a:lnTo>
                  <a:cubicBezTo>
                    <a:pt x="996382" y="0"/>
                    <a:pt x="1087500" y="91117"/>
                    <a:pt x="1087500" y="203516"/>
                  </a:cubicBezTo>
                  <a:lnTo>
                    <a:pt x="1087500" y="877696"/>
                  </a:lnTo>
                  <a:cubicBezTo>
                    <a:pt x="1087500" y="931672"/>
                    <a:pt x="1066058" y="983437"/>
                    <a:pt x="1027891" y="1021603"/>
                  </a:cubicBezTo>
                  <a:cubicBezTo>
                    <a:pt x="989724" y="1059770"/>
                    <a:pt x="937959" y="1081212"/>
                    <a:pt x="883983" y="1081212"/>
                  </a:cubicBezTo>
                  <a:lnTo>
                    <a:pt x="203516" y="1081212"/>
                  </a:lnTo>
                  <a:cubicBezTo>
                    <a:pt x="149540" y="1081212"/>
                    <a:pt x="97775" y="1059770"/>
                    <a:pt x="59609" y="1021603"/>
                  </a:cubicBezTo>
                  <a:cubicBezTo>
                    <a:pt x="21442" y="983437"/>
                    <a:pt x="0" y="931672"/>
                    <a:pt x="0" y="877696"/>
                  </a:cubicBezTo>
                  <a:lnTo>
                    <a:pt x="0" y="203516"/>
                  </a:lnTo>
                  <a:cubicBezTo>
                    <a:pt x="0" y="149540"/>
                    <a:pt x="21442" y="97775"/>
                    <a:pt x="59609" y="59609"/>
                  </a:cubicBezTo>
                  <a:cubicBezTo>
                    <a:pt x="97775" y="21442"/>
                    <a:pt x="149540" y="0"/>
                    <a:pt x="203516" y="0"/>
                  </a:cubicBezTo>
                  <a:close/>
                </a:path>
              </a:pathLst>
            </a:custGeom>
            <a:blipFill>
              <a:blip r:embed="rId2"/>
              <a:stretch>
                <a:fillRect l="-24612" r="-24612"/>
              </a:stretch>
            </a:blipFill>
            <a:ln w="95250" cap="rnd">
              <a:solidFill>
                <a:srgbClr val="014A85"/>
              </a:solidFill>
              <a:prstDash val="solid"/>
              <a:round/>
            </a:ln>
          </p:spPr>
        </p:sp>
      </p:grpSp>
      <p:sp>
        <p:nvSpPr>
          <p:cNvPr id="4" name="Freeform 4"/>
          <p:cNvSpPr/>
          <p:nvPr/>
        </p:nvSpPr>
        <p:spPr>
          <a:xfrm>
            <a:off x="14049649" y="399557"/>
            <a:ext cx="1585250" cy="1585250"/>
          </a:xfrm>
          <a:custGeom>
            <a:avLst/>
            <a:gdLst/>
            <a:ahLst/>
            <a:cxnLst/>
            <a:rect l="l" t="t" r="r" b="b"/>
            <a:pathLst>
              <a:path w="1585250" h="1585250">
                <a:moveTo>
                  <a:pt x="0" y="0"/>
                </a:moveTo>
                <a:lnTo>
                  <a:pt x="1585250" y="0"/>
                </a:lnTo>
                <a:lnTo>
                  <a:pt x="1585250" y="1585251"/>
                </a:lnTo>
                <a:lnTo>
                  <a:pt x="0" y="158525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209888" y="2639518"/>
            <a:ext cx="1637624" cy="1494332"/>
          </a:xfrm>
          <a:custGeom>
            <a:avLst/>
            <a:gdLst/>
            <a:ahLst/>
            <a:cxnLst/>
            <a:rect l="l" t="t" r="r" b="b"/>
            <a:pathLst>
              <a:path w="1637624" h="1494332">
                <a:moveTo>
                  <a:pt x="0" y="0"/>
                </a:moveTo>
                <a:lnTo>
                  <a:pt x="1637624" y="0"/>
                </a:lnTo>
                <a:lnTo>
                  <a:pt x="1637624" y="1494332"/>
                </a:lnTo>
                <a:lnTo>
                  <a:pt x="0" y="149433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96405" y="4995862"/>
            <a:ext cx="1751107" cy="1619774"/>
          </a:xfrm>
          <a:custGeom>
            <a:avLst/>
            <a:gdLst/>
            <a:ahLst/>
            <a:cxnLst/>
            <a:rect l="l" t="t" r="r" b="b"/>
            <a:pathLst>
              <a:path w="1751107" h="1619774">
                <a:moveTo>
                  <a:pt x="0" y="0"/>
                </a:moveTo>
                <a:lnTo>
                  <a:pt x="1751107" y="0"/>
                </a:lnTo>
                <a:lnTo>
                  <a:pt x="1751107" y="1619774"/>
                </a:lnTo>
                <a:lnTo>
                  <a:pt x="0" y="161977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228650" y="7586146"/>
            <a:ext cx="1618862" cy="1552084"/>
          </a:xfrm>
          <a:custGeom>
            <a:avLst/>
            <a:gdLst/>
            <a:ahLst/>
            <a:cxnLst/>
            <a:rect l="l" t="t" r="r" b="b"/>
            <a:pathLst>
              <a:path w="1618862" h="1552084">
                <a:moveTo>
                  <a:pt x="0" y="0"/>
                </a:moveTo>
                <a:lnTo>
                  <a:pt x="1618862" y="0"/>
                </a:lnTo>
                <a:lnTo>
                  <a:pt x="1618862" y="1552084"/>
                </a:lnTo>
                <a:lnTo>
                  <a:pt x="0" y="155208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7717783" y="3083225"/>
            <a:ext cx="10271202" cy="5192628"/>
          </a:xfrm>
          <a:custGeom>
            <a:avLst/>
            <a:gdLst/>
            <a:ahLst/>
            <a:cxnLst/>
            <a:rect l="l" t="t" r="r" b="b"/>
            <a:pathLst>
              <a:path w="10271202" h="5192628">
                <a:moveTo>
                  <a:pt x="0" y="0"/>
                </a:moveTo>
                <a:lnTo>
                  <a:pt x="10271202" y="0"/>
                </a:lnTo>
                <a:lnTo>
                  <a:pt x="10271202" y="5192628"/>
                </a:lnTo>
                <a:lnTo>
                  <a:pt x="0" y="519262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3828" t="-11960" r="-4394" b="-30661"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1204017" y="597103"/>
            <a:ext cx="11007994" cy="17964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79"/>
              </a:lnSpc>
            </a:pPr>
            <a:r>
              <a:rPr lang="en-US" sz="5999" b="1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Theoretical Framework for Retention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081431" y="2556208"/>
            <a:ext cx="5236087" cy="18684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67"/>
              </a:lnSpc>
            </a:pPr>
            <a:r>
              <a:rPr lang="en-US" sz="23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Psychological contract theory</a:t>
            </a: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explains how unmet organisational expectations lead to dissatisfaction and turnover (Saks, 2006)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081431" y="4919662"/>
            <a:ext cx="4926813" cy="18684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67"/>
              </a:lnSpc>
            </a:pPr>
            <a:r>
              <a:rPr lang="en-US" sz="23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Equity theory</a:t>
            </a: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highlights how perceived pay inequality reduces motivation and increases intention to leave (Adams, 1965)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081431" y="7389876"/>
            <a:ext cx="4926813" cy="18684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67"/>
              </a:lnSpc>
            </a:pPr>
            <a:r>
              <a:rPr lang="en-US" sz="23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Maslow’s hierarchy</a:t>
            </a: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suggests unmet career progression needs limit employee fulfilment and retention (Maslow, 1943)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70415" y="8283575"/>
            <a:ext cx="10217585" cy="974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00"/>
              </a:lnSpc>
            </a:pPr>
            <a:r>
              <a:rPr lang="en-US" sz="2000" b="1" i="1">
                <a:solidFill>
                  <a:srgbClr val="000000"/>
                </a:solidFill>
                <a:latin typeface="Canva Sans Bold Italics"/>
                <a:ea typeface="Canva Sans Bold Italics"/>
                <a:cs typeface="Canva Sans Bold Italics"/>
                <a:sym typeface="Canva Sans Bold Italics"/>
              </a:rPr>
              <a:t>Figure 4: Theoretical Drivers of Employee Retention</a:t>
            </a:r>
          </a:p>
          <a:p>
            <a:pPr algn="ctr">
              <a:lnSpc>
                <a:spcPts val="2600"/>
              </a:lnSpc>
            </a:pPr>
            <a:r>
              <a:rPr lang="en-US" sz="2000" b="1" i="1">
                <a:solidFill>
                  <a:srgbClr val="000000"/>
                </a:solidFill>
                <a:latin typeface="Canva Sans Bold Italics"/>
                <a:ea typeface="Canva Sans Bold Italics"/>
                <a:cs typeface="Canva Sans Bold Italics"/>
                <a:sym typeface="Canva Sans Bold Italics"/>
              </a:rPr>
              <a:t>Source: Author’s own illustration</a:t>
            </a:r>
          </a:p>
          <a:p>
            <a:pPr algn="ctr">
              <a:lnSpc>
                <a:spcPts val="2600"/>
              </a:lnSpc>
            </a:pPr>
            <a:endParaRPr lang="en-US" sz="2000" b="1" i="1">
              <a:solidFill>
                <a:srgbClr val="000000"/>
              </a:solidFill>
              <a:latin typeface="Canva Sans Bold Italics"/>
              <a:ea typeface="Canva Sans Bold Italics"/>
              <a:cs typeface="Canva Sans Bold Italics"/>
              <a:sym typeface="Canva Sans Bold Italic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5862658" y="-400494"/>
            <a:ext cx="3804080" cy="3782085"/>
            <a:chOff x="0" y="0"/>
            <a:chExt cx="1087500" cy="108121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87500" cy="1081212"/>
            </a:xfrm>
            <a:custGeom>
              <a:avLst/>
              <a:gdLst/>
              <a:ahLst/>
              <a:cxnLst/>
              <a:rect l="l" t="t" r="r" b="b"/>
              <a:pathLst>
                <a:path w="1087500" h="1081212">
                  <a:moveTo>
                    <a:pt x="203516" y="0"/>
                  </a:moveTo>
                  <a:lnTo>
                    <a:pt x="883983" y="0"/>
                  </a:lnTo>
                  <a:cubicBezTo>
                    <a:pt x="996382" y="0"/>
                    <a:pt x="1087500" y="91117"/>
                    <a:pt x="1087500" y="203516"/>
                  </a:cubicBezTo>
                  <a:lnTo>
                    <a:pt x="1087500" y="877696"/>
                  </a:lnTo>
                  <a:cubicBezTo>
                    <a:pt x="1087500" y="931672"/>
                    <a:pt x="1066058" y="983437"/>
                    <a:pt x="1027891" y="1021603"/>
                  </a:cubicBezTo>
                  <a:cubicBezTo>
                    <a:pt x="989724" y="1059770"/>
                    <a:pt x="937959" y="1081212"/>
                    <a:pt x="883983" y="1081212"/>
                  </a:cubicBezTo>
                  <a:lnTo>
                    <a:pt x="203516" y="1081212"/>
                  </a:lnTo>
                  <a:cubicBezTo>
                    <a:pt x="149540" y="1081212"/>
                    <a:pt x="97775" y="1059770"/>
                    <a:pt x="59609" y="1021603"/>
                  </a:cubicBezTo>
                  <a:cubicBezTo>
                    <a:pt x="21442" y="983437"/>
                    <a:pt x="0" y="931672"/>
                    <a:pt x="0" y="877696"/>
                  </a:cubicBezTo>
                  <a:lnTo>
                    <a:pt x="0" y="203516"/>
                  </a:lnTo>
                  <a:cubicBezTo>
                    <a:pt x="0" y="149540"/>
                    <a:pt x="21442" y="97775"/>
                    <a:pt x="59609" y="59609"/>
                  </a:cubicBezTo>
                  <a:cubicBezTo>
                    <a:pt x="97775" y="21442"/>
                    <a:pt x="149540" y="0"/>
                    <a:pt x="203516" y="0"/>
                  </a:cubicBezTo>
                  <a:close/>
                </a:path>
              </a:pathLst>
            </a:custGeom>
            <a:blipFill>
              <a:blip r:embed="rId2"/>
              <a:stretch>
                <a:fillRect l="-24612" r="-24612"/>
              </a:stretch>
            </a:blipFill>
            <a:ln w="95250" cap="rnd">
              <a:solidFill>
                <a:srgbClr val="014A85"/>
              </a:solidFill>
              <a:prstDash val="solid"/>
              <a:round/>
            </a:ln>
          </p:spPr>
        </p:sp>
      </p:grpSp>
      <p:sp>
        <p:nvSpPr>
          <p:cNvPr id="4" name="Freeform 4"/>
          <p:cNvSpPr/>
          <p:nvPr/>
        </p:nvSpPr>
        <p:spPr>
          <a:xfrm>
            <a:off x="14277408" y="1574068"/>
            <a:ext cx="1585250" cy="1585250"/>
          </a:xfrm>
          <a:custGeom>
            <a:avLst/>
            <a:gdLst/>
            <a:ahLst/>
            <a:cxnLst/>
            <a:rect l="l" t="t" r="r" b="b"/>
            <a:pathLst>
              <a:path w="1585250" h="1585250">
                <a:moveTo>
                  <a:pt x="0" y="0"/>
                </a:moveTo>
                <a:lnTo>
                  <a:pt x="1585250" y="0"/>
                </a:lnTo>
                <a:lnTo>
                  <a:pt x="1585250" y="1585250"/>
                </a:lnTo>
                <a:lnTo>
                  <a:pt x="0" y="158525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aphicFrame>
        <p:nvGraphicFramePr>
          <p:cNvPr id="5" name="Table 5"/>
          <p:cNvGraphicFramePr>
            <a:graphicFrameLocks noGrp="1"/>
          </p:cNvGraphicFramePr>
          <p:nvPr/>
        </p:nvGraphicFramePr>
        <p:xfrm>
          <a:off x="480433" y="2557463"/>
          <a:ext cx="8454182" cy="6439671"/>
        </p:xfrm>
        <a:graphic>
          <a:graphicData uri="http://schemas.openxmlformats.org/drawingml/2006/table">
            <a:tbl>
              <a:tblPr/>
              <a:tblGrid>
                <a:gridCol w="212688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3872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8857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076532">
                <a:tc>
                  <a:txBody>
                    <a:bodyPr/>
                    <a:lstStyle/>
                    <a:p>
                      <a:pPr algn="l">
                        <a:lnSpc>
                          <a:spcPts val="4199"/>
                        </a:lnSpc>
                        <a:defRPr/>
                      </a:pPr>
                      <a:r>
                        <a:rPr lang="en-US" sz="2999" b="1">
                          <a:solidFill>
                            <a:srgbClr val="FFFFFF"/>
                          </a:solidFill>
                          <a:latin typeface="Helvetica World Bold"/>
                          <a:ea typeface="Helvetica World Bold"/>
                          <a:cs typeface="Helvetica World Bold"/>
                          <a:sym typeface="Helvetica World Bold"/>
                        </a:rPr>
                        <a:t>Issue</a:t>
                      </a:r>
                      <a:endParaRPr lang="en-US" sz="1100"/>
                    </a:p>
                  </a:txBody>
                  <a:tcPr marL="38100" marR="38100" marT="38100" marB="381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0407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4199"/>
                        </a:lnSpc>
                        <a:defRPr/>
                      </a:pPr>
                      <a:r>
                        <a:rPr lang="en-US" sz="2999" b="1">
                          <a:solidFill>
                            <a:srgbClr val="FFFFFF"/>
                          </a:solidFill>
                          <a:latin typeface="Helvetica World Bold"/>
                          <a:ea typeface="Helvetica World Bold"/>
                          <a:cs typeface="Helvetica World Bold"/>
                          <a:sym typeface="Helvetica World Bold"/>
                        </a:rPr>
                        <a:t>Evidence</a:t>
                      </a:r>
                      <a:endParaRPr lang="en-US" sz="1100"/>
                    </a:p>
                  </a:txBody>
                  <a:tcPr marL="38100" marR="38100" marT="38100" marB="381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0407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4199"/>
                        </a:lnSpc>
                        <a:defRPr/>
                      </a:pPr>
                      <a:r>
                        <a:rPr lang="en-US" sz="2999" b="1">
                          <a:solidFill>
                            <a:srgbClr val="FFFFFF"/>
                          </a:solidFill>
                          <a:latin typeface="Helvetica World Bold"/>
                          <a:ea typeface="Helvetica World Bold"/>
                          <a:cs typeface="Helvetica World Bold"/>
                          <a:sym typeface="Helvetica World Bold"/>
                        </a:rPr>
                        <a:t>Theoretical Link</a:t>
                      </a:r>
                      <a:endParaRPr lang="en-US" sz="1100"/>
                    </a:p>
                  </a:txBody>
                  <a:tcPr marL="38100" marR="38100" marT="38100" marB="381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0407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60515">
                <a:tc>
                  <a:txBody>
                    <a:bodyPr/>
                    <a:lstStyle/>
                    <a:p>
                      <a:pPr algn="l">
                        <a:lnSpc>
                          <a:spcPts val="3499"/>
                        </a:lnSpc>
                        <a:defRPr/>
                      </a:pPr>
                      <a:r>
                        <a:rPr lang="en-US" sz="2499">
                          <a:solidFill>
                            <a:srgbClr val="000000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Workload &amp; Burnout</a:t>
                      </a:r>
                      <a:endParaRPr lang="en-US" sz="1100"/>
                    </a:p>
                  </a:txBody>
                  <a:tcPr marL="38100" marR="38100" marT="38100" marB="381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3499"/>
                        </a:lnSpc>
                        <a:defRPr/>
                      </a:pPr>
                      <a:r>
                        <a:rPr lang="en-US" sz="2499">
                          <a:solidFill>
                            <a:srgbClr val="000000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Long shifts and staffing pressure increase exhaustion (Dall’Ora et al., 2022)</a:t>
                      </a:r>
                      <a:endParaRPr lang="en-US" sz="1100"/>
                    </a:p>
                  </a:txBody>
                  <a:tcPr marL="38100" marR="38100" marT="38100" marB="381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3499"/>
                        </a:lnSpc>
                        <a:defRPr/>
                      </a:pPr>
                      <a:r>
                        <a:rPr lang="en-US" sz="2499">
                          <a:solidFill>
                            <a:srgbClr val="000000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Psychological Contract</a:t>
                      </a:r>
                      <a:endParaRPr lang="en-US" sz="1100"/>
                    </a:p>
                  </a:txBody>
                  <a:tcPr marL="38100" marR="38100" marT="38100" marB="381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05852">
                <a:tc>
                  <a:txBody>
                    <a:bodyPr/>
                    <a:lstStyle/>
                    <a:p>
                      <a:pPr algn="l">
                        <a:lnSpc>
                          <a:spcPts val="3499"/>
                        </a:lnSpc>
                        <a:defRPr/>
                      </a:pPr>
                      <a:r>
                        <a:rPr lang="en-US" sz="2499">
                          <a:solidFill>
                            <a:srgbClr val="000000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Pay Inequality</a:t>
                      </a:r>
                      <a:endParaRPr lang="en-US" sz="1100"/>
                    </a:p>
                  </a:txBody>
                  <a:tcPr marL="38100" marR="38100" marT="38100" marB="381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3499"/>
                        </a:lnSpc>
                        <a:defRPr/>
                      </a:pPr>
                      <a:r>
                        <a:rPr lang="en-US" sz="2499">
                          <a:solidFill>
                            <a:srgbClr val="000000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Pay dissatisfaction contributes to turnover intentions (Shields and Ward, 2021)</a:t>
                      </a:r>
                      <a:endParaRPr lang="en-US" sz="1100"/>
                    </a:p>
                  </a:txBody>
                  <a:tcPr marL="38100" marR="38100" marT="38100" marB="381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3499"/>
                        </a:lnSpc>
                        <a:defRPr/>
                      </a:pPr>
                      <a:r>
                        <a:rPr lang="en-US" sz="2499">
                          <a:solidFill>
                            <a:srgbClr val="000000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Equity Theory</a:t>
                      </a:r>
                      <a:endParaRPr lang="en-US" sz="1100"/>
                    </a:p>
                  </a:txBody>
                  <a:tcPr marL="38100" marR="38100" marT="38100" marB="381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46789">
                <a:tc>
                  <a:txBody>
                    <a:bodyPr/>
                    <a:lstStyle/>
                    <a:p>
                      <a:pPr algn="l">
                        <a:lnSpc>
                          <a:spcPts val="3499"/>
                        </a:lnSpc>
                        <a:defRPr/>
                      </a:pPr>
                      <a:r>
                        <a:rPr lang="en-US" sz="2499">
                          <a:solidFill>
                            <a:srgbClr val="000000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Career Stagnation</a:t>
                      </a:r>
                      <a:endParaRPr lang="en-US" sz="1100"/>
                    </a:p>
                  </a:txBody>
                  <a:tcPr marL="38100" marR="38100" marT="38100" marB="381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3499"/>
                        </a:lnSpc>
                        <a:defRPr/>
                      </a:pPr>
                      <a:r>
                        <a:rPr lang="en-US" sz="2499">
                          <a:solidFill>
                            <a:srgbClr val="000000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Limited progression reduces long-term commitment (Buchan et al., 2022)</a:t>
                      </a:r>
                      <a:endParaRPr lang="en-US" sz="1100"/>
                    </a:p>
                  </a:txBody>
                  <a:tcPr marL="38100" marR="38100" marT="38100" marB="381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3499"/>
                        </a:lnSpc>
                        <a:defRPr/>
                      </a:pPr>
                      <a:r>
                        <a:rPr lang="en-US" sz="2499">
                          <a:solidFill>
                            <a:srgbClr val="000000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Maslow’s Hierarchy</a:t>
                      </a:r>
                      <a:endParaRPr lang="en-US" sz="1100"/>
                    </a:p>
                  </a:txBody>
                  <a:tcPr marL="38100" marR="38100" marT="38100" marB="381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6" name="Freeform 6"/>
          <p:cNvSpPr/>
          <p:nvPr/>
        </p:nvSpPr>
        <p:spPr>
          <a:xfrm>
            <a:off x="8934615" y="3445068"/>
            <a:ext cx="8512040" cy="5211902"/>
          </a:xfrm>
          <a:custGeom>
            <a:avLst/>
            <a:gdLst/>
            <a:ahLst/>
            <a:cxnLst/>
            <a:rect l="l" t="t" r="r" b="b"/>
            <a:pathLst>
              <a:path w="8512040" h="5211902">
                <a:moveTo>
                  <a:pt x="0" y="0"/>
                </a:moveTo>
                <a:lnTo>
                  <a:pt x="8512040" y="0"/>
                </a:lnTo>
                <a:lnTo>
                  <a:pt x="8512040" y="5211902"/>
                </a:lnTo>
                <a:lnTo>
                  <a:pt x="0" y="521190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0319" t="-14290" r="-10549" b="-17228"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792264" y="589483"/>
            <a:ext cx="10860664" cy="17964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79"/>
              </a:lnSpc>
            </a:pPr>
            <a:r>
              <a:rPr lang="en-US" sz="5999" b="1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Root Causes of Retention Challenges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656487" y="8918575"/>
            <a:ext cx="9790168" cy="650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00"/>
              </a:lnSpc>
            </a:pPr>
            <a:r>
              <a:rPr lang="en-US" sz="2000" b="1" i="1">
                <a:solidFill>
                  <a:srgbClr val="000000"/>
                </a:solidFill>
                <a:latin typeface="Canva Sans Bold Italics"/>
                <a:ea typeface="Canva Sans Bold Italics"/>
                <a:cs typeface="Canva Sans Bold Italics"/>
                <a:sym typeface="Canva Sans Bold Italics"/>
              </a:rPr>
              <a:t>Figure 5: Key Drivers of NHS Retention Challenges</a:t>
            </a:r>
          </a:p>
          <a:p>
            <a:pPr algn="ctr">
              <a:lnSpc>
                <a:spcPts val="2600"/>
              </a:lnSpc>
            </a:pPr>
            <a:r>
              <a:rPr lang="en-US" sz="2000" b="1" i="1">
                <a:solidFill>
                  <a:srgbClr val="000000"/>
                </a:solidFill>
                <a:latin typeface="Canva Sans Bold Italics"/>
                <a:ea typeface="Canva Sans Bold Italics"/>
                <a:cs typeface="Canva Sans Bold Italics"/>
                <a:sym typeface="Canva Sans Bold Italics"/>
              </a:rPr>
              <a:t>Source: Dall’Ora et al. (2022); Buchan et al. (2022); Shields and Ward (2021)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368134" y="3871361"/>
            <a:ext cx="6551448" cy="4297048"/>
            <a:chOff x="0" y="0"/>
            <a:chExt cx="1725484" cy="11317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725484" cy="1131733"/>
            </a:xfrm>
            <a:custGeom>
              <a:avLst/>
              <a:gdLst/>
              <a:ahLst/>
              <a:cxnLst/>
              <a:rect l="l" t="t" r="r" b="b"/>
              <a:pathLst>
                <a:path w="1725484" h="1131733">
                  <a:moveTo>
                    <a:pt x="38996" y="0"/>
                  </a:moveTo>
                  <a:lnTo>
                    <a:pt x="1686488" y="0"/>
                  </a:lnTo>
                  <a:cubicBezTo>
                    <a:pt x="1708025" y="0"/>
                    <a:pt x="1725484" y="17459"/>
                    <a:pt x="1725484" y="38996"/>
                  </a:cubicBezTo>
                  <a:lnTo>
                    <a:pt x="1725484" y="1092736"/>
                  </a:lnTo>
                  <a:cubicBezTo>
                    <a:pt x="1725484" y="1103079"/>
                    <a:pt x="1721376" y="1112998"/>
                    <a:pt x="1714062" y="1120311"/>
                  </a:cubicBezTo>
                  <a:cubicBezTo>
                    <a:pt x="1706749" y="1127624"/>
                    <a:pt x="1696830" y="1131733"/>
                    <a:pt x="1686488" y="1131733"/>
                  </a:cubicBezTo>
                  <a:lnTo>
                    <a:pt x="38996" y="1131733"/>
                  </a:lnTo>
                  <a:cubicBezTo>
                    <a:pt x="17459" y="1131733"/>
                    <a:pt x="0" y="1114274"/>
                    <a:pt x="0" y="1092736"/>
                  </a:cubicBezTo>
                  <a:lnTo>
                    <a:pt x="0" y="38996"/>
                  </a:lnTo>
                  <a:cubicBezTo>
                    <a:pt x="0" y="28654"/>
                    <a:pt x="4109" y="18735"/>
                    <a:pt x="11422" y="11422"/>
                  </a:cubicBezTo>
                  <a:cubicBezTo>
                    <a:pt x="18735" y="4109"/>
                    <a:pt x="28654" y="0"/>
                    <a:pt x="38996" y="0"/>
                  </a:cubicBezTo>
                  <a:close/>
                </a:path>
              </a:pathLst>
            </a:custGeom>
            <a:solidFill>
              <a:srgbClr val="014A85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28575"/>
              <a:ext cx="1725484" cy="11603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32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3109551" y="-235998"/>
            <a:ext cx="5790837" cy="2864268"/>
            <a:chOff x="0" y="0"/>
            <a:chExt cx="1643279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643279" cy="812800"/>
            </a:xfrm>
            <a:custGeom>
              <a:avLst/>
              <a:gdLst/>
              <a:ahLst/>
              <a:cxnLst/>
              <a:rect l="l" t="t" r="r" b="b"/>
              <a:pathLst>
                <a:path w="1643279" h="812800">
                  <a:moveTo>
                    <a:pt x="133693" y="0"/>
                  </a:moveTo>
                  <a:lnTo>
                    <a:pt x="1509587" y="0"/>
                  </a:lnTo>
                  <a:cubicBezTo>
                    <a:pt x="1583423" y="0"/>
                    <a:pt x="1643279" y="59856"/>
                    <a:pt x="1643279" y="133693"/>
                  </a:cubicBezTo>
                  <a:lnTo>
                    <a:pt x="1643279" y="679107"/>
                  </a:lnTo>
                  <a:cubicBezTo>
                    <a:pt x="1643279" y="752944"/>
                    <a:pt x="1583423" y="812800"/>
                    <a:pt x="1509587" y="812800"/>
                  </a:cubicBezTo>
                  <a:lnTo>
                    <a:pt x="133693" y="812800"/>
                  </a:lnTo>
                  <a:cubicBezTo>
                    <a:pt x="59856" y="812800"/>
                    <a:pt x="0" y="752944"/>
                    <a:pt x="0" y="679107"/>
                  </a:cubicBezTo>
                  <a:lnTo>
                    <a:pt x="0" y="133693"/>
                  </a:lnTo>
                  <a:cubicBezTo>
                    <a:pt x="0" y="59856"/>
                    <a:pt x="59856" y="0"/>
                    <a:pt x="133693" y="0"/>
                  </a:cubicBezTo>
                  <a:close/>
                </a:path>
              </a:pathLst>
            </a:custGeom>
            <a:blipFill>
              <a:blip r:embed="rId2"/>
              <a:stretch>
                <a:fillRect t="-3263" r="-9291" b="-44227"/>
              </a:stretch>
            </a:blipFill>
            <a:ln w="95250" cap="rnd">
              <a:solidFill>
                <a:srgbClr val="014A85"/>
              </a:solidFill>
              <a:prstDash val="solid"/>
              <a:round/>
            </a:ln>
          </p:spPr>
        </p:sp>
      </p:grpSp>
      <p:sp>
        <p:nvSpPr>
          <p:cNvPr id="7" name="Freeform 7"/>
          <p:cNvSpPr/>
          <p:nvPr/>
        </p:nvSpPr>
        <p:spPr>
          <a:xfrm>
            <a:off x="256921" y="7280050"/>
            <a:ext cx="1534640" cy="1776718"/>
          </a:xfrm>
          <a:custGeom>
            <a:avLst/>
            <a:gdLst/>
            <a:ahLst/>
            <a:cxnLst/>
            <a:rect l="l" t="t" r="r" b="b"/>
            <a:pathLst>
              <a:path w="1534640" h="1776718">
                <a:moveTo>
                  <a:pt x="0" y="0"/>
                </a:moveTo>
                <a:lnTo>
                  <a:pt x="1534640" y="0"/>
                </a:lnTo>
                <a:lnTo>
                  <a:pt x="1534640" y="1776718"/>
                </a:lnTo>
                <a:lnTo>
                  <a:pt x="0" y="177671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152831" y="5053356"/>
            <a:ext cx="1751738" cy="1725462"/>
          </a:xfrm>
          <a:custGeom>
            <a:avLst/>
            <a:gdLst/>
            <a:ahLst/>
            <a:cxnLst/>
            <a:rect l="l" t="t" r="r" b="b"/>
            <a:pathLst>
              <a:path w="1751738" h="1725462">
                <a:moveTo>
                  <a:pt x="0" y="0"/>
                </a:moveTo>
                <a:lnTo>
                  <a:pt x="1751738" y="0"/>
                </a:lnTo>
                <a:lnTo>
                  <a:pt x="1751738" y="1725462"/>
                </a:lnTo>
                <a:lnTo>
                  <a:pt x="0" y="172546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0" y="2628271"/>
            <a:ext cx="1791561" cy="1666152"/>
          </a:xfrm>
          <a:custGeom>
            <a:avLst/>
            <a:gdLst/>
            <a:ahLst/>
            <a:cxnLst/>
            <a:rect l="l" t="t" r="r" b="b"/>
            <a:pathLst>
              <a:path w="1791561" h="1666152">
                <a:moveTo>
                  <a:pt x="0" y="0"/>
                </a:moveTo>
                <a:lnTo>
                  <a:pt x="1791561" y="0"/>
                </a:lnTo>
                <a:lnTo>
                  <a:pt x="1791561" y="1666152"/>
                </a:lnTo>
                <a:lnTo>
                  <a:pt x="0" y="166615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TextBox 10"/>
          <p:cNvSpPr txBox="1"/>
          <p:nvPr/>
        </p:nvSpPr>
        <p:spPr>
          <a:xfrm>
            <a:off x="483683" y="510192"/>
            <a:ext cx="10777503" cy="17964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79"/>
              </a:lnSpc>
            </a:pPr>
            <a:r>
              <a:rPr lang="en-US" sz="5999" b="1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Critical Evaluation of NHS Workforce Policies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902315" y="2904448"/>
            <a:ext cx="8108257" cy="66309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58" lvl="1" indent="-259079" algn="l">
              <a:lnSpc>
                <a:spcPts val="3767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NHS People Plan provides strategic direction for workforce improvement (NHS England, 2022) </a:t>
            </a:r>
          </a:p>
          <a:p>
            <a:pPr algn="l">
              <a:lnSpc>
                <a:spcPts val="3767"/>
              </a:lnSpc>
            </a:pPr>
            <a:endParaRPr lang="en-US" sz="2399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518158" lvl="1" indent="-259079" algn="l">
              <a:lnSpc>
                <a:spcPts val="3767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However, implementation gaps limit its effectiveness across organisations (The King’s Fund, 2022) </a:t>
            </a:r>
          </a:p>
          <a:p>
            <a:pPr algn="l">
              <a:lnSpc>
                <a:spcPts val="3767"/>
              </a:lnSpc>
            </a:pPr>
            <a:endParaRPr lang="en-US" sz="2399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518158" lvl="1" indent="-259079" algn="l">
              <a:lnSpc>
                <a:spcPts val="3767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Financial constraints restrict workforce investment and long-term planning (National Audit Office, 2024) </a:t>
            </a:r>
          </a:p>
          <a:p>
            <a:pPr algn="l">
              <a:lnSpc>
                <a:spcPts val="3767"/>
              </a:lnSpc>
            </a:pPr>
            <a:endParaRPr lang="en-US" sz="2399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518158" lvl="1" indent="-259079" algn="l">
              <a:lnSpc>
                <a:spcPts val="3767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Leadership inconsistencies reduce the impact of HR initiatives at operational level (The King’s Fund, 2022)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1932696" y="4052234"/>
            <a:ext cx="3422324" cy="4843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75"/>
              </a:lnSpc>
            </a:pPr>
            <a:r>
              <a:rPr lang="en-US" sz="3199" b="1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Critical Insight: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689159" y="5053356"/>
            <a:ext cx="5909396" cy="2923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94"/>
              </a:lnSpc>
            </a:pPr>
            <a:r>
              <a:rPr lang="en-US" sz="330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This reflects a structural misalignment between strategic workforce policy and operational implementation within the NHS.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3109551" y="-235998"/>
            <a:ext cx="5790837" cy="2864268"/>
            <a:chOff x="0" y="0"/>
            <a:chExt cx="1643279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43279" cy="812800"/>
            </a:xfrm>
            <a:custGeom>
              <a:avLst/>
              <a:gdLst/>
              <a:ahLst/>
              <a:cxnLst/>
              <a:rect l="l" t="t" r="r" b="b"/>
              <a:pathLst>
                <a:path w="1643279" h="812800">
                  <a:moveTo>
                    <a:pt x="133693" y="0"/>
                  </a:moveTo>
                  <a:lnTo>
                    <a:pt x="1509587" y="0"/>
                  </a:lnTo>
                  <a:cubicBezTo>
                    <a:pt x="1583423" y="0"/>
                    <a:pt x="1643279" y="59856"/>
                    <a:pt x="1643279" y="133693"/>
                  </a:cubicBezTo>
                  <a:lnTo>
                    <a:pt x="1643279" y="679107"/>
                  </a:lnTo>
                  <a:cubicBezTo>
                    <a:pt x="1643279" y="752944"/>
                    <a:pt x="1583423" y="812800"/>
                    <a:pt x="1509587" y="812800"/>
                  </a:cubicBezTo>
                  <a:lnTo>
                    <a:pt x="133693" y="812800"/>
                  </a:lnTo>
                  <a:cubicBezTo>
                    <a:pt x="59856" y="812800"/>
                    <a:pt x="0" y="752944"/>
                    <a:pt x="0" y="679107"/>
                  </a:cubicBezTo>
                  <a:lnTo>
                    <a:pt x="0" y="133693"/>
                  </a:lnTo>
                  <a:cubicBezTo>
                    <a:pt x="0" y="59856"/>
                    <a:pt x="59856" y="0"/>
                    <a:pt x="133693" y="0"/>
                  </a:cubicBezTo>
                  <a:close/>
                </a:path>
              </a:pathLst>
            </a:custGeom>
            <a:blipFill>
              <a:blip r:embed="rId2"/>
              <a:stretch>
                <a:fillRect t="-3263" r="-9291" b="-44227"/>
              </a:stretch>
            </a:blipFill>
            <a:ln w="95250" cap="rnd">
              <a:solidFill>
                <a:srgbClr val="014A85"/>
              </a:solidFill>
              <a:prstDash val="solid"/>
              <a:round/>
            </a:ln>
          </p:spPr>
        </p:sp>
      </p:grpSp>
      <p:sp>
        <p:nvSpPr>
          <p:cNvPr id="4" name="Freeform 4"/>
          <p:cNvSpPr/>
          <p:nvPr/>
        </p:nvSpPr>
        <p:spPr>
          <a:xfrm>
            <a:off x="297230" y="7659687"/>
            <a:ext cx="1661094" cy="1684252"/>
          </a:xfrm>
          <a:custGeom>
            <a:avLst/>
            <a:gdLst/>
            <a:ahLst/>
            <a:cxnLst/>
            <a:rect l="l" t="t" r="r" b="b"/>
            <a:pathLst>
              <a:path w="1661094" h="1684252">
                <a:moveTo>
                  <a:pt x="0" y="0"/>
                </a:moveTo>
                <a:lnTo>
                  <a:pt x="1661093" y="0"/>
                </a:lnTo>
                <a:lnTo>
                  <a:pt x="1661093" y="1684252"/>
                </a:lnTo>
                <a:lnTo>
                  <a:pt x="0" y="168425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99077" y="4846515"/>
            <a:ext cx="1859247" cy="1859247"/>
          </a:xfrm>
          <a:custGeom>
            <a:avLst/>
            <a:gdLst/>
            <a:ahLst/>
            <a:cxnLst/>
            <a:rect l="l" t="t" r="r" b="b"/>
            <a:pathLst>
              <a:path w="1859247" h="1859247">
                <a:moveTo>
                  <a:pt x="0" y="0"/>
                </a:moveTo>
                <a:lnTo>
                  <a:pt x="1859246" y="0"/>
                </a:lnTo>
                <a:lnTo>
                  <a:pt x="1859246" y="1859247"/>
                </a:lnTo>
                <a:lnTo>
                  <a:pt x="0" y="185924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90671" y="2628271"/>
            <a:ext cx="1648598" cy="1642603"/>
          </a:xfrm>
          <a:custGeom>
            <a:avLst/>
            <a:gdLst/>
            <a:ahLst/>
            <a:cxnLst/>
            <a:rect l="l" t="t" r="r" b="b"/>
            <a:pathLst>
              <a:path w="1648598" h="1642603">
                <a:moveTo>
                  <a:pt x="0" y="0"/>
                </a:moveTo>
                <a:lnTo>
                  <a:pt x="1648599" y="0"/>
                </a:lnTo>
                <a:lnTo>
                  <a:pt x="1648599" y="1642603"/>
                </a:lnTo>
                <a:lnTo>
                  <a:pt x="0" y="164260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7246369" y="3165958"/>
            <a:ext cx="10682579" cy="5220361"/>
          </a:xfrm>
          <a:custGeom>
            <a:avLst/>
            <a:gdLst/>
            <a:ahLst/>
            <a:cxnLst/>
            <a:rect l="l" t="t" r="r" b="b"/>
            <a:pathLst>
              <a:path w="10682579" h="5220361">
                <a:moveTo>
                  <a:pt x="0" y="0"/>
                </a:moveTo>
                <a:lnTo>
                  <a:pt x="10682579" y="0"/>
                </a:lnTo>
                <a:lnTo>
                  <a:pt x="10682579" y="5220361"/>
                </a:lnTo>
                <a:lnTo>
                  <a:pt x="0" y="522036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5128" t="-15141" r="-5248" b="-35342"/>
            </a:stretch>
          </a:blipFill>
        </p:spPr>
      </p:sp>
      <p:sp>
        <p:nvSpPr>
          <p:cNvPr id="8" name="TextBox 8"/>
          <p:cNvSpPr txBox="1"/>
          <p:nvPr/>
        </p:nvSpPr>
        <p:spPr>
          <a:xfrm>
            <a:off x="483683" y="510192"/>
            <a:ext cx="10777503" cy="17964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79"/>
              </a:lnSpc>
            </a:pPr>
            <a:r>
              <a:rPr lang="en-US" sz="5999" b="1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Strategic HRM Approach to Retention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081431" y="2556208"/>
            <a:ext cx="4926813" cy="13921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67"/>
              </a:lnSpc>
            </a:pPr>
            <a:r>
              <a:rPr lang="en-US" sz="23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Short-term </a:t>
            </a: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focus on workforce stabilisation through improved working conditions (CIPD, 2024)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081431" y="4565701"/>
            <a:ext cx="4926813" cy="23446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67"/>
              </a:lnSpc>
            </a:pPr>
            <a:r>
              <a:rPr lang="en-US" sz="23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Medium-term </a:t>
            </a: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investment in training and capability development to enhance employee engagement (Deloitte, 2024)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081431" y="7529501"/>
            <a:ext cx="4926813" cy="18684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67"/>
              </a:lnSpc>
            </a:pPr>
            <a:r>
              <a:rPr lang="en-US" sz="23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Long-term </a:t>
            </a: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succession planning to build leadership pipelines and organisational resilience (CIPD, 2024)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744472" y="8346933"/>
            <a:ext cx="9790168" cy="650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00"/>
              </a:lnSpc>
            </a:pPr>
            <a:r>
              <a:rPr lang="en-US" sz="2000" b="1" i="1" dirty="0">
                <a:solidFill>
                  <a:srgbClr val="000000"/>
                </a:solidFill>
                <a:latin typeface="Canva Sans Bold Italics"/>
                <a:ea typeface="Canva Sans Bold Italics"/>
                <a:cs typeface="Canva Sans Bold Italics"/>
                <a:sym typeface="Canva Sans Bold Italics"/>
              </a:rPr>
              <a:t>Figure 6: Integrated Retention and Succession Strategy Model</a:t>
            </a:r>
          </a:p>
          <a:p>
            <a:pPr algn="ctr">
              <a:lnSpc>
                <a:spcPts val="2600"/>
              </a:lnSpc>
            </a:pPr>
            <a:r>
              <a:rPr lang="en-US" sz="2000" b="1" i="1" dirty="0">
                <a:solidFill>
                  <a:srgbClr val="000000"/>
                </a:solidFill>
                <a:latin typeface="Canva Sans Bold Italics"/>
                <a:ea typeface="Canva Sans Bold Italics"/>
                <a:cs typeface="Canva Sans Bold Italics"/>
                <a:sym typeface="Canva Sans Bold Italics"/>
              </a:rPr>
              <a:t>Source: CIPD (2024); Deloitte (2024)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5632600" y="-729873"/>
            <a:ext cx="3804080" cy="3782085"/>
            <a:chOff x="0" y="0"/>
            <a:chExt cx="1087500" cy="108121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87500" cy="1081212"/>
            </a:xfrm>
            <a:custGeom>
              <a:avLst/>
              <a:gdLst/>
              <a:ahLst/>
              <a:cxnLst/>
              <a:rect l="l" t="t" r="r" b="b"/>
              <a:pathLst>
                <a:path w="1087500" h="1081212">
                  <a:moveTo>
                    <a:pt x="203516" y="0"/>
                  </a:moveTo>
                  <a:lnTo>
                    <a:pt x="883983" y="0"/>
                  </a:lnTo>
                  <a:cubicBezTo>
                    <a:pt x="996382" y="0"/>
                    <a:pt x="1087500" y="91117"/>
                    <a:pt x="1087500" y="203516"/>
                  </a:cubicBezTo>
                  <a:lnTo>
                    <a:pt x="1087500" y="877696"/>
                  </a:lnTo>
                  <a:cubicBezTo>
                    <a:pt x="1087500" y="931672"/>
                    <a:pt x="1066058" y="983437"/>
                    <a:pt x="1027891" y="1021603"/>
                  </a:cubicBezTo>
                  <a:cubicBezTo>
                    <a:pt x="989724" y="1059770"/>
                    <a:pt x="937959" y="1081212"/>
                    <a:pt x="883983" y="1081212"/>
                  </a:cubicBezTo>
                  <a:lnTo>
                    <a:pt x="203516" y="1081212"/>
                  </a:lnTo>
                  <a:cubicBezTo>
                    <a:pt x="149540" y="1081212"/>
                    <a:pt x="97775" y="1059770"/>
                    <a:pt x="59609" y="1021603"/>
                  </a:cubicBezTo>
                  <a:cubicBezTo>
                    <a:pt x="21442" y="983437"/>
                    <a:pt x="0" y="931672"/>
                    <a:pt x="0" y="877696"/>
                  </a:cubicBezTo>
                  <a:lnTo>
                    <a:pt x="0" y="203516"/>
                  </a:lnTo>
                  <a:cubicBezTo>
                    <a:pt x="0" y="149540"/>
                    <a:pt x="21442" y="97775"/>
                    <a:pt x="59609" y="59609"/>
                  </a:cubicBezTo>
                  <a:cubicBezTo>
                    <a:pt x="97775" y="21442"/>
                    <a:pt x="149540" y="0"/>
                    <a:pt x="203516" y="0"/>
                  </a:cubicBezTo>
                  <a:close/>
                </a:path>
              </a:pathLst>
            </a:custGeom>
            <a:blipFill>
              <a:blip r:embed="rId2"/>
              <a:stretch>
                <a:fillRect l="-24612" r="-24612"/>
              </a:stretch>
            </a:blipFill>
            <a:ln w="95250" cap="rnd">
              <a:solidFill>
                <a:srgbClr val="014A85"/>
              </a:solidFill>
              <a:prstDash val="solid"/>
              <a:round/>
            </a:ln>
          </p:spPr>
        </p:sp>
      </p:grpSp>
      <p:graphicFrame>
        <p:nvGraphicFramePr>
          <p:cNvPr id="4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0008757"/>
              </p:ext>
            </p:extLst>
          </p:nvPr>
        </p:nvGraphicFramePr>
        <p:xfrm>
          <a:off x="457200" y="2255918"/>
          <a:ext cx="8010342" cy="6902554"/>
        </p:xfrm>
        <a:graphic>
          <a:graphicData uri="http://schemas.openxmlformats.org/drawingml/2006/table">
            <a:tbl>
              <a:tblPr/>
              <a:tblGrid>
                <a:gridCol w="197766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37587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5680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075559">
                <a:tc>
                  <a:txBody>
                    <a:bodyPr/>
                    <a:lstStyle/>
                    <a:p>
                      <a:pPr algn="l">
                        <a:lnSpc>
                          <a:spcPts val="4199"/>
                        </a:lnSpc>
                        <a:defRPr/>
                      </a:pPr>
                      <a:r>
                        <a:rPr lang="en-US" sz="2999" b="1" dirty="0">
                          <a:solidFill>
                            <a:srgbClr val="FFFFFF"/>
                          </a:solidFill>
                          <a:latin typeface="Helvetica World Bold"/>
                          <a:ea typeface="Helvetica World Bold"/>
                          <a:cs typeface="Helvetica World Bold"/>
                          <a:sym typeface="Helvetica World Bold"/>
                        </a:rPr>
                        <a:t>Strategy</a:t>
                      </a:r>
                      <a:endParaRPr lang="en-US" sz="1100" dirty="0"/>
                    </a:p>
                  </a:txBody>
                  <a:tcPr marL="38100" marR="38100" marT="38100" marB="381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0407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4199"/>
                        </a:lnSpc>
                        <a:defRPr/>
                      </a:pPr>
                      <a:r>
                        <a:rPr lang="en-US" sz="2999" b="1">
                          <a:solidFill>
                            <a:srgbClr val="FFFFFF"/>
                          </a:solidFill>
                          <a:latin typeface="Helvetica World Bold"/>
                          <a:ea typeface="Helvetica World Bold"/>
                          <a:cs typeface="Helvetica World Bold"/>
                          <a:sym typeface="Helvetica World Bold"/>
                        </a:rPr>
                        <a:t>NHS Application</a:t>
                      </a:r>
                      <a:endParaRPr lang="en-US" sz="1100"/>
                    </a:p>
                  </a:txBody>
                  <a:tcPr marL="38100" marR="38100" marT="38100" marB="381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0407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4199"/>
                        </a:lnSpc>
                        <a:defRPr/>
                      </a:pPr>
                      <a:r>
                        <a:rPr lang="en-US" sz="2999" b="1">
                          <a:solidFill>
                            <a:srgbClr val="FFFFFF"/>
                          </a:solidFill>
                          <a:latin typeface="Helvetica World Bold"/>
                          <a:ea typeface="Helvetica World Bold"/>
                          <a:cs typeface="Helvetica World Bold"/>
                          <a:sym typeface="Helvetica World Bold"/>
                        </a:rPr>
                        <a:t>Expected Outcome</a:t>
                      </a:r>
                      <a:endParaRPr lang="en-US" sz="1100"/>
                    </a:p>
                  </a:txBody>
                  <a:tcPr marL="38100" marR="38100" marT="38100" marB="381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0407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29464">
                <a:tc>
                  <a:txBody>
                    <a:bodyPr/>
                    <a:lstStyle/>
                    <a:p>
                      <a:pPr algn="l">
                        <a:lnSpc>
                          <a:spcPts val="3499"/>
                        </a:lnSpc>
                        <a:defRPr/>
                      </a:pPr>
                      <a:r>
                        <a:rPr lang="en-US" sz="2499" dirty="0">
                          <a:solidFill>
                            <a:srgbClr val="000000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Flexible Working</a:t>
                      </a:r>
                      <a:endParaRPr lang="en-US" sz="1100" dirty="0"/>
                    </a:p>
                  </a:txBody>
                  <a:tcPr marL="38100" marR="38100" marT="38100" marB="381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3499"/>
                        </a:lnSpc>
                        <a:defRPr/>
                      </a:pPr>
                      <a:r>
                        <a:rPr lang="en-US" sz="2499">
                          <a:solidFill>
                            <a:srgbClr val="000000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Shift redesign and workload balance (McKinsey, 2023)</a:t>
                      </a:r>
                      <a:endParaRPr lang="en-US" sz="1100"/>
                    </a:p>
                    <a:p>
                      <a:pPr algn="l">
                        <a:lnSpc>
                          <a:spcPts val="3499"/>
                        </a:lnSpc>
                      </a:pPr>
                      <a:endParaRPr lang="en-US" sz="1100"/>
                    </a:p>
                  </a:txBody>
                  <a:tcPr marL="38100" marR="38100" marT="38100" marB="381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3499"/>
                        </a:lnSpc>
                        <a:defRPr/>
                      </a:pPr>
                      <a:r>
                        <a:rPr lang="en-US" sz="2499">
                          <a:solidFill>
                            <a:srgbClr val="000000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Reduced burnout and improved retention</a:t>
                      </a:r>
                      <a:endParaRPr lang="en-US" sz="1100"/>
                    </a:p>
                  </a:txBody>
                  <a:tcPr marL="38100" marR="38100" marT="38100" marB="381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78091">
                <a:tc>
                  <a:txBody>
                    <a:bodyPr/>
                    <a:lstStyle/>
                    <a:p>
                      <a:pPr algn="l">
                        <a:lnSpc>
                          <a:spcPts val="3499"/>
                        </a:lnSpc>
                        <a:defRPr/>
                      </a:pPr>
                      <a:r>
                        <a:rPr lang="en-US" sz="2499">
                          <a:solidFill>
                            <a:srgbClr val="000000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Reward Reform</a:t>
                      </a:r>
                      <a:endParaRPr lang="en-US" sz="1100"/>
                    </a:p>
                  </a:txBody>
                  <a:tcPr marL="38100" marR="38100" marT="38100" marB="381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3499"/>
                        </a:lnSpc>
                        <a:defRPr/>
                      </a:pPr>
                      <a:r>
                        <a:rPr lang="en-US" sz="2499" dirty="0">
                          <a:solidFill>
                            <a:srgbClr val="000000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Financial and non-financial incentives (Guest, 2017)</a:t>
                      </a:r>
                      <a:endParaRPr lang="en-US" sz="1100" dirty="0"/>
                    </a:p>
                  </a:txBody>
                  <a:tcPr marL="38100" marR="38100" marT="38100" marB="381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3499"/>
                        </a:lnSpc>
                        <a:defRPr/>
                      </a:pPr>
                      <a:r>
                        <a:rPr lang="en-US" sz="2499">
                          <a:solidFill>
                            <a:srgbClr val="000000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Increased motivation and fairness perception</a:t>
                      </a:r>
                      <a:endParaRPr lang="en-US" sz="1100"/>
                    </a:p>
                  </a:txBody>
                  <a:tcPr marL="38100" marR="38100" marT="38100" marB="381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740723">
                <a:tc>
                  <a:txBody>
                    <a:bodyPr/>
                    <a:lstStyle/>
                    <a:p>
                      <a:pPr algn="l">
                        <a:lnSpc>
                          <a:spcPts val="3499"/>
                        </a:lnSpc>
                        <a:defRPr/>
                      </a:pPr>
                      <a:r>
                        <a:rPr lang="en-US" sz="2499">
                          <a:solidFill>
                            <a:srgbClr val="000000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Career Development</a:t>
                      </a:r>
                      <a:endParaRPr lang="en-US" sz="1100"/>
                    </a:p>
                  </a:txBody>
                  <a:tcPr marL="38100" marR="38100" marT="38100" marB="381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3499"/>
                        </a:lnSpc>
                        <a:defRPr/>
                      </a:pPr>
                      <a:r>
                        <a:rPr lang="en-US" sz="2499">
                          <a:solidFill>
                            <a:srgbClr val="000000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Leadership pathways and training (Saks, 2006)</a:t>
                      </a:r>
                      <a:endParaRPr lang="en-US" sz="1100"/>
                    </a:p>
                  </a:txBody>
                  <a:tcPr marL="38100" marR="38100" marT="38100" marB="381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3499"/>
                        </a:lnSpc>
                        <a:defRPr/>
                      </a:pPr>
                      <a:r>
                        <a:rPr lang="en-US" sz="2499" dirty="0">
                          <a:solidFill>
                            <a:srgbClr val="000000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Strong succession planning and engagement</a:t>
                      </a:r>
                      <a:endParaRPr lang="en-US" sz="1100" dirty="0"/>
                    </a:p>
                  </a:txBody>
                  <a:tcPr marL="38100" marR="38100" marT="38100" marB="381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" name="TextBox 5"/>
          <p:cNvSpPr txBox="1"/>
          <p:nvPr/>
        </p:nvSpPr>
        <p:spPr>
          <a:xfrm>
            <a:off x="8258190" y="8382038"/>
            <a:ext cx="9790168" cy="650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00"/>
              </a:lnSpc>
            </a:pPr>
            <a:r>
              <a:rPr lang="en-US" sz="2000" b="1" i="1">
                <a:solidFill>
                  <a:srgbClr val="000000"/>
                </a:solidFill>
                <a:latin typeface="Canva Sans Bold Italics"/>
                <a:ea typeface="Canva Sans Bold Italics"/>
                <a:cs typeface="Canva Sans Bold Italics"/>
                <a:sym typeface="Canva Sans Bold Italics"/>
              </a:rPr>
              <a:t>Figure 7: HRM Strategies and Retention Outcomes</a:t>
            </a:r>
          </a:p>
          <a:p>
            <a:pPr algn="ctr">
              <a:lnSpc>
                <a:spcPts val="2600"/>
              </a:lnSpc>
            </a:pPr>
            <a:r>
              <a:rPr lang="en-US" sz="2000" b="1" i="1">
                <a:solidFill>
                  <a:srgbClr val="000000"/>
                </a:solidFill>
                <a:latin typeface="Canva Sans Bold Italics"/>
                <a:ea typeface="Canva Sans Bold Italics"/>
                <a:cs typeface="Canva Sans Bold Italics"/>
                <a:sym typeface="Canva Sans Bold Italics"/>
              </a:rPr>
              <a:t>Source: McKinsey (2023); Guest (2017); Saks (2006)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52184" y="434907"/>
            <a:ext cx="13380936" cy="18210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7079"/>
              </a:lnSpc>
            </a:pPr>
            <a:r>
              <a:rPr lang="en-US" sz="5999" b="1" dirty="0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Strategic Recommendations for the NHS</a:t>
            </a:r>
          </a:p>
        </p:txBody>
      </p:sp>
      <p:sp>
        <p:nvSpPr>
          <p:cNvPr id="7" name="Freeform 7"/>
          <p:cNvSpPr/>
          <p:nvPr/>
        </p:nvSpPr>
        <p:spPr>
          <a:xfrm>
            <a:off x="8467542" y="3052212"/>
            <a:ext cx="9580817" cy="5131250"/>
          </a:xfrm>
          <a:custGeom>
            <a:avLst/>
            <a:gdLst/>
            <a:ahLst/>
            <a:cxnLst/>
            <a:rect l="l" t="t" r="r" b="b"/>
            <a:pathLst>
              <a:path w="9580817" h="5131250">
                <a:moveTo>
                  <a:pt x="0" y="0"/>
                </a:moveTo>
                <a:lnTo>
                  <a:pt x="9580816" y="0"/>
                </a:lnTo>
                <a:lnTo>
                  <a:pt x="9580816" y="5131250"/>
                </a:lnTo>
                <a:lnTo>
                  <a:pt x="0" y="513125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6442" t="-11103" r="-5652" b="-28341"/>
            </a:stretch>
          </a:blipFill>
        </p:spPr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5862658" y="-400494"/>
            <a:ext cx="3804080" cy="3782085"/>
            <a:chOff x="0" y="0"/>
            <a:chExt cx="1087500" cy="108121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87500" cy="1081212"/>
            </a:xfrm>
            <a:custGeom>
              <a:avLst/>
              <a:gdLst/>
              <a:ahLst/>
              <a:cxnLst/>
              <a:rect l="l" t="t" r="r" b="b"/>
              <a:pathLst>
                <a:path w="1087500" h="1081212">
                  <a:moveTo>
                    <a:pt x="203516" y="0"/>
                  </a:moveTo>
                  <a:lnTo>
                    <a:pt x="883983" y="0"/>
                  </a:lnTo>
                  <a:cubicBezTo>
                    <a:pt x="996382" y="0"/>
                    <a:pt x="1087500" y="91117"/>
                    <a:pt x="1087500" y="203516"/>
                  </a:cubicBezTo>
                  <a:lnTo>
                    <a:pt x="1087500" y="877696"/>
                  </a:lnTo>
                  <a:cubicBezTo>
                    <a:pt x="1087500" y="931672"/>
                    <a:pt x="1066058" y="983437"/>
                    <a:pt x="1027891" y="1021603"/>
                  </a:cubicBezTo>
                  <a:cubicBezTo>
                    <a:pt x="989724" y="1059770"/>
                    <a:pt x="937959" y="1081212"/>
                    <a:pt x="883983" y="1081212"/>
                  </a:cubicBezTo>
                  <a:lnTo>
                    <a:pt x="203516" y="1081212"/>
                  </a:lnTo>
                  <a:cubicBezTo>
                    <a:pt x="149540" y="1081212"/>
                    <a:pt x="97775" y="1059770"/>
                    <a:pt x="59609" y="1021603"/>
                  </a:cubicBezTo>
                  <a:cubicBezTo>
                    <a:pt x="21442" y="983437"/>
                    <a:pt x="0" y="931672"/>
                    <a:pt x="0" y="877696"/>
                  </a:cubicBezTo>
                  <a:lnTo>
                    <a:pt x="0" y="203516"/>
                  </a:lnTo>
                  <a:cubicBezTo>
                    <a:pt x="0" y="149540"/>
                    <a:pt x="21442" y="97775"/>
                    <a:pt x="59609" y="59609"/>
                  </a:cubicBezTo>
                  <a:cubicBezTo>
                    <a:pt x="97775" y="21442"/>
                    <a:pt x="149540" y="0"/>
                    <a:pt x="203516" y="0"/>
                  </a:cubicBezTo>
                  <a:close/>
                </a:path>
              </a:pathLst>
            </a:custGeom>
            <a:blipFill>
              <a:blip r:embed="rId2"/>
              <a:stretch>
                <a:fillRect l="-24612" r="-24612"/>
              </a:stretch>
            </a:blipFill>
            <a:ln w="95250" cap="rnd">
              <a:solidFill>
                <a:srgbClr val="014A85"/>
              </a:solidFill>
              <a:prstDash val="solid"/>
              <a:round/>
            </a:ln>
          </p:spPr>
        </p:sp>
      </p:grpSp>
      <p:graphicFrame>
        <p:nvGraphicFramePr>
          <p:cNvPr id="4" name="Table 4"/>
          <p:cNvGraphicFramePr>
            <a:graphicFrameLocks noGrp="1"/>
          </p:cNvGraphicFramePr>
          <p:nvPr/>
        </p:nvGraphicFramePr>
        <p:xfrm>
          <a:off x="792264" y="1692228"/>
          <a:ext cx="8351735" cy="6834780"/>
        </p:xfrm>
        <a:graphic>
          <a:graphicData uri="http://schemas.openxmlformats.org/drawingml/2006/table">
            <a:tbl>
              <a:tblPr/>
              <a:tblGrid>
                <a:gridCol w="130520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0437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4215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68830">
                <a:tc>
                  <a:txBody>
                    <a:bodyPr/>
                    <a:lstStyle/>
                    <a:p>
                      <a:pPr algn="l">
                        <a:lnSpc>
                          <a:spcPts val="4199"/>
                        </a:lnSpc>
                        <a:defRPr/>
                      </a:pPr>
                      <a:r>
                        <a:rPr lang="en-US" sz="2999" b="1">
                          <a:solidFill>
                            <a:srgbClr val="FFFFFF"/>
                          </a:solidFill>
                          <a:latin typeface="Helvetica World Bold"/>
                          <a:ea typeface="Helvetica World Bold"/>
                          <a:cs typeface="Helvetica World Bold"/>
                          <a:sym typeface="Helvetica World Bold"/>
                        </a:rPr>
                        <a:t>Phase</a:t>
                      </a:r>
                      <a:endParaRPr lang="en-US" sz="1100"/>
                    </a:p>
                  </a:txBody>
                  <a:tcPr marL="38100" marR="38100" marT="38100" marB="381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0407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4199"/>
                        </a:lnSpc>
                        <a:defRPr/>
                      </a:pPr>
                      <a:r>
                        <a:rPr lang="en-US" sz="2999" b="1">
                          <a:solidFill>
                            <a:srgbClr val="FFFFFF"/>
                          </a:solidFill>
                          <a:latin typeface="Helvetica World Bold"/>
                          <a:ea typeface="Helvetica World Bold"/>
                          <a:cs typeface="Helvetica World Bold"/>
                          <a:sym typeface="Helvetica World Bold"/>
                        </a:rPr>
                        <a:t>Action</a:t>
                      </a:r>
                      <a:endParaRPr lang="en-US" sz="1100"/>
                    </a:p>
                  </a:txBody>
                  <a:tcPr marL="38100" marR="38100" marT="38100" marB="381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0407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4199"/>
                        </a:lnSpc>
                        <a:defRPr/>
                      </a:pPr>
                      <a:r>
                        <a:rPr lang="en-US" sz="2999" b="1">
                          <a:solidFill>
                            <a:srgbClr val="FFFFFF"/>
                          </a:solidFill>
                          <a:latin typeface="Helvetica World Bold"/>
                          <a:ea typeface="Helvetica World Bold"/>
                          <a:cs typeface="Helvetica World Bold"/>
                          <a:sym typeface="Helvetica World Bold"/>
                        </a:rPr>
                        <a:t>Outcome</a:t>
                      </a:r>
                      <a:endParaRPr lang="en-US" sz="1100"/>
                    </a:p>
                  </a:txBody>
                  <a:tcPr marL="38100" marR="38100" marT="38100" marB="381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0407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97796">
                <a:tc>
                  <a:txBody>
                    <a:bodyPr/>
                    <a:lstStyle/>
                    <a:p>
                      <a:pPr algn="l">
                        <a:lnSpc>
                          <a:spcPts val="3499"/>
                        </a:lnSpc>
                        <a:defRPr/>
                      </a:pPr>
                      <a:r>
                        <a:rPr lang="en-US" sz="2499">
                          <a:solidFill>
                            <a:srgbClr val="000000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Short-term</a:t>
                      </a:r>
                      <a:endParaRPr lang="en-US" sz="1100"/>
                    </a:p>
                  </a:txBody>
                  <a:tcPr marL="38100" marR="38100" marT="38100" marB="381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3499"/>
                        </a:lnSpc>
                        <a:defRPr/>
                      </a:pPr>
                      <a:r>
                        <a:rPr lang="en-US" sz="2499">
                          <a:solidFill>
                            <a:srgbClr val="000000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Improving working conditions and workload balance (NHS England, 2023)</a:t>
                      </a:r>
                      <a:endParaRPr lang="en-US" sz="1100"/>
                    </a:p>
                    <a:p>
                      <a:pPr algn="l">
                        <a:lnSpc>
                          <a:spcPts val="3499"/>
                        </a:lnSpc>
                      </a:pPr>
                      <a:endParaRPr lang="en-US" sz="1100"/>
                    </a:p>
                  </a:txBody>
                  <a:tcPr marL="38100" marR="38100" marT="38100" marB="381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3499"/>
                        </a:lnSpc>
                        <a:defRPr/>
                      </a:pPr>
                      <a:r>
                        <a:rPr lang="en-US" sz="2499">
                          <a:solidFill>
                            <a:srgbClr val="000000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Immediate improvement in staff retention</a:t>
                      </a:r>
                      <a:endParaRPr lang="en-US" sz="1100"/>
                    </a:p>
                    <a:p>
                      <a:pPr algn="l">
                        <a:lnSpc>
                          <a:spcPts val="3499"/>
                        </a:lnSpc>
                      </a:pPr>
                      <a:endParaRPr lang="en-US" sz="1100"/>
                    </a:p>
                  </a:txBody>
                  <a:tcPr marL="38100" marR="38100" marT="38100" marB="381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74837">
                <a:tc>
                  <a:txBody>
                    <a:bodyPr/>
                    <a:lstStyle/>
                    <a:p>
                      <a:pPr algn="l">
                        <a:lnSpc>
                          <a:spcPts val="3499"/>
                        </a:lnSpc>
                        <a:defRPr/>
                      </a:pPr>
                      <a:r>
                        <a:rPr lang="en-US" sz="2499">
                          <a:solidFill>
                            <a:srgbClr val="000000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Medium-term</a:t>
                      </a:r>
                      <a:endParaRPr lang="en-US" sz="1100"/>
                    </a:p>
                  </a:txBody>
                  <a:tcPr marL="38100" marR="38100" marT="38100" marB="381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3499"/>
                        </a:lnSpc>
                        <a:defRPr/>
                      </a:pPr>
                      <a:r>
                        <a:rPr lang="en-US" sz="2499">
                          <a:solidFill>
                            <a:srgbClr val="000000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Investment in training and development programmes (OECD, 2023)</a:t>
                      </a:r>
                      <a:endParaRPr lang="en-US" sz="1100"/>
                    </a:p>
                  </a:txBody>
                  <a:tcPr marL="38100" marR="38100" marT="38100" marB="381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3499"/>
                        </a:lnSpc>
                        <a:defRPr/>
                      </a:pPr>
                      <a:r>
                        <a:rPr lang="en-US" sz="2499">
                          <a:solidFill>
                            <a:srgbClr val="000000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Enhanced skills and employee engagement</a:t>
                      </a:r>
                      <a:endParaRPr lang="en-US" sz="1100"/>
                    </a:p>
                  </a:txBody>
                  <a:tcPr marL="38100" marR="38100" marT="38100" marB="381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89123">
                <a:tc>
                  <a:txBody>
                    <a:bodyPr/>
                    <a:lstStyle/>
                    <a:p>
                      <a:pPr algn="l">
                        <a:lnSpc>
                          <a:spcPts val="3499"/>
                        </a:lnSpc>
                        <a:defRPr/>
                      </a:pPr>
                      <a:r>
                        <a:rPr lang="en-US" sz="2499">
                          <a:solidFill>
                            <a:srgbClr val="000000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Long-term</a:t>
                      </a:r>
                      <a:endParaRPr lang="en-US" sz="1100"/>
                    </a:p>
                  </a:txBody>
                  <a:tcPr marL="38100" marR="38100" marT="38100" marB="381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3499"/>
                        </a:lnSpc>
                        <a:defRPr/>
                      </a:pPr>
                      <a:r>
                        <a:rPr lang="en-US" sz="2499">
                          <a:solidFill>
                            <a:srgbClr val="000000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Development of leadership pipelines and succession planning (NHS England, 2023)  </a:t>
                      </a:r>
                      <a:endParaRPr lang="en-US" sz="1100"/>
                    </a:p>
                  </a:txBody>
                  <a:tcPr marL="38100" marR="38100" marT="38100" marB="381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3499"/>
                        </a:lnSpc>
                        <a:defRPr/>
                      </a:pPr>
                      <a:r>
                        <a:rPr lang="en-US" sz="2499">
                          <a:solidFill>
                            <a:srgbClr val="000000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Sustainable workforce and organisational continuity</a:t>
                      </a:r>
                      <a:endParaRPr lang="en-US" sz="1100"/>
                    </a:p>
                  </a:txBody>
                  <a:tcPr marL="38100" marR="38100" marT="38100" marB="381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" name="Freeform 5"/>
          <p:cNvSpPr/>
          <p:nvPr/>
        </p:nvSpPr>
        <p:spPr>
          <a:xfrm>
            <a:off x="9433371" y="2459256"/>
            <a:ext cx="8613086" cy="4985380"/>
          </a:xfrm>
          <a:custGeom>
            <a:avLst/>
            <a:gdLst/>
            <a:ahLst/>
            <a:cxnLst/>
            <a:rect l="l" t="t" r="r" b="b"/>
            <a:pathLst>
              <a:path w="8613086" h="4985380">
                <a:moveTo>
                  <a:pt x="0" y="0"/>
                </a:moveTo>
                <a:lnTo>
                  <a:pt x="8613086" y="0"/>
                </a:lnTo>
                <a:lnTo>
                  <a:pt x="8613086" y="4985380"/>
                </a:lnTo>
                <a:lnTo>
                  <a:pt x="0" y="498538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7898" r="-8616" b="-34116"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8844830" y="7871939"/>
            <a:ext cx="9790168" cy="650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00"/>
              </a:lnSpc>
            </a:pPr>
            <a:r>
              <a:rPr lang="en-US" sz="2000" b="1" i="1">
                <a:solidFill>
                  <a:srgbClr val="000000"/>
                </a:solidFill>
                <a:latin typeface="Canva Sans Bold Italics"/>
                <a:ea typeface="Canva Sans Bold Italics"/>
                <a:cs typeface="Canva Sans Bold Italics"/>
                <a:sym typeface="Canva Sans Bold Italics"/>
              </a:rPr>
              <a:t>Figure 8: Phased Implementation Timeline for Workforce Strategy</a:t>
            </a:r>
          </a:p>
          <a:p>
            <a:pPr algn="ctr">
              <a:lnSpc>
                <a:spcPts val="2600"/>
              </a:lnSpc>
            </a:pPr>
            <a:r>
              <a:rPr lang="en-US" sz="2000" b="1" i="1">
                <a:solidFill>
                  <a:srgbClr val="000000"/>
                </a:solidFill>
                <a:latin typeface="Canva Sans Bold Italics"/>
                <a:ea typeface="Canva Sans Bold Italics"/>
                <a:cs typeface="Canva Sans Bold Italics"/>
                <a:sym typeface="Canva Sans Bold Italics"/>
              </a:rPr>
              <a:t>Source: NHS England (2023); OECD (2023)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2264" y="582930"/>
            <a:ext cx="15070394" cy="9010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79"/>
              </a:lnSpc>
            </a:pPr>
            <a:r>
              <a:rPr lang="en-US" sz="5999" b="1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Implementation Strategy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134216" y="-899914"/>
            <a:ext cx="3076169" cy="3076169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2"/>
              <a:stretch>
                <a:fillRect l="-74516" t="-611" r="-20993" b="-29891"/>
              </a:stretch>
            </a:blipFill>
            <a:ln w="95250" cap="sq">
              <a:solidFill>
                <a:srgbClr val="014A85"/>
              </a:solidFill>
              <a:prstDash val="solid"/>
              <a:miter/>
            </a:ln>
          </p:spPr>
        </p:sp>
      </p:grpSp>
      <p:sp>
        <p:nvSpPr>
          <p:cNvPr id="4" name="Freeform 4"/>
          <p:cNvSpPr/>
          <p:nvPr/>
        </p:nvSpPr>
        <p:spPr>
          <a:xfrm>
            <a:off x="13541468" y="5143500"/>
            <a:ext cx="4130832" cy="4720951"/>
          </a:xfrm>
          <a:custGeom>
            <a:avLst/>
            <a:gdLst/>
            <a:ahLst/>
            <a:cxnLst/>
            <a:rect l="l" t="t" r="r" b="b"/>
            <a:pathLst>
              <a:path w="4130832" h="4720951">
                <a:moveTo>
                  <a:pt x="0" y="0"/>
                </a:moveTo>
                <a:lnTo>
                  <a:pt x="4130832" y="0"/>
                </a:lnTo>
                <a:lnTo>
                  <a:pt x="4130832" y="4720951"/>
                </a:lnTo>
                <a:lnTo>
                  <a:pt x="0" y="472095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14455289" y="6101728"/>
            <a:ext cx="2303191" cy="2804494"/>
          </a:xfrm>
          <a:custGeom>
            <a:avLst/>
            <a:gdLst/>
            <a:ahLst/>
            <a:cxnLst/>
            <a:rect l="l" t="t" r="r" b="b"/>
            <a:pathLst>
              <a:path w="2303191" h="2804494">
                <a:moveTo>
                  <a:pt x="0" y="0"/>
                </a:moveTo>
                <a:lnTo>
                  <a:pt x="2303190" y="0"/>
                </a:lnTo>
                <a:lnTo>
                  <a:pt x="2303190" y="2804495"/>
                </a:lnTo>
                <a:lnTo>
                  <a:pt x="0" y="280449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0298372" y="1632653"/>
            <a:ext cx="3823658" cy="3426954"/>
          </a:xfrm>
          <a:custGeom>
            <a:avLst/>
            <a:gdLst/>
            <a:ahLst/>
            <a:cxnLst/>
            <a:rect l="l" t="t" r="r" b="b"/>
            <a:pathLst>
              <a:path w="3823658" h="3426954">
                <a:moveTo>
                  <a:pt x="0" y="0"/>
                </a:moveTo>
                <a:lnTo>
                  <a:pt x="3823658" y="0"/>
                </a:lnTo>
                <a:lnTo>
                  <a:pt x="3823658" y="3426954"/>
                </a:lnTo>
                <a:lnTo>
                  <a:pt x="0" y="342695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792264" y="1735596"/>
            <a:ext cx="5532336" cy="46166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596"/>
              </a:lnSpc>
            </a:pPr>
            <a:r>
              <a:rPr lang="en-US" sz="3074" b="1" dirty="0">
                <a:solidFill>
                  <a:srgbClr val="014A85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Risks and Limitations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2264" y="647695"/>
            <a:ext cx="15070394" cy="9010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79"/>
              </a:lnSpc>
            </a:pPr>
            <a:r>
              <a:rPr lang="en-US" sz="5999" b="1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Risks and Limitations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92264" y="2479357"/>
            <a:ext cx="9288938" cy="37734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58" lvl="1" indent="-259079" algn="l">
              <a:lnSpc>
                <a:spcPts val="3767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Budget constraints may limit the implementation of workforce strategies (National Audit Office, 2024) </a:t>
            </a:r>
          </a:p>
          <a:p>
            <a:pPr marL="518158" lvl="1" indent="-259079" algn="l">
              <a:lnSpc>
                <a:spcPts val="3767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Resistance to organisational change can reduce policy effectiveness (NHS Providers, 2023) </a:t>
            </a:r>
          </a:p>
          <a:p>
            <a:pPr marL="518158" lvl="1" indent="-259079" algn="l">
              <a:lnSpc>
                <a:spcPts val="3767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Ongoing workforce shortages may delay expected outcomes (NHS Providers, 2023) </a:t>
            </a:r>
          </a:p>
          <a:p>
            <a:pPr marL="518158" lvl="1" indent="-259079" algn="l">
              <a:lnSpc>
                <a:spcPts val="3767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Implementation complexity across NHS structures creates operational challenges (National Audit Office, 2024)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92264" y="6651454"/>
            <a:ext cx="6065736" cy="46166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596"/>
              </a:lnSpc>
            </a:pPr>
            <a:r>
              <a:rPr lang="en-US" sz="3074" b="1" dirty="0">
                <a:solidFill>
                  <a:srgbClr val="014A85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Mitigation Strategies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92264" y="7130801"/>
            <a:ext cx="9288938" cy="23446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58" lvl="1" indent="-259079" algn="l">
              <a:lnSpc>
                <a:spcPts val="3767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Phased implementation to manage financial and operational risks </a:t>
            </a:r>
          </a:p>
          <a:p>
            <a:pPr marL="518158" lvl="1" indent="-259079" algn="l">
              <a:lnSpc>
                <a:spcPts val="3767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Strong leadership alignment to support change initiatives </a:t>
            </a:r>
          </a:p>
          <a:p>
            <a:pPr marL="518158" lvl="1" indent="-259079" algn="l">
              <a:lnSpc>
                <a:spcPts val="3767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Prioritisation of critical workforce areas for resource allocation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2829635" y="7417331"/>
            <a:ext cx="4896159" cy="4896159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2"/>
              <a:stretch>
                <a:fillRect r="-50000"/>
              </a:stretch>
            </a:blipFill>
            <a:ln w="95250" cap="sq">
              <a:solidFill>
                <a:srgbClr val="014A85"/>
              </a:solidFill>
              <a:prstDash val="solid"/>
              <a:miter/>
            </a:ln>
          </p:spPr>
        </p:sp>
      </p:grpSp>
      <p:sp>
        <p:nvSpPr>
          <p:cNvPr id="4" name="Freeform 4"/>
          <p:cNvSpPr/>
          <p:nvPr/>
        </p:nvSpPr>
        <p:spPr>
          <a:xfrm>
            <a:off x="1028700" y="2959823"/>
            <a:ext cx="952951" cy="933892"/>
          </a:xfrm>
          <a:custGeom>
            <a:avLst/>
            <a:gdLst/>
            <a:ahLst/>
            <a:cxnLst/>
            <a:rect l="l" t="t" r="r" b="b"/>
            <a:pathLst>
              <a:path w="952951" h="933892">
                <a:moveTo>
                  <a:pt x="0" y="0"/>
                </a:moveTo>
                <a:lnTo>
                  <a:pt x="952951" y="0"/>
                </a:lnTo>
                <a:lnTo>
                  <a:pt x="952951" y="933892"/>
                </a:lnTo>
                <a:lnTo>
                  <a:pt x="0" y="93389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1338749" y="3235542"/>
            <a:ext cx="332852" cy="384245"/>
          </a:xfrm>
          <a:custGeom>
            <a:avLst/>
            <a:gdLst/>
            <a:ahLst/>
            <a:cxnLst/>
            <a:rect l="l" t="t" r="r" b="b"/>
            <a:pathLst>
              <a:path w="332852" h="384245">
                <a:moveTo>
                  <a:pt x="0" y="0"/>
                </a:moveTo>
                <a:lnTo>
                  <a:pt x="332853" y="0"/>
                </a:lnTo>
                <a:lnTo>
                  <a:pt x="332853" y="384245"/>
                </a:lnTo>
                <a:lnTo>
                  <a:pt x="0" y="38424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028700" y="4456650"/>
            <a:ext cx="901928" cy="883889"/>
          </a:xfrm>
          <a:custGeom>
            <a:avLst/>
            <a:gdLst/>
            <a:ahLst/>
            <a:cxnLst/>
            <a:rect l="l" t="t" r="r" b="b"/>
            <a:pathLst>
              <a:path w="901928" h="883889">
                <a:moveTo>
                  <a:pt x="0" y="0"/>
                </a:moveTo>
                <a:lnTo>
                  <a:pt x="901928" y="0"/>
                </a:lnTo>
                <a:lnTo>
                  <a:pt x="901928" y="883889"/>
                </a:lnTo>
                <a:lnTo>
                  <a:pt x="0" y="88388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1322149" y="4717607"/>
            <a:ext cx="315030" cy="363672"/>
          </a:xfrm>
          <a:custGeom>
            <a:avLst/>
            <a:gdLst/>
            <a:ahLst/>
            <a:cxnLst/>
            <a:rect l="l" t="t" r="r" b="b"/>
            <a:pathLst>
              <a:path w="315030" h="363672">
                <a:moveTo>
                  <a:pt x="0" y="0"/>
                </a:moveTo>
                <a:lnTo>
                  <a:pt x="315030" y="0"/>
                </a:lnTo>
                <a:lnTo>
                  <a:pt x="315030" y="363671"/>
                </a:lnTo>
                <a:lnTo>
                  <a:pt x="0" y="36367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1028700" y="5903474"/>
            <a:ext cx="952951" cy="933892"/>
          </a:xfrm>
          <a:custGeom>
            <a:avLst/>
            <a:gdLst/>
            <a:ahLst/>
            <a:cxnLst/>
            <a:rect l="l" t="t" r="r" b="b"/>
            <a:pathLst>
              <a:path w="952951" h="933892">
                <a:moveTo>
                  <a:pt x="0" y="0"/>
                </a:moveTo>
                <a:lnTo>
                  <a:pt x="952951" y="0"/>
                </a:lnTo>
                <a:lnTo>
                  <a:pt x="952951" y="933892"/>
                </a:lnTo>
                <a:lnTo>
                  <a:pt x="0" y="93389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338749" y="6179193"/>
            <a:ext cx="332852" cy="384245"/>
          </a:xfrm>
          <a:custGeom>
            <a:avLst/>
            <a:gdLst/>
            <a:ahLst/>
            <a:cxnLst/>
            <a:rect l="l" t="t" r="r" b="b"/>
            <a:pathLst>
              <a:path w="332852" h="384245">
                <a:moveTo>
                  <a:pt x="0" y="0"/>
                </a:moveTo>
                <a:lnTo>
                  <a:pt x="332853" y="0"/>
                </a:lnTo>
                <a:lnTo>
                  <a:pt x="332853" y="384245"/>
                </a:lnTo>
                <a:lnTo>
                  <a:pt x="0" y="38424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054212" y="7286961"/>
            <a:ext cx="901928" cy="883889"/>
          </a:xfrm>
          <a:custGeom>
            <a:avLst/>
            <a:gdLst/>
            <a:ahLst/>
            <a:cxnLst/>
            <a:rect l="l" t="t" r="r" b="b"/>
            <a:pathLst>
              <a:path w="901928" h="883889">
                <a:moveTo>
                  <a:pt x="0" y="0"/>
                </a:moveTo>
                <a:lnTo>
                  <a:pt x="901927" y="0"/>
                </a:lnTo>
                <a:lnTo>
                  <a:pt x="901927" y="883889"/>
                </a:lnTo>
                <a:lnTo>
                  <a:pt x="0" y="88388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1347660" y="7547918"/>
            <a:ext cx="315030" cy="363672"/>
          </a:xfrm>
          <a:custGeom>
            <a:avLst/>
            <a:gdLst/>
            <a:ahLst/>
            <a:cxnLst/>
            <a:rect l="l" t="t" r="r" b="b"/>
            <a:pathLst>
              <a:path w="315030" h="363672">
                <a:moveTo>
                  <a:pt x="0" y="0"/>
                </a:moveTo>
                <a:lnTo>
                  <a:pt x="315031" y="0"/>
                </a:lnTo>
                <a:lnTo>
                  <a:pt x="315031" y="363672"/>
                </a:lnTo>
                <a:lnTo>
                  <a:pt x="0" y="36367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6020226" y="6186526"/>
            <a:ext cx="937451" cy="943427"/>
          </a:xfrm>
          <a:custGeom>
            <a:avLst/>
            <a:gdLst/>
            <a:ahLst/>
            <a:cxnLst/>
            <a:rect l="l" t="t" r="r" b="b"/>
            <a:pathLst>
              <a:path w="937451" h="943427">
                <a:moveTo>
                  <a:pt x="0" y="0"/>
                </a:moveTo>
                <a:lnTo>
                  <a:pt x="937450" y="0"/>
                </a:lnTo>
                <a:lnTo>
                  <a:pt x="937450" y="943427"/>
                </a:lnTo>
                <a:lnTo>
                  <a:pt x="0" y="94342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t="-238460" r="-424611" b="-160673"/>
            </a:stretch>
          </a:blipFill>
        </p:spPr>
      </p:sp>
      <p:sp>
        <p:nvSpPr>
          <p:cNvPr id="13" name="TextBox 13"/>
          <p:cNvSpPr txBox="1"/>
          <p:nvPr/>
        </p:nvSpPr>
        <p:spPr>
          <a:xfrm>
            <a:off x="1054212" y="1266848"/>
            <a:ext cx="15070394" cy="9010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79"/>
              </a:lnSpc>
            </a:pPr>
            <a:r>
              <a:rPr lang="en-US" sz="5999" b="1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Conclusion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8644" y="2968676"/>
            <a:ext cx="10273998" cy="52021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67"/>
              </a:lnSpc>
            </a:pP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NHS continues to face significant workforce retention challenges driven by structural pressures (The King’s Fund, 2023) </a:t>
            </a:r>
          </a:p>
          <a:p>
            <a:pPr algn="l">
              <a:lnSpc>
                <a:spcPts val="3767"/>
              </a:lnSpc>
            </a:pPr>
            <a:endParaRPr lang="en-US" sz="2399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3767"/>
              </a:lnSpc>
            </a:pP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Key issues including workload, pay inequality, and limited progression impact staff retention (Health Foundation, 2022) </a:t>
            </a:r>
          </a:p>
          <a:p>
            <a:pPr algn="l">
              <a:lnSpc>
                <a:spcPts val="3767"/>
              </a:lnSpc>
            </a:pPr>
            <a:endParaRPr lang="en-US" sz="2399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3767"/>
              </a:lnSpc>
            </a:pP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Strategic HRM interventions are essential to address workforce instability and improve outcomes (The King’s Fund, 2023) </a:t>
            </a:r>
          </a:p>
          <a:p>
            <a:pPr algn="l">
              <a:lnSpc>
                <a:spcPts val="3767"/>
              </a:lnSpc>
            </a:pPr>
            <a:endParaRPr lang="en-US" sz="2399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3767"/>
              </a:lnSpc>
            </a:pP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Long-term sustainability is contingent upon integrated retention and succession planning strategies (Health Foundation, 2022) 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16020226" y="159374"/>
            <a:ext cx="3076169" cy="3076169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6"/>
              <a:stretch>
                <a:fillRect l="-31724" r="-31112" b="-8557"/>
              </a:stretch>
            </a:blipFill>
            <a:ln w="95250" cap="sq">
              <a:solidFill>
                <a:srgbClr val="014A85"/>
              </a:solidFill>
              <a:prstDash val="solid"/>
              <a:miter/>
            </a:ln>
          </p:spPr>
        </p:sp>
      </p:grp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678552" y="4642472"/>
            <a:ext cx="7060494" cy="7060494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2"/>
              <a:stretch>
                <a:fillRect l="-24906" r="-24906"/>
              </a:stretch>
            </a:blipFill>
            <a:ln w="95250" cap="sq">
              <a:solidFill>
                <a:srgbClr val="014A85"/>
              </a:solidFill>
              <a:prstDash val="solid"/>
              <a:miter/>
            </a:ln>
          </p:spPr>
        </p:sp>
      </p:grpSp>
      <p:sp>
        <p:nvSpPr>
          <p:cNvPr id="4" name="Freeform 4"/>
          <p:cNvSpPr/>
          <p:nvPr/>
        </p:nvSpPr>
        <p:spPr>
          <a:xfrm>
            <a:off x="3426667" y="5173450"/>
            <a:ext cx="908495" cy="332736"/>
          </a:xfrm>
          <a:custGeom>
            <a:avLst/>
            <a:gdLst/>
            <a:ahLst/>
            <a:cxnLst/>
            <a:rect l="l" t="t" r="r" b="b"/>
            <a:pathLst>
              <a:path w="908495" h="332736">
                <a:moveTo>
                  <a:pt x="0" y="0"/>
                </a:moveTo>
                <a:lnTo>
                  <a:pt x="908495" y="0"/>
                </a:lnTo>
                <a:lnTo>
                  <a:pt x="908495" y="332736"/>
                </a:lnTo>
                <a:lnTo>
                  <a:pt x="0" y="33273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3392823" y="3697724"/>
            <a:ext cx="13866477" cy="3616923"/>
            <a:chOff x="0" y="0"/>
            <a:chExt cx="2131068" cy="55586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131068" cy="555866"/>
            </a:xfrm>
            <a:custGeom>
              <a:avLst/>
              <a:gdLst/>
              <a:ahLst/>
              <a:cxnLst/>
              <a:rect l="l" t="t" r="r" b="b"/>
              <a:pathLst>
                <a:path w="2131068" h="555866">
                  <a:moveTo>
                    <a:pt x="28474" y="0"/>
                  </a:moveTo>
                  <a:lnTo>
                    <a:pt x="2102594" y="0"/>
                  </a:lnTo>
                  <a:cubicBezTo>
                    <a:pt x="2118320" y="0"/>
                    <a:pt x="2131068" y="12748"/>
                    <a:pt x="2131068" y="28474"/>
                  </a:cubicBezTo>
                  <a:lnTo>
                    <a:pt x="2131068" y="527392"/>
                  </a:lnTo>
                  <a:cubicBezTo>
                    <a:pt x="2131068" y="543118"/>
                    <a:pt x="2118320" y="555866"/>
                    <a:pt x="2102594" y="555866"/>
                  </a:cubicBezTo>
                  <a:lnTo>
                    <a:pt x="28474" y="555866"/>
                  </a:lnTo>
                  <a:cubicBezTo>
                    <a:pt x="12748" y="555866"/>
                    <a:pt x="0" y="543118"/>
                    <a:pt x="0" y="527392"/>
                  </a:cubicBezTo>
                  <a:lnTo>
                    <a:pt x="0" y="28474"/>
                  </a:lnTo>
                  <a:cubicBezTo>
                    <a:pt x="0" y="12748"/>
                    <a:pt x="12748" y="0"/>
                    <a:pt x="28474" y="0"/>
                  </a:cubicBezTo>
                  <a:close/>
                </a:path>
              </a:pathLst>
            </a:custGeom>
            <a:solidFill>
              <a:srgbClr val="014A85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28575"/>
              <a:ext cx="2131068" cy="58444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32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3594455" y="3957559"/>
            <a:ext cx="1574974" cy="1543475"/>
          </a:xfrm>
          <a:custGeom>
            <a:avLst/>
            <a:gdLst/>
            <a:ahLst/>
            <a:cxnLst/>
            <a:rect l="l" t="t" r="r" b="b"/>
            <a:pathLst>
              <a:path w="1574974" h="1543475">
                <a:moveTo>
                  <a:pt x="0" y="0"/>
                </a:moveTo>
                <a:lnTo>
                  <a:pt x="1574975" y="0"/>
                </a:lnTo>
                <a:lnTo>
                  <a:pt x="1574975" y="1543475"/>
                </a:lnTo>
                <a:lnTo>
                  <a:pt x="0" y="154347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1322149" y="1607442"/>
            <a:ext cx="15070394" cy="9010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79"/>
              </a:lnSpc>
            </a:pPr>
            <a:r>
              <a:rPr lang="en-US" sz="5999" b="1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Strategic Insight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157733" y="4019579"/>
            <a:ext cx="11735837" cy="29629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20"/>
              </a:lnSpc>
            </a:pPr>
            <a:r>
              <a:rPr lang="en-US" sz="4000" i="1">
                <a:solidFill>
                  <a:srgbClr val="FFFFFF"/>
                </a:solidFill>
                <a:latin typeface="Open Sauce Italics"/>
                <a:ea typeface="Open Sauce Italics"/>
                <a:cs typeface="Open Sauce Italics"/>
                <a:sym typeface="Open Sauce Italics"/>
              </a:rPr>
              <a:t>“Retention and succession planning must be positioned as core strategic priorities to ensure workforce sustainability and effective healthcare delivery within the NHS (NHS England, 2023; Guest, 2017).”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14590276" y="-1195053"/>
            <a:ext cx="4892778" cy="4892778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 flipH="1"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630849" y="0"/>
                    <a:pt x="812800" y="181951"/>
                    <a:pt x="812800" y="406400"/>
                  </a:cubicBezTo>
                  <a:cubicBezTo>
                    <a:pt x="812800" y="630849"/>
                    <a:pt x="630849" y="812800"/>
                    <a:pt x="406400" y="812800"/>
                  </a:cubicBezTo>
                  <a:cubicBezTo>
                    <a:pt x="181951" y="812800"/>
                    <a:pt x="0" y="630849"/>
                    <a:pt x="0" y="406400"/>
                  </a:cubicBezTo>
                  <a:cubicBezTo>
                    <a:pt x="0" y="181951"/>
                    <a:pt x="181951" y="0"/>
                    <a:pt x="406400" y="0"/>
                  </a:cubicBezTo>
                  <a:close/>
                </a:path>
              </a:pathLst>
            </a:custGeom>
            <a:blipFill>
              <a:blip r:embed="rId2"/>
              <a:stretch>
                <a:fillRect l="-24906" r="-24906"/>
              </a:stretch>
            </a:blipFill>
            <a:ln w="95250" cap="sq">
              <a:solidFill>
                <a:srgbClr val="014A85"/>
              </a:solidFill>
              <a:prstDash val="solid"/>
              <a:miter/>
            </a:ln>
          </p:spPr>
        </p:sp>
      </p:grp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23233" y="1522385"/>
            <a:ext cx="17827111" cy="8542379"/>
            <a:chOff x="0" y="0"/>
            <a:chExt cx="4695206" cy="224984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695206" cy="2249845"/>
            </a:xfrm>
            <a:custGeom>
              <a:avLst/>
              <a:gdLst/>
              <a:ahLst/>
              <a:cxnLst/>
              <a:rect l="l" t="t" r="r" b="b"/>
              <a:pathLst>
                <a:path w="4695206" h="2249845">
                  <a:moveTo>
                    <a:pt x="43428" y="0"/>
                  </a:moveTo>
                  <a:lnTo>
                    <a:pt x="4651778" y="0"/>
                  </a:lnTo>
                  <a:cubicBezTo>
                    <a:pt x="4663296" y="0"/>
                    <a:pt x="4674342" y="4575"/>
                    <a:pt x="4682486" y="12720"/>
                  </a:cubicBezTo>
                  <a:cubicBezTo>
                    <a:pt x="4690631" y="20864"/>
                    <a:pt x="4695206" y="31910"/>
                    <a:pt x="4695206" y="43428"/>
                  </a:cubicBezTo>
                  <a:lnTo>
                    <a:pt x="4695206" y="2206417"/>
                  </a:lnTo>
                  <a:cubicBezTo>
                    <a:pt x="4695206" y="2217935"/>
                    <a:pt x="4690631" y="2228981"/>
                    <a:pt x="4682486" y="2237125"/>
                  </a:cubicBezTo>
                  <a:cubicBezTo>
                    <a:pt x="4674342" y="2245269"/>
                    <a:pt x="4663296" y="2249845"/>
                    <a:pt x="4651778" y="2249845"/>
                  </a:cubicBezTo>
                  <a:lnTo>
                    <a:pt x="43428" y="2249845"/>
                  </a:lnTo>
                  <a:cubicBezTo>
                    <a:pt x="19443" y="2249845"/>
                    <a:pt x="0" y="2230402"/>
                    <a:pt x="0" y="2206417"/>
                  </a:cubicBezTo>
                  <a:lnTo>
                    <a:pt x="0" y="43428"/>
                  </a:lnTo>
                  <a:cubicBezTo>
                    <a:pt x="0" y="31910"/>
                    <a:pt x="4575" y="20864"/>
                    <a:pt x="12720" y="12720"/>
                  </a:cubicBezTo>
                  <a:cubicBezTo>
                    <a:pt x="20864" y="4575"/>
                    <a:pt x="31910" y="0"/>
                    <a:pt x="43428" y="0"/>
                  </a:cubicBezTo>
                  <a:close/>
                </a:path>
              </a:pathLst>
            </a:custGeom>
            <a:solidFill>
              <a:srgbClr val="014A85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28575"/>
              <a:ext cx="4695206" cy="227842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32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53328" y="418184"/>
            <a:ext cx="15070394" cy="9105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79"/>
              </a:lnSpc>
            </a:pPr>
            <a:r>
              <a:rPr lang="en-US" sz="5999" b="1" dirty="0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References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57347" y="2030730"/>
            <a:ext cx="16804940" cy="75361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3390" lvl="1" indent="-226695" algn="l">
              <a:lnSpc>
                <a:spcPts val="2730"/>
              </a:lnSpc>
              <a:buAutoNum type="arabicPeriod"/>
            </a:pPr>
            <a:r>
              <a:rPr lang="en-US" sz="21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Adams, A., Lugsden, E., Chase, J., Arber, S. and Bond, S. (2021) ‘Skill-mix changes and work intensification in nursing’, BMJ Open, 11(2), e042000. Available at: https://bmjopen.bmj.com/content/11/2/e042000 (Accessed: 9 April 2026).</a:t>
            </a:r>
          </a:p>
          <a:p>
            <a:pPr marL="453390" lvl="1" indent="-226695" algn="l">
              <a:lnSpc>
                <a:spcPts val="2730"/>
              </a:lnSpc>
              <a:buAutoNum type="arabicPeriod"/>
            </a:pPr>
            <a:r>
              <a:rPr lang="en-US" sz="21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Adams, J.S. (1965) ‘Inequity in social exchange’, Advances in Experimental Social Psychology, 2, pp. 267–299.</a:t>
            </a:r>
          </a:p>
          <a:p>
            <a:pPr marL="453390" lvl="1" indent="-226695" algn="l">
              <a:lnSpc>
                <a:spcPts val="2730"/>
              </a:lnSpc>
              <a:buAutoNum type="arabicPeriod"/>
            </a:pPr>
            <a:r>
              <a:rPr lang="en-US" sz="21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Becker, G.S. (1993) Human Capital: A Theoretical and Empirical Analysis. 3rd edn. Chicago: University of Chicago Press.</a:t>
            </a:r>
          </a:p>
          <a:p>
            <a:pPr marL="453390" lvl="1" indent="-226695" algn="l">
              <a:lnSpc>
                <a:spcPts val="2730"/>
              </a:lnSpc>
              <a:buAutoNum type="arabicPeriod"/>
            </a:pPr>
            <a:r>
              <a:rPr lang="en-US" sz="21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Buchan, J., Charlesworth, A., Gershlick, B. and Seccombe, I. (2022) ‘A critical moment: NHS staffing trends, retention and workforce challenges’, Human Resources for Health, 20(1), pp. 1–10. Available at: </a:t>
            </a:r>
            <a:r>
              <a:rPr lang="en-US" sz="2100" u="sng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  <a:hlinkClick r:id="rId2" tooltip="https://human-resources-health.biomedcentral.com"/>
              </a:rPr>
              <a:t>https://human-resources-health.biomedcentral.com</a:t>
            </a:r>
            <a:r>
              <a:rPr lang="en-US" sz="21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(Accessed: 9 April 2026).</a:t>
            </a:r>
          </a:p>
          <a:p>
            <a:pPr marL="453390" lvl="1" indent="-226695" algn="l">
              <a:lnSpc>
                <a:spcPts val="2730"/>
              </a:lnSpc>
              <a:buAutoNum type="arabicPeriod"/>
            </a:pPr>
            <a:r>
              <a:rPr lang="en-US" sz="21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Chartered Institute of Personnel and Development (CIPD) (2024) Resourcing and Talent Planning Survey. Available at: </a:t>
            </a:r>
            <a:r>
              <a:rPr lang="en-US" sz="2100" u="sng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  <a:hlinkClick r:id="rId3" tooltip="https://www.cipd.org/uk/knowledge/reports/resourcing-surveys/"/>
              </a:rPr>
              <a:t>https://www.cipd.org/uk/knowledge/reports/resourcing-surveys/</a:t>
            </a:r>
            <a:r>
              <a:rPr lang="en-US" sz="21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(Accessed: 9 April 2026).</a:t>
            </a:r>
          </a:p>
          <a:p>
            <a:pPr marL="453390" lvl="1" indent="-226695" algn="l">
              <a:lnSpc>
                <a:spcPts val="2730"/>
              </a:lnSpc>
              <a:buAutoNum type="arabicPeriod"/>
            </a:pPr>
            <a:r>
              <a:rPr lang="en-US" sz="21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Dall’Ora, C., Ball, J., Recio-Saucedo, A. and Griffiths, P. (2022) ‘Nurse staffing levels and patient outcomes: A systematic review of longitudinal studies’, International Journal of Nursing Studies, 124, p. 104097. Available at: </a:t>
            </a:r>
            <a:r>
              <a:rPr lang="en-US" sz="2100" u="sng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  <a:hlinkClick r:id="rId4" tooltip="https://doi.org/10.1016/j.ijnurstu.2022.104311"/>
              </a:rPr>
              <a:t>https://doi.org/10.1016/j.ijnurstu.2022.104311</a:t>
            </a:r>
            <a:r>
              <a:rPr lang="en-US" sz="21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(Accessed: 9 April 2026).</a:t>
            </a:r>
          </a:p>
          <a:p>
            <a:pPr marL="453390" lvl="1" indent="-226695" algn="l">
              <a:lnSpc>
                <a:spcPts val="2730"/>
              </a:lnSpc>
              <a:buAutoNum type="arabicPeriod"/>
            </a:pPr>
            <a:r>
              <a:rPr lang="en-US" sz="21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Deloitte (2024) Global Human Capital Trends 2024. Available at: </a:t>
            </a:r>
            <a:r>
              <a:rPr lang="en-US" sz="2100" u="sng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  <a:hlinkClick r:id="rId5" tooltip="https://www.deloitte.com"/>
              </a:rPr>
              <a:t>https://www.deloitte.com</a:t>
            </a:r>
            <a:r>
              <a:rPr lang="en-US" sz="21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(Accessed: 9 April 2026).</a:t>
            </a:r>
          </a:p>
          <a:p>
            <a:pPr marL="453390" lvl="1" indent="-226695" algn="l">
              <a:lnSpc>
                <a:spcPts val="2730"/>
              </a:lnSpc>
              <a:buAutoNum type="arabicPeriod"/>
            </a:pPr>
            <a:r>
              <a:rPr lang="en-US" sz="21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Guest, D.E. (2017) ‘Human resource management and employee well-being: Towards a new analytic framework’, Human Resource Management Journal, 27(1), pp. 22–38.</a:t>
            </a:r>
          </a:p>
          <a:p>
            <a:pPr marL="453390" lvl="1" indent="-226695" algn="l">
              <a:lnSpc>
                <a:spcPts val="2730"/>
              </a:lnSpc>
              <a:buAutoNum type="arabicPeriod"/>
            </a:pPr>
            <a:r>
              <a:rPr lang="en-US" sz="21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Health Foundation (2022) Fit for the Future? Workforce policy in the English NHS. London: The Health Foundation. Available at: </a:t>
            </a:r>
            <a:r>
              <a:rPr lang="en-US" sz="2100" u="sng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  <a:hlinkClick r:id="rId6" tooltip="https://www.health.org.uk/reports-and-analysis/reports/fit-for-purpose"/>
              </a:rPr>
              <a:t>https://www.health.org.uk/reports-and-analysis/reports/fit-for-purpose</a:t>
            </a:r>
            <a:r>
              <a:rPr lang="en-US" sz="21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(Accessed: 9 April 2026).</a:t>
            </a:r>
          </a:p>
          <a:p>
            <a:pPr marL="453390" lvl="1" indent="-226695" algn="l">
              <a:lnSpc>
                <a:spcPts val="2730"/>
              </a:lnSpc>
              <a:buAutoNum type="arabicPeriod"/>
            </a:pPr>
            <a:r>
              <a:rPr lang="en-US" sz="21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Health Foundation (2023) Workforce pressures and retention in the NHS. Available at: </a:t>
            </a:r>
            <a:r>
              <a:rPr lang="en-US" sz="2100" u="sng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  <a:hlinkClick r:id="rId7" tooltip="https://www.health.org.uk"/>
              </a:rPr>
              <a:t>https://www.health.org.uk</a:t>
            </a:r>
            <a:r>
              <a:rPr lang="en-US" sz="21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(Accessed: 9 April 2026).</a:t>
            </a:r>
          </a:p>
          <a:p>
            <a:pPr marL="453390" lvl="1" indent="-226695" algn="l">
              <a:lnSpc>
                <a:spcPts val="2730"/>
              </a:lnSpc>
              <a:buAutoNum type="arabicPeriod"/>
            </a:pPr>
            <a:r>
              <a:rPr lang="en-US" sz="21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Maslow, A.H. (1943) ‘A theory of human motivation’, Psychological Review, 50(4), pp. 370–396.</a:t>
            </a:r>
          </a:p>
          <a:p>
            <a:pPr marL="453390" lvl="1" indent="-226695" algn="l">
              <a:lnSpc>
                <a:spcPts val="2730"/>
              </a:lnSpc>
              <a:buAutoNum type="arabicPeriod"/>
            </a:pPr>
            <a:r>
              <a:rPr lang="en-US" sz="21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McKinsey &amp; Company (2023) The Great Attrition is making hiring harder. Available at: </a:t>
            </a:r>
            <a:r>
              <a:rPr lang="en-US" sz="2100" u="sng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  <a:hlinkClick r:id="rId8" tooltip="https://www.mckinsey.com"/>
              </a:rPr>
              <a:t>https://www.mckinsey.com</a:t>
            </a:r>
            <a:r>
              <a:rPr lang="en-US" sz="21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(Accessed: 9 April 2026).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23233" y="1522385"/>
            <a:ext cx="17827111" cy="8542379"/>
            <a:chOff x="0" y="0"/>
            <a:chExt cx="4695206" cy="224984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695206" cy="2249845"/>
            </a:xfrm>
            <a:custGeom>
              <a:avLst/>
              <a:gdLst/>
              <a:ahLst/>
              <a:cxnLst/>
              <a:rect l="l" t="t" r="r" b="b"/>
              <a:pathLst>
                <a:path w="4695206" h="2249845">
                  <a:moveTo>
                    <a:pt x="43428" y="0"/>
                  </a:moveTo>
                  <a:lnTo>
                    <a:pt x="4651778" y="0"/>
                  </a:lnTo>
                  <a:cubicBezTo>
                    <a:pt x="4663296" y="0"/>
                    <a:pt x="4674342" y="4575"/>
                    <a:pt x="4682486" y="12720"/>
                  </a:cubicBezTo>
                  <a:cubicBezTo>
                    <a:pt x="4690631" y="20864"/>
                    <a:pt x="4695206" y="31910"/>
                    <a:pt x="4695206" y="43428"/>
                  </a:cubicBezTo>
                  <a:lnTo>
                    <a:pt x="4695206" y="2206417"/>
                  </a:lnTo>
                  <a:cubicBezTo>
                    <a:pt x="4695206" y="2217935"/>
                    <a:pt x="4690631" y="2228981"/>
                    <a:pt x="4682486" y="2237125"/>
                  </a:cubicBezTo>
                  <a:cubicBezTo>
                    <a:pt x="4674342" y="2245269"/>
                    <a:pt x="4663296" y="2249845"/>
                    <a:pt x="4651778" y="2249845"/>
                  </a:cubicBezTo>
                  <a:lnTo>
                    <a:pt x="43428" y="2249845"/>
                  </a:lnTo>
                  <a:cubicBezTo>
                    <a:pt x="19443" y="2249845"/>
                    <a:pt x="0" y="2230402"/>
                    <a:pt x="0" y="2206417"/>
                  </a:cubicBezTo>
                  <a:lnTo>
                    <a:pt x="0" y="43428"/>
                  </a:lnTo>
                  <a:cubicBezTo>
                    <a:pt x="0" y="31910"/>
                    <a:pt x="4575" y="20864"/>
                    <a:pt x="12720" y="12720"/>
                  </a:cubicBezTo>
                  <a:cubicBezTo>
                    <a:pt x="20864" y="4575"/>
                    <a:pt x="31910" y="0"/>
                    <a:pt x="43428" y="0"/>
                  </a:cubicBezTo>
                  <a:close/>
                </a:path>
              </a:pathLst>
            </a:custGeom>
            <a:solidFill>
              <a:srgbClr val="014A85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28575"/>
              <a:ext cx="4695206" cy="227842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32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53328" y="418184"/>
            <a:ext cx="15070394" cy="9105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79"/>
              </a:lnSpc>
            </a:pPr>
            <a:r>
              <a:rPr lang="en-US" sz="5999" b="1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References</a:t>
            </a:r>
            <a:endParaRPr lang="en-US" sz="5999" b="1" dirty="0">
              <a:solidFill>
                <a:srgbClr val="014A85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94917" y="2053425"/>
            <a:ext cx="16898167" cy="7451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801" lvl="1" indent="-215900" algn="l">
              <a:lnSpc>
                <a:spcPts val="2600"/>
              </a:lnSpc>
              <a:buAutoNum type="arabicPeriod"/>
            </a:pPr>
            <a:r>
              <a:rPr lang="en-US" sz="20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National Audit Office (2024) NHS financial management and sustainability. London: NAO. Available at: </a:t>
            </a:r>
            <a:r>
              <a:rPr lang="en-US" sz="2000" u="sng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  <a:hlinkClick r:id="rId2" tooltip="https://www.nao.org.uk"/>
              </a:rPr>
              <a:t>https://www.nao.org.uk</a:t>
            </a:r>
            <a:r>
              <a:rPr lang="en-US" sz="20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(Accessed: 9 April 2026).</a:t>
            </a:r>
          </a:p>
          <a:p>
            <a:pPr marL="431801" lvl="1" indent="-215900" algn="l">
              <a:lnSpc>
                <a:spcPts val="2600"/>
              </a:lnSpc>
              <a:buAutoNum type="arabicPeriod"/>
            </a:pPr>
            <a:r>
              <a:rPr lang="en-US" sz="20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NHS Digital (2024) NHS vacancy statistics. Available at: </a:t>
            </a:r>
            <a:r>
              <a:rPr lang="en-US" sz="2000" u="sng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  <a:hlinkClick r:id="rId3" tooltip="https://digital.nhs.uk/data-and-information/publications/statistical"/>
              </a:rPr>
              <a:t>https://digital.nhs.uk/data-and-information/publications/statistical</a:t>
            </a:r>
            <a:r>
              <a:rPr lang="en-US" sz="20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(Accessed: 9 April 2026).</a:t>
            </a:r>
          </a:p>
          <a:p>
            <a:pPr marL="431801" lvl="1" indent="-215900" algn="l">
              <a:lnSpc>
                <a:spcPts val="2600"/>
              </a:lnSpc>
              <a:buAutoNum type="arabicPeriod"/>
            </a:pPr>
            <a:r>
              <a:rPr lang="en-US" sz="20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NHS England (2022) NHS People Plan. Available at: </a:t>
            </a:r>
            <a:r>
              <a:rPr lang="en-US" sz="2000" u="sng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  <a:hlinkClick r:id="rId4" tooltip="https://www.england.nhs.uk"/>
              </a:rPr>
              <a:t>https://www.england.nhs.uk</a:t>
            </a:r>
            <a:r>
              <a:rPr lang="en-US" sz="20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(Accessed: 9 April 2026).</a:t>
            </a:r>
          </a:p>
          <a:p>
            <a:pPr marL="431801" lvl="1" indent="-215900" algn="l">
              <a:lnSpc>
                <a:spcPts val="2600"/>
              </a:lnSpc>
              <a:buAutoNum type="arabicPeriod"/>
            </a:pPr>
            <a:r>
              <a:rPr lang="en-US" sz="20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NHS England (2023) NHS Long Term Workforce Plan. Available at: </a:t>
            </a:r>
            <a:r>
              <a:rPr lang="en-US" sz="2000" u="sng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  <a:hlinkClick r:id="rId5" tooltip="https://www.england.nhs.uk/publication/nhs-long-term-workforce-plan/"/>
              </a:rPr>
              <a:t>https://www.england.nhs.uk/publication/nhs-long-term-workforce-plan/</a:t>
            </a:r>
            <a:r>
              <a:rPr lang="en-US" sz="20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(Accessed: 9 April 2026).</a:t>
            </a:r>
          </a:p>
          <a:p>
            <a:pPr marL="431801" lvl="1" indent="-215900" algn="l">
              <a:lnSpc>
                <a:spcPts val="2600"/>
              </a:lnSpc>
              <a:buAutoNum type="arabicPeriod"/>
            </a:pPr>
            <a:r>
              <a:rPr lang="en-US" sz="20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NHS Providers (2023) Workforce shortages and challenges in the NHS. Available at: </a:t>
            </a:r>
            <a:r>
              <a:rPr lang="en-US" sz="2000" u="sng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  <a:hlinkClick r:id="rId6" tooltip="https://nhsproviders.org"/>
              </a:rPr>
              <a:t>https://nhsproviders.org</a:t>
            </a:r>
            <a:r>
              <a:rPr lang="en-US" sz="20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(Accessed: 9 April 2026).</a:t>
            </a:r>
          </a:p>
          <a:p>
            <a:pPr marL="431801" lvl="1" indent="-215900" algn="l">
              <a:lnSpc>
                <a:spcPts val="2600"/>
              </a:lnSpc>
              <a:buAutoNum type="arabicPeriod"/>
            </a:pPr>
            <a:r>
              <a:rPr lang="en-US" sz="20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NHS Staff Survey (2024) National Results Briefing. Available at: </a:t>
            </a:r>
            <a:r>
              <a:rPr lang="en-US" sz="2000" u="sng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  <a:hlinkClick r:id="rId7" tooltip="https://www.nhsstaffsurveys.com"/>
              </a:rPr>
              <a:t>https://www.nhsstaffsurveys.com</a:t>
            </a:r>
            <a:r>
              <a:rPr lang="en-US" sz="20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(Accessed: 9 April 2026).</a:t>
            </a:r>
          </a:p>
          <a:p>
            <a:pPr marL="431801" lvl="1" indent="-215900" algn="l">
              <a:lnSpc>
                <a:spcPts val="2600"/>
              </a:lnSpc>
              <a:buAutoNum type="arabicPeriod"/>
            </a:pPr>
            <a:r>
              <a:rPr lang="en-US" sz="20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Nuffield Trust (2024) The NHS workforce in numbers. Available at: </a:t>
            </a:r>
            <a:r>
              <a:rPr lang="en-US" sz="2000" u="sng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  <a:hlinkClick r:id="rId8" tooltip="https://www.nuffieldtrust.org.uk"/>
              </a:rPr>
              <a:t>https://www.nuffieldtrust.org.uk</a:t>
            </a:r>
            <a:r>
              <a:rPr lang="en-US" sz="20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(Accessed: 9 April 2026).</a:t>
            </a:r>
          </a:p>
          <a:p>
            <a:pPr marL="431801" lvl="1" indent="-215900" algn="l">
              <a:lnSpc>
                <a:spcPts val="2600"/>
              </a:lnSpc>
              <a:buAutoNum type="arabicPeriod"/>
            </a:pPr>
            <a:r>
              <a:rPr lang="en-US" sz="20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The King’s Fund (2025) NHS workforce in a nutshell. Available at: </a:t>
            </a:r>
            <a:r>
              <a:rPr lang="en-US" sz="2000" u="sng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  <a:hlinkClick r:id="rId9" tooltip="https://www.kingsfund.org.uk/insight-and-analysis/data-and-charts/nhs-workforce-nutshell"/>
              </a:rPr>
              <a:t>https://www.kingsfund.org.uk/insight-and-analysis/data-and-charts/nhs-workforce-nutshell</a:t>
            </a:r>
            <a:r>
              <a:rPr lang="en-US" sz="20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(Accessed: 9 April 2026).</a:t>
            </a:r>
          </a:p>
          <a:p>
            <a:pPr marL="431801" lvl="1" indent="-215900" algn="l">
              <a:lnSpc>
                <a:spcPts val="2600"/>
              </a:lnSpc>
              <a:buAutoNum type="arabicPeriod"/>
            </a:pPr>
            <a:r>
              <a:rPr lang="en-US" sz="20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Organisation for Economic Co-operation and Development (OECD) (2023) OECD Employment Outlook 2023. Paris: OECD Publishing. Available at: </a:t>
            </a:r>
            <a:r>
              <a:rPr lang="en-US" sz="2000" u="sng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  <a:hlinkClick r:id="rId10" tooltip="https://doi.org/10.1787/08785bba-en"/>
              </a:rPr>
              <a:t>https://doi.org/10.1787/08785bba-en</a:t>
            </a:r>
            <a:r>
              <a:rPr lang="en-US" sz="20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(Accessed: 9 April 2026).</a:t>
            </a:r>
          </a:p>
          <a:p>
            <a:pPr marL="431801" lvl="1" indent="-215900" algn="l">
              <a:lnSpc>
                <a:spcPts val="2600"/>
              </a:lnSpc>
              <a:buAutoNum type="arabicPeriod"/>
            </a:pPr>
            <a:r>
              <a:rPr lang="en-US" sz="20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Pagel, C. (2023) Latest NHS performance in England, Oct 2023. Available at: </a:t>
            </a:r>
            <a:r>
              <a:rPr lang="en-US" sz="2000" u="sng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  <a:hlinkClick r:id="rId11" tooltip="https://christinapagel.substack.com/p/latest-nhs-performance-in-england"/>
              </a:rPr>
              <a:t>https://christinapagel.substack.com/p/latest-nhs-performance-in-england</a:t>
            </a:r>
            <a:r>
              <a:rPr lang="en-US" sz="20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(Accessed: 9 April 2026).</a:t>
            </a:r>
          </a:p>
          <a:p>
            <a:pPr marL="431801" lvl="1" indent="-215900" algn="l">
              <a:lnSpc>
                <a:spcPts val="2600"/>
              </a:lnSpc>
              <a:buAutoNum type="arabicPeriod"/>
            </a:pPr>
            <a:r>
              <a:rPr lang="en-US" sz="20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Saks, A.M. (2006) ‘Antecedents and consequences of employee engagement’, Journal of Managerial Psychology, 21(7), pp. 600–619.</a:t>
            </a:r>
          </a:p>
          <a:p>
            <a:pPr marL="431801" lvl="1" indent="-215900" algn="l">
              <a:lnSpc>
                <a:spcPts val="2600"/>
              </a:lnSpc>
              <a:buAutoNum type="arabicPeriod"/>
            </a:pPr>
            <a:r>
              <a:rPr lang="en-US" sz="20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Shields, M.A. and Ward, M. (2021) ‘Improving nurse retention in the NHS: The impact of pay and job satisfaction’, Health Economics, 30(2), pp. 1–15.</a:t>
            </a:r>
          </a:p>
          <a:p>
            <a:pPr marL="431801" lvl="1" indent="-215900" algn="l">
              <a:lnSpc>
                <a:spcPts val="2600"/>
              </a:lnSpc>
              <a:buAutoNum type="arabicPeriod"/>
            </a:pPr>
            <a:r>
              <a:rPr lang="en-US" sz="20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The King’s Fund (2022) Workforce pressures in the NHS. Available at: </a:t>
            </a:r>
            <a:r>
              <a:rPr lang="en-US" sz="2000" u="sng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  <a:hlinkClick r:id="rId12" tooltip="https://www.kingsfund.org.uk"/>
              </a:rPr>
              <a:t>https://www.kingsfund.org.uk</a:t>
            </a:r>
            <a:r>
              <a:rPr lang="en-US" sz="20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(Accessed: 9 April 2026).</a:t>
            </a:r>
          </a:p>
          <a:p>
            <a:pPr marL="431801" lvl="1" indent="-215900" algn="l">
              <a:lnSpc>
                <a:spcPts val="2600"/>
              </a:lnSpc>
              <a:buAutoNum type="arabicPeriod"/>
            </a:pPr>
            <a:r>
              <a:rPr lang="en-US" sz="20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The King’s Fund (2023) NHS workforce challenges and performance. Available at: </a:t>
            </a:r>
            <a:r>
              <a:rPr lang="en-US" sz="2000" u="sng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  <a:hlinkClick r:id="rId12" tooltip="https://www.kingsfund.org.uk"/>
              </a:rPr>
              <a:t>https://www.kingsfund.org.uk</a:t>
            </a:r>
            <a:r>
              <a:rPr lang="en-US" sz="20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(Accessed: 9 April 2026).</a:t>
            </a:r>
          </a:p>
          <a:p>
            <a:pPr marL="431801" lvl="1" indent="-215900" algn="l">
              <a:lnSpc>
                <a:spcPts val="2600"/>
              </a:lnSpc>
              <a:buAutoNum type="arabicPeriod"/>
            </a:pPr>
            <a:r>
              <a:rPr lang="en-US" sz="20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West, M., Coia, D. and others (2022) Caring for doctors, caring for patients: Workforce burnout in the NHS. London: The King’s Fund.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053314" y="6229092"/>
            <a:ext cx="4337653" cy="11444250"/>
          </a:xfrm>
          <a:custGeom>
            <a:avLst/>
            <a:gdLst/>
            <a:ahLst/>
            <a:cxnLst/>
            <a:rect l="l" t="t" r="r" b="b"/>
            <a:pathLst>
              <a:path w="4337653" h="11444250">
                <a:moveTo>
                  <a:pt x="0" y="0"/>
                </a:moveTo>
                <a:lnTo>
                  <a:pt x="4337654" y="0"/>
                </a:lnTo>
                <a:lnTo>
                  <a:pt x="4337654" y="11444250"/>
                </a:lnTo>
                <a:lnTo>
                  <a:pt x="0" y="1144425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r="-109748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247426" y="6229092"/>
            <a:ext cx="4815961" cy="5927336"/>
            <a:chOff x="0" y="0"/>
            <a:chExt cx="6604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60400" cy="812800"/>
            </a:xfrm>
            <a:custGeom>
              <a:avLst/>
              <a:gdLst/>
              <a:ahLst/>
              <a:cxnLst/>
              <a:rect l="l" t="t" r="r" b="b"/>
              <a:pathLst>
                <a:path w="660400" h="812800">
                  <a:moveTo>
                    <a:pt x="220252" y="19070"/>
                  </a:moveTo>
                  <a:cubicBezTo>
                    <a:pt x="254000" y="7556"/>
                    <a:pt x="292600" y="0"/>
                    <a:pt x="330378" y="0"/>
                  </a:cubicBezTo>
                  <a:cubicBezTo>
                    <a:pt x="368157" y="0"/>
                    <a:pt x="404509" y="6476"/>
                    <a:pt x="438009" y="17990"/>
                  </a:cubicBezTo>
                  <a:cubicBezTo>
                    <a:pt x="438723" y="18350"/>
                    <a:pt x="439435" y="18350"/>
                    <a:pt x="440148" y="18710"/>
                  </a:cubicBezTo>
                  <a:cubicBezTo>
                    <a:pt x="565955" y="64765"/>
                    <a:pt x="658618" y="186379"/>
                    <a:pt x="660400" y="328502"/>
                  </a:cubicBezTo>
                  <a:lnTo>
                    <a:pt x="660400" y="812800"/>
                  </a:lnTo>
                  <a:lnTo>
                    <a:pt x="0" y="812800"/>
                  </a:lnTo>
                  <a:lnTo>
                    <a:pt x="0" y="328861"/>
                  </a:lnTo>
                  <a:cubicBezTo>
                    <a:pt x="1782" y="185660"/>
                    <a:pt x="93019" y="64045"/>
                    <a:pt x="220252" y="19070"/>
                  </a:cubicBezTo>
                  <a:close/>
                </a:path>
              </a:pathLst>
            </a:custGeom>
            <a:blipFill>
              <a:blip r:embed="rId3"/>
              <a:stretch>
                <a:fillRect l="-61318" r="-23297"/>
              </a:stretch>
            </a:blipFill>
            <a:ln w="95250" cap="sq">
              <a:solidFill>
                <a:srgbClr val="FFFFFF"/>
              </a:solidFill>
              <a:prstDash val="solid"/>
              <a:miter/>
            </a:ln>
          </p:spPr>
        </p:sp>
      </p:grpSp>
      <p:grpSp>
        <p:nvGrpSpPr>
          <p:cNvPr id="5" name="Group 5"/>
          <p:cNvGrpSpPr/>
          <p:nvPr/>
        </p:nvGrpSpPr>
        <p:grpSpPr>
          <a:xfrm>
            <a:off x="10904219" y="-2963152"/>
            <a:ext cx="7831073" cy="7831073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4"/>
              <a:stretch>
                <a:fillRect l="-17491" r="-17491"/>
              </a:stretch>
            </a:blipFill>
            <a:ln w="95250" cap="sq">
              <a:solidFill>
                <a:srgbClr val="014A85"/>
              </a:solidFill>
              <a:prstDash val="solid"/>
              <a:miter/>
            </a:ln>
          </p:spPr>
        </p:sp>
      </p:grpSp>
      <p:sp>
        <p:nvSpPr>
          <p:cNvPr id="7" name="TextBox 7"/>
          <p:cNvSpPr txBox="1"/>
          <p:nvPr/>
        </p:nvSpPr>
        <p:spPr>
          <a:xfrm>
            <a:off x="1480316" y="3181023"/>
            <a:ext cx="9821303" cy="16868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793"/>
              </a:lnSpc>
            </a:pPr>
            <a:r>
              <a:rPr lang="en-US" sz="12542" b="1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Thank you</a:t>
            </a:r>
          </a:p>
        </p:txBody>
      </p:sp>
      <p:sp>
        <p:nvSpPr>
          <p:cNvPr id="8" name="Freeform 8"/>
          <p:cNvSpPr/>
          <p:nvPr/>
        </p:nvSpPr>
        <p:spPr>
          <a:xfrm>
            <a:off x="16323393" y="7453686"/>
            <a:ext cx="637667" cy="641732"/>
          </a:xfrm>
          <a:custGeom>
            <a:avLst/>
            <a:gdLst/>
            <a:ahLst/>
            <a:cxnLst/>
            <a:rect l="l" t="t" r="r" b="b"/>
            <a:pathLst>
              <a:path w="637667" h="641732">
                <a:moveTo>
                  <a:pt x="0" y="0"/>
                </a:moveTo>
                <a:lnTo>
                  <a:pt x="637667" y="0"/>
                </a:lnTo>
                <a:lnTo>
                  <a:pt x="637667" y="641732"/>
                </a:lnTo>
                <a:lnTo>
                  <a:pt x="0" y="64173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t="-238460" r="-424611" b="-160673"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6063387" y="5203508"/>
            <a:ext cx="5602862" cy="7090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636"/>
              </a:lnSpc>
            </a:pPr>
            <a:r>
              <a:rPr lang="en-US" sz="4817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for your attention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2030</Words>
  <Application>Microsoft Office PowerPoint</Application>
  <PresentationFormat>Custom</PresentationFormat>
  <Paragraphs>152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8" baseType="lpstr">
      <vt:lpstr>Arial</vt:lpstr>
      <vt:lpstr>Helvetica World Bold</vt:lpstr>
      <vt:lpstr>Canva Sans Bold</vt:lpstr>
      <vt:lpstr>Open Sauce</vt:lpstr>
      <vt:lpstr>Open Sauce Italics</vt:lpstr>
      <vt:lpstr>Open Sauce Bold</vt:lpstr>
      <vt:lpstr>Canva Sans</vt:lpstr>
      <vt:lpstr>Canva Sans Bold Italics</vt:lpstr>
      <vt:lpstr>Calibri</vt:lpstr>
      <vt:lpstr>Helvetica World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Blue and White Modern Medical Healthcare Presentation</dc:title>
  <cp:lastModifiedBy>Dell Latitude-7320</cp:lastModifiedBy>
  <cp:revision>3</cp:revision>
  <dcterms:created xsi:type="dcterms:W3CDTF">2006-08-16T00:00:00Z</dcterms:created>
  <dcterms:modified xsi:type="dcterms:W3CDTF">2026-04-09T16:19:56Z</dcterms:modified>
  <dc:identifier>DAHGXJklGco</dc:identifier>
</cp:coreProperties>
</file>