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4" r:id="rId1"/>
  </p:sldMasterIdLst>
  <p:notesMasterIdLst>
    <p:notesMasterId r:id="rId10"/>
  </p:notesMasterIdLst>
  <p:sldIdLst>
    <p:sldId id="256" r:id="rId2"/>
    <p:sldId id="257" r:id="rId3"/>
    <p:sldId id="258" r:id="rId4"/>
    <p:sldId id="259" r:id="rId5"/>
    <p:sldId id="260" r:id="rId6"/>
    <p:sldId id="261"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1023" autoAdjust="0"/>
  </p:normalViewPr>
  <p:slideViewPr>
    <p:cSldViewPr snapToGrid="0">
      <p:cViewPr varScale="1">
        <p:scale>
          <a:sx n="54" d="100"/>
          <a:sy n="54" d="100"/>
        </p:scale>
        <p:origin x="1781"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236995-6CF3-4322-A33C-D16CEA5647B2}" type="datetimeFigureOut">
              <a:rPr lang="en-US" smtClean="0"/>
              <a:t>10-Dec-19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DB5EB-ED4C-40DB-B5F0-A1CB30EA3EE5}" type="slidenum">
              <a:rPr lang="en-US" smtClean="0"/>
              <a:t>‹#›</a:t>
            </a:fld>
            <a:endParaRPr lang="en-US" dirty="0"/>
          </a:p>
        </p:txBody>
      </p:sp>
    </p:spTree>
    <p:extLst>
      <p:ext uri="{BB962C8B-B14F-4D97-AF65-F5344CB8AC3E}">
        <p14:creationId xmlns:p14="http://schemas.microsoft.com/office/powerpoint/2010/main" val="30024474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BDDB5EB-ED4C-40DB-B5F0-A1CB30EA3EE5}" type="slidenum">
              <a:rPr lang="en-US" smtClean="0"/>
              <a:t>1</a:t>
            </a:fld>
            <a:endParaRPr lang="en-US" dirty="0"/>
          </a:p>
        </p:txBody>
      </p:sp>
    </p:spTree>
    <p:extLst>
      <p:ext uri="{BB962C8B-B14F-4D97-AF65-F5344CB8AC3E}">
        <p14:creationId xmlns:p14="http://schemas.microsoft.com/office/powerpoint/2010/main" val="2828137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BDDB5EB-ED4C-40DB-B5F0-A1CB30EA3EE5}" type="slidenum">
              <a:rPr lang="en-US" smtClean="0"/>
              <a:t>2</a:t>
            </a:fld>
            <a:endParaRPr lang="en-US" dirty="0"/>
          </a:p>
        </p:txBody>
      </p:sp>
    </p:spTree>
    <p:extLst>
      <p:ext uri="{BB962C8B-B14F-4D97-AF65-F5344CB8AC3E}">
        <p14:creationId xmlns:p14="http://schemas.microsoft.com/office/powerpoint/2010/main" val="6199746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BDDB5EB-ED4C-40DB-B5F0-A1CB30EA3EE5}" type="slidenum">
              <a:rPr lang="en-US" smtClean="0"/>
              <a:t>3</a:t>
            </a:fld>
            <a:endParaRPr lang="en-US" dirty="0"/>
          </a:p>
        </p:txBody>
      </p:sp>
    </p:spTree>
    <p:extLst>
      <p:ext uri="{BB962C8B-B14F-4D97-AF65-F5344CB8AC3E}">
        <p14:creationId xmlns:p14="http://schemas.microsoft.com/office/powerpoint/2010/main" val="7484317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r>
              <a:rPr lang="en-US" b="1" dirty="0" smtClean="0">
                <a:latin typeface="Times New Roman" panose="02020603050405020304" pitchFamily="18" charset="0"/>
                <a:cs typeface="Times New Roman" panose="02020603050405020304" pitchFamily="18" charset="0"/>
              </a:rPr>
              <a:t>Bandura's Social Learning Theory</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Attention</a:t>
            </a:r>
            <a:r>
              <a:rPr lang="en-US" dirty="0" smtClean="0">
                <a:latin typeface="Times New Roman" panose="02020603050405020304" pitchFamily="18" charset="0"/>
                <a:cs typeface="Times New Roman" panose="02020603050405020304" pitchFamily="18" charset="0"/>
              </a:rPr>
              <a:t>: For</a:t>
            </a:r>
            <a:r>
              <a:rPr lang="en-US" baseline="0" dirty="0" smtClean="0">
                <a:latin typeface="Times New Roman" panose="02020603050405020304" pitchFamily="18" charset="0"/>
                <a:cs typeface="Times New Roman" panose="02020603050405020304" pitchFamily="18" charset="0"/>
              </a:rPr>
              <a:t> learning infants need models. They generally follow the activities done or demonstrated by the model(s). This is the stage for infants for paying attention on the models. Through paying attention they start the first step of learning. </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Retention</a:t>
            </a:r>
            <a:r>
              <a:rPr lang="en-US" dirty="0" smtClean="0">
                <a:latin typeface="Times New Roman" panose="02020603050405020304" pitchFamily="18" charset="0"/>
                <a:cs typeface="Times New Roman" panose="02020603050405020304" pitchFamily="18" charset="0"/>
              </a:rPr>
              <a:t>: This is the stage of remembering the activities</a:t>
            </a:r>
            <a:r>
              <a:rPr lang="en-US" baseline="0" dirty="0" smtClean="0">
                <a:latin typeface="Times New Roman" panose="02020603050405020304" pitchFamily="18" charset="0"/>
                <a:cs typeface="Times New Roman" panose="02020603050405020304" pitchFamily="18" charset="0"/>
              </a:rPr>
              <a:t> done or demonstrated by the models. It might be specific activity or behavior(Gredler, 2009).</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Reproduction</a:t>
            </a:r>
            <a:r>
              <a:rPr lang="en-US" dirty="0" smtClean="0">
                <a:latin typeface="Times New Roman" panose="02020603050405020304" pitchFamily="18" charset="0"/>
                <a:cs typeface="Times New Roman" panose="02020603050405020304" pitchFamily="18" charset="0"/>
              </a:rPr>
              <a:t>:</a:t>
            </a:r>
            <a:r>
              <a:rPr lang="en-US" baseline="0" dirty="0" smtClean="0">
                <a:latin typeface="Times New Roman" panose="02020603050405020304" pitchFamily="18" charset="0"/>
                <a:cs typeface="Times New Roman" panose="02020603050405020304" pitchFamily="18" charset="0"/>
              </a:rPr>
              <a:t> This is called the stage of imitation. That means infants imitate the activities or behavior done or demonstrated by model. </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Motivation</a:t>
            </a:r>
            <a:r>
              <a:rPr lang="en-US" dirty="0" smtClean="0">
                <a:latin typeface="Times New Roman" panose="02020603050405020304" pitchFamily="18" charset="0"/>
                <a:cs typeface="Times New Roman" panose="02020603050405020304" pitchFamily="18" charset="0"/>
              </a:rPr>
              <a:t>: In</a:t>
            </a:r>
            <a:r>
              <a:rPr lang="en-US" baseline="0" dirty="0" smtClean="0">
                <a:latin typeface="Times New Roman" panose="02020603050405020304" pitchFamily="18" charset="0"/>
                <a:cs typeface="Times New Roman" panose="02020603050405020304" pitchFamily="18" charset="0"/>
              </a:rPr>
              <a:t> the final stage infants for the hope of reward they demonstrate the behavior demonstrated by specific model. </a:t>
            </a:r>
            <a:endParaRPr lang="en-US" dirty="0" smtClean="0">
              <a:latin typeface="Times New Roman" panose="02020603050405020304" pitchFamily="18" charset="0"/>
              <a:cs typeface="Times New Roman" panose="02020603050405020304" pitchFamily="18" charset="0"/>
            </a:endParaRPr>
          </a:p>
          <a:p>
            <a:pPr marL="0" indent="0">
              <a:lnSpc>
                <a:spcPct val="150000"/>
              </a:lnSpc>
              <a:buNone/>
            </a:pPr>
            <a:r>
              <a:rPr lang="en-US" b="1" dirty="0" smtClean="0">
                <a:latin typeface="Times New Roman" panose="02020603050405020304" pitchFamily="18" charset="0"/>
                <a:cs typeface="Times New Roman" panose="02020603050405020304" pitchFamily="18" charset="0"/>
              </a:rPr>
              <a:t>Bowlby's Attachment Theory</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Pre-attachment stage: </a:t>
            </a:r>
            <a:r>
              <a:rPr lang="en-US" b="0" dirty="0" smtClean="0">
                <a:latin typeface="Times New Roman" panose="02020603050405020304" pitchFamily="18" charset="0"/>
                <a:cs typeface="Times New Roman" panose="02020603050405020304" pitchFamily="18" charset="0"/>
              </a:rPr>
              <a:t>D</a:t>
            </a:r>
            <a:r>
              <a:rPr lang="en-US" dirty="0" smtClean="0">
                <a:latin typeface="Times New Roman" panose="02020603050405020304" pitchFamily="18" charset="0"/>
                <a:cs typeface="Times New Roman" panose="02020603050405020304" pitchFamily="18" charset="0"/>
              </a:rPr>
              <a:t>uring this</a:t>
            </a:r>
            <a:r>
              <a:rPr lang="en-US" baseline="0" dirty="0" smtClean="0">
                <a:latin typeface="Times New Roman" panose="02020603050405020304" pitchFamily="18" charset="0"/>
                <a:cs typeface="Times New Roman" panose="02020603050405020304" pitchFamily="18" charset="0"/>
              </a:rPr>
              <a:t> age infants show different types of responses aimlessly such as- crying ,smiling and others.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Attachment-in-the-making stage</a:t>
            </a:r>
            <a:r>
              <a:rPr lang="en-US" dirty="0" smtClean="0">
                <a:latin typeface="Times New Roman" panose="02020603050405020304" pitchFamily="18" charset="0"/>
                <a:cs typeface="Times New Roman" panose="02020603050405020304" pitchFamily="18" charset="0"/>
              </a:rPr>
              <a:t>: Infants</a:t>
            </a:r>
            <a:r>
              <a:rPr lang="en-US" baseline="0" dirty="0" smtClean="0">
                <a:latin typeface="Times New Roman" panose="02020603050405020304" pitchFamily="18" charset="0"/>
                <a:cs typeface="Times New Roman" panose="02020603050405020304" pitchFamily="18" charset="0"/>
              </a:rPr>
              <a:t> show discriminating responses such as smiling but for specific reasons indicating parents and other selective behaviors.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Clear cut attachment stage</a:t>
            </a:r>
            <a:r>
              <a:rPr lang="en-US" dirty="0" smtClean="0">
                <a:latin typeface="Times New Roman" panose="02020603050405020304" pitchFamily="18" charset="0"/>
                <a:cs typeface="Times New Roman" panose="02020603050405020304" pitchFamily="18" charset="0"/>
              </a:rPr>
              <a:t>: During</a:t>
            </a:r>
            <a:r>
              <a:rPr lang="en-US" baseline="0" dirty="0" smtClean="0">
                <a:latin typeface="Times New Roman" panose="02020603050405020304" pitchFamily="18" charset="0"/>
                <a:cs typeface="Times New Roman" panose="02020603050405020304" pitchFamily="18" charset="0"/>
              </a:rPr>
              <a:t> this time infants demonstrate proximity and contacts to or with nearest or closest ones(Mcleod, 2019).</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Goal-corrected attachment stage</a:t>
            </a:r>
            <a:r>
              <a:rPr lang="en-US" dirty="0" smtClean="0">
                <a:latin typeface="Times New Roman" panose="02020603050405020304" pitchFamily="18" charset="0"/>
                <a:cs typeface="Times New Roman" panose="02020603050405020304" pitchFamily="18" charset="0"/>
              </a:rPr>
              <a:t>: At the final stage infants</a:t>
            </a:r>
            <a:r>
              <a:rPr lang="en-US" baseline="0" dirty="0" smtClean="0">
                <a:latin typeface="Times New Roman" panose="02020603050405020304" pitchFamily="18" charset="0"/>
                <a:cs typeface="Times New Roman" panose="02020603050405020304" pitchFamily="18" charset="0"/>
              </a:rPr>
              <a:t> start to understand different aspects ,behavior and others relevant.</a:t>
            </a:r>
          </a:p>
          <a:p>
            <a:pPr>
              <a:lnSpc>
                <a:spcPct val="150000"/>
              </a:lnSpc>
            </a:pPr>
            <a:r>
              <a:rPr lang="en-US" baseline="0" dirty="0" smtClean="0">
                <a:latin typeface="Times New Roman" panose="02020603050405020304" pitchFamily="18" charset="0"/>
                <a:cs typeface="Times New Roman" panose="02020603050405020304" pitchFamily="18" charset="0"/>
              </a:rPr>
              <a:t>According to these two theories, these are the development stages of infants .</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BDDB5EB-ED4C-40DB-B5F0-A1CB30EA3EE5}" type="slidenum">
              <a:rPr lang="en-US" smtClean="0"/>
              <a:t>4</a:t>
            </a:fld>
            <a:endParaRPr lang="en-US" dirty="0"/>
          </a:p>
        </p:txBody>
      </p:sp>
    </p:spTree>
    <p:extLst>
      <p:ext uri="{BB962C8B-B14F-4D97-AF65-F5344CB8AC3E}">
        <p14:creationId xmlns:p14="http://schemas.microsoft.com/office/powerpoint/2010/main" val="24218596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b="1" dirty="0" smtClean="0">
                <a:latin typeface="Times New Roman" panose="02020603050405020304" pitchFamily="18" charset="0"/>
                <a:cs typeface="Times New Roman" panose="02020603050405020304" pitchFamily="18" charset="0"/>
              </a:rPr>
              <a:t>Cognition</a:t>
            </a:r>
            <a:r>
              <a:rPr lang="en-US" dirty="0" smtClean="0">
                <a:latin typeface="Times New Roman" panose="02020603050405020304" pitchFamily="18" charset="0"/>
                <a:cs typeface="Times New Roman" panose="02020603050405020304" pitchFamily="18" charset="0"/>
              </a:rPr>
              <a:t>: In</a:t>
            </a:r>
            <a:r>
              <a:rPr lang="en-US" baseline="0" dirty="0" smtClean="0">
                <a:latin typeface="Times New Roman" panose="02020603050405020304" pitchFamily="18" charset="0"/>
                <a:cs typeface="Times New Roman" panose="02020603050405020304" pitchFamily="18" charset="0"/>
              </a:rPr>
              <a:t> the infancy life-stage human being demonstrates some specific cognitive skills or patterns such as </a:t>
            </a:r>
            <a:r>
              <a:rPr lang="en-US" dirty="0" smtClean="0">
                <a:latin typeface="Times New Roman" panose="02020603050405020304" pitchFamily="18" charset="0"/>
                <a:cs typeface="Times New Roman" panose="02020603050405020304" pitchFamily="18" charset="0"/>
              </a:rPr>
              <a:t>learning ,understanding, remembering, and responsing. Human</a:t>
            </a:r>
            <a:r>
              <a:rPr lang="en-US" baseline="0" dirty="0" smtClean="0">
                <a:latin typeface="Times New Roman" panose="02020603050405020304" pitchFamily="18" charset="0"/>
                <a:cs typeface="Times New Roman" panose="02020603050405020304" pitchFamily="18" charset="0"/>
              </a:rPr>
              <a:t> being during this age or stage learn different aspects of behavior ,and activities. Infants  also try to understand the behavior or activity  demonstrated or done by the persons close to them(Virtuallabschool.org, 2019). Finally, they remember the behavior and activity while in accordance with the activity or behavior later on they response like crying ,smiling , fearing and so on.</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Emotions</a:t>
            </a:r>
            <a:r>
              <a:rPr lang="en-US" dirty="0" smtClean="0">
                <a:latin typeface="Times New Roman" panose="02020603050405020304" pitchFamily="18" charset="0"/>
                <a:cs typeface="Times New Roman" panose="02020603050405020304" pitchFamily="18" charset="0"/>
              </a:rPr>
              <a:t>:  Infant or human being in the</a:t>
            </a:r>
            <a:r>
              <a:rPr lang="en-US" baseline="0" dirty="0" smtClean="0">
                <a:latin typeface="Times New Roman" panose="02020603050405020304" pitchFamily="18" charset="0"/>
                <a:cs typeface="Times New Roman" panose="02020603050405020304" pitchFamily="18" charset="0"/>
              </a:rPr>
              <a:t> infancy life –stage demonstrate some emotions such as </a:t>
            </a:r>
            <a:r>
              <a:rPr lang="en-US" dirty="0" smtClean="0">
                <a:latin typeface="Times New Roman" panose="02020603050405020304" pitchFamily="18" charset="0"/>
                <a:cs typeface="Times New Roman" panose="02020603050405020304" pitchFamily="18" charset="0"/>
              </a:rPr>
              <a:t>fear ,disgust , crying , smiling etc.</a:t>
            </a:r>
            <a:r>
              <a:rPr lang="en-US" baseline="0" dirty="0" smtClean="0">
                <a:latin typeface="Times New Roman" panose="02020603050405020304" pitchFamily="18" charset="0"/>
                <a:cs typeface="Times New Roman" panose="02020603050405020304" pitchFamily="18" charset="0"/>
              </a:rPr>
              <a:t> through crying they express fearing . They also demonstrate disgusting through the emotions or activity like not willing to go to others or response to others(Virtuallabschool.org, 2019). Infants smile when they feel anything pleasuring or interesting to them. That they have feeling or emotion or pleasure or interesting. The infants or human being during this early age also demonstrate different other emotions but these are the common ones.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Behaviors</a:t>
            </a:r>
            <a:r>
              <a:rPr lang="en-US" dirty="0" smtClean="0">
                <a:latin typeface="Times New Roman" panose="02020603050405020304" pitchFamily="18" charset="0"/>
                <a:cs typeface="Times New Roman" panose="02020603050405020304" pitchFamily="18" charset="0"/>
              </a:rPr>
              <a:t>: Finally, infant</a:t>
            </a:r>
            <a:r>
              <a:rPr lang="en-US" baseline="0" dirty="0" smtClean="0">
                <a:latin typeface="Times New Roman" panose="02020603050405020304" pitchFamily="18" charset="0"/>
                <a:cs typeface="Times New Roman" panose="02020603050405020304" pitchFamily="18" charset="0"/>
              </a:rPr>
              <a:t>s also demonstrate some specific behaviors during this age or stage of life such as sleeping, awaking</a:t>
            </a:r>
            <a:r>
              <a:rPr lang="en-US" dirty="0" smtClean="0">
                <a:latin typeface="Times New Roman" panose="02020603050405020304" pitchFamily="18" charset="0"/>
                <a:cs typeface="Times New Roman" panose="02020603050405020304" pitchFamily="18" charset="0"/>
              </a:rPr>
              <a:t>, fussing, and crying etc. Durin</a:t>
            </a:r>
            <a:r>
              <a:rPr lang="en-US" baseline="0" dirty="0" smtClean="0">
                <a:latin typeface="Times New Roman" panose="02020603050405020304" pitchFamily="18" charset="0"/>
                <a:cs typeface="Times New Roman" panose="02020603050405020304" pitchFamily="18" charset="0"/>
              </a:rPr>
              <a:t>g the infant age human being most of the time passes through sleeping. They also nag or fuss others most often. Specifically the parents are the victims of that one activity(Virtuallabschool.org, 2019). Finally, in the infant age human being also cries most often even in small incidents with them.</a:t>
            </a:r>
          </a:p>
          <a:p>
            <a:pPr>
              <a:lnSpc>
                <a:spcPct val="150000"/>
              </a:lnSpc>
            </a:pPr>
            <a:r>
              <a:rPr lang="en-US" baseline="0" dirty="0" smtClean="0">
                <a:latin typeface="Times New Roman" panose="02020603050405020304" pitchFamily="18" charset="0"/>
                <a:cs typeface="Times New Roman" panose="02020603050405020304" pitchFamily="18" charset="0"/>
              </a:rPr>
              <a:t>Altogether, these are the cognition, emotions ,and behaviors human being demonstrates during infancy stage.</a:t>
            </a: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BDDB5EB-ED4C-40DB-B5F0-A1CB30EA3EE5}" type="slidenum">
              <a:rPr lang="en-US" smtClean="0"/>
              <a:t>5</a:t>
            </a:fld>
            <a:endParaRPr lang="en-US" dirty="0"/>
          </a:p>
        </p:txBody>
      </p:sp>
    </p:spTree>
    <p:extLst>
      <p:ext uri="{BB962C8B-B14F-4D97-AF65-F5344CB8AC3E}">
        <p14:creationId xmlns:p14="http://schemas.microsoft.com/office/powerpoint/2010/main" val="1412172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marR="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US" dirty="0" smtClean="0">
                <a:latin typeface="Times New Roman" panose="02020603050405020304" pitchFamily="18" charset="0"/>
                <a:cs typeface="Times New Roman" panose="02020603050405020304" pitchFamily="18" charset="0"/>
              </a:rPr>
              <a:t>In 2013</a:t>
            </a:r>
            <a:r>
              <a:rPr lang="en-US" baseline="0" dirty="0" smtClean="0">
                <a:latin typeface="Times New Roman" panose="02020603050405020304" pitchFamily="18" charset="0"/>
                <a:cs typeface="Times New Roman" panose="02020603050405020304" pitchFamily="18" charset="0"/>
              </a:rPr>
              <a:t> </a:t>
            </a:r>
            <a:r>
              <a:rPr lang="en-US" dirty="0" smtClean="0">
                <a:latin typeface="Times New Roman" panose="02020603050405020304" pitchFamily="18" charset="0"/>
                <a:cs typeface="Times New Roman" panose="02020603050405020304" pitchFamily="18" charset="0"/>
              </a:rPr>
              <a:t>SA Moorhead, DE Hazlett, L Harrison, JK Carroll  conducted a</a:t>
            </a:r>
            <a:r>
              <a:rPr lang="en-US" baseline="0" dirty="0" smtClean="0">
                <a:latin typeface="Times New Roman" panose="02020603050405020304" pitchFamily="18" charset="0"/>
                <a:cs typeface="Times New Roman" panose="02020603050405020304" pitchFamily="18" charset="0"/>
              </a:rPr>
              <a:t> study on the relationship between the social media and the healthcare services(Moorhead et al., 2013). In the study basically how social media like Facebook, YouTube and other can be useful for the healthcare services or providing the healthcare service how they can help, what are the negative and positive sides social media has in case healthcare practices ,and finally ,the ways social medias can be used for the greater benefits of healthcare have been focused and discussed.</a:t>
            </a:r>
          </a:p>
          <a:p>
            <a:pPr marL="228600" marR="0" indent="-228600" algn="l" defTabSz="914400" rtl="0" eaLnBrk="1" fontAlgn="auto" latinLnBrk="0" hangingPunct="1">
              <a:lnSpc>
                <a:spcPct val="150000"/>
              </a:lnSpc>
              <a:spcBef>
                <a:spcPts val="0"/>
              </a:spcBef>
              <a:spcAft>
                <a:spcPts val="0"/>
              </a:spcAft>
              <a:buClrTx/>
              <a:buSzTx/>
              <a:buFont typeface="+mj-lt"/>
              <a:buAutoNum type="arabicPeriod"/>
              <a:tabLst/>
              <a:defRPr/>
            </a:pPr>
            <a:endParaRPr lang="en-US" baseline="0" dirty="0" smtClean="0">
              <a:latin typeface="Times New Roman" panose="02020603050405020304" pitchFamily="18" charset="0"/>
              <a:cs typeface="Times New Roman" panose="02020603050405020304" pitchFamily="18" charset="0"/>
            </a:endParaRPr>
          </a:p>
          <a:p>
            <a:pPr marL="228600" marR="0" indent="-228600" algn="l" defTabSz="914400" rtl="0" eaLnBrk="1" fontAlgn="auto" latinLnBrk="0" hangingPunct="1">
              <a:lnSpc>
                <a:spcPct val="150000"/>
              </a:lnSpc>
              <a:spcBef>
                <a:spcPts val="0"/>
              </a:spcBef>
              <a:spcAft>
                <a:spcPts val="0"/>
              </a:spcAft>
              <a:buClrTx/>
              <a:buSzTx/>
              <a:buFont typeface="+mj-lt"/>
              <a:buAutoNum type="arabicPeriod"/>
              <a:tabLst/>
              <a:defRPr/>
            </a:pPr>
            <a:r>
              <a:rPr lang="en-US" baseline="0" dirty="0" smtClean="0">
                <a:latin typeface="Times New Roman" panose="02020603050405020304" pitchFamily="18" charset="0"/>
                <a:cs typeface="Times New Roman" panose="02020603050405020304" pitchFamily="18" charset="0"/>
              </a:rPr>
              <a:t>In 2011 </a:t>
            </a:r>
            <a:r>
              <a:rPr lang="en-US" dirty="0" smtClean="0">
                <a:latin typeface="Times New Roman" panose="02020603050405020304" pitchFamily="18" charset="0"/>
                <a:cs typeface="Times New Roman" panose="02020603050405020304" pitchFamily="18" charset="0"/>
              </a:rPr>
              <a:t>B Sheldon  was conducted a study</a:t>
            </a:r>
            <a:r>
              <a:rPr lang="en-US" baseline="0" dirty="0" smtClean="0">
                <a:latin typeface="Times New Roman" panose="02020603050405020304" pitchFamily="18" charset="0"/>
                <a:cs typeface="Times New Roman" panose="02020603050405020304" pitchFamily="18" charset="0"/>
              </a:rPr>
              <a:t> on cognitive behavior in the social and healthcare services (Sheldon,2011). This study focused specifically on how the patients and be treated as if they can understand different feelings and thoughts which they can later use in reflecting, the ages which or who are mostly affected by the difficulties of losing the cognition, and finally he illustrated different cognition based or influenced behavior of a wide range of people.</a:t>
            </a:r>
          </a:p>
          <a:p>
            <a:pPr marL="228600" marR="0" indent="-228600" algn="l" defTabSz="914400" rtl="0" eaLnBrk="1" fontAlgn="auto" latinLnBrk="0" hangingPunct="1">
              <a:lnSpc>
                <a:spcPct val="150000"/>
              </a:lnSpc>
              <a:spcBef>
                <a:spcPts val="0"/>
              </a:spcBef>
              <a:spcAft>
                <a:spcPts val="0"/>
              </a:spcAft>
              <a:buClrTx/>
              <a:buSzTx/>
              <a:buFont typeface="+mj-lt"/>
              <a:buAutoNum type="arabicPeriod"/>
              <a:tabLst/>
              <a:defRPr/>
            </a:pPr>
            <a:endParaRPr lang="en-US" dirty="0" smtClean="0">
              <a:latin typeface="Times New Roman" panose="02020603050405020304" pitchFamily="18" charset="0"/>
              <a:cs typeface="Times New Roman" panose="02020603050405020304" pitchFamily="18" charset="0"/>
            </a:endParaRPr>
          </a:p>
          <a:p>
            <a:pPr marL="228600" indent="-228600">
              <a:lnSpc>
                <a:spcPct val="150000"/>
              </a:lnSpc>
              <a:buFont typeface="+mj-lt"/>
              <a:buAutoNum type="arabicPeriod"/>
            </a:pPr>
            <a:r>
              <a:rPr lang="en-US" dirty="0" smtClean="0">
                <a:latin typeface="Times New Roman" panose="02020603050405020304" pitchFamily="18" charset="0"/>
                <a:cs typeface="Times New Roman" panose="02020603050405020304" pitchFamily="18" charset="0"/>
              </a:rPr>
              <a:t>Finally, in 2013 a cas</a:t>
            </a:r>
            <a:r>
              <a:rPr lang="en-US" baseline="0" dirty="0" smtClean="0">
                <a:latin typeface="Times New Roman" panose="02020603050405020304" pitchFamily="18" charset="0"/>
                <a:cs typeface="Times New Roman" panose="02020603050405020304" pitchFamily="18" charset="0"/>
              </a:rPr>
              <a:t>e study on integrated healthcare was conducted by </a:t>
            </a:r>
            <a:r>
              <a:rPr lang="en-US" dirty="0" smtClean="0">
                <a:latin typeface="Times New Roman" panose="02020603050405020304" pitchFamily="18" charset="0"/>
                <a:cs typeface="Times New Roman" panose="02020603050405020304" pitchFamily="18" charset="0"/>
              </a:rPr>
              <a:t>N Timmins, C Ham. Throughout the research the researcher focused</a:t>
            </a:r>
            <a:r>
              <a:rPr lang="en-US" baseline="0" dirty="0" smtClean="0">
                <a:latin typeface="Times New Roman" panose="02020603050405020304" pitchFamily="18" charset="0"/>
                <a:cs typeface="Times New Roman" panose="02020603050405020304" pitchFamily="18" charset="0"/>
              </a:rPr>
              <a:t> on the issues like how integrated care can be ensured, how people can be treated easily through the integrated care services in the areas like social or general health etc. (Timmins&amp;Ham,2013). </a:t>
            </a: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BDDB5EB-ED4C-40DB-B5F0-A1CB30EA3EE5}" type="slidenum">
              <a:rPr lang="en-US" smtClean="0"/>
              <a:t>6</a:t>
            </a:fld>
            <a:endParaRPr lang="en-US" dirty="0"/>
          </a:p>
        </p:txBody>
      </p:sp>
    </p:spTree>
    <p:extLst>
      <p:ext uri="{BB962C8B-B14F-4D97-AF65-F5344CB8AC3E}">
        <p14:creationId xmlns:p14="http://schemas.microsoft.com/office/powerpoint/2010/main" val="37490844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BDDB5EB-ED4C-40DB-B5F0-A1CB30EA3EE5}" type="slidenum">
              <a:rPr lang="en-US" smtClean="0"/>
              <a:t>8</a:t>
            </a:fld>
            <a:endParaRPr lang="en-US" dirty="0"/>
          </a:p>
        </p:txBody>
      </p:sp>
    </p:spTree>
    <p:extLst>
      <p:ext uri="{BB962C8B-B14F-4D97-AF65-F5344CB8AC3E}">
        <p14:creationId xmlns:p14="http://schemas.microsoft.com/office/powerpoint/2010/main" val="3271844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031610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521959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40592937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22933958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12325658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987197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770533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2453434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22594366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1390760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B950078-6687-4FE9-8538-A407E08CA5F1}" type="slidenum">
              <a:rPr lang="en-US" smtClean="0"/>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42867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13861365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B950078-6687-4FE9-8538-A407E08CA5F1}" type="slidenum">
              <a:rPr lang="en-US" smtClean="0"/>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9730702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15481932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5426053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1E22EF9-B7BA-4273-879B-81E081F2A048}" type="datetimeFigureOut">
              <a:rPr lang="en-US" smtClean="0"/>
              <a:t>09-Dec-19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B950078-6687-4FE9-8538-A407E08CA5F1}" type="slidenum">
              <a:rPr lang="en-US" smtClean="0"/>
              <a:t>‹#›</a:t>
            </a:fld>
            <a:endParaRPr lang="en-US" dirty="0"/>
          </a:p>
        </p:txBody>
      </p:sp>
    </p:spTree>
    <p:extLst>
      <p:ext uri="{BB962C8B-B14F-4D97-AF65-F5344CB8AC3E}">
        <p14:creationId xmlns:p14="http://schemas.microsoft.com/office/powerpoint/2010/main" val="3336058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1E22EF9-B7BA-4273-879B-81E081F2A048}" type="datetimeFigureOut">
              <a:rPr lang="en-US" smtClean="0"/>
              <a:t>09-Dec-19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B950078-6687-4FE9-8538-A407E08CA5F1}" type="slidenum">
              <a:rPr lang="en-US" smtClean="0"/>
              <a:t>‹#›</a:t>
            </a:fld>
            <a:endParaRPr lang="en-US" dirty="0"/>
          </a:p>
        </p:txBody>
      </p:sp>
    </p:spTree>
    <p:extLst>
      <p:ext uri="{BB962C8B-B14F-4D97-AF65-F5344CB8AC3E}">
        <p14:creationId xmlns:p14="http://schemas.microsoft.com/office/powerpoint/2010/main" val="2804902861"/>
      </p:ext>
    </p:extLst>
  </p:cSld>
  <p:clrMap bg1="lt1" tx1="dk1" bg2="lt2" tx2="dk2" accent1="accent1" accent2="accent2" accent3="accent3" accent4="accent4" accent5="accent5" accent6="accent6" hlink="hlink" folHlink="folHlink"/>
  <p:sldLayoutIdLst>
    <p:sldLayoutId id="2147483795" r:id="rId1"/>
    <p:sldLayoutId id="2147483796" r:id="rId2"/>
    <p:sldLayoutId id="2147483797" r:id="rId3"/>
    <p:sldLayoutId id="2147483798" r:id="rId4"/>
    <p:sldLayoutId id="2147483799" r:id="rId5"/>
    <p:sldLayoutId id="2147483800" r:id="rId6"/>
    <p:sldLayoutId id="2147483801" r:id="rId7"/>
    <p:sldLayoutId id="2147483802" r:id="rId8"/>
    <p:sldLayoutId id="2147483803" r:id="rId9"/>
    <p:sldLayoutId id="2147483804" r:id="rId10"/>
    <p:sldLayoutId id="2147483805" r:id="rId11"/>
    <p:sldLayoutId id="2147483806" r:id="rId12"/>
    <p:sldLayoutId id="2147483807" r:id="rId13"/>
    <p:sldLayoutId id="2147483808" r:id="rId14"/>
    <p:sldLayoutId id="2147483809" r:id="rId15"/>
    <p:sldLayoutId id="2147483810" r:id="rId16"/>
  </p:sldLayoutIdLst>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46338" y="785812"/>
            <a:ext cx="8915399" cy="2262781"/>
          </a:xfrm>
        </p:spPr>
        <p:txBody>
          <a:bodyPr/>
          <a:lstStyle/>
          <a:p>
            <a:r>
              <a:rPr lang="en-US" dirty="0" smtClean="0">
                <a:latin typeface="Times New Roman" panose="02020603050405020304" pitchFamily="18" charset="0"/>
                <a:cs typeface="Times New Roman" panose="02020603050405020304" pitchFamily="18" charset="0"/>
              </a:rPr>
              <a:t>       </a:t>
            </a:r>
            <a:r>
              <a:rPr lang="en-US" sz="6600" b="1" dirty="0" smtClean="0">
                <a:latin typeface="Times New Roman" panose="02020603050405020304" pitchFamily="18" charset="0"/>
                <a:cs typeface="Times New Roman" panose="02020603050405020304" pitchFamily="18" charset="0"/>
              </a:rPr>
              <a:t>A </a:t>
            </a:r>
            <a:r>
              <a:rPr lang="en-US" sz="6600" b="1" dirty="0" smtClean="0">
                <a:latin typeface="Times New Roman" panose="02020603050405020304" pitchFamily="18" charset="0"/>
                <a:cs typeface="Times New Roman" panose="02020603050405020304" pitchFamily="18" charset="0"/>
              </a:rPr>
              <a:t>Presentation on </a:t>
            </a:r>
            <a:endParaRPr lang="en-US" b="1"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446337" y="3434354"/>
            <a:ext cx="8915399" cy="1126283"/>
          </a:xfrm>
        </p:spPr>
        <p:txBody>
          <a:bodyPr>
            <a:noAutofit/>
          </a:bodyPr>
          <a:lstStyle/>
          <a:p>
            <a:pPr algn="ctr"/>
            <a:r>
              <a:rPr lang="en-US" sz="4000" b="1" dirty="0" smtClean="0">
                <a:latin typeface="Times New Roman" panose="02020603050405020304" pitchFamily="18" charset="0"/>
                <a:cs typeface="Times New Roman" panose="02020603050405020304" pitchFamily="18" charset="0"/>
              </a:rPr>
              <a:t>Applying Psychological perspectives in Health and Social Care</a:t>
            </a:r>
            <a:endParaRPr lang="en-US" sz="4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6210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600" dirty="0" smtClean="0">
                <a:latin typeface="Times New Roman" panose="02020603050405020304" pitchFamily="18" charset="0"/>
                <a:cs typeface="Times New Roman" panose="02020603050405020304" pitchFamily="18" charset="0"/>
              </a:rPr>
              <a:t>Introduction</a:t>
            </a:r>
            <a:r>
              <a:rPr lang="en-US" dirty="0" smtClean="0"/>
              <a:t> </a:t>
            </a:r>
            <a:endParaRPr lang="en-US" dirty="0"/>
          </a:p>
        </p:txBody>
      </p:sp>
      <p:sp>
        <p:nvSpPr>
          <p:cNvPr id="3" name="Content Placeholder 2"/>
          <p:cNvSpPr>
            <a:spLocks noGrp="1"/>
          </p:cNvSpPr>
          <p:nvPr>
            <p:ph idx="1"/>
          </p:nvPr>
        </p:nvSpPr>
        <p:spPr>
          <a:xfrm>
            <a:off x="2589212" y="1776413"/>
            <a:ext cx="8915400" cy="3777622"/>
          </a:xfrm>
        </p:spPr>
        <p:txBody>
          <a:bodyPr>
            <a:normAutofit/>
          </a:bodyPr>
          <a:lstStyle/>
          <a:p>
            <a:pPr marL="0" indent="0">
              <a:buNone/>
            </a:pPr>
            <a:r>
              <a:rPr lang="en-US" sz="2400" dirty="0" smtClean="0">
                <a:latin typeface="Times New Roman" panose="02020603050405020304" pitchFamily="18" charset="0"/>
                <a:cs typeface="Times New Roman" panose="02020603050405020304" pitchFamily="18" charset="0"/>
              </a:rPr>
              <a:t>Lifespan development is the process which denotes the development of human being from his or her inception </a:t>
            </a:r>
            <a:r>
              <a:rPr lang="en-US" sz="2400" dirty="0">
                <a:latin typeface="Times New Roman" panose="02020603050405020304" pitchFamily="18" charset="0"/>
                <a:cs typeface="Times New Roman" panose="02020603050405020304" pitchFamily="18" charset="0"/>
              </a:rPr>
              <a:t>till demise(Boyd and Bee, 2019). </a:t>
            </a:r>
            <a:r>
              <a:rPr lang="en-US" sz="2400" dirty="0" smtClean="0">
                <a:latin typeface="Times New Roman" panose="02020603050405020304" pitchFamily="18" charset="0"/>
                <a:cs typeface="Times New Roman" panose="02020603050405020304" pitchFamily="18" charset="0"/>
              </a:rPr>
              <a:t>It is the combination of different factors such as emotion, cognition ,psychological factors , and different changes through which human being goes in society and other areas. This presentation will elaborate the infancy life-stage development through the lenses of </a:t>
            </a:r>
            <a:r>
              <a:rPr lang="en-US" sz="2400" dirty="0">
                <a:latin typeface="Times New Roman" panose="02020603050405020304" pitchFamily="18" charset="0"/>
                <a:cs typeface="Times New Roman" panose="02020603050405020304" pitchFamily="18" charset="0"/>
              </a:rPr>
              <a:t>lifespan psychological </a:t>
            </a:r>
            <a:r>
              <a:rPr lang="en-US" sz="2400" dirty="0" smtClean="0">
                <a:latin typeface="Times New Roman" panose="02020603050405020304" pitchFamily="18" charset="0"/>
                <a:cs typeface="Times New Roman" panose="02020603050405020304" pitchFamily="18" charset="0"/>
              </a:rPr>
              <a:t>theories and different approaches related to lifespan development. </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75876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latin typeface="Times New Roman" panose="02020603050405020304" pitchFamily="18" charset="0"/>
                <a:cs typeface="Times New Roman" panose="02020603050405020304" pitchFamily="18" charset="0"/>
              </a:rPr>
              <a:t>Infancy </a:t>
            </a:r>
            <a:r>
              <a:rPr lang="en-US" sz="3600" dirty="0" smtClean="0">
                <a:latin typeface="Times New Roman" panose="02020603050405020304" pitchFamily="18" charset="0"/>
                <a:cs typeface="Times New Roman" panose="02020603050405020304" pitchFamily="18" charset="0"/>
              </a:rPr>
              <a:t>life-stage and </a:t>
            </a:r>
            <a:r>
              <a:rPr lang="en-US" sz="3600" dirty="0">
                <a:latin typeface="Times New Roman" panose="02020603050405020304" pitchFamily="18" charset="0"/>
                <a:cs typeface="Times New Roman" panose="02020603050405020304" pitchFamily="18" charset="0"/>
              </a:rPr>
              <a:t>professional </a:t>
            </a:r>
            <a:r>
              <a:rPr lang="en-US" sz="3600" dirty="0" smtClean="0">
                <a:latin typeface="Times New Roman" panose="02020603050405020304" pitchFamily="18" charset="0"/>
                <a:cs typeface="Times New Roman" panose="02020603050405020304" pitchFamily="18" charset="0"/>
              </a:rPr>
              <a:t>experience related to it.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US" sz="2400" dirty="0" smtClean="0">
                <a:latin typeface="Times New Roman" panose="02020603050405020304" pitchFamily="18" charset="0"/>
                <a:cs typeface="Times New Roman" panose="02020603050405020304" pitchFamily="18" charset="0"/>
              </a:rPr>
              <a:t>In the infant or baby healthcare setting I was a practitioner for 3 years. The life-stage development of babies or infants is interesting enough. Infancy life-stage refers to first one or two years of the human life. Infants learn most crucial aspects for the future life in this stage of lifespan  such as language , recognition , and othe</a:t>
            </a:r>
            <a:r>
              <a:rPr lang="en-US" sz="2400" dirty="0" smtClean="0">
                <a:latin typeface="Times New Roman" panose="02020603050405020304" pitchFamily="18" charset="0"/>
                <a:cs typeface="Times New Roman" panose="02020603050405020304" pitchFamily="18" charset="0"/>
              </a:rPr>
              <a:t>r primary social skills through the interactions and actions of parents and others who stay close to babies.</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172984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250" y="466947"/>
            <a:ext cx="8911687" cy="1280890"/>
          </a:xfrm>
        </p:spPr>
        <p:txBody>
          <a:bodyPr>
            <a:normAutofit/>
          </a:bodyPr>
          <a:lstStyle/>
          <a:p>
            <a:r>
              <a:rPr lang="en-US" dirty="0">
                <a:latin typeface="Times New Roman" panose="02020603050405020304" pitchFamily="18" charset="0"/>
                <a:cs typeface="Times New Roman" panose="02020603050405020304" pitchFamily="18" charset="0"/>
              </a:rPr>
              <a:t>L</a:t>
            </a:r>
            <a:r>
              <a:rPr lang="en-US" sz="3600" dirty="0" smtClean="0">
                <a:latin typeface="Times New Roman" panose="02020603050405020304" pitchFamily="18" charset="0"/>
                <a:cs typeface="Times New Roman" panose="02020603050405020304" pitchFamily="18" charset="0"/>
              </a:rPr>
              <a:t>ifespan </a:t>
            </a:r>
            <a:r>
              <a:rPr lang="en-US" sz="3600" dirty="0">
                <a:latin typeface="Times New Roman" panose="02020603050405020304" pitchFamily="18" charset="0"/>
                <a:cs typeface="Times New Roman" panose="02020603050405020304" pitchFamily="18" charset="0"/>
              </a:rPr>
              <a:t>psychological theories </a:t>
            </a:r>
            <a:r>
              <a:rPr lang="en-US" sz="3600" dirty="0" smtClean="0">
                <a:latin typeface="Times New Roman" panose="02020603050405020304" pitchFamily="18" charset="0"/>
                <a:cs typeface="Times New Roman" panose="02020603050405020304" pitchFamily="18" charset="0"/>
              </a:rPr>
              <a:t>related to </a:t>
            </a:r>
            <a:r>
              <a:rPr lang="en-US" sz="3600" dirty="0">
                <a:latin typeface="Times New Roman" panose="02020603050405020304" pitchFamily="18" charset="0"/>
                <a:cs typeface="Times New Roman" panose="02020603050405020304" pitchFamily="18" charset="0"/>
              </a:rPr>
              <a:t>the </a:t>
            </a:r>
            <a:r>
              <a:rPr lang="en-US" dirty="0" smtClean="0">
                <a:latin typeface="Times New Roman" panose="02020603050405020304" pitchFamily="18" charset="0"/>
                <a:cs typeface="Times New Roman" panose="02020603050405020304" pitchFamily="18" charset="0"/>
              </a:rPr>
              <a:t>infancy </a:t>
            </a:r>
            <a:r>
              <a:rPr lang="en-US" sz="3600" dirty="0" smtClean="0">
                <a:latin typeface="Times New Roman" panose="02020603050405020304" pitchFamily="18" charset="0"/>
                <a:cs typeface="Times New Roman" panose="02020603050405020304" pitchFamily="18" charset="0"/>
              </a:rPr>
              <a:t>life-stage</a:t>
            </a:r>
            <a:r>
              <a:rPr lang="en-US" sz="3600" dirty="0">
                <a:latin typeface="Times New Roman" panose="02020603050405020304" pitchFamily="18" charset="0"/>
                <a:cs typeface="Times New Roman" panose="02020603050405020304" pitchFamily="18" charset="0"/>
              </a:rPr>
              <a:t>.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252538" y="1905000"/>
            <a:ext cx="10515600" cy="4591217"/>
          </a:xfrm>
        </p:spPr>
        <p:txBody>
          <a:bodyPr>
            <a:noAutofit/>
          </a:bodyPr>
          <a:lstStyle/>
          <a:p>
            <a:pPr marL="0" indent="0">
              <a:buNone/>
            </a:pPr>
            <a:r>
              <a:rPr lang="en-US" sz="1600" dirty="0" smtClean="0">
                <a:latin typeface="Times New Roman" panose="02020603050405020304" pitchFamily="18" charset="0"/>
                <a:cs typeface="Times New Roman" panose="02020603050405020304" pitchFamily="18" charset="0"/>
              </a:rPr>
              <a:t>The infant lifespan or stage can be related to the following two theories-</a:t>
            </a:r>
          </a:p>
          <a:p>
            <a:pPr marL="0" indent="0">
              <a:buNone/>
            </a:pPr>
            <a:r>
              <a:rPr lang="en-US" sz="1600" b="1" dirty="0" smtClean="0">
                <a:latin typeface="Times New Roman" panose="02020603050405020304" pitchFamily="18" charset="0"/>
                <a:cs typeface="Times New Roman" panose="02020603050405020304" pitchFamily="18" charset="0"/>
              </a:rPr>
              <a:t>Bandura's </a:t>
            </a:r>
            <a:r>
              <a:rPr lang="en-US" sz="1600" b="1" dirty="0">
                <a:latin typeface="Times New Roman" panose="02020603050405020304" pitchFamily="18" charset="0"/>
                <a:cs typeface="Times New Roman" panose="02020603050405020304" pitchFamily="18" charset="0"/>
              </a:rPr>
              <a:t>Social Learning </a:t>
            </a:r>
            <a:r>
              <a:rPr lang="en-US" sz="1600" b="1" dirty="0" smtClean="0">
                <a:latin typeface="Times New Roman" panose="02020603050405020304" pitchFamily="18" charset="0"/>
                <a:cs typeface="Times New Roman" panose="02020603050405020304" pitchFamily="18" charset="0"/>
              </a:rPr>
              <a:t>Theory</a:t>
            </a:r>
          </a:p>
          <a:p>
            <a:pPr marL="0" indent="0">
              <a:buNone/>
            </a:pPr>
            <a:r>
              <a:rPr lang="en-US" sz="1600" dirty="0" smtClean="0">
                <a:latin typeface="Times New Roman" panose="02020603050405020304" pitchFamily="18" charset="0"/>
                <a:cs typeface="Times New Roman" panose="02020603050405020304" pitchFamily="18" charset="0"/>
              </a:rPr>
              <a:t>In line with this theory, infant develops or the psychology of infants develops through the </a:t>
            </a:r>
            <a:r>
              <a:rPr lang="en-US" sz="1600" dirty="0">
                <a:latin typeface="Times New Roman" panose="02020603050405020304" pitchFamily="18" charset="0"/>
                <a:cs typeface="Times New Roman" panose="02020603050405020304" pitchFamily="18" charset="0"/>
              </a:rPr>
              <a:t>4 stages(</a:t>
            </a:r>
            <a:r>
              <a:rPr lang="en-US" sz="1600" dirty="0">
                <a:latin typeface="Times New Roman" panose="02020603050405020304" pitchFamily="18" charset="0"/>
                <a:cs typeface="Times New Roman" panose="02020603050405020304" pitchFamily="18" charset="0"/>
              </a:rPr>
              <a:t>Gredler</a:t>
            </a:r>
            <a:r>
              <a:rPr lang="en-US" sz="1600" dirty="0">
                <a:latin typeface="Times New Roman" panose="02020603050405020304" pitchFamily="18" charset="0"/>
                <a:cs typeface="Times New Roman" panose="02020603050405020304" pitchFamily="18" charset="0"/>
              </a:rPr>
              <a:t>, 2009). S</a:t>
            </a:r>
            <a:r>
              <a:rPr lang="en-US" sz="1600" dirty="0" smtClean="0">
                <a:latin typeface="Times New Roman" panose="02020603050405020304" pitchFamily="18" charset="0"/>
                <a:cs typeface="Times New Roman" panose="02020603050405020304" pitchFamily="18" charset="0"/>
              </a:rPr>
              <a:t>uch as-</a:t>
            </a:r>
          </a:p>
          <a:p>
            <a:r>
              <a:rPr lang="en-US" sz="1600" dirty="0" smtClean="0">
                <a:latin typeface="Times New Roman" panose="02020603050405020304" pitchFamily="18" charset="0"/>
                <a:cs typeface="Times New Roman" panose="02020603050405020304" pitchFamily="18" charset="0"/>
              </a:rPr>
              <a:t>Attention</a:t>
            </a:r>
          </a:p>
          <a:p>
            <a:r>
              <a:rPr lang="en-US" sz="1600" dirty="0" smtClean="0">
                <a:latin typeface="Times New Roman" panose="02020603050405020304" pitchFamily="18" charset="0"/>
                <a:cs typeface="Times New Roman" panose="02020603050405020304" pitchFamily="18" charset="0"/>
              </a:rPr>
              <a:t>Retention </a:t>
            </a:r>
          </a:p>
          <a:p>
            <a:r>
              <a:rPr lang="en-US" sz="1600" dirty="0" smtClean="0">
                <a:latin typeface="Times New Roman" panose="02020603050405020304" pitchFamily="18" charset="0"/>
                <a:cs typeface="Times New Roman" panose="02020603050405020304" pitchFamily="18" charset="0"/>
              </a:rPr>
              <a:t>Reproduction</a:t>
            </a:r>
          </a:p>
          <a:p>
            <a:r>
              <a:rPr lang="en-US" sz="1600" dirty="0" smtClean="0">
                <a:latin typeface="Times New Roman" panose="02020603050405020304" pitchFamily="18" charset="0"/>
                <a:cs typeface="Times New Roman" panose="02020603050405020304" pitchFamily="18" charset="0"/>
              </a:rPr>
              <a:t>Motivation</a:t>
            </a:r>
            <a:endParaRPr lang="en-US" sz="1600" dirty="0">
              <a:latin typeface="Times New Roman" panose="02020603050405020304" pitchFamily="18" charset="0"/>
              <a:cs typeface="Times New Roman" panose="02020603050405020304" pitchFamily="18" charset="0"/>
            </a:endParaRPr>
          </a:p>
          <a:p>
            <a:pPr marL="0" indent="0">
              <a:buNone/>
            </a:pPr>
            <a:r>
              <a:rPr lang="en-US" sz="1600" b="1" dirty="0" smtClean="0">
                <a:latin typeface="Times New Roman" panose="02020603050405020304" pitchFamily="18" charset="0"/>
                <a:cs typeface="Times New Roman" panose="02020603050405020304" pitchFamily="18" charset="0"/>
              </a:rPr>
              <a:t>Bowlby's Attachment Theory</a:t>
            </a:r>
          </a:p>
          <a:p>
            <a:pPr marL="0" indent="0">
              <a:buNone/>
            </a:pPr>
            <a:r>
              <a:rPr lang="en-US" sz="1600" dirty="0" smtClean="0">
                <a:latin typeface="Times New Roman" panose="02020603050405020304" pitchFamily="18" charset="0"/>
                <a:cs typeface="Times New Roman" panose="02020603050405020304" pitchFamily="18" charset="0"/>
              </a:rPr>
              <a:t>This theory also suggests four stages of infant's </a:t>
            </a:r>
            <a:r>
              <a:rPr lang="en-US" sz="1600" dirty="0">
                <a:latin typeface="Times New Roman" panose="02020603050405020304" pitchFamily="18" charset="0"/>
                <a:cs typeface="Times New Roman" panose="02020603050405020304" pitchFamily="18" charset="0"/>
              </a:rPr>
              <a:t>psychological </a:t>
            </a:r>
            <a:r>
              <a:rPr lang="en-US" sz="1600" dirty="0" smtClean="0">
                <a:latin typeface="Times New Roman" panose="02020603050405020304" pitchFamily="18" charset="0"/>
                <a:cs typeface="Times New Roman" panose="02020603050405020304" pitchFamily="18" charset="0"/>
              </a:rPr>
              <a:t>development (</a:t>
            </a:r>
            <a:r>
              <a:rPr lang="en-US" sz="1600" dirty="0" smtClean="0">
                <a:latin typeface="Times New Roman" panose="02020603050405020304" pitchFamily="18" charset="0"/>
                <a:cs typeface="Times New Roman" panose="02020603050405020304" pitchFamily="18" charset="0"/>
              </a:rPr>
              <a:t>Mcleod</a:t>
            </a:r>
            <a:r>
              <a:rPr lang="en-US" sz="1600" dirty="0">
                <a:latin typeface="Times New Roman" panose="02020603050405020304" pitchFamily="18" charset="0"/>
                <a:cs typeface="Times New Roman" panose="02020603050405020304" pitchFamily="18" charset="0"/>
              </a:rPr>
              <a:t>, 2019</a:t>
            </a:r>
            <a:r>
              <a:rPr lang="en-US" sz="1600" dirty="0" smtClean="0">
                <a:latin typeface="Times New Roman" panose="02020603050405020304" pitchFamily="18" charset="0"/>
                <a:cs typeface="Times New Roman" panose="02020603050405020304" pitchFamily="18" charset="0"/>
              </a:rPr>
              <a:t>). Such as-</a:t>
            </a:r>
          </a:p>
          <a:p>
            <a:r>
              <a:rPr lang="en-US" sz="1600" dirty="0" smtClean="0">
                <a:latin typeface="Times New Roman" panose="02020603050405020304" pitchFamily="18" charset="0"/>
                <a:cs typeface="Times New Roman" panose="02020603050405020304" pitchFamily="18" charset="0"/>
              </a:rPr>
              <a:t>Pre-attachment stage: from 0 to two months </a:t>
            </a:r>
          </a:p>
          <a:p>
            <a:r>
              <a:rPr lang="en-US" sz="1600" dirty="0" smtClean="0">
                <a:latin typeface="Times New Roman" panose="02020603050405020304" pitchFamily="18" charset="0"/>
                <a:cs typeface="Times New Roman" panose="02020603050405020304" pitchFamily="18" charset="0"/>
              </a:rPr>
              <a:t>Attachment-in-the-making stage: from three to six months  </a:t>
            </a:r>
          </a:p>
          <a:p>
            <a:r>
              <a:rPr lang="en-US" sz="1600" dirty="0" smtClean="0">
                <a:latin typeface="Times New Roman" panose="02020603050405020304" pitchFamily="18" charset="0"/>
                <a:cs typeface="Times New Roman" panose="02020603050405020304" pitchFamily="18" charset="0"/>
              </a:rPr>
              <a:t>Clear cut attachment stage: from seven months to three years  </a:t>
            </a:r>
          </a:p>
          <a:p>
            <a:r>
              <a:rPr lang="en-US" sz="1600" dirty="0" smtClean="0">
                <a:latin typeface="Times New Roman" panose="02020603050405020304" pitchFamily="18" charset="0"/>
                <a:cs typeface="Times New Roman" panose="02020603050405020304" pitchFamily="18" charset="0"/>
              </a:rPr>
              <a:t>Goal-corrected attachment stage: three + years </a:t>
            </a:r>
            <a:endParaRPr lang="en-US" sz="1600" dirty="0" smtClean="0">
              <a:latin typeface="Times New Roman" panose="02020603050405020304" pitchFamily="18" charset="0"/>
              <a:cs typeface="Times New Roman" panose="02020603050405020304" pitchFamily="18" charset="0"/>
            </a:endParaRPr>
          </a:p>
          <a:p>
            <a:pPr marL="0" indent="0">
              <a:buNone/>
            </a:pP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36282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8550" y="524098"/>
            <a:ext cx="8911687" cy="1280890"/>
          </a:xfrm>
        </p:spPr>
        <p:txBody>
          <a:bodyPr>
            <a:normAutofit/>
          </a:bodyPr>
          <a:lstStyle/>
          <a:p>
            <a:r>
              <a:rPr lang="en-US" dirty="0">
                <a:latin typeface="Times New Roman" panose="02020603050405020304" pitchFamily="18" charset="0"/>
                <a:cs typeface="Times New Roman" panose="02020603050405020304" pitchFamily="18" charset="0"/>
              </a:rPr>
              <a:t>C</a:t>
            </a:r>
            <a:r>
              <a:rPr lang="en-US" sz="3600" dirty="0" smtClean="0">
                <a:latin typeface="Times New Roman" panose="02020603050405020304" pitchFamily="18" charset="0"/>
                <a:cs typeface="Times New Roman" panose="02020603050405020304" pitchFamily="18" charset="0"/>
              </a:rPr>
              <a:t>ognition</a:t>
            </a:r>
            <a:r>
              <a:rPr lang="en-US" sz="3600" dirty="0">
                <a:latin typeface="Times New Roman" panose="02020603050405020304" pitchFamily="18" charset="0"/>
                <a:cs typeface="Times New Roman" panose="02020603050405020304" pitchFamily="18" charset="0"/>
              </a:rPr>
              <a:t>, emotions and </a:t>
            </a:r>
            <a:r>
              <a:rPr lang="en-US" sz="3600" dirty="0" smtClean="0">
                <a:latin typeface="Times New Roman" panose="02020603050405020304" pitchFamily="18" charset="0"/>
                <a:cs typeface="Times New Roman" panose="02020603050405020304" pitchFamily="18" charset="0"/>
              </a:rPr>
              <a:t>behavior </a:t>
            </a:r>
            <a:r>
              <a:rPr lang="en-US" sz="3600" dirty="0">
                <a:latin typeface="Times New Roman" panose="02020603050405020304" pitchFamily="18" charset="0"/>
                <a:cs typeface="Times New Roman" panose="02020603050405020304" pitchFamily="18" charset="0"/>
              </a:rPr>
              <a:t>patterns </a:t>
            </a:r>
            <a:r>
              <a:rPr lang="en-US" dirty="0" smtClean="0">
                <a:latin typeface="Times New Roman" panose="02020603050405020304" pitchFamily="18" charset="0"/>
                <a:cs typeface="Times New Roman" panose="02020603050405020304" pitchFamily="18" charset="0"/>
              </a:rPr>
              <a:t>infants</a:t>
            </a:r>
            <a:r>
              <a:rPr lang="en-US" sz="3600" dirty="0" smtClean="0">
                <a:latin typeface="Times New Roman" panose="02020603050405020304" pitchFamily="18" charset="0"/>
                <a:cs typeface="Times New Roman" panose="02020603050405020304" pitchFamily="18" charset="0"/>
              </a:rPr>
              <a:t>.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78550" y="1804988"/>
            <a:ext cx="8915400" cy="3777622"/>
          </a:xfrm>
        </p:spPr>
        <p:txBody>
          <a:bodyPr>
            <a:normAutofit/>
          </a:bodyPr>
          <a:lstStyle/>
          <a:p>
            <a:pPr marL="0" indent="0">
              <a:buNone/>
            </a:pPr>
            <a:r>
              <a:rPr lang="en-US" sz="2400" dirty="0" smtClean="0">
                <a:latin typeface="Times New Roman" panose="02020603050405020304" pitchFamily="18" charset="0"/>
                <a:cs typeface="Times New Roman" panose="02020603050405020304" pitchFamily="18" charset="0"/>
              </a:rPr>
              <a:t>Infants have specific cognition, emotions ,and behaviors. Such as-</a:t>
            </a:r>
          </a:p>
          <a:p>
            <a:r>
              <a:rPr lang="en-US" sz="2400" b="1" dirty="0" smtClean="0">
                <a:latin typeface="Times New Roman" panose="02020603050405020304" pitchFamily="18" charset="0"/>
                <a:cs typeface="Times New Roman" panose="02020603050405020304" pitchFamily="18" charset="0"/>
              </a:rPr>
              <a:t>Cognition</a:t>
            </a:r>
            <a:r>
              <a:rPr lang="en-US" sz="2400" dirty="0" smtClean="0">
                <a:latin typeface="Times New Roman" panose="02020603050405020304" pitchFamily="18" charset="0"/>
                <a:cs typeface="Times New Roman" panose="02020603050405020304" pitchFamily="18" charset="0"/>
              </a:rPr>
              <a:t>: learning ,understanding, remembering, and </a:t>
            </a:r>
            <a:r>
              <a:rPr lang="en-US" sz="2400" dirty="0">
                <a:latin typeface="Times New Roman" panose="02020603050405020304" pitchFamily="18" charset="0"/>
                <a:cs typeface="Times New Roman" panose="02020603050405020304" pitchFamily="18" charset="0"/>
              </a:rPr>
              <a:t>responsing (Virtuallabschool.org, 2019</a:t>
            </a:r>
            <a:r>
              <a:rPr lang="en-US" sz="2400" dirty="0" smtClean="0">
                <a:latin typeface="Times New Roman" panose="02020603050405020304" pitchFamily="18" charset="0"/>
                <a:cs typeface="Times New Roman" panose="02020603050405020304" pitchFamily="18" charset="0"/>
              </a:rPr>
              <a:t>).</a:t>
            </a:r>
            <a:endParaRPr lang="en-US" sz="2400" dirty="0" smtClean="0">
              <a:latin typeface="Times New Roman" panose="02020603050405020304" pitchFamily="18" charset="0"/>
              <a:cs typeface="Times New Roman" panose="02020603050405020304" pitchFamily="18" charset="0"/>
            </a:endParaRPr>
          </a:p>
          <a:p>
            <a:r>
              <a:rPr lang="en-US" sz="2400" b="1" dirty="0" smtClean="0">
                <a:latin typeface="Times New Roman" panose="02020603050405020304" pitchFamily="18" charset="0"/>
                <a:cs typeface="Times New Roman" panose="02020603050405020304" pitchFamily="18" charset="0"/>
              </a:rPr>
              <a:t>Emotions</a:t>
            </a:r>
            <a:r>
              <a:rPr lang="en-US" sz="2400" dirty="0" smtClean="0">
                <a:latin typeface="Times New Roman" panose="02020603050405020304" pitchFamily="18" charset="0"/>
                <a:cs typeface="Times New Roman" panose="02020603050405020304" pitchFamily="18" charset="0"/>
              </a:rPr>
              <a:t>:  fear ,disgust , crying , smiling etc.</a:t>
            </a:r>
          </a:p>
          <a:p>
            <a:r>
              <a:rPr lang="en-US" sz="2400" b="1" dirty="0" smtClean="0">
                <a:latin typeface="Times New Roman" panose="02020603050405020304" pitchFamily="18" charset="0"/>
                <a:cs typeface="Times New Roman" panose="02020603050405020304" pitchFamily="18" charset="0"/>
              </a:rPr>
              <a:t>Behaviors</a:t>
            </a:r>
            <a:r>
              <a:rPr lang="en-US" sz="2400" dirty="0" smtClean="0">
                <a:latin typeface="Times New Roman" panose="02020603050405020304" pitchFamily="18" charset="0"/>
                <a:cs typeface="Times New Roman" panose="02020603050405020304" pitchFamily="18" charset="0"/>
              </a:rPr>
              <a:t>: sleeping, awaking</a:t>
            </a:r>
            <a:r>
              <a:rPr lang="en-US" sz="2400" dirty="0" smtClean="0">
                <a:latin typeface="Times New Roman" panose="02020603050405020304" pitchFamily="18" charset="0"/>
                <a:cs typeface="Times New Roman" panose="02020603050405020304" pitchFamily="18" charset="0"/>
              </a:rPr>
              <a:t>, fussing, and crying etc.</a:t>
            </a:r>
            <a:endParaRPr lang="en-US" sz="2400" dirty="0" smtClean="0">
              <a:latin typeface="Times New Roman" panose="02020603050405020304" pitchFamily="18" charset="0"/>
              <a:cs typeface="Times New Roman" panose="02020603050405020304" pitchFamily="18" charset="0"/>
            </a:endParaRPr>
          </a:p>
          <a:p>
            <a:pPr marL="0" indent="0">
              <a:buNone/>
            </a:pPr>
            <a:endParaRPr lang="en-US" sz="2400" dirty="0" smtClean="0">
              <a:latin typeface="Times New Roman" panose="02020603050405020304" pitchFamily="18" charset="0"/>
              <a:cs typeface="Times New Roman" panose="02020603050405020304" pitchFamily="18" charset="0"/>
            </a:endParaRPr>
          </a:p>
          <a:p>
            <a:pPr marL="0" indent="0">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073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T</a:t>
            </a:r>
            <a:r>
              <a:rPr lang="en-US" sz="3600" dirty="0" smtClean="0">
                <a:latin typeface="Times New Roman" panose="02020603050405020304" pitchFamily="18" charset="0"/>
                <a:cs typeface="Times New Roman" panose="02020603050405020304" pitchFamily="18" charset="0"/>
              </a:rPr>
              <a:t>hree </a:t>
            </a:r>
            <a:r>
              <a:rPr lang="en-US" sz="3600" dirty="0">
                <a:latin typeface="Times New Roman" panose="02020603050405020304" pitchFamily="18" charset="0"/>
                <a:cs typeface="Times New Roman" panose="02020603050405020304" pitchFamily="18" charset="0"/>
              </a:rPr>
              <a:t>recent research studies in health and social </a:t>
            </a:r>
            <a:r>
              <a:rPr lang="en-US" sz="3600" dirty="0" smtClean="0">
                <a:latin typeface="Times New Roman" panose="02020603050405020304" pitchFamily="18" charset="0"/>
                <a:cs typeface="Times New Roman" panose="02020603050405020304" pitchFamily="18" charset="0"/>
              </a:rPr>
              <a:t>care</a:t>
            </a:r>
            <a:r>
              <a:rPr lang="en-US" dirty="0">
                <a:latin typeface="Times New Roman" panose="02020603050405020304" pitchFamily="18" charset="0"/>
                <a:cs typeface="Times New Roman" panose="02020603050405020304" pitchFamily="18" charset="0"/>
              </a:rPr>
              <a:t>.</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marL="0" indent="0">
              <a:buNone/>
            </a:pPr>
            <a:r>
              <a:rPr lang="en-US" sz="2400" dirty="0" smtClean="0">
                <a:latin typeface="Times New Roman" panose="02020603050405020304" pitchFamily="18" charset="0"/>
                <a:cs typeface="Times New Roman" panose="02020603050405020304" pitchFamily="18" charset="0"/>
              </a:rPr>
              <a:t>There have</a:t>
            </a:r>
            <a:r>
              <a:rPr lang="en-US" sz="2400" dirty="0" smtClean="0">
                <a:latin typeface="Times New Roman" panose="02020603050405020304" pitchFamily="18" charset="0"/>
                <a:cs typeface="Times New Roman" panose="02020603050405020304" pitchFamily="18" charset="0"/>
              </a:rPr>
              <a:t> many studies which are conducted on </a:t>
            </a:r>
            <a:r>
              <a:rPr lang="en-US" sz="2400" dirty="0">
                <a:latin typeface="Times New Roman" panose="02020603050405020304" pitchFamily="18" charset="0"/>
                <a:cs typeface="Times New Roman" panose="02020603050405020304" pitchFamily="18" charset="0"/>
              </a:rPr>
              <a:t>health and social </a:t>
            </a:r>
            <a:r>
              <a:rPr lang="en-US" sz="2400" dirty="0" smtClean="0">
                <a:latin typeface="Times New Roman" panose="02020603050405020304" pitchFamily="18" charset="0"/>
                <a:cs typeface="Times New Roman" panose="02020603050405020304" pitchFamily="18" charset="0"/>
              </a:rPr>
              <a:t>care. Out of these the most significant three recent studies are-</a:t>
            </a:r>
          </a:p>
          <a:p>
            <a:pPr marL="514350" indent="-514350">
              <a:buFont typeface="+mj-lt"/>
              <a:buAutoNum type="arabicPeriod"/>
            </a:pPr>
            <a:r>
              <a:rPr lang="en-US" sz="2400" dirty="0" smtClean="0">
                <a:latin typeface="Times New Roman" panose="02020603050405020304" pitchFamily="18" charset="0"/>
                <a:cs typeface="Times New Roman" panose="02020603050405020304" pitchFamily="18" charset="0"/>
              </a:rPr>
              <a:t>Healthcare and social media </a:t>
            </a:r>
            <a:r>
              <a:rPr lang="en-US" sz="2400" dirty="0">
                <a:latin typeface="Times New Roman" panose="02020603050405020304" pitchFamily="18" charset="0"/>
                <a:cs typeface="Times New Roman" panose="02020603050405020304" pitchFamily="18" charset="0"/>
              </a:rPr>
              <a:t>related study by SA Moorhead, DE </a:t>
            </a:r>
            <a:r>
              <a:rPr lang="en-US" sz="2400" dirty="0">
                <a:latin typeface="Times New Roman" panose="02020603050405020304" pitchFamily="18" charset="0"/>
                <a:cs typeface="Times New Roman" panose="02020603050405020304" pitchFamily="18" charset="0"/>
              </a:rPr>
              <a:t>Hazlett</a:t>
            </a:r>
            <a:r>
              <a:rPr lang="en-US" sz="2400" dirty="0">
                <a:latin typeface="Times New Roman" panose="02020603050405020304" pitchFamily="18" charset="0"/>
                <a:cs typeface="Times New Roman" panose="02020603050405020304" pitchFamily="18" charset="0"/>
              </a:rPr>
              <a:t>, L Harrison, JK </a:t>
            </a:r>
            <a:r>
              <a:rPr lang="en-US" sz="2400" dirty="0" smtClean="0">
                <a:latin typeface="Times New Roman" panose="02020603050405020304" pitchFamily="18" charset="0"/>
                <a:cs typeface="Times New Roman" panose="02020603050405020304" pitchFamily="18" charset="0"/>
              </a:rPr>
              <a:t>Carroll </a:t>
            </a:r>
            <a:r>
              <a:rPr lang="en-US" sz="2400" dirty="0">
                <a:latin typeface="Times New Roman" panose="02020603050405020304" pitchFamily="18" charset="0"/>
                <a:cs typeface="Times New Roman" panose="02020603050405020304" pitchFamily="18" charset="0"/>
              </a:rPr>
              <a:t>in 2013(Moorhead et al., 2013</a:t>
            </a:r>
            <a:r>
              <a:rPr lang="en-US" sz="2400" dirty="0" smtClean="0">
                <a:latin typeface="Times New Roman" panose="02020603050405020304" pitchFamily="18" charset="0"/>
                <a:cs typeface="Times New Roman" panose="02020603050405020304" pitchFamily="18" charset="0"/>
              </a:rPr>
              <a:t>).</a:t>
            </a:r>
          </a:p>
          <a:p>
            <a:pPr marL="514350" indent="-514350">
              <a:buFont typeface="+mj-lt"/>
              <a:buAutoNum type="arabicPeriod"/>
            </a:pPr>
            <a:r>
              <a:rPr lang="en-US" sz="2400" dirty="0" smtClean="0">
                <a:latin typeface="Times New Roman" panose="02020603050405020304" pitchFamily="18" charset="0"/>
                <a:cs typeface="Times New Roman" panose="02020603050405020304" pitchFamily="18" charset="0"/>
              </a:rPr>
              <a:t>Cognitive behavior </a:t>
            </a:r>
            <a:r>
              <a:rPr lang="en-US" sz="2400" dirty="0">
                <a:latin typeface="Times New Roman" panose="02020603050405020304" pitchFamily="18" charset="0"/>
                <a:cs typeface="Times New Roman" panose="02020603050405020304" pitchFamily="18" charset="0"/>
              </a:rPr>
              <a:t>related study by B Sheldon in </a:t>
            </a:r>
            <a:r>
              <a:rPr lang="en-US" sz="2400" dirty="0" smtClean="0">
                <a:latin typeface="Times New Roman" panose="02020603050405020304" pitchFamily="18" charset="0"/>
                <a:cs typeface="Times New Roman" panose="02020603050405020304" pitchFamily="18" charset="0"/>
              </a:rPr>
              <a:t>2011 (Sheldon,2011</a:t>
            </a:r>
            <a:r>
              <a:rPr lang="en-US" sz="2400" dirty="0">
                <a:latin typeface="Times New Roman" panose="02020603050405020304" pitchFamily="18" charset="0"/>
                <a:cs typeface="Times New Roman" panose="02020603050405020304" pitchFamily="18" charset="0"/>
              </a:rPr>
              <a:t>). </a:t>
            </a:r>
            <a:endParaRPr lang="en-US" sz="2400" dirty="0" smtClean="0">
              <a:latin typeface="Times New Roman" panose="02020603050405020304" pitchFamily="18" charset="0"/>
              <a:cs typeface="Times New Roman" panose="02020603050405020304" pitchFamily="18" charset="0"/>
            </a:endParaRPr>
          </a:p>
          <a:p>
            <a:pPr marL="514350" indent="-514350">
              <a:buFont typeface="+mj-lt"/>
              <a:buAutoNum type="arabicPeriod"/>
            </a:pPr>
            <a:r>
              <a:rPr lang="en-US" sz="2400" dirty="0" smtClean="0">
                <a:latin typeface="Times New Roman" panose="02020603050405020304" pitchFamily="18" charset="0"/>
                <a:cs typeface="Times New Roman" panose="02020603050405020304" pitchFamily="18" charset="0"/>
              </a:rPr>
              <a:t>Integrated healthcare related </a:t>
            </a:r>
            <a:r>
              <a:rPr lang="en-US" sz="2400" dirty="0">
                <a:latin typeface="Times New Roman" panose="02020603050405020304" pitchFamily="18" charset="0"/>
                <a:cs typeface="Times New Roman" panose="02020603050405020304" pitchFamily="18" charset="0"/>
              </a:rPr>
              <a:t>case study by N Timmins, C </a:t>
            </a:r>
            <a:r>
              <a:rPr lang="en-US" sz="2400" dirty="0" smtClean="0">
                <a:latin typeface="Times New Roman" panose="02020603050405020304" pitchFamily="18" charset="0"/>
                <a:cs typeface="Times New Roman" panose="02020603050405020304" pitchFamily="18" charset="0"/>
              </a:rPr>
              <a:t>Ham in </a:t>
            </a:r>
            <a:r>
              <a:rPr lang="en-US" sz="2400" dirty="0">
                <a:latin typeface="Times New Roman" panose="02020603050405020304" pitchFamily="18" charset="0"/>
                <a:cs typeface="Times New Roman" panose="02020603050405020304" pitchFamily="18" charset="0"/>
              </a:rPr>
              <a:t>2013 (Timmins&amp;Ham,2013</a:t>
            </a:r>
            <a:r>
              <a:rPr lang="en-US" sz="2400" dirty="0" smtClean="0">
                <a:latin typeface="Times New Roman" panose="02020603050405020304" pitchFamily="18" charset="0"/>
                <a:cs typeface="Times New Roman" panose="02020603050405020304" pitchFamily="18" charset="0"/>
              </a:rPr>
              <a:t>).</a:t>
            </a:r>
            <a:endParaRPr lang="en-US" sz="2400" dirty="0">
              <a:latin typeface="Times New Roman" panose="02020603050405020304" pitchFamily="18" charset="0"/>
              <a:cs typeface="Times New Roman" panose="02020603050405020304" pitchFamily="18" charset="0"/>
            </a:endParaRPr>
          </a:p>
          <a:p>
            <a:pPr marL="514350" indent="-514350">
              <a:buFont typeface="+mj-lt"/>
              <a:buAutoNum type="arabicPeriod"/>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5525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smtClean="0">
                <a:latin typeface="Times New Roman" panose="02020603050405020304" pitchFamily="18" charset="0"/>
                <a:cs typeface="Times New Roman" panose="02020603050405020304" pitchFamily="18" charset="0"/>
              </a:rPr>
              <a:t>Conclusion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92925" y="1533525"/>
            <a:ext cx="8915400" cy="3777622"/>
          </a:xfrm>
        </p:spPr>
        <p:txBody>
          <a:bodyPr>
            <a:normAutofit/>
          </a:bodyPr>
          <a:lstStyle/>
          <a:p>
            <a:pPr marL="0" indent="0">
              <a:buNone/>
            </a:pPr>
            <a:r>
              <a:rPr lang="en-US" sz="2400" dirty="0" smtClean="0">
                <a:latin typeface="Times New Roman" panose="02020603050405020304" pitchFamily="18" charset="0"/>
                <a:cs typeface="Times New Roman" panose="02020603050405020304" pitchFamily="18" charset="0"/>
              </a:rPr>
              <a:t>In different ages or life-span stages human being behaves and acts differently. From the inception human being starts demonstrating different behaviors ,activities ,emotions in response to different behavior or stimulus of its circumstances. These have been focused throughout the presentation in line with two theories.</a:t>
            </a:r>
            <a:endParaRPr lang="en-US" sz="2400" dirty="0"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6862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35688" y="624110"/>
            <a:ext cx="8911687" cy="1280890"/>
          </a:xfrm>
        </p:spPr>
        <p:txBody>
          <a:bodyPr>
            <a:normAutofit/>
          </a:bodyPr>
          <a:lstStyle/>
          <a:p>
            <a:r>
              <a:rPr lang="en-US" sz="3600" dirty="0" smtClean="0">
                <a:latin typeface="Times New Roman" panose="02020603050405020304" pitchFamily="18" charset="0"/>
                <a:cs typeface="Times New Roman" panose="02020603050405020304" pitchFamily="18" charset="0"/>
              </a:rPr>
              <a:t>References </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831975" y="1905000"/>
            <a:ext cx="8915400" cy="3777622"/>
          </a:xfrm>
        </p:spPr>
        <p:txBody>
          <a:bodyPr>
            <a:normAutofit fontScale="92500" lnSpcReduction="20000"/>
          </a:bodyPr>
          <a:lstStyle/>
          <a:p>
            <a:pPr marL="571500" indent="-571500">
              <a:buFont typeface="+mj-lt"/>
              <a:buAutoNum type="romanLcPeriod"/>
            </a:pPr>
            <a:r>
              <a:rPr lang="en-US" dirty="0" smtClean="0">
                <a:latin typeface="Times New Roman" panose="02020603050405020304" pitchFamily="18" charset="0"/>
                <a:cs typeface="Times New Roman" panose="02020603050405020304" pitchFamily="18" charset="0"/>
              </a:rPr>
              <a:t>Boyd</a:t>
            </a:r>
            <a:r>
              <a:rPr lang="en-US" dirty="0">
                <a:latin typeface="Times New Roman" panose="02020603050405020304" pitchFamily="18" charset="0"/>
                <a:cs typeface="Times New Roman" panose="02020603050405020304" pitchFamily="18" charset="0"/>
              </a:rPr>
              <a:t>, D. and Bee, H. (2019). Lifespan Development, Global Edition. Harlow, United Kingdom: Pearson Education Canada</a:t>
            </a:r>
            <a:r>
              <a:rPr lang="en-US" dirty="0" smtClean="0">
                <a:latin typeface="Times New Roman" panose="02020603050405020304" pitchFamily="18" charset="0"/>
                <a:cs typeface="Times New Roman" panose="02020603050405020304" pitchFamily="18" charset="0"/>
              </a:rPr>
              <a:t>.</a:t>
            </a: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B Sheldon,(2011). Cognitive Behavioral Therapy.pp-23-45</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Gredler</a:t>
            </a:r>
            <a:r>
              <a:rPr lang="en-US" dirty="0">
                <a:latin typeface="Times New Roman" panose="02020603050405020304" pitchFamily="18" charset="0"/>
                <a:cs typeface="Times New Roman" panose="02020603050405020304" pitchFamily="18" charset="0"/>
              </a:rPr>
              <a:t>, M. (2009). Learning and instruction. Upper Saddle River, N.J.: Merrill Pearson</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Mcleod</a:t>
            </a:r>
            <a:r>
              <a:rPr lang="en-US" dirty="0">
                <a:latin typeface="Times New Roman" panose="02020603050405020304" pitchFamily="18" charset="0"/>
                <a:cs typeface="Times New Roman" panose="02020603050405020304" pitchFamily="18" charset="0"/>
              </a:rPr>
              <a:t>, S. (2019). John Bowlby | Maternal Deprivation Theory | Simply Psychology. [online] Simplypsychology.org. Available at: https://www.simplypsychology.org/bowlby.html [Accessed 9 Dec. 2019</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Moorhead, S., </a:t>
            </a:r>
            <a:r>
              <a:rPr lang="en-US" dirty="0">
                <a:latin typeface="Times New Roman" panose="02020603050405020304" pitchFamily="18" charset="0"/>
                <a:cs typeface="Times New Roman" panose="02020603050405020304" pitchFamily="18" charset="0"/>
              </a:rPr>
              <a:t>Hazlett</a:t>
            </a:r>
            <a:r>
              <a:rPr lang="en-US" dirty="0">
                <a:latin typeface="Times New Roman" panose="02020603050405020304" pitchFamily="18" charset="0"/>
                <a:cs typeface="Times New Roman" panose="02020603050405020304" pitchFamily="18" charset="0"/>
              </a:rPr>
              <a:t>, D., Harrison, L., Carroll, J., Irwin, A. and </a:t>
            </a:r>
            <a:r>
              <a:rPr lang="en-US" dirty="0">
                <a:latin typeface="Times New Roman" panose="02020603050405020304" pitchFamily="18" charset="0"/>
                <a:cs typeface="Times New Roman" panose="02020603050405020304" pitchFamily="18" charset="0"/>
              </a:rPr>
              <a:t>Hoving</a:t>
            </a:r>
            <a:r>
              <a:rPr lang="en-US" dirty="0">
                <a:latin typeface="Times New Roman" panose="02020603050405020304" pitchFamily="18" charset="0"/>
                <a:cs typeface="Times New Roman" panose="02020603050405020304" pitchFamily="18" charset="0"/>
              </a:rPr>
              <a:t>, C. (2013). A New Dimension of Health Care: Systematic Review of the Uses, Benefits, and Limitations of Social Media for Health Communication. Journal of Medical Internet Research, 15(4), p.e85</a:t>
            </a:r>
            <a:r>
              <a:rPr lang="en-US" dirty="0" smtClean="0">
                <a:latin typeface="Times New Roman" panose="02020603050405020304" pitchFamily="18" charset="0"/>
                <a:cs typeface="Times New Roman" panose="02020603050405020304" pitchFamily="18" charset="0"/>
              </a:rPr>
              <a:t>.</a:t>
            </a: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N Timmins, C Ham, (2013).The quest for integrated health and social care. pp-60-90</a:t>
            </a:r>
            <a:r>
              <a:rPr lang="en-US" dirty="0" smtClean="0">
                <a:latin typeface="Times New Roman" panose="02020603050405020304" pitchFamily="18" charset="0"/>
                <a:cs typeface="Times New Roman" panose="02020603050405020304" pitchFamily="18" charset="0"/>
              </a:rPr>
              <a:t>.</a:t>
            </a:r>
            <a:endParaRPr lang="en-US" dirty="0">
              <a:latin typeface="Times New Roman" panose="02020603050405020304" pitchFamily="18" charset="0"/>
              <a:cs typeface="Times New Roman" panose="02020603050405020304" pitchFamily="18" charset="0"/>
            </a:endParaRPr>
          </a:p>
          <a:p>
            <a:pPr marL="571500" indent="-571500">
              <a:buFont typeface="+mj-lt"/>
              <a:buAutoNum type="romanLcPeriod"/>
            </a:pPr>
            <a:r>
              <a:rPr lang="en-US" dirty="0">
                <a:latin typeface="Times New Roman" panose="02020603050405020304" pitchFamily="18" charset="0"/>
                <a:cs typeface="Times New Roman" panose="02020603050405020304" pitchFamily="18" charset="0"/>
              </a:rPr>
              <a:t>Virtuallabschool.org. (2019). Social-Emotional Development: Infants And Toddlers | VLS. [online] Available at: https://www.virtuallabschool.org/infant-toddler/social-emotional/lesson-2 [Accessed 9 Dec. 2019</a:t>
            </a:r>
            <a:r>
              <a:rPr lang="en-US" dirty="0" smtClean="0">
                <a:latin typeface="Times New Roman" panose="02020603050405020304" pitchFamily="18" charset="0"/>
                <a:cs typeface="Times New Roman" panose="02020603050405020304" pitchFamily="18" charset="0"/>
              </a:rPr>
              <a:t>].</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94661954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173</TotalTime>
  <Words>1448</Words>
  <Application>Microsoft Office PowerPoint</Application>
  <PresentationFormat>Widescreen</PresentationFormat>
  <Paragraphs>68</Paragraphs>
  <Slides>8</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Arial</vt:lpstr>
      <vt:lpstr>Calibri</vt:lpstr>
      <vt:lpstr>Century Gothic</vt:lpstr>
      <vt:lpstr>Times New Roman</vt:lpstr>
      <vt:lpstr>Wingdings 3</vt:lpstr>
      <vt:lpstr>Wisp</vt:lpstr>
      <vt:lpstr>       A Presentation on </vt:lpstr>
      <vt:lpstr>Introduction </vt:lpstr>
      <vt:lpstr>Infancy life-stage and professional experience related to it. </vt:lpstr>
      <vt:lpstr>Lifespan psychological theories related to the infancy life-stage. </vt:lpstr>
      <vt:lpstr>Cognition, emotions and behavior patterns infants. </vt:lpstr>
      <vt:lpstr>Three recent research studies in health and social care.</vt:lpstr>
      <vt:lpstr>Conclusion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dc:title>
  <dc:creator>Abdul Kadir</dc:creator>
  <cp:lastModifiedBy>Abdul Kadir</cp:lastModifiedBy>
  <cp:revision>70</cp:revision>
  <dcterms:created xsi:type="dcterms:W3CDTF">2019-12-09T16:17:03Z</dcterms:created>
  <dcterms:modified xsi:type="dcterms:W3CDTF">2019-12-09T20:12:39Z</dcterms:modified>
</cp:coreProperties>
</file>