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78" r:id="rId2"/>
    <p:sldId id="279" r:id="rId3"/>
    <p:sldId id="280" r:id="rId4"/>
    <p:sldId id="282" r:id="rId5"/>
    <p:sldId id="283" r:id="rId6"/>
    <p:sldId id="271" r:id="rId7"/>
    <p:sldId id="272" r:id="rId8"/>
    <p:sldId id="273" r:id="rId9"/>
    <p:sldId id="287" r:id="rId10"/>
    <p:sldId id="288" r:id="rId11"/>
    <p:sldId id="286" r:id="rId12"/>
    <p:sldId id="277" r:id="rId13"/>
    <p:sldId id="267" r:id="rId14"/>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3" clrMode="bw" hiddenSlides="1" frameSlides="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7" autoAdjust="0"/>
    <p:restoredTop sz="81305" autoAdjust="0"/>
  </p:normalViewPr>
  <p:slideViewPr>
    <p:cSldViewPr>
      <p:cViewPr varScale="1">
        <p:scale>
          <a:sx n="90" d="100"/>
          <a:sy n="90" d="100"/>
        </p:scale>
        <p:origin x="160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09976C-3F99-448E-B4A6-30FA8B574094}" type="datetimeFigureOut">
              <a:rPr lang="en-US" smtClean="0"/>
              <a:pPr/>
              <a:t>10/30/2017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BA339A5-70E7-4BC6-AF39-95E5FED01F26}" type="slidenum">
              <a:rPr lang="en-US" smtClean="0"/>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1024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1024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024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4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1024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DAD44789-7EC4-49A1-9776-315CA9F46DB7}"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charset="0"/>
        <a:ea typeface="+mn-ea"/>
        <a:cs typeface="+mn-cs"/>
      </a:defRPr>
    </a:lvl1pPr>
    <a:lvl2pPr marL="457200" algn="l" rtl="0" fontAlgn="base">
      <a:spcBef>
        <a:spcPct val="30000"/>
      </a:spcBef>
      <a:spcAft>
        <a:spcPct val="0"/>
      </a:spcAft>
      <a:defRPr sz="1200" kern="1200">
        <a:solidFill>
          <a:schemeClr val="tx1"/>
        </a:solidFill>
        <a:latin typeface="Times New Roman" charset="0"/>
        <a:ea typeface="+mn-ea"/>
        <a:cs typeface="+mn-cs"/>
      </a:defRPr>
    </a:lvl2pPr>
    <a:lvl3pPr marL="914400" algn="l" rtl="0" fontAlgn="base">
      <a:spcBef>
        <a:spcPct val="30000"/>
      </a:spcBef>
      <a:spcAft>
        <a:spcPct val="0"/>
      </a:spcAft>
      <a:defRPr sz="1200" kern="1200">
        <a:solidFill>
          <a:schemeClr val="tx1"/>
        </a:solidFill>
        <a:latin typeface="Times New Roman" charset="0"/>
        <a:ea typeface="+mn-ea"/>
        <a:cs typeface="+mn-cs"/>
      </a:defRPr>
    </a:lvl3pPr>
    <a:lvl4pPr marL="1371600" algn="l" rtl="0" fontAlgn="base">
      <a:spcBef>
        <a:spcPct val="30000"/>
      </a:spcBef>
      <a:spcAft>
        <a:spcPct val="0"/>
      </a:spcAft>
      <a:defRPr sz="1200" kern="1200">
        <a:solidFill>
          <a:schemeClr val="tx1"/>
        </a:solidFill>
        <a:latin typeface="Times New Roman" charset="0"/>
        <a:ea typeface="+mn-ea"/>
        <a:cs typeface="+mn-cs"/>
      </a:defRPr>
    </a:lvl4pPr>
    <a:lvl5pPr marL="1828800" algn="l" rtl="0" fontAlgn="base">
      <a:spcBef>
        <a:spcPct val="30000"/>
      </a:spcBef>
      <a:spcAft>
        <a:spcPct val="0"/>
      </a:spcAft>
      <a:defRPr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en.wikipedia.org/wiki/Infor_Global_Solution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AD44789-7EC4-49A1-9776-315CA9F46DB7}"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400" dirty="0" smtClean="0"/>
              <a:t>In most organizations, information has traditionally been isolated within specific departments, whether on an individual database, in a file cabinet, or on an employee’s PC. </a:t>
            </a:r>
          </a:p>
          <a:p>
            <a:endParaRPr lang="en-US" sz="800" dirty="0" smtClean="0"/>
          </a:p>
          <a:p>
            <a:r>
              <a:rPr lang="en-US" sz="1400" dirty="0" smtClean="0"/>
              <a:t>When reviewing this diagram demonstrate to the students how each department has its own database separate from all other organizational departments</a:t>
            </a:r>
          </a:p>
          <a:p>
            <a:endParaRPr lang="en-US" sz="800" dirty="0" smtClean="0"/>
          </a:p>
          <a:p>
            <a:r>
              <a:rPr lang="en-US" sz="1400" dirty="0" smtClean="0"/>
              <a:t>Ask your student what types of problems could occur if all departments maintain their own database and systems?</a:t>
            </a:r>
          </a:p>
          <a:p>
            <a:pPr lvl="1"/>
            <a:r>
              <a:rPr lang="en-US" sz="1400" dirty="0" smtClean="0"/>
              <a:t>Update issues</a:t>
            </a:r>
          </a:p>
          <a:p>
            <a:pPr lvl="1"/>
            <a:r>
              <a:rPr lang="en-US" sz="1400" dirty="0" smtClean="0"/>
              <a:t>Redundancy</a:t>
            </a:r>
          </a:p>
          <a:p>
            <a:pPr lvl="1"/>
            <a:r>
              <a:rPr lang="en-US" sz="1400" dirty="0" smtClean="0"/>
              <a:t>Inaccurate information across databases</a:t>
            </a:r>
          </a:p>
          <a:p>
            <a:pPr lvl="1"/>
            <a:r>
              <a:rPr lang="en-US" sz="1400" dirty="0" smtClean="0"/>
              <a:t>Different formats of information in the different databases</a:t>
            </a:r>
          </a:p>
          <a:p>
            <a:pPr lvl="1"/>
            <a:r>
              <a:rPr lang="en-US" sz="1400" dirty="0" smtClean="0"/>
              <a:t>Inability to access other department information and not being provided with a 360 degree view of the organization</a:t>
            </a:r>
          </a:p>
          <a:p>
            <a:pPr lvl="1"/>
            <a:r>
              <a:rPr lang="en-US" sz="1400" dirty="0" smtClean="0"/>
              <a:t>Different customer information in different databases</a:t>
            </a:r>
          </a:p>
          <a:p>
            <a:pPr lvl="1"/>
            <a:r>
              <a:rPr lang="en-US" sz="1400" dirty="0" smtClean="0"/>
              <a:t>Customer contact from multiple departments with different messages</a:t>
            </a:r>
          </a:p>
          <a:p>
            <a:endParaRPr lang="en-US" dirty="0"/>
          </a:p>
        </p:txBody>
      </p:sp>
      <p:sp>
        <p:nvSpPr>
          <p:cNvPr id="4" name="Slide Number Placeholder 3"/>
          <p:cNvSpPr>
            <a:spLocks noGrp="1"/>
          </p:cNvSpPr>
          <p:nvPr>
            <p:ph type="sldNum" sz="quarter" idx="10"/>
          </p:nvPr>
        </p:nvSpPr>
        <p:spPr/>
        <p:txBody>
          <a:bodyPr/>
          <a:lstStyle/>
          <a:p>
            <a:fld id="{DAD44789-7EC4-49A1-9776-315CA9F46DB7}"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1219200" y="304800"/>
            <a:ext cx="3962400" cy="2971800"/>
          </a:xfrm>
          <a:ln/>
        </p:spPr>
      </p:sp>
      <p:sp>
        <p:nvSpPr>
          <p:cNvPr id="32771" name="Notes Placeholder 2"/>
          <p:cNvSpPr>
            <a:spLocks noGrp="1"/>
          </p:cNvSpPr>
          <p:nvPr>
            <p:ph type="body" idx="1"/>
          </p:nvPr>
        </p:nvSpPr>
        <p:spPr>
          <a:xfrm>
            <a:off x="0" y="3429000"/>
            <a:ext cx="6858000" cy="5486400"/>
          </a:xfrm>
          <a:noFill/>
          <a:ln/>
        </p:spPr>
        <p:txBody>
          <a:bodyPr/>
          <a:lstStyle/>
          <a:p>
            <a:pPr marL="190500" indent="-190500" eaLnBrk="1" hangingPunct="1"/>
            <a:r>
              <a:rPr lang="en-US" sz="1600" dirty="0" smtClean="0"/>
              <a:t>An ERP system provides a method for effective planning and controlling of all the resources required to take, make, </a:t>
            </a:r>
            <a:r>
              <a:rPr lang="en-US" sz="1600" dirty="0" smtClean="0">
                <a:latin typeface="Arial" pitchFamily="34" charset="0"/>
                <a:cs typeface="Arial" pitchFamily="34" charset="0"/>
              </a:rPr>
              <a:t>ship, and account for customer orders in a manufacturing, distribution, or service organization. </a:t>
            </a:r>
          </a:p>
          <a:p>
            <a:pPr marL="190500" indent="-190500" eaLnBrk="1" hangingPunct="1"/>
            <a:endParaRPr lang="en-US" sz="800" dirty="0" smtClean="0">
              <a:latin typeface="Arial" pitchFamily="34" charset="0"/>
              <a:cs typeface="Arial" pitchFamily="34" charset="0"/>
            </a:endParaRPr>
          </a:p>
          <a:p>
            <a:pPr marL="190500" indent="-190500" eaLnBrk="1" hangingPunct="1"/>
            <a:r>
              <a:rPr lang="en-US" sz="1600" dirty="0" smtClean="0">
                <a:latin typeface="Arial" pitchFamily="34" charset="0"/>
                <a:cs typeface="Arial" pitchFamily="34" charset="0"/>
              </a:rPr>
              <a:t>What happens when sales and marketing departments are working from two different sets of customer information and product information?</a:t>
            </a:r>
          </a:p>
          <a:p>
            <a:pPr marL="190500" indent="-190500" eaLnBrk="1" hangingPunct="1"/>
            <a:endParaRPr lang="en-US" sz="800" dirty="0" smtClean="0">
              <a:latin typeface="Arial" pitchFamily="34" charset="0"/>
              <a:cs typeface="Arial" pitchFamily="34" charset="0"/>
            </a:endParaRPr>
          </a:p>
          <a:p>
            <a:pPr marL="190500" indent="-190500" eaLnBrk="1" hangingPunct="1"/>
            <a:r>
              <a:rPr lang="en-US" sz="1600" dirty="0" smtClean="0">
                <a:latin typeface="Arial" pitchFamily="34" charset="0"/>
                <a:cs typeface="Arial" pitchFamily="34" charset="0"/>
              </a:rPr>
              <a:t>Would the marketing campaigns be accurate?</a:t>
            </a:r>
          </a:p>
          <a:p>
            <a:pPr marL="190500" indent="-190500" eaLnBrk="1" hangingPunct="1"/>
            <a:r>
              <a:rPr lang="en-US" sz="1600" dirty="0" smtClean="0">
                <a:latin typeface="Arial" pitchFamily="34" charset="0"/>
                <a:cs typeface="Arial" pitchFamily="34" charset="0"/>
              </a:rPr>
              <a:t>Would sales be able to deliver the products it sells to its customers?</a:t>
            </a:r>
          </a:p>
          <a:p>
            <a:pPr marL="190500" indent="-190500" eaLnBrk="1" hangingPunct="1"/>
            <a:endParaRPr lang="en-US" sz="800" dirty="0" smtClean="0">
              <a:latin typeface="Arial" pitchFamily="34" charset="0"/>
              <a:cs typeface="Arial" pitchFamily="34" charset="0"/>
            </a:endParaRPr>
          </a:p>
          <a:p>
            <a:pPr marL="190500" indent="-190500" eaLnBrk="1" hangingPunct="1"/>
            <a:r>
              <a:rPr lang="en-US" sz="1600" dirty="0" smtClean="0">
                <a:latin typeface="Arial" pitchFamily="34" charset="0"/>
                <a:cs typeface="Arial" pitchFamily="34" charset="0"/>
              </a:rPr>
              <a:t>Enterprise resource planning systems provide organizations with </a:t>
            </a:r>
            <a:r>
              <a:rPr lang="en-US" sz="1600" b="1" dirty="0" smtClean="0">
                <a:latin typeface="Arial" pitchFamily="34" charset="0"/>
                <a:cs typeface="Arial" pitchFamily="34" charset="0"/>
              </a:rPr>
              <a:t>consistency.</a:t>
            </a:r>
            <a:r>
              <a:rPr lang="en-US" sz="1600" dirty="0" smtClean="0">
                <a:latin typeface="Arial" pitchFamily="34" charset="0"/>
                <a:cs typeface="Arial" pitchFamily="34" charset="0"/>
              </a:rPr>
              <a:t> </a:t>
            </a:r>
          </a:p>
          <a:p>
            <a:pPr marL="190500" indent="-190500" eaLnBrk="1" hangingPunct="1"/>
            <a:endParaRPr lang="en-US" sz="800" dirty="0" smtClean="0">
              <a:latin typeface="Arial" pitchFamily="34" charset="0"/>
              <a:cs typeface="Arial" pitchFamily="34" charset="0"/>
            </a:endParaRPr>
          </a:p>
          <a:p>
            <a:pPr marL="190500" indent="-190500" eaLnBrk="1" hangingPunct="1"/>
            <a:r>
              <a:rPr lang="en-US" sz="1600" dirty="0" smtClean="0">
                <a:latin typeface="Arial" pitchFamily="34" charset="0"/>
                <a:cs typeface="Arial" pitchFamily="34" charset="0"/>
              </a:rPr>
              <a:t>The key word in enterprise resource planning is </a:t>
            </a:r>
            <a:r>
              <a:rPr lang="en-US" sz="1600" b="1" dirty="0" smtClean="0">
                <a:latin typeface="Arial" pitchFamily="34" charset="0"/>
                <a:cs typeface="Arial" pitchFamily="34" charset="0"/>
              </a:rPr>
              <a:t>enterprise</a:t>
            </a:r>
            <a:r>
              <a:rPr lang="en-US" sz="1600" dirty="0" smtClean="0">
                <a:latin typeface="Arial" pitchFamily="34" charset="0"/>
                <a:cs typeface="Arial" pitchFamily="34" charset="0"/>
              </a:rPr>
              <a:t>.</a:t>
            </a:r>
          </a:p>
          <a:p>
            <a:pPr marL="423863" lvl="1" indent="-190500" eaLnBrk="1" hangingPunct="1"/>
            <a:endParaRPr lang="en-US" sz="800" dirty="0" smtClean="0">
              <a:latin typeface="Arial" pitchFamily="34" charset="0"/>
              <a:cs typeface="Arial" pitchFamily="34" charset="0"/>
            </a:endParaRPr>
          </a:p>
          <a:p>
            <a:pPr marL="423863" lvl="1" indent="-190500" eaLnBrk="1" hangingPunct="1"/>
            <a:r>
              <a:rPr lang="en-US" sz="1600" dirty="0" smtClean="0">
                <a:latin typeface="Arial" pitchFamily="34" charset="0"/>
                <a:cs typeface="Arial" pitchFamily="34" charset="0"/>
              </a:rPr>
              <a:t>SCM systems focus specifically on suppliers</a:t>
            </a:r>
          </a:p>
          <a:p>
            <a:pPr marL="423863" lvl="1" indent="-190500" eaLnBrk="1" hangingPunct="1"/>
            <a:r>
              <a:rPr lang="en-US" sz="1600" dirty="0" smtClean="0">
                <a:latin typeface="Arial" pitchFamily="34" charset="0"/>
                <a:cs typeface="Arial" pitchFamily="34" charset="0"/>
              </a:rPr>
              <a:t>CRM systems focus specifically on customers</a:t>
            </a:r>
          </a:p>
          <a:p>
            <a:pPr marL="423863" lvl="1" indent="-190500" eaLnBrk="1" hangingPunct="1"/>
            <a:r>
              <a:rPr lang="en-US" sz="1600" dirty="0" smtClean="0">
                <a:latin typeface="Arial" pitchFamily="34" charset="0"/>
                <a:cs typeface="Arial" pitchFamily="34" charset="0"/>
              </a:rPr>
              <a:t>ERP systems focus on everything, all processes, departments, and operations for an enterprise </a:t>
            </a:r>
          </a:p>
          <a:p>
            <a:pPr marL="423863" lvl="1" indent="-190500" eaLnBrk="1" hangingPunct="1"/>
            <a:endParaRPr lang="en-US" sz="800" dirty="0" smtClean="0">
              <a:latin typeface="Arial" pitchFamily="34" charset="0"/>
              <a:cs typeface="Arial" pitchFamily="34" charset="0"/>
            </a:endParaRPr>
          </a:p>
          <a:p>
            <a:pPr marL="423863" lvl="1" indent="-190500" eaLnBrk="1" hangingPunct="1"/>
            <a:r>
              <a:rPr lang="en-US" sz="1600" dirty="0" smtClean="0">
                <a:latin typeface="Arial" pitchFamily="34" charset="0"/>
                <a:cs typeface="Arial" pitchFamily="34" charset="0"/>
              </a:rPr>
              <a:t>ERP systems</a:t>
            </a:r>
            <a:r>
              <a:rPr lang="en-US" sz="1600" baseline="0" dirty="0" smtClean="0">
                <a:latin typeface="Arial" pitchFamily="34" charset="0"/>
                <a:cs typeface="Arial" pitchFamily="34" charset="0"/>
              </a:rPr>
              <a:t> encompass everything, including SCM and CRM.</a:t>
            </a:r>
            <a:endParaRPr lang="en-US" sz="1600" dirty="0" smtClean="0">
              <a:latin typeface="Arial" pitchFamily="34" charset="0"/>
              <a:cs typeface="Arial" pitchFamily="34" charset="0"/>
            </a:endParaRPr>
          </a:p>
          <a:p>
            <a:endParaRPr lang="en-US" sz="1400" dirty="0" smtClean="0"/>
          </a:p>
          <a:p>
            <a:endParaRPr lang="en-US" sz="1400" dirty="0" smtClean="0"/>
          </a:p>
          <a:p>
            <a:r>
              <a:rPr lang="en-US" sz="1400" dirty="0" smtClean="0"/>
              <a:t>ERP enables employees across the organization to share information across a single, centralized database. With extended portal capabilities, an organization can also involve its suppliers and customers to participate in the workflow process, allowing ERP to penetrate the entire value chain, and help the organization achieve greater operational efficiency</a:t>
            </a:r>
          </a:p>
          <a:p>
            <a:endParaRPr lang="en-US" sz="800" dirty="0" smtClean="0"/>
          </a:p>
          <a:p>
            <a:r>
              <a:rPr lang="en-US" sz="1400" dirty="0" smtClean="0"/>
              <a:t>One database that supports the entire organization could eliminate many of the issues mentioned on the previous slide</a:t>
            </a:r>
          </a:p>
          <a:p>
            <a:endParaRPr lang="en-US" sz="800" dirty="0" smtClean="0"/>
          </a:p>
          <a:p>
            <a:r>
              <a:rPr lang="en-US" sz="1400" dirty="0" smtClean="0"/>
              <a:t>However, there are also issues could be caused by having one database that supports the entire organization?</a:t>
            </a:r>
          </a:p>
          <a:p>
            <a:pPr lvl="1"/>
            <a:r>
              <a:rPr lang="en-US" sz="1400" dirty="0" smtClean="0"/>
              <a:t>Not as flexible and far more difficult to change</a:t>
            </a:r>
          </a:p>
          <a:p>
            <a:pPr lvl="1"/>
            <a:r>
              <a:rPr lang="en-US" sz="1400" dirty="0" smtClean="0"/>
              <a:t>Might not meet all department needs as well as an individual specific system</a:t>
            </a:r>
          </a:p>
          <a:p>
            <a:pPr lvl="1"/>
            <a:r>
              <a:rPr lang="en-US" sz="1400" dirty="0" smtClean="0"/>
              <a:t>Multiple access levels increases security issues</a:t>
            </a:r>
          </a:p>
          <a:p>
            <a:pPr lvl="1"/>
            <a:r>
              <a:rPr lang="en-US" sz="1400" dirty="0" smtClean="0"/>
              <a:t>Ethical dilemmas from accessing different department information – such as payroll</a:t>
            </a:r>
          </a:p>
          <a:p>
            <a:pPr lvl="1"/>
            <a:endParaRPr lang="en-US" sz="1400" dirty="0" smtClean="0"/>
          </a:p>
        </p:txBody>
      </p:sp>
      <p:sp>
        <p:nvSpPr>
          <p:cNvPr id="32772" name="Slide Number Placeholder 3"/>
          <p:cNvSpPr>
            <a:spLocks noGrp="1"/>
          </p:cNvSpPr>
          <p:nvPr>
            <p:ph type="sldNum" sz="quarter" idx="5"/>
          </p:nvPr>
        </p:nvSpPr>
        <p:spPr>
          <a:noFill/>
        </p:spPr>
        <p:txBody>
          <a:bodyPr/>
          <a:lstStyle/>
          <a:p>
            <a:fld id="{46F44429-1990-4915-8885-972D8C48EACB}" type="slidenum">
              <a:rPr lang="en-US" smtClean="0"/>
              <a:pPr/>
              <a:t>3</a:t>
            </a:fld>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r>
              <a:rPr lang="en-US" sz="1600" dirty="0" smtClean="0">
                <a:latin typeface="Arial" pitchFamily="34" charset="0"/>
                <a:cs typeface="Arial" pitchFamily="34" charset="0"/>
              </a:rPr>
              <a:t>The true benefit of an ERP system is its ability take the many different forms of data from across the different organizational systems and correlate, aggregate, and provide an enterprise wide view of organizational information.</a:t>
            </a:r>
          </a:p>
          <a:p>
            <a:pPr eaLnBrk="1" hangingPunct="1"/>
            <a:endParaRPr lang="en-US" sz="1600" dirty="0" smtClean="0">
              <a:latin typeface="Arial" pitchFamily="34" charset="0"/>
              <a:cs typeface="Arial" pitchFamily="34" charset="0"/>
            </a:endParaRPr>
          </a:p>
          <a:p>
            <a:pPr eaLnBrk="1" hangingPunct="1"/>
            <a:r>
              <a:rPr lang="en-US" sz="1600" dirty="0" smtClean="0">
                <a:latin typeface="Arial" pitchFamily="34" charset="0"/>
                <a:cs typeface="Arial" pitchFamily="34" charset="0"/>
              </a:rPr>
              <a:t>The two previous spreadsheets display examples of differences in data that can be fixed by using an ERP system.</a:t>
            </a:r>
          </a:p>
          <a:p>
            <a:pPr eaLnBrk="1" hangingPunct="1"/>
            <a:endParaRPr lang="en-US" sz="1600" dirty="0" smtClean="0">
              <a:latin typeface="Arial" pitchFamily="34" charset="0"/>
              <a:cs typeface="Arial" pitchFamily="34" charset="0"/>
            </a:endParaRPr>
          </a:p>
          <a:p>
            <a:pPr lvl="1" eaLnBrk="1" hangingPunct="1"/>
            <a:r>
              <a:rPr lang="en-US" sz="1600" dirty="0" smtClean="0">
                <a:latin typeface="Arial" pitchFamily="34" charset="0"/>
                <a:cs typeface="Arial" pitchFamily="34" charset="0"/>
              </a:rPr>
              <a:t>Without understanding how all of the different divisions, products, departments, etc. are operating you cannot run the business</a:t>
            </a:r>
          </a:p>
        </p:txBody>
      </p:sp>
      <p:sp>
        <p:nvSpPr>
          <p:cNvPr id="31748" name="Slide Number Placeholder 3"/>
          <p:cNvSpPr>
            <a:spLocks noGrp="1"/>
          </p:cNvSpPr>
          <p:nvPr>
            <p:ph type="sldNum" sz="quarter" idx="5"/>
          </p:nvPr>
        </p:nvSpPr>
        <p:spPr>
          <a:noFill/>
        </p:spPr>
        <p:txBody>
          <a:bodyPr/>
          <a:lstStyle/>
          <a:p>
            <a:fld id="{F2944A30-80D6-4120-9DE2-1C24DE20C2BC}" type="slidenum">
              <a:rPr lang="en-US" smtClean="0"/>
              <a:pPr/>
              <a:t>4</a:t>
            </a:fld>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3CA89CEB-A029-456A-A289-DFFB63B01672}" type="slidenum">
              <a:rPr lang="en-US" smtClean="0"/>
              <a:pPr/>
              <a:t>5</a:t>
            </a:fld>
            <a:endParaRPr lang="en-US"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r>
              <a:rPr lang="en-US" b="1" i="1" dirty="0" smtClean="0"/>
              <a:t>Core ERP components </a:t>
            </a:r>
            <a:r>
              <a:rPr lang="en-US" dirty="0" smtClean="0"/>
              <a:t>– traditional components included in most ERP systems and they primarily focus on internal operations</a:t>
            </a:r>
          </a:p>
          <a:p>
            <a:pPr eaLnBrk="1" hangingPunct="1"/>
            <a:endParaRPr lang="en-US" dirty="0" smtClean="0"/>
          </a:p>
          <a:p>
            <a:pPr eaLnBrk="1" hangingPunct="1"/>
            <a:r>
              <a:rPr lang="en-US" b="1" i="1" dirty="0" smtClean="0"/>
              <a:t>Extended ERP components </a:t>
            </a:r>
            <a:r>
              <a:rPr lang="en-US" dirty="0" smtClean="0"/>
              <a:t>– extra components that meet the organizational needs not covered by the core components and primarily focus on external operations</a:t>
            </a:r>
          </a:p>
          <a:p>
            <a:pPr eaLnBrk="1" hangingPunct="1"/>
            <a:endParaRPr 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3399CF07-B43B-4A24-8D7C-E36ADE42707D}" type="slidenum">
              <a:rPr lang="en-US" smtClean="0"/>
              <a:pPr/>
              <a:t>6</a:t>
            </a:fld>
            <a:endParaRPr lang="en-US" smtClean="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AD1D673F-EA3F-45F0-925C-F97FE10262D0}" type="slidenum">
              <a:rPr lang="en-US" smtClean="0"/>
              <a:pPr/>
              <a:t>7</a:t>
            </a:fld>
            <a:endParaRPr lang="en-US" smtClean="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D38693E6-39B4-4529-9DCC-7DFF3EF8EC7A}" type="slidenum">
              <a:rPr lang="en-US" smtClean="0"/>
              <a:pPr/>
              <a:t>8</a:t>
            </a:fld>
            <a:endParaRPr lang="en-US"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r>
              <a:rPr lang="en-US" dirty="0" smtClean="0"/>
              <a:t>Depending on when you cover this plug-in, these terms may or may not need to be reviewed</a:t>
            </a:r>
          </a:p>
          <a:p>
            <a:pPr eaLnBrk="1" hangingPunct="1"/>
            <a:r>
              <a:rPr lang="en-US" dirty="0" smtClean="0"/>
              <a:t>If you do want to review – simply cut and paste the definitions into the slide above</a:t>
            </a:r>
          </a:p>
          <a:p>
            <a:pPr lvl="1" eaLnBrk="1" hangingPunct="1"/>
            <a:r>
              <a:rPr lang="en-US" b="1" i="1" dirty="0" smtClean="0"/>
              <a:t>Business intelligence</a:t>
            </a:r>
            <a:r>
              <a:rPr lang="en-US" dirty="0" smtClean="0"/>
              <a:t> – describes information that people use to support their decision-making efforts</a:t>
            </a:r>
          </a:p>
          <a:p>
            <a:pPr lvl="1" eaLnBrk="1" hangingPunct="1"/>
            <a:r>
              <a:rPr lang="en-US" b="1" i="1" dirty="0" smtClean="0"/>
              <a:t>Customer relationship management</a:t>
            </a:r>
            <a:r>
              <a:rPr lang="en-US" dirty="0" smtClean="0"/>
              <a:t> – involves managing all aspects of a customer’s relationships with an organization to increase customer loyalty and retention and an organization's profitability</a:t>
            </a:r>
          </a:p>
          <a:p>
            <a:pPr lvl="1" eaLnBrk="1" hangingPunct="1"/>
            <a:r>
              <a:rPr lang="en-US" b="1" i="1" dirty="0" smtClean="0"/>
              <a:t>Supply chain management</a:t>
            </a:r>
            <a:r>
              <a:rPr lang="en-US" dirty="0" smtClean="0"/>
              <a:t> – involves the management of information flows between and among stages in a supply chain to maximize total supply chain effectiveness and profitability</a:t>
            </a:r>
          </a:p>
          <a:p>
            <a:pPr lvl="1" eaLnBrk="1" hangingPunct="1"/>
            <a:r>
              <a:rPr lang="en-US" b="1" i="1" dirty="0" smtClean="0"/>
              <a:t>E-business</a:t>
            </a:r>
            <a:r>
              <a:rPr lang="en-US" dirty="0" smtClean="0"/>
              <a:t> – means conducting business on the Internet, not only buying and selling, but also serving customers and collaborating with business partners</a:t>
            </a:r>
          </a:p>
          <a:p>
            <a:pPr eaLnBrk="1" hangingPunct="1"/>
            <a:endParaRPr 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E4E52736-B302-4D68-AE37-30AAD3F3E49F}" type="slidenum">
              <a:rPr lang="en-US" smtClean="0"/>
              <a:pPr/>
              <a:t>9</a:t>
            </a:fld>
            <a:endParaRPr lang="en-US" smtClean="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r>
              <a:rPr lang="en-US" smtClean="0"/>
              <a:t>Why do organizations need integrations, if an ERP system contains one database that connects all applications together?</a:t>
            </a:r>
          </a:p>
          <a:p>
            <a:pPr lvl="1" eaLnBrk="1" hangingPunct="1"/>
            <a:r>
              <a:rPr lang="en-US" smtClean="0"/>
              <a:t>Most organizations operate functional “silos”, and each department typically has its own systems</a:t>
            </a:r>
          </a:p>
          <a:p>
            <a:pPr lvl="1" eaLnBrk="1" hangingPunct="1"/>
            <a:r>
              <a:rPr lang="en-US" smtClean="0"/>
              <a:t>A company might purchase an ERP and then all of the functional silos would be on one system, however, this doesn’t happen very often in the real world</a:t>
            </a:r>
          </a:p>
          <a:p>
            <a:pPr lvl="1" eaLnBrk="1" hangingPunct="1"/>
            <a:r>
              <a:rPr lang="en-US" smtClean="0"/>
              <a:t>Most organizations require anywhere from 10 to 100 to 1,000 different systems to run their business</a:t>
            </a:r>
          </a:p>
          <a:p>
            <a:pPr lvl="1" eaLnBrk="1" hangingPunct="1"/>
            <a:r>
              <a:rPr lang="en-US" smtClean="0"/>
              <a:t>Finding one system that could meet all the needs of an entire organization from billing to sales is almost impossible,  “sort of a utopia”</a:t>
            </a:r>
          </a:p>
          <a:p>
            <a:pPr lvl="1" eaLnBrk="1" hangingPunct="1"/>
            <a:r>
              <a:rPr lang="en-US" smtClean="0"/>
              <a:t>An organization can purchase an ERP and still have other applications running parts of its business (for example, taxation packages) that are not supported, or not supported well, by the ERP system</a:t>
            </a:r>
          </a:p>
          <a:p>
            <a:pPr lvl="1" eaLnBrk="1" hangingPunct="1"/>
            <a:endParaRPr lang="en-US" smtClean="0"/>
          </a:p>
          <a:p>
            <a:pPr lvl="1" eaLnBrk="1" hangingPunct="1"/>
            <a:endParaRPr lang="en-US" smtClean="0"/>
          </a:p>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CB1FC832-364A-4049-AFBB-4217CE0A6685}" type="slidenum">
              <a:rPr lang="en-US" smtClean="0"/>
              <a:pPr/>
              <a:t>10</a:t>
            </a:fld>
            <a:endParaRPr lang="en-US"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r>
              <a:rPr lang="en-US" dirty="0" smtClean="0"/>
              <a:t>ERP systems automate business processes, for example, order fulfillment</a:t>
            </a:r>
          </a:p>
          <a:p>
            <a:pPr lvl="1" eaLnBrk="1" hangingPunct="1"/>
            <a:r>
              <a:rPr lang="en-US" dirty="0" smtClean="0"/>
              <a:t>When a CSR takes an order from a customer, he or she has all the information necessary to complete the order (the customer’s credit rating and order history, the company’s inventory levels, and the delivery schedule)  </a:t>
            </a:r>
          </a:p>
          <a:p>
            <a:pPr lvl="1" eaLnBrk="1" hangingPunct="1"/>
            <a:r>
              <a:rPr lang="en-US" dirty="0" smtClean="0"/>
              <a:t>Since the company is using an ERP, everyone else in the company will automatically see the information that the CSR types into the ERP system</a:t>
            </a:r>
          </a:p>
          <a:p>
            <a:pPr lvl="1" eaLnBrk="1" hangingPunct="1"/>
            <a:r>
              <a:rPr lang="en-US" dirty="0" smtClean="0"/>
              <a:t>When one department finishes with the order, it is automatically routed via the ERP system to the next department</a:t>
            </a:r>
          </a:p>
          <a:p>
            <a:pPr lvl="1" eaLnBrk="1" hangingPunct="1"/>
            <a:r>
              <a:rPr lang="en-US" dirty="0" smtClean="0"/>
              <a:t>To determine where an order is at any point in time, a user only needs to login to the ERP system and track it down</a:t>
            </a:r>
          </a:p>
          <a:p>
            <a:pPr eaLnBrk="1" hangingPunct="1"/>
            <a:endParaRPr lang="en-US" dirty="0" smtClean="0"/>
          </a:p>
          <a:p>
            <a:pPr eaLnBrk="1" hangingPunct="1"/>
            <a:endParaRPr lang="en-US"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A11C5BDA-83BC-4D37-88B3-04514DD4947C}" type="slidenum">
              <a:rPr lang="en-US" smtClean="0"/>
              <a:pPr/>
              <a:t>11</a:t>
            </a:fld>
            <a:endParaRPr lang="en-US"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buFontTx/>
              <a:buNone/>
            </a:pPr>
            <a:r>
              <a:rPr lang="en-US" sz="1400" b="1" dirty="0" smtClean="0"/>
              <a:t>1. Integrate financial information: </a:t>
            </a:r>
            <a:r>
              <a:rPr lang="en-US" sz="1400" dirty="0" smtClean="0"/>
              <a:t>To understand an organization’s overall performance, managers must have a single financial view.</a:t>
            </a:r>
            <a:br>
              <a:rPr lang="en-US" sz="1400" dirty="0" smtClean="0"/>
            </a:br>
            <a:endParaRPr lang="en-US" sz="800" dirty="0" smtClean="0"/>
          </a:p>
          <a:p>
            <a:pPr eaLnBrk="1" hangingPunct="1">
              <a:buFontTx/>
              <a:buNone/>
            </a:pPr>
            <a:r>
              <a:rPr lang="en-US" sz="1400" b="1" dirty="0" smtClean="0"/>
              <a:t>2. Integrate customer order information: </a:t>
            </a:r>
            <a:r>
              <a:rPr lang="en-US" sz="1400" dirty="0" smtClean="0"/>
              <a:t>With all customer order information in a single system it is easier to coordinate manufacturing, inventory, and shipping to send a common message to customers regarding order status.</a:t>
            </a:r>
            <a:br>
              <a:rPr lang="en-US" sz="1400" dirty="0" smtClean="0"/>
            </a:br>
            <a:endParaRPr lang="en-US" sz="800" dirty="0" smtClean="0"/>
          </a:p>
          <a:p>
            <a:pPr eaLnBrk="1" hangingPunct="1">
              <a:buFontTx/>
              <a:buNone/>
            </a:pPr>
            <a:r>
              <a:rPr lang="en-US" sz="1400" b="1" dirty="0" smtClean="0"/>
              <a:t>3. Standardize and speed up manufacturing processes: </a:t>
            </a:r>
            <a:r>
              <a:rPr lang="en-US" sz="1400" dirty="0" smtClean="0"/>
              <a:t>ERP systems provide standard methods for manufacturing companies to use when automating steps in the manufacturing process. Standardizing manufacturing processes across an organization saves time, increases production, and reduces head count.</a:t>
            </a:r>
            <a:br>
              <a:rPr lang="en-US" sz="1400" dirty="0" smtClean="0"/>
            </a:br>
            <a:endParaRPr lang="en-US" sz="800" dirty="0" smtClean="0"/>
          </a:p>
          <a:p>
            <a:pPr eaLnBrk="1" hangingPunct="1">
              <a:buFontTx/>
              <a:buNone/>
            </a:pPr>
            <a:r>
              <a:rPr lang="en-US" sz="1400" b="1" dirty="0" smtClean="0"/>
              <a:t>4. Reduce inventory: </a:t>
            </a:r>
            <a:r>
              <a:rPr lang="en-US" sz="1400" dirty="0" smtClean="0"/>
              <a:t>With improved visibility in the order fulfillment process, an organization can reduce inventories and streamline deliveries to its customers.</a:t>
            </a:r>
            <a:br>
              <a:rPr lang="en-US" sz="1400" dirty="0" smtClean="0"/>
            </a:br>
            <a:endParaRPr lang="en-US" sz="800" dirty="0" smtClean="0"/>
          </a:p>
          <a:p>
            <a:pPr eaLnBrk="1" hangingPunct="1">
              <a:buFontTx/>
              <a:buNone/>
            </a:pPr>
            <a:r>
              <a:rPr lang="en-US" sz="1400" b="1" dirty="0" smtClean="0"/>
              <a:t>5. Standardize human resource information: </a:t>
            </a:r>
            <a:r>
              <a:rPr lang="en-US" sz="1400" dirty="0" smtClean="0"/>
              <a:t>ERPs provide a unified method for tracking employees’ time, as well as communicating HR benefits and services.</a:t>
            </a:r>
          </a:p>
          <a:p>
            <a:pPr eaLnBrk="1" hangingPunct="1"/>
            <a:endParaRPr lang="en-US"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C5B6F914-B930-4777-AC02-4F0C9D94C9E3}" type="slidenum">
              <a:rPr lang="en-US" smtClean="0"/>
              <a:pPr/>
              <a:t>12</a:t>
            </a:fld>
            <a:endParaRPr 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r>
              <a:rPr lang="en-US" dirty="0" smtClean="0"/>
              <a:t>Although there are great benefits to be realized from ERP systems, there are also failure stories. ERP systems are very expensive in terms of resources, such as time, money, and effort. Although they   can help introduce  good business processes, many companies implementing ERP software  must change their business processes to match the software, which can cause employee resistance.  </a:t>
            </a:r>
          </a:p>
          <a:p>
            <a:pPr eaLnBrk="1" hangingPunct="1"/>
            <a:endParaRPr lang="en-US"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dirty="0" smtClean="0"/>
              <a:t>SAP: market leader: #1</a:t>
            </a:r>
          </a:p>
          <a:p>
            <a:endParaRPr lang="en-US" dirty="0" smtClean="0"/>
          </a:p>
          <a:p>
            <a:r>
              <a:rPr lang="en-US" dirty="0" smtClean="0"/>
              <a:t>Oracle: #2 in market share.  Has grown,</a:t>
            </a:r>
            <a:r>
              <a:rPr lang="en-US" baseline="0" dirty="0" smtClean="0"/>
              <a:t> in part, through acquisition</a:t>
            </a:r>
          </a:p>
          <a:p>
            <a:r>
              <a:rPr lang="en-US" baseline="0" dirty="0" smtClean="0"/>
              <a:t>	2005:  Oracle acquired PeopleSoft</a:t>
            </a:r>
          </a:p>
          <a:p>
            <a:r>
              <a:rPr lang="en-US" baseline="0" dirty="0" smtClean="0"/>
              <a:t>		2003: PeopleSoft acquired JD Edwards</a:t>
            </a:r>
          </a:p>
          <a:p>
            <a:r>
              <a:rPr lang="en-US" baseline="0" dirty="0" smtClean="0"/>
              <a:t>	</a:t>
            </a:r>
          </a:p>
          <a:p>
            <a:r>
              <a:rPr lang="en-US" baseline="0" dirty="0" smtClean="0"/>
              <a:t>Oracle has enhanced their ERP product by acquiring the product’s of other companies and then integrating their products with  the Oracle product.</a:t>
            </a:r>
          </a:p>
          <a:p>
            <a:r>
              <a:rPr lang="en-US" baseline="0" dirty="0" smtClean="0"/>
              <a:t>	2008:  Oracle acquired BEA Systems</a:t>
            </a:r>
          </a:p>
          <a:p>
            <a:r>
              <a:rPr lang="en-US" baseline="0" dirty="0" smtClean="0"/>
              <a:t>	2007:  Oracle acquired Hyperion Solutions</a:t>
            </a:r>
          </a:p>
          <a:p>
            <a:r>
              <a:rPr lang="en-US" baseline="0" dirty="0" smtClean="0"/>
              <a:t>	2005:  Oracle acquired Siebel Systems</a:t>
            </a:r>
          </a:p>
          <a:p>
            <a:endParaRPr lang="en-US" baseline="0" dirty="0" smtClean="0"/>
          </a:p>
          <a:p>
            <a:r>
              <a:rPr lang="en-US" dirty="0" smtClean="0"/>
              <a:t>In June 2003, Baan was sold to SSA Global Technologies.  In May 2006, SSA was acquired by </a:t>
            </a:r>
            <a:r>
              <a:rPr lang="en-US" dirty="0" err="1" smtClean="0">
                <a:hlinkClick r:id="rId3" action="ppaction://hlinkfile" tooltip="Infor Global Solutions"/>
              </a:rPr>
              <a:t>Infor</a:t>
            </a:r>
            <a:r>
              <a:rPr lang="en-US" dirty="0" smtClean="0">
                <a:hlinkClick r:id="rId3" action="ppaction://hlinkfile" tooltip="Infor Global Solutions"/>
              </a:rPr>
              <a:t> Global Solutions</a:t>
            </a:r>
            <a:r>
              <a:rPr lang="en-US" dirty="0" smtClean="0"/>
              <a:t> of Atlanta, which was a major ERP consolidator in the market.</a:t>
            </a:r>
          </a:p>
          <a:p>
            <a:endParaRPr lang="en-US" dirty="0" smtClean="0"/>
          </a:p>
          <a:p>
            <a:r>
              <a:rPr lang="en-US" dirty="0" smtClean="0"/>
              <a:t>In 2002, Microsoft acquired</a:t>
            </a:r>
            <a:r>
              <a:rPr lang="en-US" baseline="0" dirty="0" smtClean="0"/>
              <a:t> Great Plains Dynamics.  Its products has gone under the name of Microsoft Business Solutions Great Plains Dynamics, as well as</a:t>
            </a:r>
          </a:p>
          <a:p>
            <a:r>
              <a:rPr lang="en-US" baseline="0" dirty="0" smtClean="0"/>
              <a:t>Microsoft Dynamics</a:t>
            </a:r>
            <a:endParaRPr lang="en-US" dirty="0" smtClean="0"/>
          </a:p>
          <a:p>
            <a:endParaRPr lang="en-US" dirty="0"/>
          </a:p>
        </p:txBody>
      </p:sp>
      <p:sp>
        <p:nvSpPr>
          <p:cNvPr id="4" name="Slide Number Placeholder 3"/>
          <p:cNvSpPr>
            <a:spLocks noGrp="1"/>
          </p:cNvSpPr>
          <p:nvPr>
            <p:ph type="sldNum" sz="quarter" idx="10"/>
          </p:nvPr>
        </p:nvSpPr>
        <p:spPr/>
        <p:txBody>
          <a:bodyPr/>
          <a:lstStyle/>
          <a:p>
            <a:fld id="{DAD44789-7EC4-49A1-9776-315CA9F46DB7}"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6E42FF63-DB04-4B0D-B577-2CC8E03CBA72}"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6C373210-AE70-40B6-83A2-614D704CEB1A}"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3C975A0-E930-4B43-8918-559DCCFD5695}"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F0BC35A2-3DE1-4D10-B0F5-98B9272C6C3C}"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CBC7DB93-18FD-4358-977C-DD2D9CE1D3B3}"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420396BC-727D-434F-8206-95DFA3BD5AE7}"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C47A17E8-6B95-4920-9FAC-072ECA09D33D}"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3A3F7825-9926-481B-85A0-F713EA8AE54F}"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C38FED1-4577-4B73-8EEA-8C08738ADCC7}"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AD5CBF72-BD5E-42C7-96F5-BF54689D5EC4}"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E3DAEB66-C421-419A-ADAC-D4A4BA70E73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66FF"/>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472F10F7-1E43-414E-87B8-34BBBE7EB2EB}"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defRPr>
      </a:lvl2pPr>
      <a:lvl3pPr algn="ctr" rtl="0" fontAlgn="base">
        <a:spcBef>
          <a:spcPct val="0"/>
        </a:spcBef>
        <a:spcAft>
          <a:spcPct val="0"/>
        </a:spcAft>
        <a:defRPr sz="4400">
          <a:solidFill>
            <a:schemeClr val="tx2"/>
          </a:solidFill>
          <a:latin typeface="Times New Roman" charset="0"/>
        </a:defRPr>
      </a:lvl3pPr>
      <a:lvl4pPr algn="ctr" rtl="0" fontAlgn="base">
        <a:spcBef>
          <a:spcPct val="0"/>
        </a:spcBef>
        <a:spcAft>
          <a:spcPct val="0"/>
        </a:spcAft>
        <a:defRPr sz="4400">
          <a:solidFill>
            <a:schemeClr val="tx2"/>
          </a:solidFill>
          <a:latin typeface="Times New Roman" charset="0"/>
        </a:defRPr>
      </a:lvl4pPr>
      <a:lvl5pPr algn="ctr" rtl="0" fontAlgn="base">
        <a:spcBef>
          <a:spcPct val="0"/>
        </a:spcBef>
        <a:spcAft>
          <a:spcPct val="0"/>
        </a:spcAft>
        <a:defRPr sz="4400">
          <a:solidFill>
            <a:schemeClr val="tx2"/>
          </a:solidFill>
          <a:latin typeface="Times New Roman"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209800"/>
            <a:ext cx="7772400" cy="1470025"/>
          </a:xfrm>
        </p:spPr>
        <p:txBody>
          <a:bodyPr/>
          <a:lstStyle/>
          <a:p>
            <a:r>
              <a:rPr lang="en-US" dirty="0"/>
              <a:t/>
            </a:r>
            <a:br>
              <a:rPr lang="en-US" dirty="0"/>
            </a:br>
            <a:r>
              <a:rPr lang="en-US" dirty="0"/>
              <a:t/>
            </a:r>
            <a:br>
              <a:rPr lang="en-US" dirty="0"/>
            </a:br>
            <a:r>
              <a:rPr lang="en-US" b="1" dirty="0">
                <a:effectLst>
                  <a:outerShdw blurRad="38100" dist="38100" dir="2700000" algn="tl">
                    <a:srgbClr val="000000">
                      <a:alpha val="43137"/>
                    </a:srgbClr>
                  </a:outerShdw>
                </a:effectLst>
              </a:rPr>
              <a:t>Enterprise Resource Planning</a:t>
            </a:r>
            <a:br>
              <a:rPr lang="en-US" b="1" dirty="0">
                <a:effectLst>
                  <a:outerShdw blurRad="38100" dist="38100" dir="2700000" algn="tl">
                    <a:srgbClr val="000000">
                      <a:alpha val="43137"/>
                    </a:srgbClr>
                  </a:outerShdw>
                </a:effectLst>
              </a:rPr>
            </a:br>
            <a:r>
              <a:rPr lang="en-US" b="1" dirty="0">
                <a:effectLst>
                  <a:outerShdw blurRad="38100" dist="38100" dir="2700000" algn="tl">
                    <a:srgbClr val="000000">
                      <a:alpha val="43137"/>
                    </a:srgbClr>
                  </a:outerShdw>
                </a:effectLst>
              </a:rPr>
              <a:t>ERP </a:t>
            </a:r>
            <a:r>
              <a:rPr lang="en-US" b="1" dirty="0" smtClean="0">
                <a:effectLst>
                  <a:outerShdw blurRad="38100" dist="38100" dir="2700000" algn="tl">
                    <a:srgbClr val="000000">
                      <a:alpha val="43137"/>
                    </a:srgbClr>
                  </a:outerShdw>
                </a:effectLst>
              </a:rPr>
              <a:t>Systems</a:t>
            </a:r>
            <a:br>
              <a:rPr lang="en-US" b="1" dirty="0" smtClean="0">
                <a:effectLst>
                  <a:outerShdw blurRad="38100" dist="38100" dir="2700000" algn="tl">
                    <a:srgbClr val="000000">
                      <a:alpha val="43137"/>
                    </a:srgbClr>
                  </a:outerShdw>
                </a:effectLst>
              </a:rPr>
            </a:br>
            <a:r>
              <a:rPr lang="en-US" dirty="0" smtClean="0"/>
              <a:t/>
            </a:r>
            <a:br>
              <a:rPr lang="en-US" dirty="0" smtClean="0"/>
            </a:b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ChangeArrowheads="1"/>
          </p:cNvSpPr>
          <p:nvPr/>
        </p:nvSpPr>
        <p:spPr bwMode="auto">
          <a:xfrm>
            <a:off x="0" y="152400"/>
            <a:ext cx="8991600" cy="3693319"/>
          </a:xfrm>
          <a:prstGeom prst="rect">
            <a:avLst/>
          </a:prstGeom>
          <a:noFill/>
          <a:ln w="9525">
            <a:noFill/>
            <a:miter lim="800000"/>
            <a:headEnd/>
            <a:tailEnd/>
          </a:ln>
        </p:spPr>
        <p:txBody>
          <a:bodyPr wrap="square">
            <a:spAutoFit/>
          </a:bodyPr>
          <a:lstStyle/>
          <a:p>
            <a:pPr algn="ctr"/>
            <a:r>
              <a:rPr lang="en-US" sz="3000" b="1" dirty="0" smtClean="0">
                <a:effectLst>
                  <a:outerShdw blurRad="38100" dist="38100" dir="2700000" algn="tl">
                    <a:srgbClr val="000000">
                      <a:alpha val="43137"/>
                    </a:srgbClr>
                  </a:outerShdw>
                </a:effectLst>
              </a:rPr>
              <a:t>The </a:t>
            </a:r>
            <a:r>
              <a:rPr lang="en-US" sz="3000" b="1" dirty="0">
                <a:effectLst>
                  <a:outerShdw blurRad="38100" dist="38100" dir="2700000" algn="tl">
                    <a:srgbClr val="000000">
                      <a:alpha val="43137"/>
                    </a:srgbClr>
                  </a:outerShdw>
                </a:effectLst>
              </a:rPr>
              <a:t>organization before </a:t>
            </a:r>
            <a:r>
              <a:rPr lang="en-US" sz="3000" b="1" dirty="0" smtClean="0">
                <a:effectLst>
                  <a:outerShdw blurRad="38100" dist="38100" dir="2700000" algn="tl">
                    <a:srgbClr val="000000">
                      <a:alpha val="43137"/>
                    </a:srgbClr>
                  </a:outerShdw>
                </a:effectLst>
              </a:rPr>
              <a:t>ERP </a:t>
            </a:r>
            <a:r>
              <a:rPr lang="en-US" sz="3000" dirty="0" smtClean="0">
                <a:solidFill>
                  <a:srgbClr val="FFFF00"/>
                </a:solidFill>
              </a:rPr>
              <a:t>(systems)</a:t>
            </a:r>
          </a:p>
          <a:p>
            <a:pPr>
              <a:buFont typeface="Wingdings" pitchFamily="2" charset="2"/>
              <a:buChar char="Ø"/>
            </a:pPr>
            <a:r>
              <a:rPr lang="en-US" dirty="0" smtClean="0"/>
              <a:t>Isolated Information based on using own in house systems:</a:t>
            </a:r>
          </a:p>
          <a:p>
            <a:pPr marL="742950" lvl="1" indent="-285750">
              <a:buFont typeface="Arial" panose="020B0604020202020204" pitchFamily="34" charset="0"/>
              <a:buChar char="•"/>
            </a:pPr>
            <a:r>
              <a:rPr lang="en-US" sz="1800" dirty="0"/>
              <a:t>Update issues</a:t>
            </a:r>
          </a:p>
          <a:p>
            <a:pPr marL="742950" lvl="1" indent="-285750">
              <a:buFont typeface="Arial" panose="020B0604020202020204" pitchFamily="34" charset="0"/>
              <a:buChar char="•"/>
            </a:pPr>
            <a:r>
              <a:rPr lang="en-US" sz="1800" dirty="0"/>
              <a:t>Redundancy</a:t>
            </a:r>
          </a:p>
          <a:p>
            <a:pPr marL="742950" lvl="1" indent="-285750">
              <a:buFont typeface="Arial" panose="020B0604020202020204" pitchFamily="34" charset="0"/>
              <a:buChar char="•"/>
            </a:pPr>
            <a:r>
              <a:rPr lang="en-US" sz="1800" dirty="0"/>
              <a:t>Inaccurate information across </a:t>
            </a:r>
            <a:r>
              <a:rPr lang="en-US" sz="1800" dirty="0" smtClean="0"/>
              <a:t>databases / lack of interoperability</a:t>
            </a:r>
            <a:endParaRPr lang="en-US" sz="1800" dirty="0"/>
          </a:p>
          <a:p>
            <a:pPr marL="742950" lvl="1" indent="-285750">
              <a:buFont typeface="Arial" panose="020B0604020202020204" pitchFamily="34" charset="0"/>
              <a:buChar char="•"/>
            </a:pPr>
            <a:r>
              <a:rPr lang="en-US" sz="1800" dirty="0"/>
              <a:t>Different formats of information in the different databases</a:t>
            </a:r>
          </a:p>
          <a:p>
            <a:pPr marL="742950" lvl="1" indent="-285750">
              <a:buFont typeface="Arial" panose="020B0604020202020204" pitchFamily="34" charset="0"/>
              <a:buChar char="•"/>
            </a:pPr>
            <a:r>
              <a:rPr lang="en-US" sz="1800" dirty="0"/>
              <a:t>Inability to access other department information and not being provided with a 360 degree view of the organization</a:t>
            </a:r>
          </a:p>
          <a:p>
            <a:pPr marL="742950" lvl="1" indent="-285750">
              <a:buFont typeface="Arial" panose="020B0604020202020204" pitchFamily="34" charset="0"/>
              <a:buChar char="•"/>
            </a:pPr>
            <a:r>
              <a:rPr lang="en-US" sz="1800" dirty="0"/>
              <a:t>Different customer information in different databases</a:t>
            </a:r>
          </a:p>
          <a:p>
            <a:pPr marL="742950" lvl="1" indent="-285750">
              <a:buFont typeface="Arial" panose="020B0604020202020204" pitchFamily="34" charset="0"/>
              <a:buChar char="•"/>
            </a:pPr>
            <a:r>
              <a:rPr lang="en-US" sz="1800" dirty="0"/>
              <a:t>Customer contact from multiple departments with different messages</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endParaRPr lang="en-US" sz="1800" dirty="0" smtClean="0"/>
          </a:p>
        </p:txBody>
      </p:sp>
      <p:pic>
        <p:nvPicPr>
          <p:cNvPr id="6" name="Content Placeholder 3" descr="bal76744_1203.jpg"/>
          <p:cNvPicPr>
            <a:picLocks noChangeAspect="1"/>
          </p:cNvPicPr>
          <p:nvPr/>
        </p:nvPicPr>
        <p:blipFill>
          <a:blip r:embed="rId3" cstate="print"/>
          <a:srcRect/>
          <a:stretch>
            <a:fillRect/>
          </a:stretch>
        </p:blipFill>
        <p:spPr bwMode="auto">
          <a:xfrm>
            <a:off x="0" y="3429000"/>
            <a:ext cx="9144000" cy="358140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heckerboard(across)">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heckerboard(across)">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checkerboard(across)">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checkerboard(across)">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checkerboard(across)">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checkerboard(across)">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checkerboard(across)">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checkerboard(across)">
                                      <p:cBhvr>
                                        <p:cTn id="42" dur="500"/>
                                        <p:tgtEl>
                                          <p:spTgt spid="5">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animEffect transition="in" filter="checkerboard(across)">
                                      <p:cBhvr>
                                        <p:cTn id="47"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2"/>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0" y="0"/>
            <a:ext cx="9144000" cy="990600"/>
          </a:xfrm>
        </p:spPr>
        <p:txBody>
          <a:bodyPr/>
          <a:lstStyle/>
          <a:p>
            <a:r>
              <a:rPr lang="en-US" sz="4000" dirty="0" smtClean="0"/>
              <a:t>ERP: Bringing the Organization Together</a:t>
            </a:r>
          </a:p>
        </p:txBody>
      </p:sp>
      <p:sp>
        <p:nvSpPr>
          <p:cNvPr id="8195" name="Content Placeholder 4"/>
          <p:cNvSpPr>
            <a:spLocks noGrp="1"/>
          </p:cNvSpPr>
          <p:nvPr>
            <p:ph idx="1"/>
          </p:nvPr>
        </p:nvSpPr>
        <p:spPr>
          <a:xfrm>
            <a:off x="0" y="838200"/>
            <a:ext cx="9144000" cy="6019800"/>
          </a:xfrm>
        </p:spPr>
        <p:txBody>
          <a:bodyPr/>
          <a:lstStyle/>
          <a:p>
            <a:pPr eaLnBrk="1" hangingPunct="1"/>
            <a:r>
              <a:rPr lang="en-US" b="1" i="1" dirty="0" smtClean="0"/>
              <a:t>ERP </a:t>
            </a:r>
            <a:r>
              <a:rPr lang="en-US" dirty="0" smtClean="0"/>
              <a:t>– </a:t>
            </a:r>
            <a:r>
              <a:rPr lang="en-US" sz="2800" dirty="0" smtClean="0"/>
              <a:t>integrates  </a:t>
            </a:r>
            <a:r>
              <a:rPr lang="en-US" sz="2400" dirty="0" smtClean="0"/>
              <a:t>(or  uses an integrated set of IT systems)</a:t>
            </a:r>
            <a:r>
              <a:rPr lang="en-US" sz="3000" dirty="0" smtClean="0"/>
              <a:t> </a:t>
            </a:r>
            <a:r>
              <a:rPr lang="en-US" sz="2800" dirty="0" smtClean="0"/>
              <a:t>so that employees can make enterprise wide decisions by viewing enterprise wide information on all business operations</a:t>
            </a:r>
            <a:r>
              <a:rPr lang="en-US" sz="3000" dirty="0" smtClean="0"/>
              <a:t> </a:t>
            </a:r>
            <a:r>
              <a:rPr lang="en-US" sz="2800" dirty="0" smtClean="0"/>
              <a:t>(enterprise wide information)</a:t>
            </a:r>
          </a:p>
        </p:txBody>
      </p:sp>
      <p:pic>
        <p:nvPicPr>
          <p:cNvPr id="8196" name="Picture 5" descr="bal76744_1204.jpg"/>
          <p:cNvPicPr>
            <a:picLocks noChangeAspect="1"/>
          </p:cNvPicPr>
          <p:nvPr/>
        </p:nvPicPr>
        <p:blipFill>
          <a:blip r:embed="rId3" cstate="print"/>
          <a:srcRect l="2105" r="3158"/>
          <a:stretch>
            <a:fillRect/>
          </a:stretch>
        </p:blipFill>
        <p:spPr bwMode="auto">
          <a:xfrm>
            <a:off x="0" y="2895600"/>
            <a:ext cx="6858000" cy="3962400"/>
          </a:xfrm>
          <a:prstGeom prst="rect">
            <a:avLst/>
          </a:prstGeom>
          <a:noFill/>
          <a:ln w="9525">
            <a:noFill/>
            <a:miter lim="800000"/>
            <a:headEnd/>
            <a:tailEnd/>
          </a:ln>
        </p:spPr>
      </p:pic>
      <p:sp>
        <p:nvSpPr>
          <p:cNvPr id="6" name="TextBox 5"/>
          <p:cNvSpPr txBox="1"/>
          <p:nvPr/>
        </p:nvSpPr>
        <p:spPr>
          <a:xfrm>
            <a:off x="6915593" y="3048000"/>
            <a:ext cx="2209800" cy="3046988"/>
          </a:xfrm>
          <a:prstGeom prst="rect">
            <a:avLst/>
          </a:prstGeom>
          <a:noFill/>
        </p:spPr>
        <p:txBody>
          <a:bodyPr wrap="square" rtlCol="0">
            <a:spAutoFit/>
          </a:bodyPr>
          <a:lstStyle/>
          <a:p>
            <a:r>
              <a:rPr lang="en-US" dirty="0" smtClean="0"/>
              <a:t>Keyword in ERP is “enterprise”</a:t>
            </a:r>
          </a:p>
          <a:p>
            <a:endParaRPr lang="en-US" sz="2000" dirty="0" smtClean="0"/>
          </a:p>
          <a:p>
            <a:pPr marL="0" lvl="1"/>
            <a:r>
              <a:rPr lang="en-US" sz="2000" dirty="0" smtClean="0"/>
              <a:t>ERP systems focus on all processes, departments and operations for the entire enterprise</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linds(horizontal)">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304800"/>
            <a:ext cx="8229600" cy="1143000"/>
          </a:xfrm>
        </p:spPr>
        <p:txBody>
          <a:bodyPr/>
          <a:lstStyle/>
          <a:p>
            <a:pPr eaLnBrk="1" hangingPunct="1"/>
            <a:r>
              <a:rPr lang="en-US" b="1" dirty="0" smtClean="0"/>
              <a:t>Enterprise Resource Planning</a:t>
            </a:r>
            <a:endParaRPr lang="en-US" dirty="0" smtClean="0"/>
          </a:p>
        </p:txBody>
      </p:sp>
      <p:sp>
        <p:nvSpPr>
          <p:cNvPr id="16387" name="Content Placeholder 2"/>
          <p:cNvSpPr>
            <a:spLocks noGrp="1"/>
          </p:cNvSpPr>
          <p:nvPr>
            <p:ph idx="1"/>
          </p:nvPr>
        </p:nvSpPr>
        <p:spPr>
          <a:xfrm>
            <a:off x="0" y="1219200"/>
            <a:ext cx="9144000" cy="5638800"/>
          </a:xfrm>
        </p:spPr>
        <p:txBody>
          <a:bodyPr>
            <a:normAutofit lnSpcReduction="10000"/>
          </a:bodyPr>
          <a:lstStyle/>
          <a:p>
            <a:pPr eaLnBrk="1" hangingPunct="1"/>
            <a:r>
              <a:rPr lang="en-US" dirty="0" smtClean="0"/>
              <a:t>ERP systems </a:t>
            </a:r>
            <a:br>
              <a:rPr lang="en-US" dirty="0" smtClean="0"/>
            </a:br>
            <a:r>
              <a:rPr lang="en-US" dirty="0" smtClean="0"/>
              <a:t>and correlates the data generating an enterprise wide view that is consistent and real-time. </a:t>
            </a:r>
            <a:br>
              <a:rPr lang="en-US" dirty="0" smtClean="0"/>
            </a:br>
            <a:r>
              <a:rPr lang="en-US" dirty="0" smtClean="0"/>
              <a:t>involved in sourcing, producing and delivering a company’s product</a:t>
            </a:r>
            <a:br>
              <a:rPr lang="en-US" dirty="0" smtClean="0"/>
            </a:br>
            <a:endParaRPr lang="en-US" sz="800" dirty="0" smtClean="0"/>
          </a:p>
          <a:p>
            <a:pPr marL="0" indent="0" eaLnBrk="1" hangingPunct="1">
              <a:buNone/>
            </a:pPr>
            <a:r>
              <a:rPr lang="en-US" sz="2000" dirty="0" smtClean="0"/>
              <a:t/>
            </a:r>
            <a:br>
              <a:rPr lang="en-US" sz="2000" dirty="0" smtClean="0"/>
            </a:br>
            <a:endParaRPr lang="en-US" sz="2000" dirty="0" smtClean="0"/>
          </a:p>
          <a:p>
            <a:pPr eaLnBrk="1" hangingPunct="1"/>
            <a:r>
              <a:rPr lang="en-US" sz="2000" dirty="0" smtClean="0"/>
              <a:t>Complete</a:t>
            </a:r>
          </a:p>
          <a:p>
            <a:pPr eaLnBrk="1" hangingPunct="1"/>
            <a:r>
              <a:rPr lang="en-US" sz="2000" dirty="0" smtClean="0"/>
              <a:t>Real time</a:t>
            </a:r>
            <a:br>
              <a:rPr lang="en-US" sz="2000" dirty="0" smtClean="0"/>
            </a:br>
            <a:endParaRPr lang="en-US" sz="2000" dirty="0" smtClean="0"/>
          </a:p>
          <a:p>
            <a:pPr eaLnBrk="1" hangingPunct="1"/>
            <a:r>
              <a:rPr lang="en-US" sz="2000" dirty="0" smtClean="0"/>
              <a:t>Consistent</a:t>
            </a:r>
            <a:br>
              <a:rPr lang="en-US" sz="2000" dirty="0" smtClean="0"/>
            </a:br>
            <a:endParaRPr lang="en-US" sz="2000" dirty="0" smtClean="0"/>
          </a:p>
          <a:p>
            <a:pPr marL="0" indent="0" eaLnBrk="1" hangingPunct="1">
              <a:buNone/>
            </a:pPr>
            <a:r>
              <a:rPr lang="en-US" sz="2000" dirty="0" smtClean="0"/>
              <a:t/>
            </a:r>
            <a:br>
              <a:rPr lang="en-US" sz="2000" dirty="0" smtClean="0"/>
            </a:br>
            <a:r>
              <a:rPr lang="en-US" sz="2000" dirty="0" smtClean="0"/>
              <a:t>  </a:t>
            </a:r>
          </a:p>
        </p:txBody>
      </p:sp>
      <p:pic>
        <p:nvPicPr>
          <p:cNvPr id="16388" name="Picture 3" descr="bal76744_0310.jpg"/>
          <p:cNvPicPr>
            <a:picLocks noChangeAspect="1"/>
          </p:cNvPicPr>
          <p:nvPr/>
        </p:nvPicPr>
        <p:blipFill>
          <a:blip r:embed="rId3" cstate="print"/>
          <a:srcRect l="990"/>
          <a:stretch>
            <a:fillRect/>
          </a:stretch>
        </p:blipFill>
        <p:spPr bwMode="auto">
          <a:xfrm>
            <a:off x="1524000" y="3352800"/>
            <a:ext cx="7620000" cy="35052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to="" calcmode="lin" valueType="num">
                                      <p:cBhvr>
                                        <p:cTn id="7" dur="1" fill="hold"/>
                                        <p:tgtEl>
                                          <p:spTgt spid="16387">
                                            <p:txEl>
                                              <p:pRg st="0" end="0"/>
                                            </p:txEl>
                                          </p:spTgt>
                                        </p:tgtEl>
                                        <p:attrNameLst>
                                          <p:attrName/>
                                        </p:attrNameLst>
                                      </p:cBhvr>
                                    </p:anim>
                                  </p:childTnLst>
                                </p:cTn>
                              </p:par>
                              <p:par>
                                <p:cTn id="8" presetID="24" presetClass="entr" presetSubtype="0" fill="hold" grpId="0" nodeType="withEffect">
                                  <p:stCondLst>
                                    <p:cond delay="0"/>
                                  </p:stCondLst>
                                  <p:childTnLst>
                                    <p:set>
                                      <p:cBhvr>
                                        <p:cTn id="9" dur="1" fill="hold">
                                          <p:stCondLst>
                                            <p:cond delay="0"/>
                                          </p:stCondLst>
                                        </p:cTn>
                                        <p:tgtEl>
                                          <p:spTgt spid="16387">
                                            <p:txEl>
                                              <p:pRg st="1" end="1"/>
                                            </p:txEl>
                                          </p:spTgt>
                                        </p:tgtEl>
                                        <p:attrNameLst>
                                          <p:attrName>style.visibility</p:attrName>
                                        </p:attrNameLst>
                                      </p:cBhvr>
                                      <p:to>
                                        <p:strVal val="visible"/>
                                      </p:to>
                                    </p:set>
                                    <p:anim to="" calcmode="lin" valueType="num">
                                      <p:cBhvr>
                                        <p:cTn id="10" dur="1" fill="hold"/>
                                        <p:tgtEl>
                                          <p:spTgt spid="16387">
                                            <p:txEl>
                                              <p:pRg st="1" end="1"/>
                                            </p:txEl>
                                          </p:spTgt>
                                        </p:tgtEl>
                                        <p:attrNameLst>
                                          <p:attrName/>
                                        </p:attrNameLst>
                                      </p:cBhvr>
                                    </p:anim>
                                  </p:childTnLst>
                                </p:cTn>
                              </p:par>
                            </p:childTnLst>
                          </p:cTn>
                        </p:par>
                      </p:childTnLst>
                    </p:cTn>
                  </p:par>
                  <p:par>
                    <p:cTn id="11" fill="hold">
                      <p:stCondLst>
                        <p:cond delay="indefinite"/>
                      </p:stCondLst>
                      <p:childTnLst>
                        <p:par>
                          <p:cTn id="12" fill="hold">
                            <p:stCondLst>
                              <p:cond delay="0"/>
                            </p:stCondLst>
                            <p:childTnLst>
                              <p:par>
                                <p:cTn id="13" presetID="24"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anim to="" calcmode="lin" valueType="num">
                                      <p:cBhvr>
                                        <p:cTn id="15" dur="1" fill="hold"/>
                                        <p:tgtEl>
                                          <p:spTgt spid="16387">
                                            <p:txEl>
                                              <p:pRg st="2" end="2"/>
                                            </p:txEl>
                                          </p:spTgt>
                                        </p:tgtEl>
                                        <p:attrNameLst>
                                          <p:attrName/>
                                        </p:attrNameLst>
                                      </p:cBhvr>
                                    </p:anim>
                                  </p:childTnLst>
                                </p:cTn>
                              </p:par>
                              <p:par>
                                <p:cTn id="16" presetID="24" presetClass="entr" presetSubtype="0" fill="hold" grpId="0" nodeType="withEffect">
                                  <p:stCondLst>
                                    <p:cond delay="0"/>
                                  </p:stCondLst>
                                  <p:childTnLst>
                                    <p:set>
                                      <p:cBhvr>
                                        <p:cTn id="17" dur="1" fill="hold">
                                          <p:stCondLst>
                                            <p:cond delay="9"/>
                                          </p:stCondLst>
                                        </p:cTn>
                                        <p:tgtEl>
                                          <p:spTgt spid="16387">
                                            <p:txEl>
                                              <p:pRg st="3" end="3"/>
                                            </p:txEl>
                                          </p:spTgt>
                                        </p:tgtEl>
                                        <p:attrNameLst>
                                          <p:attrName>style.visibility</p:attrName>
                                        </p:attrNameLst>
                                      </p:cBhvr>
                                      <p:to>
                                        <p:strVal val="visible"/>
                                      </p:to>
                                    </p:set>
                                    <p:anim to="" calcmode="lin" valueType="num">
                                      <p:cBhvr>
                                        <p:cTn id="18" dur="1" fill="hold"/>
                                        <p:tgtEl>
                                          <p:spTgt spid="16387">
                                            <p:txEl>
                                              <p:pRg st="3" end="3"/>
                                            </p:txEl>
                                          </p:spTgt>
                                        </p:tgtEl>
                                        <p:attrNameLst>
                                          <p:attrName/>
                                        </p:attrNameLst>
                                      </p:cBhvr>
                                    </p:anim>
                                  </p:childTnLst>
                                </p:cTn>
                              </p:par>
                              <p:par>
                                <p:cTn id="19" presetID="24" presetClass="entr" presetSubtype="0" fill="hold" grpId="0" nodeType="withEffect">
                                  <p:stCondLst>
                                    <p:cond delay="0"/>
                                  </p:stCondLst>
                                  <p:childTnLst>
                                    <p:set>
                                      <p:cBhvr>
                                        <p:cTn id="20" dur="1" fill="hold">
                                          <p:stCondLst>
                                            <p:cond delay="0"/>
                                          </p:stCondLst>
                                        </p:cTn>
                                        <p:tgtEl>
                                          <p:spTgt spid="16387">
                                            <p:txEl>
                                              <p:pRg st="4" end="4"/>
                                            </p:txEl>
                                          </p:spTgt>
                                        </p:tgtEl>
                                        <p:attrNameLst>
                                          <p:attrName>style.visibility</p:attrName>
                                        </p:attrNameLst>
                                      </p:cBhvr>
                                      <p:to>
                                        <p:strVal val="visible"/>
                                      </p:to>
                                    </p:set>
                                    <p:anim to="" calcmode="lin" valueType="num">
                                      <p:cBhvr>
                                        <p:cTn id="21" dur="1" fill="hold"/>
                                        <p:tgtEl>
                                          <p:spTgt spid="16387">
                                            <p:txEl>
                                              <p:pRg st="4" end="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09600" y="0"/>
            <a:ext cx="7772400" cy="1143000"/>
          </a:xfrm>
        </p:spPr>
        <p:txBody>
          <a:bodyPr/>
          <a:lstStyle/>
          <a:p>
            <a:pPr eaLnBrk="1" hangingPunct="1"/>
            <a:r>
              <a:rPr lang="en-US" dirty="0" smtClean="0"/>
              <a:t>Components of ERP Software</a:t>
            </a:r>
          </a:p>
        </p:txBody>
      </p:sp>
      <p:sp>
        <p:nvSpPr>
          <p:cNvPr id="5" name="Content Placeholder 4"/>
          <p:cNvSpPr>
            <a:spLocks noGrp="1"/>
          </p:cNvSpPr>
          <p:nvPr>
            <p:ph idx="1"/>
          </p:nvPr>
        </p:nvSpPr>
        <p:spPr>
          <a:xfrm>
            <a:off x="0" y="838200"/>
            <a:ext cx="9144000" cy="1295400"/>
          </a:xfrm>
        </p:spPr>
        <p:txBody>
          <a:bodyPr/>
          <a:lstStyle/>
          <a:p>
            <a:r>
              <a:rPr lang="en-US" sz="2800" dirty="0" smtClean="0"/>
              <a:t>Three  core components focus on </a:t>
            </a:r>
            <a:br>
              <a:rPr lang="en-US" sz="2800" dirty="0" smtClean="0"/>
            </a:br>
            <a:r>
              <a:rPr lang="en-US" sz="2800" dirty="0" smtClean="0"/>
              <a:t>		  </a:t>
            </a:r>
            <a:r>
              <a:rPr lang="en-US" sz="2100" dirty="0" smtClean="0"/>
              <a:t>(accounting/finance, production/materials management and HR)</a:t>
            </a:r>
          </a:p>
          <a:p>
            <a:endParaRPr lang="en-US" sz="800" dirty="0" smtClean="0"/>
          </a:p>
          <a:p>
            <a:r>
              <a:rPr lang="en-US" sz="2800" dirty="0" smtClean="0"/>
              <a:t>Extended components typically focus on </a:t>
            </a:r>
            <a:br>
              <a:rPr lang="en-US" sz="2800" dirty="0" smtClean="0"/>
            </a:br>
            <a:r>
              <a:rPr lang="en-US" sz="2800" dirty="0" smtClean="0"/>
              <a:t>and require interactions with customers, suppliers and business partners</a:t>
            </a:r>
          </a:p>
          <a:p>
            <a:pPr lvl="1"/>
            <a:r>
              <a:rPr lang="en-US" sz="2400" dirty="0" smtClean="0"/>
              <a:t>Typically </a:t>
            </a:r>
            <a:br>
              <a:rPr lang="en-US" sz="2400" dirty="0" smtClean="0"/>
            </a:br>
            <a:r>
              <a:rPr lang="en-US" sz="2400" dirty="0" smtClean="0"/>
              <a:t>Internet </a:t>
            </a:r>
            <a:br>
              <a:rPr lang="en-US" sz="2400" dirty="0" smtClean="0"/>
            </a:br>
            <a:r>
              <a:rPr lang="en-US" sz="2400" dirty="0" smtClean="0"/>
              <a:t>enabled.</a:t>
            </a:r>
            <a:br>
              <a:rPr lang="en-US" sz="2400" dirty="0" smtClean="0"/>
            </a:br>
            <a:endParaRPr lang="en-US" sz="2400" dirty="0"/>
          </a:p>
        </p:txBody>
      </p:sp>
      <p:pic>
        <p:nvPicPr>
          <p:cNvPr id="7171" name="Picture 6" descr="haa23684_b1002"/>
          <p:cNvPicPr>
            <a:picLocks noChangeAspect="1" noChangeArrowheads="1"/>
          </p:cNvPicPr>
          <p:nvPr/>
        </p:nvPicPr>
        <p:blipFill>
          <a:blip r:embed="rId3" cstate="print"/>
          <a:srcRect l="5646" t="6546" r="4960" b="6445"/>
          <a:stretch>
            <a:fillRect/>
          </a:stretch>
        </p:blipFill>
        <p:spPr bwMode="auto">
          <a:xfrm>
            <a:off x="2514600" y="3262963"/>
            <a:ext cx="6629399" cy="359503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to="" calcmode="lin" valueType="num">
                                      <p:cBhvr>
                                        <p:cTn id="7" dur="1" fill="hold"/>
                                        <p:tgtEl>
                                          <p:spTgt spid="5">
                                            <p:txEl>
                                              <p:pRg st="0" end="0"/>
                                            </p:txEl>
                                          </p:spTgt>
                                        </p:tgtEl>
                                        <p:attrNameLst>
                                          <p:attrName/>
                                        </p:attrNameLst>
                                      </p:cBhvr>
                                    </p:anim>
                                  </p:childTnLst>
                                </p:cTn>
                              </p:par>
                              <p:par>
                                <p:cTn id="8" presetID="24" presetClass="entr" presetSubtype="0" fill="hold" grpId="0"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 to="" calcmode="lin" valueType="num">
                                      <p:cBhvr>
                                        <p:cTn id="10" dur="1" fill="hold"/>
                                        <p:tgtEl>
                                          <p:spTgt spid="5">
                                            <p:txEl>
                                              <p:pRg st="2" end="2"/>
                                            </p:txEl>
                                          </p:spTgt>
                                        </p:tgtEl>
                                        <p:attrNameLst>
                                          <p:attrName/>
                                        </p:attrNameLst>
                                      </p:cBhvr>
                                    </p:anim>
                                  </p:childTnLst>
                                </p:cTn>
                              </p:par>
                              <p:par>
                                <p:cTn id="11" presetID="24" presetClass="entr" presetSubtype="0" fill="hold" grpId="0"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to="" calcmode="lin" valueType="num">
                                      <p:cBhvr>
                                        <p:cTn id="13" dur="1" fill="hold"/>
                                        <p:tgtEl>
                                          <p:spTgt spid="5">
                                            <p:txEl>
                                              <p:pRg st="3" end="3"/>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bldLvl="2"/>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38200" y="228600"/>
            <a:ext cx="7772400" cy="1143000"/>
          </a:xfrm>
        </p:spPr>
        <p:txBody>
          <a:bodyPr/>
          <a:lstStyle/>
          <a:p>
            <a:pPr eaLnBrk="1" hangingPunct="1"/>
            <a:r>
              <a:rPr lang="en-US" dirty="0" smtClean="0"/>
              <a:t>CORE ERP COMPONENTS</a:t>
            </a:r>
          </a:p>
        </p:txBody>
      </p:sp>
      <p:sp>
        <p:nvSpPr>
          <p:cNvPr id="9219" name="Rectangle 3"/>
          <p:cNvSpPr>
            <a:spLocks noGrp="1" noChangeArrowheads="1"/>
          </p:cNvSpPr>
          <p:nvPr>
            <p:ph type="body" idx="1"/>
          </p:nvPr>
        </p:nvSpPr>
        <p:spPr>
          <a:xfrm>
            <a:off x="152400" y="1143000"/>
            <a:ext cx="8763000" cy="5486400"/>
          </a:xfrm>
        </p:spPr>
        <p:txBody>
          <a:bodyPr/>
          <a:lstStyle/>
          <a:p>
            <a:pPr eaLnBrk="1" hangingPunct="1"/>
            <a:r>
              <a:rPr lang="en-US" b="1" i="1" dirty="0" smtClean="0"/>
              <a:t>Accounting and finance component</a:t>
            </a:r>
            <a:r>
              <a:rPr lang="en-US" dirty="0" smtClean="0"/>
              <a:t> – manages accounting data and financial processes within the enterprise with functions such as general ledger, accounts payable, accounts receivable, budgeting, and asset management</a:t>
            </a:r>
            <a:br>
              <a:rPr lang="en-US" dirty="0" smtClean="0"/>
            </a:br>
            <a:endParaRPr lang="en-US" dirty="0" smtClean="0"/>
          </a:p>
          <a:p>
            <a:r>
              <a:rPr lang="en-US" b="1" i="1" dirty="0" smtClean="0"/>
              <a:t>Human resource component</a:t>
            </a:r>
            <a:r>
              <a:rPr lang="en-US" dirty="0" smtClean="0"/>
              <a:t> – tracks employee information including payroll, benefits, compensation, performance assessment, and assumes compliance with the legal requirements of multiple jurisdictions and tax authorities</a:t>
            </a:r>
          </a:p>
          <a:p>
            <a:pPr eaLnBrk="1" hangingPunct="1"/>
            <a:endParaRPr lang="en-US"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smtClean="0"/>
              <a:t>CORE ERP COMPONENTS</a:t>
            </a:r>
          </a:p>
        </p:txBody>
      </p:sp>
      <p:sp>
        <p:nvSpPr>
          <p:cNvPr id="10243" name="Rectangle 3"/>
          <p:cNvSpPr>
            <a:spLocks noGrp="1" noChangeArrowheads="1"/>
          </p:cNvSpPr>
          <p:nvPr>
            <p:ph type="body" idx="1"/>
          </p:nvPr>
        </p:nvSpPr>
        <p:spPr>
          <a:xfrm>
            <a:off x="152400" y="1752600"/>
            <a:ext cx="4343400" cy="4724400"/>
          </a:xfrm>
        </p:spPr>
        <p:txBody>
          <a:bodyPr/>
          <a:lstStyle/>
          <a:p>
            <a:pPr eaLnBrk="1" hangingPunct="1">
              <a:lnSpc>
                <a:spcPct val="90000"/>
              </a:lnSpc>
            </a:pPr>
            <a:r>
              <a:rPr lang="en-US" sz="2800" b="1" i="1" smtClean="0"/>
              <a:t>Production and materials management component</a:t>
            </a:r>
            <a:r>
              <a:rPr lang="en-US" sz="2800" smtClean="0"/>
              <a:t> – handles the various aspects of production planning and execution such as demand forecasting, production scheduling, job cost accounting, and quality control</a:t>
            </a:r>
          </a:p>
          <a:p>
            <a:pPr lvl="1" eaLnBrk="1" hangingPunct="1">
              <a:lnSpc>
                <a:spcPct val="90000"/>
              </a:lnSpc>
              <a:buFont typeface="Arial" pitchFamily="34" charset="0"/>
              <a:buNone/>
            </a:pPr>
            <a:endParaRPr lang="en-US" smtClean="0"/>
          </a:p>
        </p:txBody>
      </p:sp>
      <p:pic>
        <p:nvPicPr>
          <p:cNvPr id="10244" name="Picture 5" descr="haa23684_b1003"/>
          <p:cNvPicPr>
            <a:picLocks noChangeAspect="1" noChangeArrowheads="1"/>
          </p:cNvPicPr>
          <p:nvPr/>
        </p:nvPicPr>
        <p:blipFill>
          <a:blip r:embed="rId3" cstate="print"/>
          <a:srcRect/>
          <a:stretch>
            <a:fillRect/>
          </a:stretch>
        </p:blipFill>
        <p:spPr bwMode="auto">
          <a:xfrm>
            <a:off x="4419600" y="1828800"/>
            <a:ext cx="4572000" cy="4368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0"/>
            <a:ext cx="7772400" cy="1143000"/>
          </a:xfrm>
        </p:spPr>
        <p:txBody>
          <a:bodyPr/>
          <a:lstStyle/>
          <a:p>
            <a:pPr eaLnBrk="1" hangingPunct="1"/>
            <a:r>
              <a:rPr lang="en-US" dirty="0" smtClean="0"/>
              <a:t>Extended ERP Components</a:t>
            </a:r>
          </a:p>
        </p:txBody>
      </p:sp>
      <p:sp>
        <p:nvSpPr>
          <p:cNvPr id="12291" name="Rectangle 3"/>
          <p:cNvSpPr>
            <a:spLocks noGrp="1" noChangeArrowheads="1"/>
          </p:cNvSpPr>
          <p:nvPr>
            <p:ph type="body" idx="1"/>
          </p:nvPr>
        </p:nvSpPr>
        <p:spPr>
          <a:xfrm>
            <a:off x="0" y="1143000"/>
            <a:ext cx="8915400" cy="5715000"/>
          </a:xfrm>
        </p:spPr>
        <p:txBody>
          <a:bodyPr/>
          <a:lstStyle/>
          <a:p>
            <a:pPr eaLnBrk="1" hangingPunct="1"/>
            <a:r>
              <a:rPr lang="en-US" dirty="0" smtClean="0"/>
              <a:t>Extended ERP components include:</a:t>
            </a:r>
          </a:p>
          <a:p>
            <a:pPr lvl="1" eaLnBrk="1" hangingPunct="1"/>
            <a:r>
              <a:rPr lang="en-US" dirty="0" smtClean="0"/>
              <a:t>Business intelligence</a:t>
            </a:r>
          </a:p>
          <a:p>
            <a:pPr lvl="2"/>
            <a:r>
              <a:rPr lang="en-US" dirty="0" smtClean="0"/>
              <a:t>Tools to help analyze your business information and better understand it so that you can better understand the business.</a:t>
            </a:r>
            <a:br>
              <a:rPr lang="en-US" dirty="0" smtClean="0"/>
            </a:br>
            <a:endParaRPr lang="en-US" dirty="0" smtClean="0"/>
          </a:p>
          <a:p>
            <a:pPr lvl="1" eaLnBrk="1" hangingPunct="1"/>
            <a:r>
              <a:rPr lang="en-US" dirty="0" smtClean="0"/>
              <a:t>Customer relationship management</a:t>
            </a:r>
          </a:p>
          <a:p>
            <a:pPr lvl="1" eaLnBrk="1" hangingPunct="1"/>
            <a:r>
              <a:rPr lang="en-US" dirty="0" smtClean="0"/>
              <a:t>Supply chain management</a:t>
            </a:r>
            <a:br>
              <a:rPr lang="en-US" dirty="0" smtClean="0"/>
            </a:br>
            <a:endParaRPr lang="en-US" dirty="0" smtClean="0"/>
          </a:p>
          <a:p>
            <a:pPr lvl="1" eaLnBrk="1" hangingPunct="1"/>
            <a:r>
              <a:rPr lang="en-US" dirty="0" smtClean="0"/>
              <a:t>E-business</a:t>
            </a:r>
          </a:p>
          <a:p>
            <a:pPr lvl="2" eaLnBrk="1" hangingPunct="1"/>
            <a:r>
              <a:rPr lang="en-US" b="1" i="1" dirty="0" smtClean="0"/>
              <a:t>E-logistics </a:t>
            </a:r>
            <a:r>
              <a:rPr lang="en-US" dirty="0" smtClean="0"/>
              <a:t>– manages the transportation and storage of goods</a:t>
            </a:r>
          </a:p>
          <a:p>
            <a:pPr lvl="2" eaLnBrk="1" hangingPunct="1"/>
            <a:r>
              <a:rPr lang="en-US" b="1" i="1" dirty="0" smtClean="0"/>
              <a:t>E-procurement </a:t>
            </a:r>
            <a:r>
              <a:rPr lang="en-US" dirty="0" smtClean="0"/>
              <a:t>– the business-to-business (B2B) purchase and sale of supplies and services over the Internet</a:t>
            </a:r>
          </a:p>
          <a:p>
            <a:pPr lvl="2" eaLnBrk="1" hangingPunct="1"/>
            <a:endParaRPr lang="en-US" dirty="0" smtClean="0"/>
          </a:p>
          <a:p>
            <a:pPr eaLnBrk="1" hangingPunct="1"/>
            <a:endParaRPr lang="en-US"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304800"/>
            <a:ext cx="7772400" cy="1143000"/>
          </a:xfrm>
        </p:spPr>
        <p:txBody>
          <a:bodyPr/>
          <a:lstStyle/>
          <a:p>
            <a:pPr eaLnBrk="1" hangingPunct="1"/>
            <a:r>
              <a:rPr lang="en-US" b="1" dirty="0" smtClean="0"/>
              <a:t>Enterprise Resource Planning (ERP)</a:t>
            </a:r>
          </a:p>
        </p:txBody>
      </p:sp>
      <p:sp>
        <p:nvSpPr>
          <p:cNvPr id="5123" name="Rectangle 3"/>
          <p:cNvSpPr>
            <a:spLocks noGrp="1" noChangeArrowheads="1"/>
          </p:cNvSpPr>
          <p:nvPr>
            <p:ph type="body" idx="1"/>
          </p:nvPr>
        </p:nvSpPr>
        <p:spPr>
          <a:xfrm>
            <a:off x="152400" y="1447800"/>
            <a:ext cx="9144000" cy="5410200"/>
          </a:xfrm>
        </p:spPr>
        <p:txBody>
          <a:bodyPr/>
          <a:lstStyle/>
          <a:p>
            <a:pPr eaLnBrk="1" hangingPunct="1"/>
            <a:endParaRPr lang="en-US" dirty="0" smtClean="0"/>
          </a:p>
        </p:txBody>
      </p:sp>
      <p:pic>
        <p:nvPicPr>
          <p:cNvPr id="5124" name="Picture 4" descr="haa83019_0314"/>
          <p:cNvPicPr>
            <a:picLocks noChangeAspect="1" noChangeArrowheads="1"/>
          </p:cNvPicPr>
          <p:nvPr/>
        </p:nvPicPr>
        <p:blipFill>
          <a:blip r:embed="rId3" cstate="print"/>
          <a:srcRect/>
          <a:stretch>
            <a:fillRect/>
          </a:stretch>
        </p:blipFill>
        <p:spPr bwMode="auto">
          <a:xfrm>
            <a:off x="533400" y="2286000"/>
            <a:ext cx="8077200" cy="43434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5800" y="304800"/>
            <a:ext cx="7772400" cy="1143000"/>
          </a:xfrm>
        </p:spPr>
        <p:txBody>
          <a:bodyPr/>
          <a:lstStyle/>
          <a:p>
            <a:pPr eaLnBrk="1" hangingPunct="1"/>
            <a:r>
              <a:rPr lang="en-US" b="1" dirty="0" smtClean="0"/>
              <a:t>Enterprise Resource Planning (ERP)</a:t>
            </a:r>
          </a:p>
        </p:txBody>
      </p:sp>
      <p:sp>
        <p:nvSpPr>
          <p:cNvPr id="6147" name="Rectangle 3"/>
          <p:cNvSpPr>
            <a:spLocks noGrp="1" noChangeArrowheads="1"/>
          </p:cNvSpPr>
          <p:nvPr>
            <p:ph type="body" idx="1"/>
          </p:nvPr>
        </p:nvSpPr>
        <p:spPr>
          <a:xfrm>
            <a:off x="304800" y="1447800"/>
            <a:ext cx="8534400" cy="5105400"/>
          </a:xfrm>
        </p:spPr>
        <p:txBody>
          <a:bodyPr/>
          <a:lstStyle/>
          <a:p>
            <a:pPr marL="0" indent="0" eaLnBrk="1" hangingPunct="1">
              <a:buNone/>
            </a:pPr>
            <a:endParaRPr lang="en-US" sz="2800" dirty="0" smtClean="0"/>
          </a:p>
          <a:p>
            <a:pPr eaLnBrk="1" hangingPunct="1"/>
            <a:endParaRPr lang="en-US" dirty="0" smtClean="0"/>
          </a:p>
        </p:txBody>
      </p:sp>
      <p:pic>
        <p:nvPicPr>
          <p:cNvPr id="6148" name="Picture 4" descr="haa83019_0315"/>
          <p:cNvPicPr>
            <a:picLocks noChangeAspect="1" noChangeArrowheads="1"/>
          </p:cNvPicPr>
          <p:nvPr/>
        </p:nvPicPr>
        <p:blipFill>
          <a:blip r:embed="rId3" cstate="print"/>
          <a:srcRect/>
          <a:stretch>
            <a:fillRect/>
          </a:stretch>
        </p:blipFill>
        <p:spPr bwMode="auto">
          <a:xfrm>
            <a:off x="1123950" y="1795463"/>
            <a:ext cx="6896100" cy="47577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23900" y="28353"/>
            <a:ext cx="7696200" cy="1143000"/>
          </a:xfrm>
        </p:spPr>
        <p:txBody>
          <a:bodyPr/>
          <a:lstStyle/>
          <a:p>
            <a:pPr eaLnBrk="1" hangingPunct="1"/>
            <a:r>
              <a:rPr lang="en-US" dirty="0" smtClean="0"/>
              <a:t>ERP Benefits </a:t>
            </a:r>
          </a:p>
        </p:txBody>
      </p:sp>
      <p:sp>
        <p:nvSpPr>
          <p:cNvPr id="14339" name="Rectangle 6"/>
          <p:cNvSpPr>
            <a:spLocks noGrp="1" noChangeArrowheads="1"/>
          </p:cNvSpPr>
          <p:nvPr>
            <p:ph type="body" idx="1"/>
          </p:nvPr>
        </p:nvSpPr>
        <p:spPr>
          <a:xfrm>
            <a:off x="0" y="533400"/>
            <a:ext cx="9144000" cy="5943600"/>
          </a:xfrm>
          <a:noFill/>
        </p:spPr>
        <p:txBody>
          <a:bodyPr/>
          <a:lstStyle/>
          <a:p>
            <a:pPr marL="57150" indent="0">
              <a:buNone/>
            </a:pPr>
            <a:r>
              <a:rPr lang="en-US" sz="2400" dirty="0" smtClean="0"/>
              <a:t> 	</a:t>
            </a:r>
          </a:p>
          <a:p>
            <a:pPr marL="57150" indent="0">
              <a:buNone/>
            </a:pPr>
            <a:r>
              <a:rPr lang="en-US" sz="2400" b="1" dirty="0" smtClean="0"/>
              <a:t>1</a:t>
            </a:r>
            <a:r>
              <a:rPr lang="en-US" sz="2400" b="1" dirty="0"/>
              <a:t>. </a:t>
            </a:r>
            <a:r>
              <a:rPr lang="en-US" sz="1800" b="1" dirty="0"/>
              <a:t>Integrate financial information: </a:t>
            </a:r>
            <a:r>
              <a:rPr lang="en-US" sz="1800" dirty="0"/>
              <a:t>To understand an organization’s overall performance, managers must have a single financial view.</a:t>
            </a:r>
            <a:br>
              <a:rPr lang="en-US" sz="1800" dirty="0"/>
            </a:br>
            <a:endParaRPr lang="en-US" sz="1800" dirty="0"/>
          </a:p>
          <a:p>
            <a:pPr eaLnBrk="1" hangingPunct="1">
              <a:buFontTx/>
              <a:buNone/>
            </a:pPr>
            <a:r>
              <a:rPr lang="en-US" sz="1800" b="1" dirty="0"/>
              <a:t>2. Integrate customer order information: </a:t>
            </a:r>
            <a:r>
              <a:rPr lang="en-US" sz="1800" dirty="0"/>
              <a:t>With all customer order information in a single system it is easier to coordinate manufacturing, inventory, and shipping to send a common message to customers regarding order status.</a:t>
            </a:r>
            <a:br>
              <a:rPr lang="en-US" sz="1800" dirty="0"/>
            </a:br>
            <a:endParaRPr lang="en-US" sz="1800" dirty="0"/>
          </a:p>
          <a:p>
            <a:pPr eaLnBrk="1" hangingPunct="1">
              <a:buFontTx/>
              <a:buNone/>
            </a:pPr>
            <a:r>
              <a:rPr lang="en-US" sz="1800" b="1" dirty="0"/>
              <a:t>3. Standardize and speed up manufacturing processes: </a:t>
            </a:r>
            <a:r>
              <a:rPr lang="en-US" sz="1800" dirty="0"/>
              <a:t>ERP systems provide standard methods for manufacturing companies to use when automating steps in the manufacturing process. Standardizing manufacturing processes across an organization saves time, increases production, and reduces head count.</a:t>
            </a:r>
            <a:br>
              <a:rPr lang="en-US" sz="1800" dirty="0"/>
            </a:br>
            <a:endParaRPr lang="en-US" sz="1800" dirty="0"/>
          </a:p>
          <a:p>
            <a:pPr eaLnBrk="1" hangingPunct="1">
              <a:buFontTx/>
              <a:buNone/>
            </a:pPr>
            <a:r>
              <a:rPr lang="en-US" sz="1800" b="1" dirty="0"/>
              <a:t>4. Reduce inventory: </a:t>
            </a:r>
            <a:r>
              <a:rPr lang="en-US" sz="1800" dirty="0"/>
              <a:t>With improved visibility in the order fulfillment process, an organization can reduce inventories and streamline deliveries to its customers.</a:t>
            </a:r>
            <a:br>
              <a:rPr lang="en-US" sz="1800" dirty="0"/>
            </a:br>
            <a:endParaRPr lang="en-US" sz="1800" dirty="0"/>
          </a:p>
          <a:p>
            <a:pPr eaLnBrk="1" hangingPunct="1">
              <a:buFontTx/>
              <a:buNone/>
            </a:pPr>
            <a:r>
              <a:rPr lang="en-US" sz="1800" b="1" dirty="0"/>
              <a:t>5. Standardize human resource information: </a:t>
            </a:r>
            <a:r>
              <a:rPr lang="en-US" sz="1800" dirty="0"/>
              <a:t>ERPs provide a unified method for tracking employees’ time, as well as communicating HR benefits and services.</a:t>
            </a:r>
          </a:p>
          <a:p>
            <a:pPr eaLnBrk="1" hangingPunct="1"/>
            <a:endParaRPr lang="en-US" sz="2400" dirty="0"/>
          </a:p>
          <a:p>
            <a:pPr marL="57150" indent="0">
              <a:buNone/>
            </a:pPr>
            <a:endParaRPr lang="en-US" sz="24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to="" calcmode="lin" valueType="num">
                                      <p:cBhvr>
                                        <p:cTn id="7" dur="1" fill="hold"/>
                                        <p:tgtEl>
                                          <p:spTgt spid="14339">
                                            <p:txEl>
                                              <p:pRg st="0" end="0"/>
                                            </p:txEl>
                                          </p:spTgt>
                                        </p:tgtEl>
                                        <p:attrNameLst>
                                          <p:attrName/>
                                        </p:attrNameLst>
                                      </p:cBhvr>
                                    </p:anim>
                                  </p:childTnLst>
                                </p:cTn>
                              </p:par>
                            </p:childTnLst>
                          </p:cTn>
                        </p:par>
                      </p:childTnLst>
                    </p:cTn>
                  </p:par>
                  <p:par>
                    <p:cTn id="8" fill="hold">
                      <p:stCondLst>
                        <p:cond delay="indefinite"/>
                      </p:stCondLst>
                      <p:childTnLst>
                        <p:par>
                          <p:cTn id="9" fill="hold">
                            <p:stCondLst>
                              <p:cond delay="0"/>
                            </p:stCondLst>
                            <p:childTnLst>
                              <p:par>
                                <p:cTn id="10" presetID="24" presetClass="entr" presetSubtype="0" fill="hold" grpId="0"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 to="" calcmode="lin" valueType="num">
                                      <p:cBhvr>
                                        <p:cTn id="12" dur="1" fill="hold"/>
                                        <p:tgtEl>
                                          <p:spTgt spid="14339">
                                            <p:txEl>
                                              <p:pRg st="1" end="1"/>
                                            </p:txEl>
                                          </p:spTgt>
                                        </p:tgtEl>
                                        <p:attrNameLst>
                                          <p:attrName/>
                                        </p:attrNameLst>
                                      </p:cBhvr>
                                    </p:anim>
                                  </p:childTnLst>
                                </p:cTn>
                              </p:par>
                            </p:childTnLst>
                          </p:cTn>
                        </p:par>
                      </p:childTnLst>
                    </p:cTn>
                  </p:par>
                  <p:par>
                    <p:cTn id="13" fill="hold">
                      <p:stCondLst>
                        <p:cond delay="indefinite"/>
                      </p:stCondLst>
                      <p:childTnLst>
                        <p:par>
                          <p:cTn id="14" fill="hold">
                            <p:stCondLst>
                              <p:cond delay="0"/>
                            </p:stCondLst>
                            <p:childTnLst>
                              <p:par>
                                <p:cTn id="15" presetID="24" presetClass="entr" presetSubtype="0" fill="hold" grpId="0" nodeType="clickEffect">
                                  <p:stCondLst>
                                    <p:cond delay="0"/>
                                  </p:stCondLst>
                                  <p:childTnLst>
                                    <p:set>
                                      <p:cBhvr>
                                        <p:cTn id="16" dur="1" fill="hold">
                                          <p:stCondLst>
                                            <p:cond delay="0"/>
                                          </p:stCondLst>
                                        </p:cTn>
                                        <p:tgtEl>
                                          <p:spTgt spid="14339">
                                            <p:txEl>
                                              <p:pRg st="2" end="2"/>
                                            </p:txEl>
                                          </p:spTgt>
                                        </p:tgtEl>
                                        <p:attrNameLst>
                                          <p:attrName>style.visibility</p:attrName>
                                        </p:attrNameLst>
                                      </p:cBhvr>
                                      <p:to>
                                        <p:strVal val="visible"/>
                                      </p:to>
                                    </p:set>
                                    <p:anim to="" calcmode="lin" valueType="num">
                                      <p:cBhvr>
                                        <p:cTn id="17" dur="1" fill="hold"/>
                                        <p:tgtEl>
                                          <p:spTgt spid="14339">
                                            <p:txEl>
                                              <p:pRg st="2" end="2"/>
                                            </p:txEl>
                                          </p:spTgt>
                                        </p:tgtEl>
                                        <p:attrNameLst>
                                          <p:attrName/>
                                        </p:attrNameLst>
                                      </p:cBhvr>
                                    </p:anim>
                                  </p:childTnLst>
                                </p:cTn>
                              </p:par>
                            </p:childTnLst>
                          </p:cTn>
                        </p:par>
                      </p:childTnLst>
                    </p:cTn>
                  </p:par>
                  <p:par>
                    <p:cTn id="18" fill="hold">
                      <p:stCondLst>
                        <p:cond delay="indefinite"/>
                      </p:stCondLst>
                      <p:childTnLst>
                        <p:par>
                          <p:cTn id="19" fill="hold">
                            <p:stCondLst>
                              <p:cond delay="0"/>
                            </p:stCondLst>
                            <p:childTnLst>
                              <p:par>
                                <p:cTn id="20" presetID="24" presetClass="entr" presetSubtype="0" fill="hold" grpId="0" nodeType="clickEffect">
                                  <p:stCondLst>
                                    <p:cond delay="0"/>
                                  </p:stCondLst>
                                  <p:childTnLst>
                                    <p:set>
                                      <p:cBhvr>
                                        <p:cTn id="21" dur="1" fill="hold">
                                          <p:stCondLst>
                                            <p:cond delay="0"/>
                                          </p:stCondLst>
                                        </p:cTn>
                                        <p:tgtEl>
                                          <p:spTgt spid="14339">
                                            <p:txEl>
                                              <p:pRg st="3" end="3"/>
                                            </p:txEl>
                                          </p:spTgt>
                                        </p:tgtEl>
                                        <p:attrNameLst>
                                          <p:attrName>style.visibility</p:attrName>
                                        </p:attrNameLst>
                                      </p:cBhvr>
                                      <p:to>
                                        <p:strVal val="visible"/>
                                      </p:to>
                                    </p:set>
                                    <p:anim to="" calcmode="lin" valueType="num">
                                      <p:cBhvr>
                                        <p:cTn id="22" dur="1" fill="hold"/>
                                        <p:tgtEl>
                                          <p:spTgt spid="14339">
                                            <p:txEl>
                                              <p:pRg st="3" end="3"/>
                                            </p:txEl>
                                          </p:spTgt>
                                        </p:tgtEl>
                                        <p:attrNameLst>
                                          <p:attrName/>
                                        </p:attrNameLst>
                                      </p:cBhvr>
                                    </p:anim>
                                  </p:childTnLst>
                                </p:cTn>
                              </p:par>
                            </p:childTnLst>
                          </p:cTn>
                        </p:par>
                      </p:childTnLst>
                    </p:cTn>
                  </p:par>
                  <p:par>
                    <p:cTn id="23" fill="hold">
                      <p:stCondLst>
                        <p:cond delay="indefinite"/>
                      </p:stCondLst>
                      <p:childTnLst>
                        <p:par>
                          <p:cTn id="24" fill="hold">
                            <p:stCondLst>
                              <p:cond delay="0"/>
                            </p:stCondLst>
                            <p:childTnLst>
                              <p:par>
                                <p:cTn id="25" presetID="24" presetClass="entr" presetSubtype="0" fill="hold" grpId="0" nodeType="clickEffect">
                                  <p:stCondLst>
                                    <p:cond delay="0"/>
                                  </p:stCondLst>
                                  <p:childTnLst>
                                    <p:set>
                                      <p:cBhvr>
                                        <p:cTn id="26" dur="1" fill="hold">
                                          <p:stCondLst>
                                            <p:cond delay="0"/>
                                          </p:stCondLst>
                                        </p:cTn>
                                        <p:tgtEl>
                                          <p:spTgt spid="14339">
                                            <p:txEl>
                                              <p:pRg st="4" end="4"/>
                                            </p:txEl>
                                          </p:spTgt>
                                        </p:tgtEl>
                                        <p:attrNameLst>
                                          <p:attrName>style.visibility</p:attrName>
                                        </p:attrNameLst>
                                      </p:cBhvr>
                                      <p:to>
                                        <p:strVal val="visible"/>
                                      </p:to>
                                    </p:set>
                                    <p:anim to="" calcmode="lin" valueType="num">
                                      <p:cBhvr>
                                        <p:cTn id="27" dur="1" fill="hold"/>
                                        <p:tgtEl>
                                          <p:spTgt spid="14339">
                                            <p:txEl>
                                              <p:pRg st="4" end="4"/>
                                            </p:txEl>
                                          </p:spTgt>
                                        </p:tgtEl>
                                        <p:attrNameLst>
                                          <p:attrName/>
                                        </p:attrNameLst>
                                      </p:cBhvr>
                                    </p:anim>
                                  </p:childTnLst>
                                </p:cTn>
                              </p:par>
                            </p:childTnLst>
                          </p:cTn>
                        </p:par>
                      </p:childTnLst>
                    </p:cTn>
                  </p:par>
                  <p:par>
                    <p:cTn id="28" fill="hold">
                      <p:stCondLst>
                        <p:cond delay="indefinite"/>
                      </p:stCondLst>
                      <p:childTnLst>
                        <p:par>
                          <p:cTn id="29" fill="hold">
                            <p:stCondLst>
                              <p:cond delay="0"/>
                            </p:stCondLst>
                            <p:childTnLst>
                              <p:par>
                                <p:cTn id="30" presetID="24" presetClass="entr" presetSubtype="0" fill="hold" grpId="0" nodeType="clickEffect">
                                  <p:stCondLst>
                                    <p:cond delay="0"/>
                                  </p:stCondLst>
                                  <p:childTnLst>
                                    <p:set>
                                      <p:cBhvr>
                                        <p:cTn id="31" dur="1" fill="hold">
                                          <p:stCondLst>
                                            <p:cond delay="0"/>
                                          </p:stCondLst>
                                        </p:cTn>
                                        <p:tgtEl>
                                          <p:spTgt spid="14339">
                                            <p:txEl>
                                              <p:pRg st="5" end="5"/>
                                            </p:txEl>
                                          </p:spTgt>
                                        </p:tgtEl>
                                        <p:attrNameLst>
                                          <p:attrName>style.visibility</p:attrName>
                                        </p:attrNameLst>
                                      </p:cBhvr>
                                      <p:to>
                                        <p:strVal val="visible"/>
                                      </p:to>
                                    </p:set>
                                    <p:anim to="" calcmode="lin" valueType="num">
                                      <p:cBhvr>
                                        <p:cTn id="32" dur="1" fill="hold"/>
                                        <p:tgtEl>
                                          <p:spTgt spid="14339">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bldLvl="2"/>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85800" y="152400"/>
            <a:ext cx="7772400" cy="1143000"/>
          </a:xfrm>
        </p:spPr>
        <p:txBody>
          <a:bodyPr/>
          <a:lstStyle/>
          <a:p>
            <a:pPr eaLnBrk="1" hangingPunct="1"/>
            <a:r>
              <a:rPr lang="en-US" dirty="0" smtClean="0"/>
              <a:t>ERP </a:t>
            </a:r>
            <a:r>
              <a:rPr lang="en-US" dirty="0" smtClean="0"/>
              <a:t>Risks: Costs</a:t>
            </a:r>
            <a:endParaRPr lang="en-US" dirty="0" smtClean="0"/>
          </a:p>
        </p:txBody>
      </p:sp>
      <p:pic>
        <p:nvPicPr>
          <p:cNvPr id="15363" name="Picture 6" descr="haa23684_b1005"/>
          <p:cNvPicPr>
            <a:picLocks noChangeAspect="1" noChangeArrowheads="1"/>
          </p:cNvPicPr>
          <p:nvPr/>
        </p:nvPicPr>
        <p:blipFill>
          <a:blip r:embed="rId3" cstate="print"/>
          <a:srcRect t="11111"/>
          <a:stretch>
            <a:fillRect/>
          </a:stretch>
        </p:blipFill>
        <p:spPr bwMode="auto">
          <a:xfrm>
            <a:off x="228600" y="1066800"/>
            <a:ext cx="8686800" cy="5410200"/>
          </a:xfrm>
          <a:prstGeom prst="rect">
            <a:avLst/>
          </a:prstGeom>
          <a:noFill/>
          <a:ln w="9525">
            <a:noFill/>
            <a:miter lim="800000"/>
            <a:headEnd/>
            <a:tailEnd/>
          </a:ln>
        </p:spPr>
      </p:pic>
      <p:sp>
        <p:nvSpPr>
          <p:cNvPr id="5" name="TextBox 4"/>
          <p:cNvSpPr txBox="1"/>
          <p:nvPr/>
        </p:nvSpPr>
        <p:spPr>
          <a:xfrm>
            <a:off x="260498" y="4724400"/>
            <a:ext cx="5486400" cy="461665"/>
          </a:xfrm>
          <a:prstGeom prst="rect">
            <a:avLst/>
          </a:prstGeom>
          <a:noFill/>
        </p:spPr>
        <p:txBody>
          <a:bodyPr wrap="square" rtlCol="0">
            <a:spAutoFit/>
          </a:bodyPr>
          <a:lstStyle/>
          <a:p>
            <a:r>
              <a:rPr lang="en-US" dirty="0" smtClean="0">
                <a:solidFill>
                  <a:srgbClr val="002060"/>
                </a:solidFill>
              </a:rPr>
              <a:t>Employees</a:t>
            </a:r>
            <a:endParaRPr lang="en-US" dirty="0">
              <a:solidFill>
                <a:srgbClr val="002060"/>
              </a:solidFill>
            </a:endParaRPr>
          </a:p>
        </p:txBody>
      </p:sp>
      <p:sp>
        <p:nvSpPr>
          <p:cNvPr id="6" name="TextBox 5"/>
          <p:cNvSpPr txBox="1"/>
          <p:nvPr/>
        </p:nvSpPr>
        <p:spPr>
          <a:xfrm>
            <a:off x="304800" y="3686705"/>
            <a:ext cx="7543800" cy="430887"/>
          </a:xfrm>
          <a:prstGeom prst="rect">
            <a:avLst/>
          </a:prstGeom>
          <a:noFill/>
        </p:spPr>
        <p:txBody>
          <a:bodyPr wrap="square" rtlCol="0">
            <a:spAutoFit/>
          </a:bodyPr>
          <a:lstStyle/>
          <a:p>
            <a:r>
              <a:rPr lang="en-US" sz="2200" dirty="0" smtClean="0">
                <a:solidFill>
                  <a:srgbClr val="002060"/>
                </a:solidFill>
              </a:rPr>
              <a:t>Difficult to</a:t>
            </a:r>
            <a:endParaRPr lang="en-US" sz="2200" dirty="0">
              <a:solidFill>
                <a:srgbClr val="002060"/>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t="10207" r="17424"/>
          <a:stretch>
            <a:fillRect/>
          </a:stretch>
        </p:blipFill>
        <p:spPr bwMode="auto">
          <a:xfrm>
            <a:off x="0" y="0"/>
            <a:ext cx="9226994" cy="6858000"/>
          </a:xfrm>
          <a:prstGeom prst="rect">
            <a:avLst/>
          </a:prstGeom>
          <a:noFill/>
          <a:ln w="9525">
            <a:noFill/>
            <a:miter lim="800000"/>
            <a:headEnd/>
            <a:tailEnd/>
          </a:ln>
        </p:spPr>
      </p:pic>
      <p:sp>
        <p:nvSpPr>
          <p:cNvPr id="3" name="TextBox 2"/>
          <p:cNvSpPr txBox="1"/>
          <p:nvPr/>
        </p:nvSpPr>
        <p:spPr>
          <a:xfrm>
            <a:off x="228600" y="5867400"/>
            <a:ext cx="2819400" cy="923330"/>
          </a:xfrm>
          <a:prstGeom prst="rect">
            <a:avLst/>
          </a:prstGeom>
          <a:noFill/>
        </p:spPr>
        <p:txBody>
          <a:bodyPr wrap="square" rtlCol="0">
            <a:spAutoFit/>
          </a:bodyPr>
          <a:lstStyle/>
          <a:p>
            <a:r>
              <a:rPr lang="en-US" sz="1800" dirty="0" smtClean="0">
                <a:solidFill>
                  <a:srgbClr val="002060"/>
                </a:solidFill>
              </a:rPr>
              <a:t>Microsoft Business Solutions Great Plains Dynamics</a:t>
            </a:r>
            <a:endParaRPr lang="en-US" sz="1800" dirty="0">
              <a:solidFill>
                <a:srgbClr val="002060"/>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
      <a:dk1>
        <a:srgbClr val="FFFFFF"/>
      </a:dk1>
      <a:lt1>
        <a:srgbClr val="FFFFFF"/>
      </a:lt1>
      <a:dk2>
        <a:srgbClr val="FFFFFF"/>
      </a:dk2>
      <a:lt2>
        <a:srgbClr val="808080"/>
      </a:lt2>
      <a:accent1>
        <a:srgbClr val="00CC99"/>
      </a:accent1>
      <a:accent2>
        <a:srgbClr val="3333CC"/>
      </a:accent2>
      <a:accent3>
        <a:srgbClr val="FFFFFF"/>
      </a:accent3>
      <a:accent4>
        <a:srgbClr val="DADADA"/>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1658</TotalTime>
  <Words>1289</Words>
  <Application>Microsoft Office PowerPoint</Application>
  <PresentationFormat>On-screen Show (4:3)</PresentationFormat>
  <Paragraphs>153</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Times New Roman</vt:lpstr>
      <vt:lpstr>Wingdings</vt:lpstr>
      <vt:lpstr>Default Design</vt:lpstr>
      <vt:lpstr>  Enterprise Resource Planning ERP Systems  </vt:lpstr>
      <vt:lpstr>PowerPoint Presentation</vt:lpstr>
      <vt:lpstr>ERP: Bringing the Organization Together</vt:lpstr>
      <vt:lpstr>Enterprise Resource Planning</vt:lpstr>
      <vt:lpstr>Components of ERP Software</vt:lpstr>
      <vt:lpstr>CORE ERP COMPONENTS</vt:lpstr>
      <vt:lpstr>CORE ERP COMPONENTS</vt:lpstr>
      <vt:lpstr>Extended ERP Components</vt:lpstr>
      <vt:lpstr>Enterprise Resource Planning (ERP)</vt:lpstr>
      <vt:lpstr>Enterprise Resource Planning (ERP)</vt:lpstr>
      <vt:lpstr>ERP Benefits </vt:lpstr>
      <vt:lpstr>ERP Risks: Costs</vt:lpstr>
      <vt:lpstr>PowerPoint Presentation</vt:lpstr>
    </vt:vector>
  </TitlesOfParts>
  <Company>The Kovar Family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Brian and Stacy Kovar</dc:creator>
  <cp:lastModifiedBy>Irina Neaga</cp:lastModifiedBy>
  <cp:revision>59</cp:revision>
  <dcterms:created xsi:type="dcterms:W3CDTF">2001-07-08T20:48:58Z</dcterms:created>
  <dcterms:modified xsi:type="dcterms:W3CDTF">2017-10-30T15:11:04Z</dcterms:modified>
</cp:coreProperties>
</file>