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337" r:id="rId2"/>
    <p:sldId id="338" r:id="rId3"/>
    <p:sldId id="339" r:id="rId4"/>
    <p:sldId id="341" r:id="rId5"/>
    <p:sldId id="342" r:id="rId6"/>
    <p:sldId id="370" r:id="rId7"/>
    <p:sldId id="358" r:id="rId8"/>
    <p:sldId id="359" r:id="rId9"/>
    <p:sldId id="360" r:id="rId10"/>
    <p:sldId id="361" r:id="rId11"/>
    <p:sldId id="362" r:id="rId12"/>
    <p:sldId id="367" r:id="rId13"/>
    <p:sldId id="368" r:id="rId14"/>
    <p:sldId id="369" r:id="rId15"/>
    <p:sldId id="363" r:id="rId16"/>
    <p:sldId id="364" r:id="rId17"/>
    <p:sldId id="365" r:id="rId18"/>
    <p:sldId id="366" r:id="rId19"/>
    <p:sldId id="345" r:id="rId20"/>
    <p:sldId id="346" r:id="rId21"/>
    <p:sldId id="347" r:id="rId22"/>
    <p:sldId id="348" r:id="rId23"/>
    <p:sldId id="349" r:id="rId24"/>
    <p:sldId id="350" r:id="rId25"/>
    <p:sldId id="351" r:id="rId26"/>
    <p:sldId id="352" r:id="rId27"/>
    <p:sldId id="353" r:id="rId28"/>
    <p:sldId id="354" r:id="rId29"/>
    <p:sldId id="355" r:id="rId30"/>
    <p:sldId id="356" r:id="rId31"/>
    <p:sldId id="371" r:id="rId32"/>
    <p:sldId id="372" r:id="rId33"/>
    <p:sldId id="37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0" d="100"/>
          <a:sy n="70" d="100"/>
        </p:scale>
        <p:origin x="2547" y="5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D6A8E0B1-206B-442D-9E10-2E6373178121}"/>
    <pc:docChg chg="modSld">
      <pc:chgData name="Glenda Tinney" userId="56b889b2-370d-4cf5-add0-fc776a2ba020" providerId="ADAL" clId="{D6A8E0B1-206B-442D-9E10-2E6373178121}" dt="2023-08-12T18:17:29.242" v="8" actId="20577"/>
      <pc:docMkLst>
        <pc:docMk/>
      </pc:docMkLst>
      <pc:sldChg chg="modSp mod">
        <pc:chgData name="Glenda Tinney" userId="56b889b2-370d-4cf5-add0-fc776a2ba020" providerId="ADAL" clId="{D6A8E0B1-206B-442D-9E10-2E6373178121}" dt="2023-08-12T18:17:29.242" v="8" actId="20577"/>
        <pc:sldMkLst>
          <pc:docMk/>
          <pc:sldMk cId="3174993029" sldId="337"/>
        </pc:sldMkLst>
        <pc:spChg chg="mod">
          <ac:chgData name="Glenda Tinney" userId="56b889b2-370d-4cf5-add0-fc776a2ba020" providerId="ADAL" clId="{D6A8E0B1-206B-442D-9E10-2E6373178121}" dt="2023-08-12T18:17:29.242" v="8" actId="20577"/>
          <ac:spMkLst>
            <pc:docMk/>
            <pc:sldMk cId="3174993029" sldId="337"/>
            <ac:spMk id="3" creationId="{00000000-0000-0000-0000-000000000000}"/>
          </ac:spMkLst>
        </pc:spChg>
      </pc:sldChg>
      <pc:sldChg chg="modSp mod">
        <pc:chgData name="Glenda Tinney" userId="56b889b2-370d-4cf5-add0-fc776a2ba020" providerId="ADAL" clId="{D6A8E0B1-206B-442D-9E10-2E6373178121}" dt="2023-08-10T00:09:40.354" v="7" actId="20577"/>
        <pc:sldMkLst>
          <pc:docMk/>
          <pc:sldMk cId="365677885" sldId="371"/>
        </pc:sldMkLst>
        <pc:spChg chg="mod">
          <ac:chgData name="Glenda Tinney" userId="56b889b2-370d-4cf5-add0-fc776a2ba020" providerId="ADAL" clId="{D6A8E0B1-206B-442D-9E10-2E6373178121}" dt="2023-08-10T00:09:40.354" v="7" actId="20577"/>
          <ac:spMkLst>
            <pc:docMk/>
            <pc:sldMk cId="365677885" sldId="371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telegraph.co.uk/women/mother-tongue/9134900/Quarter-of-children-play-outdoors-every-day.html" TargetMode="External"/></Relationships>
</file>

<file path=ppt/notesSlides/_rels/notes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89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861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65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883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019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1054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67139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081256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461599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0033839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gwneud iddo edrych mor ddeniadol ag y gallwch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398331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can be </a:t>
            </a:r>
            <a:r>
              <a:rPr lang="cy-GB" altLang="en-US" dirty="0" err="1">
                <a:latin typeface="Arial" panose="020B0604020202020204" pitchFamily="34" charset="0"/>
              </a:rPr>
              <a:t>critiqued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terms</a:t>
            </a:r>
            <a:r>
              <a:rPr lang="cy-GB" altLang="en-US" dirty="0">
                <a:latin typeface="Arial" panose="020B0604020202020204" pitchFamily="34" charset="0"/>
              </a:rPr>
              <a:t> of contract, </a:t>
            </a:r>
            <a:r>
              <a:rPr lang="cy-GB" altLang="en-US" dirty="0" err="1">
                <a:latin typeface="Arial" panose="020B0604020202020204" pitchFamily="34" charset="0"/>
              </a:rPr>
              <a:t>size</a:t>
            </a:r>
            <a:r>
              <a:rPr lang="cy-GB" altLang="en-US" dirty="0">
                <a:latin typeface="Arial" panose="020B0604020202020204" pitchFamily="34" charset="0"/>
              </a:rPr>
              <a:t> of fônt etc.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B594C5D-FCF8-4EF2-91B0-ECD320FFF363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69486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30267C-D757-4DFC-986D-0696D3BD365C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8863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0" dirty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11986D4-1616-4384-B72D-219531542F5E}" type="slidenum">
              <a:rPr lang="en-US" altLang="cy-GB" smtClean="0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14</a:t>
            </a:fld>
            <a:endParaRPr lang="en-US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6770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024029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849934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606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32647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7062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AA4FBC3-70A3-497A-856B-DEAFA3015BAF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9785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E5D4345-2F2B-47CC-85D6-9FA79B3BA393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84119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Example of a slide referencing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5BA29A-327F-4B3D-BE47-E61723A0D312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4031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5D12A25-6C7B-4CB2-8C21-708E2ABABBA3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5347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0004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0651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67807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4550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78745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Mitchell, N. and Hobson, A. J. (2011) ‘The influence of prior experience on research participants perspectives,’ </a:t>
            </a:r>
            <a:r>
              <a:rPr lang="en-GB" altLang="cy-GB" sz="12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 of Empirical Research on Human Research Ethics: An International</a:t>
            </a:r>
            <a:r>
              <a:rPr lang="cy-GB" altLang="cy-GB" sz="1200" i="0" kern="1200" dirty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en-GB" altLang="cy-GB" sz="12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Journal, </a:t>
            </a: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6,1 pp. 83-84.</a:t>
            </a:r>
            <a:endParaRPr lang="en-US" altLang="cy-GB" sz="1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Ross, J. (2010) ‘Recruiting Better Research Participants.’ </a:t>
            </a: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http://www.uxmatters.com/mt/archives/2010/07/recruiting-better-research-participants.php</a:t>
            </a: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[Accessed: 10</a:t>
            </a:r>
            <a:r>
              <a:rPr lang="en-GB" altLang="cy-GB" sz="12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December 2011].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day,’      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  <a:hlinkClick r:id="rId4"/>
              </a:rPr>
              <a:t>http://www.telegraph.co.uk/women/mother-tongue/9134900/Quarter-of-children-play-outdoors-every-day.html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[Accessed: 17</a:t>
            </a:r>
            <a:r>
              <a:rPr lang="en-US" altLang="cy-GB" sz="12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October 2013].</a:t>
            </a:r>
            <a:endParaRPr lang="cy-GB" altLang="cy-GB" sz="1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190682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day,’      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[Accessed: 17</a:t>
            </a:r>
            <a:r>
              <a:rPr lang="en-US" altLang="cy-GB" sz="12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October 2013].</a:t>
            </a:r>
            <a:endParaRPr lang="cy-GB" altLang="cy-GB" sz="1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564659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9462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gif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00201"/>
            <a:ext cx="424428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ECEY4008C</a:t>
            </a:r>
          </a:p>
          <a:p>
            <a:pPr marL="0" indent="0">
              <a:buNone/>
              <a:defRPr/>
            </a:pP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Sgiliau</a:t>
            </a:r>
            <a:r>
              <a:rPr lang="en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Cyflwyno</a:t>
            </a:r>
            <a:endParaRPr lang="cy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ECEY4008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Presentations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993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Contents</a:t>
            </a:r>
            <a:endParaRPr lang="cy-GB" sz="48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Nod ac amcanion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Esiamplau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Strwythur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Delwedd y cyflwyniad</a:t>
            </a:r>
          </a:p>
          <a:p>
            <a:pPr>
              <a:buFontTx/>
              <a:buChar char="•"/>
              <a:defRPr/>
            </a:pPr>
            <a:r>
              <a:rPr lang="en-GB" sz="24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Cyfeirnodi</a:t>
            </a:r>
            <a:endParaRPr 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Sgiliau cyflwyno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Iaith y corff</a:t>
            </a:r>
          </a:p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Aims and objectives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Examples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Structure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Presentation image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Presentation skills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Body language</a:t>
            </a: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778455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Adnoddau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endParaRPr lang="cy-GB" sz="48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67844" y="1966912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Sleidiau enghreifftiol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Delweddau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Cyfeiriadau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Strategaethau cyflwyno</a:t>
            </a:r>
          </a:p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21043" y="196691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Examples of slides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Images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Strategies for presenting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814261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504400"/>
            <a:ext cx="7886700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rhyngbersonol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Trefniadaeth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 Presentational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Interpersonal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235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365127"/>
            <a:ext cx="9073008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Rhaglen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Ymarferydd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Blynyddoedd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Cynnar</a:t>
            </a:r>
            <a:br>
              <a:rPr lang="en-GB" dirty="0">
                <a:latin typeface="Arial" panose="020B0604020202020204" pitchFamily="34" charset="0"/>
              </a:rPr>
            </a:b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826383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Meini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</a:rPr>
              <a:t> y NOS a </a:t>
            </a:r>
            <a:r>
              <a:rPr lang="en-GB" dirty="0" err="1">
                <a:latin typeface="Arial" panose="020B0604020202020204" pitchFamily="34" charset="0"/>
              </a:rPr>
              <a:t>gyflawnwyd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ddarlith</a:t>
            </a:r>
            <a:r>
              <a:rPr lang="en-GB" dirty="0">
                <a:latin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Craidd</a:t>
            </a:r>
            <a:r>
              <a:rPr lang="en-GB" dirty="0">
                <a:latin typeface="Arial" panose="020B0604020202020204" pitchFamily="34" charset="0"/>
              </a:rPr>
              <a:t> – K27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0401 – K60, P9, P11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0409 – K70, K71, K72</a:t>
            </a:r>
          </a:p>
        </p:txBody>
      </p:sp>
    </p:spTree>
    <p:extLst>
      <p:ext uri="{BB962C8B-B14F-4D97-AF65-F5344CB8AC3E}">
        <p14:creationId xmlns:p14="http://schemas.microsoft.com/office/powerpoint/2010/main" val="3320789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b="1" dirty="0">
                <a:latin typeface="Arial" panose="020B0604020202020204" pitchFamily="34" charset="0"/>
              </a:rPr>
              <a:t>Early Years Practitioner </a:t>
            </a:r>
            <a:r>
              <a:rPr lang="en-GB" sz="4800" dirty="0">
                <a:latin typeface="Arial" panose="020B0604020202020204" pitchFamily="34" charset="0"/>
              </a:rPr>
              <a:t>programme</a:t>
            </a:r>
            <a:endParaRPr lang="en-US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52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Core – K27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0401 – K60, P9, P11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0409 – K70, K71, K72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9006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2096678" y="404665"/>
            <a:ext cx="7886700" cy="93610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5300" dirty="0" err="1">
                <a:latin typeface="Arial" panose="020B0604020202020204" pitchFamily="34" charset="0"/>
              </a:rPr>
              <a:t>Cynllunio</a:t>
            </a:r>
            <a:br>
              <a:rPr lang="en-GB" altLang="en-US" sz="5300" dirty="0">
                <a:latin typeface="Arial" panose="020B0604020202020204" pitchFamily="34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340769"/>
            <a:ext cx="4263330" cy="4320479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solidFill>
                  <a:schemeClr val="tx2"/>
                </a:solidFill>
              </a:rPr>
              <a:t>   </a:t>
            </a:r>
            <a:r>
              <a:rPr lang="en-GB" altLang="en-US" sz="2400" b="1" dirty="0" err="1">
                <a:latin typeface="Arial" panose="020B0604020202020204" pitchFamily="34" charset="0"/>
              </a:rPr>
              <a:t>Wrth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ysgrifennu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cyflwyniad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llafar</a:t>
            </a:r>
            <a:r>
              <a:rPr lang="en-GB" altLang="en-US" sz="2400" b="1" dirty="0">
                <a:latin typeface="Arial" panose="020B0604020202020204" pitchFamily="34" charset="0"/>
              </a:rPr>
              <a:t>/seminar </a:t>
            </a:r>
            <a:r>
              <a:rPr lang="en-GB" altLang="en-US" sz="2400" b="1" dirty="0" err="1">
                <a:latin typeface="Arial" panose="020B0604020202020204" pitchFamily="34" charset="0"/>
              </a:rPr>
              <a:t>bydd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rhaid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i</a:t>
            </a:r>
            <a:r>
              <a:rPr lang="en-GB" altLang="en-US" sz="2400" b="1" dirty="0">
                <a:latin typeface="Arial" panose="020B0604020202020204" pitchFamily="34" charset="0"/>
              </a:rPr>
              <a:t> chi </a:t>
            </a:r>
            <a:r>
              <a:rPr lang="en-GB" altLang="en-US" sz="2400" b="1" dirty="0" err="1">
                <a:latin typeface="Arial" panose="020B0604020202020204" pitchFamily="34" charset="0"/>
              </a:rPr>
              <a:t>ystyried</a:t>
            </a:r>
            <a:r>
              <a:rPr lang="en-GB" altLang="en-US" sz="2400" b="1" dirty="0">
                <a:latin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</a:rPr>
              <a:t>canlynol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cyn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dechrau</a:t>
            </a:r>
            <a:r>
              <a:rPr lang="en-GB" altLang="en-US" sz="2400" b="1" dirty="0">
                <a:latin typeface="Arial" panose="020B0604020202020204" pitchFamily="34" charset="0"/>
              </a:rPr>
              <a:t> bob </a:t>
            </a:r>
            <a:r>
              <a:rPr lang="en-GB" altLang="en-US" sz="2400" b="1" dirty="0" err="1">
                <a:latin typeface="Arial" panose="020B0604020202020204" pitchFamily="34" charset="0"/>
              </a:rPr>
              <a:t>amser</a:t>
            </a:r>
            <a:r>
              <a:rPr lang="en-GB" altLang="en-US" sz="2400" b="1" dirty="0">
                <a:latin typeface="Arial" panose="020B0604020202020204" pitchFamily="34" charset="0"/>
              </a:rPr>
              <a:t> 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b="1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Arial" panose="020B0604020202020204" pitchFamily="34" charset="0"/>
              </a:rPr>
              <a:t>Pwnc</a:t>
            </a: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Arial" panose="020B0604020202020204" pitchFamily="34" charset="0"/>
              </a:rPr>
              <a:t>Hyd</a:t>
            </a: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Arial" panose="020B0604020202020204" pitchFamily="34" charset="0"/>
              </a:rPr>
              <a:t>Cynulleidfa</a:t>
            </a: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latin typeface="Arial" panose="020B0604020202020204" pitchFamily="34" charset="0"/>
              </a:rPr>
              <a:t>Dull </a:t>
            </a:r>
            <a:r>
              <a:rPr lang="en-GB" altLang="en-US" dirty="0" err="1">
                <a:latin typeface="Arial" panose="020B0604020202020204" pitchFamily="34" charset="0"/>
              </a:rPr>
              <a:t>trosglwyddo</a:t>
            </a: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53150" y="1268761"/>
            <a:ext cx="3886200" cy="4320479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solidFill>
                  <a:srgbClr val="0000FF"/>
                </a:solidFill>
                <a:latin typeface="Arial" panose="020B0604020202020204" pitchFamily="34" charset="0"/>
              </a:rPr>
              <a:t>   When writing an oral presentation/seminar you will always need to consider the following before you start: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b="1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Subject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Length of time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Audience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Mode of delivery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859207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8"/>
            <a:ext cx="7886700" cy="903633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Pwnc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Subject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52600" y="1556792"/>
            <a:ext cx="4191000" cy="4392488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 </a:t>
            </a:r>
            <a:r>
              <a:rPr lang="cy-GB" altLang="en-US" sz="2400" dirty="0">
                <a:latin typeface="Arial" panose="020B0604020202020204" pitchFamily="34" charset="0"/>
              </a:rPr>
              <a:t>Darllenwch y teitl yn  ofalus</a:t>
            </a:r>
          </a:p>
          <a:p>
            <a:r>
              <a:rPr lang="cy-GB" altLang="en-US" sz="2400" dirty="0">
                <a:latin typeface="Arial" panose="020B0604020202020204" pitchFamily="34" charset="0"/>
              </a:rPr>
              <a:t>Ymchwiliwch i’r pwnc trwy ddarllen llyfrau, cylchgronau ac erthyglau pwrpasol ar y we</a:t>
            </a:r>
            <a:endParaRPr lang="cy-GB" altLang="en-US" sz="24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Cyfeirnodwch ffynhonnell y wybodaeth fel a nodir yn y Llawlyfr Canllawiau Cyfeirnodi</a:t>
            </a:r>
            <a:endParaRPr lang="cy-GB" altLang="en-US" sz="2400" dirty="0">
              <a:latin typeface="Arial" panose="020B0604020202020204" pitchFamily="34" charset="0"/>
            </a:endParaRP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213196" y="1448780"/>
            <a:ext cx="4038600" cy="4608512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Read the title carefully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Research your topic by reading books, journals and appropriate articles on the internet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Reference the source of your information following guidelines in the Reference Guidance Handbook</a:t>
            </a:r>
          </a:p>
        </p:txBody>
      </p:sp>
    </p:spTree>
    <p:extLst>
      <p:ext uri="{BB962C8B-B14F-4D97-AF65-F5344CB8AC3E}">
        <p14:creationId xmlns:p14="http://schemas.microsoft.com/office/powerpoint/2010/main" val="961977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975642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Hyd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Length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52600" y="1700808"/>
            <a:ext cx="4191000" cy="3600400"/>
          </a:xfrm>
        </p:spPr>
        <p:txBody>
          <a:bodyPr>
            <a:noAutofit/>
          </a:bodyPr>
          <a:lstStyle/>
          <a:p>
            <a:r>
              <a:rPr lang="en-GB" altLang="en-US" sz="2400" dirty="0" err="1">
                <a:latin typeface="Arial" panose="020B0604020202020204" pitchFamily="34" charset="0"/>
              </a:rPr>
              <a:t>Hyd</a:t>
            </a:r>
            <a:r>
              <a:rPr lang="en-GB" altLang="en-US" sz="2400" dirty="0">
                <a:latin typeface="Arial" panose="020B0604020202020204" pitchFamily="34" charset="0"/>
              </a:rPr>
              <a:t> y </a:t>
            </a:r>
            <a:r>
              <a:rPr lang="en-GB" altLang="en-US" sz="2400" dirty="0" err="1">
                <a:latin typeface="Arial" panose="020B0604020202020204" pitchFamily="34" charset="0"/>
              </a:rPr>
              <a:t>gyflwyniad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llafar</a:t>
            </a:r>
            <a:r>
              <a:rPr lang="en-GB" altLang="en-US" sz="2400" dirty="0">
                <a:latin typeface="Arial" panose="020B0604020202020204" pitchFamily="34" charset="0"/>
              </a:rPr>
              <a:t>/seminar </a:t>
            </a:r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bwysig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Rhy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fyr</a:t>
            </a:r>
            <a:r>
              <a:rPr lang="en-GB" altLang="en-US" sz="2400" dirty="0">
                <a:latin typeface="Arial" panose="020B0604020202020204" pitchFamily="34" charset="0"/>
              </a:rPr>
              <a:t> - </a:t>
            </a:r>
            <a:r>
              <a:rPr lang="en-GB" altLang="en-US" sz="2400" dirty="0" err="1">
                <a:latin typeface="Arial" panose="020B0604020202020204" pitchFamily="34" charset="0"/>
              </a:rPr>
              <a:t>sylwadau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arwynebol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Rhy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hir</a:t>
            </a:r>
            <a:r>
              <a:rPr lang="en-GB" altLang="en-US" sz="2400" dirty="0">
                <a:latin typeface="Arial" panose="020B0604020202020204" pitchFamily="34" charset="0"/>
              </a:rPr>
              <a:t> - di-</a:t>
            </a:r>
            <a:r>
              <a:rPr lang="en-GB" altLang="en-US" sz="2400" dirty="0" err="1">
                <a:latin typeface="Arial" panose="020B0604020202020204" pitchFamily="34" charset="0"/>
              </a:rPr>
              <a:t>drefn</a:t>
            </a:r>
            <a:r>
              <a:rPr lang="en-GB" altLang="en-US" sz="2400" dirty="0">
                <a:latin typeface="Arial" panose="020B0604020202020204" pitchFamily="34" charset="0"/>
              </a:rPr>
              <a:t>  a </a:t>
            </a:r>
            <a:r>
              <a:rPr lang="en-GB" altLang="en-US" sz="2400" dirty="0" err="1">
                <a:latin typeface="Arial" panose="020B0604020202020204" pitchFamily="34" charset="0"/>
              </a:rPr>
              <a:t>dryslyd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Lefel</a:t>
            </a:r>
            <a:r>
              <a:rPr lang="en-GB" altLang="en-US" sz="2400" dirty="0">
                <a:latin typeface="Arial" panose="020B0604020202020204" pitchFamily="34" charset="0"/>
              </a:rPr>
              <a:t> 4 -  </a:t>
            </a:r>
            <a:r>
              <a:rPr lang="en-GB" altLang="en-US" sz="2400" dirty="0" err="1">
                <a:latin typeface="Arial" panose="020B0604020202020204" pitchFamily="34" charset="0"/>
              </a:rPr>
              <a:t>byr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Lefelau</a:t>
            </a:r>
            <a:r>
              <a:rPr lang="en-GB" altLang="en-US" sz="2400" dirty="0">
                <a:latin typeface="Arial" panose="020B0604020202020204" pitchFamily="34" charset="0"/>
              </a:rPr>
              <a:t> 5 a 6 – </a:t>
            </a:r>
            <a:r>
              <a:rPr lang="en-GB" altLang="en-US" sz="2400" dirty="0" err="1">
                <a:latin typeface="Arial" panose="020B0604020202020204" pitchFamily="34" charset="0"/>
              </a:rPr>
              <a:t>ychydig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hirach</a:t>
            </a: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700808"/>
            <a:ext cx="4171950" cy="3600400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Length of </a:t>
            </a: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time</a:t>
            </a: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 is an important consideration 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Too short - superficial coverage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Too long – rambling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Level 4 -  short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Levels 5 and 6 – slightly longer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940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104765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Trefn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Order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152650" y="1700809"/>
            <a:ext cx="3886200" cy="447615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err="1">
                <a:latin typeface="Arial" panose="020B0604020202020204" pitchFamily="34" charset="0"/>
              </a:rPr>
              <a:t>Bydd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angen</a:t>
            </a:r>
            <a:r>
              <a:rPr lang="en-GB" altLang="en-US" dirty="0">
                <a:latin typeface="Arial" panose="020B0604020202020204" pitchFamily="34" charset="0"/>
              </a:rPr>
              <a:t>:</a:t>
            </a:r>
          </a:p>
          <a:p>
            <a:pPr eaLnBrk="1" hangingPunct="1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Cyflwyniad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Trafodaeth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o’r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prif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bwyntiau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Diweddglo</a:t>
            </a: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53150" y="1628801"/>
            <a:ext cx="3886200" cy="45481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You will need:</a:t>
            </a:r>
          </a:p>
          <a:p>
            <a:pPr eaLnBrk="1" hangingPunct="1">
              <a:buFontTx/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An introduction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A discussion of the main points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A conclusion</a:t>
            </a:r>
          </a:p>
        </p:txBody>
      </p:sp>
      <p:pic>
        <p:nvPicPr>
          <p:cNvPr id="6149" name="Picture 5" descr="seminar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738" y="3946343"/>
            <a:ext cx="1154113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6678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2152650" y="365128"/>
            <a:ext cx="7399734" cy="903633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Cynllun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Design</a:t>
            </a:r>
            <a:b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7171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268761"/>
            <a:ext cx="4263330" cy="4908203"/>
          </a:xfrm>
        </p:spPr>
        <p:txBody>
          <a:bodyPr>
            <a:normAutofit/>
          </a:bodyPr>
          <a:lstStyle/>
          <a:p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glir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Peidiwch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roi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gormod</a:t>
            </a:r>
            <a:r>
              <a:rPr lang="en-GB" altLang="en-US" sz="2400" dirty="0">
                <a:latin typeface="Arial" panose="020B0604020202020204" pitchFamily="34" charset="0"/>
              </a:rPr>
              <a:t> o </a:t>
            </a:r>
            <a:r>
              <a:rPr lang="en-GB" altLang="en-US" sz="2400" dirty="0" err="1">
                <a:latin typeface="Arial" panose="020B0604020202020204" pitchFamily="34" charset="0"/>
              </a:rPr>
              <a:t>eiriau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ar</a:t>
            </a:r>
            <a:r>
              <a:rPr lang="en-GB" altLang="en-US" sz="2400" dirty="0">
                <a:latin typeface="Arial" panose="020B0604020202020204" pitchFamily="34" charset="0"/>
              </a:rPr>
              <a:t> y </a:t>
            </a:r>
            <a:r>
              <a:rPr lang="en-GB" altLang="en-US" sz="2400" dirty="0" err="1">
                <a:latin typeface="Arial" panose="020B0604020202020204" pitchFamily="34" charset="0"/>
              </a:rPr>
              <a:t>sleid</a:t>
            </a:r>
            <a:r>
              <a:rPr lang="en-GB" altLang="en-US" sz="2400" dirty="0">
                <a:latin typeface="Arial" panose="020B0604020202020204" pitchFamily="34" charset="0"/>
              </a:rPr>
              <a:t>/poster</a:t>
            </a:r>
          </a:p>
          <a:p>
            <a:r>
              <a:rPr lang="en-GB" altLang="en-US" sz="2400" dirty="0" err="1">
                <a:latin typeface="Arial" panose="020B0604020202020204" pitchFamily="34" charset="0"/>
              </a:rPr>
              <a:t>Defnyddiwch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ddelweddau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Defnyddiwch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benawdau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Gwnewch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i’ch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gwaith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edrych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mor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ddeniadol</a:t>
            </a:r>
            <a:r>
              <a:rPr lang="en-GB" altLang="en-US" sz="2400" dirty="0">
                <a:latin typeface="Arial" panose="020B0604020202020204" pitchFamily="34" charset="0"/>
              </a:rPr>
              <a:t> â </a:t>
            </a:r>
            <a:r>
              <a:rPr lang="en-GB" altLang="en-US" sz="2400" dirty="0" err="1">
                <a:latin typeface="Arial" panose="020B0604020202020204" pitchFamily="34" charset="0"/>
              </a:rPr>
              <a:t>phosib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Angen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cyfeiriadau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ar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eich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sleidiau</a:t>
            </a:r>
            <a:r>
              <a:rPr lang="en-GB" altLang="en-US" sz="2400" dirty="0">
                <a:latin typeface="Arial" panose="020B0604020202020204" pitchFamily="34" charset="0"/>
              </a:rPr>
              <a:t>/poster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53152" y="1268761"/>
            <a:ext cx="4407346" cy="4692179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Clear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Do not put too many words on the slide/poster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Use visuals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Use headings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Make it look as attractive as you can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References are needed on the poster/slideshow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2102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3050"/>
            <a:ext cx="7211144" cy="1162050"/>
          </a:xfrm>
        </p:spPr>
        <p:txBody>
          <a:bodyPr/>
          <a:lstStyle/>
          <a:p>
            <a:pPr eaLnBrk="1" hangingPunct="1"/>
            <a:r>
              <a:rPr lang="cy-GB" altLang="en-US" dirty="0">
                <a:solidFill>
                  <a:srgbClr val="FFFF00"/>
                </a:solidFill>
              </a:rPr>
              <a:t>Beiciau Modur   </a:t>
            </a:r>
            <a:br>
              <a:rPr lang="cy-GB" altLang="en-US" dirty="0">
                <a:solidFill>
                  <a:srgbClr val="FFFF00"/>
                </a:solidFill>
              </a:rPr>
            </a:br>
            <a:r>
              <a:rPr lang="cy-GB" altLang="en-US" dirty="0" err="1">
                <a:solidFill>
                  <a:srgbClr val="FFFF00"/>
                </a:solidFill>
              </a:rPr>
              <a:t>Motorbikes</a:t>
            </a:r>
            <a:endParaRPr lang="cy-GB" altLang="en-US" dirty="0">
              <a:solidFill>
                <a:srgbClr val="FFFF00"/>
              </a:solidFill>
            </a:endParaRPr>
          </a:p>
        </p:txBody>
      </p:sp>
      <p:pic>
        <p:nvPicPr>
          <p:cNvPr id="14339" name="Picture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33" y="1770658"/>
            <a:ext cx="4032447" cy="3890591"/>
          </a:xfrm>
        </p:spPr>
      </p:pic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981200" y="1435101"/>
            <a:ext cx="4258816" cy="469106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Fy hoff feic i: y </a:t>
            </a:r>
            <a:r>
              <a:rPr lang="cy-GB" altLang="en-US" sz="2000" noProof="1">
                <a:solidFill>
                  <a:srgbClr val="FFFF00"/>
                </a:solidFill>
              </a:rPr>
              <a:t>Suzuki Savage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Ysgafn (~380 pwys)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Digon o bŵer (injan 650cc)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Sêt isel yn addas i’r rhan fwyaf o yrwyr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altLang="en-US" sz="2000" dirty="0">
              <a:solidFill>
                <a:srgbClr val="FFFF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My </a:t>
            </a:r>
            <a:r>
              <a:rPr lang="en-US" altLang="en-US" sz="2000" dirty="0" err="1">
                <a:solidFill>
                  <a:srgbClr val="FFFF00"/>
                </a:solidFill>
              </a:rPr>
              <a:t>favourite</a:t>
            </a:r>
            <a:r>
              <a:rPr lang="en-US" altLang="en-US" sz="2000" dirty="0">
                <a:solidFill>
                  <a:srgbClr val="FFFF00"/>
                </a:solidFill>
              </a:rPr>
              <a:t> bike: Suzuki Savage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Light (-380 pounds)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Plenty of power (650cc engine)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Low seat which suits most riders</a:t>
            </a:r>
          </a:p>
        </p:txBody>
      </p:sp>
    </p:spTree>
    <p:extLst>
      <p:ext uri="{BB962C8B-B14F-4D97-AF65-F5344CB8AC3E}">
        <p14:creationId xmlns:p14="http://schemas.microsoft.com/office/powerpoint/2010/main" val="15187225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828800"/>
            <a:ext cx="1524000" cy="130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1" y="3429001"/>
            <a:ext cx="210502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1" y="3429000"/>
            <a:ext cx="138906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1" y="3429001"/>
            <a:ext cx="2092325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15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4290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19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5334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21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0" y="4572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3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0" y="1676401"/>
            <a:ext cx="100965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4" name="Picture 27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54102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5" name="Picture 28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1" y="4495800"/>
            <a:ext cx="9048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6" name="Picture 29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648200"/>
            <a:ext cx="8001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Picture 17" descr="Image result for new suit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364" y="1117600"/>
            <a:ext cx="3678237" cy="245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8" name="AutoShape 15" descr="Image result for new suit"/>
          <p:cNvSpPr>
            <a:spLocks noChangeAspect="1" noChangeArrowheads="1"/>
          </p:cNvSpPr>
          <p:nvPr/>
        </p:nvSpPr>
        <p:spPr bwMode="auto">
          <a:xfrm>
            <a:off x="1692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21519" name="WordArt 20" descr="This slide demonstrates a slide which is too busy and overly full "/>
          <p:cNvSpPr>
            <a:spLocks noChangeArrowheads="1" noChangeShapeType="1" noTextEdit="1"/>
          </p:cNvSpPr>
          <p:nvPr/>
        </p:nvSpPr>
        <p:spPr bwMode="auto">
          <a:xfrm>
            <a:off x="3648076" y="228600"/>
            <a:ext cx="4562475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/>
            <a:r>
              <a:rPr lang="en-US" sz="3600" kern="10" dirty="0" err="1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Prynu</a:t>
            </a:r>
            <a:r>
              <a:rPr lang="en-US" sz="3600" kern="10" dirty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 </a:t>
            </a:r>
            <a:r>
              <a:rPr lang="en-US" sz="3600" kern="10" dirty="0" err="1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Siwt</a:t>
            </a:r>
            <a:r>
              <a:rPr lang="en-US" sz="3600" kern="10" dirty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 Newydd</a:t>
            </a:r>
          </a:p>
          <a:p>
            <a:pPr algn="ctr"/>
            <a:r>
              <a:rPr lang="en-US" sz="3600" kern="10" dirty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buying a new suit</a:t>
            </a:r>
          </a:p>
        </p:txBody>
      </p:sp>
    </p:spTree>
    <p:extLst>
      <p:ext uri="{BB962C8B-B14F-4D97-AF65-F5344CB8AC3E}">
        <p14:creationId xmlns:p14="http://schemas.microsoft.com/office/powerpoint/2010/main" val="622859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y-GB" altLang="cy-GB"/>
              <a:t>Allforion o Chile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3916363"/>
          </a:xfrm>
          <a:blipFill dpi="0" rotWithShape="1">
            <a:blip r:embed="rId4"/>
            <a:srcRect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y-GB" altLang="cy-GB" sz="1600"/>
              <a:t>Ffrwythau ffres yw prif gynnyrch allforio Chile – mae Chile wedi dod i’r amlwg fel un o’r prif gyflenwyr ffrwythau ffres i farchnad y byd oherwydd digonedd o adnoddau naturiol, y galw gan gwsmeriaid yn yr UDA ac Ewrop am ffrwythau ffres yn ystod tymor y gaeaf, a chymhellion polisïau amaethyddol llywodraeth Chile, sy’n annog tuedd tuag at arallgyfeirio o ran allforion a datblygu cnydau nad ydynt yn draddodiadol – Adroddiad gan Wasanaeth Ymchwil Economaidd yr Adran Amaethyddiaeth, UDA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Mae Chile ymhlith yr economïau datblygol sy’n manteisio ar y tueddiadau hyn, gan ddilyn economi’r farchnad rydd. Mae hyn wedi caniatáu arallgyfeirio trwy ehangu cynhyrchu ffrwythau i’w hallforio, yn enwedig i’r UDA a Gorllewin Ewrop. Mae Chile wedi llwyddo i arallgyfeirio’i sector amaethyddol i’r fath raddau nes ei bod bellach yn genedl bwysig o ran allforio ffrwythau. Mae llawer o wledydd yn edrych ar yr arallgyfeirio ar amaethyddiaeth gan Chile fel model i’w ddilyn.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Yn y cyfamser, yr UDA yw prif farchnad unigol allforion Chile o ran ffrwythau. Fodd bynnag, mae’n bosibl y bydd galw cynyddol gan y Gymuned Ewropeaidd ar y cyd â gwledydd Canolbarth a Dwyrain Ewrop yn fwy yn y pen draw nag allforion i’r UDA, gan ysgogi twf pellach o ran allforion Chile.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Os ydych wedi darllen mor bell â hyn, mae’ n sicr bod eich llygaid yn rhoi loes ac rydych wedi bod yn darllen y testun diflas hirwyntog hwn yn lle gwrando arnaf i. Rwyf wedi fy sarhau – oni allwch  weld fy mod yn gwneud cyflwyniad fan hyn? Edrychwch arnaf i! Llongyfarchiadau, fodd bynnag, ar feddu ar olwg mor dda. </a:t>
            </a:r>
          </a:p>
        </p:txBody>
      </p:sp>
    </p:spTree>
    <p:extLst>
      <p:ext uri="{BB962C8B-B14F-4D97-AF65-F5344CB8AC3E}">
        <p14:creationId xmlns:p14="http://schemas.microsoft.com/office/powerpoint/2010/main" val="348919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6463630" cy="90363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Cyngor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Tips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552" y="1484784"/>
            <a:ext cx="3880048" cy="4752528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Amhosib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cofio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popeth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Defnyddiwch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nodiadau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byr</a:t>
            </a:r>
            <a:r>
              <a:rPr lang="en-GB" altLang="en-US" sz="2400" dirty="0">
                <a:latin typeface="Arial" panose="020B0604020202020204" pitchFamily="34" charset="0"/>
              </a:rPr>
              <a:t> / </a:t>
            </a:r>
            <a:r>
              <a:rPr lang="en-GB" altLang="en-US" sz="2400" dirty="0" err="1">
                <a:latin typeface="Arial" panose="020B0604020202020204" pitchFamily="34" charset="0"/>
              </a:rPr>
              <a:t>gardiau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ciw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ond</a:t>
            </a:r>
            <a:r>
              <a:rPr lang="en-GB" altLang="en-US" sz="2400" dirty="0">
                <a:latin typeface="Arial" panose="020B0604020202020204" pitchFamily="34" charset="0"/>
              </a:rPr>
              <a:t> dim </a:t>
            </a:r>
            <a:r>
              <a:rPr lang="en-GB" altLang="en-US" sz="2400" dirty="0" err="1">
                <a:latin typeface="Arial" panose="020B0604020202020204" pitchFamily="34" charset="0"/>
              </a:rPr>
              <a:t>gormod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Defnyddiwch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gorden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y </a:t>
            </a:r>
            <a:r>
              <a:rPr lang="en-GB" altLang="en-US" sz="2400" dirty="0" err="1">
                <a:latin typeface="Arial" panose="020B0604020202020204" pitchFamily="34" charset="0"/>
              </a:rPr>
              <a:t>gornel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i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glymu’r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cardiau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Peidiwch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darllen</a:t>
            </a:r>
            <a:r>
              <a:rPr lang="en-GB" altLang="en-US" sz="2400" dirty="0">
                <a:latin typeface="Arial" panose="020B0604020202020204" pitchFamily="34" charset="0"/>
              </a:rPr>
              <a:t> air am air – </a:t>
            </a:r>
            <a:r>
              <a:rPr lang="en-GB" altLang="en-US" sz="2400" dirty="0" err="1">
                <a:latin typeface="Arial" panose="020B0604020202020204" pitchFamily="34" charset="0"/>
              </a:rPr>
              <a:t>siaradwch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o’r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galon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Byddwch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frwdfrydig</a:t>
            </a: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53150" y="1340769"/>
            <a:ext cx="3886200" cy="4836195"/>
          </a:xfrm>
        </p:spPr>
        <p:txBody>
          <a:bodyPr/>
          <a:lstStyle/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Impossible to remember everything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Use brief notes / cue cards but not too excessively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Attach the cards by their corner with a piece of string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Don’t read word for word – speak from the heart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Be enthusiastic</a:t>
            </a:r>
          </a:p>
        </p:txBody>
      </p:sp>
    </p:spTree>
    <p:extLst>
      <p:ext uri="{BB962C8B-B14F-4D97-AF65-F5344CB8AC3E}">
        <p14:creationId xmlns:p14="http://schemas.microsoft.com/office/powerpoint/2010/main" val="21211708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1119658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>
                <a:latin typeface="Arial" panose="020B0604020202020204" pitchFamily="34" charset="0"/>
              </a:rPr>
              <a:t>Y </a:t>
            </a:r>
            <a:r>
              <a:rPr lang="en-GB" altLang="en-US" sz="4800" dirty="0" err="1">
                <a:latin typeface="Arial" panose="020B0604020202020204" pitchFamily="34" charset="0"/>
              </a:rPr>
              <a:t>Cyflwyniad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The Introduction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03389" y="1700808"/>
            <a:ext cx="4537075" cy="4395192"/>
          </a:xfrm>
        </p:spPr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</a:rPr>
              <a:t>Cyflwynwch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eich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hun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a’ch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testun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Mynnwch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sylw</a:t>
            </a:r>
            <a:r>
              <a:rPr lang="en-GB" altLang="en-US" dirty="0">
                <a:latin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</a:rPr>
              <a:t>diddordeb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eich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cynulleidfa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Wrth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ddefnyddio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dyfyniadau</a:t>
            </a:r>
            <a:r>
              <a:rPr lang="en-GB" altLang="en-US" dirty="0">
                <a:latin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</a:rPr>
              <a:t>nodwch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yr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awdur</a:t>
            </a:r>
            <a:r>
              <a:rPr lang="en-GB" altLang="en-US" dirty="0">
                <a:latin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</a:rPr>
              <a:t>darllenwch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hwy</a:t>
            </a:r>
            <a:r>
              <a:rPr lang="en-GB" altLang="en-US" dirty="0">
                <a:latin typeface="Arial" panose="020B0604020202020204" pitchFamily="34" charset="0"/>
              </a:rPr>
              <a:t> air am air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56363" y="1700808"/>
            <a:ext cx="3810000" cy="440313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Introduce yourself and your topic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Get the audience’s attention and interest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When using quotations, reference the author and read it word for word</a:t>
            </a:r>
          </a:p>
        </p:txBody>
      </p:sp>
    </p:spTree>
    <p:extLst>
      <p:ext uri="{BB962C8B-B14F-4D97-AF65-F5344CB8AC3E}">
        <p14:creationId xmlns:p14="http://schemas.microsoft.com/office/powerpoint/2010/main" val="4172712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5239494" cy="104765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Prif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Bwyntiau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Main Points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03512" y="1556792"/>
            <a:ext cx="4240088" cy="396044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Defnyddiwch</a:t>
            </a:r>
            <a:r>
              <a:rPr lang="en-GB" altLang="en-US" dirty="0">
                <a:latin typeface="Arial" panose="020B0604020202020204" pitchFamily="34" charset="0"/>
              </a:rPr>
              <a:t> 3 </a:t>
            </a:r>
            <a:r>
              <a:rPr lang="en-GB" altLang="en-US" dirty="0" err="1">
                <a:latin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</a:rPr>
              <a:t> 5 </a:t>
            </a:r>
            <a:r>
              <a:rPr lang="en-GB" altLang="en-US" dirty="0" err="1">
                <a:latin typeface="Arial" panose="020B0604020202020204" pitchFamily="34" charset="0"/>
              </a:rPr>
              <a:t>prif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bwynt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unig</a:t>
            </a: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Dilyniant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rhesymegol</a:t>
            </a: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Dyddiadau</a:t>
            </a:r>
            <a:r>
              <a:rPr lang="en-GB" altLang="en-US" dirty="0">
                <a:latin typeface="Arial" panose="020B0604020202020204" pitchFamily="34" charset="0"/>
              </a:rPr>
              <a:t> - </a:t>
            </a:r>
            <a:r>
              <a:rPr lang="en-GB" altLang="en-US" dirty="0" err="1">
                <a:latin typeface="Arial" panose="020B0604020202020204" pitchFamily="34" charset="0"/>
              </a:rPr>
              <a:t>cysylltwch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ddyddiadau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allweddol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gyda’i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gilydd</a:t>
            </a: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Fframwaith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gronolegol</a:t>
            </a: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Cerdyn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ei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hun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</a:rPr>
              <a:t> bob </a:t>
            </a:r>
            <a:r>
              <a:rPr lang="en-GB" altLang="en-US" dirty="0" err="1">
                <a:latin typeface="Arial" panose="020B0604020202020204" pitchFamily="34" charset="0"/>
              </a:rPr>
              <a:t>pwynt</a:t>
            </a: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 dirty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556792"/>
            <a:ext cx="4495800" cy="4767808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Only use 3 to 5 main points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Logical progression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Dates - link key dates together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Chronological framework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Each point has its own card</a:t>
            </a:r>
          </a:p>
          <a:p>
            <a:pPr eaLnBrk="1" hangingPunct="1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1797390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6895678" cy="759618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Diweddglo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Conclusion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05000" y="1556792"/>
            <a:ext cx="4572000" cy="4539208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3800" dirty="0" err="1">
                <a:latin typeface="Arial" panose="020B0604020202020204" pitchFamily="34" charset="0"/>
              </a:rPr>
              <a:t>Allweddol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i’ch</a:t>
            </a:r>
            <a:r>
              <a:rPr lang="en-GB" altLang="en-US" sz="3800" dirty="0">
                <a:latin typeface="Arial" panose="020B0604020202020204" pitchFamily="34" charset="0"/>
              </a:rPr>
              <a:t> seminar</a:t>
            </a:r>
          </a:p>
          <a:p>
            <a:r>
              <a:rPr lang="en-GB" altLang="en-US" sz="3800" dirty="0" err="1">
                <a:latin typeface="Arial" panose="020B0604020202020204" pitchFamily="34" charset="0"/>
              </a:rPr>
              <a:t>Tynnwch</a:t>
            </a:r>
            <a:r>
              <a:rPr lang="en-GB" altLang="en-US" sz="3800" dirty="0">
                <a:latin typeface="Arial" panose="020B0604020202020204" pitchFamily="34" charset="0"/>
              </a:rPr>
              <a:t> y </a:t>
            </a:r>
            <a:r>
              <a:rPr lang="en-GB" altLang="en-US" sz="3800" dirty="0" err="1">
                <a:latin typeface="Arial" panose="020B0604020202020204" pitchFamily="34" charset="0"/>
              </a:rPr>
              <a:t>prif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bwyntiau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ynghyd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</a:p>
          <a:p>
            <a:r>
              <a:rPr lang="en-GB" altLang="en-US" sz="3800" dirty="0" err="1">
                <a:latin typeface="Arial" panose="020B0604020202020204" pitchFamily="34" charset="0"/>
              </a:rPr>
              <a:t>Peidiwch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cyflwyno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gwybodaeth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newydd</a:t>
            </a:r>
            <a:endParaRPr lang="en-GB" altLang="en-US" sz="3800" dirty="0">
              <a:latin typeface="Arial" panose="020B0604020202020204" pitchFamily="34" charset="0"/>
            </a:endParaRPr>
          </a:p>
          <a:p>
            <a:r>
              <a:rPr lang="en-GB" altLang="en-US" sz="3800" dirty="0" err="1">
                <a:latin typeface="Arial" panose="020B0604020202020204" pitchFamily="34" charset="0"/>
              </a:rPr>
              <a:t>Awgrymwch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ffordd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ymlaen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</a:p>
          <a:p>
            <a:r>
              <a:rPr lang="en-GB" altLang="en-US" sz="3800" dirty="0" err="1">
                <a:latin typeface="Arial" panose="020B0604020202020204" pitchFamily="34" charset="0"/>
              </a:rPr>
              <a:t>Mewn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rhai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amgylchiadau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bydd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brawddeg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sydd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yn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symbylu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eich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cynulleidfa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yn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addas</a:t>
            </a:r>
            <a:endParaRPr lang="en-GB" altLang="en-US" sz="38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77000" y="1556792"/>
            <a:ext cx="4572000" cy="4539208"/>
          </a:xfrm>
        </p:spPr>
        <p:txBody>
          <a:bodyPr>
            <a:noAutofit/>
          </a:bodyPr>
          <a:lstStyle/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900" dirty="0">
                <a:solidFill>
                  <a:srgbClr val="0000FF"/>
                </a:solidFill>
                <a:latin typeface="Arial" panose="020B0604020202020204" pitchFamily="34" charset="0"/>
              </a:rPr>
              <a:t>Key to your seminar</a:t>
            </a:r>
          </a:p>
          <a:p>
            <a:r>
              <a:rPr lang="en-GB" altLang="en-US" sz="2900" dirty="0">
                <a:solidFill>
                  <a:srgbClr val="0000FF"/>
                </a:solidFill>
                <a:latin typeface="Arial" panose="020B0604020202020204" pitchFamily="34" charset="0"/>
              </a:rPr>
              <a:t>Draw together the main points</a:t>
            </a:r>
          </a:p>
          <a:p>
            <a:r>
              <a:rPr lang="en-GB" altLang="en-US" sz="2900" dirty="0">
                <a:solidFill>
                  <a:srgbClr val="0000FF"/>
                </a:solidFill>
                <a:latin typeface="Arial" panose="020B0604020202020204" pitchFamily="34" charset="0"/>
              </a:rPr>
              <a:t>Do not introduce new information</a:t>
            </a:r>
          </a:p>
          <a:p>
            <a:r>
              <a:rPr lang="en-GB" altLang="en-US" sz="2900" dirty="0">
                <a:solidFill>
                  <a:srgbClr val="0000FF"/>
                </a:solidFill>
                <a:latin typeface="Arial" panose="020B0604020202020204" pitchFamily="34" charset="0"/>
              </a:rPr>
              <a:t>Suggest a way forward </a:t>
            </a:r>
          </a:p>
          <a:p>
            <a:r>
              <a:rPr lang="en-GB" altLang="en-US" sz="2900" dirty="0">
                <a:solidFill>
                  <a:srgbClr val="0000FF"/>
                </a:solidFill>
                <a:latin typeface="Arial" panose="020B0604020202020204" pitchFamily="34" charset="0"/>
              </a:rPr>
              <a:t>In some instances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3341911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Strwythur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Structure</a:t>
            </a:r>
            <a:r>
              <a:rPr lang="en-GB" altLang="cy-GB" sz="4800" kern="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endParaRPr lang="cy-GB" sz="48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Cyflwyno eich hun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Trefn y cyflwyniad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Prif gorff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Cyflwyniad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Casgliad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Cwestiynau 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(os yn berthnasol)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Introduce yourself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Order of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Introduction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Main body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Conclusion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Questions </a:t>
            </a: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(if relevant)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306188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Delwedd y cyflwyniad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Presentation Image</a:t>
            </a:r>
            <a:endParaRPr lang="cy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Ffont 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Nifer o eiriau</a:t>
            </a:r>
          </a:p>
          <a:p>
            <a:pPr>
              <a:buFontTx/>
              <a:buChar char="•"/>
              <a:defRPr/>
            </a:pP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Rheol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6x6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Adnoddau gweledol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Cysondeb delwedd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Font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Number of words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6x6 rule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Visual aids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Consistency of style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681349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ar sleidiau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 on slides</a:t>
            </a:r>
            <a:endParaRPr lang="cy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</a:rPr>
              <a:t>Rhaid cyfeirnodi bob delwedd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</a:rPr>
              <a:t>Rhaid cyfeirnodi’r wybodaeth ar y sleidiau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ar lafar – enwi ffynonellau/awduron/damcaniaethwyr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Arial" panose="020B0604020202020204" pitchFamily="34" charset="0"/>
              </a:rPr>
              <a:t>All images must be referenced</a:t>
            </a:r>
          </a:p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Arial" panose="020B0604020202020204" pitchFamily="34" charset="0"/>
              </a:rPr>
              <a:t>All information on slides need referencing</a:t>
            </a:r>
          </a:p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Arial" panose="020B0604020202020204" pitchFamily="34" charset="0"/>
              </a:rPr>
              <a:t>Verbal referencing – naming sources/authors/</a:t>
            </a:r>
          </a:p>
          <a:p>
            <a:pPr marL="0" indent="0">
              <a:buNone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Arial" panose="020B0604020202020204" pitchFamily="34" charset="0"/>
              </a:rPr>
              <a:t>   theorists</a:t>
            </a:r>
            <a:endParaRPr lang="cy-GB" altLang="cy-GB" sz="27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368914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851535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delwedd/llun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 an image/picture</a:t>
            </a:r>
            <a:endParaRPr lang="cy-GB" sz="4800" dirty="0"/>
          </a:p>
        </p:txBody>
      </p:sp>
      <p:pic>
        <p:nvPicPr>
          <p:cNvPr id="31747" name="Content Placeholder 5" descr="Example image to referenc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938" y="1721645"/>
            <a:ext cx="5826125" cy="283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8" name="TextBox 2"/>
          <p:cNvSpPr txBox="1">
            <a:spLocks noChangeArrowheads="1"/>
          </p:cNvSpPr>
          <p:nvPr/>
        </p:nvSpPr>
        <p:spPr bwMode="auto">
          <a:xfrm>
            <a:off x="6024564" y="4583114"/>
            <a:ext cx="34559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</a:rPr>
              <a:t>(Source: Telegraph, 2012)</a:t>
            </a:r>
          </a:p>
        </p:txBody>
      </p:sp>
    </p:spTree>
    <p:extLst>
      <p:ext uri="{BB962C8B-B14F-4D97-AF65-F5344CB8AC3E}">
        <p14:creationId xmlns:p14="http://schemas.microsoft.com/office/powerpoint/2010/main" val="12155078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0" y="1988841"/>
            <a:ext cx="8058150" cy="413732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day,’ </a:t>
            </a:r>
            <a:r>
              <a:rPr lang="en-US" altLang="cy-GB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(Accessed: October 17 2013).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845136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98915" y="245385"/>
            <a:ext cx="8542564" cy="54359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gwybodaeth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 information</a:t>
            </a:r>
            <a:endParaRPr lang="cy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02771" y="1120553"/>
            <a:ext cx="5388429" cy="4929411"/>
          </a:xfrm>
        </p:spPr>
        <p:txBody>
          <a:bodyPr>
            <a:normAutofit lnSpcReduction="10000"/>
          </a:bodyPr>
          <a:lstStyle/>
          <a:p>
            <a:pPr marL="0" indent="0">
              <a:buClr>
                <a:srgbClr val="006666"/>
              </a:buClr>
              <a:buSzPct val="70000"/>
              <a:buNone/>
              <a:defRPr/>
            </a:pPr>
            <a:r>
              <a:rPr lang="en-GB" altLang="cy-GB" sz="31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altLang="cy-GB" sz="3100" kern="0" dirty="0">
                <a:solidFill>
                  <a:srgbClr val="000000"/>
                </a:solidFill>
                <a:latin typeface="Arial" panose="020B0604020202020204" pitchFamily="34" charset="0"/>
              </a:rPr>
              <a:t>:</a:t>
            </a:r>
            <a:endParaRPr lang="cy-GB" altLang="cy-GB" sz="31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</a:rPr>
              <a:t>Etifeddeg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</a:rPr>
              <a:t> -lliw llygaid/gwallt/croen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cy-GB" altLang="cy-GB" sz="31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</a:rPr>
              <a:t>Ffenoteip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</a:rPr>
              <a:t>  - lefel deallusrwydd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</a:rPr>
              <a:t>  - gallu i ddysgu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</a:rPr>
              <a:t>  - personoliaeth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</a:rPr>
              <a:t>  - ymddygiad</a:t>
            </a: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5061857" y="1077009"/>
            <a:ext cx="6819900" cy="6840760"/>
          </a:xfrm>
        </p:spPr>
        <p:txBody>
          <a:bodyPr>
            <a:normAutofit lnSpcReduction="10000"/>
          </a:bodyPr>
          <a:lstStyle/>
          <a:p>
            <a:pPr marL="0" indent="0">
              <a:buClr>
                <a:srgbClr val="006666"/>
              </a:buClr>
              <a:buSzPct val="7000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Example:</a:t>
            </a:r>
          </a:p>
          <a:p>
            <a:pPr>
              <a:buClr>
                <a:srgbClr val="006666"/>
              </a:buClr>
              <a:buSzPct val="70000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Heredity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  - eye/hair/skin colour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Phenotype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  - level of intelligence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  - ability to learn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  - personality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  - behaviour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(Beckley, 2012; Doherty a Hughes, 2009)</a:t>
            </a: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2261267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1777480" y="274638"/>
            <a:ext cx="788670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775520" y="1600201"/>
            <a:ext cx="8712968" cy="4525963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Beckley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, P. (ed.) (2012) </a:t>
            </a:r>
            <a:r>
              <a:rPr lang="cy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Learning in early </a:t>
            </a:r>
            <a:r>
              <a:rPr lang="cy-GB" altLang="cy-GB" sz="2400" i="1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childhood</a:t>
            </a:r>
            <a:r>
              <a:rPr lang="cy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. 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London: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Sage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Publications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Limited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Doherty, J. and Hughes, M. (2009)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Child development: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theory and practice 0-11.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Essex: Pearson Education Limited.</a:t>
            </a:r>
          </a:p>
          <a:p>
            <a:pPr marL="0" indent="0">
              <a:buNone/>
              <a:defRPr/>
            </a:pPr>
            <a:r>
              <a:rPr lang="en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 day’, </a:t>
            </a:r>
            <a:r>
              <a:rPr lang="en-US" sz="24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(Accessed: October 17 2013).</a:t>
            </a:r>
            <a:endParaRPr 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237014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775520" y="365127"/>
            <a:ext cx="864096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gwybodaeth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 information</a:t>
            </a:r>
            <a:endParaRPr lang="cy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481605" y="1774371"/>
            <a:ext cx="4244280" cy="4458612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:</a:t>
            </a:r>
            <a:endParaRPr lang="cy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Ymatebion y cyfranogwyr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(Ross,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Brwdfrydedd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(Mitchell a 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Hobson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Rhagfarn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(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Cohen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solidFill>
                  <a:srgbClr val="000000"/>
                </a:solidFill>
                <a:latin typeface="Arial" panose="020B0604020202020204" pitchFamily="34" charset="0"/>
              </a:rPr>
              <a:t>et</a:t>
            </a:r>
            <a:r>
              <a:rPr lang="cy-GB" sz="2400" i="1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solidFill>
                  <a:srgbClr val="000000"/>
                </a:solidFill>
                <a:latin typeface="Arial" panose="020B0604020202020204" pitchFamily="34" charset="0"/>
              </a:rPr>
              <a:t>al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., 2005; 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Daly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Lumley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, 2002).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242957" y="1690690"/>
            <a:ext cx="4038600" cy="4205064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Example: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Responses of participants</a:t>
            </a:r>
          </a:p>
          <a:p>
            <a:pPr marL="0" indent="0">
              <a:buNone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(Ross, 2010).</a:t>
            </a:r>
          </a:p>
          <a:p>
            <a:pPr marL="0" indent="0">
              <a:buNone/>
              <a:defRPr/>
            </a:pPr>
            <a:endParaRPr lang="en-GB" sz="24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Enthusiasm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(Mitchell a 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Hobson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Bias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Cohen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solidFill>
                  <a:srgbClr val="0000FF"/>
                </a:solidFill>
                <a:latin typeface="Arial" panose="020B0604020202020204" pitchFamily="34" charset="0"/>
              </a:rPr>
              <a:t>et</a:t>
            </a:r>
            <a:r>
              <a:rPr lang="cy-GB" sz="2400" i="1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solidFill>
                  <a:srgbClr val="0000FF"/>
                </a:solidFill>
                <a:latin typeface="Arial" panose="020B0604020202020204" pitchFamily="34" charset="0"/>
              </a:rPr>
              <a:t>al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., 2005; 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Daly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 a 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Lumley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, 2002).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862442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Sgiliau cyflwyno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Presentation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endParaRPr lang="cy-GB" sz="4800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802185"/>
          </a:xfrm>
        </p:spPr>
        <p:txBody>
          <a:bodyPr/>
          <a:lstStyle/>
          <a:p>
            <a:pPr marL="585216" lvl="1" indent="0">
              <a:buNone/>
              <a:defRPr/>
            </a:pPr>
            <a:r>
              <a:rPr lang="cy-GB" sz="2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Y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Amrywio’r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Traw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Goslef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Tôn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Tempo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Cryfder/uchder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b="1" kern="0" dirty="0">
                <a:solidFill>
                  <a:srgbClr val="0000FF"/>
                </a:solidFill>
                <a:latin typeface="Arial" panose="020B0604020202020204" pitchFamily="34" charset="0"/>
              </a:rPr>
              <a:t>The voice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Vary the voice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Pitch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Intonation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Tone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Tempo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Strength</a:t>
            </a:r>
            <a:endParaRPr lang="en-US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495443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Iaith y corff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Body language</a:t>
            </a:r>
            <a:endParaRPr lang="cy-GB" sz="4800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38600" cy="4209331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Cyswllt llygaid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Nerfau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Lleoli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Serchus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Cynnwys pawb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Proffesiynol</a:t>
            </a:r>
            <a:endParaRPr lang="cy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403860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Eye contact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Nerves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Positioning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Pleasant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Include everyone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Professional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003234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91544" y="404664"/>
            <a:ext cx="8219256" cy="50405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Protocol Cyflwyniadau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Presentation Protocol</a:t>
            </a:r>
            <a:endParaRPr lang="cy-GB" sz="4800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631504" y="1284514"/>
            <a:ext cx="4752528" cy="4841650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Amserlen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Dyddiad cyflwyno terfynol</a:t>
            </a:r>
          </a:p>
          <a:p>
            <a:pPr lvl="1"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Dim yn troi i fyny = 0%</a:t>
            </a:r>
          </a:p>
          <a:p>
            <a:pPr lvl="1"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O fewn yr wythnos = cael ei gapio ar 40%</a:t>
            </a:r>
          </a:p>
          <a:p>
            <a:pPr marL="457200" lvl="1" indent="0"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- Gydag estyniad cymeradwy = gellir marcio allan o 100%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Amgylchiadau Esgusodol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Peidiwch â llofnodi amserlen ar ran ffrindiau/cyfoedion</a:t>
            </a: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960096" y="1179174"/>
            <a:ext cx="4176464" cy="5001419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Timetable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Submission date is final</a:t>
            </a:r>
          </a:p>
          <a:p>
            <a:pPr>
              <a:buFontTx/>
              <a:buChar char="-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Not turning up = 0%</a:t>
            </a:r>
          </a:p>
          <a:p>
            <a:pPr>
              <a:buFontTx/>
              <a:buChar char="-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Within week = capped at 40%</a:t>
            </a:r>
          </a:p>
          <a:p>
            <a:pPr>
              <a:buFontTx/>
              <a:buChar char="-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With approved extension = can be marked out of 100%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Extenuating Circumstances 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Do not sign timetable on behalf of friends/peers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41643451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06386" y="620688"/>
            <a:ext cx="7932964" cy="144017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845129" y="1186542"/>
            <a:ext cx="8194221" cy="505076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None/>
              <a:defRPr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Beckley, P. (ed.) (2012) </a:t>
            </a:r>
            <a:r>
              <a:rPr lang="cy-GB" altLang="cy-GB" sz="30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Learning in early childhood. </a:t>
            </a: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London: </a:t>
            </a:r>
            <a:r>
              <a:rPr lang="cy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Sage</a:t>
            </a: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 Publications </a:t>
            </a:r>
            <a:r>
              <a:rPr lang="cy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Limited</a:t>
            </a: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Cohen, L.,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Manion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, L. and Morrison, K. (2005) </a:t>
            </a:r>
            <a:r>
              <a:rPr lang="en-GB" altLang="cy-GB" sz="30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Research methods in education. 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5</a:t>
            </a:r>
            <a:r>
              <a:rPr lang="en-GB" altLang="cy-GB" sz="30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edn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. </a:t>
            </a:r>
            <a:r>
              <a:rPr lang="en-GB" altLang="cy-GB" sz="30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London: Routledge &amp;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Falmer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731715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8761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775520" y="1268760"/>
            <a:ext cx="8435280" cy="446449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Daly, J. and Lumley, J. (2002) ‘Bias </a:t>
            </a:r>
            <a:r>
              <a:rPr lang="en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is qualitative research designs’,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</a:rPr>
              <a:t>Australian and New Zealand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 of Public Health,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26, 4, pp. 299-300.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Doherty, J. and Hughes, M. (2009)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</a:rPr>
              <a:t>Child development: theory and practice 0-11.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Essex: Pearson Education Limited.</a:t>
            </a:r>
          </a:p>
        </p:txBody>
      </p:sp>
    </p:spTree>
    <p:extLst>
      <p:ext uri="{BB962C8B-B14F-4D97-AF65-F5344CB8AC3E}">
        <p14:creationId xmlns:p14="http://schemas.microsoft.com/office/powerpoint/2010/main" val="3656778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8761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340091" y="1263317"/>
            <a:ext cx="8435280" cy="4464496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Mitchell, N. and Hobson, A. J. (2011) ‘The influence of prior experience on research participants perspectives,’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 of Empirical Research on Human Research Ethics: An International</a:t>
            </a:r>
            <a:r>
              <a:rPr lang="cy-GB" altLang="cy-GB" sz="2400" dirty="0">
                <a:latin typeface="Arial" charset="0"/>
              </a:rPr>
              <a:t>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Journal,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6,1 pp. 83-84.</a:t>
            </a:r>
            <a:endParaRPr lang="en-US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Ross, J. (2010) ‘Recruiting better research participants.’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http://www.uxmatters.com/mt/archives/2010/07/recruiting-better-research-participants.php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(Accessed: 10</a:t>
            </a:r>
            <a:r>
              <a:rPr lang="en-GB" altLang="cy-GB" sz="24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December 2011).</a:t>
            </a: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2928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8761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775520" y="1268760"/>
            <a:ext cx="8435280" cy="4464496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day’, 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(Accessed: 17</a:t>
            </a:r>
            <a:r>
              <a:rPr lang="en-US" altLang="cy-GB" sz="24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October 2013).</a:t>
            </a: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19754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2044</Words>
  <Application>Microsoft Office PowerPoint</Application>
  <PresentationFormat>Widescreen</PresentationFormat>
  <Paragraphs>352</Paragraphs>
  <Slides>33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Arial Black</vt:lpstr>
      <vt:lpstr>Calibri</vt:lpstr>
      <vt:lpstr>Times</vt:lpstr>
      <vt:lpstr>Wingdings</vt:lpstr>
      <vt:lpstr>Office Theme</vt:lpstr>
      <vt:lpstr>PowerPoint Presentation</vt:lpstr>
      <vt:lpstr>Cynnwys         Contents</vt:lpstr>
      <vt:lpstr>Adnoddau Resources</vt:lpstr>
      <vt:lpstr>Sgiliau             Skills</vt:lpstr>
      <vt:lpstr>Rhaglen Ymarferydd Blynyddoedd Cynnar </vt:lpstr>
      <vt:lpstr>Early Years Practitioner programme</vt:lpstr>
      <vt:lpstr>Cynllunio Planning </vt:lpstr>
      <vt:lpstr>Pwnc Subject</vt:lpstr>
      <vt:lpstr>Hyd Length</vt:lpstr>
      <vt:lpstr>Trefn Order</vt:lpstr>
      <vt:lpstr>Cynllun Design </vt:lpstr>
      <vt:lpstr>Beiciau Modur    Motorbikes</vt:lpstr>
      <vt:lpstr>PowerPoint Presentation</vt:lpstr>
      <vt:lpstr>Allforion o Chile </vt:lpstr>
      <vt:lpstr>Cyngor Tips</vt:lpstr>
      <vt:lpstr>Y Cyflwyniad The Introduction</vt:lpstr>
      <vt:lpstr>Prif Bwyntiau Main Points</vt:lpstr>
      <vt:lpstr>Diweddglo Conclusion</vt:lpstr>
      <vt:lpstr>Strwythur Structure </vt:lpstr>
      <vt:lpstr>Delwedd y cyflwyniad Presentation Image</vt:lpstr>
      <vt:lpstr>Cyfeirnodi ar sleidiau Referencing on slides</vt:lpstr>
      <vt:lpstr>Cyfeirnodi delwedd/llun Referencing an image/picture</vt:lpstr>
      <vt:lpstr>Rhestr o gyfeiriadau Reference list</vt:lpstr>
      <vt:lpstr>Cyfeirnodi gwybodaeth Referencing information</vt:lpstr>
      <vt:lpstr>Rhestr o gyfeiriadau Reference list</vt:lpstr>
      <vt:lpstr>Cyfeirnodi gwybodaeth Referencing information</vt:lpstr>
      <vt:lpstr>Sgiliau cyflwyno Presentation skills</vt:lpstr>
      <vt:lpstr>Iaith y corff Body language</vt:lpstr>
      <vt:lpstr>Protocol Cyflwyniadau Presentation Protocol</vt:lpstr>
      <vt:lpstr>Rhestr o gyfeiriadau Reference list</vt:lpstr>
      <vt:lpstr>Rhestr o gyfeiriadau Reference list</vt:lpstr>
      <vt:lpstr>Rhestr o gyfeiriadau Reference list</vt:lpstr>
      <vt:lpstr>Rhestr o gyfeiriadau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5</cp:revision>
  <dcterms:created xsi:type="dcterms:W3CDTF">2022-07-11T13:19:46Z</dcterms:created>
  <dcterms:modified xsi:type="dcterms:W3CDTF">2023-08-12T18:17:35Z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