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58" r:id="rId6"/>
    <p:sldId id="289" r:id="rId7"/>
    <p:sldId id="288" r:id="rId8"/>
    <p:sldId id="298" r:id="rId9"/>
    <p:sldId id="259" r:id="rId10"/>
    <p:sldId id="260" r:id="rId11"/>
    <p:sldId id="263" r:id="rId12"/>
    <p:sldId id="299" r:id="rId13"/>
    <p:sldId id="264" r:id="rId14"/>
    <p:sldId id="296" r:id="rId15"/>
    <p:sldId id="270" r:id="rId16"/>
    <p:sldId id="276" r:id="rId17"/>
    <p:sldId id="297" r:id="rId18"/>
    <p:sldId id="283" r:id="rId19"/>
    <p:sldId id="284" r:id="rId20"/>
    <p:sldId id="285" r:id="rId21"/>
    <p:sldId id="286" r:id="rId22"/>
    <p:sldId id="295" r:id="rId23"/>
    <p:sldId id="290" r:id="rId24"/>
    <p:sldId id="291" r:id="rId25"/>
    <p:sldId id="292" r:id="rId26"/>
    <p:sldId id="300" r:id="rId27"/>
    <p:sldId id="301" r:id="rId28"/>
    <p:sldId id="316" r:id="rId29"/>
    <p:sldId id="317" r:id="rId30"/>
    <p:sldId id="320" r:id="rId31"/>
    <p:sldId id="302" r:id="rId32"/>
    <p:sldId id="28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3750" autoAdjust="0"/>
  </p:normalViewPr>
  <p:slideViewPr>
    <p:cSldViewPr>
      <p:cViewPr varScale="1">
        <p:scale>
          <a:sx n="113" d="100"/>
          <a:sy n="113" d="100"/>
        </p:scale>
        <p:origin x="1504"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21F29F-4F0B-4F01-9B1E-ACE4158BA02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2B6806E9-8373-4B12-889B-CD21474484FF}">
      <dgm:prSet phldrT="[Text]"/>
      <dgm:spPr/>
      <dgm:t>
        <a:bodyPr/>
        <a:lstStyle/>
        <a:p>
          <a:r>
            <a:rPr lang="en-GB" dirty="0"/>
            <a:t>Temperature</a:t>
          </a:r>
        </a:p>
      </dgm:t>
    </dgm:pt>
    <dgm:pt modelId="{D5B0019A-C6CF-42FC-97C2-BB223669BF51}" type="parTrans" cxnId="{9F85564A-2765-48EE-AB7B-4E3C2E61D84E}">
      <dgm:prSet/>
      <dgm:spPr/>
      <dgm:t>
        <a:bodyPr/>
        <a:lstStyle/>
        <a:p>
          <a:endParaRPr lang="en-GB"/>
        </a:p>
      </dgm:t>
    </dgm:pt>
    <dgm:pt modelId="{B60127CF-4760-4550-A005-D42D16CF7235}" type="sibTrans" cxnId="{9F85564A-2765-48EE-AB7B-4E3C2E61D84E}">
      <dgm:prSet/>
      <dgm:spPr/>
      <dgm:t>
        <a:bodyPr/>
        <a:lstStyle/>
        <a:p>
          <a:endParaRPr lang="en-GB"/>
        </a:p>
      </dgm:t>
    </dgm:pt>
    <dgm:pt modelId="{1012B1CB-7BD5-45F9-870D-400870FD99DF}">
      <dgm:prSet phldrT="[Text]"/>
      <dgm:spPr>
        <a:solidFill>
          <a:schemeClr val="accent3">
            <a:lumMod val="75000"/>
          </a:schemeClr>
        </a:solidFill>
      </dgm:spPr>
      <dgm:t>
        <a:bodyPr/>
        <a:lstStyle/>
        <a:p>
          <a:r>
            <a:rPr lang="en-GB" dirty="0"/>
            <a:t>Glucose</a:t>
          </a:r>
        </a:p>
      </dgm:t>
    </dgm:pt>
    <dgm:pt modelId="{B1072900-0AE6-40B5-A137-D4E95E2814F8}" type="parTrans" cxnId="{0C849E1A-8044-4C8C-94AB-7601F67A7276}">
      <dgm:prSet/>
      <dgm:spPr/>
      <dgm:t>
        <a:bodyPr/>
        <a:lstStyle/>
        <a:p>
          <a:endParaRPr lang="en-GB"/>
        </a:p>
      </dgm:t>
    </dgm:pt>
    <dgm:pt modelId="{513CB0B8-BC80-4649-A61F-69D882ADA963}" type="sibTrans" cxnId="{0C849E1A-8044-4C8C-94AB-7601F67A7276}">
      <dgm:prSet/>
      <dgm:spPr/>
      <dgm:t>
        <a:bodyPr/>
        <a:lstStyle/>
        <a:p>
          <a:endParaRPr lang="en-GB"/>
        </a:p>
      </dgm:t>
    </dgm:pt>
    <dgm:pt modelId="{14500321-970B-4BE2-9B29-3CB3188ECA79}">
      <dgm:prSet phldrT="[Text]"/>
      <dgm:spPr>
        <a:solidFill>
          <a:srgbClr val="FFC000"/>
        </a:solidFill>
      </dgm:spPr>
      <dgm:t>
        <a:bodyPr/>
        <a:lstStyle/>
        <a:p>
          <a:r>
            <a:rPr lang="en-GB" dirty="0"/>
            <a:t>Salts</a:t>
          </a:r>
        </a:p>
      </dgm:t>
    </dgm:pt>
    <dgm:pt modelId="{C6880453-9E33-4CB5-ACD0-FA9F26010D44}" type="parTrans" cxnId="{54216BDE-AECE-4522-B793-590CC2AC1324}">
      <dgm:prSet/>
      <dgm:spPr/>
      <dgm:t>
        <a:bodyPr/>
        <a:lstStyle/>
        <a:p>
          <a:endParaRPr lang="en-GB"/>
        </a:p>
      </dgm:t>
    </dgm:pt>
    <dgm:pt modelId="{16C51201-62AF-42C3-AC94-B34A3D350FDF}" type="sibTrans" cxnId="{54216BDE-AECE-4522-B793-590CC2AC1324}">
      <dgm:prSet/>
      <dgm:spPr/>
      <dgm:t>
        <a:bodyPr/>
        <a:lstStyle/>
        <a:p>
          <a:endParaRPr lang="en-GB"/>
        </a:p>
      </dgm:t>
    </dgm:pt>
    <dgm:pt modelId="{0143340B-224B-4CEE-9349-6ABC22B132BE}">
      <dgm:prSet phldrT="[Text]"/>
      <dgm:spPr>
        <a:solidFill>
          <a:schemeClr val="accent4">
            <a:lumMod val="75000"/>
          </a:schemeClr>
        </a:solidFill>
      </dgm:spPr>
      <dgm:t>
        <a:bodyPr/>
        <a:lstStyle/>
        <a:p>
          <a:r>
            <a:rPr lang="en-GB" dirty="0"/>
            <a:t>Water </a:t>
          </a:r>
        </a:p>
      </dgm:t>
    </dgm:pt>
    <dgm:pt modelId="{417047C2-9A49-4AA9-99D3-5FEEFBBD9891}" type="parTrans" cxnId="{B38A1C5F-F70B-49B1-B214-F2AFD12D408C}">
      <dgm:prSet/>
      <dgm:spPr/>
      <dgm:t>
        <a:bodyPr/>
        <a:lstStyle/>
        <a:p>
          <a:endParaRPr lang="en-GB"/>
        </a:p>
      </dgm:t>
    </dgm:pt>
    <dgm:pt modelId="{DC01DA34-49F1-4830-BE9D-BF148DB2614B}" type="sibTrans" cxnId="{B38A1C5F-F70B-49B1-B214-F2AFD12D408C}">
      <dgm:prSet/>
      <dgm:spPr/>
      <dgm:t>
        <a:bodyPr/>
        <a:lstStyle/>
        <a:p>
          <a:endParaRPr lang="en-GB"/>
        </a:p>
      </dgm:t>
    </dgm:pt>
    <dgm:pt modelId="{A4BACFF1-899F-4CB8-A12D-7F90C128652E}">
      <dgm:prSet phldrT="[Text]"/>
      <dgm:spPr>
        <a:solidFill>
          <a:schemeClr val="tx1">
            <a:lumMod val="85000"/>
            <a:lumOff val="15000"/>
          </a:schemeClr>
        </a:solidFill>
      </dgm:spPr>
      <dgm:t>
        <a:bodyPr/>
        <a:lstStyle/>
        <a:p>
          <a:r>
            <a:rPr lang="en-GB" dirty="0"/>
            <a:t>Blood pressure</a:t>
          </a:r>
        </a:p>
      </dgm:t>
    </dgm:pt>
    <dgm:pt modelId="{535F8C6C-4C4A-4063-B5F3-ACCEE9F10176}" type="parTrans" cxnId="{2F5B5567-7EBB-4517-BB56-DF9E1F286DCA}">
      <dgm:prSet/>
      <dgm:spPr/>
      <dgm:t>
        <a:bodyPr/>
        <a:lstStyle/>
        <a:p>
          <a:endParaRPr lang="en-GB"/>
        </a:p>
      </dgm:t>
    </dgm:pt>
    <dgm:pt modelId="{325FEA0F-3C2D-4579-9AB9-36363729A59A}" type="sibTrans" cxnId="{2F5B5567-7EBB-4517-BB56-DF9E1F286DCA}">
      <dgm:prSet/>
      <dgm:spPr/>
      <dgm:t>
        <a:bodyPr/>
        <a:lstStyle/>
        <a:p>
          <a:endParaRPr lang="en-GB"/>
        </a:p>
      </dgm:t>
    </dgm:pt>
    <dgm:pt modelId="{EB7D248B-4DCE-4F34-B11C-71516CBD0D9A}">
      <dgm:prSet phldrT="[Text]"/>
      <dgm:spPr>
        <a:solidFill>
          <a:schemeClr val="accent6">
            <a:lumMod val="75000"/>
          </a:schemeClr>
        </a:solidFill>
      </dgm:spPr>
      <dgm:t>
        <a:bodyPr/>
        <a:lstStyle/>
        <a:p>
          <a:r>
            <a:rPr lang="en-GB" dirty="0"/>
            <a:t>CO</a:t>
          </a:r>
          <a:r>
            <a:rPr lang="en-GB" baseline="-25000" dirty="0"/>
            <a:t>2</a:t>
          </a:r>
        </a:p>
      </dgm:t>
    </dgm:pt>
    <dgm:pt modelId="{E90F002B-4DB3-496A-B019-7471688153A8}" type="parTrans" cxnId="{0F999137-184A-4E71-B14D-42CE7ECC284D}">
      <dgm:prSet/>
      <dgm:spPr/>
      <dgm:t>
        <a:bodyPr/>
        <a:lstStyle/>
        <a:p>
          <a:endParaRPr lang="en-GB"/>
        </a:p>
      </dgm:t>
    </dgm:pt>
    <dgm:pt modelId="{2F94E751-35D9-452A-AF51-978769830AF2}" type="sibTrans" cxnId="{0F999137-184A-4E71-B14D-42CE7ECC284D}">
      <dgm:prSet/>
      <dgm:spPr/>
      <dgm:t>
        <a:bodyPr/>
        <a:lstStyle/>
        <a:p>
          <a:endParaRPr lang="en-GB"/>
        </a:p>
      </dgm:t>
    </dgm:pt>
    <dgm:pt modelId="{0318812A-843F-44D1-A2A7-DE43A52E0B22}" type="pres">
      <dgm:prSet presAssocID="{D721F29F-4F0B-4F01-9B1E-ACE4158BA028}" presName="diagram" presStyleCnt="0">
        <dgm:presLayoutVars>
          <dgm:dir/>
          <dgm:resizeHandles val="exact"/>
        </dgm:presLayoutVars>
      </dgm:prSet>
      <dgm:spPr/>
    </dgm:pt>
    <dgm:pt modelId="{0EDDFFCC-294B-482A-9BF7-0B0172C1376C}" type="pres">
      <dgm:prSet presAssocID="{2B6806E9-8373-4B12-889B-CD21474484FF}" presName="node" presStyleLbl="node1" presStyleIdx="0" presStyleCnt="6">
        <dgm:presLayoutVars>
          <dgm:bulletEnabled val="1"/>
        </dgm:presLayoutVars>
      </dgm:prSet>
      <dgm:spPr/>
    </dgm:pt>
    <dgm:pt modelId="{8DC5F673-5583-49C8-8567-C4C346CED1DC}" type="pres">
      <dgm:prSet presAssocID="{B60127CF-4760-4550-A005-D42D16CF7235}" presName="sibTrans" presStyleCnt="0"/>
      <dgm:spPr/>
    </dgm:pt>
    <dgm:pt modelId="{E4C06120-6FEF-435E-A903-FCB434BC34FC}" type="pres">
      <dgm:prSet presAssocID="{1012B1CB-7BD5-45F9-870D-400870FD99DF}" presName="node" presStyleLbl="node1" presStyleIdx="1" presStyleCnt="6">
        <dgm:presLayoutVars>
          <dgm:bulletEnabled val="1"/>
        </dgm:presLayoutVars>
      </dgm:prSet>
      <dgm:spPr/>
    </dgm:pt>
    <dgm:pt modelId="{60BFB8B4-47DF-4565-A2ED-0560F98C37CA}" type="pres">
      <dgm:prSet presAssocID="{513CB0B8-BC80-4649-A61F-69D882ADA963}" presName="sibTrans" presStyleCnt="0"/>
      <dgm:spPr/>
    </dgm:pt>
    <dgm:pt modelId="{41DAE8DF-A87C-4B4F-B290-C2C11DF26BC0}" type="pres">
      <dgm:prSet presAssocID="{14500321-970B-4BE2-9B29-3CB3188ECA79}" presName="node" presStyleLbl="node1" presStyleIdx="2" presStyleCnt="6">
        <dgm:presLayoutVars>
          <dgm:bulletEnabled val="1"/>
        </dgm:presLayoutVars>
      </dgm:prSet>
      <dgm:spPr/>
    </dgm:pt>
    <dgm:pt modelId="{05B21424-8CE8-4D33-B7A1-D418EC0FC176}" type="pres">
      <dgm:prSet presAssocID="{16C51201-62AF-42C3-AC94-B34A3D350FDF}" presName="sibTrans" presStyleCnt="0"/>
      <dgm:spPr/>
    </dgm:pt>
    <dgm:pt modelId="{91DD9AE6-422F-40F3-87AF-2639A2484072}" type="pres">
      <dgm:prSet presAssocID="{0143340B-224B-4CEE-9349-6ABC22B132BE}" presName="node" presStyleLbl="node1" presStyleIdx="3" presStyleCnt="6">
        <dgm:presLayoutVars>
          <dgm:bulletEnabled val="1"/>
        </dgm:presLayoutVars>
      </dgm:prSet>
      <dgm:spPr/>
    </dgm:pt>
    <dgm:pt modelId="{F1743186-DAAB-4973-8199-B998073EB0A3}" type="pres">
      <dgm:prSet presAssocID="{DC01DA34-49F1-4830-BE9D-BF148DB2614B}" presName="sibTrans" presStyleCnt="0"/>
      <dgm:spPr/>
    </dgm:pt>
    <dgm:pt modelId="{077E21F4-7E2E-4FFD-84BD-68C5232D9307}" type="pres">
      <dgm:prSet presAssocID="{A4BACFF1-899F-4CB8-A12D-7F90C128652E}" presName="node" presStyleLbl="node1" presStyleIdx="4" presStyleCnt="6">
        <dgm:presLayoutVars>
          <dgm:bulletEnabled val="1"/>
        </dgm:presLayoutVars>
      </dgm:prSet>
      <dgm:spPr/>
    </dgm:pt>
    <dgm:pt modelId="{E38E2BAA-BD45-4938-952C-82D88A225AF6}" type="pres">
      <dgm:prSet presAssocID="{325FEA0F-3C2D-4579-9AB9-36363729A59A}" presName="sibTrans" presStyleCnt="0"/>
      <dgm:spPr/>
    </dgm:pt>
    <dgm:pt modelId="{5F25BEE0-EBAE-456F-8BB5-CD4CA5235A0B}" type="pres">
      <dgm:prSet presAssocID="{EB7D248B-4DCE-4F34-B11C-71516CBD0D9A}" presName="node" presStyleLbl="node1" presStyleIdx="5" presStyleCnt="6">
        <dgm:presLayoutVars>
          <dgm:bulletEnabled val="1"/>
        </dgm:presLayoutVars>
      </dgm:prSet>
      <dgm:spPr/>
    </dgm:pt>
  </dgm:ptLst>
  <dgm:cxnLst>
    <dgm:cxn modelId="{0C849E1A-8044-4C8C-94AB-7601F67A7276}" srcId="{D721F29F-4F0B-4F01-9B1E-ACE4158BA028}" destId="{1012B1CB-7BD5-45F9-870D-400870FD99DF}" srcOrd="1" destOrd="0" parTransId="{B1072900-0AE6-40B5-A137-D4E95E2814F8}" sibTransId="{513CB0B8-BC80-4649-A61F-69D882ADA963}"/>
    <dgm:cxn modelId="{E84E972B-5FAE-43E3-86F3-7D3426FDEE4A}" type="presOf" srcId="{2B6806E9-8373-4B12-889B-CD21474484FF}" destId="{0EDDFFCC-294B-482A-9BF7-0B0172C1376C}" srcOrd="0" destOrd="0" presId="urn:microsoft.com/office/officeart/2005/8/layout/default"/>
    <dgm:cxn modelId="{20C05131-A93E-4EB0-AC5F-ADE2695F7958}" type="presOf" srcId="{EB7D248B-4DCE-4F34-B11C-71516CBD0D9A}" destId="{5F25BEE0-EBAE-456F-8BB5-CD4CA5235A0B}" srcOrd="0" destOrd="0" presId="urn:microsoft.com/office/officeart/2005/8/layout/default"/>
    <dgm:cxn modelId="{0F999137-184A-4E71-B14D-42CE7ECC284D}" srcId="{D721F29F-4F0B-4F01-9B1E-ACE4158BA028}" destId="{EB7D248B-4DCE-4F34-B11C-71516CBD0D9A}" srcOrd="5" destOrd="0" parTransId="{E90F002B-4DB3-496A-B019-7471688153A8}" sibTransId="{2F94E751-35D9-452A-AF51-978769830AF2}"/>
    <dgm:cxn modelId="{9F85564A-2765-48EE-AB7B-4E3C2E61D84E}" srcId="{D721F29F-4F0B-4F01-9B1E-ACE4158BA028}" destId="{2B6806E9-8373-4B12-889B-CD21474484FF}" srcOrd="0" destOrd="0" parTransId="{D5B0019A-C6CF-42FC-97C2-BB223669BF51}" sibTransId="{B60127CF-4760-4550-A005-D42D16CF7235}"/>
    <dgm:cxn modelId="{B38A1C5F-F70B-49B1-B214-F2AFD12D408C}" srcId="{D721F29F-4F0B-4F01-9B1E-ACE4158BA028}" destId="{0143340B-224B-4CEE-9349-6ABC22B132BE}" srcOrd="3" destOrd="0" parTransId="{417047C2-9A49-4AA9-99D3-5FEEFBBD9891}" sibTransId="{DC01DA34-49F1-4830-BE9D-BF148DB2614B}"/>
    <dgm:cxn modelId="{2F5B5567-7EBB-4517-BB56-DF9E1F286DCA}" srcId="{D721F29F-4F0B-4F01-9B1E-ACE4158BA028}" destId="{A4BACFF1-899F-4CB8-A12D-7F90C128652E}" srcOrd="4" destOrd="0" parTransId="{535F8C6C-4C4A-4063-B5F3-ACCEE9F10176}" sibTransId="{325FEA0F-3C2D-4579-9AB9-36363729A59A}"/>
    <dgm:cxn modelId="{4A4F6071-B25C-473F-B9EA-D90FB53BD448}" type="presOf" srcId="{D721F29F-4F0B-4F01-9B1E-ACE4158BA028}" destId="{0318812A-843F-44D1-A2A7-DE43A52E0B22}" srcOrd="0" destOrd="0" presId="urn:microsoft.com/office/officeart/2005/8/layout/default"/>
    <dgm:cxn modelId="{96A0DB7A-6759-4C80-B634-4F8F00F56938}" type="presOf" srcId="{0143340B-224B-4CEE-9349-6ABC22B132BE}" destId="{91DD9AE6-422F-40F3-87AF-2639A2484072}" srcOrd="0" destOrd="0" presId="urn:microsoft.com/office/officeart/2005/8/layout/default"/>
    <dgm:cxn modelId="{2CF2D47D-DE8C-4ABD-AB08-A0CD2CC21D03}" type="presOf" srcId="{1012B1CB-7BD5-45F9-870D-400870FD99DF}" destId="{E4C06120-6FEF-435E-A903-FCB434BC34FC}" srcOrd="0" destOrd="0" presId="urn:microsoft.com/office/officeart/2005/8/layout/default"/>
    <dgm:cxn modelId="{54216BDE-AECE-4522-B793-590CC2AC1324}" srcId="{D721F29F-4F0B-4F01-9B1E-ACE4158BA028}" destId="{14500321-970B-4BE2-9B29-3CB3188ECA79}" srcOrd="2" destOrd="0" parTransId="{C6880453-9E33-4CB5-ACD0-FA9F26010D44}" sibTransId="{16C51201-62AF-42C3-AC94-B34A3D350FDF}"/>
    <dgm:cxn modelId="{975B02E0-1F32-490F-A687-4B79376E12D6}" type="presOf" srcId="{A4BACFF1-899F-4CB8-A12D-7F90C128652E}" destId="{077E21F4-7E2E-4FFD-84BD-68C5232D9307}" srcOrd="0" destOrd="0" presId="urn:microsoft.com/office/officeart/2005/8/layout/default"/>
    <dgm:cxn modelId="{8D0434E3-D0BB-4D7F-BDE2-D4B68F43E893}" type="presOf" srcId="{14500321-970B-4BE2-9B29-3CB3188ECA79}" destId="{41DAE8DF-A87C-4B4F-B290-C2C11DF26BC0}" srcOrd="0" destOrd="0" presId="urn:microsoft.com/office/officeart/2005/8/layout/default"/>
    <dgm:cxn modelId="{21ECF583-6978-4549-99CD-9CE3BA67CA0F}" type="presParOf" srcId="{0318812A-843F-44D1-A2A7-DE43A52E0B22}" destId="{0EDDFFCC-294B-482A-9BF7-0B0172C1376C}" srcOrd="0" destOrd="0" presId="urn:microsoft.com/office/officeart/2005/8/layout/default"/>
    <dgm:cxn modelId="{AD9B0022-0038-464B-9C01-7F2F52E7D24E}" type="presParOf" srcId="{0318812A-843F-44D1-A2A7-DE43A52E0B22}" destId="{8DC5F673-5583-49C8-8567-C4C346CED1DC}" srcOrd="1" destOrd="0" presId="urn:microsoft.com/office/officeart/2005/8/layout/default"/>
    <dgm:cxn modelId="{0272941D-D811-4C58-8536-CAB7407D7409}" type="presParOf" srcId="{0318812A-843F-44D1-A2A7-DE43A52E0B22}" destId="{E4C06120-6FEF-435E-A903-FCB434BC34FC}" srcOrd="2" destOrd="0" presId="urn:microsoft.com/office/officeart/2005/8/layout/default"/>
    <dgm:cxn modelId="{433EC443-2513-4AF5-8D33-B5DAA5A351AB}" type="presParOf" srcId="{0318812A-843F-44D1-A2A7-DE43A52E0B22}" destId="{60BFB8B4-47DF-4565-A2ED-0560F98C37CA}" srcOrd="3" destOrd="0" presId="urn:microsoft.com/office/officeart/2005/8/layout/default"/>
    <dgm:cxn modelId="{E5E80399-CD4D-4E71-9AE1-513969FC7517}" type="presParOf" srcId="{0318812A-843F-44D1-A2A7-DE43A52E0B22}" destId="{41DAE8DF-A87C-4B4F-B290-C2C11DF26BC0}" srcOrd="4" destOrd="0" presId="urn:microsoft.com/office/officeart/2005/8/layout/default"/>
    <dgm:cxn modelId="{DDADC89E-B109-4155-A350-1AD1664A4D1A}" type="presParOf" srcId="{0318812A-843F-44D1-A2A7-DE43A52E0B22}" destId="{05B21424-8CE8-4D33-B7A1-D418EC0FC176}" srcOrd="5" destOrd="0" presId="urn:microsoft.com/office/officeart/2005/8/layout/default"/>
    <dgm:cxn modelId="{8B383F9A-1746-4855-9FAE-8718FF366FB1}" type="presParOf" srcId="{0318812A-843F-44D1-A2A7-DE43A52E0B22}" destId="{91DD9AE6-422F-40F3-87AF-2639A2484072}" srcOrd="6" destOrd="0" presId="urn:microsoft.com/office/officeart/2005/8/layout/default"/>
    <dgm:cxn modelId="{2790DDDA-A46C-498D-B506-815DA9670910}" type="presParOf" srcId="{0318812A-843F-44D1-A2A7-DE43A52E0B22}" destId="{F1743186-DAAB-4973-8199-B998073EB0A3}" srcOrd="7" destOrd="0" presId="urn:microsoft.com/office/officeart/2005/8/layout/default"/>
    <dgm:cxn modelId="{7E2013A3-33DC-4053-A5F4-9A6C83CCB2F1}" type="presParOf" srcId="{0318812A-843F-44D1-A2A7-DE43A52E0B22}" destId="{077E21F4-7E2E-4FFD-84BD-68C5232D9307}" srcOrd="8" destOrd="0" presId="urn:microsoft.com/office/officeart/2005/8/layout/default"/>
    <dgm:cxn modelId="{E34AE663-E6CF-48B7-AC27-36C4ABE57559}" type="presParOf" srcId="{0318812A-843F-44D1-A2A7-DE43A52E0B22}" destId="{E38E2BAA-BD45-4938-952C-82D88A225AF6}" srcOrd="9" destOrd="0" presId="urn:microsoft.com/office/officeart/2005/8/layout/default"/>
    <dgm:cxn modelId="{34148386-15FC-4A10-95EB-FE93E221069B}" type="presParOf" srcId="{0318812A-843F-44D1-A2A7-DE43A52E0B22}" destId="{5F25BEE0-EBAE-456F-8BB5-CD4CA5235A0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DFFCC-294B-482A-9BF7-0B0172C1376C}">
      <dsp:nvSpPr>
        <dsp:cNvPr id="0" name=""/>
        <dsp:cNvSpPr/>
      </dsp:nvSpPr>
      <dsp:spPr>
        <a:xfrm>
          <a:off x="0" y="345926"/>
          <a:ext cx="1904999" cy="114299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Temperature</a:t>
          </a:r>
        </a:p>
      </dsp:txBody>
      <dsp:txXfrm>
        <a:off x="0" y="345926"/>
        <a:ext cx="1904999" cy="1142999"/>
      </dsp:txXfrm>
    </dsp:sp>
    <dsp:sp modelId="{E4C06120-6FEF-435E-A903-FCB434BC34FC}">
      <dsp:nvSpPr>
        <dsp:cNvPr id="0" name=""/>
        <dsp:cNvSpPr/>
      </dsp:nvSpPr>
      <dsp:spPr>
        <a:xfrm>
          <a:off x="2095500" y="345926"/>
          <a:ext cx="1904999" cy="1142999"/>
        </a:xfrm>
        <a:prstGeom prst="rect">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Glucose</a:t>
          </a:r>
        </a:p>
      </dsp:txBody>
      <dsp:txXfrm>
        <a:off x="2095500" y="345926"/>
        <a:ext cx="1904999" cy="1142999"/>
      </dsp:txXfrm>
    </dsp:sp>
    <dsp:sp modelId="{41DAE8DF-A87C-4B4F-B290-C2C11DF26BC0}">
      <dsp:nvSpPr>
        <dsp:cNvPr id="0" name=""/>
        <dsp:cNvSpPr/>
      </dsp:nvSpPr>
      <dsp:spPr>
        <a:xfrm>
          <a:off x="4191000" y="345926"/>
          <a:ext cx="1904999" cy="1142999"/>
        </a:xfrm>
        <a:prstGeom prst="rect">
          <a:avLst/>
        </a:prstGeom>
        <a:solidFill>
          <a:srgbClr val="FFC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Salts</a:t>
          </a:r>
        </a:p>
      </dsp:txBody>
      <dsp:txXfrm>
        <a:off x="4191000" y="345926"/>
        <a:ext cx="1904999" cy="1142999"/>
      </dsp:txXfrm>
    </dsp:sp>
    <dsp:sp modelId="{91DD9AE6-422F-40F3-87AF-2639A2484072}">
      <dsp:nvSpPr>
        <dsp:cNvPr id="0" name=""/>
        <dsp:cNvSpPr/>
      </dsp:nvSpPr>
      <dsp:spPr>
        <a:xfrm>
          <a:off x="0" y="1679425"/>
          <a:ext cx="1904999" cy="1142999"/>
        </a:xfrm>
        <a:prstGeom prst="rect">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Water </a:t>
          </a:r>
        </a:p>
      </dsp:txBody>
      <dsp:txXfrm>
        <a:off x="0" y="1679425"/>
        <a:ext cx="1904999" cy="1142999"/>
      </dsp:txXfrm>
    </dsp:sp>
    <dsp:sp modelId="{077E21F4-7E2E-4FFD-84BD-68C5232D9307}">
      <dsp:nvSpPr>
        <dsp:cNvPr id="0" name=""/>
        <dsp:cNvSpPr/>
      </dsp:nvSpPr>
      <dsp:spPr>
        <a:xfrm>
          <a:off x="2095500" y="1679425"/>
          <a:ext cx="1904999" cy="1142999"/>
        </a:xfrm>
        <a:prstGeom prst="rect">
          <a:avLst/>
        </a:prstGeom>
        <a:solidFill>
          <a:schemeClr val="tx1">
            <a:lumMod val="85000"/>
            <a:lum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Blood pressure</a:t>
          </a:r>
        </a:p>
      </dsp:txBody>
      <dsp:txXfrm>
        <a:off x="2095500" y="1679425"/>
        <a:ext cx="1904999" cy="1142999"/>
      </dsp:txXfrm>
    </dsp:sp>
    <dsp:sp modelId="{5F25BEE0-EBAE-456F-8BB5-CD4CA5235A0B}">
      <dsp:nvSpPr>
        <dsp:cNvPr id="0" name=""/>
        <dsp:cNvSpPr/>
      </dsp:nvSpPr>
      <dsp:spPr>
        <a:xfrm>
          <a:off x="4191000" y="1679425"/>
          <a:ext cx="1904999" cy="1142999"/>
        </a:xfrm>
        <a:prstGeom prst="rect">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a:t>
          </a:r>
          <a:r>
            <a:rPr lang="en-GB" sz="2400" kern="1200" baseline="-25000" dirty="0"/>
            <a:t>2</a:t>
          </a:r>
        </a:p>
      </dsp:txBody>
      <dsp:txXfrm>
        <a:off x="4191000" y="1679425"/>
        <a:ext cx="1904999" cy="114299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27/11/2025</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11/27/25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Multicellular organisms are </a:t>
            </a:r>
            <a:r>
              <a:rPr lang="en-GB" b="1" i="0" dirty="0">
                <a:solidFill>
                  <a:srgbClr val="202124"/>
                </a:solidFill>
                <a:effectLst/>
                <a:latin typeface="arial" panose="020B0604020202020204" pitchFamily="34" charset="0"/>
              </a:rPr>
              <a:t>composed of more than one cell, with groups of cells differentiating to take on specialized functions</a:t>
            </a:r>
            <a:r>
              <a:rPr lang="en-GB" b="0" i="0" dirty="0">
                <a:solidFill>
                  <a:srgbClr val="202124"/>
                </a:solidFill>
                <a:effectLst/>
                <a:latin typeface="arial" panose="020B0604020202020204" pitchFamily="34" charset="0"/>
              </a:rPr>
              <a:t>. In humans, cells differentiate early in development to become nerve cells, skin cells, muscle cells, blood cells, and other types of cells</a:t>
            </a:r>
          </a:p>
          <a:p>
            <a:endParaRPr lang="en-GB" b="0" i="0" dirty="0">
              <a:solidFill>
                <a:srgbClr val="202124"/>
              </a:solidFill>
              <a:effectLst/>
              <a:latin typeface="arial" panose="020B0604020202020204" pitchFamily="34" charset="0"/>
            </a:endParaRPr>
          </a:p>
          <a:p>
            <a:endParaRPr lang="en-GB" b="0" i="0" dirty="0">
              <a:solidFill>
                <a:srgbClr val="202124"/>
              </a:solidFill>
              <a:effectLst/>
              <a:latin typeface="arial" panose="020B0604020202020204" pitchFamily="34" charset="0"/>
            </a:endParaRPr>
          </a:p>
          <a:p>
            <a:pPr algn="l">
              <a:buFont typeface="Arial" panose="020B0604020202020204" pitchFamily="34" charset="0"/>
              <a:buChar char="•"/>
            </a:pPr>
            <a:r>
              <a:rPr lang="en-GB" b="0" i="0" dirty="0">
                <a:solidFill>
                  <a:srgbClr val="444444"/>
                </a:solidFill>
                <a:effectLst/>
                <a:latin typeface="Arial" panose="020B0604020202020204" pitchFamily="34" charset="0"/>
              </a:rPr>
              <a:t>A good communication needs to be able </a:t>
            </a:r>
            <a:r>
              <a:rPr lang="en-GB" b="0" i="0" dirty="0" err="1">
                <a:solidFill>
                  <a:srgbClr val="444444"/>
                </a:solidFill>
                <a:effectLst/>
                <a:latin typeface="Arial" panose="020B0604020202020204" pitchFamily="34" charset="0"/>
              </a:rPr>
              <a:t>to:cover</a:t>
            </a:r>
            <a:r>
              <a:rPr lang="en-GB" b="0" i="0" dirty="0">
                <a:solidFill>
                  <a:srgbClr val="444444"/>
                </a:solidFill>
                <a:effectLst/>
                <a:latin typeface="Arial" panose="020B0604020202020204" pitchFamily="34" charset="0"/>
              </a:rPr>
              <a:t> the whole body</a:t>
            </a:r>
          </a:p>
          <a:p>
            <a:pPr algn="l">
              <a:buFont typeface="Arial" panose="020B0604020202020204" pitchFamily="34" charset="0"/>
              <a:buChar char="•"/>
            </a:pPr>
            <a:r>
              <a:rPr lang="en-GB" b="0" i="0" dirty="0">
                <a:solidFill>
                  <a:srgbClr val="444444"/>
                </a:solidFill>
                <a:effectLst/>
                <a:latin typeface="Arial" panose="020B0604020202020204" pitchFamily="34" charset="0"/>
              </a:rPr>
              <a:t>enable cells to communicate</a:t>
            </a:r>
          </a:p>
          <a:p>
            <a:pPr algn="l">
              <a:buFont typeface="Arial" panose="020B0604020202020204" pitchFamily="34" charset="0"/>
              <a:buChar char="•"/>
            </a:pPr>
            <a:r>
              <a:rPr lang="en-GB" b="0" i="0" dirty="0">
                <a:solidFill>
                  <a:srgbClr val="444444"/>
                </a:solidFill>
                <a:effectLst/>
                <a:latin typeface="Arial" panose="020B0604020202020204" pitchFamily="34" charset="0"/>
              </a:rPr>
              <a:t>detect and respond to stimuli</a:t>
            </a:r>
          </a:p>
          <a:p>
            <a:pPr algn="l">
              <a:buFont typeface="Arial" panose="020B0604020202020204" pitchFamily="34" charset="0"/>
              <a:buChar char="•"/>
            </a:pPr>
            <a:r>
              <a:rPr lang="en-GB" b="0" i="0" dirty="0">
                <a:solidFill>
                  <a:srgbClr val="444444"/>
                </a:solidFill>
                <a:effectLst/>
                <a:latin typeface="Arial" panose="020B0604020202020204" pitchFamily="34" charset="0"/>
              </a:rPr>
              <a:t>allow for long term and short term responses</a:t>
            </a:r>
          </a:p>
          <a:p>
            <a:pPr algn="l">
              <a:buFont typeface="Arial" panose="020B0604020202020204" pitchFamily="34" charset="0"/>
              <a:buChar char="•"/>
            </a:pPr>
            <a:r>
              <a:rPr lang="en-GB" b="0" i="0" dirty="0">
                <a:solidFill>
                  <a:srgbClr val="444444"/>
                </a:solidFill>
                <a:effectLst/>
                <a:latin typeface="Arial" panose="020B0604020202020204" pitchFamily="34" charset="0"/>
              </a:rPr>
              <a:t>allow for specific communication</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1873064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Homestatis</a:t>
            </a:r>
            <a:r>
              <a:rPr lang="en-GB" dirty="0"/>
              <a:t> maintains internal body </a:t>
            </a:r>
            <a:r>
              <a:rPr lang="en-GB" dirty="0" err="1"/>
              <a:t>enviornment</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348260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arial" panose="020B0604020202020204" pitchFamily="34" charset="0"/>
              </a:rPr>
              <a:t>Body temperature must be controlled within a very narrow range </a:t>
            </a:r>
            <a:r>
              <a:rPr lang="en-GB" b="1" i="0" dirty="0">
                <a:solidFill>
                  <a:srgbClr val="202124"/>
                </a:solidFill>
                <a:effectLst/>
                <a:latin typeface="arial" panose="020B0604020202020204" pitchFamily="34" charset="0"/>
              </a:rPr>
              <a:t>so that the body can function properly</a:t>
            </a:r>
            <a:r>
              <a:rPr lang="en-GB" b="0" i="0" dirty="0">
                <a:solidFill>
                  <a:srgbClr val="202124"/>
                </a:solidFill>
                <a:effectLst/>
                <a:latin typeface="arial" panose="020B0604020202020204" pitchFamily="34" charset="0"/>
              </a:rPr>
              <a:t>. In particular, enzymes in a body's cells must have the correct temperature to be able to catalyse chemical reactions.</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4110908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Your hypothalamus is a section of your brain that controls thermoregulation</a:t>
            </a:r>
            <a:r>
              <a:rPr lang="en-GB" b="0" i="0" dirty="0">
                <a:solidFill>
                  <a:srgbClr val="202124"/>
                </a:solidFill>
                <a:effectLst/>
                <a:latin typeface="arial" panose="020B0604020202020204" pitchFamily="34" charset="0"/>
              </a:rPr>
              <a:t>. When it senses your internal temperature becoming too low or high, it sends signals to your muscles, organs, glands, and nervous system. They respond in a variety of ways to help return your temperature to normal.</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736393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202124"/>
                </a:solidFill>
                <a:effectLst/>
                <a:latin typeface="arial" panose="020B0604020202020204" pitchFamily="34" charset="0"/>
              </a:rPr>
              <a:t>The hypothalamus is like your brain's inner thermostat (that little box on the wall that controls the heat in your house). The hypothalamus knows what temperature your body should be (about 98.6°F or 37°C). If your body is too hot, the hypothalamus tells it to sweat.</a:t>
            </a:r>
          </a:p>
          <a:p>
            <a:endParaRPr lang="en-GB" altLang="en-US" b="0" i="0" dirty="0">
              <a:solidFill>
                <a:srgbClr val="202124"/>
              </a:solidFill>
              <a:effectLst/>
              <a:latin typeface="arial" panose="020B0604020202020204" pitchFamily="34" charset="0"/>
              <a:ea typeface="ＭＳ Ｐゴシック" pitchFamily="34" charset="-128"/>
            </a:endParaRPr>
          </a:p>
          <a:p>
            <a:r>
              <a:rPr lang="en-GB" b="0" i="0" dirty="0">
                <a:solidFill>
                  <a:srgbClr val="202124"/>
                </a:solidFill>
                <a:effectLst/>
                <a:latin typeface="arial" panose="020B0604020202020204" pitchFamily="34" charset="0"/>
              </a:rPr>
              <a:t>Mammalian core temperature varies </a:t>
            </a:r>
            <a:r>
              <a:rPr lang="en-GB" b="1" i="0" dirty="0">
                <a:solidFill>
                  <a:srgbClr val="202124"/>
                </a:solidFill>
                <a:effectLst/>
                <a:latin typeface="arial" panose="020B0604020202020204" pitchFamily="34" charset="0"/>
              </a:rPr>
              <a:t>between 30 °C in the monotremes and as high as 40 °C in other groups</a:t>
            </a:r>
          </a:p>
          <a:p>
            <a:endParaRPr lang="en-GB" altLang="en-US" b="1" i="0" dirty="0">
              <a:solidFill>
                <a:srgbClr val="202124"/>
              </a:solidFill>
              <a:effectLst/>
              <a:latin typeface="arial" panose="020B0604020202020204" pitchFamily="34" charset="0"/>
              <a:ea typeface="ＭＳ Ｐゴシック" pitchFamily="34" charset="-128"/>
            </a:endParaRPr>
          </a:p>
          <a:p>
            <a:r>
              <a:rPr lang="en-GB" b="0" i="0" dirty="0">
                <a:solidFill>
                  <a:srgbClr val="4D5156"/>
                </a:solidFill>
                <a:effectLst/>
                <a:latin typeface="arial" panose="020B0604020202020204" pitchFamily="34" charset="0"/>
              </a:rPr>
              <a:t>Mammals are a group of vertebrates constituting the class Mammalia, characterized by the presence of mammary glands which in females produce milk for feeding their young, a neocortex, fur or hair, and three middle ear bones.</a:t>
            </a:r>
            <a:endParaRPr lang="en-US" altLang="en-US" dirty="0">
              <a:ea typeface="ＭＳ Ｐゴシック"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ea typeface="ＭＳ Ｐゴシック" pitchFamily="34" charset="-128"/>
              </a:rPr>
              <a:t>See Figure 30.7 A</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ea typeface="ＭＳ Ｐゴシック" pitchFamily="34" charset="-128"/>
              </a:rPr>
              <a:t>ANIMATED TUTORIAL 29.1 The Hypothalamus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solidFill>
                  <a:schemeClr val="tx1"/>
                </a:solidFill>
              </a:rPr>
              <a:t>The hypothalamus </a:t>
            </a:r>
            <a:r>
              <a:rPr lang="en-US" dirty="0"/>
              <a:t> directs a multitude of important functions in the body. Located in the diencephalon region of the forebrain, the hypothalamus is the control center for many autonomic functions of the peripheral nervous system. Connections with structures of the endocrine and nervous systems enable the hypothalamus to play a vital role in maintaining homeostasis. Homeostasis is the process of maintaining bodily equilibrium by monitoring and adjusting physiological processes.</a:t>
            </a:r>
          </a:p>
          <a:p>
            <a:r>
              <a:rPr lang="en-US" dirty="0"/>
              <a:t>Blood vessel connections between the hypothalamus and </a:t>
            </a:r>
            <a:r>
              <a:rPr lang="en-US" b="1" dirty="0"/>
              <a:t>pituitary gland</a:t>
            </a:r>
            <a:r>
              <a:rPr lang="en-US" dirty="0"/>
              <a:t> allow hypothalamic hormones to control pituitary hormone secretion. Some of the physiological processes regulated by the hypothalamus include blood pressure, body temperature, cardiovascular system functions, fluid balance, and electrolyte balance. As a </a:t>
            </a:r>
            <a:r>
              <a:rPr lang="en-US" b="1" dirty="0"/>
              <a:t>limbic system</a:t>
            </a:r>
            <a:r>
              <a:rPr lang="en-US" dirty="0"/>
              <a:t> structure, the hypothalamus also influences various emotional responses. The hypothalamus regulates emotional responses through its influence on the pituitary gland, skeletal muscular system, and autonomic nervous system.</a:t>
            </a:r>
          </a:p>
          <a:p>
            <a:endParaRPr lang="en-GB" dirty="0"/>
          </a:p>
        </p:txBody>
      </p:sp>
      <p:sp>
        <p:nvSpPr>
          <p:cNvPr id="4" name="Slide Number Placeholder 3"/>
          <p:cNvSpPr>
            <a:spLocks noGrp="1"/>
          </p:cNvSpPr>
          <p:nvPr>
            <p:ph type="sldNum" sz="quarter" idx="10"/>
          </p:nvPr>
        </p:nvSpPr>
        <p:spPr/>
        <p:txBody>
          <a:bodyPr/>
          <a:lstStyle/>
          <a:p>
            <a:fld id="{D9506848-E713-4259-877D-31A69528E491}" type="slidenum">
              <a:rPr lang="en-GB" smtClean="0"/>
              <a:pPr/>
              <a:t>20</a:t>
            </a:fld>
            <a:endParaRPr lang="en-GB"/>
          </a:p>
        </p:txBody>
      </p:sp>
    </p:spTree>
    <p:extLst>
      <p:ext uri="{BB962C8B-B14F-4D97-AF65-F5344CB8AC3E}">
        <p14:creationId xmlns:p14="http://schemas.microsoft.com/office/powerpoint/2010/main" val="17857563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27/11/2025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OxPlCkTKhz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Iz0Q9nTZCw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springer.com/cda/content/document/cda_downloaddocument/4001s.swf?SGWID=0-0-45-754525-0"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vJhsyS4lTW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nhs.uk/conditions/steroids/" TargetMode="External"/><Relationship Id="rId2" Type="http://schemas.openxmlformats.org/officeDocument/2006/relationships/hyperlink" Target="https://www.nhs.uk/conditions/emollient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nurseslabs.com/deficient-knowledg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nhshealthatwork.co.uk/images/library/files/Clinical%20excellence/Dermatitis-Employees.pdf" TargetMode="External"/><Relationship Id="rId2" Type="http://schemas.openxmlformats.org/officeDocument/2006/relationships/hyperlink" Target="https://healthfully.com/how-to-keep-the-integumentary-system-healthy-4218956.html" TargetMode="External"/><Relationship Id="rId1" Type="http://schemas.openxmlformats.org/officeDocument/2006/relationships/slideLayout" Target="../slideLayouts/slideLayout2.xml"/><Relationship Id="rId4" Type="http://schemas.openxmlformats.org/officeDocument/2006/relationships/hyperlink" Target="https://www.nhs.uk/conditions/atopic-eczema/"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4224" y="1628800"/>
            <a:ext cx="7992888" cy="1470025"/>
          </a:xfrm>
        </p:spPr>
        <p:txBody>
          <a:bodyPr>
            <a:normAutofit fontScale="90000"/>
          </a:bodyPr>
          <a:lstStyle/>
          <a:p>
            <a:pPr marL="0" indent="0"/>
            <a:r>
              <a:rPr lang="en-GB" altLang="en-US" b="1" dirty="0">
                <a:solidFill>
                  <a:schemeClr val="bg1"/>
                </a:solidFill>
              </a:rPr>
              <a:t>INTRODUCTION TO PHYSIOLOGY</a:t>
            </a:r>
            <a:br>
              <a:rPr lang="en-GB" altLang="en-US" b="1" dirty="0">
                <a:solidFill>
                  <a:schemeClr val="bg1"/>
                </a:solidFill>
              </a:rPr>
            </a:br>
            <a:r>
              <a:rPr lang="en-GB" altLang="en-US" b="1" dirty="0">
                <a:solidFill>
                  <a:schemeClr val="bg1"/>
                </a:solidFill>
              </a:rPr>
              <a:t>(BMHP5023)</a:t>
            </a:r>
          </a:p>
        </p:txBody>
      </p:sp>
      <p:sp>
        <p:nvSpPr>
          <p:cNvPr id="3" name="TextBox 2">
            <a:extLst>
              <a:ext uri="{FF2B5EF4-FFF2-40B4-BE49-F238E27FC236}">
                <a16:creationId xmlns:a16="http://schemas.microsoft.com/office/drawing/2014/main" id="{9D1C96DE-C090-4E6B-AC0B-470FD4653840}"/>
              </a:ext>
            </a:extLst>
          </p:cNvPr>
          <p:cNvSpPr txBox="1"/>
          <p:nvPr/>
        </p:nvSpPr>
        <p:spPr>
          <a:xfrm>
            <a:off x="1254304" y="3861048"/>
            <a:ext cx="7272808" cy="1200329"/>
          </a:xfrm>
          <a:prstGeom prst="rect">
            <a:avLst/>
          </a:prstGeom>
          <a:noFill/>
        </p:spPr>
        <p:txBody>
          <a:bodyPr wrap="square" rtlCol="0">
            <a:spAutoFit/>
          </a:bodyPr>
          <a:lstStyle/>
          <a:p>
            <a:pPr algn="ctr"/>
            <a:r>
              <a:rPr lang="en-GB" sz="3600" b="1" dirty="0">
                <a:solidFill>
                  <a:schemeClr val="bg1"/>
                </a:solidFill>
              </a:rPr>
              <a:t>WEEK 8: INTEGUMENTARY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fontAlgn="auto" hangingPunct="1">
              <a:spcAft>
                <a:spcPts val="0"/>
              </a:spcAft>
              <a:defRPr/>
            </a:pPr>
            <a:r>
              <a:rPr lang="en-GB" b="1" dirty="0"/>
              <a:t>Lesson Objectives</a:t>
            </a:r>
          </a:p>
        </p:txBody>
      </p:sp>
      <p:sp>
        <p:nvSpPr>
          <p:cNvPr id="8195" name="Content Placeholder 2"/>
          <p:cNvSpPr>
            <a:spLocks noGrp="1"/>
          </p:cNvSpPr>
          <p:nvPr>
            <p:ph idx="1"/>
          </p:nvPr>
        </p:nvSpPr>
        <p:spPr/>
        <p:txBody>
          <a:bodyPr>
            <a:normAutofit lnSpcReduction="10000"/>
          </a:bodyPr>
          <a:lstStyle/>
          <a:p>
            <a:pPr lvl="0">
              <a:buFont typeface="Arial"/>
              <a:buChar char="•"/>
            </a:pPr>
            <a:r>
              <a:rPr lang="en-GB" sz="2400" dirty="0">
                <a:solidFill>
                  <a:srgbClr val="000000"/>
                </a:solidFill>
                <a:latin typeface="+mj-lt"/>
              </a:rPr>
              <a:t>Describe the layers of the skin and the functions of each layer</a:t>
            </a:r>
          </a:p>
          <a:p>
            <a:pPr lvl="0">
              <a:buFont typeface="Arial"/>
              <a:buChar char="•"/>
            </a:pPr>
            <a:r>
              <a:rPr lang="en-GB" sz="2400" dirty="0">
                <a:solidFill>
                  <a:srgbClr val="000000"/>
                </a:solidFill>
                <a:latin typeface="+mj-lt"/>
              </a:rPr>
              <a:t>Describe the accessory structures of the skin and the functions of each of them</a:t>
            </a:r>
            <a:endParaRPr lang="en-GB" altLang="en-US" sz="2400" dirty="0">
              <a:latin typeface="+mj-lt"/>
            </a:endParaRPr>
          </a:p>
          <a:p>
            <a:pPr eaLnBrk="1" hangingPunct="1"/>
            <a:r>
              <a:rPr lang="en-GB" altLang="en-US" sz="2400" dirty="0">
                <a:latin typeface="+mj-lt"/>
              </a:rPr>
              <a:t>Define the terms negative feedback, positive feedback and homeostasis</a:t>
            </a:r>
          </a:p>
          <a:p>
            <a:pPr eaLnBrk="1" hangingPunct="1"/>
            <a:r>
              <a:rPr lang="en-GB" altLang="en-US" sz="2400" dirty="0">
                <a:latin typeface="+mj-lt"/>
              </a:rPr>
              <a:t>Explain the principles of homeostasis in terms of receptors, effectors and negative feedback.</a:t>
            </a:r>
          </a:p>
          <a:p>
            <a:pPr>
              <a:buFont typeface="Arial"/>
              <a:buChar char="•"/>
            </a:pPr>
            <a:r>
              <a:rPr lang="en-GB" sz="2400" dirty="0">
                <a:solidFill>
                  <a:srgbClr val="000000"/>
                </a:solidFill>
                <a:latin typeface="+mj-lt"/>
              </a:rPr>
              <a:t>Describe the integumentary system and the role it plays in thermoregulation.</a:t>
            </a:r>
          </a:p>
          <a:p>
            <a:pPr eaLnBrk="1" hangingPunct="1"/>
            <a:endParaRPr lang="en-GB" altLang="en-US" sz="2400" dirty="0">
              <a:latin typeface="+mj-lt"/>
            </a:endParaRPr>
          </a:p>
          <a:p>
            <a:pPr marL="0" indent="0">
              <a:buNone/>
            </a:pPr>
            <a:endParaRPr lang="en-GB" altLang="en-US" sz="2400" dirty="0">
              <a:latin typeface="+mj-lt"/>
            </a:endParaRPr>
          </a:p>
          <a:p>
            <a:pPr marL="0" indent="0" eaLnBrk="1" hangingPunct="1">
              <a:buNone/>
            </a:pPr>
            <a:endParaRPr lang="en-GB" altLang="en-US" sz="2400" dirty="0">
              <a:latin typeface="+mj-lt"/>
            </a:endParaRPr>
          </a:p>
        </p:txBody>
      </p:sp>
    </p:spTree>
    <p:extLst>
      <p:ext uri="{BB962C8B-B14F-4D97-AF65-F5344CB8AC3E}">
        <p14:creationId xmlns:p14="http://schemas.microsoft.com/office/powerpoint/2010/main" val="2906926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b="1" dirty="0"/>
              <a:t>Skin</a:t>
            </a:r>
          </a:p>
        </p:txBody>
      </p:sp>
      <p:pic>
        <p:nvPicPr>
          <p:cNvPr id="5" name="Picture 4">
            <a:extLst>
              <a:ext uri="{FF2B5EF4-FFF2-40B4-BE49-F238E27FC236}">
                <a16:creationId xmlns:a16="http://schemas.microsoft.com/office/drawing/2014/main" id="{56B124FB-CAE0-4CD2-8B8C-87CE921ACE38}"/>
              </a:ext>
            </a:extLst>
          </p:cNvPr>
          <p:cNvPicPr>
            <a:picLocks noChangeAspect="1"/>
          </p:cNvPicPr>
          <p:nvPr/>
        </p:nvPicPr>
        <p:blipFill>
          <a:blip r:embed="rId2"/>
          <a:stretch>
            <a:fillRect/>
          </a:stretch>
        </p:blipFill>
        <p:spPr>
          <a:xfrm>
            <a:off x="148680" y="1484784"/>
            <a:ext cx="4418674" cy="3888432"/>
          </a:xfrm>
          <a:prstGeom prst="rect">
            <a:avLst/>
          </a:prstGeom>
          <a:noFill/>
        </p:spPr>
      </p:pic>
      <p:sp>
        <p:nvSpPr>
          <p:cNvPr id="3" name="Content Placeholder 2"/>
          <p:cNvSpPr>
            <a:spLocks noGrp="1"/>
          </p:cNvSpPr>
          <p:nvPr>
            <p:ph sz="half" idx="2"/>
          </p:nvPr>
        </p:nvSpPr>
        <p:spPr>
          <a:xfrm>
            <a:off x="4648200" y="1600201"/>
            <a:ext cx="4038600" cy="3989040"/>
          </a:xfrm>
        </p:spPr>
        <p:txBody>
          <a:bodyPr>
            <a:normAutofit/>
          </a:bodyPr>
          <a:lstStyle/>
          <a:p>
            <a:pPr>
              <a:lnSpc>
                <a:spcPct val="90000"/>
              </a:lnSpc>
            </a:pPr>
            <a:r>
              <a:rPr lang="en-GB" sz="2000" dirty="0"/>
              <a:t>The skin is composed of two main layers.</a:t>
            </a:r>
          </a:p>
          <a:p>
            <a:pPr>
              <a:lnSpc>
                <a:spcPct val="90000"/>
              </a:lnSpc>
            </a:pPr>
            <a:r>
              <a:rPr lang="en-GB" sz="2000" dirty="0"/>
              <a:t>The </a:t>
            </a:r>
            <a:r>
              <a:rPr lang="en-GB" sz="2000" b="1" dirty="0"/>
              <a:t>epidermis</a:t>
            </a:r>
            <a:r>
              <a:rPr lang="en-GB" sz="2000" dirty="0"/>
              <a:t>, made of closely packed epithelial cells.</a:t>
            </a:r>
          </a:p>
          <a:p>
            <a:pPr>
              <a:lnSpc>
                <a:spcPct val="90000"/>
              </a:lnSpc>
            </a:pPr>
            <a:r>
              <a:rPr lang="en-GB" sz="2000" dirty="0"/>
              <a:t>The </a:t>
            </a:r>
            <a:r>
              <a:rPr lang="en-GB" sz="2000" b="1" dirty="0"/>
              <a:t>dermis</a:t>
            </a:r>
            <a:r>
              <a:rPr lang="en-GB" sz="2000" dirty="0"/>
              <a:t>, made of dense, irregular connective tissue that houses blood vessels, hair follicles, sweat glands, and other structures. </a:t>
            </a:r>
          </a:p>
          <a:p>
            <a:pPr>
              <a:lnSpc>
                <a:spcPct val="90000"/>
              </a:lnSpc>
            </a:pPr>
            <a:r>
              <a:rPr lang="en-GB" sz="2000" dirty="0"/>
              <a:t>Beneath the dermis lies the </a:t>
            </a:r>
            <a:r>
              <a:rPr lang="en-GB" sz="2000" b="1" dirty="0"/>
              <a:t>hypodermis</a:t>
            </a:r>
            <a:r>
              <a:rPr lang="en-GB" sz="2000" dirty="0"/>
              <a:t>, which is composed mainly of loose connective and fatty tissues.</a:t>
            </a:r>
          </a:p>
        </p:txBody>
      </p:sp>
    </p:spTree>
    <p:extLst>
      <p:ext uri="{BB962C8B-B14F-4D97-AF65-F5344CB8AC3E}">
        <p14:creationId xmlns:p14="http://schemas.microsoft.com/office/powerpoint/2010/main" val="224730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720080"/>
          </a:xfrm>
        </p:spPr>
        <p:txBody>
          <a:bodyPr>
            <a:normAutofit fontScale="90000"/>
          </a:bodyPr>
          <a:lstStyle/>
          <a:p>
            <a:r>
              <a:rPr lang="en-GB" b="1" dirty="0"/>
              <a:t>Structure of the Skin</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1268" y="764704"/>
            <a:ext cx="7666168" cy="4824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3584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FC1E-1DFE-41B1-B54C-75B7A73DD525}"/>
              </a:ext>
            </a:extLst>
          </p:cNvPr>
          <p:cNvSpPr>
            <a:spLocks noGrp="1"/>
          </p:cNvSpPr>
          <p:nvPr>
            <p:ph type="title"/>
          </p:nvPr>
        </p:nvSpPr>
        <p:spPr/>
        <p:txBody>
          <a:bodyPr/>
          <a:lstStyle/>
          <a:p>
            <a:r>
              <a:rPr lang="en-US" dirty="0"/>
              <a:t>Additional information</a:t>
            </a:r>
            <a:endParaRPr lang="en-GB" dirty="0"/>
          </a:p>
        </p:txBody>
      </p:sp>
      <p:sp>
        <p:nvSpPr>
          <p:cNvPr id="3" name="Content Placeholder 2">
            <a:extLst>
              <a:ext uri="{FF2B5EF4-FFF2-40B4-BE49-F238E27FC236}">
                <a16:creationId xmlns:a16="http://schemas.microsoft.com/office/drawing/2014/main" id="{709F4D61-683E-4616-825F-C617C9F0DBFD}"/>
              </a:ext>
            </a:extLst>
          </p:cNvPr>
          <p:cNvSpPr>
            <a:spLocks noGrp="1"/>
          </p:cNvSpPr>
          <p:nvPr>
            <p:ph idx="1"/>
          </p:nvPr>
        </p:nvSpPr>
        <p:spPr/>
        <p:txBody>
          <a:bodyPr/>
          <a:lstStyle/>
          <a:p>
            <a:r>
              <a:rPr lang="en-GB" b="1" dirty="0"/>
              <a:t>The science of skin - video:</a:t>
            </a:r>
            <a:endParaRPr lang="en-GB" dirty="0">
              <a:hlinkClick r:id="rId2"/>
            </a:endParaRPr>
          </a:p>
          <a:p>
            <a:endParaRPr lang="en-GB" dirty="0">
              <a:hlinkClick r:id="rId2"/>
            </a:endParaRPr>
          </a:p>
          <a:p>
            <a:r>
              <a:rPr lang="en-GB" dirty="0">
                <a:hlinkClick r:id="rId2"/>
              </a:rPr>
              <a:t>https://www.youtube.com/watch?v=OxPlCkTKhzY</a:t>
            </a:r>
            <a:r>
              <a:rPr lang="en-GB" dirty="0"/>
              <a:t> </a:t>
            </a:r>
          </a:p>
        </p:txBody>
      </p:sp>
    </p:spTree>
    <p:extLst>
      <p:ext uri="{BB962C8B-B14F-4D97-AF65-F5344CB8AC3E}">
        <p14:creationId xmlns:p14="http://schemas.microsoft.com/office/powerpoint/2010/main" val="1725716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normAutofit/>
          </a:bodyPr>
          <a:lstStyle/>
          <a:p>
            <a:pPr eaLnBrk="1" fontAlgn="auto" hangingPunct="1">
              <a:spcAft>
                <a:spcPts val="0"/>
              </a:spcAft>
              <a:defRPr/>
            </a:pPr>
            <a:r>
              <a:rPr lang="en-GB" b="1" dirty="0"/>
              <a:t>Activity – Coordination </a:t>
            </a:r>
          </a:p>
        </p:txBody>
      </p:sp>
      <p:sp>
        <p:nvSpPr>
          <p:cNvPr id="3" name="Content Placeholder 2"/>
          <p:cNvSpPr>
            <a:spLocks noGrp="1"/>
          </p:cNvSpPr>
          <p:nvPr>
            <p:ph idx="1"/>
          </p:nvPr>
        </p:nvSpPr>
        <p:spPr>
          <a:xfrm>
            <a:off x="457200" y="1600201"/>
            <a:ext cx="8229600" cy="3917032"/>
          </a:xfrm>
        </p:spPr>
        <p:txBody>
          <a:bodyPr>
            <a:normAutofit/>
          </a:bodyPr>
          <a:lstStyle/>
          <a:p>
            <a:pPr>
              <a:buFont typeface="Wingdings" panose="05000000000000000000" pitchFamily="2" charset="2"/>
              <a:buChar char="q"/>
            </a:pPr>
            <a:r>
              <a:rPr lang="en-GB" altLang="en-US" sz="2400" i="1" dirty="0"/>
              <a:t>What is a multicellular organism, and why does it need to have a good communication system?</a:t>
            </a:r>
          </a:p>
          <a:p>
            <a:pPr eaLnBrk="1" hangingPunct="1">
              <a:buFont typeface="Wingdings" panose="05000000000000000000" pitchFamily="2" charset="2"/>
              <a:buChar char="q"/>
            </a:pPr>
            <a:r>
              <a:rPr lang="en-GB" altLang="en-US" sz="2400" i="1" dirty="0"/>
              <a:t>What is needed in a good communication system?</a:t>
            </a:r>
          </a:p>
          <a:p>
            <a:pPr marL="0" indent="0" eaLnBrk="1" hangingPunct="1">
              <a:buNone/>
            </a:pPr>
            <a:endParaRPr lang="en-GB" altLang="en-US" sz="2400" i="1" dirty="0"/>
          </a:p>
          <a:p>
            <a:pPr eaLnBrk="1" hangingPunct="1"/>
            <a:r>
              <a:rPr lang="en-GB" altLang="en-US" sz="2400" dirty="0"/>
              <a:t>Enable cells to communicate with each other</a:t>
            </a:r>
          </a:p>
          <a:p>
            <a:pPr eaLnBrk="1" hangingPunct="1"/>
            <a:r>
              <a:rPr lang="en-GB" altLang="en-US" sz="2400" dirty="0"/>
              <a:t>Enable </a:t>
            </a:r>
            <a:r>
              <a:rPr lang="en-GB" altLang="en-US" sz="2400" b="1" u="sng" dirty="0"/>
              <a:t>specific </a:t>
            </a:r>
            <a:r>
              <a:rPr lang="en-GB" altLang="en-US" sz="2400" dirty="0"/>
              <a:t>communication</a:t>
            </a:r>
          </a:p>
          <a:p>
            <a:pPr eaLnBrk="1" hangingPunct="1"/>
            <a:r>
              <a:rPr lang="en-GB" altLang="en-US" sz="2400" dirty="0"/>
              <a:t>Enable </a:t>
            </a:r>
            <a:r>
              <a:rPr lang="en-GB" altLang="en-US" sz="2400" b="1" u="sng" dirty="0"/>
              <a:t>rapid</a:t>
            </a:r>
            <a:r>
              <a:rPr lang="en-GB" altLang="en-US" sz="2400" dirty="0"/>
              <a:t> communication</a:t>
            </a:r>
          </a:p>
          <a:p>
            <a:pPr eaLnBrk="1" hangingPunct="1"/>
            <a:r>
              <a:rPr lang="en-GB" altLang="en-US" sz="2400" dirty="0"/>
              <a:t>Enable both short-term and long-term responses to temperature changes</a:t>
            </a:r>
          </a:p>
        </p:txBody>
      </p:sp>
    </p:spTree>
    <p:extLst>
      <p:ext uri="{BB962C8B-B14F-4D97-AF65-F5344CB8AC3E}">
        <p14:creationId xmlns:p14="http://schemas.microsoft.com/office/powerpoint/2010/main" val="25350933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67544" y="166328"/>
            <a:ext cx="8229600" cy="1143000"/>
          </a:xfrm>
        </p:spPr>
        <p:txBody>
          <a:bodyPr/>
          <a:lstStyle/>
          <a:p>
            <a:pPr eaLnBrk="1" fontAlgn="auto" hangingPunct="1">
              <a:spcAft>
                <a:spcPts val="0"/>
              </a:spcAft>
              <a:defRPr/>
            </a:pPr>
            <a:r>
              <a:rPr lang="en-GB" b="1" dirty="0"/>
              <a:t>How do Cells Communicate?</a:t>
            </a:r>
          </a:p>
        </p:txBody>
      </p:sp>
      <p:sp>
        <p:nvSpPr>
          <p:cNvPr id="3" name="Content Placeholder 2"/>
          <p:cNvSpPr>
            <a:spLocks noGrp="1"/>
          </p:cNvSpPr>
          <p:nvPr>
            <p:ph idx="1"/>
          </p:nvPr>
        </p:nvSpPr>
        <p:spPr>
          <a:xfrm>
            <a:off x="467544" y="1196752"/>
            <a:ext cx="8229600" cy="3917032"/>
          </a:xfrm>
        </p:spPr>
        <p:txBody>
          <a:bodyPr>
            <a:normAutofit/>
          </a:bodyPr>
          <a:lstStyle/>
          <a:p>
            <a:pPr eaLnBrk="1" hangingPunct="1"/>
            <a:r>
              <a:rPr lang="en-GB" altLang="en-US" sz="2400" dirty="0"/>
              <a:t>Cell signalling</a:t>
            </a:r>
          </a:p>
          <a:p>
            <a:pPr eaLnBrk="1" hangingPunct="1"/>
            <a:r>
              <a:rPr lang="en-GB" altLang="en-US" sz="2400" dirty="0"/>
              <a:t>Cell 1 releases </a:t>
            </a:r>
            <a:r>
              <a:rPr lang="en-GB" altLang="en-US" sz="2400" b="1" u="sng" dirty="0">
                <a:solidFill>
                  <a:schemeClr val="accent6">
                    <a:lumMod val="75000"/>
                  </a:schemeClr>
                </a:solidFill>
              </a:rPr>
              <a:t>a chemical</a:t>
            </a:r>
          </a:p>
          <a:p>
            <a:pPr eaLnBrk="1" hangingPunct="1"/>
            <a:r>
              <a:rPr lang="en-GB" altLang="en-US" sz="2400" dirty="0"/>
              <a:t>The chemical is detected by cell 2 which responds to the signal</a:t>
            </a:r>
          </a:p>
          <a:p>
            <a:pPr eaLnBrk="1" hangingPunct="1"/>
            <a:endParaRPr lang="en-GB" altLang="en-US" sz="2400" dirty="0"/>
          </a:p>
          <a:p>
            <a:pPr eaLnBrk="1" hangingPunct="1"/>
            <a:endParaRPr lang="en-GB" altLang="en-US" sz="2400" dirty="0"/>
          </a:p>
          <a:p>
            <a:pPr eaLnBrk="1" hangingPunct="1"/>
            <a:endParaRPr lang="en-GB" altLang="en-US" sz="2400" dirty="0"/>
          </a:p>
        </p:txBody>
      </p:sp>
      <p:sp>
        <p:nvSpPr>
          <p:cNvPr id="2" name="TextBox 1"/>
          <p:cNvSpPr txBox="1"/>
          <p:nvPr/>
        </p:nvSpPr>
        <p:spPr>
          <a:xfrm>
            <a:off x="6084168" y="3722256"/>
            <a:ext cx="3004370" cy="1938992"/>
          </a:xfrm>
          <a:prstGeom prst="rect">
            <a:avLst/>
          </a:prstGeom>
          <a:solidFill>
            <a:schemeClr val="accent6">
              <a:lumMod val="40000"/>
              <a:lumOff val="60000"/>
            </a:schemeClr>
          </a:solidFill>
        </p:spPr>
        <p:style>
          <a:lnRef idx="0">
            <a:scrgbClr r="0" g="0" b="0"/>
          </a:lnRef>
          <a:fillRef idx="1002">
            <a:schemeClr val="lt2"/>
          </a:fillRef>
          <a:effectRef idx="0">
            <a:scrgbClr r="0" g="0" b="0"/>
          </a:effectRef>
          <a:fontRef idx="major"/>
        </p:style>
        <p:txBody>
          <a:bodyPr wrap="square">
            <a:spAutoFit/>
          </a:bodyPr>
          <a:lstStyle/>
          <a:p>
            <a:pPr eaLnBrk="1" fontAlgn="auto" hangingPunct="1">
              <a:spcAft>
                <a:spcPts val="0"/>
              </a:spcAft>
              <a:defRPr/>
            </a:pPr>
            <a:r>
              <a:rPr lang="en-GB" sz="2000" b="1" dirty="0"/>
              <a:t>The two main systems of communication are:</a:t>
            </a:r>
          </a:p>
          <a:p>
            <a:pPr marL="514350" indent="-514350" eaLnBrk="1" fontAlgn="auto" hangingPunct="1">
              <a:spcAft>
                <a:spcPts val="0"/>
              </a:spcAft>
              <a:buFont typeface="+mj-lt"/>
              <a:buAutoNum type="arabicPeriod"/>
              <a:defRPr/>
            </a:pPr>
            <a:r>
              <a:rPr lang="en-GB" sz="2000" b="1" dirty="0"/>
              <a:t>The nervous system</a:t>
            </a:r>
          </a:p>
          <a:p>
            <a:pPr marL="514350" indent="-514350" eaLnBrk="1" fontAlgn="auto" hangingPunct="1">
              <a:spcAft>
                <a:spcPts val="0"/>
              </a:spcAft>
              <a:buFont typeface="+mj-lt"/>
              <a:buAutoNum type="arabicPeriod"/>
              <a:defRPr/>
            </a:pPr>
            <a:r>
              <a:rPr lang="en-GB" sz="2000" b="1" dirty="0"/>
              <a:t>The hormonal system</a:t>
            </a:r>
          </a:p>
        </p:txBody>
      </p:sp>
      <p:pic>
        <p:nvPicPr>
          <p:cNvPr id="45058" name="Picture 2" descr="https://www.staff.ncl.ac.uk/t.r.cheek/Fig10.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rcRect/>
          <a:stretch>
            <a:fillRect/>
          </a:stretch>
        </p:blipFill>
        <p:spPr bwMode="auto">
          <a:xfrm>
            <a:off x="683568" y="3291535"/>
            <a:ext cx="4104456" cy="215508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696948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4" fill="hold" nodeType="clickEffect">
                                  <p:stCondLst>
                                    <p:cond delay="0"/>
                                  </p:stCondLst>
                                  <p:childTnLst>
                                    <p:set>
                                      <p:cBhvr>
                                        <p:cTn id="14" dur="1" fill="hold">
                                          <p:stCondLst>
                                            <p:cond delay="0"/>
                                          </p:stCondLst>
                                        </p:cTn>
                                        <p:tgtEl>
                                          <p:spTgt spid="45058"/>
                                        </p:tgtEl>
                                        <p:attrNameLst>
                                          <p:attrName>style.visibility</p:attrName>
                                        </p:attrNameLst>
                                      </p:cBhvr>
                                      <p:to>
                                        <p:strVal val="visible"/>
                                      </p:to>
                                    </p:set>
                                    <p:anim calcmode="lin" valueType="num">
                                      <p:cBhvr additive="base">
                                        <p:cTn id="15" dur="500" fill="hold"/>
                                        <p:tgtEl>
                                          <p:spTgt spid="45058"/>
                                        </p:tgtEl>
                                        <p:attrNameLst>
                                          <p:attrName>ppt_x</p:attrName>
                                        </p:attrNameLst>
                                      </p:cBhvr>
                                      <p:tavLst>
                                        <p:tav tm="0">
                                          <p:val>
                                            <p:strVal val="#ppt_x"/>
                                          </p:val>
                                        </p:tav>
                                        <p:tav tm="100000">
                                          <p:val>
                                            <p:strVal val="#ppt_x"/>
                                          </p:val>
                                        </p:tav>
                                      </p:tavLst>
                                    </p:anim>
                                    <p:anim calcmode="lin" valueType="num">
                                      <p:cBhvr additive="base">
                                        <p:cTn id="16" dur="500" fill="hold"/>
                                        <p:tgtEl>
                                          <p:spTgt spid="45058"/>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b="1" dirty="0"/>
              <a:t>Receptors and Effectors</a:t>
            </a:r>
          </a:p>
        </p:txBody>
      </p:sp>
      <p:sp>
        <p:nvSpPr>
          <p:cNvPr id="3" name="Content Placeholder 2"/>
          <p:cNvSpPr>
            <a:spLocks noGrp="1"/>
          </p:cNvSpPr>
          <p:nvPr>
            <p:ph sz="half" idx="1"/>
          </p:nvPr>
        </p:nvSpPr>
        <p:spPr>
          <a:xfrm>
            <a:off x="250825" y="2565400"/>
            <a:ext cx="4038600" cy="2951163"/>
          </a:xfrm>
          <a:solidFill>
            <a:schemeClr val="accent1">
              <a:lumMod val="40000"/>
              <a:lumOff val="6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Sensory receptors</a:t>
            </a:r>
          </a:p>
          <a:p>
            <a:pPr lvl="1" indent="-182880" eaLnBrk="1" fontAlgn="auto" hangingPunct="1">
              <a:spcAft>
                <a:spcPts val="0"/>
              </a:spcAft>
              <a:buFont typeface="Arial" panose="020B0604020202020204" pitchFamily="34" charset="0"/>
              <a:buChar char="•"/>
              <a:defRPr/>
            </a:pPr>
            <a:r>
              <a:rPr lang="en-GB" dirty="0"/>
              <a:t>Detect changes in pressure, temperature, pH of the blood…</a:t>
            </a:r>
          </a:p>
          <a:p>
            <a:pPr lvl="1" indent="-182880" eaLnBrk="1" fontAlgn="auto" hangingPunct="1">
              <a:spcAft>
                <a:spcPts val="0"/>
              </a:spcAft>
              <a:buFont typeface="Arial" panose="020B0604020202020204" pitchFamily="34" charset="0"/>
              <a:buChar char="•"/>
              <a:defRPr/>
            </a:pPr>
            <a:r>
              <a:rPr lang="en-GB" dirty="0"/>
              <a:t>Monitor changes in the internal environment.</a:t>
            </a:r>
          </a:p>
        </p:txBody>
      </p:sp>
      <p:sp>
        <p:nvSpPr>
          <p:cNvPr id="4" name="Content Placeholder 3"/>
          <p:cNvSpPr>
            <a:spLocks noGrp="1"/>
          </p:cNvSpPr>
          <p:nvPr>
            <p:ph sz="half" idx="2"/>
          </p:nvPr>
        </p:nvSpPr>
        <p:spPr>
          <a:xfrm>
            <a:off x="4859338" y="2565400"/>
            <a:ext cx="4038600" cy="3024188"/>
          </a:xfrm>
          <a:solidFill>
            <a:schemeClr val="accent3">
              <a:lumMod val="40000"/>
              <a:lumOff val="60000"/>
            </a:schemeClr>
          </a:solidFill>
        </p:spPr>
        <p:txBody>
          <a:bodyPr rtlCol="0">
            <a:normAutofit/>
          </a:bodyPr>
          <a:lstStyle/>
          <a:p>
            <a:pPr marL="182880" indent="-182880" eaLnBrk="1" fontAlgn="auto" hangingPunct="1">
              <a:spcAft>
                <a:spcPts val="0"/>
              </a:spcAft>
              <a:buFont typeface="Arial" panose="020B0604020202020204" pitchFamily="34" charset="0"/>
              <a:buChar char="•"/>
              <a:defRPr/>
            </a:pPr>
            <a:r>
              <a:rPr lang="en-GB" dirty="0"/>
              <a:t>Effectors</a:t>
            </a:r>
          </a:p>
          <a:p>
            <a:pPr lvl="1" indent="-182880" eaLnBrk="1" fontAlgn="auto" hangingPunct="1">
              <a:spcAft>
                <a:spcPts val="0"/>
              </a:spcAft>
              <a:buFont typeface="Arial" panose="020B0604020202020204" pitchFamily="34" charset="0"/>
              <a:buChar char="•"/>
              <a:defRPr/>
            </a:pPr>
            <a:r>
              <a:rPr lang="en-GB" dirty="0"/>
              <a:t>Muscles</a:t>
            </a:r>
          </a:p>
          <a:p>
            <a:pPr lvl="1" indent="-182880" eaLnBrk="1" fontAlgn="auto" hangingPunct="1">
              <a:spcAft>
                <a:spcPts val="0"/>
              </a:spcAft>
              <a:buFont typeface="Arial" panose="020B0604020202020204" pitchFamily="34" charset="0"/>
              <a:buChar char="•"/>
              <a:defRPr/>
            </a:pPr>
            <a:r>
              <a:rPr lang="en-GB" dirty="0"/>
              <a:t>Glands </a:t>
            </a:r>
          </a:p>
          <a:p>
            <a:pPr lvl="1" indent="-182880" eaLnBrk="1" fontAlgn="auto" hangingPunct="1">
              <a:spcAft>
                <a:spcPts val="0"/>
              </a:spcAft>
              <a:buFont typeface="Arial" panose="020B0604020202020204" pitchFamily="34" charset="0"/>
              <a:buChar char="•"/>
              <a:defRPr/>
            </a:pPr>
            <a:r>
              <a:rPr lang="en-GB" dirty="0"/>
              <a:t>Respond to the change to re-establish equilibrium</a:t>
            </a:r>
          </a:p>
        </p:txBody>
      </p:sp>
      <p:sp>
        <p:nvSpPr>
          <p:cNvPr id="5" name="Curved Down Arrow 4"/>
          <p:cNvSpPr/>
          <p:nvPr/>
        </p:nvSpPr>
        <p:spPr>
          <a:xfrm>
            <a:off x="3851275" y="1844675"/>
            <a:ext cx="1584325" cy="504825"/>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6" name="TextBox 5"/>
          <p:cNvSpPr txBox="1"/>
          <p:nvPr/>
        </p:nvSpPr>
        <p:spPr>
          <a:xfrm>
            <a:off x="3337246" y="1444109"/>
            <a:ext cx="2612382" cy="369332"/>
          </a:xfrm>
          <a:prstGeom prst="rect">
            <a:avLst/>
          </a:prstGeom>
        </p:spPr>
        <p:style>
          <a:lnRef idx="3">
            <a:schemeClr val="lt1"/>
          </a:lnRef>
          <a:fillRef idx="1">
            <a:schemeClr val="accent3"/>
          </a:fillRef>
          <a:effectRef idx="1">
            <a:schemeClr val="accent3"/>
          </a:effectRef>
          <a:fontRef idx="minor">
            <a:schemeClr val="lt1"/>
          </a:fontRef>
        </p:style>
        <p:txBody>
          <a:bodyPr wrap="none">
            <a:spAutoFit/>
          </a:bodyPr>
          <a:lstStyle/>
          <a:p>
            <a:pPr>
              <a:defRPr/>
            </a:pPr>
            <a:r>
              <a:rPr lang="en-GB" dirty="0"/>
              <a:t>Central Nervous System</a:t>
            </a:r>
          </a:p>
        </p:txBody>
      </p:sp>
    </p:spTree>
    <p:extLst>
      <p:ext uri="{BB962C8B-B14F-4D97-AF65-F5344CB8AC3E}">
        <p14:creationId xmlns:p14="http://schemas.microsoft.com/office/powerpoint/2010/main" val="25007170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bg/>
                                          </p:spTgt>
                                        </p:tgtEl>
                                        <p:attrNameLst>
                                          <p:attrName>style.visibility</p:attrName>
                                        </p:attrNameLst>
                                      </p:cBhvr>
                                      <p:to>
                                        <p:strVal val="visible"/>
                                      </p:to>
                                    </p:set>
                                    <p:animEffect transition="in" filter="fade">
                                      <p:cBhvr>
                                        <p:cTn id="27" dur="500"/>
                                        <p:tgtEl>
                                          <p:spTgt spid="4">
                                            <p:bg/>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500"/>
                                        <p:tgtEl>
                                          <p:spTgt spid="4">
                                            <p:txEl>
                                              <p:pRg st="1" end="1"/>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500"/>
                                        <p:tgtEl>
                                          <p:spTgt spid="4">
                                            <p:txEl>
                                              <p:pRg st="2" end="2"/>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500"/>
                                        <p:tgtEl>
                                          <p:spTgt spid="4">
                                            <p:txEl>
                                              <p:pRg st="3" end="3"/>
                                            </p:txEl>
                                          </p:spTgt>
                                        </p:tgtEl>
                                      </p:cBhvr>
                                    </p:animEffect>
                                  </p:childTnLst>
                                </p:cTn>
                              </p:par>
                            </p:childTnLst>
                          </p:cTn>
                        </p:par>
                      </p:childTnLst>
                    </p:cTn>
                  </p:par>
                  <p:par>
                    <p:cTn id="42" fill="hold" nodeType="clickPar">
                      <p:stCondLst>
                        <p:cond delay="indefinite"/>
                      </p:stCondLst>
                      <p:childTnLst>
                        <p:par>
                          <p:cTn id="43" fill="hold" nodeType="withGroup">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5"/>
                                        </p:tgtEl>
                                        <p:attrNameLst>
                                          <p:attrName>style.visibility</p:attrName>
                                        </p:attrNameLst>
                                      </p:cBhvr>
                                      <p:to>
                                        <p:strVal val="visible"/>
                                      </p:to>
                                    </p:set>
                                    <p:animEffect transition="in" filter="fade">
                                      <p:cBhvr>
                                        <p:cTn id="46" dur="500"/>
                                        <p:tgtEl>
                                          <p:spTgt spid="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P spid="5" grpId="0" animBg="1"/>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E255A-878F-43CA-AE58-E32B5C5141D7}"/>
              </a:ext>
            </a:extLst>
          </p:cNvPr>
          <p:cNvSpPr>
            <a:spLocks noGrp="1"/>
          </p:cNvSpPr>
          <p:nvPr>
            <p:ph type="title"/>
          </p:nvPr>
        </p:nvSpPr>
        <p:spPr>
          <a:xfrm>
            <a:off x="457200" y="274638"/>
            <a:ext cx="8229600" cy="778098"/>
          </a:xfrm>
        </p:spPr>
        <p:txBody>
          <a:bodyPr/>
          <a:lstStyle/>
          <a:p>
            <a:r>
              <a:rPr lang="en-GB" dirty="0"/>
              <a:t>Receptors and Effectors</a:t>
            </a:r>
          </a:p>
        </p:txBody>
      </p:sp>
      <p:pic>
        <p:nvPicPr>
          <p:cNvPr id="5" name="Picture 4">
            <a:extLst>
              <a:ext uri="{FF2B5EF4-FFF2-40B4-BE49-F238E27FC236}">
                <a16:creationId xmlns:a16="http://schemas.microsoft.com/office/drawing/2014/main" id="{89555258-B96F-410F-8454-590398CBAF7E}"/>
              </a:ext>
            </a:extLst>
          </p:cNvPr>
          <p:cNvPicPr>
            <a:picLocks noChangeAspect="1"/>
          </p:cNvPicPr>
          <p:nvPr/>
        </p:nvPicPr>
        <p:blipFill>
          <a:blip r:embed="rId2"/>
          <a:stretch>
            <a:fillRect/>
          </a:stretch>
        </p:blipFill>
        <p:spPr>
          <a:xfrm>
            <a:off x="1059111" y="1241729"/>
            <a:ext cx="7025778" cy="4374541"/>
          </a:xfrm>
          <a:prstGeom prst="rect">
            <a:avLst/>
          </a:prstGeom>
        </p:spPr>
      </p:pic>
    </p:spTree>
    <p:extLst>
      <p:ext uri="{BB962C8B-B14F-4D97-AF65-F5344CB8AC3E}">
        <p14:creationId xmlns:p14="http://schemas.microsoft.com/office/powerpoint/2010/main" val="4035256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188" y="57671"/>
            <a:ext cx="7499350" cy="563017"/>
          </a:xfrm>
        </p:spPr>
        <p:txBody>
          <a:bodyPr>
            <a:normAutofit fontScale="90000"/>
          </a:bodyPr>
          <a:lstStyle/>
          <a:p>
            <a:pPr eaLnBrk="1" fontAlgn="auto" hangingPunct="1">
              <a:spcAft>
                <a:spcPts val="0"/>
              </a:spcAft>
              <a:defRPr/>
            </a:pPr>
            <a:r>
              <a:rPr lang="en-GB" sz="4800" b="1" u="sng" dirty="0"/>
              <a:t>Homeostasis</a:t>
            </a:r>
          </a:p>
        </p:txBody>
      </p:sp>
      <p:sp>
        <p:nvSpPr>
          <p:cNvPr id="14339" name="Content Placeholder 2"/>
          <p:cNvSpPr>
            <a:spLocks noGrp="1"/>
          </p:cNvSpPr>
          <p:nvPr>
            <p:ph idx="1"/>
          </p:nvPr>
        </p:nvSpPr>
        <p:spPr>
          <a:xfrm>
            <a:off x="323528" y="692696"/>
            <a:ext cx="8568952" cy="1081088"/>
          </a:xfrm>
        </p:spPr>
        <p:txBody>
          <a:bodyPr>
            <a:noAutofit/>
          </a:bodyPr>
          <a:lstStyle/>
          <a:p>
            <a:pPr eaLnBrk="1" hangingPunct="1"/>
            <a:r>
              <a:rPr lang="en-GB" sz="1800" b="0" i="0" dirty="0">
                <a:solidFill>
                  <a:srgbClr val="202124"/>
                </a:solidFill>
                <a:effectLst/>
              </a:rPr>
              <a:t>Homeostasis is </a:t>
            </a:r>
            <a:r>
              <a:rPr lang="en-GB" sz="1800" b="1" i="0" dirty="0">
                <a:solidFill>
                  <a:srgbClr val="202124"/>
                </a:solidFill>
                <a:effectLst/>
              </a:rPr>
              <a:t>any self-regulating process by which an organism tends to maintain stability while adjusting to conditions that are best for its survival</a:t>
            </a:r>
            <a:r>
              <a:rPr lang="en-GB" sz="1800" b="0" i="0" dirty="0">
                <a:solidFill>
                  <a:srgbClr val="202124"/>
                </a:solidFill>
                <a:effectLst/>
              </a:rPr>
              <a:t>. </a:t>
            </a:r>
          </a:p>
          <a:p>
            <a:pPr eaLnBrk="1" hangingPunct="1"/>
            <a:r>
              <a:rPr lang="en-GB" sz="1800" b="0" i="0" dirty="0">
                <a:solidFill>
                  <a:srgbClr val="202124"/>
                </a:solidFill>
                <a:effectLst/>
              </a:rPr>
              <a:t>If homeostasis is successful, life continues; if it's unsuccessful, it results in a disaster or death of the organism.</a:t>
            </a:r>
            <a:endParaRPr lang="en-GB" altLang="en-US" sz="1800" dirty="0"/>
          </a:p>
          <a:p>
            <a:pPr eaLnBrk="1" hangingPunct="1"/>
            <a:endParaRPr lang="en-GB" altLang="en-US" sz="1800" dirty="0"/>
          </a:p>
        </p:txBody>
      </p:sp>
      <p:graphicFrame>
        <p:nvGraphicFramePr>
          <p:cNvPr id="4" name="Diagram 3"/>
          <p:cNvGraphicFramePr/>
          <p:nvPr>
            <p:extLst>
              <p:ext uri="{D42A27DB-BD31-4B8C-83A1-F6EECF244321}">
                <p14:modId xmlns:p14="http://schemas.microsoft.com/office/powerpoint/2010/main" val="2595811348"/>
              </p:ext>
            </p:extLst>
          </p:nvPr>
        </p:nvGraphicFramePr>
        <p:xfrm>
          <a:off x="1763688" y="2780928"/>
          <a:ext cx="6096000" cy="3168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1" name="Picture 4"/>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99553" y="2556376"/>
            <a:ext cx="1400175" cy="144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291607" y="2587198"/>
            <a:ext cx="5040162" cy="707886"/>
          </a:xfrm>
          <a:prstGeom prst="rect">
            <a:avLst/>
          </a:prstGeom>
        </p:spPr>
        <p:style>
          <a:lnRef idx="0">
            <a:schemeClr val="accent6"/>
          </a:lnRef>
          <a:fillRef idx="3">
            <a:schemeClr val="accent6"/>
          </a:fillRef>
          <a:effectRef idx="3">
            <a:schemeClr val="accent6"/>
          </a:effectRef>
          <a:fontRef idx="minor">
            <a:schemeClr val="lt1"/>
          </a:fontRef>
        </p:style>
        <p:txBody>
          <a:bodyPr wrap="none">
            <a:spAutoFit/>
          </a:bodyPr>
          <a:lstStyle/>
          <a:p>
            <a:pPr>
              <a:defRPr/>
            </a:pPr>
            <a:r>
              <a:rPr lang="en-GB" sz="2000" b="1" dirty="0"/>
              <a:t>keep the internal environment constant.</a:t>
            </a:r>
          </a:p>
          <a:p>
            <a:pPr>
              <a:defRPr/>
            </a:pPr>
            <a:endParaRPr lang="en-GB" sz="2000" b="1" dirty="0"/>
          </a:p>
        </p:txBody>
      </p:sp>
    </p:spTree>
    <p:extLst>
      <p:ext uri="{BB962C8B-B14F-4D97-AF65-F5344CB8AC3E}">
        <p14:creationId xmlns:p14="http://schemas.microsoft.com/office/powerpoint/2010/main" val="1323210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C2596-3A19-4908-A116-F94D7E7D7445}"/>
              </a:ext>
            </a:extLst>
          </p:cNvPr>
          <p:cNvSpPr>
            <a:spLocks noGrp="1"/>
          </p:cNvSpPr>
          <p:nvPr>
            <p:ph type="title"/>
          </p:nvPr>
        </p:nvSpPr>
        <p:spPr/>
        <p:txBody>
          <a:bodyPr/>
          <a:lstStyle/>
          <a:p>
            <a:r>
              <a:rPr lang="en-GB" dirty="0"/>
              <a:t>Additional information</a:t>
            </a:r>
          </a:p>
        </p:txBody>
      </p:sp>
      <p:sp>
        <p:nvSpPr>
          <p:cNvPr id="3" name="Content Placeholder 2">
            <a:extLst>
              <a:ext uri="{FF2B5EF4-FFF2-40B4-BE49-F238E27FC236}">
                <a16:creationId xmlns:a16="http://schemas.microsoft.com/office/drawing/2014/main" id="{54DFCAB8-EDDA-4388-872F-227DDC6B8230}"/>
              </a:ext>
            </a:extLst>
          </p:cNvPr>
          <p:cNvSpPr>
            <a:spLocks noGrp="1"/>
          </p:cNvSpPr>
          <p:nvPr>
            <p:ph idx="1"/>
          </p:nvPr>
        </p:nvSpPr>
        <p:spPr/>
        <p:txBody>
          <a:bodyPr/>
          <a:lstStyle/>
          <a:p>
            <a:r>
              <a:rPr lang="en-US" b="1" dirty="0"/>
              <a:t>Homeostasis and Negative/Positive Feedback - video:</a:t>
            </a:r>
          </a:p>
          <a:p>
            <a:endParaRPr lang="en-GB" dirty="0">
              <a:hlinkClick r:id="rId2"/>
            </a:endParaRPr>
          </a:p>
          <a:p>
            <a:r>
              <a:rPr lang="en-GB" dirty="0">
                <a:hlinkClick r:id="rId2"/>
              </a:rPr>
              <a:t>https://www.youtube.com/watch?v=Iz0Q9nTZCw4</a:t>
            </a:r>
            <a:r>
              <a:rPr lang="en-GB" dirty="0"/>
              <a:t> </a:t>
            </a:r>
          </a:p>
        </p:txBody>
      </p:sp>
    </p:spTree>
    <p:extLst>
      <p:ext uri="{BB962C8B-B14F-4D97-AF65-F5344CB8AC3E}">
        <p14:creationId xmlns:p14="http://schemas.microsoft.com/office/powerpoint/2010/main" val="2621754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p>
            <a:pPr eaLnBrk="1" fontAlgn="auto" hangingPunct="1">
              <a:spcAft>
                <a:spcPts val="0"/>
              </a:spcAft>
              <a:defRPr/>
            </a:pPr>
            <a:r>
              <a:rPr lang="en-US" altLang="en-US" b="1" dirty="0"/>
              <a:t>Core body temperature</a:t>
            </a:r>
          </a:p>
        </p:txBody>
      </p:sp>
      <p:sp>
        <p:nvSpPr>
          <p:cNvPr id="21507" name="Rectangle 3"/>
          <p:cNvSpPr>
            <a:spLocks noGrp="1"/>
          </p:cNvSpPr>
          <p:nvPr>
            <p:ph idx="1"/>
          </p:nvPr>
        </p:nvSpPr>
        <p:spPr/>
        <p:txBody>
          <a:bodyPr/>
          <a:lstStyle/>
          <a:p>
            <a:pPr eaLnBrk="1" hangingPunct="1"/>
            <a:r>
              <a:rPr lang="en-US" altLang="en-US" dirty="0"/>
              <a:t>Peripheral parts can fluctuate in temperature without affecting the survival of the individual.</a:t>
            </a:r>
          </a:p>
          <a:p>
            <a:pPr eaLnBrk="1" hangingPunct="1"/>
            <a:endParaRPr lang="en-US" altLang="en-US" dirty="0"/>
          </a:p>
          <a:p>
            <a:pPr eaLnBrk="1" hangingPunct="1"/>
            <a:r>
              <a:rPr lang="en-US" altLang="en-US" dirty="0"/>
              <a:t>Why must the core temperature be maintained?</a:t>
            </a:r>
          </a:p>
        </p:txBody>
      </p:sp>
    </p:spTree>
    <p:extLst>
      <p:ext uri="{BB962C8B-B14F-4D97-AF65-F5344CB8AC3E}">
        <p14:creationId xmlns:p14="http://schemas.microsoft.com/office/powerpoint/2010/main" val="495715859"/>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p:cNvSpPr>
          <p:nvPr>
            <p:ph type="title"/>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normAutofit fontScale="90000"/>
          </a:bodyPr>
          <a:lstStyle/>
          <a:p>
            <a:pPr eaLnBrk="1" fontAlgn="auto" hangingPunct="1">
              <a:spcAft>
                <a:spcPts val="0"/>
              </a:spcAft>
              <a:defRPr/>
            </a:pPr>
            <a:r>
              <a:rPr lang="en-GB" sz="3900" b="1" dirty="0">
                <a:solidFill>
                  <a:schemeClr val="tx1"/>
                </a:solidFill>
              </a:rPr>
              <a:t>Control of temperature regulation </a:t>
            </a:r>
            <a:r>
              <a:rPr lang="en-US" sz="1200" b="1" dirty="0">
                <a:hlinkClick r:id="rId3"/>
              </a:rPr>
              <a:t>http://www.springer.com/cda/content/document/cda_downloaddocument/4001s.swf?SGWID=0-0-45-754525-0</a:t>
            </a:r>
            <a:r>
              <a:rPr lang="en-US" b="1" dirty="0"/>
              <a:t> </a:t>
            </a:r>
            <a:endParaRPr lang="en-GB" b="1" dirty="0"/>
          </a:p>
        </p:txBody>
      </p:sp>
      <p:pic>
        <p:nvPicPr>
          <p:cNvPr id="29699" name="Picture 5"/>
          <p:cNvPicPr>
            <a:picLocks noChangeAspect="1" noChangeArrowheads="1"/>
          </p:cNvPicPr>
          <p:nvPr/>
        </p:nvPicPr>
        <p:blipFill>
          <a:blip r:embed="rId4">
            <a:extLst>
              <a:ext uri="{28A0092B-C50C-407E-A947-70E740481C1C}">
                <a14:useLocalDpi xmlns:a14="http://schemas.microsoft.com/office/drawing/2010/main" val="0"/>
              </a:ext>
            </a:extLst>
          </a:blip>
          <a:srcRect l="11066" t="11806" r="11456" b="17317"/>
          <a:stretch>
            <a:fillRect/>
          </a:stretch>
        </p:blipFill>
        <p:spPr bwMode="auto">
          <a:xfrm>
            <a:off x="42863" y="1557338"/>
            <a:ext cx="9101137" cy="5026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9766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02BB7-F04C-4214-B5B7-237E3308717B}"/>
              </a:ext>
            </a:extLst>
          </p:cNvPr>
          <p:cNvSpPr>
            <a:spLocks noGrp="1"/>
          </p:cNvSpPr>
          <p:nvPr>
            <p:ph type="title"/>
          </p:nvPr>
        </p:nvSpPr>
        <p:spPr/>
        <p:txBody>
          <a:bodyPr/>
          <a:lstStyle/>
          <a:p>
            <a:r>
              <a:rPr lang="en-US" dirty="0"/>
              <a:t>Additional information</a:t>
            </a:r>
            <a:endParaRPr lang="en-GB" dirty="0"/>
          </a:p>
        </p:txBody>
      </p:sp>
      <p:sp>
        <p:nvSpPr>
          <p:cNvPr id="3" name="Content Placeholder 2">
            <a:extLst>
              <a:ext uri="{FF2B5EF4-FFF2-40B4-BE49-F238E27FC236}">
                <a16:creationId xmlns:a16="http://schemas.microsoft.com/office/drawing/2014/main" id="{E153FC4B-7F82-4613-8B3B-1281CE1B2D42}"/>
              </a:ext>
            </a:extLst>
          </p:cNvPr>
          <p:cNvSpPr>
            <a:spLocks noGrp="1"/>
          </p:cNvSpPr>
          <p:nvPr>
            <p:ph idx="1"/>
          </p:nvPr>
        </p:nvSpPr>
        <p:spPr/>
        <p:txBody>
          <a:bodyPr/>
          <a:lstStyle/>
          <a:p>
            <a:r>
              <a:rPr lang="en-US" b="1" dirty="0"/>
              <a:t>Temperature Regulation Of The Human Body video:</a:t>
            </a:r>
            <a:endParaRPr lang="el-GR" dirty="0">
              <a:hlinkClick r:id="rId2"/>
            </a:endParaRPr>
          </a:p>
          <a:p>
            <a:endParaRPr lang="el-GR" dirty="0">
              <a:hlinkClick r:id="rId2"/>
            </a:endParaRPr>
          </a:p>
          <a:p>
            <a:r>
              <a:rPr lang="en-GB" dirty="0">
                <a:hlinkClick r:id="rId2"/>
              </a:rPr>
              <a:t>https://www.youtube.com/watch?v=vJhsyS4lTW0</a:t>
            </a:r>
            <a:r>
              <a:rPr lang="el-GR" dirty="0"/>
              <a:t> </a:t>
            </a:r>
            <a:endParaRPr lang="en-GB" dirty="0"/>
          </a:p>
        </p:txBody>
      </p:sp>
    </p:spTree>
    <p:extLst>
      <p:ext uri="{BB962C8B-B14F-4D97-AF65-F5344CB8AC3E}">
        <p14:creationId xmlns:p14="http://schemas.microsoft.com/office/powerpoint/2010/main" val="4003828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380628"/>
            <a:ext cx="8229600" cy="1143000"/>
          </a:xfrm>
        </p:spPr>
        <p:txBody>
          <a:bodyPr>
            <a:normAutofit fontScale="90000"/>
          </a:bodyPr>
          <a:lstStyle/>
          <a:p>
            <a:r>
              <a:rPr lang="en-US" altLang="en-US" b="1" dirty="0">
                <a:ea typeface="ＭＳ Ｐゴシック" pitchFamily="34" charset="-128"/>
              </a:rPr>
              <a:t> A Thermostat in the Brain Regulates Mammalian Body Temperature</a:t>
            </a:r>
          </a:p>
        </p:txBody>
      </p:sp>
      <p:sp>
        <p:nvSpPr>
          <p:cNvPr id="54275" name="Rectangle 3"/>
          <p:cNvSpPr>
            <a:spLocks noGrp="1" noChangeArrowheads="1"/>
          </p:cNvSpPr>
          <p:nvPr>
            <p:ph sz="half" idx="1"/>
          </p:nvPr>
        </p:nvSpPr>
        <p:spPr>
          <a:xfrm>
            <a:off x="323528" y="2348880"/>
            <a:ext cx="4474840" cy="3556992"/>
          </a:xfrm>
        </p:spPr>
        <p:txBody>
          <a:bodyPr>
            <a:normAutofit/>
          </a:bodyPr>
          <a:lstStyle/>
          <a:p>
            <a:pPr marL="0" indent="0" eaLnBrk="1" hangingPunct="1">
              <a:buNone/>
            </a:pPr>
            <a:r>
              <a:rPr lang="en-US" altLang="en-US" sz="2200" dirty="0">
                <a:ea typeface="ＭＳ Ｐゴシック" pitchFamily="34" charset="-128"/>
              </a:rPr>
              <a:t>In vertebrate brains, the </a:t>
            </a:r>
            <a:r>
              <a:rPr lang="en-US" altLang="en-US" sz="2200" b="1" dirty="0">
                <a:solidFill>
                  <a:schemeClr val="accent6">
                    <a:lumMod val="75000"/>
                  </a:schemeClr>
                </a:solidFill>
                <a:ea typeface="ＭＳ Ｐゴシック" pitchFamily="34" charset="-128"/>
              </a:rPr>
              <a:t>hypothalamus</a:t>
            </a:r>
            <a:r>
              <a:rPr lang="en-US" altLang="en-US" sz="2200" dirty="0">
                <a:solidFill>
                  <a:schemeClr val="accent6">
                    <a:lumMod val="75000"/>
                  </a:schemeClr>
                </a:solidFill>
                <a:ea typeface="ＭＳ Ｐゴシック" pitchFamily="34" charset="-128"/>
              </a:rPr>
              <a:t> </a:t>
            </a:r>
            <a:r>
              <a:rPr lang="en-US" altLang="en-US" sz="2200" dirty="0">
                <a:ea typeface="ＭＳ Ｐゴシック" pitchFamily="34" charset="-128"/>
              </a:rPr>
              <a:t>in the brain is the major center of the thermostat. The temperature of the hypothalamus can be the main feedback to the thermostat.</a:t>
            </a:r>
          </a:p>
          <a:p>
            <a:pPr marL="0" indent="0" eaLnBrk="1" hangingPunct="1"/>
            <a:endParaRPr lang="en-US" altLang="en-US" sz="2200" dirty="0">
              <a:ea typeface="ＭＳ Ｐゴシック" pitchFamily="34" charset="-128"/>
            </a:endParaRPr>
          </a:p>
        </p:txBody>
      </p:sp>
      <p:pic>
        <p:nvPicPr>
          <p:cNvPr id="542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1988840"/>
            <a:ext cx="3682752" cy="36714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0427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354360" y="198440"/>
            <a:ext cx="8435280" cy="1143000"/>
          </a:xfrm>
        </p:spPr>
        <p:txBody>
          <a:bodyPr>
            <a:noAutofit/>
          </a:bodyPr>
          <a:lstStyle/>
          <a:p>
            <a:r>
              <a:rPr lang="en-US" altLang="en-US" sz="3800" b="1" dirty="0">
                <a:ea typeface="ＭＳ Ｐゴシック" pitchFamily="34" charset="-128"/>
              </a:rPr>
              <a:t>A Thermostat in the Brain Regulates Mammalian Body Temperature</a:t>
            </a:r>
          </a:p>
        </p:txBody>
      </p:sp>
      <p:sp>
        <p:nvSpPr>
          <p:cNvPr id="56323" name="Rectangle 3"/>
          <p:cNvSpPr>
            <a:spLocks noGrp="1" noChangeArrowheads="1"/>
          </p:cNvSpPr>
          <p:nvPr>
            <p:ph type="body" idx="1"/>
          </p:nvPr>
        </p:nvSpPr>
        <p:spPr>
          <a:xfrm>
            <a:off x="457200" y="1844823"/>
            <a:ext cx="8229600" cy="3672409"/>
          </a:xfrm>
        </p:spPr>
        <p:txBody>
          <a:bodyPr>
            <a:normAutofit lnSpcReduction="10000"/>
          </a:bodyPr>
          <a:lstStyle/>
          <a:p>
            <a:pPr marL="0" indent="0" eaLnBrk="1" hangingPunct="1">
              <a:buNone/>
            </a:pPr>
            <a:r>
              <a:rPr lang="en-US" altLang="en-US" sz="2400" dirty="0">
                <a:ea typeface="ＭＳ Ｐゴシック" pitchFamily="34" charset="-128"/>
              </a:rPr>
              <a:t>Cooling the hypothalamus can cause body temperature to rise by:</a:t>
            </a:r>
          </a:p>
          <a:p>
            <a:pPr eaLnBrk="1" hangingPunct="1">
              <a:buFontTx/>
              <a:buChar char="•"/>
            </a:pPr>
            <a:r>
              <a:rPr lang="en-US" altLang="en-US" sz="2400" dirty="0">
                <a:ea typeface="ＭＳ Ｐゴシック" pitchFamily="34" charset="-128"/>
              </a:rPr>
              <a:t>Constricting blood vessels to the skin</a:t>
            </a:r>
          </a:p>
          <a:p>
            <a:pPr eaLnBrk="1" hangingPunct="1">
              <a:buFontTx/>
              <a:buChar char="•"/>
            </a:pPr>
            <a:r>
              <a:rPr lang="en-US" altLang="en-US" sz="2400" dirty="0">
                <a:ea typeface="ＭＳ Ｐゴシック" pitchFamily="34" charset="-128"/>
              </a:rPr>
              <a:t>Increasing metabolic rate.</a:t>
            </a:r>
          </a:p>
          <a:p>
            <a:pPr eaLnBrk="1" hangingPunct="1">
              <a:buFontTx/>
              <a:buChar char="•"/>
            </a:pPr>
            <a:endParaRPr lang="en-US" altLang="en-US" sz="2400" dirty="0">
              <a:ea typeface="ＭＳ Ｐゴシック" pitchFamily="34" charset="-128"/>
            </a:endParaRPr>
          </a:p>
          <a:p>
            <a:pPr marL="0" indent="0" eaLnBrk="1" hangingPunct="1">
              <a:buNone/>
            </a:pPr>
            <a:r>
              <a:rPr lang="en-US" altLang="en-US" sz="2400" dirty="0">
                <a:ea typeface="ＭＳ Ｐゴシック" pitchFamily="34" charset="-128"/>
              </a:rPr>
              <a:t>Warming the hypothalamus can lower body temperature by:</a:t>
            </a:r>
          </a:p>
          <a:p>
            <a:pPr eaLnBrk="1" hangingPunct="1">
              <a:buFontTx/>
              <a:buChar char="•"/>
            </a:pPr>
            <a:r>
              <a:rPr lang="en-US" altLang="en-US" sz="2400" dirty="0">
                <a:ea typeface="ＭＳ Ｐゴシック" pitchFamily="34" charset="-128"/>
              </a:rPr>
              <a:t>Dilating blood vessels to the skin</a:t>
            </a:r>
          </a:p>
          <a:p>
            <a:pPr eaLnBrk="1" hangingPunct="1">
              <a:buFontTx/>
              <a:buChar char="•"/>
            </a:pPr>
            <a:r>
              <a:rPr lang="en-US" altLang="en-US" sz="2400" dirty="0">
                <a:ea typeface="ＭＳ Ｐゴシック" pitchFamily="34" charset="-128"/>
              </a:rPr>
              <a:t>Sweating.</a:t>
            </a:r>
          </a:p>
        </p:txBody>
      </p:sp>
    </p:spTree>
    <p:extLst>
      <p:ext uri="{BB962C8B-B14F-4D97-AF65-F5344CB8AC3E}">
        <p14:creationId xmlns:p14="http://schemas.microsoft.com/office/powerpoint/2010/main" val="3765317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400708" y="188640"/>
            <a:ext cx="8363272" cy="1143000"/>
          </a:xfrm>
        </p:spPr>
        <p:txBody>
          <a:bodyPr>
            <a:noAutofit/>
          </a:bodyPr>
          <a:lstStyle/>
          <a:p>
            <a:r>
              <a:rPr lang="en-US" altLang="en-US" sz="3700" dirty="0">
                <a:ea typeface="ＭＳ Ｐゴシック" pitchFamily="34" charset="-128"/>
              </a:rPr>
              <a:t> </a:t>
            </a:r>
            <a:r>
              <a:rPr lang="en-US" altLang="en-US" sz="3700" b="1" dirty="0">
                <a:ea typeface="ＭＳ Ｐゴシック" pitchFamily="34" charset="-128"/>
              </a:rPr>
              <a:t>A Thermostat in the Brain Regulates Mammalian Body Temperature</a:t>
            </a:r>
          </a:p>
        </p:txBody>
      </p:sp>
      <p:sp>
        <p:nvSpPr>
          <p:cNvPr id="58371" name="Rectangle 3"/>
          <p:cNvSpPr>
            <a:spLocks noGrp="1" noChangeArrowheads="1"/>
          </p:cNvSpPr>
          <p:nvPr>
            <p:ph type="body" idx="1"/>
          </p:nvPr>
        </p:nvSpPr>
        <p:spPr>
          <a:xfrm>
            <a:off x="467544" y="1916832"/>
            <a:ext cx="8229600" cy="3701008"/>
          </a:xfrm>
        </p:spPr>
        <p:txBody>
          <a:bodyPr>
            <a:normAutofit/>
          </a:bodyPr>
          <a:lstStyle/>
          <a:p>
            <a:pPr eaLnBrk="1" hangingPunct="1"/>
            <a:r>
              <a:rPr lang="en-US" altLang="en-US" sz="2400" dirty="0">
                <a:ea typeface="ＭＳ Ｐゴシック" pitchFamily="34" charset="-128"/>
              </a:rPr>
              <a:t>The temperature of the hypothalamus is a </a:t>
            </a:r>
            <a:r>
              <a:rPr lang="en-US" altLang="en-US" sz="2400" dirty="0">
                <a:solidFill>
                  <a:schemeClr val="accent6">
                    <a:lumMod val="75000"/>
                  </a:schemeClr>
                </a:solidFill>
                <a:ea typeface="ＭＳ Ｐゴシック" pitchFamily="34" charset="-128"/>
              </a:rPr>
              <a:t>negative</a:t>
            </a:r>
            <a:r>
              <a:rPr lang="en-US" altLang="en-US" sz="2400" dirty="0">
                <a:solidFill>
                  <a:srgbClr val="FF0000"/>
                </a:solidFill>
                <a:ea typeface="ＭＳ Ｐゴシック" pitchFamily="34" charset="-128"/>
              </a:rPr>
              <a:t> </a:t>
            </a:r>
            <a:r>
              <a:rPr lang="en-US" altLang="en-US" sz="2400" dirty="0">
                <a:ea typeface="ＭＳ Ｐゴシック" pitchFamily="34" charset="-128"/>
              </a:rPr>
              <a:t>feedback signal – variability from its set point can trigger thermoregulatory responses.</a:t>
            </a:r>
          </a:p>
          <a:p>
            <a:pPr eaLnBrk="1" hangingPunct="1">
              <a:lnSpc>
                <a:spcPct val="80000"/>
              </a:lnSpc>
            </a:pPr>
            <a:endParaRPr lang="en-US" altLang="en-US" sz="2400" dirty="0">
              <a:ea typeface="ＭＳ Ｐゴシック" pitchFamily="34" charset="-128"/>
            </a:endParaRPr>
          </a:p>
          <a:p>
            <a:pPr marL="0" indent="0" eaLnBrk="1" hangingPunct="1">
              <a:lnSpc>
                <a:spcPct val="80000"/>
              </a:lnSpc>
              <a:buNone/>
            </a:pPr>
            <a:r>
              <a:rPr lang="en-US" altLang="en-US" sz="2400" dirty="0">
                <a:ea typeface="ＭＳ Ｐゴシック" pitchFamily="34" charset="-128"/>
              </a:rPr>
              <a:t>Other factors can change hypothalamic set points:</a:t>
            </a:r>
          </a:p>
          <a:p>
            <a:pPr eaLnBrk="1" hangingPunct="1">
              <a:lnSpc>
                <a:spcPct val="80000"/>
              </a:lnSpc>
              <a:buFontTx/>
              <a:buChar char="•"/>
            </a:pPr>
            <a:r>
              <a:rPr lang="en-US" altLang="en-US" sz="2400" dirty="0">
                <a:ea typeface="ＭＳ Ｐゴシック" pitchFamily="34" charset="-128"/>
              </a:rPr>
              <a:t>Change in skin temperature</a:t>
            </a:r>
          </a:p>
          <a:p>
            <a:pPr eaLnBrk="1" hangingPunct="1">
              <a:lnSpc>
                <a:spcPct val="80000"/>
              </a:lnSpc>
              <a:buFontTx/>
              <a:buChar char="•"/>
            </a:pPr>
            <a:r>
              <a:rPr lang="en-US" altLang="en-US" sz="2400" dirty="0">
                <a:ea typeface="ＭＳ Ｐゴシック" pitchFamily="34" charset="-128"/>
              </a:rPr>
              <a:t>Wakefulness or sleep</a:t>
            </a:r>
          </a:p>
          <a:p>
            <a:pPr eaLnBrk="1" hangingPunct="1">
              <a:lnSpc>
                <a:spcPct val="80000"/>
              </a:lnSpc>
              <a:buFontTx/>
              <a:buChar char="•"/>
            </a:pPr>
            <a:r>
              <a:rPr lang="en-US" altLang="en-US" sz="2400" i="1" dirty="0">
                <a:ea typeface="ＭＳ Ｐゴシック" pitchFamily="34" charset="-128"/>
              </a:rPr>
              <a:t>Circadian rhythm – </a:t>
            </a:r>
            <a:r>
              <a:rPr lang="en-US" altLang="en-US" sz="2400" dirty="0">
                <a:ea typeface="ＭＳ Ｐゴシック" pitchFamily="34" charset="-128"/>
              </a:rPr>
              <a:t>a daily internal cycle.</a:t>
            </a:r>
          </a:p>
          <a:p>
            <a:pPr eaLnBrk="1" hangingPunct="1">
              <a:buFontTx/>
              <a:buChar char="•"/>
            </a:pPr>
            <a:endParaRPr lang="en-US" altLang="en-US" sz="2400" dirty="0">
              <a:ea typeface="ＭＳ Ｐゴシック" pitchFamily="34" charset="-128"/>
            </a:endParaRPr>
          </a:p>
        </p:txBody>
      </p:sp>
    </p:spTree>
    <p:extLst>
      <p:ext uri="{BB962C8B-B14F-4D97-AF65-F5344CB8AC3E}">
        <p14:creationId xmlns:p14="http://schemas.microsoft.com/office/powerpoint/2010/main" val="2431846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Autofit/>
          </a:bodyPr>
          <a:lstStyle/>
          <a:p>
            <a:r>
              <a:rPr lang="en-US" altLang="en-US" sz="3600" dirty="0">
                <a:ea typeface="ＭＳ Ｐゴシック" pitchFamily="34" charset="-128"/>
              </a:rPr>
              <a:t> </a:t>
            </a:r>
            <a:r>
              <a:rPr lang="en-US" altLang="en-US" sz="3600" b="1" dirty="0">
                <a:ea typeface="ＭＳ Ｐゴシック" pitchFamily="34" charset="-128"/>
              </a:rPr>
              <a:t>A Thermostat in the Brain Regulates Mammalian Body Temperature</a:t>
            </a:r>
          </a:p>
        </p:txBody>
      </p:sp>
      <p:sp>
        <p:nvSpPr>
          <p:cNvPr id="62467" name="Rectangle 3"/>
          <p:cNvSpPr>
            <a:spLocks noGrp="1" noChangeArrowheads="1"/>
          </p:cNvSpPr>
          <p:nvPr>
            <p:ph type="body" idx="1"/>
          </p:nvPr>
        </p:nvSpPr>
        <p:spPr>
          <a:xfrm>
            <a:off x="457200" y="1916832"/>
            <a:ext cx="8229600" cy="3917032"/>
          </a:xfrm>
        </p:spPr>
        <p:txBody>
          <a:bodyPr>
            <a:normAutofit fontScale="85000" lnSpcReduction="10000"/>
          </a:bodyPr>
          <a:lstStyle/>
          <a:p>
            <a:pPr eaLnBrk="1" hangingPunct="1"/>
            <a:r>
              <a:rPr lang="en-US" altLang="en-US" dirty="0">
                <a:ea typeface="ＭＳ Ｐゴシック" pitchFamily="34" charset="-128"/>
              </a:rPr>
              <a:t>Fever is an adaptive response to help fight pathogens.</a:t>
            </a:r>
          </a:p>
          <a:p>
            <a:pPr eaLnBrk="1" hangingPunct="1"/>
            <a:r>
              <a:rPr lang="en-US" altLang="en-US" dirty="0">
                <a:ea typeface="ＭＳ Ｐゴシック" pitchFamily="34" charset="-128"/>
              </a:rPr>
              <a:t>The rise in body temperature is caused by a rise in the set point for metabolic heat production.</a:t>
            </a:r>
          </a:p>
          <a:p>
            <a:pPr eaLnBrk="1" hangingPunct="1"/>
            <a:r>
              <a:rPr lang="en-US" altLang="en-US" dirty="0">
                <a:ea typeface="ＭＳ Ｐゴシック" pitchFamily="34" charset="-128"/>
              </a:rPr>
              <a:t>Some animals lower their temperature during inactive periods to conserve energy – </a:t>
            </a:r>
            <a:r>
              <a:rPr lang="en-US" altLang="en-US" i="1" dirty="0">
                <a:ea typeface="ＭＳ Ｐゴシック" pitchFamily="34" charset="-128"/>
              </a:rPr>
              <a:t>daily torpor</a:t>
            </a:r>
            <a:r>
              <a:rPr lang="en-US" altLang="en-US" dirty="0">
                <a:ea typeface="ＭＳ Ｐゴシック" pitchFamily="34" charset="-128"/>
              </a:rPr>
              <a:t>.</a:t>
            </a:r>
          </a:p>
          <a:p>
            <a:pPr eaLnBrk="1" hangingPunct="1"/>
            <a:r>
              <a:rPr lang="en-US" altLang="en-US" dirty="0">
                <a:ea typeface="ＭＳ Ｐゴシック" pitchFamily="34" charset="-128"/>
              </a:rPr>
              <a:t>Long-lasting regulated hypothermia – </a:t>
            </a:r>
            <a:r>
              <a:rPr lang="en-US" altLang="en-US" i="1" dirty="0">
                <a:ea typeface="ＭＳ Ｐゴシック" pitchFamily="34" charset="-128"/>
              </a:rPr>
              <a:t>hibernation.</a:t>
            </a:r>
            <a:endParaRPr lang="en-US" altLang="en-US" dirty="0">
              <a:ea typeface="ＭＳ Ｐゴシック" pitchFamily="34" charset="-128"/>
            </a:endParaRPr>
          </a:p>
        </p:txBody>
      </p:sp>
    </p:spTree>
    <p:extLst>
      <p:ext uri="{BB962C8B-B14F-4D97-AF65-F5344CB8AC3E}">
        <p14:creationId xmlns:p14="http://schemas.microsoft.com/office/powerpoint/2010/main" val="3189344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1F81C-9A7B-43D1-8F68-5644FE9CF964}"/>
              </a:ext>
            </a:extLst>
          </p:cNvPr>
          <p:cNvSpPr>
            <a:spLocks noGrp="1"/>
          </p:cNvSpPr>
          <p:nvPr>
            <p:ph type="title"/>
          </p:nvPr>
        </p:nvSpPr>
        <p:spPr/>
        <p:txBody>
          <a:bodyPr/>
          <a:lstStyle/>
          <a:p>
            <a:r>
              <a:rPr lang="en-GB" b="1" dirty="0"/>
              <a:t>Finding the right balance</a:t>
            </a:r>
          </a:p>
        </p:txBody>
      </p:sp>
      <p:sp>
        <p:nvSpPr>
          <p:cNvPr id="3" name="Content Placeholder 2">
            <a:extLst>
              <a:ext uri="{FF2B5EF4-FFF2-40B4-BE49-F238E27FC236}">
                <a16:creationId xmlns:a16="http://schemas.microsoft.com/office/drawing/2014/main" id="{999C0E32-1217-4EFA-B3F8-878B40097827}"/>
              </a:ext>
            </a:extLst>
          </p:cNvPr>
          <p:cNvSpPr>
            <a:spLocks noGrp="1"/>
          </p:cNvSpPr>
          <p:nvPr>
            <p:ph idx="1"/>
          </p:nvPr>
        </p:nvSpPr>
        <p:spPr>
          <a:xfrm>
            <a:off x="457200" y="1772815"/>
            <a:ext cx="8229600" cy="3744417"/>
          </a:xfrm>
        </p:spPr>
        <p:txBody>
          <a:bodyPr/>
          <a:lstStyle/>
          <a:p>
            <a:pPr marL="0" indent="0">
              <a:buNone/>
            </a:pPr>
            <a:r>
              <a:rPr lang="en-US" dirty="0"/>
              <a:t>The thermoregulatory </a:t>
            </a:r>
            <a:r>
              <a:rPr lang="en-US" dirty="0" err="1"/>
              <a:t>centre</a:t>
            </a:r>
            <a:r>
              <a:rPr lang="en-US" dirty="0"/>
              <a:t> of the brain triggers changes in effectors, such as sweat glands and muscles, in order to constantly balance our temperature gains and temperature losses.</a:t>
            </a:r>
          </a:p>
          <a:p>
            <a:endParaRPr lang="en-GB" dirty="0"/>
          </a:p>
        </p:txBody>
      </p:sp>
    </p:spTree>
    <p:extLst>
      <p:ext uri="{BB962C8B-B14F-4D97-AF65-F5344CB8AC3E}">
        <p14:creationId xmlns:p14="http://schemas.microsoft.com/office/powerpoint/2010/main" val="6830172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How is temperature controlled?</a:t>
            </a:r>
          </a:p>
        </p:txBody>
      </p:sp>
      <p:sp>
        <p:nvSpPr>
          <p:cNvPr id="3" name="Content Placeholder 2"/>
          <p:cNvSpPr>
            <a:spLocks noGrp="1"/>
          </p:cNvSpPr>
          <p:nvPr>
            <p:ph idx="1"/>
          </p:nvPr>
        </p:nvSpPr>
        <p:spPr>
          <a:xfrm>
            <a:off x="395536" y="1417638"/>
            <a:ext cx="6566322" cy="4171602"/>
          </a:xfrm>
        </p:spPr>
        <p:txBody>
          <a:bodyPr>
            <a:normAutofit fontScale="70000" lnSpcReduction="20000"/>
          </a:bodyPr>
          <a:lstStyle/>
          <a:p>
            <a:pPr>
              <a:spcBef>
                <a:spcPct val="30000"/>
              </a:spcBef>
            </a:pPr>
            <a:r>
              <a:rPr lang="en-GB" altLang="en-US" sz="2900" dirty="0"/>
              <a:t>Body temperature is monitored and controlled by temperature receptors in the skin and brain.						</a:t>
            </a:r>
          </a:p>
          <a:p>
            <a:pPr>
              <a:spcBef>
                <a:spcPct val="30000"/>
              </a:spcBef>
            </a:pPr>
            <a:r>
              <a:rPr lang="en-GB" altLang="en-US" sz="2900" dirty="0"/>
              <a:t>These receptors detect changes in the temperature of blood flowing through those areas.</a:t>
            </a:r>
          </a:p>
          <a:p>
            <a:pPr marL="0" indent="0">
              <a:spcBef>
                <a:spcPct val="30000"/>
              </a:spcBef>
              <a:buNone/>
            </a:pPr>
            <a:endParaRPr lang="en-GB" altLang="en-US" sz="2900" dirty="0"/>
          </a:p>
          <a:p>
            <a:pPr marL="0" indent="0">
              <a:spcBef>
                <a:spcPct val="30000"/>
              </a:spcBef>
              <a:buNone/>
            </a:pPr>
            <a:endParaRPr lang="en-GB" altLang="en-US" sz="2900" dirty="0"/>
          </a:p>
          <a:p>
            <a:pPr>
              <a:spcBef>
                <a:spcPct val="30000"/>
              </a:spcBef>
            </a:pPr>
            <a:r>
              <a:rPr lang="en-GB" altLang="en-US" sz="2900" dirty="0"/>
              <a:t>The thermoregulatory centre in the brain is called the </a:t>
            </a:r>
            <a:r>
              <a:rPr lang="en-GB" altLang="en-US" sz="2900" b="1" dirty="0"/>
              <a:t>hypothalamus</a:t>
            </a:r>
            <a:r>
              <a:rPr lang="en-GB" altLang="en-US" sz="2900" dirty="0"/>
              <a:t>.</a:t>
            </a:r>
          </a:p>
          <a:p>
            <a:pPr marL="0" indent="0">
              <a:spcBef>
                <a:spcPct val="30000"/>
              </a:spcBef>
              <a:buNone/>
            </a:pPr>
            <a:endParaRPr lang="en-GB" altLang="en-US" sz="2900" dirty="0"/>
          </a:p>
          <a:p>
            <a:pPr>
              <a:spcBef>
                <a:spcPct val="30000"/>
              </a:spcBef>
            </a:pPr>
            <a:r>
              <a:rPr lang="en-GB" altLang="en-US" sz="2900" dirty="0"/>
              <a:t>If body temperature deviates from 37 </a:t>
            </a:r>
            <a:r>
              <a:rPr lang="en-US" altLang="en-US" sz="2900" dirty="0">
                <a:cs typeface="Arial" panose="020B0604020202020204" pitchFamily="34" charset="0"/>
              </a:rPr>
              <a:t>°</a:t>
            </a:r>
            <a:r>
              <a:rPr lang="en-GB" altLang="en-US" sz="2900" dirty="0"/>
              <a:t>C, the hypothalamus and skin receptors send out electrical signals that trigger actions or behaviours that increase or decrease heat loss.</a:t>
            </a:r>
          </a:p>
          <a:p>
            <a:pPr>
              <a:spcBef>
                <a:spcPct val="30000"/>
              </a:spcBef>
            </a:pPr>
            <a:endParaRPr lang="en-GB" altLang="en-US" dirty="0"/>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20</a:t>
            </a:fld>
            <a:endParaRPr lang="en-GB"/>
          </a:p>
        </p:txBody>
      </p:sp>
      <p:pic>
        <p:nvPicPr>
          <p:cNvPr id="7" name="Picture 6" descr="hypothalamu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66830" y="2738944"/>
            <a:ext cx="2033662" cy="23207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Line 9"/>
          <p:cNvSpPr>
            <a:spLocks noChangeShapeType="1"/>
          </p:cNvSpPr>
          <p:nvPr/>
        </p:nvSpPr>
        <p:spPr bwMode="auto">
          <a:xfrm flipV="1">
            <a:off x="2699792" y="3789040"/>
            <a:ext cx="4968552" cy="144016"/>
          </a:xfrm>
          <a:prstGeom prst="line">
            <a:avLst/>
          </a:prstGeom>
          <a:noFill/>
          <a:ln w="19050">
            <a:solidFill>
              <a:schemeClr val="tx1"/>
            </a:solidFill>
            <a:round/>
            <a:headEnd type="oval" w="med" len="me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GB" dirty="0"/>
          </a:p>
        </p:txBody>
      </p:sp>
    </p:spTree>
    <p:extLst>
      <p:ext uri="{BB962C8B-B14F-4D97-AF65-F5344CB8AC3E}">
        <p14:creationId xmlns:p14="http://schemas.microsoft.com/office/powerpoint/2010/main" val="161219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up)">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4032" y="395888"/>
            <a:ext cx="8229600" cy="1143000"/>
          </a:xfrm>
        </p:spPr>
        <p:txBody>
          <a:bodyPr>
            <a:normAutofit fontScale="90000"/>
          </a:bodyPr>
          <a:lstStyle/>
          <a:p>
            <a:r>
              <a:rPr lang="en-GB" b="1" dirty="0"/>
              <a:t>Hypodermis and thermoregulation</a:t>
            </a:r>
            <a:br>
              <a:rPr lang="en-GB" b="1" dirty="0"/>
            </a:br>
            <a:endParaRPr lang="en-GB" dirty="0"/>
          </a:p>
        </p:txBody>
      </p:sp>
      <p:sp>
        <p:nvSpPr>
          <p:cNvPr id="3" name="Content Placeholder 2"/>
          <p:cNvSpPr>
            <a:spLocks noGrp="1"/>
          </p:cNvSpPr>
          <p:nvPr>
            <p:ph idx="1"/>
          </p:nvPr>
        </p:nvSpPr>
        <p:spPr>
          <a:xfrm>
            <a:off x="467544" y="1412776"/>
            <a:ext cx="8229600" cy="3917032"/>
          </a:xfrm>
        </p:spPr>
        <p:txBody>
          <a:bodyPr>
            <a:normAutofit fontScale="77500" lnSpcReduction="20000"/>
          </a:bodyPr>
          <a:lstStyle/>
          <a:p>
            <a:pPr marL="0" indent="0">
              <a:buNone/>
            </a:pPr>
            <a:r>
              <a:rPr lang="en-US" b="1" dirty="0">
                <a:solidFill>
                  <a:schemeClr val="accent6">
                    <a:lumMod val="75000"/>
                  </a:schemeClr>
                </a:solidFill>
              </a:rPr>
              <a:t>Hypodermis</a:t>
            </a:r>
          </a:p>
          <a:p>
            <a:r>
              <a:rPr lang="en-US" dirty="0"/>
              <a:t>This is just beneath the skin fat and functions as padding for the body. </a:t>
            </a:r>
          </a:p>
          <a:p>
            <a:r>
              <a:rPr lang="en-US" dirty="0"/>
              <a:t>The deepest layer is called subcutaneous tissue, the hypodermis. It is not technically part of the skin but helps attach the skin to underlying bone and muscle. </a:t>
            </a:r>
          </a:p>
          <a:p>
            <a:r>
              <a:rPr lang="en-US" dirty="0"/>
              <a:t>The high levels of fat help protect the body and prevent us from losing too much heat. </a:t>
            </a:r>
          </a:p>
          <a:p>
            <a:r>
              <a:rPr lang="en-US" dirty="0"/>
              <a:t>The fat layer also acts as protection, padding our bones and muscles.</a:t>
            </a: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21</a:t>
            </a:fld>
            <a:endParaRPr lang="en-GB"/>
          </a:p>
        </p:txBody>
      </p:sp>
    </p:spTree>
    <p:extLst>
      <p:ext uri="{BB962C8B-B14F-4D97-AF65-F5344CB8AC3E}">
        <p14:creationId xmlns:p14="http://schemas.microsoft.com/office/powerpoint/2010/main" val="1139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Why do we shiver?</a:t>
            </a:r>
            <a:endParaRPr lang="en-GB" b="1" dirty="0"/>
          </a:p>
        </p:txBody>
      </p:sp>
      <p:sp>
        <p:nvSpPr>
          <p:cNvPr id="3" name="Content Placeholder 2"/>
          <p:cNvSpPr>
            <a:spLocks noGrp="1"/>
          </p:cNvSpPr>
          <p:nvPr>
            <p:ph idx="1"/>
          </p:nvPr>
        </p:nvSpPr>
        <p:spPr/>
        <p:txBody>
          <a:bodyPr>
            <a:normAutofit fontScale="77500" lnSpcReduction="20000"/>
          </a:bodyPr>
          <a:lstStyle/>
          <a:p>
            <a:r>
              <a:rPr lang="en-GB" altLang="en-US" dirty="0"/>
              <a:t>When core body temperature drops, muscles begin to twitch. This rapid and contraction and relaxation of the muscles is called </a:t>
            </a:r>
            <a:r>
              <a:rPr lang="en-GB" altLang="en-US" b="1" dirty="0">
                <a:solidFill>
                  <a:srgbClr val="0070C0"/>
                </a:solidFill>
              </a:rPr>
              <a:t>shivering</a:t>
            </a:r>
            <a:r>
              <a:rPr lang="en-GB" altLang="en-US" dirty="0"/>
              <a:t>.</a:t>
            </a:r>
          </a:p>
          <a:p>
            <a:r>
              <a:rPr lang="en-GB" altLang="en-US" dirty="0"/>
              <a:t>Shivering generates heat, which raises body temperature.</a:t>
            </a:r>
          </a:p>
          <a:p>
            <a:r>
              <a:rPr lang="en-GB" altLang="en-US" dirty="0"/>
              <a:t>Goose bumps involuntarily appear when a person becomes cold. Goosebumps are caused by the tiny muscles at the base of body hairs pulling the hairs erect.</a:t>
            </a:r>
          </a:p>
          <a:p>
            <a:r>
              <a:rPr lang="en-GB" altLang="en-US" dirty="0"/>
              <a:t>The upright hairs trap an insulating layer of air, which helps reduce heat loss.</a:t>
            </a:r>
          </a:p>
          <a:p>
            <a:endParaRPr lang="en-GB" altLang="en-US" dirty="0">
              <a:solidFill>
                <a:srgbClr val="000066"/>
              </a:solidFill>
            </a:endParaRPr>
          </a:p>
          <a:p>
            <a:endParaRPr lang="en-GB" altLang="en-US" dirty="0"/>
          </a:p>
          <a:p>
            <a:endParaRPr lang="en-GB" altLang="en-US" dirty="0">
              <a:solidFill>
                <a:srgbClr val="000066"/>
              </a:solidFill>
            </a:endParaRPr>
          </a:p>
          <a:p>
            <a:endParaRPr lang="en-GB" dirty="0"/>
          </a:p>
        </p:txBody>
      </p:sp>
      <p:sp>
        <p:nvSpPr>
          <p:cNvPr id="6" name="Slide Number Placeholder 5"/>
          <p:cNvSpPr>
            <a:spLocks noGrp="1"/>
          </p:cNvSpPr>
          <p:nvPr>
            <p:ph type="sldNum" sz="quarter" idx="12"/>
          </p:nvPr>
        </p:nvSpPr>
        <p:spPr/>
        <p:txBody>
          <a:bodyPr/>
          <a:lstStyle/>
          <a:p>
            <a:fld id="{F68DE582-440D-41C7-9541-D8204DCB74FB}" type="slidenum">
              <a:rPr lang="en-GB" smtClean="0"/>
              <a:pPr/>
              <a:t>22</a:t>
            </a:fld>
            <a:endParaRPr lang="en-GB"/>
          </a:p>
        </p:txBody>
      </p:sp>
    </p:spTree>
    <p:extLst>
      <p:ext uri="{BB962C8B-B14F-4D97-AF65-F5344CB8AC3E}">
        <p14:creationId xmlns:p14="http://schemas.microsoft.com/office/powerpoint/2010/main" val="198073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3254-F1DB-4E50-8004-4D4EB957E3BE}"/>
              </a:ext>
            </a:extLst>
          </p:cNvPr>
          <p:cNvSpPr>
            <a:spLocks noGrp="1"/>
          </p:cNvSpPr>
          <p:nvPr>
            <p:ph type="title"/>
          </p:nvPr>
        </p:nvSpPr>
        <p:spPr>
          <a:xfrm>
            <a:off x="533400" y="125759"/>
            <a:ext cx="8229600" cy="1143000"/>
          </a:xfrm>
        </p:spPr>
        <p:txBody>
          <a:bodyPr anchor="ctr">
            <a:normAutofit/>
          </a:bodyPr>
          <a:lstStyle/>
          <a:p>
            <a:r>
              <a:rPr lang="en-GB" b="1" dirty="0"/>
              <a:t>Common Disease of the Skin</a:t>
            </a:r>
          </a:p>
        </p:txBody>
      </p:sp>
      <p:pic>
        <p:nvPicPr>
          <p:cNvPr id="4" name="Picture 3">
            <a:extLst>
              <a:ext uri="{FF2B5EF4-FFF2-40B4-BE49-F238E27FC236}">
                <a16:creationId xmlns:a16="http://schemas.microsoft.com/office/drawing/2014/main" id="{ED9A5902-3B7B-4C5C-A533-A5F647E41698}"/>
              </a:ext>
            </a:extLst>
          </p:cNvPr>
          <p:cNvPicPr>
            <a:picLocks noChangeAspect="1"/>
          </p:cNvPicPr>
          <p:nvPr/>
        </p:nvPicPr>
        <p:blipFill rotWithShape="1">
          <a:blip r:embed="rId2"/>
          <a:srcRect l="13221" r="30083" b="-1"/>
          <a:stretch/>
        </p:blipFill>
        <p:spPr>
          <a:xfrm>
            <a:off x="457200" y="1600201"/>
            <a:ext cx="4038600" cy="3989040"/>
          </a:xfrm>
          <a:prstGeom prst="rect">
            <a:avLst/>
          </a:prstGeom>
          <a:noFill/>
        </p:spPr>
      </p:pic>
      <p:sp>
        <p:nvSpPr>
          <p:cNvPr id="3" name="Content Placeholder 2">
            <a:extLst>
              <a:ext uri="{FF2B5EF4-FFF2-40B4-BE49-F238E27FC236}">
                <a16:creationId xmlns:a16="http://schemas.microsoft.com/office/drawing/2014/main" id="{8EF59332-B629-4C27-B267-C3D2323C098E}"/>
              </a:ext>
            </a:extLst>
          </p:cNvPr>
          <p:cNvSpPr>
            <a:spLocks noGrp="1"/>
          </p:cNvSpPr>
          <p:nvPr>
            <p:ph sz="half" idx="2"/>
          </p:nvPr>
        </p:nvSpPr>
        <p:spPr>
          <a:xfrm>
            <a:off x="4648200" y="1600201"/>
            <a:ext cx="4038600" cy="3989040"/>
          </a:xfrm>
        </p:spPr>
        <p:txBody>
          <a:bodyPr>
            <a:normAutofit/>
          </a:bodyPr>
          <a:lstStyle/>
          <a:p>
            <a:pPr>
              <a:lnSpc>
                <a:spcPct val="90000"/>
              </a:lnSpc>
            </a:pPr>
            <a:r>
              <a:rPr lang="en-GB" sz="2200" b="0" i="0" dirty="0">
                <a:effectLst/>
              </a:rPr>
              <a:t>Atopic eczema is more common in children, often developing before their first birthday. But it may also develop for the first time in adults.</a:t>
            </a:r>
          </a:p>
          <a:p>
            <a:pPr>
              <a:lnSpc>
                <a:spcPct val="90000"/>
              </a:lnSpc>
            </a:pPr>
            <a:r>
              <a:rPr lang="en-GB" sz="2200" b="0" i="0" dirty="0">
                <a:effectLst/>
              </a:rPr>
              <a:t>It is usually a long-term (chronic) condition, although it can improve significantly, or even clear completely, in some children as they get older.</a:t>
            </a:r>
          </a:p>
          <a:p>
            <a:pPr>
              <a:lnSpc>
                <a:spcPct val="90000"/>
              </a:lnSpc>
            </a:pPr>
            <a:endParaRPr lang="en-GB" sz="2200" dirty="0"/>
          </a:p>
        </p:txBody>
      </p:sp>
    </p:spTree>
    <p:extLst>
      <p:ext uri="{BB962C8B-B14F-4D97-AF65-F5344CB8AC3E}">
        <p14:creationId xmlns:p14="http://schemas.microsoft.com/office/powerpoint/2010/main" val="39281208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7C31-0F8C-4C06-8718-60872A16E115}"/>
              </a:ext>
            </a:extLst>
          </p:cNvPr>
          <p:cNvSpPr>
            <a:spLocks noGrp="1"/>
          </p:cNvSpPr>
          <p:nvPr>
            <p:ph type="title"/>
          </p:nvPr>
        </p:nvSpPr>
        <p:spPr/>
        <p:txBody>
          <a:bodyPr/>
          <a:lstStyle/>
          <a:p>
            <a:r>
              <a:rPr lang="en-GB" b="1" dirty="0"/>
              <a:t>Intervention NHS</a:t>
            </a:r>
          </a:p>
        </p:txBody>
      </p:sp>
      <p:sp>
        <p:nvSpPr>
          <p:cNvPr id="3" name="Content Placeholder 2">
            <a:extLst>
              <a:ext uri="{FF2B5EF4-FFF2-40B4-BE49-F238E27FC236}">
                <a16:creationId xmlns:a16="http://schemas.microsoft.com/office/drawing/2014/main" id="{44AC6852-8547-4E7A-8E32-E4D1036F93A4}"/>
              </a:ext>
            </a:extLst>
          </p:cNvPr>
          <p:cNvSpPr>
            <a:spLocks noGrp="1"/>
          </p:cNvSpPr>
          <p:nvPr>
            <p:ph idx="1"/>
          </p:nvPr>
        </p:nvSpPr>
        <p:spPr>
          <a:xfrm>
            <a:off x="457200" y="1600201"/>
            <a:ext cx="8363272" cy="3917032"/>
          </a:xfrm>
        </p:spPr>
        <p:txBody>
          <a:bodyPr>
            <a:normAutofit lnSpcReduction="10000"/>
          </a:bodyPr>
          <a:lstStyle/>
          <a:p>
            <a:r>
              <a:rPr lang="en-GB" sz="2800" b="0" i="0" dirty="0">
                <a:solidFill>
                  <a:srgbClr val="212B32"/>
                </a:solidFill>
                <a:effectLst/>
              </a:rPr>
              <a:t>There is also an increased risk of skin infections.</a:t>
            </a:r>
          </a:p>
          <a:p>
            <a:pPr marL="0" indent="0">
              <a:buNone/>
            </a:pPr>
            <a:r>
              <a:rPr lang="en-GB" sz="2800" b="0" i="0" dirty="0">
                <a:solidFill>
                  <a:srgbClr val="212B32"/>
                </a:solidFill>
                <a:effectLst/>
              </a:rPr>
              <a:t> </a:t>
            </a:r>
          </a:p>
          <a:p>
            <a:r>
              <a:rPr lang="en-GB" sz="2800" b="0" i="0" dirty="0">
                <a:solidFill>
                  <a:srgbClr val="212B32"/>
                </a:solidFill>
                <a:effectLst/>
              </a:rPr>
              <a:t>Many different treatments can be used to control symptoms and manage eczema, including: self-care techniques, such as reducing scratching and avoiding triggers </a:t>
            </a:r>
            <a:r>
              <a:rPr lang="en-GB" sz="2800" b="0" i="0" dirty="0">
                <a:solidFill>
                  <a:srgbClr val="005EB8"/>
                </a:solidFill>
                <a:effectLst/>
                <a:hlinkClick r:id="rId2"/>
              </a:rPr>
              <a:t>emollients</a:t>
            </a:r>
            <a:r>
              <a:rPr lang="en-GB" sz="2800" b="0" i="0" dirty="0">
                <a:solidFill>
                  <a:srgbClr val="212B32"/>
                </a:solidFill>
                <a:effectLst/>
              </a:rPr>
              <a:t> (moisturising treatments) – used on a daily basis for dry skin </a:t>
            </a:r>
            <a:r>
              <a:rPr lang="en-GB" sz="2800" b="0" i="0" u="none" strike="noStrike" dirty="0">
                <a:solidFill>
                  <a:srgbClr val="002F5C"/>
                </a:solidFill>
                <a:effectLst/>
                <a:hlinkClick r:id="rId3"/>
              </a:rPr>
              <a:t>topical corticosteroids</a:t>
            </a:r>
            <a:r>
              <a:rPr lang="en-GB" sz="2800" b="0" i="0" dirty="0">
                <a:solidFill>
                  <a:srgbClr val="212B32"/>
                </a:solidFill>
                <a:effectLst/>
              </a:rPr>
              <a:t> – used to reduce swelling, redness and itching during flare-ups.</a:t>
            </a:r>
          </a:p>
          <a:p>
            <a:endParaRPr lang="en-GB" sz="2800" dirty="0"/>
          </a:p>
        </p:txBody>
      </p:sp>
    </p:spTree>
    <p:extLst>
      <p:ext uri="{BB962C8B-B14F-4D97-AF65-F5344CB8AC3E}">
        <p14:creationId xmlns:p14="http://schemas.microsoft.com/office/powerpoint/2010/main" val="228495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FA44-DE77-3A97-94A8-AE6659563ACE}"/>
              </a:ext>
            </a:extLst>
          </p:cNvPr>
          <p:cNvSpPr>
            <a:spLocks noGrp="1"/>
          </p:cNvSpPr>
          <p:nvPr>
            <p:ph type="title"/>
          </p:nvPr>
        </p:nvSpPr>
        <p:spPr>
          <a:xfrm>
            <a:off x="287524" y="332656"/>
            <a:ext cx="8568952" cy="562074"/>
          </a:xfrm>
        </p:spPr>
        <p:txBody>
          <a:bodyPr>
            <a:noAutofit/>
          </a:bodyPr>
          <a:lstStyle/>
          <a:p>
            <a:pPr>
              <a:defRPr/>
            </a:pPr>
            <a:r>
              <a:rPr lang="en-GB" sz="3600" b="1" dirty="0"/>
              <a:t>Care: monitoring, care planning, care routines</a:t>
            </a:r>
          </a:p>
        </p:txBody>
      </p:sp>
      <p:sp>
        <p:nvSpPr>
          <p:cNvPr id="3" name="Content Placeholder 2">
            <a:extLst>
              <a:ext uri="{FF2B5EF4-FFF2-40B4-BE49-F238E27FC236}">
                <a16:creationId xmlns:a16="http://schemas.microsoft.com/office/drawing/2014/main" id="{26407894-0E10-D65B-2DA8-3FE4746621A7}"/>
              </a:ext>
            </a:extLst>
          </p:cNvPr>
          <p:cNvSpPr>
            <a:spLocks noGrp="1"/>
          </p:cNvSpPr>
          <p:nvPr>
            <p:ph idx="1"/>
          </p:nvPr>
        </p:nvSpPr>
        <p:spPr>
          <a:xfrm>
            <a:off x="462372" y="1484784"/>
            <a:ext cx="8219256" cy="4257095"/>
          </a:xfrm>
        </p:spPr>
        <p:txBody>
          <a:bodyPr>
            <a:normAutofit/>
          </a:bodyPr>
          <a:lstStyle/>
          <a:p>
            <a:pPr algn="just"/>
            <a:r>
              <a:rPr lang="en-GB" sz="2200" b="0" i="0" dirty="0">
                <a:solidFill>
                  <a:srgbClr val="353535"/>
                </a:solidFill>
                <a:effectLst/>
                <a:cs typeface="Times New Roman" panose="02020603050405020304" pitchFamily="18" charset="0"/>
              </a:rPr>
              <a:t>Effective wound care and the maintenance of skin integrity are vital aspects of  care.</a:t>
            </a:r>
          </a:p>
          <a:p>
            <a:pPr algn="just"/>
            <a:r>
              <a:rPr lang="en-GB" sz="2200" b="0" i="0" dirty="0">
                <a:solidFill>
                  <a:srgbClr val="353535"/>
                </a:solidFill>
                <a:effectLst/>
                <a:cs typeface="Times New Roman" panose="02020603050405020304" pitchFamily="18" charset="0"/>
              </a:rPr>
              <a:t>A comprehensive care plan is vital for addressing the unique needs of each client, taking into account their specific wound characteristics, overall health status, and individual preferences. </a:t>
            </a:r>
          </a:p>
          <a:p>
            <a:pPr algn="just"/>
            <a:r>
              <a:rPr lang="en-GB" sz="2200" b="0" i="0" dirty="0">
                <a:solidFill>
                  <a:srgbClr val="353535"/>
                </a:solidFill>
                <a:effectLst/>
                <a:cs typeface="Times New Roman" panose="02020603050405020304" pitchFamily="18" charset="0"/>
              </a:rPr>
              <a:t>With a dedicated focus on wound assessment, interdisciplinary collaboration, </a:t>
            </a:r>
            <a:r>
              <a:rPr lang="en-GB" sz="2200" b="0" i="0" u="sng" dirty="0">
                <a:effectLst/>
                <a:cs typeface="Times New Roman" panose="02020603050405020304" pitchFamily="18" charset="0"/>
                <a:hlinkClick r:id="rId2" tooltip="Knowledge Deficit &amp; Patient Education Nursing Care Plan and Management"/>
              </a:rPr>
              <a:t>client education</a:t>
            </a:r>
            <a:r>
              <a:rPr lang="en-GB" sz="2200" b="0" i="0" dirty="0">
                <a:solidFill>
                  <a:srgbClr val="353535"/>
                </a:solidFill>
                <a:effectLst/>
                <a:cs typeface="Times New Roman" panose="02020603050405020304" pitchFamily="18" charset="0"/>
              </a:rPr>
              <a:t>, and utilisation of evidence-based practices, nurses are instrumental in optimising outcomes and improving the quality of life for individuals with compromised skin integrity.</a:t>
            </a:r>
          </a:p>
          <a:p>
            <a:pPr algn="just"/>
            <a:endParaRPr lang="en-GB" sz="2200" b="1" dirty="0"/>
          </a:p>
        </p:txBody>
      </p:sp>
      <p:sp>
        <p:nvSpPr>
          <p:cNvPr id="55300" name="TextBox 3">
            <a:extLst>
              <a:ext uri="{FF2B5EF4-FFF2-40B4-BE49-F238E27FC236}">
                <a16:creationId xmlns:a16="http://schemas.microsoft.com/office/drawing/2014/main" id="{A018243D-1AF7-C308-1315-BEF2E14204BF}"/>
              </a:ext>
            </a:extLst>
          </p:cNvPr>
          <p:cNvSpPr txBox="1">
            <a:spLocks noChangeArrowheads="1"/>
          </p:cNvSpPr>
          <p:nvPr/>
        </p:nvSpPr>
        <p:spPr bwMode="auto">
          <a:xfrm>
            <a:off x="6563072" y="5229200"/>
            <a:ext cx="240141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spcBef>
                <a:spcPct val="0"/>
              </a:spcBef>
              <a:buFontTx/>
              <a:buNone/>
            </a:pPr>
            <a:r>
              <a:rPr lang="en-GB" altLang="en-US" sz="1600" dirty="0">
                <a:latin typeface="+mn-lt"/>
              </a:rPr>
              <a:t>(NHS, 2022)</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15997-F917-1D95-D38F-A8E515AD5DE0}"/>
              </a:ext>
            </a:extLst>
          </p:cNvPr>
          <p:cNvSpPr>
            <a:spLocks noGrp="1"/>
          </p:cNvSpPr>
          <p:nvPr>
            <p:ph type="title"/>
          </p:nvPr>
        </p:nvSpPr>
        <p:spPr>
          <a:xfrm>
            <a:off x="179512" y="260648"/>
            <a:ext cx="8856984" cy="1143000"/>
          </a:xfrm>
        </p:spPr>
        <p:txBody>
          <a:bodyPr>
            <a:noAutofit/>
          </a:bodyPr>
          <a:lstStyle/>
          <a:p>
            <a:pPr>
              <a:defRPr/>
            </a:pPr>
            <a:r>
              <a:rPr lang="en-GB" sz="3200" b="1" dirty="0"/>
              <a:t>Ethical considerations when taking measures and using data e.g. individual rights, dignity, policy for Eczema</a:t>
            </a:r>
          </a:p>
        </p:txBody>
      </p:sp>
      <p:sp>
        <p:nvSpPr>
          <p:cNvPr id="3" name="Content Placeholder 2">
            <a:extLst>
              <a:ext uri="{FF2B5EF4-FFF2-40B4-BE49-F238E27FC236}">
                <a16:creationId xmlns:a16="http://schemas.microsoft.com/office/drawing/2014/main" id="{0C15F900-B2AE-61B0-40FA-4E70D0E1B776}"/>
              </a:ext>
            </a:extLst>
          </p:cNvPr>
          <p:cNvSpPr>
            <a:spLocks noGrp="1"/>
          </p:cNvSpPr>
          <p:nvPr>
            <p:ph idx="1"/>
          </p:nvPr>
        </p:nvSpPr>
        <p:spPr>
          <a:xfrm>
            <a:off x="457200" y="2132856"/>
            <a:ext cx="8229600" cy="3383707"/>
          </a:xfrm>
        </p:spPr>
        <p:txBody>
          <a:bodyPr>
            <a:normAutofit fontScale="92500" lnSpcReduction="10000"/>
          </a:bodyPr>
          <a:lstStyle/>
          <a:p>
            <a:pPr>
              <a:defRPr/>
            </a:pPr>
            <a:r>
              <a:rPr lang="en-GB" sz="2400" b="0" i="0" dirty="0">
                <a:effectLst/>
                <a:cs typeface="Times New Roman" panose="02020603050405020304" pitchFamily="18" charset="0"/>
              </a:rPr>
              <a:t>Eczema can have a significant psychological impact and may affect many areas of daily life including school, work, and personal relationships therefore make sure a health care providers should respect and maintain dignity of the patients.</a:t>
            </a:r>
          </a:p>
          <a:p>
            <a:pPr>
              <a:defRPr/>
            </a:pPr>
            <a:r>
              <a:rPr lang="en-GB" sz="2400" b="0" i="0" dirty="0">
                <a:effectLst/>
                <a:cs typeface="Times New Roman" panose="02020603050405020304" pitchFamily="18" charset="0"/>
              </a:rPr>
              <a:t>Severe eczema has a significant impact on daily life, which may be difficult to cope with physically and mentally, therefore should stay calm and polite while dealing with the patient.</a:t>
            </a:r>
          </a:p>
          <a:p>
            <a:pPr>
              <a:defRPr/>
            </a:pPr>
            <a:r>
              <a:rPr lang="en-GB" sz="2400" dirty="0">
                <a:cs typeface="Times New Roman" panose="02020603050405020304" pitchFamily="18" charset="0"/>
              </a:rPr>
              <a:t>Maintain confidentiality of patients.</a:t>
            </a:r>
          </a:p>
          <a:p>
            <a:pPr marL="0" indent="0" algn="r">
              <a:buNone/>
              <a:defRPr/>
            </a:pPr>
            <a:r>
              <a:rPr lang="en-GB" sz="1700" dirty="0">
                <a:cs typeface="Times New Roman" panose="02020603050405020304" pitchFamily="18" charset="0"/>
              </a:rPr>
              <a:t>(NHS, 2022)</a:t>
            </a:r>
          </a:p>
          <a:p>
            <a:pPr>
              <a:defRPr/>
            </a:pPr>
            <a:endParaRPr lang="en-GB" sz="2000" dirty="0">
              <a:cs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532E5-58D3-FF86-5A9F-4B0B02B93F23}"/>
              </a:ext>
            </a:extLst>
          </p:cNvPr>
          <p:cNvSpPr>
            <a:spLocks noGrp="1"/>
          </p:cNvSpPr>
          <p:nvPr>
            <p:ph type="title"/>
          </p:nvPr>
        </p:nvSpPr>
        <p:spPr>
          <a:xfrm>
            <a:off x="457200" y="332656"/>
            <a:ext cx="8229600" cy="562074"/>
          </a:xfrm>
        </p:spPr>
        <p:txBody>
          <a:bodyPr>
            <a:noAutofit/>
          </a:bodyPr>
          <a:lstStyle/>
          <a:p>
            <a:pPr>
              <a:defRPr/>
            </a:pPr>
            <a:r>
              <a:rPr lang="en-GB" sz="3600" b="1" dirty="0"/>
              <a:t>Health promotion activities for the Integumentary System </a:t>
            </a:r>
          </a:p>
        </p:txBody>
      </p:sp>
      <p:sp>
        <p:nvSpPr>
          <p:cNvPr id="5" name="TextBox 4">
            <a:extLst>
              <a:ext uri="{FF2B5EF4-FFF2-40B4-BE49-F238E27FC236}">
                <a16:creationId xmlns:a16="http://schemas.microsoft.com/office/drawing/2014/main" id="{769DE869-8618-3D79-F391-EB0A06B7F995}"/>
              </a:ext>
            </a:extLst>
          </p:cNvPr>
          <p:cNvSpPr txBox="1"/>
          <p:nvPr/>
        </p:nvSpPr>
        <p:spPr>
          <a:xfrm>
            <a:off x="570384" y="1556792"/>
            <a:ext cx="8003232" cy="4308872"/>
          </a:xfrm>
          <a:prstGeom prst="rect">
            <a:avLst/>
          </a:prstGeom>
          <a:noFill/>
        </p:spPr>
        <p:txBody>
          <a:bodyPr wrap="square">
            <a:spAutoFit/>
          </a:bodyPr>
          <a:lstStyle/>
          <a:p>
            <a:pPr marL="285750" indent="-285750">
              <a:buFont typeface="Arial" panose="020B0604020202020204" pitchFamily="34" charset="0"/>
              <a:buChar char="•"/>
            </a:pPr>
            <a:r>
              <a:rPr lang="en-GB" sz="2000" dirty="0"/>
              <a:t>Eat a healthy well-balanced diet. Foods that are rich in antioxidants are good for the skin, but consuming a lot of meat is said that can contribute to wrinkles.</a:t>
            </a:r>
          </a:p>
          <a:p>
            <a:pPr marL="285750" indent="-285750">
              <a:buFont typeface="Arial" panose="020B0604020202020204" pitchFamily="34" charset="0"/>
              <a:buChar char="•"/>
            </a:pPr>
            <a:r>
              <a:rPr lang="en-GB" sz="2000" dirty="0"/>
              <a:t>Eat a variety of fruits, vegetables, nuts and fish. </a:t>
            </a:r>
          </a:p>
          <a:p>
            <a:pPr marL="285750" indent="-285750">
              <a:buFont typeface="Arial" panose="020B0604020202020204" pitchFamily="34" charset="0"/>
              <a:buChar char="•"/>
            </a:pPr>
            <a:r>
              <a:rPr lang="en-GB" sz="2000" dirty="0"/>
              <a:t>Remember to stay hydrated by drinking plenty of water.</a:t>
            </a:r>
          </a:p>
          <a:p>
            <a:pPr marL="285750" indent="-285750">
              <a:buFont typeface="Arial" panose="020B0604020202020204" pitchFamily="34" charset="0"/>
              <a:buChar char="•"/>
            </a:pPr>
            <a:r>
              <a:rPr lang="en-GB" sz="2000" dirty="0"/>
              <a:t>Do not smoke cigarettes. Smoking causes wrinkles and ages your skin. It constricts blood vessels, which prevents your integumentary system from getting the nutrients it needs in order to be healthy.</a:t>
            </a:r>
          </a:p>
          <a:p>
            <a:pPr marL="285750" indent="-285750">
              <a:buFont typeface="Arial" panose="020B0604020202020204" pitchFamily="34" charset="0"/>
              <a:buChar char="•"/>
            </a:pPr>
            <a:r>
              <a:rPr lang="en-GB" sz="2000" dirty="0"/>
              <a:t>Keep your skin and nails clean to prevent infections. </a:t>
            </a:r>
          </a:p>
          <a:p>
            <a:pPr marL="285750" indent="-285750">
              <a:buFont typeface="Arial" panose="020B0604020202020204" pitchFamily="34" charset="0"/>
              <a:buChar char="•"/>
            </a:pPr>
            <a:r>
              <a:rPr lang="en-GB" sz="2000" dirty="0"/>
              <a:t>Avoid using harsh soaps, hair treatments and other irritating chemicals, as they can cause excessive dryness.</a:t>
            </a:r>
          </a:p>
          <a:p>
            <a:endParaRPr lang="en-GB" dirty="0"/>
          </a:p>
          <a:p>
            <a:pPr algn="r"/>
            <a:r>
              <a:rPr lang="en-GB" sz="1600" dirty="0"/>
              <a:t>(Burger, 2018; NHS, 2023)</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3CCA-4812-4977-1480-4C8EAF4E4A9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52CC997-1951-9B6D-9FE9-62686CBC51B8}"/>
              </a:ext>
            </a:extLst>
          </p:cNvPr>
          <p:cNvSpPr>
            <a:spLocks noGrp="1"/>
          </p:cNvSpPr>
          <p:nvPr>
            <p:ph idx="1"/>
          </p:nvPr>
        </p:nvSpPr>
        <p:spPr>
          <a:xfrm>
            <a:off x="457200" y="1628800"/>
            <a:ext cx="8229600" cy="3917032"/>
          </a:xfrm>
        </p:spPr>
        <p:txBody>
          <a:bodyPr>
            <a:normAutofit/>
          </a:bodyPr>
          <a:lstStyle/>
          <a:p>
            <a:r>
              <a:rPr lang="en-GB" sz="2800" dirty="0"/>
              <a:t>Burger., J. (2018) Available at: </a:t>
            </a:r>
            <a:r>
              <a:rPr lang="en-GB" sz="2800" dirty="0">
                <a:hlinkClick r:id="rId2"/>
              </a:rPr>
              <a:t>How to Keep the Integumentary System Healthy | Healthfully</a:t>
            </a:r>
            <a:endParaRPr lang="en-GB" sz="2800" dirty="0"/>
          </a:p>
          <a:p>
            <a:r>
              <a:rPr lang="en-GB" sz="2800" dirty="0"/>
              <a:t>NHS (2009) Available at: </a:t>
            </a:r>
            <a:r>
              <a:rPr lang="en-GB" sz="2800" dirty="0">
                <a:hlinkClick r:id="rId3"/>
              </a:rPr>
              <a:t>Dermatitis employees </a:t>
            </a:r>
            <a:r>
              <a:rPr lang="en-GB" sz="2800" dirty="0" err="1">
                <a:hlinkClick r:id="rId3"/>
              </a:rPr>
              <a:t>lflt</a:t>
            </a:r>
            <a:r>
              <a:rPr lang="en-GB" sz="2800" dirty="0">
                <a:hlinkClick r:id="rId3"/>
              </a:rPr>
              <a:t> (nhshealthatwork.co.uk)</a:t>
            </a:r>
            <a:endParaRPr lang="en-GB" sz="2800" dirty="0"/>
          </a:p>
          <a:p>
            <a:r>
              <a:rPr lang="en-GB" sz="2800" dirty="0"/>
              <a:t>NHS (2022) Available at: </a:t>
            </a:r>
            <a:r>
              <a:rPr lang="en-GB" sz="2800" dirty="0">
                <a:hlinkClick r:id="rId4"/>
              </a:rPr>
              <a:t>Atopic eczema - NHS (www.nhs.uk)</a:t>
            </a:r>
            <a:endParaRPr lang="en-GB" sz="2800" dirty="0"/>
          </a:p>
          <a:p>
            <a:endParaRPr lang="en-GB" sz="2800" dirty="0"/>
          </a:p>
          <a:p>
            <a:endParaRPr lang="en-GB" sz="2800" dirty="0"/>
          </a:p>
          <a:p>
            <a:endParaRPr lang="en-GB" sz="2800" dirty="0"/>
          </a:p>
        </p:txBody>
      </p:sp>
    </p:spTree>
    <p:extLst>
      <p:ext uri="{BB962C8B-B14F-4D97-AF65-F5344CB8AC3E}">
        <p14:creationId xmlns:p14="http://schemas.microsoft.com/office/powerpoint/2010/main" val="13820884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76871"/>
            <a:ext cx="8229600" cy="2304257"/>
          </a:xfrm>
        </p:spPr>
        <p:txBody>
          <a:bodyPr>
            <a:normAutofit/>
          </a:bodyPr>
          <a:lstStyle/>
          <a:p>
            <a:pPr marL="0" indent="0" algn="ctr">
              <a:buNone/>
            </a:pPr>
            <a:r>
              <a:rPr lang="en-GB" sz="5400" dirty="0"/>
              <a:t>ANY QUESTIONS?</a:t>
            </a:r>
          </a:p>
        </p:txBody>
      </p:sp>
    </p:spTree>
    <p:extLst>
      <p:ext uri="{BB962C8B-B14F-4D97-AF65-F5344CB8AC3E}">
        <p14:creationId xmlns:p14="http://schemas.microsoft.com/office/powerpoint/2010/main" val="111859347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409</TotalTime>
  <Words>1928</Words>
  <Application>Microsoft Macintosh PowerPoint</Application>
  <PresentationFormat>On-screen Show (4:3)</PresentationFormat>
  <Paragraphs>173</Paragraphs>
  <Slides>29</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ＭＳ Ｐゴシック</vt:lpstr>
      <vt:lpstr>Arial</vt:lpstr>
      <vt:lpstr>Arial</vt:lpstr>
      <vt:lpstr>Calibri</vt:lpstr>
      <vt:lpstr>Myriad Pro</vt:lpstr>
      <vt:lpstr>Times New Roman</vt:lpstr>
      <vt:lpstr>Wingdings</vt:lpstr>
      <vt:lpstr>20140311PresentationUWTSDTemplate</vt:lpstr>
      <vt:lpstr>INTRODUCTION TO PHYSIOLOGY (BMHP5023)</vt:lpstr>
      <vt:lpstr>Lesson Objectives</vt:lpstr>
      <vt:lpstr>Skin</vt:lpstr>
      <vt:lpstr>Structure of the Skin</vt:lpstr>
      <vt:lpstr>Additional information</vt:lpstr>
      <vt:lpstr>Activity – Coordination </vt:lpstr>
      <vt:lpstr>How do Cells Communicate?</vt:lpstr>
      <vt:lpstr>Receptors and Effectors</vt:lpstr>
      <vt:lpstr>Receptors and Effectors</vt:lpstr>
      <vt:lpstr>Homeostasis</vt:lpstr>
      <vt:lpstr>Additional information</vt:lpstr>
      <vt:lpstr>Core body temperature</vt:lpstr>
      <vt:lpstr>Control of temperature regulation http://www.springer.com/cda/content/document/cda_downloaddocument/4001s.swf?SGWID=0-0-45-754525-0 </vt:lpstr>
      <vt:lpstr>Additional information</vt:lpstr>
      <vt:lpstr> A Thermostat in the Brain Regulates Mammalian Body Temperature</vt:lpstr>
      <vt:lpstr>A Thermostat in the Brain Regulates Mammalian Body Temperature</vt:lpstr>
      <vt:lpstr> A Thermostat in the Brain Regulates Mammalian Body Temperature</vt:lpstr>
      <vt:lpstr> A Thermostat in the Brain Regulates Mammalian Body Temperature</vt:lpstr>
      <vt:lpstr>Finding the right balance</vt:lpstr>
      <vt:lpstr>How is temperature controlled?</vt:lpstr>
      <vt:lpstr>Hypodermis and thermoregulation </vt:lpstr>
      <vt:lpstr>Why do we shiver?</vt:lpstr>
      <vt:lpstr>Common Disease of the Skin</vt:lpstr>
      <vt:lpstr>Intervention NHS</vt:lpstr>
      <vt:lpstr>Care: monitoring, care planning, care routines</vt:lpstr>
      <vt:lpstr>Ethical considerations when taking measures and using data e.g. individual rights, dignity, policy for Eczema</vt:lpstr>
      <vt:lpstr>Health promotion activities for the Integumentary System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Shaila Hussain2</cp:lastModifiedBy>
  <cp:revision>166</cp:revision>
  <dcterms:created xsi:type="dcterms:W3CDTF">2015-04-14T15:21:28Z</dcterms:created>
  <dcterms:modified xsi:type="dcterms:W3CDTF">2025-11-27T23:38:45Z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