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2.xml" ContentType="application/vnd.openxmlformats-officedocument.presentationml.tags+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92" r:id="rId4"/>
  </p:sldMasterIdLst>
  <p:notesMasterIdLst>
    <p:notesMasterId r:id="rId36"/>
  </p:notesMasterIdLst>
  <p:sldIdLst>
    <p:sldId id="256" r:id="rId5"/>
    <p:sldId id="257" r:id="rId6"/>
    <p:sldId id="258" r:id="rId7"/>
    <p:sldId id="277" r:id="rId8"/>
    <p:sldId id="260" r:id="rId9"/>
    <p:sldId id="279" r:id="rId10"/>
    <p:sldId id="261" r:id="rId11"/>
    <p:sldId id="262" r:id="rId12"/>
    <p:sldId id="264" r:id="rId13"/>
    <p:sldId id="284" r:id="rId14"/>
    <p:sldId id="285" r:id="rId15"/>
    <p:sldId id="265" r:id="rId16"/>
    <p:sldId id="287" r:id="rId17"/>
    <p:sldId id="290" r:id="rId18"/>
    <p:sldId id="288" r:id="rId19"/>
    <p:sldId id="266" r:id="rId20"/>
    <p:sldId id="289" r:id="rId21"/>
    <p:sldId id="291" r:id="rId22"/>
    <p:sldId id="293" r:id="rId23"/>
    <p:sldId id="320" r:id="rId24"/>
    <p:sldId id="294" r:id="rId25"/>
    <p:sldId id="307" r:id="rId26"/>
    <p:sldId id="309" r:id="rId27"/>
    <p:sldId id="310" r:id="rId28"/>
    <p:sldId id="311" r:id="rId29"/>
    <p:sldId id="312" r:id="rId30"/>
    <p:sldId id="314" r:id="rId31"/>
    <p:sldId id="315" r:id="rId32"/>
    <p:sldId id="316" r:id="rId33"/>
    <p:sldId id="317" r:id="rId34"/>
    <p:sldId id="318"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58CA05-5405-4FF9-95BC-E774AF2D9B86}" v="261" dt="2020-10-20T10:01:56.8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544" autoAdjust="0"/>
    <p:restoredTop sz="78276" autoAdjust="0"/>
  </p:normalViewPr>
  <p:slideViewPr>
    <p:cSldViewPr snapToGrid="0">
      <p:cViewPr>
        <p:scale>
          <a:sx n="73" d="100"/>
          <a:sy n="73" d="100"/>
        </p:scale>
        <p:origin x="567"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ata3.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10" Type="http://schemas.openxmlformats.org/officeDocument/2006/relationships/image" Target="../media/image40.svg"/><Relationship Id="rId4" Type="http://schemas.openxmlformats.org/officeDocument/2006/relationships/image" Target="../media/image34.svg"/><Relationship Id="rId9" Type="http://schemas.openxmlformats.org/officeDocument/2006/relationships/image" Target="../media/image39.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3.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10" Type="http://schemas.openxmlformats.org/officeDocument/2006/relationships/image" Target="../media/image40.svg"/><Relationship Id="rId4" Type="http://schemas.openxmlformats.org/officeDocument/2006/relationships/image" Target="../media/image34.svg"/><Relationship Id="rId9" Type="http://schemas.openxmlformats.org/officeDocument/2006/relationships/image" Target="../media/image3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4F15507E-C066-4FB5-B923-D0E861105F5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C50A6ECE-90DF-4010-A408-3DA2A7CAA87E}">
      <dgm:prSet/>
      <dgm:spPr/>
      <dgm:t>
        <a:bodyPr/>
        <a:lstStyle/>
        <a:p>
          <a:r>
            <a:rPr lang="en-GB" b="1"/>
            <a:t>1964-2012</a:t>
          </a:r>
          <a:r>
            <a:rPr lang="en-GB"/>
            <a:t>: Police authorities held constables to account by overseeing the police</a:t>
          </a:r>
          <a:endParaRPr lang="en-US"/>
        </a:p>
      </dgm:t>
    </dgm:pt>
    <dgm:pt modelId="{5C3AF1E5-5F90-42C7-8F7E-D6C2513CE7B3}" type="parTrans" cxnId="{FA7796FC-D1F6-4CB0-8B8C-5468E011D7BC}">
      <dgm:prSet/>
      <dgm:spPr/>
      <dgm:t>
        <a:bodyPr/>
        <a:lstStyle/>
        <a:p>
          <a:endParaRPr lang="en-US"/>
        </a:p>
      </dgm:t>
    </dgm:pt>
    <dgm:pt modelId="{66BFE833-1DFD-4499-9389-89B67C9EFE34}" type="sibTrans" cxnId="{FA7796FC-D1F6-4CB0-8B8C-5468E011D7BC}">
      <dgm:prSet/>
      <dgm:spPr/>
      <dgm:t>
        <a:bodyPr/>
        <a:lstStyle/>
        <a:p>
          <a:endParaRPr lang="en-US"/>
        </a:p>
      </dgm:t>
    </dgm:pt>
    <dgm:pt modelId="{AC7002CF-A50D-41EB-A15D-60201C6C8D6F}">
      <dgm:prSet/>
      <dgm:spPr/>
      <dgm:t>
        <a:bodyPr/>
        <a:lstStyle/>
        <a:p>
          <a:r>
            <a:rPr lang="en-GB" b="1" dirty="0"/>
            <a:t>15</a:t>
          </a:r>
          <a:r>
            <a:rPr lang="en-GB" b="1" baseline="30000" dirty="0"/>
            <a:t>th</a:t>
          </a:r>
          <a:r>
            <a:rPr lang="en-GB" b="1" dirty="0"/>
            <a:t> November 2012: Elections for Police and crime commissioners </a:t>
          </a:r>
          <a:r>
            <a:rPr lang="en-GB" dirty="0"/>
            <a:t>took place in 41 police force areas across England and Wales. (London was not included because the elected Mayor acts as the commissioner). – “the biggest  shake-up of policing for almost 50 years”</a:t>
          </a:r>
          <a:endParaRPr lang="en-US" dirty="0"/>
        </a:p>
      </dgm:t>
    </dgm:pt>
    <dgm:pt modelId="{A9D73E63-5823-449A-AF0D-7172C0EAEDBE}" type="parTrans" cxnId="{26B1952E-5F68-487C-99A2-F8ABE5DE23AA}">
      <dgm:prSet/>
      <dgm:spPr/>
      <dgm:t>
        <a:bodyPr/>
        <a:lstStyle/>
        <a:p>
          <a:endParaRPr lang="en-US"/>
        </a:p>
      </dgm:t>
    </dgm:pt>
    <dgm:pt modelId="{9AB6B29C-CF6C-47D6-9054-5FD15248D9C8}" type="sibTrans" cxnId="{26B1952E-5F68-487C-99A2-F8ABE5DE23AA}">
      <dgm:prSet/>
      <dgm:spPr/>
      <dgm:t>
        <a:bodyPr/>
        <a:lstStyle/>
        <a:p>
          <a:endParaRPr lang="en-US"/>
        </a:p>
      </dgm:t>
    </dgm:pt>
    <dgm:pt modelId="{59677FE2-714E-4B53-BDAB-FD4E2499C966}" type="pres">
      <dgm:prSet presAssocID="{4F15507E-C066-4FB5-B923-D0E861105F55}" presName="hierChild1" presStyleCnt="0">
        <dgm:presLayoutVars>
          <dgm:chPref val="1"/>
          <dgm:dir/>
          <dgm:animOne val="branch"/>
          <dgm:animLvl val="lvl"/>
          <dgm:resizeHandles/>
        </dgm:presLayoutVars>
      </dgm:prSet>
      <dgm:spPr/>
    </dgm:pt>
    <dgm:pt modelId="{2A87B73D-7014-4712-B7AC-8B50C3BEDD18}" type="pres">
      <dgm:prSet presAssocID="{C50A6ECE-90DF-4010-A408-3DA2A7CAA87E}" presName="hierRoot1" presStyleCnt="0"/>
      <dgm:spPr/>
    </dgm:pt>
    <dgm:pt modelId="{5EF3C6C3-B7C0-445B-BDDE-DDA1D6FB156A}" type="pres">
      <dgm:prSet presAssocID="{C50A6ECE-90DF-4010-A408-3DA2A7CAA87E}" presName="composite" presStyleCnt="0"/>
      <dgm:spPr/>
    </dgm:pt>
    <dgm:pt modelId="{950023C2-1363-45FA-91FB-E90A5E91BC0F}" type="pres">
      <dgm:prSet presAssocID="{C50A6ECE-90DF-4010-A408-3DA2A7CAA87E}" presName="background" presStyleLbl="node0" presStyleIdx="0" presStyleCnt="2"/>
      <dgm:spPr/>
    </dgm:pt>
    <dgm:pt modelId="{16328184-1C62-461A-B962-DE4832578C04}" type="pres">
      <dgm:prSet presAssocID="{C50A6ECE-90DF-4010-A408-3DA2A7CAA87E}" presName="text" presStyleLbl="fgAcc0" presStyleIdx="0" presStyleCnt="2">
        <dgm:presLayoutVars>
          <dgm:chPref val="3"/>
        </dgm:presLayoutVars>
      </dgm:prSet>
      <dgm:spPr/>
    </dgm:pt>
    <dgm:pt modelId="{D2635526-A5AB-4452-BDF4-47A186CCA9FF}" type="pres">
      <dgm:prSet presAssocID="{C50A6ECE-90DF-4010-A408-3DA2A7CAA87E}" presName="hierChild2" presStyleCnt="0"/>
      <dgm:spPr/>
    </dgm:pt>
    <dgm:pt modelId="{5FFB9337-E748-4F07-AEA8-9DC82E88D70D}" type="pres">
      <dgm:prSet presAssocID="{AC7002CF-A50D-41EB-A15D-60201C6C8D6F}" presName="hierRoot1" presStyleCnt="0"/>
      <dgm:spPr/>
    </dgm:pt>
    <dgm:pt modelId="{8ECAD9F6-CC84-418D-B785-4CC75243D789}" type="pres">
      <dgm:prSet presAssocID="{AC7002CF-A50D-41EB-A15D-60201C6C8D6F}" presName="composite" presStyleCnt="0"/>
      <dgm:spPr/>
    </dgm:pt>
    <dgm:pt modelId="{45D10C4D-E6B7-442B-B7B2-711AD4458527}" type="pres">
      <dgm:prSet presAssocID="{AC7002CF-A50D-41EB-A15D-60201C6C8D6F}" presName="background" presStyleLbl="node0" presStyleIdx="1" presStyleCnt="2"/>
      <dgm:spPr/>
    </dgm:pt>
    <dgm:pt modelId="{62966BC7-A3D7-4BF0-9F86-2B511AC6CCD2}" type="pres">
      <dgm:prSet presAssocID="{AC7002CF-A50D-41EB-A15D-60201C6C8D6F}" presName="text" presStyleLbl="fgAcc0" presStyleIdx="1" presStyleCnt="2">
        <dgm:presLayoutVars>
          <dgm:chPref val="3"/>
        </dgm:presLayoutVars>
      </dgm:prSet>
      <dgm:spPr/>
    </dgm:pt>
    <dgm:pt modelId="{5316B666-BA7F-4F9C-A25C-B2BDC1C3BE3D}" type="pres">
      <dgm:prSet presAssocID="{AC7002CF-A50D-41EB-A15D-60201C6C8D6F}" presName="hierChild2" presStyleCnt="0"/>
      <dgm:spPr/>
    </dgm:pt>
  </dgm:ptLst>
  <dgm:cxnLst>
    <dgm:cxn modelId="{8A0AFB04-BF60-4F9C-8562-41EF60B4F479}" type="presOf" srcId="{4F15507E-C066-4FB5-B923-D0E861105F55}" destId="{59677FE2-714E-4B53-BDAB-FD4E2499C966}" srcOrd="0" destOrd="0" presId="urn:microsoft.com/office/officeart/2005/8/layout/hierarchy1"/>
    <dgm:cxn modelId="{26B1952E-5F68-487C-99A2-F8ABE5DE23AA}" srcId="{4F15507E-C066-4FB5-B923-D0E861105F55}" destId="{AC7002CF-A50D-41EB-A15D-60201C6C8D6F}" srcOrd="1" destOrd="0" parTransId="{A9D73E63-5823-449A-AF0D-7172C0EAEDBE}" sibTransId="{9AB6B29C-CF6C-47D6-9054-5FD15248D9C8}"/>
    <dgm:cxn modelId="{6EDFF62E-1690-45AA-ABDA-184928E0E23F}" type="presOf" srcId="{AC7002CF-A50D-41EB-A15D-60201C6C8D6F}" destId="{62966BC7-A3D7-4BF0-9F86-2B511AC6CCD2}" srcOrd="0" destOrd="0" presId="urn:microsoft.com/office/officeart/2005/8/layout/hierarchy1"/>
    <dgm:cxn modelId="{0C0862F3-3879-43B5-8061-1A0FA39FF22A}" type="presOf" srcId="{C50A6ECE-90DF-4010-A408-3DA2A7CAA87E}" destId="{16328184-1C62-461A-B962-DE4832578C04}" srcOrd="0" destOrd="0" presId="urn:microsoft.com/office/officeart/2005/8/layout/hierarchy1"/>
    <dgm:cxn modelId="{FA7796FC-D1F6-4CB0-8B8C-5468E011D7BC}" srcId="{4F15507E-C066-4FB5-B923-D0E861105F55}" destId="{C50A6ECE-90DF-4010-A408-3DA2A7CAA87E}" srcOrd="0" destOrd="0" parTransId="{5C3AF1E5-5F90-42C7-8F7E-D6C2513CE7B3}" sibTransId="{66BFE833-1DFD-4499-9389-89B67C9EFE34}"/>
    <dgm:cxn modelId="{E85C3256-6A2C-4855-8B2C-5ABB94996AD8}" type="presParOf" srcId="{59677FE2-714E-4B53-BDAB-FD4E2499C966}" destId="{2A87B73D-7014-4712-B7AC-8B50C3BEDD18}" srcOrd="0" destOrd="0" presId="urn:microsoft.com/office/officeart/2005/8/layout/hierarchy1"/>
    <dgm:cxn modelId="{1271EE36-24E9-47FD-898D-6D1B6FEEEB1A}" type="presParOf" srcId="{2A87B73D-7014-4712-B7AC-8B50C3BEDD18}" destId="{5EF3C6C3-B7C0-445B-BDDE-DDA1D6FB156A}" srcOrd="0" destOrd="0" presId="urn:microsoft.com/office/officeart/2005/8/layout/hierarchy1"/>
    <dgm:cxn modelId="{A5CDAA55-CBBF-4F33-9764-99F3228C90CC}" type="presParOf" srcId="{5EF3C6C3-B7C0-445B-BDDE-DDA1D6FB156A}" destId="{950023C2-1363-45FA-91FB-E90A5E91BC0F}" srcOrd="0" destOrd="0" presId="urn:microsoft.com/office/officeart/2005/8/layout/hierarchy1"/>
    <dgm:cxn modelId="{1498F278-FFB3-43E4-855F-FF0949A48B7C}" type="presParOf" srcId="{5EF3C6C3-B7C0-445B-BDDE-DDA1D6FB156A}" destId="{16328184-1C62-461A-B962-DE4832578C04}" srcOrd="1" destOrd="0" presId="urn:microsoft.com/office/officeart/2005/8/layout/hierarchy1"/>
    <dgm:cxn modelId="{EA92A934-9655-4AA6-BA7D-334A09F0C27E}" type="presParOf" srcId="{2A87B73D-7014-4712-B7AC-8B50C3BEDD18}" destId="{D2635526-A5AB-4452-BDF4-47A186CCA9FF}" srcOrd="1" destOrd="0" presId="urn:microsoft.com/office/officeart/2005/8/layout/hierarchy1"/>
    <dgm:cxn modelId="{4FE07EA3-DC69-45BE-A095-DBFF4550737B}" type="presParOf" srcId="{59677FE2-714E-4B53-BDAB-FD4E2499C966}" destId="{5FFB9337-E748-4F07-AEA8-9DC82E88D70D}" srcOrd="1" destOrd="0" presId="urn:microsoft.com/office/officeart/2005/8/layout/hierarchy1"/>
    <dgm:cxn modelId="{8EEB4920-5BA2-4954-94D1-B724251CB611}" type="presParOf" srcId="{5FFB9337-E748-4F07-AEA8-9DC82E88D70D}" destId="{8ECAD9F6-CC84-418D-B785-4CC75243D789}" srcOrd="0" destOrd="0" presId="urn:microsoft.com/office/officeart/2005/8/layout/hierarchy1"/>
    <dgm:cxn modelId="{5ACB4E86-CC51-4E4F-B741-BC48025F524D}" type="presParOf" srcId="{8ECAD9F6-CC84-418D-B785-4CC75243D789}" destId="{45D10C4D-E6B7-442B-B7B2-711AD4458527}" srcOrd="0" destOrd="0" presId="urn:microsoft.com/office/officeart/2005/8/layout/hierarchy1"/>
    <dgm:cxn modelId="{9C9C984D-8223-45B3-AB76-8CC64A66FD4D}" type="presParOf" srcId="{8ECAD9F6-CC84-418D-B785-4CC75243D789}" destId="{62966BC7-A3D7-4BF0-9F86-2B511AC6CCD2}" srcOrd="1" destOrd="0" presId="urn:microsoft.com/office/officeart/2005/8/layout/hierarchy1"/>
    <dgm:cxn modelId="{C87117EA-DEC8-44A9-BA5E-F5A62567AB03}" type="presParOf" srcId="{5FFB9337-E748-4F07-AEA8-9DC82E88D70D}" destId="{5316B666-BA7F-4F9C-A25C-B2BDC1C3BE3D}"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CE70FC4-9138-48C1-9CB8-90C6A7D606D3}"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7E7CFE64-B1EE-40A3-9B26-750821FE37A2}">
      <dgm:prSet custT="1"/>
      <dgm:spPr/>
      <dgm:t>
        <a:bodyPr/>
        <a:lstStyle/>
        <a:p>
          <a:r>
            <a:rPr lang="en-GB" sz="1600" dirty="0"/>
            <a:t>Detention, unless justified in accordance with the law is </a:t>
          </a:r>
          <a:r>
            <a:rPr lang="en-GB" sz="1600" i="1" dirty="0"/>
            <a:t>prima facie</a:t>
          </a:r>
          <a:r>
            <a:rPr lang="en-GB" sz="1600" dirty="0"/>
            <a:t> unlawful. </a:t>
          </a:r>
          <a:endParaRPr lang="en-US" sz="1600" dirty="0"/>
        </a:p>
      </dgm:t>
    </dgm:pt>
    <dgm:pt modelId="{9900B3F4-62DA-4663-B8B3-698FA2F885F4}" type="parTrans" cxnId="{B20229A2-8702-4AD9-95B2-E9CEC5F6EDEB}">
      <dgm:prSet/>
      <dgm:spPr/>
      <dgm:t>
        <a:bodyPr/>
        <a:lstStyle/>
        <a:p>
          <a:endParaRPr lang="en-US"/>
        </a:p>
      </dgm:t>
    </dgm:pt>
    <dgm:pt modelId="{E2F33EEA-D13A-43D9-8E15-398F1D12A260}" type="sibTrans" cxnId="{B20229A2-8702-4AD9-95B2-E9CEC5F6EDEB}">
      <dgm:prSet/>
      <dgm:spPr/>
      <dgm:t>
        <a:bodyPr/>
        <a:lstStyle/>
        <a:p>
          <a:endParaRPr lang="en-US"/>
        </a:p>
      </dgm:t>
    </dgm:pt>
    <dgm:pt modelId="{4358651D-DA52-4F96-A73E-CEC215F6B455}">
      <dgm:prSet custT="1"/>
      <dgm:spPr/>
      <dgm:t>
        <a:bodyPr/>
        <a:lstStyle/>
        <a:p>
          <a:r>
            <a:rPr lang="en-GB" sz="1400" dirty="0"/>
            <a:t>Under </a:t>
          </a:r>
          <a:r>
            <a:rPr lang="en-GB" sz="1400" b="1" dirty="0"/>
            <a:t>s2 PACE 1984,  </a:t>
          </a:r>
          <a:r>
            <a:rPr lang="en-GB" sz="1400" dirty="0"/>
            <a:t>a police officer can detain a suspect without charge for the purposes of carrying out a search of the </a:t>
          </a:r>
          <a:r>
            <a:rPr lang="en-GB" sz="1400" b="1" dirty="0"/>
            <a:t>PERSON, CLOTHES OR POSSESSIONS</a:t>
          </a:r>
          <a:r>
            <a:rPr lang="en-GB" sz="1100" dirty="0"/>
            <a:t>. </a:t>
          </a:r>
          <a:endParaRPr lang="en-US" sz="1100" dirty="0"/>
        </a:p>
      </dgm:t>
    </dgm:pt>
    <dgm:pt modelId="{ED0E18F6-7CCE-4226-8E35-F86F261A80FA}" type="parTrans" cxnId="{EA6D2F89-F295-4EF6-939A-48B306DB6AC3}">
      <dgm:prSet/>
      <dgm:spPr/>
      <dgm:t>
        <a:bodyPr/>
        <a:lstStyle/>
        <a:p>
          <a:endParaRPr lang="en-US"/>
        </a:p>
      </dgm:t>
    </dgm:pt>
    <dgm:pt modelId="{0C0BCBB5-70AD-421A-A46C-C5083B22DC3E}" type="sibTrans" cxnId="{EA6D2F89-F295-4EF6-939A-48B306DB6AC3}">
      <dgm:prSet/>
      <dgm:spPr/>
      <dgm:t>
        <a:bodyPr/>
        <a:lstStyle/>
        <a:p>
          <a:endParaRPr lang="en-US"/>
        </a:p>
      </dgm:t>
    </dgm:pt>
    <dgm:pt modelId="{321F40B8-D249-411D-8A2C-4634B3B4954A}">
      <dgm:prSet custT="1"/>
      <dgm:spPr/>
      <dgm:t>
        <a:bodyPr/>
        <a:lstStyle/>
        <a:p>
          <a:r>
            <a:rPr lang="en-GB" sz="1200" dirty="0"/>
            <a:t>The stop and search power can only be exercised if the police constable has reasonable grounds for suspecting that he will find stolen or prohibited articles as a result of the search.</a:t>
          </a:r>
          <a:endParaRPr lang="en-US" sz="1200" dirty="0"/>
        </a:p>
      </dgm:t>
    </dgm:pt>
    <dgm:pt modelId="{177C393A-6B44-451A-9785-B95E00BEE502}" type="parTrans" cxnId="{3F178584-9E4F-4FE4-BBDF-AFB4622AB6B5}">
      <dgm:prSet/>
      <dgm:spPr/>
      <dgm:t>
        <a:bodyPr/>
        <a:lstStyle/>
        <a:p>
          <a:endParaRPr lang="en-US"/>
        </a:p>
      </dgm:t>
    </dgm:pt>
    <dgm:pt modelId="{05A53A14-BE9A-408D-B2EE-17937211DB84}" type="sibTrans" cxnId="{3F178584-9E4F-4FE4-BBDF-AFB4622AB6B5}">
      <dgm:prSet/>
      <dgm:spPr/>
      <dgm:t>
        <a:bodyPr/>
        <a:lstStyle/>
        <a:p>
          <a:endParaRPr lang="en-US"/>
        </a:p>
      </dgm:t>
    </dgm:pt>
    <dgm:pt modelId="{D30AA468-F0FC-456E-8246-5FB598E412D5}">
      <dgm:prSet custT="1"/>
      <dgm:spPr/>
      <dgm:t>
        <a:bodyPr/>
        <a:lstStyle/>
        <a:p>
          <a:r>
            <a:rPr lang="en-GB" sz="1600" dirty="0"/>
            <a:t>S1 The power is to be exercised in relation to persons in public places.</a:t>
          </a:r>
          <a:endParaRPr lang="en-US" sz="1600" dirty="0"/>
        </a:p>
      </dgm:t>
    </dgm:pt>
    <dgm:pt modelId="{F44EDC37-B48A-4768-9E94-48757296756D}" type="parTrans" cxnId="{2B67F5BC-622A-464F-A75A-9BD9D45B7CF5}">
      <dgm:prSet/>
      <dgm:spPr/>
      <dgm:t>
        <a:bodyPr/>
        <a:lstStyle/>
        <a:p>
          <a:endParaRPr lang="en-US"/>
        </a:p>
      </dgm:t>
    </dgm:pt>
    <dgm:pt modelId="{71D39425-1562-40DB-BE92-CDAB9C12C0EE}" type="sibTrans" cxnId="{2B67F5BC-622A-464F-A75A-9BD9D45B7CF5}">
      <dgm:prSet/>
      <dgm:spPr/>
      <dgm:t>
        <a:bodyPr/>
        <a:lstStyle/>
        <a:p>
          <a:endParaRPr lang="en-US"/>
        </a:p>
      </dgm:t>
    </dgm:pt>
    <dgm:pt modelId="{C4CC1554-57FC-4DDB-B897-215BF6E1189C}">
      <dgm:prSet custT="1"/>
      <dgm:spPr/>
      <dgm:t>
        <a:bodyPr/>
        <a:lstStyle/>
        <a:p>
          <a:r>
            <a:rPr lang="en-GB" sz="1400" b="1" dirty="0"/>
            <a:t>PROHIBITED ARTICLE: </a:t>
          </a:r>
          <a:r>
            <a:rPr lang="en-GB" sz="1400" dirty="0"/>
            <a:t>Offensive weapon, or an article made or adapted for use in connection with burglary, theft, taking a motor vehicle or other conveyance without authority, or obtaining property by deception.S1 (6) allows a prohibited article to be seized .</a:t>
          </a:r>
          <a:endParaRPr lang="en-US" sz="1400" dirty="0"/>
        </a:p>
      </dgm:t>
    </dgm:pt>
    <dgm:pt modelId="{FEDC176D-C7FD-4DD5-9098-56627FF946FB}" type="parTrans" cxnId="{31CA7A22-F603-4129-81D4-7F463EA8550F}">
      <dgm:prSet/>
      <dgm:spPr/>
      <dgm:t>
        <a:bodyPr/>
        <a:lstStyle/>
        <a:p>
          <a:endParaRPr lang="en-US"/>
        </a:p>
      </dgm:t>
    </dgm:pt>
    <dgm:pt modelId="{0C3FE9E2-0A28-4DAB-8244-66A74EAD2F36}" type="sibTrans" cxnId="{31CA7A22-F603-4129-81D4-7F463EA8550F}">
      <dgm:prSet/>
      <dgm:spPr/>
      <dgm:t>
        <a:bodyPr/>
        <a:lstStyle/>
        <a:p>
          <a:endParaRPr lang="en-US"/>
        </a:p>
      </dgm:t>
    </dgm:pt>
    <dgm:pt modelId="{5052C23F-3A9D-40A3-9AA2-528290B54139}" type="pres">
      <dgm:prSet presAssocID="{CCE70FC4-9138-48C1-9CB8-90C6A7D606D3}" presName="root" presStyleCnt="0">
        <dgm:presLayoutVars>
          <dgm:dir/>
          <dgm:resizeHandles val="exact"/>
        </dgm:presLayoutVars>
      </dgm:prSet>
      <dgm:spPr/>
    </dgm:pt>
    <dgm:pt modelId="{A5E2682F-1449-4B24-9D85-547D73E394B7}" type="pres">
      <dgm:prSet presAssocID="{7E7CFE64-B1EE-40A3-9B26-750821FE37A2}" presName="compNode" presStyleCnt="0"/>
      <dgm:spPr/>
    </dgm:pt>
    <dgm:pt modelId="{5897C26E-8E20-44B3-862F-7CFDD2671DDD}" type="pres">
      <dgm:prSet presAssocID="{7E7CFE64-B1EE-40A3-9B26-750821FE37A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E318CC2F-2BA3-4223-86FD-E01946CF1EF5}" type="pres">
      <dgm:prSet presAssocID="{7E7CFE64-B1EE-40A3-9B26-750821FE37A2}" presName="spaceRect" presStyleCnt="0"/>
      <dgm:spPr/>
    </dgm:pt>
    <dgm:pt modelId="{2021C938-49AD-445E-8718-F87CC7D485F4}" type="pres">
      <dgm:prSet presAssocID="{7E7CFE64-B1EE-40A3-9B26-750821FE37A2}" presName="textRect" presStyleLbl="revTx" presStyleIdx="0" presStyleCnt="5">
        <dgm:presLayoutVars>
          <dgm:chMax val="1"/>
          <dgm:chPref val="1"/>
        </dgm:presLayoutVars>
      </dgm:prSet>
      <dgm:spPr/>
    </dgm:pt>
    <dgm:pt modelId="{CABFD5A9-8B53-45B2-9309-B04B270AA9A6}" type="pres">
      <dgm:prSet presAssocID="{E2F33EEA-D13A-43D9-8E15-398F1D12A260}" presName="sibTrans" presStyleCnt="0"/>
      <dgm:spPr/>
    </dgm:pt>
    <dgm:pt modelId="{85F0DD48-9402-4935-BBD6-7A46A4507543}" type="pres">
      <dgm:prSet presAssocID="{4358651D-DA52-4F96-A73E-CEC215F6B455}" presName="compNode" presStyleCnt="0"/>
      <dgm:spPr/>
    </dgm:pt>
    <dgm:pt modelId="{BBE48C9B-43E5-44E5-9D8F-D923D719644F}" type="pres">
      <dgm:prSet presAssocID="{4358651D-DA52-4F96-A73E-CEC215F6B45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olice"/>
        </a:ext>
      </dgm:extLst>
    </dgm:pt>
    <dgm:pt modelId="{C5907DE2-4CDA-416E-8E12-0DA1C03C401E}" type="pres">
      <dgm:prSet presAssocID="{4358651D-DA52-4F96-A73E-CEC215F6B455}" presName="spaceRect" presStyleCnt="0"/>
      <dgm:spPr/>
    </dgm:pt>
    <dgm:pt modelId="{C2F7AA06-2806-43B9-B4F1-4E304F824E30}" type="pres">
      <dgm:prSet presAssocID="{4358651D-DA52-4F96-A73E-CEC215F6B455}" presName="textRect" presStyleLbl="revTx" presStyleIdx="1" presStyleCnt="5" custLinFactNeighborX="646" custLinFactNeighborY="-6761">
        <dgm:presLayoutVars>
          <dgm:chMax val="1"/>
          <dgm:chPref val="1"/>
        </dgm:presLayoutVars>
      </dgm:prSet>
      <dgm:spPr/>
    </dgm:pt>
    <dgm:pt modelId="{4095E0B5-CF51-4474-AF8F-4426C2E0DB50}" type="pres">
      <dgm:prSet presAssocID="{0C0BCBB5-70AD-421A-A46C-C5083B22DC3E}" presName="sibTrans" presStyleCnt="0"/>
      <dgm:spPr/>
    </dgm:pt>
    <dgm:pt modelId="{DC1319A3-34FD-4CBD-9552-C575AF4F9EF4}" type="pres">
      <dgm:prSet presAssocID="{321F40B8-D249-411D-8A2C-4634B3B4954A}" presName="compNode" presStyleCnt="0"/>
      <dgm:spPr/>
    </dgm:pt>
    <dgm:pt modelId="{70B92A1F-EB03-46FF-ADD4-8C35A5F7B2BB}" type="pres">
      <dgm:prSet presAssocID="{321F40B8-D249-411D-8A2C-4634B3B4954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EAA4284C-3234-418D-A723-FC14A3ABD0E8}" type="pres">
      <dgm:prSet presAssocID="{321F40B8-D249-411D-8A2C-4634B3B4954A}" presName="spaceRect" presStyleCnt="0"/>
      <dgm:spPr/>
    </dgm:pt>
    <dgm:pt modelId="{0ADE6DBC-12E1-4FA9-89C7-05B3D474A2AB}" type="pres">
      <dgm:prSet presAssocID="{321F40B8-D249-411D-8A2C-4634B3B4954A}" presName="textRect" presStyleLbl="revTx" presStyleIdx="2" presStyleCnt="5">
        <dgm:presLayoutVars>
          <dgm:chMax val="1"/>
          <dgm:chPref val="1"/>
        </dgm:presLayoutVars>
      </dgm:prSet>
      <dgm:spPr/>
    </dgm:pt>
    <dgm:pt modelId="{7BB12C11-10FD-44CA-8DAC-05C83B659377}" type="pres">
      <dgm:prSet presAssocID="{05A53A14-BE9A-408D-B2EE-17937211DB84}" presName="sibTrans" presStyleCnt="0"/>
      <dgm:spPr/>
    </dgm:pt>
    <dgm:pt modelId="{F9EE56A4-E6C9-4E9B-8B3F-B490BBBD0299}" type="pres">
      <dgm:prSet presAssocID="{D30AA468-F0FC-456E-8246-5FB598E412D5}" presName="compNode" presStyleCnt="0"/>
      <dgm:spPr/>
    </dgm:pt>
    <dgm:pt modelId="{A4B5BD27-8E25-4FB4-95FB-182FA7474E02}" type="pres">
      <dgm:prSet presAssocID="{D30AA468-F0FC-456E-8246-5FB598E412D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Irritant"/>
        </a:ext>
      </dgm:extLst>
    </dgm:pt>
    <dgm:pt modelId="{E9E7403C-B121-4BC6-8E81-13357DDDF663}" type="pres">
      <dgm:prSet presAssocID="{D30AA468-F0FC-456E-8246-5FB598E412D5}" presName="spaceRect" presStyleCnt="0"/>
      <dgm:spPr/>
    </dgm:pt>
    <dgm:pt modelId="{448308F3-0E66-4233-9FD5-86BA9E3D093E}" type="pres">
      <dgm:prSet presAssocID="{D30AA468-F0FC-456E-8246-5FB598E412D5}" presName="textRect" presStyleLbl="revTx" presStyleIdx="3" presStyleCnt="5">
        <dgm:presLayoutVars>
          <dgm:chMax val="1"/>
          <dgm:chPref val="1"/>
        </dgm:presLayoutVars>
      </dgm:prSet>
      <dgm:spPr/>
    </dgm:pt>
    <dgm:pt modelId="{94E9A718-4621-414D-BE90-A1B13FD9CAD0}" type="pres">
      <dgm:prSet presAssocID="{71D39425-1562-40DB-BE92-CDAB9C12C0EE}" presName="sibTrans" presStyleCnt="0"/>
      <dgm:spPr/>
    </dgm:pt>
    <dgm:pt modelId="{8831B9E1-0B3F-4F12-8015-7480027C5662}" type="pres">
      <dgm:prSet presAssocID="{C4CC1554-57FC-4DDB-B897-215BF6E1189C}" presName="compNode" presStyleCnt="0"/>
      <dgm:spPr/>
    </dgm:pt>
    <dgm:pt modelId="{997534B4-B304-404D-9FF3-06326E9F57AF}" type="pres">
      <dgm:prSet presAssocID="{C4CC1554-57FC-4DDB-B897-215BF6E1189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isconnected"/>
        </a:ext>
      </dgm:extLst>
    </dgm:pt>
    <dgm:pt modelId="{CE1203DF-9762-4F7A-A827-D6561EB87CC0}" type="pres">
      <dgm:prSet presAssocID="{C4CC1554-57FC-4DDB-B897-215BF6E1189C}" presName="spaceRect" presStyleCnt="0"/>
      <dgm:spPr/>
    </dgm:pt>
    <dgm:pt modelId="{43BF85A5-0DCF-4F31-B5B6-9789799A39B8}" type="pres">
      <dgm:prSet presAssocID="{C4CC1554-57FC-4DDB-B897-215BF6E1189C}" presName="textRect" presStyleLbl="revTx" presStyleIdx="4" presStyleCnt="5" custScaleX="179706">
        <dgm:presLayoutVars>
          <dgm:chMax val="1"/>
          <dgm:chPref val="1"/>
        </dgm:presLayoutVars>
      </dgm:prSet>
      <dgm:spPr/>
    </dgm:pt>
  </dgm:ptLst>
  <dgm:cxnLst>
    <dgm:cxn modelId="{31CA7A22-F603-4129-81D4-7F463EA8550F}" srcId="{CCE70FC4-9138-48C1-9CB8-90C6A7D606D3}" destId="{C4CC1554-57FC-4DDB-B897-215BF6E1189C}" srcOrd="4" destOrd="0" parTransId="{FEDC176D-C7FD-4DD5-9098-56627FF946FB}" sibTransId="{0C3FE9E2-0A28-4DAB-8244-66A74EAD2F36}"/>
    <dgm:cxn modelId="{20690D67-9152-45E3-89E9-69C3F64A8A52}" type="presOf" srcId="{C4CC1554-57FC-4DDB-B897-215BF6E1189C}" destId="{43BF85A5-0DCF-4F31-B5B6-9789799A39B8}" srcOrd="0" destOrd="0" presId="urn:microsoft.com/office/officeart/2018/2/layout/IconLabelList"/>
    <dgm:cxn modelId="{302DAF6D-2D09-4E48-A884-2C7BD25FC65F}" type="presOf" srcId="{7E7CFE64-B1EE-40A3-9B26-750821FE37A2}" destId="{2021C938-49AD-445E-8718-F87CC7D485F4}" srcOrd="0" destOrd="0" presId="urn:microsoft.com/office/officeart/2018/2/layout/IconLabelList"/>
    <dgm:cxn modelId="{7E4F8A77-B5F4-4472-BEF7-C7725A90077C}" type="presOf" srcId="{4358651D-DA52-4F96-A73E-CEC215F6B455}" destId="{C2F7AA06-2806-43B9-B4F1-4E304F824E30}" srcOrd="0" destOrd="0" presId="urn:microsoft.com/office/officeart/2018/2/layout/IconLabelList"/>
    <dgm:cxn modelId="{3F178584-9E4F-4FE4-BBDF-AFB4622AB6B5}" srcId="{CCE70FC4-9138-48C1-9CB8-90C6A7D606D3}" destId="{321F40B8-D249-411D-8A2C-4634B3B4954A}" srcOrd="2" destOrd="0" parTransId="{177C393A-6B44-451A-9785-B95E00BEE502}" sibTransId="{05A53A14-BE9A-408D-B2EE-17937211DB84}"/>
    <dgm:cxn modelId="{EA6D2F89-F295-4EF6-939A-48B306DB6AC3}" srcId="{CCE70FC4-9138-48C1-9CB8-90C6A7D606D3}" destId="{4358651D-DA52-4F96-A73E-CEC215F6B455}" srcOrd="1" destOrd="0" parTransId="{ED0E18F6-7CCE-4226-8E35-F86F261A80FA}" sibTransId="{0C0BCBB5-70AD-421A-A46C-C5083B22DC3E}"/>
    <dgm:cxn modelId="{B20229A2-8702-4AD9-95B2-E9CEC5F6EDEB}" srcId="{CCE70FC4-9138-48C1-9CB8-90C6A7D606D3}" destId="{7E7CFE64-B1EE-40A3-9B26-750821FE37A2}" srcOrd="0" destOrd="0" parTransId="{9900B3F4-62DA-4663-B8B3-698FA2F885F4}" sibTransId="{E2F33EEA-D13A-43D9-8E15-398F1D12A260}"/>
    <dgm:cxn modelId="{2B67F5BC-622A-464F-A75A-9BD9D45B7CF5}" srcId="{CCE70FC4-9138-48C1-9CB8-90C6A7D606D3}" destId="{D30AA468-F0FC-456E-8246-5FB598E412D5}" srcOrd="3" destOrd="0" parTransId="{F44EDC37-B48A-4768-9E94-48757296756D}" sibTransId="{71D39425-1562-40DB-BE92-CDAB9C12C0EE}"/>
    <dgm:cxn modelId="{C1B0EED2-22D2-49DE-9225-EDF5454D6504}" type="presOf" srcId="{CCE70FC4-9138-48C1-9CB8-90C6A7D606D3}" destId="{5052C23F-3A9D-40A3-9AA2-528290B54139}" srcOrd="0" destOrd="0" presId="urn:microsoft.com/office/officeart/2018/2/layout/IconLabelList"/>
    <dgm:cxn modelId="{8E08DAE0-CBB9-4E48-AFDD-7ED118F305B1}" type="presOf" srcId="{D30AA468-F0FC-456E-8246-5FB598E412D5}" destId="{448308F3-0E66-4233-9FD5-86BA9E3D093E}" srcOrd="0" destOrd="0" presId="urn:microsoft.com/office/officeart/2018/2/layout/IconLabelList"/>
    <dgm:cxn modelId="{32CFE7EA-6865-461D-8D00-155937190A7F}" type="presOf" srcId="{321F40B8-D249-411D-8A2C-4634B3B4954A}" destId="{0ADE6DBC-12E1-4FA9-89C7-05B3D474A2AB}" srcOrd="0" destOrd="0" presId="urn:microsoft.com/office/officeart/2018/2/layout/IconLabelList"/>
    <dgm:cxn modelId="{8BC061E0-716D-4672-A017-8A9467F0537B}" type="presParOf" srcId="{5052C23F-3A9D-40A3-9AA2-528290B54139}" destId="{A5E2682F-1449-4B24-9D85-547D73E394B7}" srcOrd="0" destOrd="0" presId="urn:microsoft.com/office/officeart/2018/2/layout/IconLabelList"/>
    <dgm:cxn modelId="{558A7B9C-3CA5-4C45-9118-F85C6C94D9BF}" type="presParOf" srcId="{A5E2682F-1449-4B24-9D85-547D73E394B7}" destId="{5897C26E-8E20-44B3-862F-7CFDD2671DDD}" srcOrd="0" destOrd="0" presId="urn:microsoft.com/office/officeart/2018/2/layout/IconLabelList"/>
    <dgm:cxn modelId="{A58C6B8F-D37B-45BF-BE38-C6B02C467FE2}" type="presParOf" srcId="{A5E2682F-1449-4B24-9D85-547D73E394B7}" destId="{E318CC2F-2BA3-4223-86FD-E01946CF1EF5}" srcOrd="1" destOrd="0" presId="urn:microsoft.com/office/officeart/2018/2/layout/IconLabelList"/>
    <dgm:cxn modelId="{1A691EBE-D781-4E91-8F3C-DB6B7B1E694C}" type="presParOf" srcId="{A5E2682F-1449-4B24-9D85-547D73E394B7}" destId="{2021C938-49AD-445E-8718-F87CC7D485F4}" srcOrd="2" destOrd="0" presId="urn:microsoft.com/office/officeart/2018/2/layout/IconLabelList"/>
    <dgm:cxn modelId="{63B2973F-4211-4183-AD78-B4E64959C24A}" type="presParOf" srcId="{5052C23F-3A9D-40A3-9AA2-528290B54139}" destId="{CABFD5A9-8B53-45B2-9309-B04B270AA9A6}" srcOrd="1" destOrd="0" presId="urn:microsoft.com/office/officeart/2018/2/layout/IconLabelList"/>
    <dgm:cxn modelId="{60E4D780-05C9-4176-B0C7-B9D3D8AD05F7}" type="presParOf" srcId="{5052C23F-3A9D-40A3-9AA2-528290B54139}" destId="{85F0DD48-9402-4935-BBD6-7A46A4507543}" srcOrd="2" destOrd="0" presId="urn:microsoft.com/office/officeart/2018/2/layout/IconLabelList"/>
    <dgm:cxn modelId="{C6A8A881-1105-42CF-8BC4-5F499BB68CE1}" type="presParOf" srcId="{85F0DD48-9402-4935-BBD6-7A46A4507543}" destId="{BBE48C9B-43E5-44E5-9D8F-D923D719644F}" srcOrd="0" destOrd="0" presId="urn:microsoft.com/office/officeart/2018/2/layout/IconLabelList"/>
    <dgm:cxn modelId="{F14816DC-EC08-4C95-BE32-21EE9270E741}" type="presParOf" srcId="{85F0DD48-9402-4935-BBD6-7A46A4507543}" destId="{C5907DE2-4CDA-416E-8E12-0DA1C03C401E}" srcOrd="1" destOrd="0" presId="urn:microsoft.com/office/officeart/2018/2/layout/IconLabelList"/>
    <dgm:cxn modelId="{5AAF1D61-AC38-49C6-9F56-5407FD2367C5}" type="presParOf" srcId="{85F0DD48-9402-4935-BBD6-7A46A4507543}" destId="{C2F7AA06-2806-43B9-B4F1-4E304F824E30}" srcOrd="2" destOrd="0" presId="urn:microsoft.com/office/officeart/2018/2/layout/IconLabelList"/>
    <dgm:cxn modelId="{10D6C6EC-CC7B-423C-8575-7A68B0F427E0}" type="presParOf" srcId="{5052C23F-3A9D-40A3-9AA2-528290B54139}" destId="{4095E0B5-CF51-4474-AF8F-4426C2E0DB50}" srcOrd="3" destOrd="0" presId="urn:microsoft.com/office/officeart/2018/2/layout/IconLabelList"/>
    <dgm:cxn modelId="{2FBC59B9-378F-4430-A27A-44DDDC4FEF0C}" type="presParOf" srcId="{5052C23F-3A9D-40A3-9AA2-528290B54139}" destId="{DC1319A3-34FD-4CBD-9552-C575AF4F9EF4}" srcOrd="4" destOrd="0" presId="urn:microsoft.com/office/officeart/2018/2/layout/IconLabelList"/>
    <dgm:cxn modelId="{891D0805-9F9A-4344-8881-F7DAE58BDF66}" type="presParOf" srcId="{DC1319A3-34FD-4CBD-9552-C575AF4F9EF4}" destId="{70B92A1F-EB03-46FF-ADD4-8C35A5F7B2BB}" srcOrd="0" destOrd="0" presId="urn:microsoft.com/office/officeart/2018/2/layout/IconLabelList"/>
    <dgm:cxn modelId="{F4DA688B-4DE7-4A78-945B-2676BF5DFD1A}" type="presParOf" srcId="{DC1319A3-34FD-4CBD-9552-C575AF4F9EF4}" destId="{EAA4284C-3234-418D-A723-FC14A3ABD0E8}" srcOrd="1" destOrd="0" presId="urn:microsoft.com/office/officeart/2018/2/layout/IconLabelList"/>
    <dgm:cxn modelId="{95752D21-FB11-4888-8785-4AED99B57191}" type="presParOf" srcId="{DC1319A3-34FD-4CBD-9552-C575AF4F9EF4}" destId="{0ADE6DBC-12E1-4FA9-89C7-05B3D474A2AB}" srcOrd="2" destOrd="0" presId="urn:microsoft.com/office/officeart/2018/2/layout/IconLabelList"/>
    <dgm:cxn modelId="{968A8A47-AACC-4A8E-A2BF-277EF9676EDA}" type="presParOf" srcId="{5052C23F-3A9D-40A3-9AA2-528290B54139}" destId="{7BB12C11-10FD-44CA-8DAC-05C83B659377}" srcOrd="5" destOrd="0" presId="urn:microsoft.com/office/officeart/2018/2/layout/IconLabelList"/>
    <dgm:cxn modelId="{CA430891-678D-413F-960B-8285D2D8CB5C}" type="presParOf" srcId="{5052C23F-3A9D-40A3-9AA2-528290B54139}" destId="{F9EE56A4-E6C9-4E9B-8B3F-B490BBBD0299}" srcOrd="6" destOrd="0" presId="urn:microsoft.com/office/officeart/2018/2/layout/IconLabelList"/>
    <dgm:cxn modelId="{83B9466E-E890-46B8-B705-E5C7E4964020}" type="presParOf" srcId="{F9EE56A4-E6C9-4E9B-8B3F-B490BBBD0299}" destId="{A4B5BD27-8E25-4FB4-95FB-182FA7474E02}" srcOrd="0" destOrd="0" presId="urn:microsoft.com/office/officeart/2018/2/layout/IconLabelList"/>
    <dgm:cxn modelId="{999B0F10-18F3-4887-95BB-8A7CD47BD6AF}" type="presParOf" srcId="{F9EE56A4-E6C9-4E9B-8B3F-B490BBBD0299}" destId="{E9E7403C-B121-4BC6-8E81-13357DDDF663}" srcOrd="1" destOrd="0" presId="urn:microsoft.com/office/officeart/2018/2/layout/IconLabelList"/>
    <dgm:cxn modelId="{77C4BF60-59B5-4AEB-98DE-66D46FB3F2C0}" type="presParOf" srcId="{F9EE56A4-E6C9-4E9B-8B3F-B490BBBD0299}" destId="{448308F3-0E66-4233-9FD5-86BA9E3D093E}" srcOrd="2" destOrd="0" presId="urn:microsoft.com/office/officeart/2018/2/layout/IconLabelList"/>
    <dgm:cxn modelId="{CACA3196-FEA7-4494-83D9-99C333E356CB}" type="presParOf" srcId="{5052C23F-3A9D-40A3-9AA2-528290B54139}" destId="{94E9A718-4621-414D-BE90-A1B13FD9CAD0}" srcOrd="7" destOrd="0" presId="urn:microsoft.com/office/officeart/2018/2/layout/IconLabelList"/>
    <dgm:cxn modelId="{9F1769A7-1F70-4B8E-BC68-842EBA312906}" type="presParOf" srcId="{5052C23F-3A9D-40A3-9AA2-528290B54139}" destId="{8831B9E1-0B3F-4F12-8015-7480027C5662}" srcOrd="8" destOrd="0" presId="urn:microsoft.com/office/officeart/2018/2/layout/IconLabelList"/>
    <dgm:cxn modelId="{226F3493-393D-498E-A9A0-6237EC4F783C}" type="presParOf" srcId="{8831B9E1-0B3F-4F12-8015-7480027C5662}" destId="{997534B4-B304-404D-9FF3-06326E9F57AF}" srcOrd="0" destOrd="0" presId="urn:microsoft.com/office/officeart/2018/2/layout/IconLabelList"/>
    <dgm:cxn modelId="{2246A373-9331-4083-965C-0D47077B24AD}" type="presParOf" srcId="{8831B9E1-0B3F-4F12-8015-7480027C5662}" destId="{CE1203DF-9762-4F7A-A827-D6561EB87CC0}" srcOrd="1" destOrd="0" presId="urn:microsoft.com/office/officeart/2018/2/layout/IconLabelList"/>
    <dgm:cxn modelId="{9C41B120-EF51-44D8-A683-CAF05E8A7FDF}" type="presParOf" srcId="{8831B9E1-0B3F-4F12-8015-7480027C5662}" destId="{43BF85A5-0DCF-4F31-B5B6-9789799A39B8}"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5D49E2-5D78-4E66-BF34-9572948F3A3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26EDD21-51F4-4E36-BF04-DDA47419D0B9}">
      <dgm:prSet/>
      <dgm:spPr/>
      <dgm:t>
        <a:bodyPr/>
        <a:lstStyle/>
        <a:p>
          <a:r>
            <a:rPr lang="en-GB" b="1"/>
            <a:t>S28 PACE…If a person is arrested:</a:t>
          </a:r>
          <a:endParaRPr lang="en-US"/>
        </a:p>
      </dgm:t>
    </dgm:pt>
    <dgm:pt modelId="{0637D32D-4ECD-46A0-8653-7723FA8C6237}" type="parTrans" cxnId="{2195CC05-3317-4890-BEB6-D14FFBF93926}">
      <dgm:prSet/>
      <dgm:spPr/>
      <dgm:t>
        <a:bodyPr/>
        <a:lstStyle/>
        <a:p>
          <a:endParaRPr lang="en-US"/>
        </a:p>
      </dgm:t>
    </dgm:pt>
    <dgm:pt modelId="{661CFC18-4150-4429-A7FD-B06E8784E07A}" type="sibTrans" cxnId="{2195CC05-3317-4890-BEB6-D14FFBF93926}">
      <dgm:prSet/>
      <dgm:spPr/>
      <dgm:t>
        <a:bodyPr/>
        <a:lstStyle/>
        <a:p>
          <a:endParaRPr lang="en-US"/>
        </a:p>
      </dgm:t>
    </dgm:pt>
    <dgm:pt modelId="{24CC9CD5-733D-43C6-BC18-2001A6886910}">
      <dgm:prSet/>
      <dgm:spPr/>
      <dgm:t>
        <a:bodyPr/>
        <a:lstStyle/>
        <a:p>
          <a:r>
            <a:rPr lang="en-GB" b="1"/>
            <a:t>They must be informed that they are under arrest, and the arrest is unlawful unless the person is informed as soon as is reasonable practicable.</a:t>
          </a:r>
          <a:endParaRPr lang="en-US"/>
        </a:p>
      </dgm:t>
    </dgm:pt>
    <dgm:pt modelId="{69EC40CD-5B8E-46F7-B7F3-2B8DD902A82D}" type="parTrans" cxnId="{6C230470-A204-463C-B7D0-2F1A012151B0}">
      <dgm:prSet/>
      <dgm:spPr/>
      <dgm:t>
        <a:bodyPr/>
        <a:lstStyle/>
        <a:p>
          <a:endParaRPr lang="en-US"/>
        </a:p>
      </dgm:t>
    </dgm:pt>
    <dgm:pt modelId="{B74352C2-A876-4D0F-94B7-36C4F9D50E33}" type="sibTrans" cxnId="{6C230470-A204-463C-B7D0-2F1A012151B0}">
      <dgm:prSet/>
      <dgm:spPr/>
      <dgm:t>
        <a:bodyPr/>
        <a:lstStyle/>
        <a:p>
          <a:endParaRPr lang="en-US"/>
        </a:p>
      </dgm:t>
    </dgm:pt>
    <dgm:pt modelId="{932A4833-0173-4813-8827-1EC36AEA14E9}">
      <dgm:prSet/>
      <dgm:spPr/>
      <dgm:t>
        <a:bodyPr/>
        <a:lstStyle/>
        <a:p>
          <a:r>
            <a:rPr lang="en-GB" b="1" i="1" u="sng"/>
            <a:t>Lewis v Chief Constable of the South Wales Constabulary [1991]: </a:t>
          </a:r>
          <a:r>
            <a:rPr lang="en-GB"/>
            <a:t>Even if the reasons for the arrest are not immediately made known as soon as is reasonably practicable, an arrest becomes lawful once the reasons are given.</a:t>
          </a:r>
          <a:endParaRPr lang="en-US"/>
        </a:p>
      </dgm:t>
    </dgm:pt>
    <dgm:pt modelId="{AF69D225-136A-4818-8FAB-68970AA9DB48}" type="parTrans" cxnId="{8249A5FE-67C8-4E5B-976E-6F1FD45CE201}">
      <dgm:prSet/>
      <dgm:spPr/>
      <dgm:t>
        <a:bodyPr/>
        <a:lstStyle/>
        <a:p>
          <a:endParaRPr lang="en-US"/>
        </a:p>
      </dgm:t>
    </dgm:pt>
    <dgm:pt modelId="{25F1A60A-424C-4B02-B920-248F43E769CA}" type="sibTrans" cxnId="{8249A5FE-67C8-4E5B-976E-6F1FD45CE201}">
      <dgm:prSet/>
      <dgm:spPr/>
      <dgm:t>
        <a:bodyPr/>
        <a:lstStyle/>
        <a:p>
          <a:endParaRPr lang="en-US"/>
        </a:p>
      </dgm:t>
    </dgm:pt>
    <dgm:pt modelId="{12DDBA4E-8D58-449A-92BB-E00C7632D9AF}">
      <dgm:prSet/>
      <dgm:spPr/>
      <dgm:t>
        <a:bodyPr/>
        <a:lstStyle/>
        <a:p>
          <a:r>
            <a:rPr lang="en-GB" b="1" i="1" u="sng"/>
            <a:t>Abbassy v Metropolitan Police Commissioner [1990]: </a:t>
          </a:r>
          <a:r>
            <a:rPr lang="en-GB"/>
            <a:t>A police officer need not use precise legal terms to indicate the reason for being arrested, as long as it is made clear to the suspect.</a:t>
          </a:r>
          <a:endParaRPr lang="en-US"/>
        </a:p>
      </dgm:t>
    </dgm:pt>
    <dgm:pt modelId="{F30B717C-2A58-4977-8682-40D751FE3138}" type="parTrans" cxnId="{05B2734B-FC06-491B-89EB-581394267D76}">
      <dgm:prSet/>
      <dgm:spPr/>
      <dgm:t>
        <a:bodyPr/>
        <a:lstStyle/>
        <a:p>
          <a:endParaRPr lang="en-US"/>
        </a:p>
      </dgm:t>
    </dgm:pt>
    <dgm:pt modelId="{5C2BC201-3E59-48E5-931E-DE910F1E3692}" type="sibTrans" cxnId="{05B2734B-FC06-491B-89EB-581394267D76}">
      <dgm:prSet/>
      <dgm:spPr/>
      <dgm:t>
        <a:bodyPr/>
        <a:lstStyle/>
        <a:p>
          <a:endParaRPr lang="en-US"/>
        </a:p>
      </dgm:t>
    </dgm:pt>
    <dgm:pt modelId="{6655949A-9303-4EA9-98C4-E14DA9FC9B50}">
      <dgm:prSet/>
      <dgm:spPr/>
      <dgm:t>
        <a:bodyPr/>
        <a:lstStyle/>
        <a:p>
          <a:r>
            <a:rPr lang="en-GB" b="1" i="1" u="sng"/>
            <a:t>Taylor v Chief Constable of Thames Valley Police [2004]: </a:t>
          </a:r>
          <a:r>
            <a:rPr lang="en-GB"/>
            <a:t>Clarke LJ confirmed that the requirements of s28 would be met provided that the arrested person was told in simple, non-technical language the essential legal and factual basis for his arrest.</a:t>
          </a:r>
          <a:endParaRPr lang="en-US"/>
        </a:p>
      </dgm:t>
    </dgm:pt>
    <dgm:pt modelId="{11247E7F-02ED-4BE9-A24B-45B14C55D524}" type="parTrans" cxnId="{6ABDBB94-D724-429B-A493-EAD6FA510145}">
      <dgm:prSet/>
      <dgm:spPr/>
      <dgm:t>
        <a:bodyPr/>
        <a:lstStyle/>
        <a:p>
          <a:endParaRPr lang="en-US"/>
        </a:p>
      </dgm:t>
    </dgm:pt>
    <dgm:pt modelId="{1DF32270-6087-43EF-A703-C9F6396D4492}" type="sibTrans" cxnId="{6ABDBB94-D724-429B-A493-EAD6FA510145}">
      <dgm:prSet/>
      <dgm:spPr/>
      <dgm:t>
        <a:bodyPr/>
        <a:lstStyle/>
        <a:p>
          <a:endParaRPr lang="en-US"/>
        </a:p>
      </dgm:t>
    </dgm:pt>
    <dgm:pt modelId="{520F93CD-EA58-490C-A7F7-F34C7DFE8A9B}" type="pres">
      <dgm:prSet presAssocID="{085D49E2-5D78-4E66-BF34-9572948F3A3C}" presName="root" presStyleCnt="0">
        <dgm:presLayoutVars>
          <dgm:dir/>
          <dgm:resizeHandles val="exact"/>
        </dgm:presLayoutVars>
      </dgm:prSet>
      <dgm:spPr/>
    </dgm:pt>
    <dgm:pt modelId="{C8BF2690-C7F5-4133-AF9A-F3C0C8D9672E}" type="pres">
      <dgm:prSet presAssocID="{526EDD21-51F4-4E36-BF04-DDA47419D0B9}" presName="compNode" presStyleCnt="0"/>
      <dgm:spPr/>
    </dgm:pt>
    <dgm:pt modelId="{165DDE34-0A93-4151-B047-E46E900F0072}" type="pres">
      <dgm:prSet presAssocID="{526EDD21-51F4-4E36-BF04-DDA47419D0B9}" presName="bgRect" presStyleLbl="bgShp" presStyleIdx="0" presStyleCnt="5"/>
      <dgm:spPr/>
    </dgm:pt>
    <dgm:pt modelId="{35C06D84-3BB1-40E0-9C83-781927B4D822}" type="pres">
      <dgm:prSet presAssocID="{526EDD21-51F4-4E36-BF04-DDA47419D0B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ptain"/>
        </a:ext>
      </dgm:extLst>
    </dgm:pt>
    <dgm:pt modelId="{1122C2CB-7B0D-4A46-95EE-A43576508046}" type="pres">
      <dgm:prSet presAssocID="{526EDD21-51F4-4E36-BF04-DDA47419D0B9}" presName="spaceRect" presStyleCnt="0"/>
      <dgm:spPr/>
    </dgm:pt>
    <dgm:pt modelId="{40194BD7-3F07-49E0-B8FA-17641B2728A8}" type="pres">
      <dgm:prSet presAssocID="{526EDD21-51F4-4E36-BF04-DDA47419D0B9}" presName="parTx" presStyleLbl="revTx" presStyleIdx="0" presStyleCnt="5">
        <dgm:presLayoutVars>
          <dgm:chMax val="0"/>
          <dgm:chPref val="0"/>
        </dgm:presLayoutVars>
      </dgm:prSet>
      <dgm:spPr/>
    </dgm:pt>
    <dgm:pt modelId="{D2594F42-21F6-4249-833F-69A4F6A21C6C}" type="pres">
      <dgm:prSet presAssocID="{661CFC18-4150-4429-A7FD-B06E8784E07A}" presName="sibTrans" presStyleCnt="0"/>
      <dgm:spPr/>
    </dgm:pt>
    <dgm:pt modelId="{914DA50F-A439-4E8F-8D78-FFB0325072B7}" type="pres">
      <dgm:prSet presAssocID="{24CC9CD5-733D-43C6-BC18-2001A6886910}" presName="compNode" presStyleCnt="0"/>
      <dgm:spPr/>
    </dgm:pt>
    <dgm:pt modelId="{256855A5-AA05-47EE-83C9-B3BED88CFA0D}" type="pres">
      <dgm:prSet presAssocID="{24CC9CD5-733D-43C6-BC18-2001A6886910}" presName="bgRect" presStyleLbl="bgShp" presStyleIdx="1" presStyleCnt="5"/>
      <dgm:spPr/>
    </dgm:pt>
    <dgm:pt modelId="{20762308-D507-4656-991F-5E0BD69EE45C}" type="pres">
      <dgm:prSet presAssocID="{24CC9CD5-733D-43C6-BC18-2001A688691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62348F5C-56C2-4C27-B427-131300860AEA}" type="pres">
      <dgm:prSet presAssocID="{24CC9CD5-733D-43C6-BC18-2001A6886910}" presName="spaceRect" presStyleCnt="0"/>
      <dgm:spPr/>
    </dgm:pt>
    <dgm:pt modelId="{3BAD1D09-9D1C-4F36-AF7F-B44AFA3E15B2}" type="pres">
      <dgm:prSet presAssocID="{24CC9CD5-733D-43C6-BC18-2001A6886910}" presName="parTx" presStyleLbl="revTx" presStyleIdx="1" presStyleCnt="5">
        <dgm:presLayoutVars>
          <dgm:chMax val="0"/>
          <dgm:chPref val="0"/>
        </dgm:presLayoutVars>
      </dgm:prSet>
      <dgm:spPr/>
    </dgm:pt>
    <dgm:pt modelId="{4AE0CDBA-5AE9-486B-B9B3-9AB2B994AC51}" type="pres">
      <dgm:prSet presAssocID="{B74352C2-A876-4D0F-94B7-36C4F9D50E33}" presName="sibTrans" presStyleCnt="0"/>
      <dgm:spPr/>
    </dgm:pt>
    <dgm:pt modelId="{120F00BA-8EBE-4094-B83B-BF7287592339}" type="pres">
      <dgm:prSet presAssocID="{932A4833-0173-4813-8827-1EC36AEA14E9}" presName="compNode" presStyleCnt="0"/>
      <dgm:spPr/>
    </dgm:pt>
    <dgm:pt modelId="{9472B9F3-ED15-46E8-BEC5-582D1976AE2E}" type="pres">
      <dgm:prSet presAssocID="{932A4833-0173-4813-8827-1EC36AEA14E9}" presName="bgRect" presStyleLbl="bgShp" presStyleIdx="2" presStyleCnt="5"/>
      <dgm:spPr/>
    </dgm:pt>
    <dgm:pt modelId="{97C31AC7-0D6D-483F-BE1C-FCB07020F311}" type="pres">
      <dgm:prSet presAssocID="{932A4833-0173-4813-8827-1EC36AEA14E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DE270AB4-2DBC-4883-8CBF-396F6052CB6A}" type="pres">
      <dgm:prSet presAssocID="{932A4833-0173-4813-8827-1EC36AEA14E9}" presName="spaceRect" presStyleCnt="0"/>
      <dgm:spPr/>
    </dgm:pt>
    <dgm:pt modelId="{F9E2ADFD-913C-43A3-B3F7-B129F90BE759}" type="pres">
      <dgm:prSet presAssocID="{932A4833-0173-4813-8827-1EC36AEA14E9}" presName="parTx" presStyleLbl="revTx" presStyleIdx="2" presStyleCnt="5">
        <dgm:presLayoutVars>
          <dgm:chMax val="0"/>
          <dgm:chPref val="0"/>
        </dgm:presLayoutVars>
      </dgm:prSet>
      <dgm:spPr/>
    </dgm:pt>
    <dgm:pt modelId="{CD72DAD9-6991-40EF-9450-74A423844D12}" type="pres">
      <dgm:prSet presAssocID="{25F1A60A-424C-4B02-B920-248F43E769CA}" presName="sibTrans" presStyleCnt="0"/>
      <dgm:spPr/>
    </dgm:pt>
    <dgm:pt modelId="{A66EB2CA-7477-422B-90EB-1CFB9BEF102F}" type="pres">
      <dgm:prSet presAssocID="{12DDBA4E-8D58-449A-92BB-E00C7632D9AF}" presName="compNode" presStyleCnt="0"/>
      <dgm:spPr/>
    </dgm:pt>
    <dgm:pt modelId="{766DD912-94AE-4440-8005-20C20FD8058B}" type="pres">
      <dgm:prSet presAssocID="{12DDBA4E-8D58-449A-92BB-E00C7632D9AF}" presName="bgRect" presStyleLbl="bgShp" presStyleIdx="3" presStyleCnt="5"/>
      <dgm:spPr/>
    </dgm:pt>
    <dgm:pt modelId="{6DF0916F-9D2A-4F5C-B5A0-3F50F7A2E035}" type="pres">
      <dgm:prSet presAssocID="{12DDBA4E-8D58-449A-92BB-E00C7632D9A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olice"/>
        </a:ext>
      </dgm:extLst>
    </dgm:pt>
    <dgm:pt modelId="{5495444A-BF69-4728-A431-A303CE086A10}" type="pres">
      <dgm:prSet presAssocID="{12DDBA4E-8D58-449A-92BB-E00C7632D9AF}" presName="spaceRect" presStyleCnt="0"/>
      <dgm:spPr/>
    </dgm:pt>
    <dgm:pt modelId="{7D1124B7-614A-44F6-9AC1-08BE92A74915}" type="pres">
      <dgm:prSet presAssocID="{12DDBA4E-8D58-449A-92BB-E00C7632D9AF}" presName="parTx" presStyleLbl="revTx" presStyleIdx="3" presStyleCnt="5">
        <dgm:presLayoutVars>
          <dgm:chMax val="0"/>
          <dgm:chPref val="0"/>
        </dgm:presLayoutVars>
      </dgm:prSet>
      <dgm:spPr/>
    </dgm:pt>
    <dgm:pt modelId="{2129B0BA-2481-4817-8E17-FBF59C0FB09A}" type="pres">
      <dgm:prSet presAssocID="{5C2BC201-3E59-48E5-931E-DE910F1E3692}" presName="sibTrans" presStyleCnt="0"/>
      <dgm:spPr/>
    </dgm:pt>
    <dgm:pt modelId="{3278AF4F-859F-4866-B66A-436DA71C11EF}" type="pres">
      <dgm:prSet presAssocID="{6655949A-9303-4EA9-98C4-E14DA9FC9B50}" presName="compNode" presStyleCnt="0"/>
      <dgm:spPr/>
    </dgm:pt>
    <dgm:pt modelId="{DE39CBBF-5F3E-44B0-90B5-9B92B151AB33}" type="pres">
      <dgm:prSet presAssocID="{6655949A-9303-4EA9-98C4-E14DA9FC9B50}" presName="bgRect" presStyleLbl="bgShp" presStyleIdx="4" presStyleCnt="5"/>
      <dgm:spPr/>
    </dgm:pt>
    <dgm:pt modelId="{DD1D6C9A-BFC5-4572-AD71-F37529B5D349}" type="pres">
      <dgm:prSet presAssocID="{6655949A-9303-4EA9-98C4-E14DA9FC9B5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Quotes"/>
        </a:ext>
      </dgm:extLst>
    </dgm:pt>
    <dgm:pt modelId="{9906958E-DDBC-4180-92FF-124971CBD504}" type="pres">
      <dgm:prSet presAssocID="{6655949A-9303-4EA9-98C4-E14DA9FC9B50}" presName="spaceRect" presStyleCnt="0"/>
      <dgm:spPr/>
    </dgm:pt>
    <dgm:pt modelId="{081F0566-17D2-4B75-A2B8-92CAEB3CAB3F}" type="pres">
      <dgm:prSet presAssocID="{6655949A-9303-4EA9-98C4-E14DA9FC9B50}" presName="parTx" presStyleLbl="revTx" presStyleIdx="4" presStyleCnt="5">
        <dgm:presLayoutVars>
          <dgm:chMax val="0"/>
          <dgm:chPref val="0"/>
        </dgm:presLayoutVars>
      </dgm:prSet>
      <dgm:spPr/>
    </dgm:pt>
  </dgm:ptLst>
  <dgm:cxnLst>
    <dgm:cxn modelId="{2195CC05-3317-4890-BEB6-D14FFBF93926}" srcId="{085D49E2-5D78-4E66-BF34-9572948F3A3C}" destId="{526EDD21-51F4-4E36-BF04-DDA47419D0B9}" srcOrd="0" destOrd="0" parTransId="{0637D32D-4ECD-46A0-8653-7723FA8C6237}" sibTransId="{661CFC18-4150-4429-A7FD-B06E8784E07A}"/>
    <dgm:cxn modelId="{CCEF9909-0A4D-435B-8937-2215B812894D}" type="presOf" srcId="{6655949A-9303-4EA9-98C4-E14DA9FC9B50}" destId="{081F0566-17D2-4B75-A2B8-92CAEB3CAB3F}" srcOrd="0" destOrd="0" presId="urn:microsoft.com/office/officeart/2018/2/layout/IconVerticalSolidList"/>
    <dgm:cxn modelId="{D3D14E5E-65BF-471B-B747-8236CA44345D}" type="presOf" srcId="{24CC9CD5-733D-43C6-BC18-2001A6886910}" destId="{3BAD1D09-9D1C-4F36-AF7F-B44AFA3E15B2}" srcOrd="0" destOrd="0" presId="urn:microsoft.com/office/officeart/2018/2/layout/IconVerticalSolidList"/>
    <dgm:cxn modelId="{05B2734B-FC06-491B-89EB-581394267D76}" srcId="{085D49E2-5D78-4E66-BF34-9572948F3A3C}" destId="{12DDBA4E-8D58-449A-92BB-E00C7632D9AF}" srcOrd="3" destOrd="0" parTransId="{F30B717C-2A58-4977-8682-40D751FE3138}" sibTransId="{5C2BC201-3E59-48E5-931E-DE910F1E3692}"/>
    <dgm:cxn modelId="{54EA066C-8BF9-4B55-B66F-78ECE3B85621}" type="presOf" srcId="{932A4833-0173-4813-8827-1EC36AEA14E9}" destId="{F9E2ADFD-913C-43A3-B3F7-B129F90BE759}" srcOrd="0" destOrd="0" presId="urn:microsoft.com/office/officeart/2018/2/layout/IconVerticalSolidList"/>
    <dgm:cxn modelId="{6C230470-A204-463C-B7D0-2F1A012151B0}" srcId="{085D49E2-5D78-4E66-BF34-9572948F3A3C}" destId="{24CC9CD5-733D-43C6-BC18-2001A6886910}" srcOrd="1" destOrd="0" parTransId="{69EC40CD-5B8E-46F7-B7F3-2B8DD902A82D}" sibTransId="{B74352C2-A876-4D0F-94B7-36C4F9D50E33}"/>
    <dgm:cxn modelId="{09A0DD8B-FBD9-4855-8D82-B3A076B14F1C}" type="presOf" srcId="{085D49E2-5D78-4E66-BF34-9572948F3A3C}" destId="{520F93CD-EA58-490C-A7F7-F34C7DFE8A9B}" srcOrd="0" destOrd="0" presId="urn:microsoft.com/office/officeart/2018/2/layout/IconVerticalSolidList"/>
    <dgm:cxn modelId="{25F61893-2A7C-4149-8424-25799C4EBC10}" type="presOf" srcId="{12DDBA4E-8D58-449A-92BB-E00C7632D9AF}" destId="{7D1124B7-614A-44F6-9AC1-08BE92A74915}" srcOrd="0" destOrd="0" presId="urn:microsoft.com/office/officeart/2018/2/layout/IconVerticalSolidList"/>
    <dgm:cxn modelId="{6ABDBB94-D724-429B-A493-EAD6FA510145}" srcId="{085D49E2-5D78-4E66-BF34-9572948F3A3C}" destId="{6655949A-9303-4EA9-98C4-E14DA9FC9B50}" srcOrd="4" destOrd="0" parTransId="{11247E7F-02ED-4BE9-A24B-45B14C55D524}" sibTransId="{1DF32270-6087-43EF-A703-C9F6396D4492}"/>
    <dgm:cxn modelId="{FDEEE2EA-5149-424D-96D5-8F7ECB435483}" type="presOf" srcId="{526EDD21-51F4-4E36-BF04-DDA47419D0B9}" destId="{40194BD7-3F07-49E0-B8FA-17641B2728A8}" srcOrd="0" destOrd="0" presId="urn:microsoft.com/office/officeart/2018/2/layout/IconVerticalSolidList"/>
    <dgm:cxn modelId="{8249A5FE-67C8-4E5B-976E-6F1FD45CE201}" srcId="{085D49E2-5D78-4E66-BF34-9572948F3A3C}" destId="{932A4833-0173-4813-8827-1EC36AEA14E9}" srcOrd="2" destOrd="0" parTransId="{AF69D225-136A-4818-8FAB-68970AA9DB48}" sibTransId="{25F1A60A-424C-4B02-B920-248F43E769CA}"/>
    <dgm:cxn modelId="{76BB2AC9-BD90-486B-8DA2-DF5E62FCB920}" type="presParOf" srcId="{520F93CD-EA58-490C-A7F7-F34C7DFE8A9B}" destId="{C8BF2690-C7F5-4133-AF9A-F3C0C8D9672E}" srcOrd="0" destOrd="0" presId="urn:microsoft.com/office/officeart/2018/2/layout/IconVerticalSolidList"/>
    <dgm:cxn modelId="{9D1B40A8-7952-4A3F-A1CC-5B3156020CB6}" type="presParOf" srcId="{C8BF2690-C7F5-4133-AF9A-F3C0C8D9672E}" destId="{165DDE34-0A93-4151-B047-E46E900F0072}" srcOrd="0" destOrd="0" presId="urn:microsoft.com/office/officeart/2018/2/layout/IconVerticalSolidList"/>
    <dgm:cxn modelId="{87FE0D71-24B6-4F78-922E-77B8210B47D5}" type="presParOf" srcId="{C8BF2690-C7F5-4133-AF9A-F3C0C8D9672E}" destId="{35C06D84-3BB1-40E0-9C83-781927B4D822}" srcOrd="1" destOrd="0" presId="urn:microsoft.com/office/officeart/2018/2/layout/IconVerticalSolidList"/>
    <dgm:cxn modelId="{EB9857D0-3105-4EAA-AF41-B6DA342A68B5}" type="presParOf" srcId="{C8BF2690-C7F5-4133-AF9A-F3C0C8D9672E}" destId="{1122C2CB-7B0D-4A46-95EE-A43576508046}" srcOrd="2" destOrd="0" presId="urn:microsoft.com/office/officeart/2018/2/layout/IconVerticalSolidList"/>
    <dgm:cxn modelId="{6B14206E-738E-4590-8128-E01CCE92BEB0}" type="presParOf" srcId="{C8BF2690-C7F5-4133-AF9A-F3C0C8D9672E}" destId="{40194BD7-3F07-49E0-B8FA-17641B2728A8}" srcOrd="3" destOrd="0" presId="urn:microsoft.com/office/officeart/2018/2/layout/IconVerticalSolidList"/>
    <dgm:cxn modelId="{B01071B6-5530-4D93-9DF0-7AE8EB361EAD}" type="presParOf" srcId="{520F93CD-EA58-490C-A7F7-F34C7DFE8A9B}" destId="{D2594F42-21F6-4249-833F-69A4F6A21C6C}" srcOrd="1" destOrd="0" presId="urn:microsoft.com/office/officeart/2018/2/layout/IconVerticalSolidList"/>
    <dgm:cxn modelId="{9AE9B98A-D704-407C-8961-C7355E336F5A}" type="presParOf" srcId="{520F93CD-EA58-490C-A7F7-F34C7DFE8A9B}" destId="{914DA50F-A439-4E8F-8D78-FFB0325072B7}" srcOrd="2" destOrd="0" presId="urn:microsoft.com/office/officeart/2018/2/layout/IconVerticalSolidList"/>
    <dgm:cxn modelId="{F5CED6CD-EB55-4006-B71E-6C0D3565902D}" type="presParOf" srcId="{914DA50F-A439-4E8F-8D78-FFB0325072B7}" destId="{256855A5-AA05-47EE-83C9-B3BED88CFA0D}" srcOrd="0" destOrd="0" presId="urn:microsoft.com/office/officeart/2018/2/layout/IconVerticalSolidList"/>
    <dgm:cxn modelId="{7A05D141-E79B-4B45-B3D6-A3515FA490FF}" type="presParOf" srcId="{914DA50F-A439-4E8F-8D78-FFB0325072B7}" destId="{20762308-D507-4656-991F-5E0BD69EE45C}" srcOrd="1" destOrd="0" presId="urn:microsoft.com/office/officeart/2018/2/layout/IconVerticalSolidList"/>
    <dgm:cxn modelId="{9867B585-C341-4EF1-B674-F3F4CF3DA10B}" type="presParOf" srcId="{914DA50F-A439-4E8F-8D78-FFB0325072B7}" destId="{62348F5C-56C2-4C27-B427-131300860AEA}" srcOrd="2" destOrd="0" presId="urn:microsoft.com/office/officeart/2018/2/layout/IconVerticalSolidList"/>
    <dgm:cxn modelId="{7E7FC2A1-79EA-4FC9-9E7E-259231736B10}" type="presParOf" srcId="{914DA50F-A439-4E8F-8D78-FFB0325072B7}" destId="{3BAD1D09-9D1C-4F36-AF7F-B44AFA3E15B2}" srcOrd="3" destOrd="0" presId="urn:microsoft.com/office/officeart/2018/2/layout/IconVerticalSolidList"/>
    <dgm:cxn modelId="{C6CA2BA2-1DE5-47AA-85CB-FDE36CB89E39}" type="presParOf" srcId="{520F93CD-EA58-490C-A7F7-F34C7DFE8A9B}" destId="{4AE0CDBA-5AE9-486B-B9B3-9AB2B994AC51}" srcOrd="3" destOrd="0" presId="urn:microsoft.com/office/officeart/2018/2/layout/IconVerticalSolidList"/>
    <dgm:cxn modelId="{BDB03302-139B-46BF-AFB0-9EED93DBE07C}" type="presParOf" srcId="{520F93CD-EA58-490C-A7F7-F34C7DFE8A9B}" destId="{120F00BA-8EBE-4094-B83B-BF7287592339}" srcOrd="4" destOrd="0" presId="urn:microsoft.com/office/officeart/2018/2/layout/IconVerticalSolidList"/>
    <dgm:cxn modelId="{08E505AC-C203-4945-9B0D-4C3854F5438C}" type="presParOf" srcId="{120F00BA-8EBE-4094-B83B-BF7287592339}" destId="{9472B9F3-ED15-46E8-BEC5-582D1976AE2E}" srcOrd="0" destOrd="0" presId="urn:microsoft.com/office/officeart/2018/2/layout/IconVerticalSolidList"/>
    <dgm:cxn modelId="{EDE5FDC2-FC90-4382-9849-E3A19AEFD3D7}" type="presParOf" srcId="{120F00BA-8EBE-4094-B83B-BF7287592339}" destId="{97C31AC7-0D6D-483F-BE1C-FCB07020F311}" srcOrd="1" destOrd="0" presId="urn:microsoft.com/office/officeart/2018/2/layout/IconVerticalSolidList"/>
    <dgm:cxn modelId="{D7AFEA59-52C8-4191-8867-25608A6ED5CD}" type="presParOf" srcId="{120F00BA-8EBE-4094-B83B-BF7287592339}" destId="{DE270AB4-2DBC-4883-8CBF-396F6052CB6A}" srcOrd="2" destOrd="0" presId="urn:microsoft.com/office/officeart/2018/2/layout/IconVerticalSolidList"/>
    <dgm:cxn modelId="{3C82F927-BC0C-4684-A8A7-73AF95C41D67}" type="presParOf" srcId="{120F00BA-8EBE-4094-B83B-BF7287592339}" destId="{F9E2ADFD-913C-43A3-B3F7-B129F90BE759}" srcOrd="3" destOrd="0" presId="urn:microsoft.com/office/officeart/2018/2/layout/IconVerticalSolidList"/>
    <dgm:cxn modelId="{B84F0147-F6C1-4953-8991-82E13AEF5458}" type="presParOf" srcId="{520F93CD-EA58-490C-A7F7-F34C7DFE8A9B}" destId="{CD72DAD9-6991-40EF-9450-74A423844D12}" srcOrd="5" destOrd="0" presId="urn:microsoft.com/office/officeart/2018/2/layout/IconVerticalSolidList"/>
    <dgm:cxn modelId="{A03257ED-9FD0-4477-A44A-3C0F406EBCA8}" type="presParOf" srcId="{520F93CD-EA58-490C-A7F7-F34C7DFE8A9B}" destId="{A66EB2CA-7477-422B-90EB-1CFB9BEF102F}" srcOrd="6" destOrd="0" presId="urn:microsoft.com/office/officeart/2018/2/layout/IconVerticalSolidList"/>
    <dgm:cxn modelId="{71ED90FB-3082-4B79-8653-4E2806BE8107}" type="presParOf" srcId="{A66EB2CA-7477-422B-90EB-1CFB9BEF102F}" destId="{766DD912-94AE-4440-8005-20C20FD8058B}" srcOrd="0" destOrd="0" presId="urn:microsoft.com/office/officeart/2018/2/layout/IconVerticalSolidList"/>
    <dgm:cxn modelId="{50312CA1-D917-4A36-A51B-5AFBA73B2E98}" type="presParOf" srcId="{A66EB2CA-7477-422B-90EB-1CFB9BEF102F}" destId="{6DF0916F-9D2A-4F5C-B5A0-3F50F7A2E035}" srcOrd="1" destOrd="0" presId="urn:microsoft.com/office/officeart/2018/2/layout/IconVerticalSolidList"/>
    <dgm:cxn modelId="{234286FE-305D-4300-B441-A53798062E77}" type="presParOf" srcId="{A66EB2CA-7477-422B-90EB-1CFB9BEF102F}" destId="{5495444A-BF69-4728-A431-A303CE086A10}" srcOrd="2" destOrd="0" presId="urn:microsoft.com/office/officeart/2018/2/layout/IconVerticalSolidList"/>
    <dgm:cxn modelId="{DC601A7A-DD0B-4543-90C5-40183173BB96}" type="presParOf" srcId="{A66EB2CA-7477-422B-90EB-1CFB9BEF102F}" destId="{7D1124B7-614A-44F6-9AC1-08BE92A74915}" srcOrd="3" destOrd="0" presId="urn:microsoft.com/office/officeart/2018/2/layout/IconVerticalSolidList"/>
    <dgm:cxn modelId="{9CAAAA28-A0CE-42DC-8E75-302B3F2F5A10}" type="presParOf" srcId="{520F93CD-EA58-490C-A7F7-F34C7DFE8A9B}" destId="{2129B0BA-2481-4817-8E17-FBF59C0FB09A}" srcOrd="7" destOrd="0" presId="urn:microsoft.com/office/officeart/2018/2/layout/IconVerticalSolidList"/>
    <dgm:cxn modelId="{59CDB97C-6D86-4EA1-8D5F-0659774088B3}" type="presParOf" srcId="{520F93CD-EA58-490C-A7F7-F34C7DFE8A9B}" destId="{3278AF4F-859F-4866-B66A-436DA71C11EF}" srcOrd="8" destOrd="0" presId="urn:microsoft.com/office/officeart/2018/2/layout/IconVerticalSolidList"/>
    <dgm:cxn modelId="{81C0308E-0473-464B-9565-450D160A4EB6}" type="presParOf" srcId="{3278AF4F-859F-4866-B66A-436DA71C11EF}" destId="{DE39CBBF-5F3E-44B0-90B5-9B92B151AB33}" srcOrd="0" destOrd="0" presId="urn:microsoft.com/office/officeart/2018/2/layout/IconVerticalSolidList"/>
    <dgm:cxn modelId="{2E1093BE-0789-4E4A-BE20-AB265C20A365}" type="presParOf" srcId="{3278AF4F-859F-4866-B66A-436DA71C11EF}" destId="{DD1D6C9A-BFC5-4572-AD71-F37529B5D349}" srcOrd="1" destOrd="0" presId="urn:microsoft.com/office/officeart/2018/2/layout/IconVerticalSolidList"/>
    <dgm:cxn modelId="{8F197119-23BD-426D-9DCC-88BEB5910C86}" type="presParOf" srcId="{3278AF4F-859F-4866-B66A-436DA71C11EF}" destId="{9906958E-DDBC-4180-92FF-124971CBD504}" srcOrd="2" destOrd="0" presId="urn:microsoft.com/office/officeart/2018/2/layout/IconVerticalSolidList"/>
    <dgm:cxn modelId="{BD2E6345-FCA8-40A0-8845-0EB19918EFAF}" type="presParOf" srcId="{3278AF4F-859F-4866-B66A-436DA71C11EF}" destId="{081F0566-17D2-4B75-A2B8-92CAEB3CAB3F}"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0023C2-1363-45FA-91FB-E90A5E91BC0F}">
      <dsp:nvSpPr>
        <dsp:cNvPr id="0" name=""/>
        <dsp:cNvSpPr/>
      </dsp:nvSpPr>
      <dsp:spPr>
        <a:xfrm>
          <a:off x="1342" y="149088"/>
          <a:ext cx="4710698" cy="29912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328184-1C62-461A-B962-DE4832578C04}">
      <dsp:nvSpPr>
        <dsp:cNvPr id="0" name=""/>
        <dsp:cNvSpPr/>
      </dsp:nvSpPr>
      <dsp:spPr>
        <a:xfrm>
          <a:off x="524753" y="646329"/>
          <a:ext cx="4710698" cy="299129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a:t>1964-2012</a:t>
          </a:r>
          <a:r>
            <a:rPr lang="en-GB" sz="2200" kern="1200"/>
            <a:t>: Police authorities held constables to account by overseeing the police</a:t>
          </a:r>
          <a:endParaRPr lang="en-US" sz="2200" kern="1200"/>
        </a:p>
      </dsp:txBody>
      <dsp:txXfrm>
        <a:off x="612365" y="733941"/>
        <a:ext cx="4535474" cy="2816069"/>
      </dsp:txXfrm>
    </dsp:sp>
    <dsp:sp modelId="{45D10C4D-E6B7-442B-B7B2-711AD4458527}">
      <dsp:nvSpPr>
        <dsp:cNvPr id="0" name=""/>
        <dsp:cNvSpPr/>
      </dsp:nvSpPr>
      <dsp:spPr>
        <a:xfrm>
          <a:off x="5758862" y="149088"/>
          <a:ext cx="4710698" cy="29912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966BC7-A3D7-4BF0-9F86-2B511AC6CCD2}">
      <dsp:nvSpPr>
        <dsp:cNvPr id="0" name=""/>
        <dsp:cNvSpPr/>
      </dsp:nvSpPr>
      <dsp:spPr>
        <a:xfrm>
          <a:off x="6282273" y="646329"/>
          <a:ext cx="4710698" cy="299129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t>15</a:t>
          </a:r>
          <a:r>
            <a:rPr lang="en-GB" sz="2200" b="1" kern="1200" baseline="30000" dirty="0"/>
            <a:t>th</a:t>
          </a:r>
          <a:r>
            <a:rPr lang="en-GB" sz="2200" b="1" kern="1200" dirty="0"/>
            <a:t> November 2012: Elections for Police and crime commissioners </a:t>
          </a:r>
          <a:r>
            <a:rPr lang="en-GB" sz="2200" kern="1200" dirty="0"/>
            <a:t>took place in 41 police force areas across England and Wales. (London was not included because the elected Mayor acts as the commissioner). – “the biggest  shake-up of policing for almost 50 years”</a:t>
          </a:r>
          <a:endParaRPr lang="en-US" sz="2200" kern="1200" dirty="0"/>
        </a:p>
      </dsp:txBody>
      <dsp:txXfrm>
        <a:off x="6369885" y="733941"/>
        <a:ext cx="4535474" cy="28160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97C26E-8E20-44B3-862F-7CFDD2671DDD}">
      <dsp:nvSpPr>
        <dsp:cNvPr id="0" name=""/>
        <dsp:cNvSpPr/>
      </dsp:nvSpPr>
      <dsp:spPr>
        <a:xfrm>
          <a:off x="711932" y="747436"/>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21C938-49AD-445E-8718-F87CC7D485F4}">
      <dsp:nvSpPr>
        <dsp:cNvPr id="0" name=""/>
        <dsp:cNvSpPr/>
      </dsp:nvSpPr>
      <dsp:spPr>
        <a:xfrm>
          <a:off x="216932" y="1916455"/>
          <a:ext cx="1800000" cy="850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Detention, unless justified in accordance with the law is </a:t>
          </a:r>
          <a:r>
            <a:rPr lang="en-GB" sz="1600" i="1" kern="1200" dirty="0"/>
            <a:t>prima facie</a:t>
          </a:r>
          <a:r>
            <a:rPr lang="en-GB" sz="1600" kern="1200" dirty="0"/>
            <a:t> unlawful. </a:t>
          </a:r>
          <a:endParaRPr lang="en-US" sz="1600" kern="1200" dirty="0"/>
        </a:p>
      </dsp:txBody>
      <dsp:txXfrm>
        <a:off x="216932" y="1916455"/>
        <a:ext cx="1800000" cy="850376"/>
      </dsp:txXfrm>
    </dsp:sp>
    <dsp:sp modelId="{BBE48C9B-43E5-44E5-9D8F-D923D719644F}">
      <dsp:nvSpPr>
        <dsp:cNvPr id="0" name=""/>
        <dsp:cNvSpPr/>
      </dsp:nvSpPr>
      <dsp:spPr>
        <a:xfrm>
          <a:off x="2826932" y="747436"/>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F7AA06-2806-43B9-B4F1-4E304F824E30}">
      <dsp:nvSpPr>
        <dsp:cNvPr id="0" name=""/>
        <dsp:cNvSpPr/>
      </dsp:nvSpPr>
      <dsp:spPr>
        <a:xfrm>
          <a:off x="2343560" y="1858962"/>
          <a:ext cx="1800000" cy="850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dirty="0"/>
            <a:t>Under </a:t>
          </a:r>
          <a:r>
            <a:rPr lang="en-GB" sz="1400" b="1" kern="1200" dirty="0"/>
            <a:t>s2 PACE 1984,  </a:t>
          </a:r>
          <a:r>
            <a:rPr lang="en-GB" sz="1400" kern="1200" dirty="0"/>
            <a:t>a police officer can detain a suspect without charge for the purposes of carrying out a search of the </a:t>
          </a:r>
          <a:r>
            <a:rPr lang="en-GB" sz="1400" b="1" kern="1200" dirty="0"/>
            <a:t>PERSON, CLOTHES OR POSSESSIONS</a:t>
          </a:r>
          <a:r>
            <a:rPr lang="en-GB" sz="1100" kern="1200" dirty="0"/>
            <a:t>. </a:t>
          </a:r>
          <a:endParaRPr lang="en-US" sz="1100" kern="1200" dirty="0"/>
        </a:p>
      </dsp:txBody>
      <dsp:txXfrm>
        <a:off x="2343560" y="1858962"/>
        <a:ext cx="1800000" cy="850376"/>
      </dsp:txXfrm>
    </dsp:sp>
    <dsp:sp modelId="{70B92A1F-EB03-46FF-ADD4-8C35A5F7B2BB}">
      <dsp:nvSpPr>
        <dsp:cNvPr id="0" name=""/>
        <dsp:cNvSpPr/>
      </dsp:nvSpPr>
      <dsp:spPr>
        <a:xfrm>
          <a:off x="4941933" y="747436"/>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DE6DBC-12E1-4FA9-89C7-05B3D474A2AB}">
      <dsp:nvSpPr>
        <dsp:cNvPr id="0" name=""/>
        <dsp:cNvSpPr/>
      </dsp:nvSpPr>
      <dsp:spPr>
        <a:xfrm>
          <a:off x="4446933" y="1916455"/>
          <a:ext cx="1800000" cy="850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dirty="0"/>
            <a:t>The stop and search power can only be exercised if the police constable has reasonable grounds for suspecting that he will find stolen or prohibited articles as a result of the search.</a:t>
          </a:r>
          <a:endParaRPr lang="en-US" sz="1200" kern="1200" dirty="0"/>
        </a:p>
      </dsp:txBody>
      <dsp:txXfrm>
        <a:off x="4446933" y="1916455"/>
        <a:ext cx="1800000" cy="850376"/>
      </dsp:txXfrm>
    </dsp:sp>
    <dsp:sp modelId="{A4B5BD27-8E25-4FB4-95FB-182FA7474E02}">
      <dsp:nvSpPr>
        <dsp:cNvPr id="0" name=""/>
        <dsp:cNvSpPr/>
      </dsp:nvSpPr>
      <dsp:spPr>
        <a:xfrm>
          <a:off x="1052078" y="3216832"/>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8308F3-0E66-4233-9FD5-86BA9E3D093E}">
      <dsp:nvSpPr>
        <dsp:cNvPr id="0" name=""/>
        <dsp:cNvSpPr/>
      </dsp:nvSpPr>
      <dsp:spPr>
        <a:xfrm>
          <a:off x="557078" y="4385851"/>
          <a:ext cx="1800000" cy="850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S1 The power is to be exercised in relation to persons in public places.</a:t>
          </a:r>
          <a:endParaRPr lang="en-US" sz="1600" kern="1200" dirty="0"/>
        </a:p>
      </dsp:txBody>
      <dsp:txXfrm>
        <a:off x="557078" y="4385851"/>
        <a:ext cx="1800000" cy="850376"/>
      </dsp:txXfrm>
    </dsp:sp>
    <dsp:sp modelId="{997534B4-B304-404D-9FF3-06326E9F57AF}">
      <dsp:nvSpPr>
        <dsp:cNvPr id="0" name=""/>
        <dsp:cNvSpPr/>
      </dsp:nvSpPr>
      <dsp:spPr>
        <a:xfrm>
          <a:off x="3884433" y="3216832"/>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BF85A5-0DCF-4F31-B5B6-9789799A39B8}">
      <dsp:nvSpPr>
        <dsp:cNvPr id="0" name=""/>
        <dsp:cNvSpPr/>
      </dsp:nvSpPr>
      <dsp:spPr>
        <a:xfrm>
          <a:off x="2672078" y="4385851"/>
          <a:ext cx="3234707" cy="850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b="1" kern="1200" dirty="0"/>
            <a:t>PROHIBITED ARTICLE: </a:t>
          </a:r>
          <a:r>
            <a:rPr lang="en-GB" sz="1400" kern="1200" dirty="0"/>
            <a:t>Offensive weapon, or an article made or adapted for use in connection with burglary, theft, taking a motor vehicle or other conveyance without authority, or obtaining property by deception.S1 (6) allows a prohibited article to be seized .</a:t>
          </a:r>
          <a:endParaRPr lang="en-US" sz="1400" kern="1200" dirty="0"/>
        </a:p>
      </dsp:txBody>
      <dsp:txXfrm>
        <a:off x="2672078" y="4385851"/>
        <a:ext cx="3234707" cy="8503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5DDE34-0A93-4151-B047-E46E900F0072}">
      <dsp:nvSpPr>
        <dsp:cNvPr id="0" name=""/>
        <dsp:cNvSpPr/>
      </dsp:nvSpPr>
      <dsp:spPr>
        <a:xfrm>
          <a:off x="0" y="7467"/>
          <a:ext cx="6513603" cy="94876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C06D84-3BB1-40E0-9C83-781927B4D822}">
      <dsp:nvSpPr>
        <dsp:cNvPr id="0" name=""/>
        <dsp:cNvSpPr/>
      </dsp:nvSpPr>
      <dsp:spPr>
        <a:xfrm>
          <a:off x="287001" y="220939"/>
          <a:ext cx="522331" cy="5218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194BD7-3F07-49E0-B8FA-17641B2728A8}">
      <dsp:nvSpPr>
        <dsp:cNvPr id="0" name=""/>
        <dsp:cNvSpPr/>
      </dsp:nvSpPr>
      <dsp:spPr>
        <a:xfrm>
          <a:off x="1096335" y="7467"/>
          <a:ext cx="5400384" cy="978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49" tIns="103549" rIns="103549" bIns="103549" numCol="1" spcCol="1270" anchor="ctr" anchorCtr="0">
          <a:noAutofit/>
        </a:bodyPr>
        <a:lstStyle/>
        <a:p>
          <a:pPr marL="0" lvl="0" indent="0" algn="l" defTabSz="622300">
            <a:lnSpc>
              <a:spcPct val="90000"/>
            </a:lnSpc>
            <a:spcBef>
              <a:spcPct val="0"/>
            </a:spcBef>
            <a:spcAft>
              <a:spcPct val="35000"/>
            </a:spcAft>
            <a:buNone/>
          </a:pPr>
          <a:r>
            <a:rPr lang="en-GB" sz="1400" b="1" kern="1200"/>
            <a:t>S28 PACE…If a person is arrested:</a:t>
          </a:r>
          <a:endParaRPr lang="en-US" sz="1400" kern="1200"/>
        </a:p>
      </dsp:txBody>
      <dsp:txXfrm>
        <a:off x="1096335" y="7467"/>
        <a:ext cx="5400384" cy="978415"/>
      </dsp:txXfrm>
    </dsp:sp>
    <dsp:sp modelId="{256855A5-AA05-47EE-83C9-B3BED88CFA0D}">
      <dsp:nvSpPr>
        <dsp:cNvPr id="0" name=""/>
        <dsp:cNvSpPr/>
      </dsp:nvSpPr>
      <dsp:spPr>
        <a:xfrm>
          <a:off x="0" y="1230486"/>
          <a:ext cx="6513603" cy="94876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762308-D507-4656-991F-5E0BD69EE45C}">
      <dsp:nvSpPr>
        <dsp:cNvPr id="0" name=""/>
        <dsp:cNvSpPr/>
      </dsp:nvSpPr>
      <dsp:spPr>
        <a:xfrm>
          <a:off x="287001" y="1443958"/>
          <a:ext cx="522331" cy="5218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AD1D09-9D1C-4F36-AF7F-B44AFA3E15B2}">
      <dsp:nvSpPr>
        <dsp:cNvPr id="0" name=""/>
        <dsp:cNvSpPr/>
      </dsp:nvSpPr>
      <dsp:spPr>
        <a:xfrm>
          <a:off x="1096335" y="1230486"/>
          <a:ext cx="5400384" cy="978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49" tIns="103549" rIns="103549" bIns="103549" numCol="1" spcCol="1270" anchor="ctr" anchorCtr="0">
          <a:noAutofit/>
        </a:bodyPr>
        <a:lstStyle/>
        <a:p>
          <a:pPr marL="0" lvl="0" indent="0" algn="l" defTabSz="622300">
            <a:lnSpc>
              <a:spcPct val="90000"/>
            </a:lnSpc>
            <a:spcBef>
              <a:spcPct val="0"/>
            </a:spcBef>
            <a:spcAft>
              <a:spcPct val="35000"/>
            </a:spcAft>
            <a:buNone/>
          </a:pPr>
          <a:r>
            <a:rPr lang="en-GB" sz="1400" b="1" kern="1200"/>
            <a:t>They must be informed that they are under arrest, and the arrest is unlawful unless the person is informed as soon as is reasonable practicable.</a:t>
          </a:r>
          <a:endParaRPr lang="en-US" sz="1400" kern="1200"/>
        </a:p>
      </dsp:txBody>
      <dsp:txXfrm>
        <a:off x="1096335" y="1230486"/>
        <a:ext cx="5400384" cy="978415"/>
      </dsp:txXfrm>
    </dsp:sp>
    <dsp:sp modelId="{9472B9F3-ED15-46E8-BEC5-582D1976AE2E}">
      <dsp:nvSpPr>
        <dsp:cNvPr id="0" name=""/>
        <dsp:cNvSpPr/>
      </dsp:nvSpPr>
      <dsp:spPr>
        <a:xfrm>
          <a:off x="0" y="2453505"/>
          <a:ext cx="6513603" cy="94876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C31AC7-0D6D-483F-BE1C-FCB07020F311}">
      <dsp:nvSpPr>
        <dsp:cNvPr id="0" name=""/>
        <dsp:cNvSpPr/>
      </dsp:nvSpPr>
      <dsp:spPr>
        <a:xfrm>
          <a:off x="287001" y="2666977"/>
          <a:ext cx="522331" cy="5218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E2ADFD-913C-43A3-B3F7-B129F90BE759}">
      <dsp:nvSpPr>
        <dsp:cNvPr id="0" name=""/>
        <dsp:cNvSpPr/>
      </dsp:nvSpPr>
      <dsp:spPr>
        <a:xfrm>
          <a:off x="1096335" y="2453505"/>
          <a:ext cx="5400384" cy="978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49" tIns="103549" rIns="103549" bIns="103549" numCol="1" spcCol="1270" anchor="ctr" anchorCtr="0">
          <a:noAutofit/>
        </a:bodyPr>
        <a:lstStyle/>
        <a:p>
          <a:pPr marL="0" lvl="0" indent="0" algn="l" defTabSz="622300">
            <a:lnSpc>
              <a:spcPct val="90000"/>
            </a:lnSpc>
            <a:spcBef>
              <a:spcPct val="0"/>
            </a:spcBef>
            <a:spcAft>
              <a:spcPct val="35000"/>
            </a:spcAft>
            <a:buNone/>
          </a:pPr>
          <a:r>
            <a:rPr lang="en-GB" sz="1400" b="1" i="1" u="sng" kern="1200"/>
            <a:t>Lewis v Chief Constable of the South Wales Constabulary [1991]: </a:t>
          </a:r>
          <a:r>
            <a:rPr lang="en-GB" sz="1400" kern="1200"/>
            <a:t>Even if the reasons for the arrest are not immediately made known as soon as is reasonably practicable, an arrest becomes lawful once the reasons are given.</a:t>
          </a:r>
          <a:endParaRPr lang="en-US" sz="1400" kern="1200"/>
        </a:p>
      </dsp:txBody>
      <dsp:txXfrm>
        <a:off x="1096335" y="2453505"/>
        <a:ext cx="5400384" cy="978415"/>
      </dsp:txXfrm>
    </dsp:sp>
    <dsp:sp modelId="{766DD912-94AE-4440-8005-20C20FD8058B}">
      <dsp:nvSpPr>
        <dsp:cNvPr id="0" name=""/>
        <dsp:cNvSpPr/>
      </dsp:nvSpPr>
      <dsp:spPr>
        <a:xfrm>
          <a:off x="0" y="3676524"/>
          <a:ext cx="6513603" cy="94876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F0916F-9D2A-4F5C-B5A0-3F50F7A2E035}">
      <dsp:nvSpPr>
        <dsp:cNvPr id="0" name=""/>
        <dsp:cNvSpPr/>
      </dsp:nvSpPr>
      <dsp:spPr>
        <a:xfrm>
          <a:off x="287001" y="3889996"/>
          <a:ext cx="522331" cy="5218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1124B7-614A-44F6-9AC1-08BE92A74915}">
      <dsp:nvSpPr>
        <dsp:cNvPr id="0" name=""/>
        <dsp:cNvSpPr/>
      </dsp:nvSpPr>
      <dsp:spPr>
        <a:xfrm>
          <a:off x="1096335" y="3676524"/>
          <a:ext cx="5400384" cy="978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49" tIns="103549" rIns="103549" bIns="103549" numCol="1" spcCol="1270" anchor="ctr" anchorCtr="0">
          <a:noAutofit/>
        </a:bodyPr>
        <a:lstStyle/>
        <a:p>
          <a:pPr marL="0" lvl="0" indent="0" algn="l" defTabSz="622300">
            <a:lnSpc>
              <a:spcPct val="90000"/>
            </a:lnSpc>
            <a:spcBef>
              <a:spcPct val="0"/>
            </a:spcBef>
            <a:spcAft>
              <a:spcPct val="35000"/>
            </a:spcAft>
            <a:buNone/>
          </a:pPr>
          <a:r>
            <a:rPr lang="en-GB" sz="1400" b="1" i="1" u="sng" kern="1200"/>
            <a:t>Abbassy v Metropolitan Police Commissioner [1990]: </a:t>
          </a:r>
          <a:r>
            <a:rPr lang="en-GB" sz="1400" kern="1200"/>
            <a:t>A police officer need not use precise legal terms to indicate the reason for being arrested, as long as it is made clear to the suspect.</a:t>
          </a:r>
          <a:endParaRPr lang="en-US" sz="1400" kern="1200"/>
        </a:p>
      </dsp:txBody>
      <dsp:txXfrm>
        <a:off x="1096335" y="3676524"/>
        <a:ext cx="5400384" cy="978415"/>
      </dsp:txXfrm>
    </dsp:sp>
    <dsp:sp modelId="{DE39CBBF-5F3E-44B0-90B5-9B92B151AB33}">
      <dsp:nvSpPr>
        <dsp:cNvPr id="0" name=""/>
        <dsp:cNvSpPr/>
      </dsp:nvSpPr>
      <dsp:spPr>
        <a:xfrm>
          <a:off x="0" y="4899543"/>
          <a:ext cx="6513603" cy="94876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1D6C9A-BFC5-4572-AD71-F37529B5D349}">
      <dsp:nvSpPr>
        <dsp:cNvPr id="0" name=""/>
        <dsp:cNvSpPr/>
      </dsp:nvSpPr>
      <dsp:spPr>
        <a:xfrm>
          <a:off x="287001" y="5113015"/>
          <a:ext cx="522331" cy="52182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1F0566-17D2-4B75-A2B8-92CAEB3CAB3F}">
      <dsp:nvSpPr>
        <dsp:cNvPr id="0" name=""/>
        <dsp:cNvSpPr/>
      </dsp:nvSpPr>
      <dsp:spPr>
        <a:xfrm>
          <a:off x="1096335" y="4899543"/>
          <a:ext cx="5400384" cy="978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49" tIns="103549" rIns="103549" bIns="103549" numCol="1" spcCol="1270" anchor="ctr" anchorCtr="0">
          <a:noAutofit/>
        </a:bodyPr>
        <a:lstStyle/>
        <a:p>
          <a:pPr marL="0" lvl="0" indent="0" algn="l" defTabSz="622300">
            <a:lnSpc>
              <a:spcPct val="90000"/>
            </a:lnSpc>
            <a:spcBef>
              <a:spcPct val="0"/>
            </a:spcBef>
            <a:spcAft>
              <a:spcPct val="35000"/>
            </a:spcAft>
            <a:buNone/>
          </a:pPr>
          <a:r>
            <a:rPr lang="en-GB" sz="1400" b="1" i="1" u="sng" kern="1200"/>
            <a:t>Taylor v Chief Constable of Thames Valley Police [2004]: </a:t>
          </a:r>
          <a:r>
            <a:rPr lang="en-GB" sz="1400" kern="1200"/>
            <a:t>Clarke LJ confirmed that the requirements of s28 would be met provided that the arrested person was told in simple, non-technical language the essential legal and factual basis for his arrest.</a:t>
          </a:r>
          <a:endParaRPr lang="en-US" sz="1400" kern="1200"/>
        </a:p>
      </dsp:txBody>
      <dsp:txXfrm>
        <a:off x="1096335" y="4899543"/>
        <a:ext cx="5400384" cy="97841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E5709D-E29E-47E6-84E8-C38FA4B7DD2C}" type="datetimeFigureOut">
              <a:rPr lang="en-GB" smtClean="0"/>
              <a:t>23/02/2022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7B3EB7-C1A2-421F-8EB3-01D96BE81ABC}" type="slidenum">
              <a:rPr lang="en-GB" smtClean="0"/>
              <a:t>‹#›</a:t>
            </a:fld>
            <a:endParaRPr lang="en-GB"/>
          </a:p>
        </p:txBody>
      </p:sp>
    </p:spTree>
    <p:extLst>
      <p:ext uri="{BB962C8B-B14F-4D97-AF65-F5344CB8AC3E}">
        <p14:creationId xmlns:p14="http://schemas.microsoft.com/office/powerpoint/2010/main" val="18197710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7B3EB7-C1A2-421F-8EB3-01D96BE81ABC}" type="slidenum">
              <a:rPr lang="en-GB" smtClean="0"/>
              <a:t>3</a:t>
            </a:fld>
            <a:endParaRPr lang="en-GB"/>
          </a:p>
        </p:txBody>
      </p:sp>
    </p:spTree>
    <p:extLst>
      <p:ext uri="{BB962C8B-B14F-4D97-AF65-F5344CB8AC3E}">
        <p14:creationId xmlns:p14="http://schemas.microsoft.com/office/powerpoint/2010/main" val="1702118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http://commissioner.south-wales.police.uk/en/us/police-crime-reduction-plan-2016-2021-and-executive-summary/</a:t>
            </a:r>
          </a:p>
          <a:p>
            <a:endParaRPr lang="en-GB" dirty="0"/>
          </a:p>
        </p:txBody>
      </p:sp>
      <p:sp>
        <p:nvSpPr>
          <p:cNvPr id="4" name="Slide Number Placeholder 3"/>
          <p:cNvSpPr>
            <a:spLocks noGrp="1"/>
          </p:cNvSpPr>
          <p:nvPr>
            <p:ph type="sldNum" sz="quarter" idx="10"/>
          </p:nvPr>
        </p:nvSpPr>
        <p:spPr/>
        <p:txBody>
          <a:bodyPr/>
          <a:lstStyle/>
          <a:p>
            <a:fld id="{A77B3EB7-C1A2-421F-8EB3-01D96BE81ABC}" type="slidenum">
              <a:rPr lang="en-GB" smtClean="0"/>
              <a:t>6</a:t>
            </a:fld>
            <a:endParaRPr lang="en-GB"/>
          </a:p>
        </p:txBody>
      </p:sp>
    </p:spTree>
    <p:extLst>
      <p:ext uri="{BB962C8B-B14F-4D97-AF65-F5344CB8AC3E}">
        <p14:creationId xmlns:p14="http://schemas.microsoft.com/office/powerpoint/2010/main" val="5667042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A77B3EB7-C1A2-421F-8EB3-01D96BE81ABC}" type="slidenum">
              <a:rPr lang="en-GB" smtClean="0"/>
              <a:t>7</a:t>
            </a:fld>
            <a:endParaRPr lang="en-GB"/>
          </a:p>
        </p:txBody>
      </p:sp>
    </p:spTree>
    <p:extLst>
      <p:ext uri="{BB962C8B-B14F-4D97-AF65-F5344CB8AC3E}">
        <p14:creationId xmlns:p14="http://schemas.microsoft.com/office/powerpoint/2010/main" val="40077010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7B3EB7-C1A2-421F-8EB3-01D96BE81ABC}" type="slidenum">
              <a:rPr lang="en-GB" smtClean="0"/>
              <a:t>10</a:t>
            </a:fld>
            <a:endParaRPr lang="en-GB"/>
          </a:p>
        </p:txBody>
      </p:sp>
    </p:spTree>
    <p:extLst>
      <p:ext uri="{BB962C8B-B14F-4D97-AF65-F5344CB8AC3E}">
        <p14:creationId xmlns:p14="http://schemas.microsoft.com/office/powerpoint/2010/main" val="38324660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7B3EB7-C1A2-421F-8EB3-01D96BE81ABC}" type="slidenum">
              <a:rPr lang="en-GB" smtClean="0"/>
              <a:t>11</a:t>
            </a:fld>
            <a:endParaRPr lang="en-GB"/>
          </a:p>
        </p:txBody>
      </p:sp>
    </p:spTree>
    <p:extLst>
      <p:ext uri="{BB962C8B-B14F-4D97-AF65-F5344CB8AC3E}">
        <p14:creationId xmlns:p14="http://schemas.microsoft.com/office/powerpoint/2010/main" val="7434933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7B3EB7-C1A2-421F-8EB3-01D96BE81ABC}" type="slidenum">
              <a:rPr lang="en-GB" smtClean="0"/>
              <a:t>12</a:t>
            </a:fld>
            <a:endParaRPr lang="en-GB"/>
          </a:p>
        </p:txBody>
      </p:sp>
    </p:spTree>
    <p:extLst>
      <p:ext uri="{BB962C8B-B14F-4D97-AF65-F5344CB8AC3E}">
        <p14:creationId xmlns:p14="http://schemas.microsoft.com/office/powerpoint/2010/main" val="3668486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7B3EB7-C1A2-421F-8EB3-01D96BE81ABC}" type="slidenum">
              <a:rPr lang="en-GB" smtClean="0"/>
              <a:t>13</a:t>
            </a:fld>
            <a:endParaRPr lang="en-GB"/>
          </a:p>
        </p:txBody>
      </p:sp>
    </p:spTree>
    <p:extLst>
      <p:ext uri="{BB962C8B-B14F-4D97-AF65-F5344CB8AC3E}">
        <p14:creationId xmlns:p14="http://schemas.microsoft.com/office/powerpoint/2010/main" val="32227411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7B3EB7-C1A2-421F-8EB3-01D96BE81ABC}" type="slidenum">
              <a:rPr lang="en-GB" smtClean="0"/>
              <a:t>14</a:t>
            </a:fld>
            <a:endParaRPr lang="en-GB"/>
          </a:p>
        </p:txBody>
      </p:sp>
    </p:spTree>
    <p:extLst>
      <p:ext uri="{BB962C8B-B14F-4D97-AF65-F5344CB8AC3E}">
        <p14:creationId xmlns:p14="http://schemas.microsoft.com/office/powerpoint/2010/main" val="5755663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7B3EB7-C1A2-421F-8EB3-01D96BE81ABC}" type="slidenum">
              <a:rPr lang="en-GB" smtClean="0"/>
              <a:t>15</a:t>
            </a:fld>
            <a:endParaRPr lang="en-GB"/>
          </a:p>
        </p:txBody>
      </p:sp>
    </p:spTree>
    <p:extLst>
      <p:ext uri="{BB962C8B-B14F-4D97-AF65-F5344CB8AC3E}">
        <p14:creationId xmlns:p14="http://schemas.microsoft.com/office/powerpoint/2010/main" val="24966853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GB" sz="1200" dirty="0">
                <a:solidFill>
                  <a:schemeClr val="accent3">
                    <a:lumMod val="75000"/>
                  </a:schemeClr>
                </a:solidFill>
              </a:rPr>
              <a:t>A framework making offences subject to arrest based upon a test of “necessity” is provided by s110 and </a:t>
            </a:r>
            <a:r>
              <a:rPr lang="en-GB" sz="1200" dirty="0" err="1">
                <a:solidFill>
                  <a:schemeClr val="accent3">
                    <a:lumMod val="75000"/>
                  </a:schemeClr>
                </a:solidFill>
              </a:rPr>
              <a:t>Sch</a:t>
            </a:r>
            <a:r>
              <a:rPr lang="en-GB" sz="1200" dirty="0">
                <a:solidFill>
                  <a:schemeClr val="accent3">
                    <a:lumMod val="75000"/>
                  </a:schemeClr>
                </a:solidFill>
              </a:rPr>
              <a:t> 7 Serious Organised Crime and Police Act (SOCPA 2005), inserting a new s24 into PACE 1984.</a:t>
            </a:r>
          </a:p>
          <a:p>
            <a:pPr algn="ctr"/>
            <a:r>
              <a:rPr lang="en-GB" sz="1200" dirty="0">
                <a:solidFill>
                  <a:schemeClr val="accent3">
                    <a:lumMod val="75000"/>
                  </a:schemeClr>
                </a:solidFill>
              </a:rPr>
              <a:t>Code G was issued under s66 PACE 1984 and is called “Code of Practice for the Statutory Power of Arrest by Police Officers”.</a:t>
            </a:r>
          </a:p>
          <a:p>
            <a:endParaRPr lang="en-GB" dirty="0"/>
          </a:p>
        </p:txBody>
      </p:sp>
      <p:sp>
        <p:nvSpPr>
          <p:cNvPr id="4" name="Slide Number Placeholder 3"/>
          <p:cNvSpPr>
            <a:spLocks noGrp="1"/>
          </p:cNvSpPr>
          <p:nvPr>
            <p:ph type="sldNum" sz="quarter" idx="10"/>
          </p:nvPr>
        </p:nvSpPr>
        <p:spPr/>
        <p:txBody>
          <a:bodyPr/>
          <a:lstStyle/>
          <a:p>
            <a:fld id="{A77B3EB7-C1A2-421F-8EB3-01D96BE81ABC}" type="slidenum">
              <a:rPr lang="en-GB" smtClean="0"/>
              <a:t>16</a:t>
            </a:fld>
            <a:endParaRPr lang="en-GB"/>
          </a:p>
        </p:txBody>
      </p:sp>
    </p:spTree>
    <p:extLst>
      <p:ext uri="{BB962C8B-B14F-4D97-AF65-F5344CB8AC3E}">
        <p14:creationId xmlns:p14="http://schemas.microsoft.com/office/powerpoint/2010/main" val="33661738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7B3EB7-C1A2-421F-8EB3-01D96BE81ABC}" type="slidenum">
              <a:rPr lang="en-GB" smtClean="0"/>
              <a:t>17</a:t>
            </a:fld>
            <a:endParaRPr lang="en-GB"/>
          </a:p>
        </p:txBody>
      </p:sp>
    </p:spTree>
    <p:extLst>
      <p:ext uri="{BB962C8B-B14F-4D97-AF65-F5344CB8AC3E}">
        <p14:creationId xmlns:p14="http://schemas.microsoft.com/office/powerpoint/2010/main" val="34394700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7B3EB7-C1A2-421F-8EB3-01D96BE81ABC}" type="slidenum">
              <a:rPr lang="en-GB" smtClean="0"/>
              <a:t>19</a:t>
            </a:fld>
            <a:endParaRPr lang="en-GB"/>
          </a:p>
        </p:txBody>
      </p:sp>
    </p:spTree>
    <p:extLst>
      <p:ext uri="{BB962C8B-B14F-4D97-AF65-F5344CB8AC3E}">
        <p14:creationId xmlns:p14="http://schemas.microsoft.com/office/powerpoint/2010/main" val="2802154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7B3EB7-C1A2-421F-8EB3-01D96BE81ABC}" type="slidenum">
              <a:rPr lang="en-GB" smtClean="0"/>
              <a:t>21</a:t>
            </a:fld>
            <a:endParaRPr lang="en-GB"/>
          </a:p>
        </p:txBody>
      </p:sp>
    </p:spTree>
    <p:extLst>
      <p:ext uri="{BB962C8B-B14F-4D97-AF65-F5344CB8AC3E}">
        <p14:creationId xmlns:p14="http://schemas.microsoft.com/office/powerpoint/2010/main" val="36940677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7B3EB7-C1A2-421F-8EB3-01D96BE81ABC}" type="slidenum">
              <a:rPr lang="en-GB" smtClean="0"/>
              <a:t>22</a:t>
            </a:fld>
            <a:endParaRPr lang="en-GB"/>
          </a:p>
        </p:txBody>
      </p:sp>
    </p:spTree>
    <p:extLst>
      <p:ext uri="{BB962C8B-B14F-4D97-AF65-F5344CB8AC3E}">
        <p14:creationId xmlns:p14="http://schemas.microsoft.com/office/powerpoint/2010/main" val="39901183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p:txBody>
      </p:sp>
      <p:sp>
        <p:nvSpPr>
          <p:cNvPr id="4" name="Slide Number Placeholder 3"/>
          <p:cNvSpPr>
            <a:spLocks noGrp="1"/>
          </p:cNvSpPr>
          <p:nvPr>
            <p:ph type="sldNum" sz="quarter" idx="10"/>
          </p:nvPr>
        </p:nvSpPr>
        <p:spPr/>
        <p:txBody>
          <a:bodyPr/>
          <a:lstStyle/>
          <a:p>
            <a:fld id="{A77B3EB7-C1A2-421F-8EB3-01D96BE81ABC}" type="slidenum">
              <a:rPr lang="en-GB" smtClean="0"/>
              <a:t>23</a:t>
            </a:fld>
            <a:endParaRPr lang="en-GB"/>
          </a:p>
        </p:txBody>
      </p:sp>
    </p:spTree>
    <p:extLst>
      <p:ext uri="{BB962C8B-B14F-4D97-AF65-F5344CB8AC3E}">
        <p14:creationId xmlns:p14="http://schemas.microsoft.com/office/powerpoint/2010/main" val="2950080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7B3EB7-C1A2-421F-8EB3-01D96BE81ABC}" type="slidenum">
              <a:rPr lang="en-GB" smtClean="0"/>
              <a:t>24</a:t>
            </a:fld>
            <a:endParaRPr lang="en-GB"/>
          </a:p>
        </p:txBody>
      </p:sp>
    </p:spTree>
    <p:extLst>
      <p:ext uri="{BB962C8B-B14F-4D97-AF65-F5344CB8AC3E}">
        <p14:creationId xmlns:p14="http://schemas.microsoft.com/office/powerpoint/2010/main" val="12849271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F5FBCA-F4A0-45FB-9DEB-6349594BFF48}" type="slidenum">
              <a:rPr lang="en-GB" smtClean="0"/>
              <a:t>25</a:t>
            </a:fld>
            <a:endParaRPr lang="en-GB"/>
          </a:p>
        </p:txBody>
      </p:sp>
    </p:spTree>
    <p:extLst>
      <p:ext uri="{BB962C8B-B14F-4D97-AF65-F5344CB8AC3E}">
        <p14:creationId xmlns:p14="http://schemas.microsoft.com/office/powerpoint/2010/main" val="40318091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GB" sz="1200" b="1" i="0" kern="1200" dirty="0">
              <a:solidFill>
                <a:schemeClr val="tx1"/>
              </a:solidFill>
              <a:effectLst/>
              <a:latin typeface="+mn-lt"/>
              <a:ea typeface="+mn-ea"/>
              <a:cs typeface="+mn-cs"/>
            </a:endParaRPr>
          </a:p>
          <a:p>
            <a:pPr fontAlgn="base"/>
            <a:endParaRPr lang="en-GB" sz="1200" b="1" i="0" kern="1200" dirty="0">
              <a:solidFill>
                <a:schemeClr val="tx1"/>
              </a:solidFill>
              <a:effectLst/>
              <a:latin typeface="+mn-lt"/>
              <a:ea typeface="+mn-ea"/>
              <a:cs typeface="+mn-cs"/>
            </a:endParaRPr>
          </a:p>
          <a:p>
            <a:pPr fontAlgn="base"/>
            <a:endParaRPr lang="en-GB" sz="1200" b="1" i="0" kern="1200" dirty="0">
              <a:solidFill>
                <a:schemeClr val="tx1"/>
              </a:solidFill>
              <a:effectLst/>
              <a:latin typeface="+mn-lt"/>
              <a:ea typeface="+mn-ea"/>
              <a:cs typeface="+mn-cs"/>
            </a:endParaRPr>
          </a:p>
          <a:p>
            <a:pPr fontAlgn="base"/>
            <a:endParaRPr lang="en-GB" sz="1200" b="1" i="0" kern="1200" dirty="0">
              <a:solidFill>
                <a:schemeClr val="tx1"/>
              </a:solidFill>
              <a:effectLst/>
              <a:latin typeface="+mn-lt"/>
              <a:ea typeface="+mn-ea"/>
              <a:cs typeface="+mn-cs"/>
            </a:endParaRPr>
          </a:p>
          <a:p>
            <a:pPr fontAlgn="base"/>
            <a:endParaRPr lang="en-GB" sz="1200" b="1"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77B3EB7-C1A2-421F-8EB3-01D96BE81ABC}" type="slidenum">
              <a:rPr lang="en-GB" smtClean="0"/>
              <a:t>26</a:t>
            </a:fld>
            <a:endParaRPr lang="en-GB"/>
          </a:p>
        </p:txBody>
      </p:sp>
    </p:spTree>
    <p:extLst>
      <p:ext uri="{BB962C8B-B14F-4D97-AF65-F5344CB8AC3E}">
        <p14:creationId xmlns:p14="http://schemas.microsoft.com/office/powerpoint/2010/main" val="28105133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7B3EB7-C1A2-421F-8EB3-01D96BE81ABC}" type="slidenum">
              <a:rPr lang="en-GB" smtClean="0"/>
              <a:t>27</a:t>
            </a:fld>
            <a:endParaRPr lang="en-GB"/>
          </a:p>
        </p:txBody>
      </p:sp>
    </p:spTree>
    <p:extLst>
      <p:ext uri="{BB962C8B-B14F-4D97-AF65-F5344CB8AC3E}">
        <p14:creationId xmlns:p14="http://schemas.microsoft.com/office/powerpoint/2010/main" val="15131575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F5FBCA-F4A0-45FB-9DEB-6349594BFF48}" type="slidenum">
              <a:rPr lang="en-GB" smtClean="0"/>
              <a:t>28</a:t>
            </a:fld>
            <a:endParaRPr lang="en-GB"/>
          </a:p>
        </p:txBody>
      </p:sp>
    </p:spTree>
    <p:extLst>
      <p:ext uri="{BB962C8B-B14F-4D97-AF65-F5344CB8AC3E}">
        <p14:creationId xmlns:p14="http://schemas.microsoft.com/office/powerpoint/2010/main" val="11485197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F5FBCA-F4A0-45FB-9DEB-6349594BFF48}" type="slidenum">
              <a:rPr lang="en-GB" smtClean="0"/>
              <a:t>29</a:t>
            </a:fld>
            <a:endParaRPr lang="en-GB"/>
          </a:p>
        </p:txBody>
      </p:sp>
    </p:spTree>
    <p:extLst>
      <p:ext uri="{BB962C8B-B14F-4D97-AF65-F5344CB8AC3E}">
        <p14:creationId xmlns:p14="http://schemas.microsoft.com/office/powerpoint/2010/main" val="25191783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7B3EB7-C1A2-421F-8EB3-01D96BE81ABC}" type="slidenum">
              <a:rPr lang="en-GB" smtClean="0"/>
              <a:t>30</a:t>
            </a:fld>
            <a:endParaRPr lang="en-GB"/>
          </a:p>
        </p:txBody>
      </p:sp>
    </p:spTree>
    <p:extLst>
      <p:ext uri="{BB962C8B-B14F-4D97-AF65-F5344CB8AC3E}">
        <p14:creationId xmlns:p14="http://schemas.microsoft.com/office/powerpoint/2010/main" val="33076144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F5FBCA-F4A0-45FB-9DEB-6349594BFF48}" type="slidenum">
              <a:rPr lang="en-GB" smtClean="0"/>
              <a:t>31</a:t>
            </a:fld>
            <a:endParaRPr lang="en-GB"/>
          </a:p>
        </p:txBody>
      </p:sp>
    </p:spTree>
    <p:extLst>
      <p:ext uri="{BB962C8B-B14F-4D97-AF65-F5344CB8AC3E}">
        <p14:creationId xmlns:p14="http://schemas.microsoft.com/office/powerpoint/2010/main" val="39485932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DA51639-B2D6-4652-B8C3-1B4C224A7BAF}" type="datetimeFigureOut">
              <a:rPr lang="en-US" smtClean="0"/>
              <a:t>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8541400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2FF5DD9-2C52-442D-92E2-8072C0C3D7CD}" type="datetimeFigureOut">
              <a:rPr lang="en-US" smtClean="0"/>
              <a:t>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237241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4961B7-6B89-48AB-966F-622E2788EECC}" type="datetimeFigureOut">
              <a:rPr lang="en-US" smtClean="0"/>
              <a:t>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742623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BD3D6FB-79CC-4683-A046-BBE785BA1BED}" type="datetimeFigureOut">
              <a:rPr lang="en-US" smtClean="0"/>
              <a:t>2/23/2022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2929933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512B3E8-48F1-4B23-8498-D8A04A81EC9C}" type="datetimeFigureOut">
              <a:rPr lang="en-US" smtClean="0"/>
              <a:t>2/23/2022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7524485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0B90D90-AA62-404D-A741-635B4370F9CB}" type="datetimeFigureOut">
              <a:rPr lang="en-US" smtClean="0"/>
              <a:t>2/23/2022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5130536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smtClean="0"/>
              <a:t>2/23/2022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5683941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F131DD-A141-4471-BCF9-C6073EDD7E20}" type="datetimeFigureOut">
              <a:rPr lang="en-US" smtClean="0"/>
              <a:t>2/23/2022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5770162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334A90-EB03-42F3-8859-2C2B2724C058}" type="datetimeFigureOut">
              <a:rPr lang="en-US" smtClean="0"/>
              <a:t>2/23/2022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16715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11A6AA8-A04B-4104-9AE2-BD48D340E27F}" type="datetimeFigureOut">
              <a:rPr lang="en-US" smtClean="0"/>
              <a:t>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838218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4E0BF79-FAC6-4A96-8DE1-F7B82E2E1652}" type="datetimeFigureOut">
              <a:rPr lang="en-US" smtClean="0"/>
              <a:t>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0854641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BC48EC7-AF6A-48D3-8284-14BACBEBDD84}" type="datetimeFigureOut">
              <a:rPr lang="en-US" smtClean="0"/>
              <a:t>2/23/2022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083119528"/>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image" Target="../media/image6.png"/><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notesSlide" Target="../notesSlides/notesSlide2.xml"/></Relationships>
</file>

<file path=ppt/slides/_rels/slide7.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audio" Target="../media/media7.m4a"/><Relationship Id="rId7" Type="http://schemas.openxmlformats.org/officeDocument/2006/relationships/image" Target="../media/image9.png"/><Relationship Id="rId2" Type="http://schemas.microsoft.com/office/2007/relationships/media" Target="../media/media7.m4a"/><Relationship Id="rId1" Type="http://schemas.openxmlformats.org/officeDocument/2006/relationships/tags" Target="../tags/tag1.xml"/><Relationship Id="rId6" Type="http://schemas.openxmlformats.org/officeDocument/2006/relationships/image" Target="../media/image8.png"/><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11.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4.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png"/><Relationship Id="rId4" Type="http://schemas.openxmlformats.org/officeDocument/2006/relationships/notesSlide" Target="../notesSlides/notesSlide6.xml"/><Relationship Id="rId9" Type="http://schemas.microsoft.com/office/2007/relationships/diagramDrawing" Target="../diagrams/drawing2.xml"/></Relationships>
</file>

<file path=ppt/slides/_rels/slide1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26.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notesSlide" Target="../notesSlides/notesSlide7.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7.png"/><Relationship Id="rId5" Type="http://schemas.openxmlformats.org/officeDocument/2006/relationships/hyperlink" Target="https://www.theguardian.com/law/2013/oct/20/stop-and-search-streets-police" TargetMode="External"/><Relationship Id="rId4" Type="http://schemas.openxmlformats.org/officeDocument/2006/relationships/notesSlide" Target="../notesSlides/notesSlide8.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png"/><Relationship Id="rId5" Type="http://schemas.openxmlformats.org/officeDocument/2006/relationships/image" Target="../media/image28.png"/><Relationship Id="rId4" Type="http://schemas.openxmlformats.org/officeDocument/2006/relationships/notesSlide" Target="../notesSlides/notesSlide9.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notesSlide" Target="../notesSlides/notesSlide10.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1.png"/><Relationship Id="rId5" Type="http://schemas.openxmlformats.org/officeDocument/2006/relationships/image" Target="../media/image29.png"/><Relationship Id="rId4" Type="http://schemas.openxmlformats.org/officeDocument/2006/relationships/notesSlide" Target="../notesSlides/notesSlide11.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png"/><Relationship Id="rId4" Type="http://schemas.openxmlformats.org/officeDocument/2006/relationships/image" Target="../media/image30.png"/></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png"/><Relationship Id="rId4" Type="http://schemas.openxmlformats.org/officeDocument/2006/relationships/notesSlide" Target="../notesSlides/notesSlide12.xml"/><Relationship Id="rId9" Type="http://schemas.microsoft.com/office/2007/relationships/diagramDrawing" Target="../diagrams/drawing3.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1.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1.png"/><Relationship Id="rId5" Type="http://schemas.openxmlformats.org/officeDocument/2006/relationships/image" Target="../media/image41.png"/><Relationship Id="rId4" Type="http://schemas.openxmlformats.org/officeDocument/2006/relationships/notesSlide" Target="../notesSlides/notesSlide13.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1.png"/><Relationship Id="rId5" Type="http://schemas.openxmlformats.org/officeDocument/2006/relationships/image" Target="../media/image42.png"/><Relationship Id="rId4" Type="http://schemas.openxmlformats.org/officeDocument/2006/relationships/notesSlide" Target="../notesSlides/notesSlide14.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1.png"/><Relationship Id="rId5" Type="http://schemas.openxmlformats.org/officeDocument/2006/relationships/image" Target="../media/image43.png"/><Relationship Id="rId4" Type="http://schemas.openxmlformats.org/officeDocument/2006/relationships/notesSlide" Target="../notesSlides/notesSlide15.xml"/></Relationships>
</file>

<file path=ppt/slides/_rels/slide24.xml.rels><?xml version="1.0" encoding="UTF-8" standalone="yes"?>
<Relationships xmlns="http://schemas.openxmlformats.org/package/2006/relationships"><Relationship Id="rId3" Type="http://schemas.openxmlformats.org/officeDocument/2006/relationships/audio" Target="../media/media24.m4a"/><Relationship Id="rId7" Type="http://schemas.openxmlformats.org/officeDocument/2006/relationships/image" Target="../media/image1.png"/><Relationship Id="rId2" Type="http://schemas.microsoft.com/office/2007/relationships/media" Target="../media/media24.m4a"/><Relationship Id="rId1" Type="http://schemas.openxmlformats.org/officeDocument/2006/relationships/tags" Target="../tags/tag2.xml"/><Relationship Id="rId6" Type="http://schemas.openxmlformats.org/officeDocument/2006/relationships/image" Target="../media/image44.png"/><Relationship Id="rId5" Type="http://schemas.openxmlformats.org/officeDocument/2006/relationships/notesSlide" Target="../notesSlides/notesSlide16.xml"/><Relationship Id="rId4"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1.png"/><Relationship Id="rId5" Type="http://schemas.openxmlformats.org/officeDocument/2006/relationships/image" Target="../media/image45.png"/><Relationship Id="rId4" Type="http://schemas.openxmlformats.org/officeDocument/2006/relationships/notesSlide" Target="../notesSlides/notesSlide17.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1.png"/><Relationship Id="rId5" Type="http://schemas.openxmlformats.org/officeDocument/2006/relationships/image" Target="../media/image46.png"/><Relationship Id="rId4" Type="http://schemas.openxmlformats.org/officeDocument/2006/relationships/notesSlide" Target="../notesSlides/notesSlide18.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notesSlide" Target="../notesSlides/notesSlide19.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1.png"/><Relationship Id="rId5" Type="http://schemas.openxmlformats.org/officeDocument/2006/relationships/image" Target="../media/image49.png"/><Relationship Id="rId4" Type="http://schemas.openxmlformats.org/officeDocument/2006/relationships/notesSlide" Target="../notesSlides/notesSlide20.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50.png"/><Relationship Id="rId5" Type="http://schemas.openxmlformats.org/officeDocument/2006/relationships/image" Target="../media/image3.png"/><Relationship Id="rId4" Type="http://schemas.openxmlformats.org/officeDocument/2006/relationships/notesSlide" Target="../notesSlides/notesSlide21.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1.png"/><Relationship Id="rId5" Type="http://schemas.openxmlformats.org/officeDocument/2006/relationships/image" Target="../media/image51.png"/><Relationship Id="rId4" Type="http://schemas.openxmlformats.org/officeDocument/2006/relationships/notesSlide" Target="../notesSlides/notesSlide22.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1.png"/><Relationship Id="rId5" Type="http://schemas.openxmlformats.org/officeDocument/2006/relationships/hyperlink" Target="https://www.dailymail.co.uk/video/news/video-1814230/Video-moment-Nathan-Matthews-confesses-murdering-Becky-Watts.html" TargetMode="External"/><Relationship Id="rId4" Type="http://schemas.openxmlformats.org/officeDocument/2006/relationships/notesSlide" Target="../notesSlides/notesSlide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5400" dirty="0"/>
              <a:t>CIVIL RIGHTS AND FREEDOMS:</a:t>
            </a:r>
            <a:br>
              <a:rPr lang="en-GB" sz="5400" dirty="0"/>
            </a:br>
            <a:r>
              <a:rPr lang="en-GB" sz="5400" dirty="0"/>
              <a:t>POLICE POWERS 1</a:t>
            </a:r>
          </a:p>
        </p:txBody>
      </p:sp>
      <p:sp>
        <p:nvSpPr>
          <p:cNvPr id="3" name="Subtitle 2"/>
          <p:cNvSpPr>
            <a:spLocks noGrp="1"/>
          </p:cNvSpPr>
          <p:nvPr>
            <p:ph type="subTitle" idx="1"/>
          </p:nvPr>
        </p:nvSpPr>
        <p:spPr/>
        <p:txBody>
          <a:bodyPr/>
          <a:lstStyle/>
          <a:p>
            <a:r>
              <a:rPr lang="en-GB" dirty="0"/>
              <a:t>Laura Knight</a:t>
            </a:r>
          </a:p>
        </p:txBody>
      </p:sp>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21370883"/>
      </p:ext>
    </p:extLst>
  </p:cSld>
  <p:clrMapOvr>
    <a:masterClrMapping/>
  </p:clrMapOvr>
  <mc:AlternateContent xmlns:mc="http://schemas.openxmlformats.org/markup-compatibility/2006" xmlns:p14="http://schemas.microsoft.com/office/powerpoint/2010/main">
    <mc:Choice Requires="p14">
      <p:transition spd="slow" p14:dur="2000" advTm="53938"/>
    </mc:Choice>
    <mc:Fallback xmlns="">
      <p:transition spd="slow" advTm="539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E6039">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767072"/>
            <a:ext cx="6594189" cy="1625210"/>
          </a:xfrm>
        </p:spPr>
        <p:txBody>
          <a:bodyPr>
            <a:normAutofit/>
          </a:bodyPr>
          <a:lstStyle/>
          <a:p>
            <a:pPr algn="r"/>
            <a:r>
              <a:rPr lang="en-GB" b="1" u="sng">
                <a:solidFill>
                  <a:srgbClr val="FFFFFF"/>
                </a:solidFill>
              </a:rPr>
              <a:t>Learning Objectives</a:t>
            </a:r>
          </a:p>
        </p:txBody>
      </p:sp>
      <p:pic>
        <p:nvPicPr>
          <p:cNvPr id="4" name="Picture 3"/>
          <p:cNvPicPr>
            <a:picLocks noChangeAspect="1"/>
          </p:cNvPicPr>
          <p:nvPr/>
        </p:nvPicPr>
        <p:blipFill rotWithShape="1">
          <a:blip r:embed="rId4"/>
          <a:srcRect t="11736" r="1" b="758"/>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8029319" y="917725"/>
            <a:ext cx="3424739" cy="4852362"/>
          </a:xfrm>
        </p:spPr>
        <p:txBody>
          <a:bodyPr anchor="ctr">
            <a:normAutofit/>
          </a:bodyPr>
          <a:lstStyle/>
          <a:p>
            <a:pPr marL="0" indent="0">
              <a:buNone/>
            </a:pPr>
            <a:r>
              <a:rPr lang="en-GB" sz="2000">
                <a:solidFill>
                  <a:srgbClr val="FFFFFF"/>
                </a:solidFill>
              </a:rPr>
              <a:t>BY THE END OF THIS SESSION, YOU SHOULD BE ABLE TO:</a:t>
            </a:r>
          </a:p>
          <a:p>
            <a:pPr marL="342900" indent="-342900">
              <a:buAutoNum type="arabicPeriod"/>
            </a:pPr>
            <a:r>
              <a:rPr lang="en-GB" sz="2000">
                <a:solidFill>
                  <a:srgbClr val="FFFFFF"/>
                </a:solidFill>
              </a:rPr>
              <a:t>Understand individual liberty in the context of police powers</a:t>
            </a:r>
          </a:p>
          <a:p>
            <a:pPr marL="0" indent="0">
              <a:buNone/>
            </a:pPr>
            <a:r>
              <a:rPr lang="en-GB" sz="2000">
                <a:solidFill>
                  <a:srgbClr val="FFFFFF"/>
                </a:solidFill>
              </a:rPr>
              <a:t>2. Describe the make-up of the police in the UK</a:t>
            </a:r>
          </a:p>
          <a:p>
            <a:pPr marL="0" indent="0">
              <a:buNone/>
            </a:pPr>
            <a:r>
              <a:rPr lang="en-GB" sz="2000">
                <a:solidFill>
                  <a:srgbClr val="FFFFFF"/>
                </a:solidFill>
              </a:rPr>
              <a:t>3. Describe the impact of the Police and Criminal Evidence Act (1984)</a:t>
            </a:r>
          </a:p>
          <a:p>
            <a:pPr marL="0" indent="0">
              <a:buNone/>
            </a:pPr>
            <a:endParaRPr lang="en-GB" sz="2000">
              <a:solidFill>
                <a:srgbClr val="FFFFFF"/>
              </a:solidFill>
            </a:endParaRPr>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69459287"/>
      </p:ext>
    </p:extLst>
  </p:cSld>
  <p:clrMapOvr>
    <a:masterClrMapping/>
  </p:clrMapOvr>
  <mc:AlternateContent xmlns:mc="http://schemas.openxmlformats.org/markup-compatibility/2006" xmlns:p14="http://schemas.microsoft.com/office/powerpoint/2010/main">
    <mc:Choice Requires="p14">
      <p:transition spd="slow" p14:dur="2000" advTm="26230"/>
    </mc:Choice>
    <mc:Fallback xmlns="">
      <p:transition spd="slow" advTm="262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5614876" y="11593"/>
            <a:ext cx="4977976" cy="1454051"/>
          </a:xfrm>
        </p:spPr>
        <p:txBody>
          <a:bodyPr>
            <a:normAutofit/>
          </a:bodyPr>
          <a:lstStyle/>
          <a:p>
            <a:r>
              <a:rPr lang="en-GB" dirty="0">
                <a:solidFill>
                  <a:srgbClr val="000000"/>
                </a:solidFill>
              </a:rPr>
              <a:t>1. THE POLICE</a:t>
            </a:r>
          </a:p>
        </p:txBody>
      </p:sp>
      <p:sp>
        <p:nvSpPr>
          <p:cNvPr id="13"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p:cNvPicPr>
            <a:picLocks noChangeAspect="1"/>
          </p:cNvPicPr>
          <p:nvPr/>
        </p:nvPicPr>
        <p:blipFill rotWithShape="1">
          <a:blip r:embed="rId6">
            <a:alphaModFix/>
          </a:blip>
          <a:srcRect l="24632" r="11834" b="2"/>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p:cNvSpPr>
            <a:spLocks noGrp="1"/>
          </p:cNvSpPr>
          <p:nvPr>
            <p:ph idx="1"/>
          </p:nvPr>
        </p:nvSpPr>
        <p:spPr>
          <a:xfrm>
            <a:off x="5195944" y="1333948"/>
            <a:ext cx="6314738" cy="5066852"/>
          </a:xfrm>
        </p:spPr>
        <p:txBody>
          <a:bodyPr anchor="ctr">
            <a:normAutofit/>
          </a:bodyPr>
          <a:lstStyle/>
          <a:p>
            <a:pPr>
              <a:buFont typeface="Wingdings" panose="05000000000000000000" pitchFamily="2" charset="2"/>
              <a:buChar char="q"/>
            </a:pPr>
            <a:r>
              <a:rPr lang="en-GB" sz="2000" dirty="0">
                <a:solidFill>
                  <a:srgbClr val="000000"/>
                </a:solidFill>
              </a:rPr>
              <a:t> There are presently 43 police constabularies in the UK, and have always been organised locally.</a:t>
            </a:r>
          </a:p>
          <a:p>
            <a:pPr marL="0" indent="0">
              <a:buNone/>
            </a:pPr>
            <a:r>
              <a:rPr lang="en-GB" sz="2000" dirty="0">
                <a:solidFill>
                  <a:srgbClr val="000000"/>
                </a:solidFill>
              </a:rPr>
              <a:t>Examples: Greater Manchester, South Wales, Metropolitan, Merseyside</a:t>
            </a:r>
          </a:p>
          <a:p>
            <a:pPr>
              <a:buFont typeface="Wingdings" panose="05000000000000000000" pitchFamily="2" charset="2"/>
              <a:buChar char="q"/>
            </a:pPr>
            <a:r>
              <a:rPr lang="en-GB" sz="2000" dirty="0">
                <a:solidFill>
                  <a:srgbClr val="000000"/>
                </a:solidFill>
              </a:rPr>
              <a:t> However, there are now some national police organisations (essentially, combatting crimes of a national or international nature).</a:t>
            </a:r>
          </a:p>
          <a:p>
            <a:pPr marL="0" indent="0">
              <a:buNone/>
            </a:pPr>
            <a:r>
              <a:rPr lang="en-GB" sz="2000" dirty="0">
                <a:solidFill>
                  <a:srgbClr val="000000"/>
                </a:solidFill>
              </a:rPr>
              <a:t>The legislation that governs the organisation and control of the country’s police forces is the</a:t>
            </a:r>
          </a:p>
          <a:p>
            <a:pPr marL="0" indent="0">
              <a:buNone/>
            </a:pPr>
            <a:r>
              <a:rPr lang="en-GB" sz="2000" dirty="0">
                <a:solidFill>
                  <a:srgbClr val="000000"/>
                </a:solidFill>
                <a:latin typeface="Arial Rounded MT Bold" panose="020F0704030504030204" pitchFamily="34" charset="0"/>
              </a:rPr>
              <a:t> </a:t>
            </a:r>
            <a:r>
              <a:rPr lang="en-GB" sz="2000" dirty="0">
                <a:solidFill>
                  <a:srgbClr val="FF0000"/>
                </a:solidFill>
                <a:latin typeface="Arial Rounded MT Bold" panose="020F0704030504030204" pitchFamily="34" charset="0"/>
              </a:rPr>
              <a:t>1. POLICE ACT 1964 (as amended by the POLICE AND MAGISTRATES’ COURTS ACT 1994)</a:t>
            </a:r>
          </a:p>
          <a:p>
            <a:pPr marL="0" indent="0">
              <a:buNone/>
            </a:pPr>
            <a:r>
              <a:rPr lang="en-GB" sz="2000" dirty="0">
                <a:solidFill>
                  <a:srgbClr val="FF0000"/>
                </a:solidFill>
                <a:latin typeface="Arial Rounded MT Bold" panose="020F0704030504030204" pitchFamily="34" charset="0"/>
              </a:rPr>
              <a:t>2. The POLICE ACT 1996 (PA 1996)</a:t>
            </a:r>
          </a:p>
          <a:p>
            <a:pPr marL="0" indent="0">
              <a:buNone/>
            </a:pPr>
            <a:r>
              <a:rPr lang="en-GB" sz="2000" dirty="0">
                <a:solidFill>
                  <a:srgbClr val="FF0000"/>
                </a:solidFill>
                <a:latin typeface="Arial Rounded MT Bold" panose="020F0704030504030204" pitchFamily="34" charset="0"/>
              </a:rPr>
              <a:t>3. POLICE REFORM ACT 2002 (PRA 2002)</a:t>
            </a:r>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62447648"/>
      </p:ext>
    </p:extLst>
  </p:cSld>
  <p:clrMapOvr>
    <a:masterClrMapping/>
  </p:clrMapOvr>
  <mc:AlternateContent xmlns:mc="http://schemas.openxmlformats.org/markup-compatibility/2006" xmlns:p14="http://schemas.microsoft.com/office/powerpoint/2010/main">
    <mc:Choice Requires="p14">
      <p:transition spd="slow" p14:dur="2000" advTm="137474"/>
    </mc:Choice>
    <mc:Fallback xmlns="">
      <p:transition spd="slow" advTm="1374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5233492" y="238743"/>
            <a:ext cx="6481585" cy="1493238"/>
          </a:xfrm>
        </p:spPr>
        <p:txBody>
          <a:bodyPr>
            <a:normAutofit/>
          </a:bodyPr>
          <a:lstStyle/>
          <a:p>
            <a:pPr algn="ctr"/>
            <a:r>
              <a:rPr lang="en-GB" sz="3100" dirty="0">
                <a:solidFill>
                  <a:srgbClr val="FF0000"/>
                </a:solidFill>
              </a:rPr>
              <a:t>The Police and Justice Act 2006 </a:t>
            </a:r>
            <a:br>
              <a:rPr lang="en-GB" sz="3100" dirty="0">
                <a:solidFill>
                  <a:srgbClr val="FF0000"/>
                </a:solidFill>
              </a:rPr>
            </a:br>
            <a:r>
              <a:rPr lang="en-GB" sz="3100" dirty="0">
                <a:solidFill>
                  <a:srgbClr val="FF0000"/>
                </a:solidFill>
              </a:rPr>
              <a:t>(PJA 2006)</a:t>
            </a:r>
          </a:p>
        </p:txBody>
      </p:sp>
      <p:sp>
        <p:nvSpPr>
          <p:cNvPr id="13"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p:cNvPicPr>
            <a:picLocks noChangeAspect="1"/>
          </p:cNvPicPr>
          <p:nvPr/>
        </p:nvPicPr>
        <p:blipFill>
          <a:blip r:embed="rId5"/>
          <a:stretch>
            <a:fillRect/>
          </a:stretch>
        </p:blipFill>
        <p:spPr>
          <a:xfrm>
            <a:off x="429349" y="2793702"/>
            <a:ext cx="3661831" cy="1290794"/>
          </a:xfrm>
          <a:prstGeom prst="rect">
            <a:avLst/>
          </a:prstGeom>
        </p:spPr>
      </p:pic>
      <p:sp>
        <p:nvSpPr>
          <p:cNvPr id="3" name="Content Placeholder 2"/>
          <p:cNvSpPr>
            <a:spLocks noGrp="1"/>
          </p:cNvSpPr>
          <p:nvPr>
            <p:ph idx="1"/>
          </p:nvPr>
        </p:nvSpPr>
        <p:spPr>
          <a:xfrm>
            <a:off x="5233491" y="1549101"/>
            <a:ext cx="6481585" cy="5185185"/>
          </a:xfrm>
        </p:spPr>
        <p:txBody>
          <a:bodyPr anchor="ctr">
            <a:normAutofit/>
          </a:bodyPr>
          <a:lstStyle/>
          <a:p>
            <a:r>
              <a:rPr lang="en-GB" sz="2000" b="1" u="sng" dirty="0">
                <a:solidFill>
                  <a:srgbClr val="000000"/>
                </a:solidFill>
              </a:rPr>
              <a:t>The PJA 2006 created the National Policing Improvement Agency (NPIA). The objectives of which were:</a:t>
            </a:r>
          </a:p>
          <a:p>
            <a:pPr>
              <a:buFontTx/>
              <a:buChar char="-"/>
            </a:pPr>
            <a:r>
              <a:rPr lang="en-GB" sz="2000" i="1" dirty="0">
                <a:solidFill>
                  <a:srgbClr val="000000"/>
                </a:solidFill>
              </a:rPr>
              <a:t>Identify, develop and circulate good police practice;</a:t>
            </a:r>
          </a:p>
          <a:p>
            <a:pPr>
              <a:buFontTx/>
              <a:buChar char="-"/>
            </a:pPr>
            <a:r>
              <a:rPr lang="en-GB" sz="2000" i="1" dirty="0">
                <a:solidFill>
                  <a:srgbClr val="000000"/>
                </a:solidFill>
              </a:rPr>
              <a:t>Provide expert operational advice and assistance to police forces;</a:t>
            </a:r>
          </a:p>
          <a:p>
            <a:pPr>
              <a:buFontTx/>
              <a:buChar char="-"/>
            </a:pPr>
            <a:r>
              <a:rPr lang="en-GB" sz="2000" i="1" dirty="0">
                <a:solidFill>
                  <a:srgbClr val="000000"/>
                </a:solidFill>
              </a:rPr>
              <a:t> identify and assess opportunities (such as new detection methods) for and threats (such as new crime patterns) to police forces;</a:t>
            </a:r>
          </a:p>
          <a:p>
            <a:pPr>
              <a:buFontTx/>
              <a:buChar char="-"/>
            </a:pPr>
            <a:r>
              <a:rPr lang="en-GB" sz="2000" i="1" dirty="0">
                <a:solidFill>
                  <a:srgbClr val="000000"/>
                </a:solidFill>
              </a:rPr>
              <a:t>Facilitate international liaison;</a:t>
            </a:r>
          </a:p>
          <a:p>
            <a:pPr>
              <a:buFontTx/>
              <a:buChar char="-"/>
            </a:pPr>
            <a:r>
              <a:rPr lang="en-GB" sz="2000" i="1" dirty="0">
                <a:solidFill>
                  <a:srgbClr val="000000"/>
                </a:solidFill>
              </a:rPr>
              <a:t> support forces with information and communication technology, procurement and training.</a:t>
            </a:r>
          </a:p>
          <a:p>
            <a:pPr marL="0" indent="0">
              <a:buNone/>
            </a:pPr>
            <a:r>
              <a:rPr lang="en-GB" sz="2000" dirty="0">
                <a:solidFill>
                  <a:srgbClr val="000000"/>
                </a:solidFill>
              </a:rPr>
              <a:t>Most of the NIPA functions were transferred to the College of Policing in 2012 – the new professional body set up to increase professionalism in policing.</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42695087"/>
      </p:ext>
    </p:extLst>
  </p:cSld>
  <p:clrMapOvr>
    <a:masterClrMapping/>
  </p:clrMapOvr>
  <mc:AlternateContent xmlns:mc="http://schemas.openxmlformats.org/markup-compatibility/2006" xmlns:p14="http://schemas.microsoft.com/office/powerpoint/2010/main">
    <mc:Choice Requires="p14">
      <p:transition spd="slow" p14:dur="2000" advTm="123431"/>
    </mc:Choice>
    <mc:Fallback xmlns="">
      <p:transition spd="slow" advTm="1234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2DD2BC0-6F29-4B4F-8D61-2DCF6D2E8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179226" y="826680"/>
            <a:ext cx="9833548" cy="1325563"/>
          </a:xfrm>
        </p:spPr>
        <p:txBody>
          <a:bodyPr>
            <a:normAutofit/>
          </a:bodyPr>
          <a:lstStyle/>
          <a:p>
            <a:pPr algn="ctr"/>
            <a:r>
              <a:rPr lang="en-GB" sz="4000">
                <a:solidFill>
                  <a:srgbClr val="FFFFFF"/>
                </a:solidFill>
              </a:rPr>
              <a:t>2. </a:t>
            </a:r>
            <a:r>
              <a:rPr lang="en-GB" sz="4000" b="1" u="sng">
                <a:solidFill>
                  <a:srgbClr val="FFFFFF"/>
                </a:solidFill>
              </a:rPr>
              <a:t>LOCAL</a:t>
            </a:r>
            <a:r>
              <a:rPr lang="en-GB" sz="4000">
                <a:solidFill>
                  <a:srgbClr val="FFFFFF"/>
                </a:solidFill>
              </a:rPr>
              <a:t> SUPERVISION OF POLICE FORCES</a:t>
            </a:r>
          </a:p>
        </p:txBody>
      </p:sp>
      <p:graphicFrame>
        <p:nvGraphicFramePr>
          <p:cNvPr id="5" name="Content Placeholder 2">
            <a:extLst>
              <a:ext uri="{FF2B5EF4-FFF2-40B4-BE49-F238E27FC236}">
                <a16:creationId xmlns:a16="http://schemas.microsoft.com/office/drawing/2014/main" id="{7DB18DEB-6AD5-4BBA-A52D-DD5953DB392F}"/>
              </a:ext>
            </a:extLst>
          </p:cNvPr>
          <p:cNvGraphicFramePr>
            <a:graphicFrameLocks noGrp="1"/>
          </p:cNvGraphicFramePr>
          <p:nvPr>
            <p:ph idx="1"/>
            <p:extLst>
              <p:ext uri="{D42A27DB-BD31-4B8C-83A1-F6EECF244321}">
                <p14:modId xmlns:p14="http://schemas.microsoft.com/office/powerpoint/2010/main" val="4219281205"/>
              </p:ext>
            </p:extLst>
          </p:nvPr>
        </p:nvGraphicFramePr>
        <p:xfrm>
          <a:off x="580913" y="2753937"/>
          <a:ext cx="10994315" cy="378671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29112738"/>
      </p:ext>
    </p:extLst>
  </p:cSld>
  <p:clrMapOvr>
    <a:masterClrMapping/>
  </p:clrMapOvr>
  <mc:AlternateContent xmlns:mc="http://schemas.openxmlformats.org/markup-compatibility/2006" xmlns:p14="http://schemas.microsoft.com/office/powerpoint/2010/main">
    <mc:Choice Requires="p14">
      <p:transition spd="slow" p14:dur="2000" advTm="50610"/>
    </mc:Choice>
    <mc:Fallback xmlns="">
      <p:transition spd="slow" advTm="506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1381" y="-2083"/>
            <a:ext cx="10515600" cy="1325563"/>
          </a:xfrm>
        </p:spPr>
        <p:txBody>
          <a:bodyPr/>
          <a:lstStyle/>
          <a:p>
            <a:pPr algn="ctr"/>
            <a:r>
              <a:rPr lang="en-GB"/>
              <a:t>Role of police and crime commissioners</a:t>
            </a:r>
            <a:endParaRPr lang="en-GB" dirty="0"/>
          </a:p>
        </p:txBody>
      </p:sp>
      <p:pic>
        <p:nvPicPr>
          <p:cNvPr id="4" name="Content Placeholder 3"/>
          <p:cNvPicPr>
            <a:picLocks noGrp="1" noChangeAspect="1"/>
          </p:cNvPicPr>
          <p:nvPr>
            <p:ph idx="1"/>
          </p:nvPr>
        </p:nvPicPr>
        <p:blipFill>
          <a:blip r:embed="rId5"/>
          <a:stretch>
            <a:fillRect/>
          </a:stretch>
        </p:blipFill>
        <p:spPr>
          <a:xfrm>
            <a:off x="240814" y="1148350"/>
            <a:ext cx="4099174" cy="2727814"/>
          </a:xfrm>
          <a:prstGeom prst="rect">
            <a:avLst/>
          </a:prstGeom>
        </p:spPr>
      </p:pic>
      <p:sp>
        <p:nvSpPr>
          <p:cNvPr id="5" name="TextBox 4"/>
          <p:cNvSpPr txBox="1"/>
          <p:nvPr/>
        </p:nvSpPr>
        <p:spPr>
          <a:xfrm>
            <a:off x="500123" y="3966039"/>
            <a:ext cx="3839865" cy="646331"/>
          </a:xfrm>
          <a:prstGeom prst="rect">
            <a:avLst/>
          </a:prstGeom>
          <a:noFill/>
        </p:spPr>
        <p:txBody>
          <a:bodyPr wrap="square" rtlCol="0">
            <a:spAutoFit/>
          </a:bodyPr>
          <a:lstStyle/>
          <a:p>
            <a:r>
              <a:rPr lang="en-GB"/>
              <a:t>South Wales’ Police and Crime commissioner Alun Michael</a:t>
            </a:r>
            <a:endParaRPr lang="en-GB" dirty="0"/>
          </a:p>
        </p:txBody>
      </p:sp>
      <p:sp>
        <p:nvSpPr>
          <p:cNvPr id="6" name="TextBox 5"/>
          <p:cNvSpPr txBox="1"/>
          <p:nvPr/>
        </p:nvSpPr>
        <p:spPr>
          <a:xfrm>
            <a:off x="5049090" y="1320309"/>
            <a:ext cx="6401529" cy="4524315"/>
          </a:xfrm>
          <a:prstGeom prst="rect">
            <a:avLst/>
          </a:prstGeom>
          <a:noFill/>
        </p:spPr>
        <p:txBody>
          <a:bodyPr wrap="square" lIns="91440" tIns="45720" rIns="91440" bIns="45720" rtlCol="0" anchor="t">
            <a:spAutoFit/>
          </a:bodyPr>
          <a:lstStyle/>
          <a:p>
            <a:r>
              <a:rPr lang="en-GB" sz="3600" b="1" u="sng" dirty="0"/>
              <a:t>Commissioners are responsible for:</a:t>
            </a:r>
            <a:endParaRPr lang="en-GB" sz="3600" b="1" u="sng">
              <a:cs typeface="Calibri"/>
            </a:endParaRPr>
          </a:p>
          <a:p>
            <a:pPr marL="285750" indent="-285750">
              <a:buFontTx/>
              <a:buChar char="-"/>
            </a:pPr>
            <a:r>
              <a:rPr lang="en-GB" sz="3600" dirty="0"/>
              <a:t>Appointing the chief constable of their force</a:t>
            </a:r>
            <a:endParaRPr lang="en-GB" sz="3600">
              <a:cs typeface="Calibri"/>
            </a:endParaRPr>
          </a:p>
          <a:p>
            <a:pPr marL="285750" indent="-285750">
              <a:buFontTx/>
              <a:buChar char="-"/>
            </a:pPr>
            <a:r>
              <a:rPr lang="en-GB" sz="3600" dirty="0"/>
              <a:t>Setting out local policing priorities</a:t>
            </a:r>
            <a:endParaRPr lang="en-GB" sz="3600">
              <a:cs typeface="Calibri"/>
            </a:endParaRPr>
          </a:p>
          <a:p>
            <a:pPr marL="285750" indent="-285750">
              <a:buFontTx/>
              <a:buChar char="-"/>
            </a:pPr>
            <a:r>
              <a:rPr lang="en-GB" sz="3600" dirty="0"/>
              <a:t>Reporting annually on progress</a:t>
            </a:r>
            <a:endParaRPr lang="en-GB" sz="3600">
              <a:cs typeface="Calibri"/>
            </a:endParaRPr>
          </a:p>
          <a:p>
            <a:pPr marL="285750" indent="-285750">
              <a:buFontTx/>
              <a:buChar char="-"/>
            </a:pPr>
            <a:r>
              <a:rPr lang="en-GB" sz="3600" dirty="0"/>
              <a:t>Setting out the force budget </a:t>
            </a:r>
            <a:endParaRPr lang="en-GB" sz="3600" dirty="0">
              <a:cs typeface="Calibri"/>
            </a:endParaRPr>
          </a:p>
        </p:txBody>
      </p:sp>
      <p:sp>
        <p:nvSpPr>
          <p:cNvPr id="7" name="TextBox 6"/>
          <p:cNvSpPr txBox="1"/>
          <p:nvPr/>
        </p:nvSpPr>
        <p:spPr>
          <a:xfrm>
            <a:off x="5808616" y="4856785"/>
            <a:ext cx="6961563" cy="461665"/>
          </a:xfrm>
          <a:prstGeom prst="rect">
            <a:avLst/>
          </a:prstGeom>
          <a:noFill/>
        </p:spPr>
        <p:txBody>
          <a:bodyPr wrap="square" lIns="91440" tIns="45720" rIns="91440" bIns="45720" rtlCol="0" anchor="t">
            <a:spAutoFit/>
          </a:bodyPr>
          <a:lstStyle/>
          <a:p>
            <a:pPr algn="ctr"/>
            <a:endParaRPr lang="en-GB" sz="2400" b="1" dirty="0">
              <a:solidFill>
                <a:srgbClr val="92D050"/>
              </a:solidFill>
              <a:cs typeface="Calibri"/>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7697480"/>
      </p:ext>
    </p:extLst>
  </p:cSld>
  <p:clrMapOvr>
    <a:masterClrMapping/>
  </p:clrMapOvr>
  <mc:AlternateContent xmlns:mc="http://schemas.openxmlformats.org/markup-compatibility/2006" xmlns:p14="http://schemas.microsoft.com/office/powerpoint/2010/main">
    <mc:Choice Requires="p14">
      <p:transition spd="slow" p14:dur="2000" advTm="68439"/>
    </mc:Choice>
    <mc:Fallback xmlns="">
      <p:transition spd="slow" advTm="684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27695"/>
          </a:xfrm>
        </p:spPr>
        <p:txBody>
          <a:bodyPr>
            <a:normAutofit fontScale="90000"/>
          </a:bodyPr>
          <a:lstStyle/>
          <a:p>
            <a:pPr algn="ctr"/>
            <a:r>
              <a:rPr lang="en-GB" dirty="0"/>
              <a:t> 3. </a:t>
            </a:r>
            <a:r>
              <a:rPr lang="en-GB" b="1" u="sng" dirty="0"/>
              <a:t>MINISTERIAL</a:t>
            </a:r>
            <a:r>
              <a:rPr lang="en-GB" dirty="0"/>
              <a:t> SUPERVISION OF POLICE FORCES</a:t>
            </a:r>
          </a:p>
        </p:txBody>
      </p:sp>
      <p:sp>
        <p:nvSpPr>
          <p:cNvPr id="3" name="Content Placeholder 2"/>
          <p:cNvSpPr>
            <a:spLocks noGrp="1"/>
          </p:cNvSpPr>
          <p:nvPr>
            <p:ph idx="1"/>
          </p:nvPr>
        </p:nvSpPr>
        <p:spPr>
          <a:xfrm>
            <a:off x="3161648" y="3879962"/>
            <a:ext cx="5866621" cy="1072714"/>
          </a:xfrm>
        </p:spPr>
        <p:txBody>
          <a:bodyPr>
            <a:normAutofit/>
          </a:bodyPr>
          <a:lstStyle/>
          <a:p>
            <a:pPr marL="0" indent="0" algn="ctr">
              <a:buNone/>
            </a:pPr>
            <a:r>
              <a:rPr lang="en-GB" sz="2800" b="1" dirty="0">
                <a:solidFill>
                  <a:srgbClr val="7030A0"/>
                </a:solidFill>
              </a:rPr>
              <a:t>S79 POLICE REFORM AND SOCIAL RESPONSIBILITY ACT 2011</a:t>
            </a:r>
          </a:p>
        </p:txBody>
      </p:sp>
      <p:sp>
        <p:nvSpPr>
          <p:cNvPr id="7" name="TextBox 6"/>
          <p:cNvSpPr txBox="1"/>
          <p:nvPr/>
        </p:nvSpPr>
        <p:spPr>
          <a:xfrm>
            <a:off x="7672040" y="1435473"/>
            <a:ext cx="3969500" cy="1200329"/>
          </a:xfrm>
          <a:prstGeom prst="rect">
            <a:avLst/>
          </a:prstGeom>
          <a:noFill/>
        </p:spPr>
        <p:txBody>
          <a:bodyPr wrap="square" rtlCol="0">
            <a:spAutoFit/>
          </a:bodyPr>
          <a:lstStyle/>
          <a:p>
            <a:pPr algn="ctr"/>
            <a:r>
              <a:rPr lang="en-GB" dirty="0"/>
              <a:t>Requires the Home Secretary to issue a </a:t>
            </a:r>
            <a:r>
              <a:rPr lang="en-GB" b="1" dirty="0">
                <a:solidFill>
                  <a:srgbClr val="7030A0"/>
                </a:solidFill>
              </a:rPr>
              <a:t>policing protocol </a:t>
            </a:r>
            <a:r>
              <a:rPr lang="en-GB" dirty="0"/>
              <a:t>– setting out the roles of the PCC, chief constable and the Home Secretary.</a:t>
            </a:r>
          </a:p>
        </p:txBody>
      </p:sp>
      <p:sp>
        <p:nvSpPr>
          <p:cNvPr id="8" name="TextBox 7"/>
          <p:cNvSpPr txBox="1"/>
          <p:nvPr/>
        </p:nvSpPr>
        <p:spPr>
          <a:xfrm>
            <a:off x="9028269" y="3509961"/>
            <a:ext cx="2751664" cy="2585323"/>
          </a:xfrm>
          <a:prstGeom prst="rect">
            <a:avLst/>
          </a:prstGeom>
          <a:noFill/>
        </p:spPr>
        <p:txBody>
          <a:bodyPr wrap="square" rtlCol="0">
            <a:spAutoFit/>
          </a:bodyPr>
          <a:lstStyle/>
          <a:p>
            <a:r>
              <a:rPr lang="en-GB" dirty="0"/>
              <a:t>This affirms that by establishing PCC’s, the Home Office has withdrawn from its day-to-day policing matters, although the </a:t>
            </a:r>
            <a:r>
              <a:rPr lang="en-GB" b="1" dirty="0">
                <a:solidFill>
                  <a:srgbClr val="7030A0"/>
                </a:solidFill>
              </a:rPr>
              <a:t>Home Secretary is ultimately responsible</a:t>
            </a:r>
            <a:r>
              <a:rPr lang="en-GB" dirty="0"/>
              <a:t> and held accountable to Parliament.</a:t>
            </a:r>
          </a:p>
        </p:txBody>
      </p:sp>
      <p:sp>
        <p:nvSpPr>
          <p:cNvPr id="9" name="TextBox 8"/>
          <p:cNvSpPr txBox="1"/>
          <p:nvPr/>
        </p:nvSpPr>
        <p:spPr>
          <a:xfrm>
            <a:off x="213263" y="4066910"/>
            <a:ext cx="3011523" cy="2585323"/>
          </a:xfrm>
          <a:prstGeom prst="rect">
            <a:avLst/>
          </a:prstGeom>
          <a:noFill/>
        </p:spPr>
        <p:txBody>
          <a:bodyPr wrap="square" rtlCol="0">
            <a:spAutoFit/>
          </a:bodyPr>
          <a:lstStyle/>
          <a:p>
            <a:r>
              <a:rPr lang="en-GB" dirty="0"/>
              <a:t>The Home Secretary has </a:t>
            </a:r>
            <a:r>
              <a:rPr lang="en-GB" b="1" dirty="0">
                <a:solidFill>
                  <a:srgbClr val="7030A0"/>
                </a:solidFill>
              </a:rPr>
              <a:t>reserved powers and legislative </a:t>
            </a:r>
            <a:r>
              <a:rPr lang="en-GB" dirty="0"/>
              <a:t>tools that enables intervention and direction to all parties. They should only be used as a last resort if there is a need to prevent a risk to the public or national security.</a:t>
            </a:r>
          </a:p>
        </p:txBody>
      </p:sp>
      <p:sp>
        <p:nvSpPr>
          <p:cNvPr id="10" name="TextBox 9"/>
          <p:cNvSpPr txBox="1"/>
          <p:nvPr/>
        </p:nvSpPr>
        <p:spPr>
          <a:xfrm>
            <a:off x="73454" y="1318800"/>
            <a:ext cx="5831394" cy="1477328"/>
          </a:xfrm>
          <a:prstGeom prst="rect">
            <a:avLst/>
          </a:prstGeom>
          <a:noFill/>
        </p:spPr>
        <p:txBody>
          <a:bodyPr wrap="square" rtlCol="0">
            <a:spAutoFit/>
          </a:bodyPr>
          <a:lstStyle/>
          <a:p>
            <a:r>
              <a:rPr lang="en-GB" dirty="0"/>
              <a:t>Home Secretary also has a </a:t>
            </a:r>
            <a:r>
              <a:rPr lang="en-GB" b="1" dirty="0">
                <a:solidFill>
                  <a:srgbClr val="7030A0"/>
                </a:solidFill>
              </a:rPr>
              <a:t>RESIDUAL PEROGATIVE POWER</a:t>
            </a:r>
            <a:r>
              <a:rPr lang="en-GB" dirty="0"/>
              <a:t> to provide aid an support to police forces in order to maintain law and order – </a:t>
            </a:r>
          </a:p>
          <a:p>
            <a:r>
              <a:rPr lang="en-GB" dirty="0">
                <a:solidFill>
                  <a:schemeClr val="accent4">
                    <a:lumMod val="50000"/>
                  </a:schemeClr>
                </a:solidFill>
              </a:rPr>
              <a:t>Secretary of State for the Home Department, ex parte Northumbria Police Authority [1988].</a:t>
            </a:r>
          </a:p>
        </p:txBody>
      </p:sp>
      <p:pic>
        <p:nvPicPr>
          <p:cNvPr id="11" name="Picture 10"/>
          <p:cNvPicPr>
            <a:picLocks noChangeAspect="1"/>
          </p:cNvPicPr>
          <p:nvPr/>
        </p:nvPicPr>
        <p:blipFill>
          <a:blip r:embed="rId6"/>
          <a:stretch>
            <a:fillRect/>
          </a:stretch>
        </p:blipFill>
        <p:spPr>
          <a:xfrm>
            <a:off x="5904848" y="1903407"/>
            <a:ext cx="1429034" cy="1429034"/>
          </a:xfrm>
          <a:prstGeom prst="rect">
            <a:avLst/>
          </a:prstGeom>
        </p:spPr>
      </p:pic>
      <p:pic>
        <p:nvPicPr>
          <p:cNvPr id="12" name="Picture 11"/>
          <p:cNvPicPr>
            <a:picLocks noChangeAspect="1"/>
          </p:cNvPicPr>
          <p:nvPr/>
        </p:nvPicPr>
        <p:blipFill>
          <a:blip r:embed="rId7"/>
          <a:stretch>
            <a:fillRect/>
          </a:stretch>
        </p:blipFill>
        <p:spPr>
          <a:xfrm>
            <a:off x="5172502" y="5359572"/>
            <a:ext cx="2004861" cy="1417282"/>
          </a:xfrm>
          <a:prstGeom prst="rect">
            <a:avLst/>
          </a:prstGeom>
        </p:spPr>
      </p:pic>
      <p:pic>
        <p:nvPicPr>
          <p:cNvPr id="4" name="Audio 3">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2674463879"/>
      </p:ext>
    </p:extLst>
  </p:cSld>
  <p:clrMapOvr>
    <a:masterClrMapping/>
  </p:clrMapOvr>
  <mc:AlternateContent xmlns:mc="http://schemas.openxmlformats.org/markup-compatibility/2006" xmlns:p14="http://schemas.microsoft.com/office/powerpoint/2010/main">
    <mc:Choice Requires="p14">
      <p:transition spd="slow" p14:dur="2000" advTm="156749"/>
    </mc:Choice>
    <mc:Fallback xmlns="">
      <p:transition spd="slow" advTm="1567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1000"/>
                                        <p:tgtEl>
                                          <p:spTgt spid="8"/>
                                        </p:tgtEl>
                                      </p:cBhvr>
                                    </p:animEffect>
                                    <p:anim calcmode="lin" valueType="num">
                                      <p:cBhvr>
                                        <p:cTn id="16" dur="1000" fill="hold"/>
                                        <p:tgtEl>
                                          <p:spTgt spid="8"/>
                                        </p:tgtEl>
                                        <p:attrNameLst>
                                          <p:attrName>ppt_x</p:attrName>
                                        </p:attrNameLst>
                                      </p:cBhvr>
                                      <p:tavLst>
                                        <p:tav tm="0">
                                          <p:val>
                                            <p:strVal val="#ppt_x"/>
                                          </p:val>
                                        </p:tav>
                                        <p:tav tm="100000">
                                          <p:val>
                                            <p:strVal val="#ppt_x"/>
                                          </p:val>
                                        </p:tav>
                                      </p:tavLst>
                                    </p:anim>
                                    <p:anim calcmode="lin" valueType="num">
                                      <p:cBhvr>
                                        <p:cTn id="1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barn(inVertical)">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circle(in)">
                                      <p:cBhvr>
                                        <p:cTn id="27"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8" fill="hold" display="0">
                  <p:stCondLst>
                    <p:cond delay="indefinite"/>
                  </p:stCondLst>
                  <p:endCondLst>
                    <p:cond evt="onStopAudio" delay="0">
                      <p:tgtEl>
                        <p:sldTgt/>
                      </p:tgtEl>
                    </p:cond>
                  </p:endCondLst>
                </p:cTn>
                <p:tgtEl>
                  <p:spTgt spid="4"/>
                </p:tgtEl>
              </p:cMediaNode>
            </p:audio>
          </p:childTnLst>
        </p:cTn>
      </p:par>
    </p:tnLst>
    <p:bldLst>
      <p:bldP spid="7" grpId="0"/>
      <p:bldP spid="8" grpId="0"/>
      <p:bldP spid="9" grpId="0"/>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61826" y="2651127"/>
            <a:ext cx="8778239" cy="3988824"/>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i="1" dirty="0">
                <a:solidFill>
                  <a:srgbClr val="FF0000"/>
                </a:solidFill>
              </a:rPr>
              <a:t>Metropolitan Police Commissioner, ex </a:t>
            </a:r>
            <a:r>
              <a:rPr lang="en-GB" sz="2400" b="1" i="1" dirty="0" err="1">
                <a:solidFill>
                  <a:srgbClr val="FF0000"/>
                </a:solidFill>
              </a:rPr>
              <a:t>parte</a:t>
            </a:r>
            <a:r>
              <a:rPr lang="en-GB" sz="2400" b="1" i="1" dirty="0">
                <a:solidFill>
                  <a:srgbClr val="FF0000"/>
                </a:solidFill>
              </a:rPr>
              <a:t> Blackburn [1968] </a:t>
            </a:r>
            <a:r>
              <a:rPr lang="en-GB" sz="2400" dirty="0">
                <a:solidFill>
                  <a:schemeClr val="accent1">
                    <a:lumMod val="50000"/>
                  </a:schemeClr>
                </a:solidFill>
              </a:rPr>
              <a:t>– </a:t>
            </a:r>
          </a:p>
          <a:p>
            <a:pPr algn="ctr"/>
            <a:r>
              <a:rPr lang="en-GB" sz="2400" dirty="0">
                <a:solidFill>
                  <a:schemeClr val="accent1">
                    <a:lumMod val="50000"/>
                  </a:schemeClr>
                </a:solidFill>
              </a:rPr>
              <a:t>Blackburn complained that the Met PCC was not enforcing laws against gambling. </a:t>
            </a:r>
          </a:p>
          <a:p>
            <a:pPr algn="ctr"/>
            <a:r>
              <a:rPr lang="en-GB" sz="2400" dirty="0">
                <a:solidFill>
                  <a:schemeClr val="accent1">
                    <a:lumMod val="50000"/>
                  </a:schemeClr>
                </a:solidFill>
              </a:rPr>
              <a:t>Lord Denning said that:</a:t>
            </a:r>
          </a:p>
          <a:p>
            <a:pPr algn="ctr"/>
            <a:r>
              <a:rPr lang="en-GB" sz="2400" dirty="0">
                <a:solidFill>
                  <a:schemeClr val="accent1">
                    <a:lumMod val="50000"/>
                  </a:schemeClr>
                </a:solidFill>
              </a:rPr>
              <a:t>“ I hold it to be the duty of the Commissioner…as it is of every Chief Constable, to enforce the law of the land…but in all these things he is not the servant of anyone, save of the law itself. No Minister of the Crown can tell him that he must, or must not, prosecute this man or that one. Nor can any police authority tell him so. The responsibility for law enforcement lies on him. He is answerable to the law and the law alone.”</a:t>
            </a:r>
          </a:p>
        </p:txBody>
      </p:sp>
      <p:sp>
        <p:nvSpPr>
          <p:cNvPr id="2" name="Title 1"/>
          <p:cNvSpPr>
            <a:spLocks noGrp="1"/>
          </p:cNvSpPr>
          <p:nvPr>
            <p:ph type="title"/>
          </p:nvPr>
        </p:nvSpPr>
        <p:spPr>
          <a:xfrm>
            <a:off x="838200" y="0"/>
            <a:ext cx="10515600" cy="1325563"/>
          </a:xfrm>
        </p:spPr>
        <p:txBody>
          <a:bodyPr>
            <a:normAutofit/>
          </a:bodyPr>
          <a:lstStyle/>
          <a:p>
            <a:r>
              <a:rPr lang="en-GB" dirty="0"/>
              <a:t>4. </a:t>
            </a:r>
            <a:r>
              <a:rPr lang="en-GB" b="1" u="sng" dirty="0"/>
              <a:t>JUDICIAL</a:t>
            </a:r>
            <a:r>
              <a:rPr lang="en-GB" dirty="0"/>
              <a:t> SUPERVISION OF POLICE FORCES</a:t>
            </a:r>
          </a:p>
        </p:txBody>
      </p:sp>
      <p:sp>
        <p:nvSpPr>
          <p:cNvPr id="3" name="Content Placeholder 2"/>
          <p:cNvSpPr>
            <a:spLocks noGrp="1"/>
          </p:cNvSpPr>
          <p:nvPr>
            <p:ph idx="1"/>
          </p:nvPr>
        </p:nvSpPr>
        <p:spPr>
          <a:xfrm>
            <a:off x="423334" y="1325563"/>
            <a:ext cx="10930466" cy="1325563"/>
          </a:xfrm>
        </p:spPr>
        <p:txBody>
          <a:bodyPr>
            <a:normAutofit/>
          </a:bodyPr>
          <a:lstStyle/>
          <a:p>
            <a:r>
              <a:rPr lang="en-GB" dirty="0"/>
              <a:t>Technically, the chief constables actions are challengeable in the courts, however the courts have been reluctant to intervene where issues of policing policy are concerned. </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24408284"/>
      </p:ext>
    </p:extLst>
  </p:cSld>
  <p:clrMapOvr>
    <a:masterClrMapping/>
  </p:clrMapOvr>
  <mc:AlternateContent xmlns:mc="http://schemas.openxmlformats.org/markup-compatibility/2006" xmlns:p14="http://schemas.microsoft.com/office/powerpoint/2010/main">
    <mc:Choice Requires="p14">
      <p:transition spd="slow" p14:dur="2000" advTm="81268"/>
    </mc:Choice>
    <mc:Fallback xmlns="">
      <p:transition spd="slow" advTm="812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5. </a:t>
            </a:r>
            <a:r>
              <a:rPr lang="en-GB" dirty="0">
                <a:solidFill>
                  <a:srgbClr val="FF0000"/>
                </a:solidFill>
              </a:rPr>
              <a:t>The Police and Criminal Evidence Act (1984)</a:t>
            </a:r>
          </a:p>
        </p:txBody>
      </p:sp>
      <p:sp>
        <p:nvSpPr>
          <p:cNvPr id="3" name="Content Placeholder 2"/>
          <p:cNvSpPr>
            <a:spLocks noGrp="1"/>
          </p:cNvSpPr>
          <p:nvPr>
            <p:ph idx="1"/>
          </p:nvPr>
        </p:nvSpPr>
        <p:spPr>
          <a:xfrm>
            <a:off x="254652" y="2011680"/>
            <a:ext cx="9278815" cy="4206240"/>
          </a:xfrm>
        </p:spPr>
        <p:txBody>
          <a:bodyPr>
            <a:normAutofit lnSpcReduction="10000"/>
          </a:bodyPr>
          <a:lstStyle/>
          <a:p>
            <a:r>
              <a:rPr lang="en-GB" dirty="0"/>
              <a:t>PACE 1984 contains the main provisions concerning police powers to </a:t>
            </a:r>
            <a:r>
              <a:rPr lang="en-GB" b="1" dirty="0">
                <a:solidFill>
                  <a:srgbClr val="7030A0"/>
                </a:solidFill>
              </a:rPr>
              <a:t>STOP, SEARCH, ARREST AND DETAIN.</a:t>
            </a:r>
          </a:p>
          <a:p>
            <a:pPr marL="0" indent="0">
              <a:buNone/>
            </a:pPr>
            <a:r>
              <a:rPr lang="en-GB" sz="2800" b="1" u="sng" dirty="0"/>
              <a:t>AIM: </a:t>
            </a:r>
          </a:p>
          <a:p>
            <a:pPr marL="0" indent="0">
              <a:buNone/>
            </a:pPr>
            <a:r>
              <a:rPr lang="en-GB" sz="2800" dirty="0"/>
              <a:t>- To clarify the powers given to police officers</a:t>
            </a:r>
          </a:p>
          <a:p>
            <a:pPr>
              <a:buFontTx/>
              <a:buChar char="-"/>
            </a:pPr>
            <a:r>
              <a:rPr lang="en-GB" sz="2800" dirty="0"/>
              <a:t>Set out more clear rights of citizens when being dealt with by the police as suspects;</a:t>
            </a:r>
          </a:p>
          <a:p>
            <a:pPr>
              <a:buFontTx/>
              <a:buChar char="-"/>
            </a:pPr>
            <a:r>
              <a:rPr lang="en-GB" sz="2800" dirty="0"/>
              <a:t>Ensures the correct balance is struck between giving police officers the powers they need to carry out their jobs properly, and giving adequate protection to the rights of individual citizens.</a:t>
            </a:r>
          </a:p>
        </p:txBody>
      </p:sp>
      <p:sp>
        <p:nvSpPr>
          <p:cNvPr id="4" name="Rectangle 3"/>
          <p:cNvSpPr/>
          <p:nvPr/>
        </p:nvSpPr>
        <p:spPr>
          <a:xfrm>
            <a:off x="254652" y="2729654"/>
            <a:ext cx="9278814" cy="3640667"/>
          </a:xfrm>
          <a:prstGeom prst="rect">
            <a:avLst/>
          </a:prstGeom>
          <a:noFill/>
          <a:ln cmpd="sng"/>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p:cNvPicPr>
            <a:picLocks noChangeAspect="1"/>
          </p:cNvPicPr>
          <p:nvPr/>
        </p:nvPicPr>
        <p:blipFill>
          <a:blip r:embed="rId4"/>
          <a:stretch>
            <a:fillRect/>
          </a:stretch>
        </p:blipFill>
        <p:spPr>
          <a:xfrm>
            <a:off x="9533467" y="2011680"/>
            <a:ext cx="2505075" cy="1828800"/>
          </a:xfrm>
          <a:prstGeom prst="rect">
            <a:avLst/>
          </a:prstGeom>
        </p:spPr>
      </p:pic>
      <p:pic>
        <p:nvPicPr>
          <p:cNvPr id="6" name="Picture 5"/>
          <p:cNvPicPr>
            <a:picLocks noChangeAspect="1"/>
          </p:cNvPicPr>
          <p:nvPr/>
        </p:nvPicPr>
        <p:blipFill>
          <a:blip r:embed="rId5"/>
          <a:stretch>
            <a:fillRect/>
          </a:stretch>
        </p:blipFill>
        <p:spPr>
          <a:xfrm>
            <a:off x="9533466" y="4658061"/>
            <a:ext cx="2505076" cy="1712260"/>
          </a:xfrm>
          <a:prstGeom prst="rect">
            <a:avLst/>
          </a:prstGeom>
        </p:spPr>
      </p:pic>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67470298"/>
      </p:ext>
    </p:extLst>
  </p:cSld>
  <p:clrMapOvr>
    <a:masterClrMapping/>
  </p:clrMapOvr>
  <mc:AlternateContent xmlns:mc="http://schemas.openxmlformats.org/markup-compatibility/2006" xmlns:p14="http://schemas.microsoft.com/office/powerpoint/2010/main">
    <mc:Choice Requires="p14">
      <p:transition spd="slow" p14:dur="2000" advTm="84296"/>
    </mc:Choice>
    <mc:Fallback xmlns="">
      <p:transition spd="slow" advTm="842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PACE 1984: criticisms</a:t>
            </a:r>
          </a:p>
        </p:txBody>
      </p:sp>
      <p:pic>
        <p:nvPicPr>
          <p:cNvPr id="5" name="Picture 4"/>
          <p:cNvPicPr>
            <a:picLocks noChangeAspect="1"/>
          </p:cNvPicPr>
          <p:nvPr/>
        </p:nvPicPr>
        <p:blipFill>
          <a:blip r:embed="rId5"/>
          <a:stretch>
            <a:fillRect/>
          </a:stretch>
        </p:blipFill>
        <p:spPr>
          <a:xfrm>
            <a:off x="634999" y="2314895"/>
            <a:ext cx="842963" cy="842963"/>
          </a:xfrm>
          <a:prstGeom prst="rect">
            <a:avLst/>
          </a:prstGeom>
        </p:spPr>
      </p:pic>
      <p:sp>
        <p:nvSpPr>
          <p:cNvPr id="6" name="AutoShape 2" descr="Image result for x"/>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4" descr="Image result for x"/>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6" descr="Image result for x"/>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Picture 9"/>
          <p:cNvPicPr>
            <a:picLocks noChangeAspect="1"/>
          </p:cNvPicPr>
          <p:nvPr/>
        </p:nvPicPr>
        <p:blipFill>
          <a:blip r:embed="rId5"/>
          <a:stretch>
            <a:fillRect/>
          </a:stretch>
        </p:blipFill>
        <p:spPr>
          <a:xfrm>
            <a:off x="578414" y="3571577"/>
            <a:ext cx="842963" cy="842963"/>
          </a:xfrm>
          <a:prstGeom prst="rect">
            <a:avLst/>
          </a:prstGeom>
        </p:spPr>
      </p:pic>
      <p:sp>
        <p:nvSpPr>
          <p:cNvPr id="13" name="TextBox 12"/>
          <p:cNvSpPr txBox="1"/>
          <p:nvPr/>
        </p:nvSpPr>
        <p:spPr>
          <a:xfrm>
            <a:off x="1477962" y="2314895"/>
            <a:ext cx="10053638" cy="830997"/>
          </a:xfrm>
          <a:prstGeom prst="rect">
            <a:avLst/>
          </a:prstGeom>
          <a:noFill/>
        </p:spPr>
        <p:txBody>
          <a:bodyPr wrap="square" rtlCol="0">
            <a:spAutoFit/>
          </a:bodyPr>
          <a:lstStyle/>
          <a:p>
            <a:r>
              <a:rPr lang="en-GB" sz="2400" b="1" dirty="0">
                <a:solidFill>
                  <a:schemeClr val="accent5">
                    <a:lumMod val="75000"/>
                  </a:schemeClr>
                </a:solidFill>
              </a:rPr>
              <a:t>PACE has extended police powers: </a:t>
            </a:r>
            <a:r>
              <a:rPr lang="en-GB" sz="2400" dirty="0">
                <a:solidFill>
                  <a:schemeClr val="accent5">
                    <a:lumMod val="75000"/>
                  </a:schemeClr>
                </a:solidFill>
              </a:rPr>
              <a:t>However, in many cases PACE 1984 has merely provided legal authority for what were previously normal police policies. </a:t>
            </a:r>
          </a:p>
        </p:txBody>
      </p:sp>
      <p:sp>
        <p:nvSpPr>
          <p:cNvPr id="14" name="TextBox 13"/>
          <p:cNvSpPr txBox="1"/>
          <p:nvPr/>
        </p:nvSpPr>
        <p:spPr>
          <a:xfrm>
            <a:off x="1477962" y="3515224"/>
            <a:ext cx="9509037" cy="2677656"/>
          </a:xfrm>
          <a:prstGeom prst="rect">
            <a:avLst/>
          </a:prstGeom>
          <a:noFill/>
        </p:spPr>
        <p:txBody>
          <a:bodyPr wrap="square" rtlCol="0">
            <a:spAutoFit/>
          </a:bodyPr>
          <a:lstStyle/>
          <a:p>
            <a:r>
              <a:rPr lang="en-GB" sz="2400" b="1" dirty="0">
                <a:solidFill>
                  <a:schemeClr val="accent5">
                    <a:lumMod val="75000"/>
                  </a:schemeClr>
                </a:solidFill>
              </a:rPr>
              <a:t>PACE has given too many rights to suspects: </a:t>
            </a:r>
            <a:r>
              <a:rPr lang="en-GB" sz="2400" dirty="0">
                <a:solidFill>
                  <a:schemeClr val="accent5">
                    <a:lumMod val="75000"/>
                  </a:schemeClr>
                </a:solidFill>
              </a:rPr>
              <a:t>There are now much clearer time limits on the length of detention without charge, right to consult a solicitor and rules to be followed when searching persons and premises.</a:t>
            </a:r>
          </a:p>
          <a:p>
            <a:endParaRPr lang="en-GB" sz="2400" dirty="0">
              <a:solidFill>
                <a:schemeClr val="accent5">
                  <a:lumMod val="75000"/>
                </a:schemeClr>
              </a:solidFill>
            </a:endParaRPr>
          </a:p>
          <a:p>
            <a:r>
              <a:rPr lang="en-GB" sz="2400" b="1" dirty="0">
                <a:solidFill>
                  <a:schemeClr val="accent5">
                    <a:lumMod val="75000"/>
                  </a:schemeClr>
                </a:solidFill>
              </a:rPr>
              <a:t>Paperwork: </a:t>
            </a:r>
            <a:r>
              <a:rPr lang="en-GB" sz="2400" dirty="0">
                <a:solidFill>
                  <a:schemeClr val="accent5">
                    <a:lumMod val="75000"/>
                  </a:schemeClr>
                </a:solidFill>
              </a:rPr>
              <a:t>The provisions of PACE require police officers to record their decisions in writing, giving their reasons and the suspects are entitled to a copy.</a:t>
            </a:r>
          </a:p>
        </p:txBody>
      </p:sp>
      <p:pic>
        <p:nvPicPr>
          <p:cNvPr id="16" name="Picture 15"/>
          <p:cNvPicPr>
            <a:picLocks noChangeAspect="1"/>
          </p:cNvPicPr>
          <p:nvPr/>
        </p:nvPicPr>
        <p:blipFill>
          <a:blip r:embed="rId5"/>
          <a:stretch>
            <a:fillRect/>
          </a:stretch>
        </p:blipFill>
        <p:spPr>
          <a:xfrm>
            <a:off x="634999" y="5217553"/>
            <a:ext cx="842963" cy="842963"/>
          </a:xfrm>
          <a:prstGeom prst="rect">
            <a:avLst/>
          </a:prstGeom>
        </p:spPr>
      </p:pic>
      <p:pic>
        <p:nvPicPr>
          <p:cNvPr id="17" name="Picture 16"/>
          <p:cNvPicPr>
            <a:picLocks noChangeAspect="1"/>
          </p:cNvPicPr>
          <p:nvPr/>
        </p:nvPicPr>
        <p:blipFill>
          <a:blip r:embed="rId6"/>
          <a:stretch>
            <a:fillRect/>
          </a:stretch>
        </p:blipFill>
        <p:spPr>
          <a:xfrm>
            <a:off x="7841720" y="171781"/>
            <a:ext cx="2638425" cy="1733550"/>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04068701"/>
      </p:ext>
    </p:extLst>
  </p:cSld>
  <p:clrMapOvr>
    <a:masterClrMapping/>
  </p:clrMapOvr>
  <mc:AlternateContent xmlns:mc="http://schemas.openxmlformats.org/markup-compatibility/2006" xmlns:p14="http://schemas.microsoft.com/office/powerpoint/2010/main">
    <mc:Choice Requires="p14">
      <p:transition spd="slow" p14:dur="2000" advTm="106380"/>
    </mc:Choice>
    <mc:Fallback xmlns="">
      <p:transition spd="slow" advTm="1063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S66 PACE 1984: Codes of practice (Codes)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303938561"/>
              </p:ext>
            </p:extLst>
          </p:nvPr>
        </p:nvGraphicFramePr>
        <p:xfrm>
          <a:off x="355599" y="2011363"/>
          <a:ext cx="6366933" cy="3898368"/>
        </p:xfrm>
        <a:graphic>
          <a:graphicData uri="http://schemas.openxmlformats.org/drawingml/2006/table">
            <a:tbl>
              <a:tblPr firstRow="1" bandRow="1">
                <a:tableStyleId>{5C22544A-7EE6-4342-B048-85BDC9FD1C3A}</a:tableStyleId>
              </a:tblPr>
              <a:tblGrid>
                <a:gridCol w="1034846">
                  <a:extLst>
                    <a:ext uri="{9D8B030D-6E8A-4147-A177-3AD203B41FA5}">
                      <a16:colId xmlns:a16="http://schemas.microsoft.com/office/drawing/2014/main" val="20000"/>
                    </a:ext>
                  </a:extLst>
                </a:gridCol>
                <a:gridCol w="5332087">
                  <a:extLst>
                    <a:ext uri="{9D8B030D-6E8A-4147-A177-3AD203B41FA5}">
                      <a16:colId xmlns:a16="http://schemas.microsoft.com/office/drawing/2014/main" val="20001"/>
                    </a:ext>
                  </a:extLst>
                </a:gridCol>
              </a:tblGrid>
              <a:tr h="487296">
                <a:tc>
                  <a:txBody>
                    <a:bodyPr/>
                    <a:lstStyle/>
                    <a:p>
                      <a:r>
                        <a:rPr lang="en-GB" b="1" dirty="0">
                          <a:solidFill>
                            <a:schemeClr val="bg1"/>
                          </a:solidFill>
                        </a:rPr>
                        <a:t>CODE</a:t>
                      </a:r>
                      <a:r>
                        <a:rPr lang="en-GB" b="1" baseline="0" dirty="0">
                          <a:solidFill>
                            <a:schemeClr val="bg1"/>
                          </a:solidFill>
                        </a:rPr>
                        <a:t> A</a:t>
                      </a:r>
                      <a:endParaRPr lang="en-GB" b="1" dirty="0">
                        <a:solidFill>
                          <a:schemeClr val="bg1"/>
                        </a:solidFill>
                      </a:endParaRPr>
                    </a:p>
                  </a:txBody>
                  <a:tcPr>
                    <a:solidFill>
                      <a:schemeClr val="accent1">
                        <a:lumMod val="20000"/>
                        <a:lumOff val="80000"/>
                      </a:schemeClr>
                    </a:solidFill>
                  </a:tcPr>
                </a:tc>
                <a:tc>
                  <a:txBody>
                    <a:bodyPr/>
                    <a:lstStyle/>
                    <a:p>
                      <a:r>
                        <a:rPr lang="en-GB" b="1" dirty="0">
                          <a:solidFill>
                            <a:schemeClr val="bg1"/>
                          </a:solidFill>
                        </a:rPr>
                        <a:t>Statutory</a:t>
                      </a:r>
                      <a:r>
                        <a:rPr lang="en-GB" b="1" baseline="0" dirty="0">
                          <a:solidFill>
                            <a:schemeClr val="bg1"/>
                          </a:solidFill>
                        </a:rPr>
                        <a:t> powers of stop and search</a:t>
                      </a:r>
                      <a:endParaRPr lang="en-GB" b="1" dirty="0">
                        <a:solidFill>
                          <a:schemeClr val="bg1"/>
                        </a:solidFill>
                      </a:endParaRPr>
                    </a:p>
                  </a:txBody>
                  <a:tcPr>
                    <a:solidFill>
                      <a:schemeClr val="accent1">
                        <a:lumMod val="20000"/>
                        <a:lumOff val="80000"/>
                      </a:schemeClr>
                    </a:solidFill>
                  </a:tcPr>
                </a:tc>
                <a:extLst>
                  <a:ext uri="{0D108BD9-81ED-4DB2-BD59-A6C34878D82A}">
                    <a16:rowId xmlns:a16="http://schemas.microsoft.com/office/drawing/2014/main" val="10000"/>
                  </a:ext>
                </a:extLst>
              </a:tr>
              <a:tr h="487296">
                <a:tc>
                  <a:txBody>
                    <a:bodyPr/>
                    <a:lstStyle/>
                    <a:p>
                      <a:r>
                        <a:rPr lang="en-GB" b="1" dirty="0"/>
                        <a:t>CODE B</a:t>
                      </a:r>
                    </a:p>
                  </a:txBody>
                  <a:tcPr/>
                </a:tc>
                <a:tc>
                  <a:txBody>
                    <a:bodyPr/>
                    <a:lstStyle/>
                    <a:p>
                      <a:r>
                        <a:rPr lang="en-GB" b="1" dirty="0"/>
                        <a:t>Searching of</a:t>
                      </a:r>
                      <a:r>
                        <a:rPr lang="en-GB" b="1" baseline="0" dirty="0"/>
                        <a:t> premises and seizure of property</a:t>
                      </a:r>
                      <a:endParaRPr lang="en-GB" b="1" dirty="0"/>
                    </a:p>
                  </a:txBody>
                  <a:tcPr/>
                </a:tc>
                <a:extLst>
                  <a:ext uri="{0D108BD9-81ED-4DB2-BD59-A6C34878D82A}">
                    <a16:rowId xmlns:a16="http://schemas.microsoft.com/office/drawing/2014/main" val="10001"/>
                  </a:ext>
                </a:extLst>
              </a:tr>
              <a:tr h="487296">
                <a:tc>
                  <a:txBody>
                    <a:bodyPr/>
                    <a:lstStyle/>
                    <a:p>
                      <a:r>
                        <a:rPr lang="en-GB" b="1" dirty="0"/>
                        <a:t>CODE C</a:t>
                      </a:r>
                    </a:p>
                  </a:txBody>
                  <a:tcPr/>
                </a:tc>
                <a:tc>
                  <a:txBody>
                    <a:bodyPr/>
                    <a:lstStyle/>
                    <a:p>
                      <a:r>
                        <a:rPr lang="en-GB" b="1" dirty="0"/>
                        <a:t>Detention, treatment and questioning</a:t>
                      </a:r>
                    </a:p>
                  </a:txBody>
                  <a:tcPr>
                    <a:solidFill>
                      <a:schemeClr val="accent6">
                        <a:lumMod val="20000"/>
                        <a:lumOff val="80000"/>
                      </a:schemeClr>
                    </a:solidFill>
                  </a:tcPr>
                </a:tc>
                <a:extLst>
                  <a:ext uri="{0D108BD9-81ED-4DB2-BD59-A6C34878D82A}">
                    <a16:rowId xmlns:a16="http://schemas.microsoft.com/office/drawing/2014/main" val="10002"/>
                  </a:ext>
                </a:extLst>
              </a:tr>
              <a:tr h="487296">
                <a:tc>
                  <a:txBody>
                    <a:bodyPr/>
                    <a:lstStyle/>
                    <a:p>
                      <a:r>
                        <a:rPr lang="en-GB" b="1" dirty="0"/>
                        <a:t>CODE D</a:t>
                      </a:r>
                    </a:p>
                  </a:txBody>
                  <a:tcPr/>
                </a:tc>
                <a:tc>
                  <a:txBody>
                    <a:bodyPr/>
                    <a:lstStyle/>
                    <a:p>
                      <a:r>
                        <a:rPr lang="en-GB" b="1" dirty="0"/>
                        <a:t>Identification</a:t>
                      </a:r>
                    </a:p>
                  </a:txBody>
                  <a:tcPr>
                    <a:solidFill>
                      <a:schemeClr val="tx1">
                        <a:lumMod val="95000"/>
                      </a:schemeClr>
                    </a:solidFill>
                  </a:tcPr>
                </a:tc>
                <a:extLst>
                  <a:ext uri="{0D108BD9-81ED-4DB2-BD59-A6C34878D82A}">
                    <a16:rowId xmlns:a16="http://schemas.microsoft.com/office/drawing/2014/main" val="10003"/>
                  </a:ext>
                </a:extLst>
              </a:tr>
              <a:tr h="487296">
                <a:tc>
                  <a:txBody>
                    <a:bodyPr/>
                    <a:lstStyle/>
                    <a:p>
                      <a:r>
                        <a:rPr lang="en-GB" b="1" dirty="0"/>
                        <a:t>CODE E</a:t>
                      </a:r>
                    </a:p>
                  </a:txBody>
                  <a:tcPr/>
                </a:tc>
                <a:tc>
                  <a:txBody>
                    <a:bodyPr/>
                    <a:lstStyle/>
                    <a:p>
                      <a:r>
                        <a:rPr lang="en-GB" b="1" dirty="0"/>
                        <a:t>Tape-recording of interviews</a:t>
                      </a:r>
                    </a:p>
                  </a:txBody>
                  <a:tcPr>
                    <a:solidFill>
                      <a:schemeClr val="accent5">
                        <a:lumMod val="20000"/>
                        <a:lumOff val="80000"/>
                      </a:schemeClr>
                    </a:solidFill>
                  </a:tcPr>
                </a:tc>
                <a:extLst>
                  <a:ext uri="{0D108BD9-81ED-4DB2-BD59-A6C34878D82A}">
                    <a16:rowId xmlns:a16="http://schemas.microsoft.com/office/drawing/2014/main" val="10004"/>
                  </a:ext>
                </a:extLst>
              </a:tr>
              <a:tr h="487296">
                <a:tc>
                  <a:txBody>
                    <a:bodyPr/>
                    <a:lstStyle/>
                    <a:p>
                      <a:r>
                        <a:rPr lang="en-GB" b="1" dirty="0"/>
                        <a:t>CODE F</a:t>
                      </a:r>
                    </a:p>
                  </a:txBody>
                  <a:tcPr/>
                </a:tc>
                <a:tc>
                  <a:txBody>
                    <a:bodyPr/>
                    <a:lstStyle/>
                    <a:p>
                      <a:r>
                        <a:rPr lang="en-GB" b="1" dirty="0"/>
                        <a:t>Visual recording of interviews</a:t>
                      </a:r>
                    </a:p>
                  </a:txBody>
                  <a:tcPr>
                    <a:solidFill>
                      <a:schemeClr val="accent3">
                        <a:lumMod val="20000"/>
                        <a:lumOff val="80000"/>
                      </a:schemeClr>
                    </a:solidFill>
                  </a:tcPr>
                </a:tc>
                <a:extLst>
                  <a:ext uri="{0D108BD9-81ED-4DB2-BD59-A6C34878D82A}">
                    <a16:rowId xmlns:a16="http://schemas.microsoft.com/office/drawing/2014/main" val="10005"/>
                  </a:ext>
                </a:extLst>
              </a:tr>
              <a:tr h="487296">
                <a:tc>
                  <a:txBody>
                    <a:bodyPr/>
                    <a:lstStyle/>
                    <a:p>
                      <a:r>
                        <a:rPr lang="en-GB" b="1" dirty="0"/>
                        <a:t>CODE G</a:t>
                      </a:r>
                    </a:p>
                  </a:txBody>
                  <a:tcPr/>
                </a:tc>
                <a:tc>
                  <a:txBody>
                    <a:bodyPr/>
                    <a:lstStyle/>
                    <a:p>
                      <a:r>
                        <a:rPr lang="en-GB" b="1" dirty="0"/>
                        <a:t>Arrest</a:t>
                      </a:r>
                    </a:p>
                  </a:txBody>
                  <a:tcPr>
                    <a:solidFill>
                      <a:schemeClr val="accent2">
                        <a:lumMod val="20000"/>
                        <a:lumOff val="80000"/>
                      </a:schemeClr>
                    </a:solidFill>
                  </a:tcPr>
                </a:tc>
                <a:extLst>
                  <a:ext uri="{0D108BD9-81ED-4DB2-BD59-A6C34878D82A}">
                    <a16:rowId xmlns:a16="http://schemas.microsoft.com/office/drawing/2014/main" val="10006"/>
                  </a:ext>
                </a:extLst>
              </a:tr>
              <a:tr h="487296">
                <a:tc>
                  <a:txBody>
                    <a:bodyPr/>
                    <a:lstStyle/>
                    <a:p>
                      <a:r>
                        <a:rPr lang="en-GB" b="1" dirty="0"/>
                        <a:t>CODE H</a:t>
                      </a:r>
                    </a:p>
                  </a:txBody>
                  <a:tcPr/>
                </a:tc>
                <a:tc>
                  <a:txBody>
                    <a:bodyPr/>
                    <a:lstStyle/>
                    <a:p>
                      <a:r>
                        <a:rPr lang="en-GB" b="1" dirty="0"/>
                        <a:t>Police questioning of suspected terrorists</a:t>
                      </a:r>
                    </a:p>
                  </a:txBody>
                  <a:tcPr>
                    <a:solidFill>
                      <a:schemeClr val="bg2">
                        <a:lumMod val="20000"/>
                        <a:lumOff val="80000"/>
                      </a:schemeClr>
                    </a:solidFill>
                  </a:tcPr>
                </a:tc>
                <a:extLst>
                  <a:ext uri="{0D108BD9-81ED-4DB2-BD59-A6C34878D82A}">
                    <a16:rowId xmlns:a16="http://schemas.microsoft.com/office/drawing/2014/main" val="10007"/>
                  </a:ext>
                </a:extLst>
              </a:tr>
            </a:tbl>
          </a:graphicData>
        </a:graphic>
      </p:graphicFrame>
      <p:sp>
        <p:nvSpPr>
          <p:cNvPr id="6" name="TextBox 5"/>
          <p:cNvSpPr txBox="1"/>
          <p:nvPr/>
        </p:nvSpPr>
        <p:spPr>
          <a:xfrm>
            <a:off x="7027334" y="2011363"/>
            <a:ext cx="4419600" cy="4401205"/>
          </a:xfrm>
          <a:prstGeom prst="rect">
            <a:avLst/>
          </a:prstGeom>
          <a:noFill/>
        </p:spPr>
        <p:txBody>
          <a:bodyPr wrap="square" rtlCol="0">
            <a:spAutoFit/>
          </a:bodyPr>
          <a:lstStyle/>
          <a:p>
            <a:pPr marL="285750" indent="-285750">
              <a:buFontTx/>
              <a:buChar char="-"/>
            </a:pPr>
            <a:r>
              <a:rPr lang="en-GB" sz="2000" dirty="0"/>
              <a:t>The Codes guide the police on how to act.</a:t>
            </a:r>
          </a:p>
          <a:p>
            <a:endParaRPr lang="en-GB" sz="2000" dirty="0"/>
          </a:p>
          <a:p>
            <a:pPr marL="285750" indent="-285750">
              <a:buFontTx/>
              <a:buChar char="-"/>
            </a:pPr>
            <a:r>
              <a:rPr lang="en-GB" sz="2000" dirty="0"/>
              <a:t>They are not law and in a court trial any Code is admissible in evidence and shall be taken into account in determining whether or not a power has been exercised properly.</a:t>
            </a:r>
          </a:p>
          <a:p>
            <a:pPr marL="285750" indent="-285750">
              <a:buFontTx/>
              <a:buChar char="-"/>
            </a:pPr>
            <a:endParaRPr lang="en-GB" sz="2000" dirty="0"/>
          </a:p>
          <a:p>
            <a:pPr marL="285750" indent="-285750">
              <a:buFontTx/>
              <a:buChar char="-"/>
            </a:pPr>
            <a:r>
              <a:rPr lang="en-GB" sz="2000" dirty="0"/>
              <a:t>The Courts can help to ensure that police officers comply with the Codes by refusing to admit evidence that has been obtained in breach of the Codes.</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19533723"/>
      </p:ext>
    </p:extLst>
  </p:cSld>
  <p:clrMapOvr>
    <a:masterClrMapping/>
  </p:clrMapOvr>
  <mc:AlternateContent xmlns:mc="http://schemas.openxmlformats.org/markup-compatibility/2006" xmlns:p14="http://schemas.microsoft.com/office/powerpoint/2010/main">
    <mc:Choice Requires="p14">
      <p:transition spd="slow" p14:dur="2000" advTm="111782"/>
    </mc:Choice>
    <mc:Fallback xmlns="">
      <p:transition spd="slow" advTm="1117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a:normAutofit/>
          </a:bodyPr>
          <a:lstStyle/>
          <a:p>
            <a:r>
              <a:rPr lang="en-GB">
                <a:solidFill>
                  <a:srgbClr val="FFFFFF"/>
                </a:solidFill>
              </a:rPr>
              <a:t>6. Stop and search powers</a:t>
            </a:r>
          </a:p>
        </p:txBody>
      </p:sp>
      <p:graphicFrame>
        <p:nvGraphicFramePr>
          <p:cNvPr id="5" name="Content Placeholder 2">
            <a:extLst>
              <a:ext uri="{FF2B5EF4-FFF2-40B4-BE49-F238E27FC236}">
                <a16:creationId xmlns:a16="http://schemas.microsoft.com/office/drawing/2014/main" id="{758005C7-7634-4276-817B-ABCF7D234DEF}"/>
              </a:ext>
            </a:extLst>
          </p:cNvPr>
          <p:cNvGraphicFramePr>
            <a:graphicFrameLocks noGrp="1"/>
          </p:cNvGraphicFramePr>
          <p:nvPr>
            <p:ph idx="1"/>
            <p:extLst>
              <p:ext uri="{D42A27DB-BD31-4B8C-83A1-F6EECF244321}">
                <p14:modId xmlns:p14="http://schemas.microsoft.com/office/powerpoint/2010/main" val="10279308"/>
              </p:ext>
            </p:extLst>
          </p:nvPr>
        </p:nvGraphicFramePr>
        <p:xfrm>
          <a:off x="5244038" y="470924"/>
          <a:ext cx="6463866" cy="598366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80018717"/>
      </p:ext>
    </p:extLst>
  </p:cSld>
  <p:clrMapOvr>
    <a:masterClrMapping/>
  </p:clrMapOvr>
  <mc:AlternateContent xmlns:mc="http://schemas.openxmlformats.org/markup-compatibility/2006" xmlns:p14="http://schemas.microsoft.com/office/powerpoint/2010/main">
    <mc:Choice Requires="p14">
      <p:transition spd="slow" p14:dur="2000" advTm="84993"/>
    </mc:Choice>
    <mc:Fallback xmlns="">
      <p:transition spd="slow" advTm="849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31794" y="-80011"/>
            <a:ext cx="9784080" cy="1508760"/>
          </a:xfrm>
        </p:spPr>
        <p:txBody>
          <a:bodyPr/>
          <a:lstStyle/>
          <a:p>
            <a:r>
              <a:rPr lang="en-GB" dirty="0"/>
              <a:t>STOP AND SEARCH</a:t>
            </a:r>
          </a:p>
        </p:txBody>
      </p:sp>
      <p:sp>
        <p:nvSpPr>
          <p:cNvPr id="4" name="Rectangle 3"/>
          <p:cNvSpPr/>
          <p:nvPr/>
        </p:nvSpPr>
        <p:spPr>
          <a:xfrm>
            <a:off x="315885" y="1028699"/>
            <a:ext cx="11299852" cy="457435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442910" y="1080133"/>
            <a:ext cx="11058525" cy="4524315"/>
          </a:xfrm>
          <a:prstGeom prst="rect">
            <a:avLst/>
          </a:prstGeom>
          <a:noFill/>
        </p:spPr>
        <p:txBody>
          <a:bodyPr wrap="square" rtlCol="0">
            <a:spAutoFit/>
          </a:bodyPr>
          <a:lstStyle/>
          <a:p>
            <a:r>
              <a:rPr lang="en-GB" dirty="0"/>
              <a:t>Prior to exercising the power to stop and search, a constable must ensure that the person being searched, or that the person in charge of the vehicle, is informed of:</a:t>
            </a:r>
          </a:p>
          <a:p>
            <a:endParaRPr lang="en-GB" dirty="0"/>
          </a:p>
          <a:p>
            <a:pPr marL="285750" indent="-285750">
              <a:buFont typeface="Arial" panose="020B0604020202020204" pitchFamily="34" charset="0"/>
              <a:buChar char="•"/>
            </a:pPr>
            <a:r>
              <a:rPr lang="en-GB" b="1" dirty="0"/>
              <a:t>The constable’s name and the name of the police station to which he is attached;</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a:t>The object (purpose) and grounds for the proposed search</a:t>
            </a:r>
            <a:r>
              <a:rPr lang="en-GB" dirty="0"/>
              <a:t>; and</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b="1" dirty="0"/>
              <a:t>If the search is of a vehicle, how long the vehicle might be detained </a:t>
            </a:r>
            <a:r>
              <a:rPr lang="en-GB" dirty="0">
                <a:solidFill>
                  <a:srgbClr val="FF0000"/>
                </a:solidFill>
              </a:rPr>
              <a:t>(s.2 (3))</a:t>
            </a:r>
          </a:p>
          <a:p>
            <a:pPr marL="285750" indent="-285750">
              <a:buFont typeface="Arial" panose="020B0604020202020204" pitchFamily="34" charset="0"/>
              <a:buChar char="•"/>
            </a:pPr>
            <a:endParaRPr lang="en-GB" dirty="0">
              <a:solidFill>
                <a:schemeClr val="bg1"/>
              </a:solidFill>
            </a:endParaRPr>
          </a:p>
          <a:p>
            <a:r>
              <a:rPr lang="en-GB" dirty="0">
                <a:solidFill>
                  <a:srgbClr val="FF0000"/>
                </a:solidFill>
              </a:rPr>
              <a:t>S3 (1): </a:t>
            </a:r>
            <a:r>
              <a:rPr lang="en-GB" dirty="0"/>
              <a:t>The constable must also make a record of the search at the same time as the search, or as soon as is reasonably practicable.</a:t>
            </a:r>
          </a:p>
          <a:p>
            <a:endParaRPr lang="en-GB" dirty="0">
              <a:solidFill>
                <a:schemeClr val="bg1"/>
              </a:solidFill>
            </a:endParaRPr>
          </a:p>
          <a:p>
            <a:r>
              <a:rPr lang="en-GB" dirty="0">
                <a:solidFill>
                  <a:srgbClr val="FF0000"/>
                </a:solidFill>
              </a:rPr>
              <a:t>S2(9): </a:t>
            </a:r>
            <a:r>
              <a:rPr lang="en-GB" dirty="0"/>
              <a:t>During a stop and search (without arrest) the constable can only require a person to remove their outer coat, jacket or gloves in public.</a:t>
            </a:r>
          </a:p>
          <a:p>
            <a:endParaRPr lang="en-GB" b="1" dirty="0">
              <a:solidFill>
                <a:schemeClr val="accent1">
                  <a:lumMod val="75000"/>
                </a:schemeClr>
              </a:solidFill>
            </a:endParaRPr>
          </a:p>
          <a:p>
            <a:r>
              <a:rPr lang="en-GB" b="1" dirty="0">
                <a:solidFill>
                  <a:schemeClr val="accent1">
                    <a:lumMod val="75000"/>
                  </a:schemeClr>
                </a:solidFill>
              </a:rPr>
              <a:t>Osman v Director of Public Prosecutions [1999]</a:t>
            </a:r>
          </a:p>
        </p:txBody>
      </p:sp>
      <p:pic>
        <p:nvPicPr>
          <p:cNvPr id="6" name="Picture 5"/>
          <p:cNvPicPr>
            <a:picLocks noChangeAspect="1"/>
          </p:cNvPicPr>
          <p:nvPr/>
        </p:nvPicPr>
        <p:blipFill>
          <a:blip r:embed="rId5"/>
          <a:stretch>
            <a:fillRect/>
          </a:stretch>
        </p:blipFill>
        <p:spPr>
          <a:xfrm>
            <a:off x="2261062" y="5603056"/>
            <a:ext cx="1237403" cy="1237403"/>
          </a:xfrm>
          <a:prstGeom prst="rect">
            <a:avLst/>
          </a:prstGeom>
        </p:spPr>
      </p:pic>
      <p:pic>
        <p:nvPicPr>
          <p:cNvPr id="7" name="Picture 6"/>
          <p:cNvPicPr>
            <a:picLocks noChangeAspect="1"/>
          </p:cNvPicPr>
          <p:nvPr/>
        </p:nvPicPr>
        <p:blipFill>
          <a:blip r:embed="rId6"/>
          <a:stretch>
            <a:fillRect/>
          </a:stretch>
        </p:blipFill>
        <p:spPr>
          <a:xfrm>
            <a:off x="5086689" y="5693812"/>
            <a:ext cx="1067663" cy="1067663"/>
          </a:xfrm>
          <a:prstGeom prst="rect">
            <a:avLst/>
          </a:prstGeom>
        </p:spPr>
      </p:pic>
      <p:pic>
        <p:nvPicPr>
          <p:cNvPr id="8" name="Picture 7"/>
          <p:cNvPicPr>
            <a:picLocks noChangeAspect="1"/>
          </p:cNvPicPr>
          <p:nvPr/>
        </p:nvPicPr>
        <p:blipFill>
          <a:blip r:embed="rId7"/>
          <a:stretch>
            <a:fillRect/>
          </a:stretch>
        </p:blipFill>
        <p:spPr>
          <a:xfrm>
            <a:off x="8278070" y="5655882"/>
            <a:ext cx="865085" cy="920641"/>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70014360"/>
      </p:ext>
    </p:extLst>
  </p:cSld>
  <p:clrMapOvr>
    <a:masterClrMapping/>
  </p:clrMapOvr>
  <mc:AlternateContent xmlns:mc="http://schemas.openxmlformats.org/markup-compatibility/2006" xmlns:p14="http://schemas.microsoft.com/office/powerpoint/2010/main">
    <mc:Choice Requires="p14">
      <p:transition spd="slow" p14:dur="2000" advTm="154923"/>
    </mc:Choice>
    <mc:Fallback xmlns="">
      <p:transition spd="slow" advTm="1549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6" name="Rectangle 13">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43468" y="623392"/>
            <a:ext cx="3363974" cy="1607060"/>
          </a:xfrm>
          <a:noFill/>
          <a:ln w="19050">
            <a:solidFill>
              <a:schemeClr val="tx1"/>
            </a:solidFill>
          </a:ln>
        </p:spPr>
        <p:txBody>
          <a:bodyPr wrap="square" anchor="ctr">
            <a:normAutofit/>
          </a:bodyPr>
          <a:lstStyle/>
          <a:p>
            <a:pPr algn="ctr"/>
            <a:r>
              <a:rPr lang="en-GB" sz="2800"/>
              <a:t>CONDUCTING A STOP AND SEARCH</a:t>
            </a:r>
          </a:p>
        </p:txBody>
      </p:sp>
      <p:sp>
        <p:nvSpPr>
          <p:cNvPr id="3" name="Content Placeholder 2"/>
          <p:cNvSpPr>
            <a:spLocks noGrp="1"/>
          </p:cNvSpPr>
          <p:nvPr>
            <p:ph idx="1"/>
          </p:nvPr>
        </p:nvSpPr>
        <p:spPr>
          <a:xfrm>
            <a:off x="643468" y="2638043"/>
            <a:ext cx="3363974" cy="3415623"/>
          </a:xfrm>
        </p:spPr>
        <p:txBody>
          <a:bodyPr>
            <a:normAutofit/>
          </a:bodyPr>
          <a:lstStyle/>
          <a:p>
            <a:pPr marL="0" indent="0">
              <a:buNone/>
            </a:pPr>
            <a:endParaRPr lang="en-GB" sz="2000" dirty="0"/>
          </a:p>
          <a:p>
            <a:pPr marL="0" indent="0">
              <a:buNone/>
            </a:pPr>
            <a:r>
              <a:rPr lang="en-GB" sz="2000" dirty="0">
                <a:hlinkClick r:id="rId5"/>
              </a:rPr>
              <a:t>https://www.theguardian.com/law/2013/oct/20/stop-and-search-streets-police</a:t>
            </a:r>
            <a:r>
              <a:rPr lang="en-GB" sz="2000" dirty="0"/>
              <a:t> (13 mins)</a:t>
            </a:r>
          </a:p>
          <a:p>
            <a:pPr marL="0" indent="0">
              <a:buNone/>
            </a:pPr>
            <a:endParaRPr lang="en-GB" sz="2000" dirty="0"/>
          </a:p>
          <a:p>
            <a:pPr marL="0" indent="0">
              <a:buNone/>
            </a:pPr>
            <a:endParaRPr lang="en-GB" sz="2000" dirty="0"/>
          </a:p>
        </p:txBody>
      </p:sp>
      <p:pic>
        <p:nvPicPr>
          <p:cNvPr id="4" name="Picture 3">
            <a:extLst>
              <a:ext uri="{FF2B5EF4-FFF2-40B4-BE49-F238E27FC236}">
                <a16:creationId xmlns:a16="http://schemas.microsoft.com/office/drawing/2014/main" id="{A4BE5077-099C-46B3-A229-9164E154562A}"/>
              </a:ext>
            </a:extLst>
          </p:cNvPr>
          <p:cNvPicPr>
            <a:picLocks noChangeAspect="1"/>
          </p:cNvPicPr>
          <p:nvPr/>
        </p:nvPicPr>
        <p:blipFill rotWithShape="1">
          <a:blip r:embed="rId6"/>
          <a:srcRect l="28765" t="16470" r="34970" b="8078"/>
          <a:stretch/>
        </p:blipFill>
        <p:spPr>
          <a:xfrm>
            <a:off x="6111735" y="643467"/>
            <a:ext cx="4622824" cy="5410199"/>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8491847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8841"/>
    </mc:Choice>
    <mc:Fallback xmlns="">
      <p:transition spd="slow" advTm="688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36428" y="627564"/>
            <a:ext cx="7474172" cy="1325563"/>
          </a:xfrm>
        </p:spPr>
        <p:txBody>
          <a:bodyPr>
            <a:normAutofit fontScale="90000"/>
          </a:bodyPr>
          <a:lstStyle/>
          <a:p>
            <a:br>
              <a:rPr lang="en-GB" sz="2100" dirty="0"/>
            </a:br>
            <a:r>
              <a:rPr lang="en-GB" sz="3100" b="1" u="sng" dirty="0"/>
              <a:t>Her majesty’s inspectorate of constables (</a:t>
            </a:r>
            <a:r>
              <a:rPr lang="en-GB" sz="3100" b="1" u="sng" dirty="0" err="1"/>
              <a:t>hmic</a:t>
            </a:r>
            <a:r>
              <a:rPr lang="en-GB" sz="3100" b="1" u="sng" dirty="0"/>
              <a:t>) :</a:t>
            </a:r>
            <a:br>
              <a:rPr lang="en-GB" sz="3100" b="1" u="sng" dirty="0"/>
            </a:br>
            <a:r>
              <a:rPr lang="en-GB" sz="3100" b="1" i="1" u="sng" dirty="0"/>
              <a:t>review into the use of stop and search powers by the police (2013)</a:t>
            </a:r>
            <a:endParaRPr lang="en-GB" sz="2100" b="1" i="1" u="sng" dirty="0"/>
          </a:p>
        </p:txBody>
      </p:sp>
      <p:sp>
        <p:nvSpPr>
          <p:cNvPr id="3" name="Content Placeholder 2"/>
          <p:cNvSpPr>
            <a:spLocks noGrp="1"/>
          </p:cNvSpPr>
          <p:nvPr>
            <p:ph idx="1"/>
          </p:nvPr>
        </p:nvSpPr>
        <p:spPr>
          <a:xfrm>
            <a:off x="1136429" y="2278173"/>
            <a:ext cx="7641811" cy="4111869"/>
          </a:xfrm>
        </p:spPr>
        <p:txBody>
          <a:bodyPr anchor="ctr">
            <a:normAutofit/>
          </a:bodyPr>
          <a:lstStyle/>
          <a:p>
            <a:pPr>
              <a:buFont typeface="Wingdings" panose="05000000000000000000" pitchFamily="2" charset="2"/>
              <a:buChar char="v"/>
            </a:pPr>
            <a:r>
              <a:rPr lang="en-GB" sz="2000" dirty="0">
                <a:latin typeface="Arial" panose="020B0604020202020204" pitchFamily="34" charset="0"/>
                <a:cs typeface="Arial" panose="020B0604020202020204" pitchFamily="34" charset="0"/>
              </a:rPr>
              <a:t> 30 out of the 43 police forces had not developed an understanding of how to use the powers so that they are effective</a:t>
            </a:r>
          </a:p>
          <a:p>
            <a:pPr marL="0" indent="0">
              <a:buNone/>
            </a:pPr>
            <a:endParaRPr lang="en-GB" sz="20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000" dirty="0">
                <a:latin typeface="Arial" panose="020B0604020202020204" pitchFamily="34" charset="0"/>
                <a:cs typeface="Arial" panose="020B0604020202020204" pitchFamily="34" charset="0"/>
              </a:rPr>
              <a:t> there appeared in some forces to be a lack of understanding as to what constitutes reasonable grounds, as well as poor supervision and an absence of direction by senior officers;</a:t>
            </a:r>
          </a:p>
          <a:p>
            <a:pPr marL="0" indent="0">
              <a:buNone/>
            </a:pPr>
            <a:endParaRPr lang="en-GB" sz="20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000" dirty="0">
                <a:latin typeface="Arial" panose="020B0604020202020204" pitchFamily="34" charset="0"/>
                <a:cs typeface="Arial" panose="020B0604020202020204" pitchFamily="34" charset="0"/>
              </a:rPr>
              <a:t> there was a lack of compliance with the requirements of the PACE 1984 Code of Practice to make arrangements for stop and search records to be scrutinised by the public.</a:t>
            </a:r>
          </a:p>
        </p:txBody>
      </p:sp>
      <p:sp>
        <p:nvSpPr>
          <p:cNvPr id="9" name="Rectangle 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5146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0078E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5"/>
          <a:stretch>
            <a:fillRect/>
          </a:stretch>
        </p:blipFill>
        <p:spPr>
          <a:xfrm>
            <a:off x="9254442" y="3114779"/>
            <a:ext cx="1462088" cy="628441"/>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24569115"/>
      </p:ext>
    </p:extLst>
  </p:cSld>
  <p:clrMapOvr>
    <a:masterClrMapping/>
  </p:clrMapOvr>
  <mc:AlternateContent xmlns:mc="http://schemas.openxmlformats.org/markup-compatibility/2006" xmlns:p14="http://schemas.microsoft.com/office/powerpoint/2010/main">
    <mc:Choice Requires="p14">
      <p:transition spd="slow" p14:dur="2000" advTm="81487"/>
    </mc:Choice>
    <mc:Fallback xmlns="">
      <p:transition spd="slow" advTm="814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179226" y="826680"/>
            <a:ext cx="9833548" cy="1325563"/>
          </a:xfrm>
        </p:spPr>
        <p:txBody>
          <a:bodyPr>
            <a:normAutofit/>
          </a:bodyPr>
          <a:lstStyle/>
          <a:p>
            <a:pPr algn="ctr"/>
            <a:r>
              <a:rPr lang="en-GB" sz="4000">
                <a:solidFill>
                  <a:srgbClr val="FFFFFF"/>
                </a:solidFill>
              </a:rPr>
              <a:t>7.  Powers of arrest</a:t>
            </a:r>
          </a:p>
        </p:txBody>
      </p:sp>
      <p:sp>
        <p:nvSpPr>
          <p:cNvPr id="3" name="Content Placeholder 2"/>
          <p:cNvSpPr>
            <a:spLocks noGrp="1"/>
          </p:cNvSpPr>
          <p:nvPr>
            <p:ph idx="1"/>
          </p:nvPr>
        </p:nvSpPr>
        <p:spPr>
          <a:xfrm>
            <a:off x="908604" y="2753936"/>
            <a:ext cx="10374487" cy="3641317"/>
          </a:xfrm>
        </p:spPr>
        <p:txBody>
          <a:bodyPr>
            <a:normAutofit/>
          </a:bodyPr>
          <a:lstStyle/>
          <a:p>
            <a:pPr marL="0" indent="0">
              <a:buNone/>
            </a:pPr>
            <a:r>
              <a:rPr lang="en-GB" sz="1800" b="1" u="sng" dirty="0">
                <a:solidFill>
                  <a:srgbClr val="FF0000"/>
                </a:solidFill>
                <a:latin typeface="Arial Nova Light" panose="020B0604020202020204" pitchFamily="34" charset="0"/>
              </a:rPr>
              <a:t>Section 24 of PACE </a:t>
            </a:r>
            <a:r>
              <a:rPr lang="en-GB" sz="1800" b="1" u="sng" dirty="0">
                <a:solidFill>
                  <a:srgbClr val="000000"/>
                </a:solidFill>
                <a:latin typeface="Arial Nova Light" panose="020B0604020202020204" pitchFamily="34" charset="0"/>
              </a:rPr>
              <a:t>allows an arrest without a warrant in the following circumstances:</a:t>
            </a:r>
          </a:p>
          <a:p>
            <a:pPr>
              <a:buFont typeface="Wingdings" panose="05000000000000000000" pitchFamily="2" charset="2"/>
              <a:buChar char="§"/>
            </a:pPr>
            <a:r>
              <a:rPr lang="en-GB" sz="1800" dirty="0">
                <a:solidFill>
                  <a:srgbClr val="000000"/>
                </a:solidFill>
                <a:latin typeface="Arial Nova Light" panose="020B0604020202020204" pitchFamily="34" charset="0"/>
              </a:rPr>
              <a:t>- Where the suspect </a:t>
            </a:r>
            <a:r>
              <a:rPr lang="en-GB" sz="1800" b="1" dirty="0">
                <a:solidFill>
                  <a:srgbClr val="000000"/>
                </a:solidFill>
                <a:latin typeface="Arial Nova Light" panose="020B0604020202020204" pitchFamily="34" charset="0"/>
              </a:rPr>
              <a:t>has committed </a:t>
            </a:r>
            <a:r>
              <a:rPr lang="en-GB" sz="1800" dirty="0">
                <a:solidFill>
                  <a:srgbClr val="000000"/>
                </a:solidFill>
                <a:latin typeface="Arial Nova Light" panose="020B0604020202020204" pitchFamily="34" charset="0"/>
              </a:rPr>
              <a:t>or is in the act of committing an </a:t>
            </a:r>
            <a:r>
              <a:rPr lang="en-GB" sz="1800" b="1" dirty="0">
                <a:solidFill>
                  <a:srgbClr val="000000"/>
                </a:solidFill>
                <a:latin typeface="Arial Nova Light" panose="020B0604020202020204" pitchFamily="34" charset="0"/>
              </a:rPr>
              <a:t>arrestable offence</a:t>
            </a:r>
          </a:p>
          <a:p>
            <a:pPr>
              <a:buFont typeface="Wingdings" panose="05000000000000000000" pitchFamily="2" charset="2"/>
              <a:buChar char="§"/>
            </a:pPr>
            <a:r>
              <a:rPr lang="en-GB" sz="1800" dirty="0">
                <a:solidFill>
                  <a:srgbClr val="000000"/>
                </a:solidFill>
                <a:latin typeface="Arial Nova Light" panose="020B0604020202020204" pitchFamily="34" charset="0"/>
              </a:rPr>
              <a:t>- Where an arrestable offence has been or is being committed and there are reasonable grounds for suspecting the person arrested (this applies even if it later proven that that person did not commit the offence)</a:t>
            </a:r>
          </a:p>
          <a:p>
            <a:pPr>
              <a:buFont typeface="Wingdings" panose="05000000000000000000" pitchFamily="2" charset="2"/>
              <a:buChar char="§"/>
            </a:pPr>
            <a:r>
              <a:rPr lang="en-GB" sz="1800" dirty="0">
                <a:solidFill>
                  <a:srgbClr val="000000"/>
                </a:solidFill>
                <a:latin typeface="Arial Nova Light" panose="020B0604020202020204" pitchFamily="34" charset="0"/>
              </a:rPr>
              <a:t>- Where there are </a:t>
            </a:r>
            <a:r>
              <a:rPr lang="en-GB" sz="1800" b="1" dirty="0">
                <a:solidFill>
                  <a:srgbClr val="000000"/>
                </a:solidFill>
                <a:latin typeface="Arial Nova Light" panose="020B0604020202020204" pitchFamily="34" charset="0"/>
              </a:rPr>
              <a:t>reasonable grounds for suspecting that an arrestable offence has been committed </a:t>
            </a:r>
            <a:r>
              <a:rPr lang="en-GB" sz="1800" dirty="0">
                <a:solidFill>
                  <a:srgbClr val="000000"/>
                </a:solidFill>
                <a:latin typeface="Arial Nova Light" panose="020B0604020202020204" pitchFamily="34" charset="0"/>
              </a:rPr>
              <a:t>(again even if it later emerges that no crime was committed) and there are reasonable grounds for suspecting the person arrested.</a:t>
            </a:r>
          </a:p>
          <a:p>
            <a:pPr>
              <a:buFont typeface="Wingdings" panose="05000000000000000000" pitchFamily="2" charset="2"/>
              <a:buChar char="§"/>
            </a:pPr>
            <a:r>
              <a:rPr lang="en-GB" sz="1800" dirty="0">
                <a:solidFill>
                  <a:srgbClr val="000000"/>
                </a:solidFill>
                <a:latin typeface="Arial Nova Light" panose="020B0604020202020204" pitchFamily="34" charset="0"/>
              </a:rPr>
              <a:t>- Where the suspect is about to commit an arrestable offence for example a burglary</a:t>
            </a:r>
          </a:p>
          <a:p>
            <a:pPr>
              <a:buFont typeface="Wingdings" panose="05000000000000000000" pitchFamily="2" charset="2"/>
              <a:buChar char="§"/>
            </a:pPr>
            <a:r>
              <a:rPr lang="en-GB" sz="1800" dirty="0">
                <a:solidFill>
                  <a:srgbClr val="000000"/>
                </a:solidFill>
                <a:latin typeface="Arial Nova Light" panose="020B0604020202020204" pitchFamily="34" charset="0"/>
              </a:rPr>
              <a:t>- Where there are reasonable grounds for suspecting that the person arrested was about to commit an arrestable offence. </a:t>
            </a:r>
          </a:p>
          <a:p>
            <a:endParaRPr lang="en-GB" sz="1400" dirty="0">
              <a:solidFill>
                <a:srgbClr val="000000"/>
              </a:solidFill>
              <a:latin typeface="Arial Narrow" panose="020B0606020202030204" pitchFamily="34" charset="0"/>
            </a:endParaRPr>
          </a:p>
          <a:p>
            <a:pPr>
              <a:buFont typeface="Wingdings" panose="05000000000000000000" pitchFamily="2" charset="2"/>
              <a:buChar char="q"/>
            </a:pPr>
            <a:endParaRPr lang="en-GB" sz="1400" dirty="0">
              <a:solidFill>
                <a:srgbClr val="000000"/>
              </a:solidFill>
            </a:endParaRPr>
          </a:p>
          <a:p>
            <a:pPr marL="0" indent="0">
              <a:buNone/>
            </a:pPr>
            <a:endParaRPr lang="en-GB" sz="1400" dirty="0">
              <a:solidFill>
                <a:srgbClr val="000000"/>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89533212"/>
      </p:ext>
    </p:extLst>
  </p:cSld>
  <p:clrMapOvr>
    <a:masterClrMapping/>
  </p:clrMapOvr>
  <mc:AlternateContent xmlns:mc="http://schemas.openxmlformats.org/markup-compatibility/2006" xmlns:p14="http://schemas.microsoft.com/office/powerpoint/2010/main">
    <mc:Choice Requires="p14">
      <p:transition spd="slow" p14:dur="2000" advTm="63116"/>
    </mc:Choice>
    <mc:Fallback xmlns="">
      <p:transition spd="slow" advTm="631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1595C">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767072"/>
            <a:ext cx="6594189" cy="1625210"/>
          </a:xfrm>
        </p:spPr>
        <p:txBody>
          <a:bodyPr>
            <a:normAutofit/>
          </a:bodyPr>
          <a:lstStyle/>
          <a:p>
            <a:pPr algn="r"/>
            <a:r>
              <a:rPr lang="en-GB">
                <a:solidFill>
                  <a:srgbClr val="FFFFFF"/>
                </a:solidFill>
              </a:rPr>
              <a:t>POWERS OF ARREST</a:t>
            </a:r>
          </a:p>
        </p:txBody>
      </p:sp>
      <p:pic>
        <p:nvPicPr>
          <p:cNvPr id="4" name="Picture 3"/>
          <p:cNvPicPr>
            <a:picLocks noChangeAspect="1"/>
          </p:cNvPicPr>
          <p:nvPr/>
        </p:nvPicPr>
        <p:blipFill rotWithShape="1">
          <a:blip r:embed="rId5"/>
          <a:srcRect t="1754" r="1" b="6606"/>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7582563" y="430306"/>
            <a:ext cx="4085181" cy="5766099"/>
          </a:xfrm>
        </p:spPr>
        <p:txBody>
          <a:bodyPr anchor="ctr">
            <a:normAutofit/>
          </a:bodyPr>
          <a:lstStyle/>
          <a:p>
            <a:pPr marL="0" indent="0">
              <a:buNone/>
            </a:pPr>
            <a:r>
              <a:rPr lang="en-GB" sz="2000" b="1" u="sng" dirty="0">
                <a:solidFill>
                  <a:srgbClr val="FFFFFF"/>
                </a:solidFill>
              </a:rPr>
              <a:t>Section 25 of PACE</a:t>
            </a:r>
          </a:p>
          <a:p>
            <a:pPr marL="0" indent="0">
              <a:buNone/>
            </a:pPr>
            <a:r>
              <a:rPr lang="en-GB" sz="2000" dirty="0">
                <a:solidFill>
                  <a:srgbClr val="FFFFFF"/>
                </a:solidFill>
              </a:rPr>
              <a:t>Allows the police to arrest for any offence where:</a:t>
            </a:r>
          </a:p>
          <a:p>
            <a:r>
              <a:rPr lang="en-GB" sz="2000" dirty="0">
                <a:solidFill>
                  <a:srgbClr val="FFFFFF"/>
                </a:solidFill>
              </a:rPr>
              <a:t>The name and address of the suspect cannot be obtained</a:t>
            </a:r>
          </a:p>
          <a:p>
            <a:r>
              <a:rPr lang="en-GB" sz="2000" dirty="0">
                <a:solidFill>
                  <a:srgbClr val="FFFFFF"/>
                </a:solidFill>
              </a:rPr>
              <a:t>There are reasonable grounds for believing that the name and address given by the suspect are false</a:t>
            </a:r>
          </a:p>
          <a:p>
            <a:r>
              <a:rPr lang="en-GB" sz="2000" dirty="0">
                <a:solidFill>
                  <a:srgbClr val="FFFFFF"/>
                </a:solidFill>
              </a:rPr>
              <a:t>There are reasonable grounds for believing that the suspect cause injury to themselves, other people or will cause damage to property.</a:t>
            </a:r>
          </a:p>
          <a:p>
            <a:r>
              <a:rPr lang="en-GB" sz="2000" dirty="0">
                <a:solidFill>
                  <a:srgbClr val="FFFFFF"/>
                </a:solidFill>
              </a:rPr>
              <a:t>The arrest is reasonably believed to be necessary to protect a vulnerable person or a child</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55316595"/>
      </p:ext>
    </p:extLst>
  </p:cSld>
  <p:clrMapOvr>
    <a:masterClrMapping/>
  </p:clrMapOvr>
  <mc:AlternateContent xmlns:mc="http://schemas.openxmlformats.org/markup-compatibility/2006" xmlns:p14="http://schemas.microsoft.com/office/powerpoint/2010/main">
    <mc:Choice Requires="p14">
      <p:transition spd="slow" p14:dur="2000" advTm="44565"/>
    </mc:Choice>
    <mc:Fallback xmlns="">
      <p:transition spd="slow" advTm="445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2829261" y="365126"/>
            <a:ext cx="8719271" cy="463214"/>
          </a:xfrm>
        </p:spPr>
        <p:txBody>
          <a:bodyPr>
            <a:normAutofit fontScale="90000"/>
          </a:bodyPr>
          <a:lstStyle/>
          <a:p>
            <a:r>
              <a:rPr lang="en-GB" dirty="0"/>
              <a:t>POWERS OF ARREST: WARRANTS</a:t>
            </a:r>
          </a:p>
        </p:txBody>
      </p:sp>
      <p:pic>
        <p:nvPicPr>
          <p:cNvPr id="4" name="Picture 3"/>
          <p:cNvPicPr>
            <a:picLocks noChangeAspect="1"/>
          </p:cNvPicPr>
          <p:nvPr/>
        </p:nvPicPr>
        <p:blipFill>
          <a:blip r:embed="rId4"/>
          <a:stretch>
            <a:fillRect/>
          </a:stretch>
        </p:blipFill>
        <p:spPr>
          <a:xfrm>
            <a:off x="480060" y="1007588"/>
            <a:ext cx="3425957" cy="4842342"/>
          </a:xfrm>
          <a:prstGeom prst="rect">
            <a:avLst/>
          </a:prstGeom>
        </p:spPr>
      </p:pic>
      <p:sp>
        <p:nvSpPr>
          <p:cNvPr id="3" name="Content Placeholder 2"/>
          <p:cNvSpPr>
            <a:spLocks noGrp="1"/>
          </p:cNvSpPr>
          <p:nvPr>
            <p:ph idx="1"/>
          </p:nvPr>
        </p:nvSpPr>
        <p:spPr>
          <a:xfrm>
            <a:off x="4238513" y="1007589"/>
            <a:ext cx="7310019" cy="5169374"/>
          </a:xfrm>
        </p:spPr>
        <p:txBody>
          <a:bodyPr>
            <a:normAutofit lnSpcReduction="10000"/>
          </a:bodyPr>
          <a:lstStyle/>
          <a:p>
            <a:pPr marL="0" indent="0">
              <a:buNone/>
            </a:pPr>
            <a:r>
              <a:rPr lang="en-GB" sz="1800" b="1" dirty="0"/>
              <a:t>Arrest may also be effected in accordance with a warrant. Note the following features:</a:t>
            </a:r>
          </a:p>
          <a:p>
            <a:endParaRPr lang="en-GB" sz="1800" b="1" dirty="0"/>
          </a:p>
          <a:p>
            <a:pPr>
              <a:buFontTx/>
              <a:buChar char="-"/>
            </a:pPr>
            <a:r>
              <a:rPr lang="en-GB" sz="1800" b="1" dirty="0"/>
              <a:t>A warrant may be issued by certain judicial authorities but usually a magistrate;</a:t>
            </a:r>
          </a:p>
          <a:p>
            <a:pPr>
              <a:buFontTx/>
              <a:buChar char="-"/>
            </a:pPr>
            <a:r>
              <a:rPr lang="en-GB" sz="1800" b="1" dirty="0"/>
              <a:t>The person seeking the warrant must lay an “information on oath” against the alleged wrongdoer showing an offence;</a:t>
            </a:r>
          </a:p>
          <a:p>
            <a:pPr>
              <a:buFontTx/>
              <a:buChar char="-"/>
            </a:pPr>
            <a:r>
              <a:rPr lang="en-GB" sz="1800" b="1" dirty="0"/>
              <a:t>A warrant may be issued against anyone who has committed or is suspected of committing an offence within that jurisdiction or who is present in that jurisdiction and is wanted for such offence committed elsewhere;</a:t>
            </a:r>
          </a:p>
          <a:p>
            <a:pPr>
              <a:buFontTx/>
              <a:buChar char="-"/>
            </a:pPr>
            <a:r>
              <a:rPr lang="en-GB" sz="1800" b="1" dirty="0"/>
              <a:t>The person to be arrested and the general nature of the charge must be specified in the warrant;</a:t>
            </a:r>
          </a:p>
          <a:p>
            <a:pPr>
              <a:buFontTx/>
              <a:buChar char="-"/>
            </a:pPr>
            <a:r>
              <a:rPr lang="en-GB" sz="1800" b="1" dirty="0"/>
              <a:t>A constable may execute an arrest warrant without being in possession of the warrant at the time of the arrest;</a:t>
            </a:r>
          </a:p>
          <a:p>
            <a:pPr>
              <a:buFontTx/>
              <a:buChar char="-"/>
            </a:pPr>
            <a:r>
              <a:rPr lang="en-GB" sz="1800" b="1" dirty="0"/>
              <a:t>A general warrant which authorises the arrest of unspecified persons or arrest for unspecified crimes is illegal.</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6779279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01631"/>
    </mc:Choice>
    <mc:Fallback xmlns="">
      <p:transition spd="slow" advTm="1016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a:normAutofit/>
          </a:bodyPr>
          <a:lstStyle/>
          <a:p>
            <a:r>
              <a:rPr lang="en-GB">
                <a:solidFill>
                  <a:srgbClr val="FFFFFF"/>
                </a:solidFill>
              </a:rPr>
              <a:t>S28 pace – powers of arrest</a:t>
            </a:r>
          </a:p>
        </p:txBody>
      </p:sp>
      <p:graphicFrame>
        <p:nvGraphicFramePr>
          <p:cNvPr id="5" name="Content Placeholder 2">
            <a:extLst>
              <a:ext uri="{FF2B5EF4-FFF2-40B4-BE49-F238E27FC236}">
                <a16:creationId xmlns:a16="http://schemas.microsoft.com/office/drawing/2014/main" id="{A281128B-C24A-4451-90F3-2B39C4DFB58B}"/>
              </a:ext>
            </a:extLst>
          </p:cNvPr>
          <p:cNvGraphicFramePr>
            <a:graphicFrameLocks noGrp="1"/>
          </p:cNvGraphicFramePr>
          <p:nvPr>
            <p:ph idx="1"/>
            <p:extLst>
              <p:ext uri="{D42A27DB-BD31-4B8C-83A1-F6EECF244321}">
                <p14:modId xmlns:p14="http://schemas.microsoft.com/office/powerpoint/2010/main" val="3101785567"/>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75990860"/>
      </p:ext>
    </p:extLst>
  </p:cSld>
  <p:clrMapOvr>
    <a:masterClrMapping/>
  </p:clrMapOvr>
  <mc:AlternateContent xmlns:mc="http://schemas.openxmlformats.org/markup-compatibility/2006" xmlns:p14="http://schemas.microsoft.com/office/powerpoint/2010/main">
    <mc:Choice Requires="p14">
      <p:transition spd="slow" p14:dur="2000" advTm="111013"/>
    </mc:Choice>
    <mc:Fallback xmlns="">
      <p:transition spd="slow" advTm="1110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4EF0A-7A91-4946-A3F2-785EA1409ADE}"/>
              </a:ext>
            </a:extLst>
          </p:cNvPr>
          <p:cNvSpPr>
            <a:spLocks noGrp="1"/>
          </p:cNvSpPr>
          <p:nvPr>
            <p:ph type="title"/>
          </p:nvPr>
        </p:nvSpPr>
        <p:spPr/>
        <p:txBody>
          <a:bodyPr>
            <a:normAutofit fontScale="90000"/>
          </a:bodyPr>
          <a:lstStyle/>
          <a:p>
            <a:br>
              <a:rPr lang="en-GB" dirty="0">
                <a:cs typeface="Calibri Light"/>
              </a:rPr>
            </a:br>
            <a:br>
              <a:rPr lang="en-GB" dirty="0">
                <a:cs typeface="Calibri Light"/>
              </a:rPr>
            </a:br>
            <a:br>
              <a:rPr lang="en-GB" dirty="0">
                <a:cs typeface="Calibri Light"/>
              </a:rPr>
            </a:br>
            <a:br>
              <a:rPr lang="en-GB" dirty="0">
                <a:cs typeface="Calibri Light"/>
              </a:rPr>
            </a:br>
            <a:br>
              <a:rPr lang="en-GB" dirty="0">
                <a:cs typeface="Calibri Light"/>
              </a:rPr>
            </a:br>
            <a:br>
              <a:rPr lang="en-GB" dirty="0">
                <a:cs typeface="Calibri Light"/>
              </a:rPr>
            </a:br>
            <a:br>
              <a:rPr lang="en-GB" dirty="0">
                <a:cs typeface="Calibri Light"/>
              </a:rPr>
            </a:br>
            <a:br>
              <a:rPr lang="en-GB" dirty="0">
                <a:cs typeface="Calibri Light"/>
              </a:rPr>
            </a:br>
            <a:br>
              <a:rPr lang="en-GB" dirty="0">
                <a:cs typeface="Calibri Light"/>
              </a:rPr>
            </a:br>
            <a:r>
              <a:rPr lang="en-GB" dirty="0">
                <a:cs typeface="Calibri Light"/>
              </a:rPr>
              <a:t>CIVIL RIGHTS AND FREEDOMS: POLICE POWERS 2</a:t>
            </a:r>
            <a:endParaRPr lang="en-GB" dirty="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2869882"/>
      </p:ext>
    </p:extLst>
  </p:cSld>
  <p:clrMapOvr>
    <a:masterClrMapping/>
  </p:clrMapOvr>
  <mc:AlternateContent xmlns:mc="http://schemas.openxmlformats.org/markup-compatibility/2006" xmlns:p14="http://schemas.microsoft.com/office/powerpoint/2010/main">
    <mc:Choice Requires="p14">
      <p:transition spd="slow" p14:dur="2000" advTm="24027"/>
    </mc:Choice>
    <mc:Fallback xmlns="">
      <p:transition spd="slow" advTm="240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A18D6E">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767072"/>
            <a:ext cx="6594189" cy="1625210"/>
          </a:xfrm>
        </p:spPr>
        <p:txBody>
          <a:bodyPr>
            <a:normAutofit/>
          </a:bodyPr>
          <a:lstStyle/>
          <a:p>
            <a:pPr algn="r"/>
            <a:r>
              <a:rPr lang="en-GB">
                <a:solidFill>
                  <a:srgbClr val="FFFFFF"/>
                </a:solidFill>
              </a:rPr>
              <a:t>AFTER ARREST</a:t>
            </a:r>
          </a:p>
        </p:txBody>
      </p:sp>
      <p:pic>
        <p:nvPicPr>
          <p:cNvPr id="5" name="Picture 4"/>
          <p:cNvPicPr>
            <a:picLocks noChangeAspect="1"/>
          </p:cNvPicPr>
          <p:nvPr/>
        </p:nvPicPr>
        <p:blipFill rotWithShape="1">
          <a:blip r:embed="rId5"/>
          <a:srcRect t="14103" r="1" b="8308"/>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8029319" y="917725"/>
            <a:ext cx="3424739" cy="4852362"/>
          </a:xfrm>
        </p:spPr>
        <p:txBody>
          <a:bodyPr anchor="ctr">
            <a:normAutofit/>
          </a:bodyPr>
          <a:lstStyle/>
          <a:p>
            <a:pPr marL="0" indent="0">
              <a:buNone/>
            </a:pPr>
            <a:r>
              <a:rPr lang="en-GB" b="1" dirty="0">
                <a:solidFill>
                  <a:srgbClr val="FFFFFF"/>
                </a:solidFill>
              </a:rPr>
              <a:t>S30 PACE 1984 – Once arrested a suspect must be taken to a designated police station as soon as practicable.</a:t>
            </a:r>
          </a:p>
          <a:p>
            <a:pPr marL="0" indent="0">
              <a:buNone/>
            </a:pPr>
            <a:endParaRPr lang="en-GB" dirty="0">
              <a:solidFill>
                <a:srgbClr val="FFFFFF"/>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74363806"/>
      </p:ext>
    </p:extLst>
  </p:cSld>
  <p:clrMapOvr>
    <a:masterClrMapping/>
  </p:clrMapOvr>
  <mc:AlternateContent xmlns:mc="http://schemas.openxmlformats.org/markup-compatibility/2006" xmlns:p14="http://schemas.microsoft.com/office/powerpoint/2010/main">
    <mc:Choice Requires="p14">
      <p:transition spd="slow" p14:dur="2000" advTm="31377"/>
    </mc:Choice>
    <mc:Fallback xmlns="">
      <p:transition spd="slow" advTm="313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224" y="557510"/>
            <a:ext cx="10725775" cy="1508760"/>
          </a:xfrm>
        </p:spPr>
        <p:txBody>
          <a:bodyPr>
            <a:normAutofit fontScale="90000"/>
          </a:bodyPr>
          <a:lstStyle/>
          <a:p>
            <a:pPr algn="ctr"/>
            <a:r>
              <a:rPr lang="en-GB" sz="4400" dirty="0"/>
              <a:t>Detention in custody</a:t>
            </a:r>
            <a:br>
              <a:rPr lang="en-GB" sz="4400" dirty="0"/>
            </a:br>
            <a:br>
              <a:rPr lang="en-GB" sz="4400" dirty="0"/>
            </a:br>
            <a:r>
              <a:rPr lang="en-GB" sz="2700" b="1" dirty="0">
                <a:solidFill>
                  <a:schemeClr val="accent1"/>
                </a:solidFill>
              </a:rPr>
              <a:t>As a general principle, a person must not be detained against his will for any period of time unless he has been lawfully arrested.</a:t>
            </a:r>
            <a:br>
              <a:rPr lang="en-GB" b="1" dirty="0"/>
            </a:br>
            <a:endParaRPr lang="en-GB" dirty="0"/>
          </a:p>
        </p:txBody>
      </p:sp>
      <p:sp>
        <p:nvSpPr>
          <p:cNvPr id="3" name="Content Placeholder 2"/>
          <p:cNvSpPr>
            <a:spLocks noGrp="1"/>
          </p:cNvSpPr>
          <p:nvPr>
            <p:ph idx="1"/>
          </p:nvPr>
        </p:nvSpPr>
        <p:spPr>
          <a:xfrm>
            <a:off x="261224" y="2066271"/>
            <a:ext cx="8596173" cy="4648428"/>
          </a:xfrm>
        </p:spPr>
        <p:txBody>
          <a:bodyPr/>
          <a:lstStyle/>
          <a:p>
            <a:pPr marL="0" indent="0" algn="ctr">
              <a:buNone/>
            </a:pPr>
            <a:endParaRPr lang="en-GB" sz="2400" b="1" u="sng" dirty="0"/>
          </a:p>
          <a:p>
            <a:pPr marL="0" indent="0" algn="ctr">
              <a:buNone/>
            </a:pPr>
            <a:endParaRPr lang="en-GB" sz="2400" b="1" u="sng" dirty="0"/>
          </a:p>
          <a:p>
            <a:pPr marL="0" indent="0" algn="ctr">
              <a:buNone/>
            </a:pPr>
            <a:r>
              <a:rPr lang="en-GB" sz="2400" b="1" u="sng" dirty="0"/>
              <a:t>CUSTODY OFFICER:</a:t>
            </a:r>
          </a:p>
          <a:p>
            <a:pPr>
              <a:buFontTx/>
              <a:buChar char="-"/>
            </a:pPr>
            <a:endParaRPr lang="en-GB" dirty="0"/>
          </a:p>
        </p:txBody>
      </p:sp>
      <p:pic>
        <p:nvPicPr>
          <p:cNvPr id="4" name="Picture 3"/>
          <p:cNvPicPr>
            <a:picLocks noChangeAspect="1"/>
          </p:cNvPicPr>
          <p:nvPr/>
        </p:nvPicPr>
        <p:blipFill>
          <a:blip r:embed="rId5"/>
          <a:stretch>
            <a:fillRect/>
          </a:stretch>
        </p:blipFill>
        <p:spPr>
          <a:xfrm>
            <a:off x="8857397" y="3213470"/>
            <a:ext cx="3193291" cy="2354029"/>
          </a:xfrm>
          <a:prstGeom prst="rect">
            <a:avLst/>
          </a:prstGeom>
        </p:spPr>
      </p:pic>
      <p:sp>
        <p:nvSpPr>
          <p:cNvPr id="6" name="TextBox 5"/>
          <p:cNvSpPr txBox="1"/>
          <p:nvPr/>
        </p:nvSpPr>
        <p:spPr>
          <a:xfrm>
            <a:off x="849085" y="2841171"/>
            <a:ext cx="5796643" cy="2554545"/>
          </a:xfrm>
          <a:prstGeom prst="rect">
            <a:avLst/>
          </a:prstGeom>
          <a:noFill/>
        </p:spPr>
        <p:txBody>
          <a:bodyPr wrap="square" rtlCol="0">
            <a:spAutoFit/>
          </a:bodyPr>
          <a:lstStyle/>
          <a:p>
            <a:endParaRPr lang="en-GB" sz="4000" dirty="0"/>
          </a:p>
          <a:p>
            <a:endParaRPr lang="en-GB" sz="4000" dirty="0"/>
          </a:p>
          <a:p>
            <a:r>
              <a:rPr lang="en-GB" sz="4000" dirty="0"/>
              <a:t>What are the main roles of a custody officer?</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3749945"/>
      </p:ext>
    </p:extLst>
  </p:cSld>
  <p:clrMapOvr>
    <a:masterClrMapping/>
  </p:clrMapOvr>
  <mc:AlternateContent xmlns:mc="http://schemas.openxmlformats.org/markup-compatibility/2006" xmlns:p14="http://schemas.microsoft.com/office/powerpoint/2010/main">
    <mc:Choice Requires="p14">
      <p:transition spd="slow" p14:dur="2000" advTm="60807"/>
    </mc:Choice>
    <mc:Fallback xmlns="">
      <p:transition spd="slow" advTm="608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ormAutofit/>
          </a:bodyPr>
          <a:lstStyle/>
          <a:p>
            <a:r>
              <a:rPr lang="en-GB"/>
              <a:t>10. BAIL</a:t>
            </a:r>
            <a:endParaRPr lang="en-GB" dirty="0"/>
          </a:p>
        </p:txBody>
      </p:sp>
      <p:sp>
        <p:nvSpPr>
          <p:cNvPr id="3" name="Content Placeholder 2"/>
          <p:cNvSpPr>
            <a:spLocks noGrp="1"/>
          </p:cNvSpPr>
          <p:nvPr>
            <p:ph idx="1"/>
          </p:nvPr>
        </p:nvSpPr>
        <p:spPr>
          <a:xfrm>
            <a:off x="838200" y="1825625"/>
            <a:ext cx="5015484" cy="4351338"/>
          </a:xfrm>
        </p:spPr>
        <p:txBody>
          <a:bodyPr>
            <a:normAutofit/>
          </a:bodyPr>
          <a:lstStyle/>
          <a:p>
            <a:pPr marL="0" indent="0">
              <a:buNone/>
            </a:pPr>
            <a:r>
              <a:rPr lang="en-GB" sz="2400" b="1" i="1" u="sng" dirty="0">
                <a:solidFill>
                  <a:srgbClr val="FF0000"/>
                </a:solidFill>
              </a:rPr>
              <a:t>BAIL ACT 1976</a:t>
            </a:r>
            <a:r>
              <a:rPr lang="en-GB" sz="2400" dirty="0"/>
              <a:t>: Generally, a defendant has a right to bail unless:</a:t>
            </a:r>
          </a:p>
          <a:p>
            <a:pPr marL="0" indent="0">
              <a:buNone/>
            </a:pPr>
            <a:r>
              <a:rPr lang="en-GB" sz="2400" dirty="0"/>
              <a:t> </a:t>
            </a:r>
            <a:r>
              <a:rPr lang="en-GB" sz="2400" b="1" dirty="0"/>
              <a:t>The court is satisfied that there is an unacceptable risk that if he was released on bail, he would:</a:t>
            </a:r>
          </a:p>
          <a:p>
            <a:pPr>
              <a:buFontTx/>
              <a:buChar char="-"/>
            </a:pPr>
            <a:r>
              <a:rPr lang="en-GB" sz="2400" dirty="0"/>
              <a:t>Fail to surrender to custody;</a:t>
            </a:r>
          </a:p>
          <a:p>
            <a:pPr>
              <a:buFontTx/>
              <a:buChar char="-"/>
            </a:pPr>
            <a:r>
              <a:rPr lang="en-GB" sz="2400" dirty="0"/>
              <a:t>Commit an offence; or</a:t>
            </a:r>
          </a:p>
          <a:p>
            <a:pPr>
              <a:buFontTx/>
              <a:buChar char="-"/>
            </a:pPr>
            <a:r>
              <a:rPr lang="en-GB" sz="2400" dirty="0"/>
              <a:t> Obstruct the course of justice; or</a:t>
            </a:r>
          </a:p>
          <a:p>
            <a:r>
              <a:rPr lang="en-GB" sz="2400" dirty="0"/>
              <a:t> it is necessary to detain him for his own safety </a:t>
            </a:r>
          </a:p>
        </p:txBody>
      </p:sp>
      <p:pic>
        <p:nvPicPr>
          <p:cNvPr id="4" name="Picture 3"/>
          <p:cNvPicPr>
            <a:picLocks noChangeAspect="1"/>
          </p:cNvPicPr>
          <p:nvPr/>
        </p:nvPicPr>
        <p:blipFill rotWithShape="1">
          <a:blip r:embed="rId5"/>
          <a:srcRect l="6489" r="3850"/>
          <a:stretch/>
        </p:blipFill>
        <p:spPr>
          <a:xfrm>
            <a:off x="6650288" y="1825625"/>
            <a:ext cx="5074070" cy="4272681"/>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88028793"/>
      </p:ext>
    </p:extLst>
  </p:cSld>
  <p:clrMapOvr>
    <a:masterClrMapping/>
  </p:clrMapOvr>
  <mc:AlternateContent xmlns:mc="http://schemas.openxmlformats.org/markup-compatibility/2006" xmlns:p14="http://schemas.microsoft.com/office/powerpoint/2010/main">
    <mc:Choice Requires="p14">
      <p:transition spd="slow" p14:dur="2000" advTm="89662"/>
    </mc:Choice>
    <mc:Fallback xmlns="">
      <p:transition spd="slow" advTm="89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ormAutofit/>
          </a:bodyPr>
          <a:lstStyle/>
          <a:p>
            <a:r>
              <a:rPr lang="en-GB" dirty="0"/>
              <a:t>TASK</a:t>
            </a:r>
          </a:p>
        </p:txBody>
      </p:sp>
      <p:sp>
        <p:nvSpPr>
          <p:cNvPr id="3" name="Content Placeholder 2"/>
          <p:cNvSpPr>
            <a:spLocks noGrp="1"/>
          </p:cNvSpPr>
          <p:nvPr>
            <p:ph idx="1"/>
          </p:nvPr>
        </p:nvSpPr>
        <p:spPr>
          <a:xfrm>
            <a:off x="838200" y="1825625"/>
            <a:ext cx="5015484" cy="4351338"/>
          </a:xfrm>
        </p:spPr>
        <p:txBody>
          <a:bodyPr vert="horz" lIns="91440" tIns="45720" rIns="91440" bIns="45720" rtlCol="0" anchor="t">
            <a:normAutofit/>
          </a:bodyPr>
          <a:lstStyle/>
          <a:p>
            <a:r>
              <a:rPr lang="en-GB" sz="2400" b="1" dirty="0">
                <a:solidFill>
                  <a:srgbClr val="FF0000"/>
                </a:solidFill>
              </a:rPr>
              <a:t>WHAT CONDITIONS MIGHT A DEFENDANT BE REQUIRED TO COMPLY WITH WHILST ON BAIL?</a:t>
            </a:r>
          </a:p>
        </p:txBody>
      </p:sp>
      <p:pic>
        <p:nvPicPr>
          <p:cNvPr id="4" name="Picture 3"/>
          <p:cNvPicPr>
            <a:picLocks noChangeAspect="1"/>
          </p:cNvPicPr>
          <p:nvPr/>
        </p:nvPicPr>
        <p:blipFill rotWithShape="1">
          <a:blip r:embed="rId6"/>
          <a:srcRect r="2" b="5468"/>
          <a:stretch/>
        </p:blipFill>
        <p:spPr>
          <a:xfrm>
            <a:off x="6338316" y="1904281"/>
            <a:ext cx="5074070" cy="4272681"/>
          </a:xfrm>
          <a:prstGeom prst="rect">
            <a:avLst/>
          </a:prstGeom>
        </p:spPr>
      </p:pic>
      <p:sp>
        <p:nvSpPr>
          <p:cNvPr id="5" name="TextBox 4">
            <a:extLst>
              <a:ext uri="{FF2B5EF4-FFF2-40B4-BE49-F238E27FC236}">
                <a16:creationId xmlns:a16="http://schemas.microsoft.com/office/drawing/2014/main" id="{2C3AF652-747D-4CA3-8E4F-8BC39FCD48E1}"/>
              </a:ext>
            </a:extLst>
          </p:cNvPr>
          <p:cNvSpPr txBox="1"/>
          <p:nvPr/>
        </p:nvSpPr>
        <p:spPr>
          <a:xfrm>
            <a:off x="1302589" y="3430438"/>
            <a:ext cx="330391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dirty="0">
                <a:cs typeface="Calibri"/>
              </a:rPr>
              <a:t>Reporting to the police</a:t>
            </a:r>
          </a:p>
          <a:p>
            <a:pPr marL="285750" indent="-285750">
              <a:buFont typeface="Arial" panose="020B0604020202020204" pitchFamily="34" charset="0"/>
              <a:buChar char="•"/>
            </a:pPr>
            <a:r>
              <a:rPr lang="en-GB" dirty="0">
                <a:cs typeface="Calibri"/>
              </a:rPr>
              <a:t>Surrendering a passport</a:t>
            </a:r>
          </a:p>
          <a:p>
            <a:pPr marL="285750" indent="-285750">
              <a:buFont typeface="Arial" panose="020B0604020202020204" pitchFamily="34" charset="0"/>
              <a:buChar char="•"/>
            </a:pPr>
            <a:r>
              <a:rPr lang="en-GB" dirty="0">
                <a:cs typeface="Calibri"/>
              </a:rPr>
              <a:t>Enter a recognisance (promise to pay money if bail terms are breached</a:t>
            </a:r>
          </a:p>
        </p:txBody>
      </p:sp>
      <p:pic>
        <p:nvPicPr>
          <p:cNvPr id="6" name="Audio 5">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3167338763"/>
      </p:ext>
    </p:extLst>
  </p:cSld>
  <p:clrMapOvr>
    <a:masterClrMapping/>
  </p:clrMapOvr>
  <mc:AlternateContent xmlns:mc="http://schemas.openxmlformats.org/markup-compatibility/2006" xmlns:p14="http://schemas.microsoft.com/office/powerpoint/2010/main">
    <mc:Choice Requires="p14">
      <p:transition spd="slow" p14:dur="2000" advTm="53284"/>
    </mc:Choice>
    <mc:Fallback xmlns="">
      <p:transition spd="slow" advTm="532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6" fill="hold" display="0">
                  <p:stCondLst>
                    <p:cond delay="indefinite"/>
                  </p:stCondLst>
                  <p:endCondLst>
                    <p:cond evt="onStopAudio" delay="0">
                      <p:tgtEl>
                        <p:sldTgt/>
                      </p:tgtEl>
                    </p:cond>
                  </p:endCondLst>
                </p:cTn>
                <p:tgtEl>
                  <p:spTgt spid="6"/>
                </p:tgtEl>
              </p:cMediaNode>
            </p:audio>
          </p:childTnLst>
        </p:cTn>
      </p:par>
    </p:tnLst>
    <p:bldLst>
      <p:bldP spid="3" grpId="0"/>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6586491" cy="1676603"/>
          </a:xfrm>
        </p:spPr>
        <p:txBody>
          <a:bodyPr>
            <a:normAutofit/>
          </a:bodyPr>
          <a:lstStyle/>
          <a:p>
            <a:r>
              <a:rPr lang="en-GB" dirty="0"/>
              <a:t>11. In the police station</a:t>
            </a:r>
          </a:p>
        </p:txBody>
      </p:sp>
      <p:sp>
        <p:nvSpPr>
          <p:cNvPr id="3" name="Content Placeholder 2"/>
          <p:cNvSpPr>
            <a:spLocks noGrp="1"/>
          </p:cNvSpPr>
          <p:nvPr>
            <p:ph idx="1"/>
          </p:nvPr>
        </p:nvSpPr>
        <p:spPr>
          <a:xfrm>
            <a:off x="648930" y="2438400"/>
            <a:ext cx="6586489" cy="3785419"/>
          </a:xfrm>
        </p:spPr>
        <p:txBody>
          <a:bodyPr>
            <a:normAutofit/>
          </a:bodyPr>
          <a:lstStyle/>
          <a:p>
            <a:pPr marL="0" indent="0">
              <a:buNone/>
            </a:pPr>
            <a:r>
              <a:rPr lang="en-GB" sz="2400" b="1"/>
              <a:t>The following </a:t>
            </a:r>
            <a:r>
              <a:rPr lang="en-GB" sz="2400"/>
              <a:t>areas are concerned with the questioning and treatment of detained persons by the police appear in </a:t>
            </a:r>
            <a:r>
              <a:rPr lang="en-GB" sz="2400" b="1"/>
              <a:t>PACE 1984 </a:t>
            </a:r>
            <a:r>
              <a:rPr lang="en-GB" sz="2400"/>
              <a:t>and are supplemented by relevant provisions in the Codes.</a:t>
            </a:r>
          </a:p>
          <a:p>
            <a:pPr marL="0" indent="0">
              <a:buNone/>
            </a:pPr>
            <a:endParaRPr lang="en-GB" sz="2400"/>
          </a:p>
          <a:p>
            <a:pPr>
              <a:buFontTx/>
              <a:buChar char="-"/>
            </a:pPr>
            <a:endParaRPr lang="en-GB" sz="2400"/>
          </a:p>
        </p:txBody>
      </p:sp>
      <p:pic>
        <p:nvPicPr>
          <p:cNvPr id="6" name="Picture 5"/>
          <p:cNvPicPr>
            <a:picLocks noChangeAspect="1"/>
          </p:cNvPicPr>
          <p:nvPr/>
        </p:nvPicPr>
        <p:blipFill rotWithShape="1">
          <a:blip r:embed="rId5"/>
          <a:srcRect t="1619"/>
          <a:stretch/>
        </p:blipFill>
        <p:spPr>
          <a:xfrm>
            <a:off x="7556408" y="10"/>
            <a:ext cx="4635591" cy="6857990"/>
          </a:xfrm>
          <a:prstGeom prst="rect">
            <a:avLst/>
          </a:prstGeom>
          <a:effectLst/>
        </p:spPr>
      </p:pic>
      <p:sp>
        <p:nvSpPr>
          <p:cNvPr id="5" name="TextBox 4"/>
          <p:cNvSpPr txBox="1"/>
          <p:nvPr/>
        </p:nvSpPr>
        <p:spPr>
          <a:xfrm>
            <a:off x="469535" y="2404303"/>
            <a:ext cx="6833942" cy="4201150"/>
          </a:xfrm>
          <a:prstGeom prst="rect">
            <a:avLst/>
          </a:prstGeom>
          <a:solidFill>
            <a:schemeClr val="bg1"/>
          </a:solidFill>
        </p:spPr>
        <p:txBody>
          <a:bodyPr wrap="square" rtlCol="0">
            <a:spAutoFit/>
          </a:bodyPr>
          <a:lstStyle/>
          <a:p>
            <a:pPr>
              <a:spcAft>
                <a:spcPts val="600"/>
              </a:spcAft>
            </a:pPr>
            <a:r>
              <a:rPr lang="en-GB" sz="2800"/>
              <a:t>1. When an arrested person is brought to the police station, the custody officer must </a:t>
            </a:r>
          </a:p>
          <a:p>
            <a:pPr>
              <a:spcAft>
                <a:spcPts val="600"/>
              </a:spcAft>
              <a:buFontTx/>
              <a:buChar char="-"/>
            </a:pPr>
            <a:r>
              <a:rPr lang="en-GB" sz="2800"/>
              <a:t>tell him ORALLY and IN WRITING that he has the right to have someone informed of his arrest;</a:t>
            </a:r>
          </a:p>
          <a:p>
            <a:pPr>
              <a:spcAft>
                <a:spcPts val="600"/>
              </a:spcAft>
              <a:buFontTx/>
              <a:buChar char="-"/>
            </a:pPr>
            <a:r>
              <a:rPr lang="en-GB" sz="2800"/>
              <a:t> He must also be given written advice setting out his entitlements while detained (in relation to food and drink, interviews etc).</a:t>
            </a:r>
          </a:p>
          <a:p>
            <a:pPr>
              <a:spcAft>
                <a:spcPts val="600"/>
              </a:spcAft>
            </a:pPr>
            <a:endParaRPr lang="en-GB" sz="280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25438293"/>
      </p:ext>
    </p:extLst>
  </p:cSld>
  <p:clrMapOvr>
    <a:masterClrMapping/>
  </p:clrMapOvr>
  <mc:AlternateContent xmlns:mc="http://schemas.openxmlformats.org/markup-compatibility/2006" xmlns:p14="http://schemas.microsoft.com/office/powerpoint/2010/main">
    <mc:Choice Requires="p14">
      <p:transition spd="slow" p14:dur="2000" advTm="32536"/>
    </mc:Choice>
    <mc:Fallback xmlns="">
      <p:transition spd="slow" advTm="325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10988" y="389965"/>
            <a:ext cx="11093824" cy="615875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793376" y="1410981"/>
            <a:ext cx="8144435" cy="4832092"/>
          </a:xfrm>
          <a:prstGeom prst="rect">
            <a:avLst/>
          </a:prstGeom>
          <a:noFill/>
        </p:spPr>
        <p:txBody>
          <a:bodyPr wrap="square" rtlCol="0">
            <a:spAutoFit/>
          </a:bodyPr>
          <a:lstStyle/>
          <a:p>
            <a:r>
              <a:rPr lang="en-GB" sz="2400" b="1" dirty="0"/>
              <a:t>2. In certain circumstances, the right to have someone informed of the arrest may be delayed. (s.56 PACE)</a:t>
            </a:r>
          </a:p>
          <a:p>
            <a:endParaRPr lang="en-GB" sz="2400" b="1" dirty="0"/>
          </a:p>
          <a:p>
            <a:r>
              <a:rPr lang="en-GB" sz="2400" b="1" dirty="0"/>
              <a:t>3. The parent or guardian of a detained juvenile must be advised of his detention (s.57 PACE).</a:t>
            </a:r>
          </a:p>
          <a:p>
            <a:endParaRPr lang="en-GB" sz="2400" b="1" dirty="0"/>
          </a:p>
          <a:p>
            <a:r>
              <a:rPr lang="en-GB" sz="2400" b="1" dirty="0"/>
              <a:t>4. The suspect has the right to legal advice from a solicitor although, in certain circumstances this right may also be delayed (s.58).</a:t>
            </a:r>
          </a:p>
          <a:p>
            <a:r>
              <a:rPr lang="en-GB" sz="2400" i="1" dirty="0" err="1">
                <a:solidFill>
                  <a:srgbClr val="FF0000"/>
                </a:solidFill>
              </a:rPr>
              <a:t>Alladice</a:t>
            </a:r>
            <a:r>
              <a:rPr lang="en-GB" sz="2400" i="1" dirty="0">
                <a:solidFill>
                  <a:srgbClr val="FF0000"/>
                </a:solidFill>
              </a:rPr>
              <a:t> [1988]: the accused admitted a robbery while denied access to a solicitor. Lord Lane refused to exclude the evidence because he felt that </a:t>
            </a:r>
            <a:r>
              <a:rPr lang="en-GB" sz="2400" i="1" dirty="0" err="1">
                <a:solidFill>
                  <a:srgbClr val="FF0000"/>
                </a:solidFill>
              </a:rPr>
              <a:t>Alladice</a:t>
            </a:r>
            <a:r>
              <a:rPr lang="en-GB" sz="2400" i="1" dirty="0">
                <a:solidFill>
                  <a:srgbClr val="FF0000"/>
                </a:solidFill>
              </a:rPr>
              <a:t> would have confessed anyway.</a:t>
            </a:r>
          </a:p>
          <a:p>
            <a:endParaRPr lang="en-GB" sz="2000" dirty="0">
              <a:solidFill>
                <a:schemeClr val="bg1"/>
              </a:solidFill>
            </a:endParaRPr>
          </a:p>
        </p:txBody>
      </p:sp>
      <p:pic>
        <p:nvPicPr>
          <p:cNvPr id="6" name="Picture 5"/>
          <p:cNvPicPr>
            <a:picLocks noChangeAspect="1"/>
          </p:cNvPicPr>
          <p:nvPr/>
        </p:nvPicPr>
        <p:blipFill>
          <a:blip r:embed="rId5"/>
          <a:stretch>
            <a:fillRect/>
          </a:stretch>
        </p:blipFill>
        <p:spPr>
          <a:xfrm>
            <a:off x="8937811" y="578224"/>
            <a:ext cx="2169459" cy="3451412"/>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92866052"/>
      </p:ext>
    </p:extLst>
  </p:cSld>
  <p:clrMapOvr>
    <a:masterClrMapping/>
  </p:clrMapOvr>
  <mc:AlternateContent xmlns:mc="http://schemas.openxmlformats.org/markup-compatibility/2006" xmlns:p14="http://schemas.microsoft.com/office/powerpoint/2010/main">
    <mc:Choice Requires="p14">
      <p:transition spd="slow" p14:dur="2000" advTm="179038"/>
    </mc:Choice>
    <mc:Fallback xmlns="">
      <p:transition spd="slow" advTm="1790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a:p>
        </p:txBody>
      </p:sp>
      <p:sp>
        <p:nvSpPr>
          <p:cNvPr id="4" name="Rectangle 3"/>
          <p:cNvSpPr/>
          <p:nvPr/>
        </p:nvSpPr>
        <p:spPr>
          <a:xfrm>
            <a:off x="574431" y="468923"/>
            <a:ext cx="10621107" cy="6096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574431" y="954941"/>
            <a:ext cx="8297036" cy="5262979"/>
          </a:xfrm>
          <a:prstGeom prst="rect">
            <a:avLst/>
          </a:prstGeom>
          <a:noFill/>
        </p:spPr>
        <p:txBody>
          <a:bodyPr wrap="square" rtlCol="0">
            <a:spAutoFit/>
          </a:bodyPr>
          <a:lstStyle/>
          <a:p>
            <a:r>
              <a:rPr lang="en-GB" sz="2400" b="1" dirty="0"/>
              <a:t>5. Interviews with arrested persons must take place only in the police station. A written record of all comments made by the suspect, outside formal interview, must be kept and the suspect must be invited to sign it.</a:t>
            </a:r>
          </a:p>
          <a:p>
            <a:endParaRPr lang="en-GB" sz="2400" b="1" dirty="0"/>
          </a:p>
          <a:p>
            <a:r>
              <a:rPr lang="en-GB" sz="2400" b="1" dirty="0"/>
              <a:t>6. The taking, with consent, of intimate body samples (e.g. blood or hair) from suspects who have not been arrested is permitted for a recordable offence if authorised in writing by a superintendent.</a:t>
            </a:r>
          </a:p>
          <a:p>
            <a:endParaRPr lang="en-GB" sz="2400" b="1" dirty="0"/>
          </a:p>
          <a:p>
            <a:endParaRPr lang="en-GB" sz="2400" b="1" dirty="0"/>
          </a:p>
          <a:p>
            <a:r>
              <a:rPr lang="en-GB" sz="2400" b="1" dirty="0"/>
              <a:t>Failure to permit access to a solicitor while being detained for questioning may, in certain circumstances, lead to a violation of the right to a fair trial under </a:t>
            </a:r>
            <a:r>
              <a:rPr lang="en-GB" sz="2400" b="1" dirty="0">
                <a:solidFill>
                  <a:srgbClr val="FF0000"/>
                </a:solidFill>
              </a:rPr>
              <a:t>Art 6 ECHR. </a:t>
            </a:r>
          </a:p>
        </p:txBody>
      </p:sp>
      <p:pic>
        <p:nvPicPr>
          <p:cNvPr id="2" name="Picture 1"/>
          <p:cNvPicPr>
            <a:picLocks noChangeAspect="1"/>
          </p:cNvPicPr>
          <p:nvPr/>
        </p:nvPicPr>
        <p:blipFill>
          <a:blip r:embed="rId5"/>
          <a:stretch>
            <a:fillRect/>
          </a:stretch>
        </p:blipFill>
        <p:spPr>
          <a:xfrm>
            <a:off x="8815471" y="3323119"/>
            <a:ext cx="2227525" cy="1583362"/>
          </a:xfrm>
          <a:prstGeom prst="rect">
            <a:avLst/>
          </a:prstGeom>
        </p:spPr>
      </p:pic>
      <p:pic>
        <p:nvPicPr>
          <p:cNvPr id="6" name="Picture 5"/>
          <p:cNvPicPr>
            <a:picLocks noChangeAspect="1"/>
          </p:cNvPicPr>
          <p:nvPr/>
        </p:nvPicPr>
        <p:blipFill>
          <a:blip r:embed="rId6"/>
          <a:stretch>
            <a:fillRect/>
          </a:stretch>
        </p:blipFill>
        <p:spPr>
          <a:xfrm>
            <a:off x="8840031" y="1098393"/>
            <a:ext cx="2178405" cy="1340557"/>
          </a:xfrm>
          <a:prstGeom prst="rect">
            <a:avLst/>
          </a:prstGeom>
        </p:spPr>
      </p:pic>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54231161"/>
      </p:ext>
    </p:extLst>
  </p:cSld>
  <p:clrMapOvr>
    <a:masterClrMapping/>
  </p:clrMapOvr>
  <mc:AlternateContent xmlns:mc="http://schemas.openxmlformats.org/markup-compatibility/2006" xmlns:p14="http://schemas.microsoft.com/office/powerpoint/2010/main">
    <mc:Choice Requires="p14">
      <p:transition spd="slow" p14:dur="2000" advTm="112761"/>
    </mc:Choice>
    <mc:Fallback xmlns="">
      <p:transition spd="slow" advTm="1127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2001" y="803325"/>
            <a:ext cx="5314536" cy="1325563"/>
          </a:xfrm>
        </p:spPr>
        <p:txBody>
          <a:bodyPr>
            <a:normAutofit/>
          </a:bodyPr>
          <a:lstStyle/>
          <a:p>
            <a:r>
              <a:rPr lang="en-GB" sz="2800"/>
              <a:t>12. Admissibility of evidence unlawfully obtained: Confessions</a:t>
            </a:r>
          </a:p>
        </p:txBody>
      </p:sp>
      <p:sp>
        <p:nvSpPr>
          <p:cNvPr id="3" name="Content Placeholder 2"/>
          <p:cNvSpPr>
            <a:spLocks noGrp="1"/>
          </p:cNvSpPr>
          <p:nvPr>
            <p:ph idx="1"/>
          </p:nvPr>
        </p:nvSpPr>
        <p:spPr>
          <a:xfrm>
            <a:off x="762000" y="2279018"/>
            <a:ext cx="5314543" cy="3375920"/>
          </a:xfrm>
        </p:spPr>
        <p:txBody>
          <a:bodyPr anchor="t">
            <a:normAutofit fontScale="92500" lnSpcReduction="10000"/>
          </a:bodyPr>
          <a:lstStyle/>
          <a:p>
            <a:pPr marL="0" indent="0">
              <a:buNone/>
            </a:pPr>
            <a:r>
              <a:rPr lang="en-GB" dirty="0"/>
              <a:t>-English law has never provided for a general exclusion of unlawfully obtained evidence. </a:t>
            </a:r>
          </a:p>
          <a:p>
            <a:pPr marL="0" indent="0">
              <a:buNone/>
            </a:pPr>
            <a:r>
              <a:rPr lang="en-GB" dirty="0"/>
              <a:t>-The courts have a STATUTORY DISCRETION to prevent the prosecution relying upon evidence where it is considered to affect the fairness of the proceedings.</a:t>
            </a:r>
          </a:p>
          <a:p>
            <a:pPr marL="0" indent="0">
              <a:buNone/>
            </a:pPr>
            <a:r>
              <a:rPr lang="en-GB" b="1" i="1" dirty="0"/>
              <a:t>Mason [1988]</a:t>
            </a:r>
            <a:endParaRPr lang="en-GB" dirty="0"/>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p:cNvPicPr>
            <a:picLocks noChangeAspect="1"/>
          </p:cNvPicPr>
          <p:nvPr/>
        </p:nvPicPr>
        <p:blipFill rotWithShape="1">
          <a:blip r:embed="rId5"/>
          <a:srcRect l="13420" r="20180"/>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9627671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74675"/>
    </mc:Choice>
    <mc:Fallback xmlns="">
      <p:transition spd="slow" advTm="746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a:normAutofit/>
          </a:bodyPr>
          <a:lstStyle/>
          <a:p>
            <a:r>
              <a:rPr lang="en-GB">
                <a:solidFill>
                  <a:srgbClr val="000000"/>
                </a:solidFill>
              </a:rPr>
              <a:t>Right to silence: caution</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p:cNvPicPr>
            <a:picLocks noChangeAspect="1"/>
          </p:cNvPicPr>
          <p:nvPr/>
        </p:nvPicPr>
        <p:blipFill rotWithShape="1">
          <a:blip r:embed="rId6">
            <a:alphaModFix/>
          </a:blip>
          <a:srcRect l="20668" r="19856" b="-1"/>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p:cNvSpPr>
            <a:spLocks noGrp="1"/>
          </p:cNvSpPr>
          <p:nvPr>
            <p:ph idx="1"/>
          </p:nvPr>
        </p:nvSpPr>
        <p:spPr>
          <a:xfrm>
            <a:off x="6090574" y="2421682"/>
            <a:ext cx="4977578" cy="3639289"/>
          </a:xfrm>
        </p:spPr>
        <p:txBody>
          <a:bodyPr anchor="ctr">
            <a:normAutofit/>
          </a:bodyPr>
          <a:lstStyle/>
          <a:p>
            <a:pPr marL="0" indent="0">
              <a:buNone/>
            </a:pPr>
            <a:r>
              <a:rPr lang="en-GB" sz="2000" b="1" i="1">
                <a:solidFill>
                  <a:srgbClr val="000000"/>
                </a:solidFill>
              </a:rPr>
              <a:t>“You do not have to say anything but it may harm your defence if you do not mention when questioned something which you later rely on in court. Anything you do say may be given as evidence.”</a:t>
            </a:r>
          </a:p>
          <a:p>
            <a:pPr marL="0" indent="0">
              <a:buNone/>
            </a:pPr>
            <a:endParaRPr lang="en-GB" sz="2000" b="1" i="1">
              <a:solidFill>
                <a:srgbClr val="000000"/>
              </a:solidFill>
            </a:endParaRPr>
          </a:p>
          <a:p>
            <a:pPr marL="0" indent="0">
              <a:buNone/>
            </a:pPr>
            <a:r>
              <a:rPr lang="en-GB" sz="2000" b="1">
                <a:solidFill>
                  <a:srgbClr val="000000"/>
                </a:solidFill>
              </a:rPr>
              <a:t>The caution MUST be given before any questions are put to a suspect for the purpose of obtaining evidence which may be given in a court prosecution.</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98664780"/>
      </p:ext>
    </p:extLst>
  </p:cSld>
  <p:clrMapOvr>
    <a:masterClrMapping/>
  </p:clrMapOvr>
  <mc:AlternateContent xmlns:mc="http://schemas.openxmlformats.org/markup-compatibility/2006" xmlns:p14="http://schemas.microsoft.com/office/powerpoint/2010/main">
    <mc:Choice Requires="p14">
      <p:transition spd="slow" p14:dur="2000" advTm="61624"/>
    </mc:Choice>
    <mc:Fallback xmlns="">
      <p:transition spd="slow" advTm="616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4384039" y="365125"/>
            <a:ext cx="7164493" cy="1325563"/>
          </a:xfrm>
        </p:spPr>
        <p:txBody>
          <a:bodyPr>
            <a:normAutofit/>
          </a:bodyPr>
          <a:lstStyle/>
          <a:p>
            <a:r>
              <a:rPr lang="en-GB" dirty="0"/>
              <a:t>CONFESSIONS</a:t>
            </a:r>
          </a:p>
        </p:txBody>
      </p:sp>
      <p:pic>
        <p:nvPicPr>
          <p:cNvPr id="4" name="Picture 3"/>
          <p:cNvPicPr>
            <a:picLocks noChangeAspect="1"/>
          </p:cNvPicPr>
          <p:nvPr/>
        </p:nvPicPr>
        <p:blipFill>
          <a:blip r:embed="rId5"/>
          <a:stretch>
            <a:fillRect/>
          </a:stretch>
        </p:blipFill>
        <p:spPr>
          <a:xfrm>
            <a:off x="480060" y="1882724"/>
            <a:ext cx="3425957" cy="3092071"/>
          </a:xfrm>
          <a:prstGeom prst="rect">
            <a:avLst/>
          </a:prstGeom>
        </p:spPr>
      </p:pic>
      <p:sp>
        <p:nvSpPr>
          <p:cNvPr id="3" name="Content Placeholder 2"/>
          <p:cNvSpPr>
            <a:spLocks noGrp="1"/>
          </p:cNvSpPr>
          <p:nvPr>
            <p:ph idx="1"/>
          </p:nvPr>
        </p:nvSpPr>
        <p:spPr>
          <a:xfrm>
            <a:off x="4387515" y="2022601"/>
            <a:ext cx="7161017" cy="4154361"/>
          </a:xfrm>
        </p:spPr>
        <p:txBody>
          <a:bodyPr>
            <a:normAutofit/>
          </a:bodyPr>
          <a:lstStyle/>
          <a:p>
            <a:pPr marL="0" indent="0">
              <a:buNone/>
            </a:pPr>
            <a:r>
              <a:rPr lang="en-GB" sz="2000" b="1"/>
              <a:t>The Court will not allow confessions which were or may have been obtained by oppression, or in a consequences that may render the confession unreliable.</a:t>
            </a:r>
          </a:p>
          <a:p>
            <a:pPr marL="0" indent="0">
              <a:buNone/>
            </a:pPr>
            <a:r>
              <a:rPr lang="en-GB" sz="2000" b="1" i="1"/>
              <a:t>FULLING [1987]</a:t>
            </a:r>
          </a:p>
          <a:p>
            <a:pPr marL="0" indent="0">
              <a:buNone/>
            </a:pPr>
            <a:r>
              <a:rPr lang="en-GB" sz="2000" b="1"/>
              <a:t>S76 PACE 1984: </a:t>
            </a:r>
            <a:r>
              <a:rPr lang="en-GB" sz="2000"/>
              <a:t>Also provides that the court must consider medical evidence as to the mental condition of the suspect at the time of interview, when deciding whether to accept the confession. </a:t>
            </a:r>
          </a:p>
          <a:p>
            <a:pPr marL="0" indent="0">
              <a:buNone/>
            </a:pPr>
            <a:r>
              <a:rPr lang="en-GB" sz="2000" b="1" i="1"/>
              <a:t>McKenzie [1993]</a:t>
            </a:r>
          </a:p>
          <a:p>
            <a:pPr marL="0" indent="0">
              <a:buNone/>
            </a:pPr>
            <a:r>
              <a:rPr lang="en-GB" sz="2000" b="1" i="1"/>
              <a:t>MILLER [1992]: </a:t>
            </a:r>
            <a:r>
              <a:rPr lang="en-GB" sz="2000"/>
              <a:t>Confessions were excluded on the basis of oppression.</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7976272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31117"/>
    </mc:Choice>
    <mc:Fallback xmlns="">
      <p:transition spd="slow" advTm="1311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CONFESSION </a:t>
            </a:r>
          </a:p>
        </p:txBody>
      </p:sp>
      <p:sp>
        <p:nvSpPr>
          <p:cNvPr id="3" name="Content Placeholder 2"/>
          <p:cNvSpPr>
            <a:spLocks noGrp="1"/>
          </p:cNvSpPr>
          <p:nvPr>
            <p:ph idx="1"/>
          </p:nvPr>
        </p:nvSpPr>
        <p:spPr/>
        <p:txBody>
          <a:bodyPr/>
          <a:lstStyle/>
          <a:p>
            <a:r>
              <a:rPr lang="en-GB" dirty="0"/>
              <a:t>BECKYS WATTS MURDER TRIAL: BROTHERS CONFESSION</a:t>
            </a:r>
          </a:p>
          <a:p>
            <a:pPr marL="0" indent="0">
              <a:buNone/>
            </a:pPr>
            <a:r>
              <a:rPr lang="en-GB" dirty="0">
                <a:hlinkClick r:id="rId5"/>
              </a:rPr>
              <a:t>Video: The moment Nathan Matthews confesses to murdering Becky Watts | Daily Mail Online</a:t>
            </a:r>
            <a:endParaRPr lang="en-GB" dirty="0"/>
          </a:p>
        </p:txBody>
      </p:sp>
      <p:pic>
        <p:nvPicPr>
          <p:cNvPr id="5" name="Audio 4">
            <a:hlinkClick r:id="" action="ppaction://media"/>
            <a:extLst>
              <a:ext uri="{FF2B5EF4-FFF2-40B4-BE49-F238E27FC236}">
                <a16:creationId xmlns:a16="http://schemas.microsoft.com/office/drawing/2014/main" id="{3D6A094D-54E0-4B89-92EA-293C21E2A59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054150838"/>
      </p:ext>
    </p:extLst>
  </p:cSld>
  <p:clrMapOvr>
    <a:masterClrMapping/>
  </p:clrMapOvr>
  <mc:AlternateContent xmlns:mc="http://schemas.openxmlformats.org/markup-compatibility/2006">
    <mc:Choice xmlns:p14="http://schemas.microsoft.com/office/powerpoint/2010/main" Requires="p14">
      <p:transition spd="slow" p14:dur="2000" advTm="25021"/>
    </mc:Choice>
    <mc:Fallback>
      <p:transition spd="slow" advTm="250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23.7|20.7|22.9|23.2"/>
</p:tagLst>
</file>

<file path=ppt/tags/tag2.xml><?xml version="1.0" encoding="utf-8"?>
<p:tagLst xmlns:a="http://schemas.openxmlformats.org/drawingml/2006/main" xmlns:r="http://schemas.openxmlformats.org/officeDocument/2006/relationships" xmlns:p="http://schemas.openxmlformats.org/presentationml/2006/main">
  <p:tag name="TIMING" val="|1.3|16.3"/>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B50BAC41BAE948A38BCAD237642ECD" ma:contentTypeVersion="4" ma:contentTypeDescription="Create a new document." ma:contentTypeScope="" ma:versionID="6f0cf4d29af7a92b10be609308fca390">
  <xsd:schema xmlns:xsd="http://www.w3.org/2001/XMLSchema" xmlns:xs="http://www.w3.org/2001/XMLSchema" xmlns:p="http://schemas.microsoft.com/office/2006/metadata/properties" xmlns:ns3="cd37a66e-3d04-4ec3-9f32-c102877c0ffa" targetNamespace="http://schemas.microsoft.com/office/2006/metadata/properties" ma:root="true" ma:fieldsID="5081e3a3e530e3a7fc9d880edba0a3b6" ns3:_="">
    <xsd:import namespace="cd37a66e-3d04-4ec3-9f32-c102877c0ff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37a66e-3d04-4ec3-9f32-c102877c0ff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F20A40E-E52E-405B-9D71-960B707FFCB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d37a66e-3d04-4ec3-9f32-c102877c0ff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A0EB1D3-26E4-4DDC-93D2-5997BBF77D31}">
  <ds:schemaRefs>
    <ds:schemaRef ds:uri="http://purl.org/dc/dcmitype/"/>
    <ds:schemaRef ds:uri="http://schemas.microsoft.com/office/infopath/2007/PartnerControls"/>
    <ds:schemaRef ds:uri="http://purl.org/dc/elements/1.1/"/>
    <ds:schemaRef ds:uri="http://schemas.microsoft.com/office/2006/metadata/properties"/>
    <ds:schemaRef ds:uri="cd37a66e-3d04-4ec3-9f32-c102877c0ffa"/>
    <ds:schemaRef ds:uri="http://schemas.microsoft.com/office/2006/documentManagement/types"/>
    <ds:schemaRef ds:uri="http://purl.org/dc/term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5CC22BDA-4D66-40C4-8A73-1591E5752D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2872</Words>
  <Application>Microsoft Office PowerPoint</Application>
  <PresentationFormat>Widescreen</PresentationFormat>
  <Paragraphs>223</Paragraphs>
  <Slides>31</Slides>
  <Notes>23</Notes>
  <HiddenSlides>0</HiddenSlides>
  <MMClips>31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Arial</vt:lpstr>
      <vt:lpstr>Arial Narrow</vt:lpstr>
      <vt:lpstr>Arial Nova Light</vt:lpstr>
      <vt:lpstr>Arial Rounded MT Bold</vt:lpstr>
      <vt:lpstr>Calibri</vt:lpstr>
      <vt:lpstr>Calibri Light</vt:lpstr>
      <vt:lpstr>Wingdings</vt:lpstr>
      <vt:lpstr>Office Theme</vt:lpstr>
      <vt:lpstr>CIVIL RIGHTS AND FREEDOMS: POLICE POWERS 1</vt:lpstr>
      <vt:lpstr>Learning Objectives</vt:lpstr>
      <vt:lpstr>1. THE POLICE</vt:lpstr>
      <vt:lpstr>The Police and Justice Act 2006  (PJA 2006)</vt:lpstr>
      <vt:lpstr>2. LOCAL SUPERVISION OF POLICE FORCES</vt:lpstr>
      <vt:lpstr>Role of police and crime commissioners</vt:lpstr>
      <vt:lpstr> 3. MINISTERIAL SUPERVISION OF POLICE FORCES</vt:lpstr>
      <vt:lpstr>4. JUDICIAL SUPERVISION OF POLICE FORCES</vt:lpstr>
      <vt:lpstr>5. The Police and Criminal Evidence Act (1984)</vt:lpstr>
      <vt:lpstr>PACE 1984: criticisms</vt:lpstr>
      <vt:lpstr>S66 PACE 1984: Codes of practice (Codes)</vt:lpstr>
      <vt:lpstr>6. Stop and search powers</vt:lpstr>
      <vt:lpstr>STOP AND SEARCH</vt:lpstr>
      <vt:lpstr>CONDUCTING A STOP AND SEARCH</vt:lpstr>
      <vt:lpstr> Her majesty’s inspectorate of constables (hmic) : review into the use of stop and search powers by the police (2013)</vt:lpstr>
      <vt:lpstr>7.  Powers of arrest</vt:lpstr>
      <vt:lpstr>POWERS OF ARREST</vt:lpstr>
      <vt:lpstr>POWERS OF ARREST: WARRANTS</vt:lpstr>
      <vt:lpstr>S28 pace – powers of arrest</vt:lpstr>
      <vt:lpstr>         CIVIL RIGHTS AND FREEDOMS: POLICE POWERS 2</vt:lpstr>
      <vt:lpstr>AFTER ARREST</vt:lpstr>
      <vt:lpstr>Detention in custody  As a general principle, a person must not be detained against his will for any period of time unless he has been lawfully arrested. </vt:lpstr>
      <vt:lpstr>10. BAIL</vt:lpstr>
      <vt:lpstr>TASK</vt:lpstr>
      <vt:lpstr>11. In the police station</vt:lpstr>
      <vt:lpstr>PowerPoint Presentation</vt:lpstr>
      <vt:lpstr>PowerPoint Presentation</vt:lpstr>
      <vt:lpstr>12. Admissibility of evidence unlawfully obtained: Confessions</vt:lpstr>
      <vt:lpstr>Right to silence: caution</vt:lpstr>
      <vt:lpstr>CONFESSIONS</vt:lpstr>
      <vt:lpstr>CONFESSION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CIVIL RIGHTS AND FREEDOMS: POLICE POWERS</dc:title>
  <dc:creator>Laura Knight</dc:creator>
  <cp:lastModifiedBy>Laura Knight</cp:lastModifiedBy>
  <cp:revision>52</cp:revision>
  <dcterms:created xsi:type="dcterms:W3CDTF">2020-02-25T09:36:26Z</dcterms:created>
  <dcterms:modified xsi:type="dcterms:W3CDTF">2022-02-23T14:49:55Z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0x01010046B50BAC41BAE948A38BCAD237642ECD</vt:lpwstr>
  </property>
</Properties>
</file>