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6C863-DE34-0E91-C805-9391699FF6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471188"/>
            <a:ext cx="8361229" cy="1178208"/>
          </a:xfrm>
        </p:spPr>
        <p:txBody>
          <a:bodyPr/>
          <a:lstStyle/>
          <a:p>
            <a:r>
              <a:rPr lang="en-GB" dirty="0"/>
              <a:t>Og Grill 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4D0387-B4CC-C143-5769-10E027684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2112475"/>
            <a:ext cx="6831673" cy="2930041"/>
          </a:xfrm>
        </p:spPr>
        <p:txBody>
          <a:bodyPr>
            <a:normAutofit/>
          </a:bodyPr>
          <a:lstStyle/>
          <a:p>
            <a:r>
              <a:rPr lang="en-GB" b="1" dirty="0"/>
              <a:t>Enterprise and Entrepreneurship (LCLM4006)</a:t>
            </a:r>
            <a:br>
              <a:rPr lang="en-GB" dirty="0"/>
            </a:br>
            <a:r>
              <a:rPr lang="en-GB" b="1" dirty="0"/>
              <a:t>Individual Presentation Pitch</a:t>
            </a:r>
            <a:r>
              <a:rPr lang="en-GB" dirty="0"/>
              <a:t> </a:t>
            </a:r>
          </a:p>
          <a:p>
            <a:pPr lvl="0"/>
            <a:r>
              <a:rPr lang="en-GB" b="1" dirty="0"/>
              <a:t>Serish Nadeem</a:t>
            </a:r>
            <a:endParaRPr lang="en-GB" dirty="0"/>
          </a:p>
          <a:p>
            <a:pPr lvl="0"/>
            <a:r>
              <a:rPr lang="en-GB" dirty="0"/>
              <a:t>Student ID: </a:t>
            </a:r>
            <a:r>
              <a:rPr lang="en-GB" b="1" dirty="0"/>
              <a:t>2432943</a:t>
            </a:r>
            <a:endParaRPr lang="en-GB" dirty="0"/>
          </a:p>
          <a:p>
            <a:r>
              <a:rPr lang="en-GB" b="1" dirty="0"/>
              <a:t>Business Type:</a:t>
            </a:r>
            <a:br>
              <a:rPr lang="en-GB" dirty="0"/>
            </a:br>
            <a:r>
              <a:rPr lang="en-GB" b="1" dirty="0"/>
              <a:t>Takeaway Restaurant</a:t>
            </a:r>
            <a:r>
              <a:rPr lang="en-GB" dirty="0"/>
              <a:t> </a:t>
            </a:r>
          </a:p>
          <a:p>
            <a:r>
              <a:rPr lang="en-GB" b="1" dirty="0"/>
              <a:t>Location: </a:t>
            </a:r>
            <a:r>
              <a:rPr lang="en-GB" dirty="0"/>
              <a:t>Coventry, United Kingdom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95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9A3FF-688B-433D-3408-4D55D57C5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838" y="495300"/>
            <a:ext cx="6273549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Idea Overview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88794-B590-F1D0-8689-AE0883AD9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065" y="1835840"/>
            <a:ext cx="3934737" cy="4031560"/>
          </a:xfrm>
        </p:spPr>
        <p:txBody>
          <a:bodyPr>
            <a:normAutofit/>
          </a:bodyPr>
          <a:lstStyle/>
          <a:p>
            <a:r>
              <a:rPr lang="en-GB" sz="1500" dirty="0"/>
              <a:t>Business name : OG Grill</a:t>
            </a:r>
          </a:p>
          <a:p>
            <a:r>
              <a:rPr lang="en-GB" sz="1500" dirty="0"/>
              <a:t>Business type : Sole Trader</a:t>
            </a:r>
          </a:p>
          <a:p>
            <a:r>
              <a:rPr lang="en-GB" sz="1500" dirty="0"/>
              <a:t>Location  : Coventry </a:t>
            </a:r>
          </a:p>
          <a:p>
            <a:r>
              <a:rPr lang="en-GB" sz="1500" b="1" dirty="0"/>
              <a:t>Products &amp; Services</a:t>
            </a:r>
            <a:endParaRPr lang="en-GB" sz="1500" dirty="0"/>
          </a:p>
          <a:p>
            <a:pPr lvl="0"/>
            <a:r>
              <a:rPr lang="en-GB" sz="1500" dirty="0"/>
              <a:t>Burgers </a:t>
            </a:r>
          </a:p>
          <a:p>
            <a:pPr lvl="0"/>
            <a:r>
              <a:rPr lang="en-GB" sz="1500" dirty="0"/>
              <a:t>Fried chicken</a:t>
            </a:r>
          </a:p>
          <a:p>
            <a:pPr lvl="0"/>
            <a:r>
              <a:rPr lang="en-GB" sz="1500" dirty="0"/>
              <a:t>Loaded fries</a:t>
            </a:r>
          </a:p>
          <a:p>
            <a:pPr lvl="0"/>
            <a:r>
              <a:rPr lang="en-GB" sz="1500" dirty="0"/>
              <a:t>Wraps</a:t>
            </a:r>
          </a:p>
          <a:p>
            <a:pPr lvl="0"/>
            <a:r>
              <a:rPr lang="en-GB" sz="1500" dirty="0"/>
              <a:t>Desserts and milkshakes</a:t>
            </a:r>
          </a:p>
          <a:p>
            <a:pPr lvl="0"/>
            <a:r>
              <a:rPr lang="en-GB" sz="1500" dirty="0"/>
              <a:t>Delivery through Uber Eats and Just Eat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C9533F-FDD6-50C8-45F8-5F706F27F3E3}"/>
              </a:ext>
            </a:extLst>
          </p:cNvPr>
          <p:cNvSpPr txBox="1"/>
          <p:nvPr/>
        </p:nvSpPr>
        <p:spPr>
          <a:xfrm>
            <a:off x="6146298" y="1835840"/>
            <a:ext cx="3934736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Unique Selling Points </a:t>
            </a:r>
            <a:endParaRPr lang="en-GB" sz="2000" dirty="0"/>
          </a:p>
          <a:p>
            <a:pPr lvl="0"/>
            <a:r>
              <a:rPr lang="en-GB" sz="1500" dirty="0"/>
              <a:t>Fresh, high-quality ingredients</a:t>
            </a:r>
          </a:p>
          <a:p>
            <a:pPr lvl="0"/>
            <a:r>
              <a:rPr lang="en-GB" sz="1500" dirty="0"/>
              <a:t>Affordable prices</a:t>
            </a:r>
          </a:p>
          <a:p>
            <a:pPr lvl="0"/>
            <a:r>
              <a:rPr lang="en-GB" sz="1500" dirty="0"/>
              <a:t>Eco-friendly recyclable packaging</a:t>
            </a:r>
          </a:p>
          <a:p>
            <a:pPr lvl="0"/>
            <a:r>
              <a:rPr lang="en-GB" sz="1500" dirty="0"/>
              <a:t>Excellent customer service</a:t>
            </a:r>
          </a:p>
          <a:p>
            <a:pPr lvl="0"/>
            <a:r>
              <a:rPr lang="en-GB" sz="1500" dirty="0"/>
              <a:t>Wide menu with something for everyone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812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39EA2-4E75-23E3-81B9-B7CE014F2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669" y="247650"/>
            <a:ext cx="9316519" cy="87145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Three Key External Factors (PESTEL)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6E33-91E4-69F3-4FF7-EF009D4C2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670" y="1262400"/>
            <a:ext cx="4274242" cy="2585323"/>
          </a:xfrm>
        </p:spPr>
        <p:txBody>
          <a:bodyPr>
            <a:normAutofit/>
          </a:bodyPr>
          <a:lstStyle/>
          <a:p>
            <a:r>
              <a:rPr lang="en-GB" b="1" dirty="0"/>
              <a:t>1. Economic Factors</a:t>
            </a:r>
          </a:p>
          <a:p>
            <a:pPr lvl="0"/>
            <a:r>
              <a:rPr lang="en-GB" sz="1500" dirty="0"/>
              <a:t>Rising food and ingredient prices increase operating costs.</a:t>
            </a:r>
          </a:p>
          <a:p>
            <a:pPr lvl="0"/>
            <a:r>
              <a:rPr lang="en-GB" sz="1500" dirty="0"/>
              <a:t>Customers are looking for affordable, value-for-money meals.</a:t>
            </a:r>
          </a:p>
          <a:p>
            <a:pPr lvl="0"/>
            <a:r>
              <a:rPr lang="en-GB" sz="1500" dirty="0"/>
              <a:t>The OG Grill will offer meal deals and competitive prices to remain attractive.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7C8253-118C-348C-CCED-9596FDDF6054}"/>
              </a:ext>
            </a:extLst>
          </p:cNvPr>
          <p:cNvSpPr txBox="1"/>
          <p:nvPr/>
        </p:nvSpPr>
        <p:spPr>
          <a:xfrm>
            <a:off x="6118632" y="1645742"/>
            <a:ext cx="48594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Social Factors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Busy lifestyles have increased demand for takeaway and food delivery.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Coventry has a large student and young professional population.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Customers also value sustainable businesses and quality food.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4D4A81-BDEC-2D83-EFE5-7E05548F9606}"/>
              </a:ext>
            </a:extLst>
          </p:cNvPr>
          <p:cNvSpPr txBox="1"/>
          <p:nvPr/>
        </p:nvSpPr>
        <p:spPr>
          <a:xfrm>
            <a:off x="3336453" y="3919596"/>
            <a:ext cx="50286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 Technological Factors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Customers can order easily through Uber Eats and Just Eat.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Social media platforms such as Instagram, TikTok, and Facebook will be used to promote the business.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Contactless payments will improve customer convenience.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047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9AFA2-8D3E-C859-4418-3159B1BEC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392" y="321146"/>
            <a:ext cx="5229885" cy="772814"/>
          </a:xfrm>
        </p:spPr>
        <p:txBody>
          <a:bodyPr/>
          <a:lstStyle/>
          <a:p>
            <a:r>
              <a:rPr lang="en-GB" dirty="0"/>
              <a:t>Marketing strategies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1657-AFB1-24DF-6F11-D3317463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4540" y="1475718"/>
            <a:ext cx="5053846" cy="2049604"/>
          </a:xfrm>
        </p:spPr>
        <p:txBody>
          <a:bodyPr>
            <a:normAutofit/>
          </a:bodyPr>
          <a:lstStyle/>
          <a:p>
            <a:r>
              <a:rPr lang="en-GB" sz="1400" b="1" dirty="0"/>
              <a:t>Strategy 1: Social Media Marketing</a:t>
            </a:r>
          </a:p>
          <a:p>
            <a:pPr lvl="0"/>
            <a:r>
              <a:rPr lang="en-GB" sz="1400" dirty="0"/>
              <a:t>Promote the business on </a:t>
            </a:r>
            <a:r>
              <a:rPr lang="en-GB" sz="1400" b="1" dirty="0"/>
              <a:t>Instagram, TikTok, and Facebook</a:t>
            </a:r>
            <a:r>
              <a:rPr lang="en-GB" sz="1400" dirty="0"/>
              <a:t>.</a:t>
            </a:r>
          </a:p>
          <a:p>
            <a:pPr lvl="0"/>
            <a:r>
              <a:rPr lang="en-GB" sz="1400" dirty="0"/>
              <a:t>Share high-quality food photos and short videos.</a:t>
            </a:r>
          </a:p>
          <a:p>
            <a:pPr lvl="0"/>
            <a:r>
              <a:rPr lang="en-GB" sz="1400" dirty="0"/>
              <a:t>Work with local food influencers to increase brand awareness.</a:t>
            </a:r>
          </a:p>
          <a:p>
            <a:pPr lvl="0"/>
            <a:r>
              <a:rPr lang="en-GB" sz="1400" dirty="0"/>
              <a:t>Encourage customers to post reviews and tag The OG Grill.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E8351B-036C-00A6-D85E-736835266E07}"/>
              </a:ext>
            </a:extLst>
          </p:cNvPr>
          <p:cNvSpPr txBox="1"/>
          <p:nvPr/>
        </p:nvSpPr>
        <p:spPr>
          <a:xfrm>
            <a:off x="6802673" y="1475718"/>
            <a:ext cx="467762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Strategy 2: Promotional Offers</a:t>
            </a:r>
          </a:p>
          <a:p>
            <a:endParaRPr lang="en-GB" sz="1400" b="1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400" dirty="0"/>
              <a:t>20% discount on first orders.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400" dirty="0"/>
              <a:t>Student discounts.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400" dirty="0"/>
              <a:t>Meal deals and family bundles.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400" dirty="0"/>
              <a:t>Loyalty card – Buy 9 meals, get the 10th free.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59CD27-C03B-F445-94DC-73729701DFD7}"/>
              </a:ext>
            </a:extLst>
          </p:cNvPr>
          <p:cNvSpPr txBox="1"/>
          <p:nvPr/>
        </p:nvSpPr>
        <p:spPr>
          <a:xfrm>
            <a:off x="1234540" y="3907080"/>
            <a:ext cx="47797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Why These Strategies?</a:t>
            </a:r>
          </a:p>
          <a:p>
            <a:endParaRPr lang="en-GB" sz="1500" b="1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Reach the target market quickly.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Increase brand awareness.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Encourage repeat customers.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sz="1500" dirty="0"/>
              <a:t>Build customer loyalty and increase sales.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347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635D1-3D2F-B6BD-6187-1A7AB08CA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5264" y="396592"/>
            <a:ext cx="7530974" cy="911131"/>
          </a:xfrm>
        </p:spPr>
        <p:txBody>
          <a:bodyPr>
            <a:normAutofit fontScale="90000"/>
          </a:bodyPr>
          <a:lstStyle/>
          <a:p>
            <a:r>
              <a:rPr lang="en-GB" sz="3500" b="1" dirty="0"/>
              <a:t>Funding Requirements &amp; Financial Plan</a:t>
            </a:r>
            <a:br>
              <a:rPr lang="en-GB" sz="3500" b="1" dirty="0"/>
            </a:br>
            <a:endParaRPr lang="en-US" sz="3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BBC9-A78B-7007-4CF0-AFF325B85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264" y="1483762"/>
            <a:ext cx="3482063" cy="1018515"/>
          </a:xfrm>
        </p:spPr>
        <p:txBody>
          <a:bodyPr>
            <a:normAutofit/>
          </a:bodyPr>
          <a:lstStyle/>
          <a:p>
            <a:r>
              <a:rPr lang="en-GB" sz="1700" b="1" dirty="0"/>
              <a:t>Funding Required</a:t>
            </a:r>
          </a:p>
          <a:p>
            <a:r>
              <a:rPr lang="en-GB" sz="1700" b="1" dirty="0"/>
              <a:t>Total Funding Needed: £25,000</a:t>
            </a:r>
            <a:endParaRPr lang="en-GB" sz="17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2F4663-5565-9223-9191-059F06651A16}"/>
              </a:ext>
            </a:extLst>
          </p:cNvPr>
          <p:cNvSpPr txBox="1"/>
          <p:nvPr/>
        </p:nvSpPr>
        <p:spPr>
          <a:xfrm>
            <a:off x="8808518" y="1024949"/>
            <a:ext cx="3036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Source of Funding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Personal savings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Bank loan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Potential investor funding</a:t>
            </a:r>
          </a:p>
          <a:p>
            <a:pPr algn="l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9342877-294B-71AD-8BED-9C24C1404D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3925341"/>
              </p:ext>
            </p:extLst>
          </p:nvPr>
        </p:nvGraphicFramePr>
        <p:xfrm>
          <a:off x="1277544" y="2435484"/>
          <a:ext cx="7398694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99347">
                  <a:extLst>
                    <a:ext uri="{9D8B030D-6E8A-4147-A177-3AD203B41FA5}">
                      <a16:colId xmlns:a16="http://schemas.microsoft.com/office/drawing/2014/main" val="1236629766"/>
                    </a:ext>
                  </a:extLst>
                </a:gridCol>
                <a:gridCol w="3699347">
                  <a:extLst>
                    <a:ext uri="{9D8B030D-6E8A-4147-A177-3AD203B41FA5}">
                      <a16:colId xmlns:a16="http://schemas.microsoft.com/office/drawing/2014/main" val="92749906"/>
                    </a:ext>
                  </a:extLst>
                </a:gridCol>
              </a:tblGrid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Expense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Cost (£)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97281303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Kitchen equipment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8,000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62822567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Premises deposit &amp; setup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5,000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036741980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Initial stock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3,000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653153003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Marketing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2,000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1704557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Licences &amp; insurance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2,000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639869518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Packaging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1,000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84984217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Working capital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4,000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10453770"/>
                  </a:ext>
                </a:extLst>
              </a:tr>
              <a:tr h="3756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Total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25,000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471551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698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D634F-4517-E23A-BD02-DC50DE1C8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837" y="519820"/>
            <a:ext cx="7631569" cy="709943"/>
          </a:xfrm>
        </p:spPr>
        <p:txBody>
          <a:bodyPr>
            <a:noAutofit/>
          </a:bodyPr>
          <a:lstStyle/>
          <a:p>
            <a:r>
              <a:rPr lang="en-GB" sz="3400" b="1" dirty="0"/>
              <a:t>Conclusion &amp; Why Invest in The OG Grill</a:t>
            </a:r>
            <a:br>
              <a:rPr lang="en-GB" sz="3400" b="1" dirty="0"/>
            </a:b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BC202-C5EC-3764-9D9C-F2D6D5E15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838" y="1229763"/>
            <a:ext cx="6411866" cy="2199237"/>
          </a:xfrm>
        </p:spPr>
        <p:txBody>
          <a:bodyPr/>
          <a:lstStyle/>
          <a:p>
            <a:r>
              <a:rPr lang="en-GB" sz="1800" b="1" dirty="0"/>
              <a:t>Key Strengths</a:t>
            </a:r>
          </a:p>
          <a:p>
            <a:pPr lvl="0"/>
            <a:r>
              <a:rPr lang="en-GB" sz="1400" dirty="0"/>
              <a:t>High demand for convenient takeaway food in Coventry.</a:t>
            </a:r>
          </a:p>
          <a:p>
            <a:pPr lvl="0"/>
            <a:r>
              <a:rPr lang="en-GB" sz="1400" dirty="0"/>
              <a:t>Fresh, high-quality food at affordable prices.</a:t>
            </a:r>
          </a:p>
          <a:p>
            <a:pPr lvl="0"/>
            <a:r>
              <a:rPr lang="en-GB" sz="1400" dirty="0"/>
              <a:t>Strong online presence through social media and delivery apps.</a:t>
            </a:r>
          </a:p>
          <a:p>
            <a:pPr lvl="0"/>
            <a:r>
              <a:rPr lang="en-GB" sz="1400" dirty="0"/>
              <a:t>Sustainable practices using recyclable packaging.</a:t>
            </a:r>
          </a:p>
          <a:p>
            <a:pPr lvl="0"/>
            <a:r>
              <a:rPr lang="en-GB" sz="1400" dirty="0"/>
              <a:t>Clear financial plan with realistic start-up costs.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199171-F8E8-B395-B449-511010AA3D9C}"/>
              </a:ext>
            </a:extLst>
          </p:cNvPr>
          <p:cNvSpPr txBox="1"/>
          <p:nvPr/>
        </p:nvSpPr>
        <p:spPr>
          <a:xfrm>
            <a:off x="1157837" y="3481840"/>
            <a:ext cx="91153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Future Growth</a:t>
            </a:r>
          </a:p>
          <a:p>
            <a:endParaRPr lang="en-GB" b="1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Expand the menu with seasonal and healthy options.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Build a loyal customer base through excellent service.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Open additional branches in other UK cities.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en-GB" dirty="0"/>
              <a:t>Develop a mobile app for direct customer ordering.</a:t>
            </a:r>
          </a:p>
          <a:p>
            <a:endParaRPr lang="en-GB" b="1" dirty="0"/>
          </a:p>
          <a:p>
            <a:r>
              <a:rPr lang="en-GB" b="1" dirty="0"/>
              <a:t>The OG Grill combines quality, affordability, and convenience to create a sustainable and profitable takeaway business with strong growth potential.</a:t>
            </a:r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69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48948-B6FC-9A8F-F702-FEA79273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98556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8F4D0-03B0-D511-82B6-822889959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84356"/>
            <a:ext cx="9601200" cy="4283044"/>
          </a:xfrm>
        </p:spPr>
        <p:txBody>
          <a:bodyPr/>
          <a:lstStyle/>
          <a:p>
            <a:pPr lvl="0"/>
            <a:r>
              <a:rPr lang="en-GB" dirty="0" err="1"/>
              <a:t>Kotler</a:t>
            </a:r>
            <a:r>
              <a:rPr lang="en-GB" dirty="0"/>
              <a:t>, P. and Armstrong, G. (2021) </a:t>
            </a:r>
            <a:r>
              <a:rPr lang="en-GB" i="1" dirty="0"/>
              <a:t>Principles of Marketing</a:t>
            </a:r>
            <a:r>
              <a:rPr lang="en-GB" dirty="0"/>
              <a:t>. 18th ed. Pearson.</a:t>
            </a:r>
          </a:p>
          <a:p>
            <a:pPr lvl="0"/>
            <a:r>
              <a:rPr lang="en-GB" dirty="0" err="1"/>
              <a:t>Osterwalder</a:t>
            </a:r>
            <a:r>
              <a:rPr lang="en-GB" dirty="0"/>
              <a:t>, A. and </a:t>
            </a:r>
            <a:r>
              <a:rPr lang="en-GB" dirty="0" err="1"/>
              <a:t>Pigneur</a:t>
            </a:r>
            <a:r>
              <a:rPr lang="en-GB" dirty="0"/>
              <a:t>, Y. (2010) </a:t>
            </a:r>
            <a:r>
              <a:rPr lang="en-GB" i="1" dirty="0"/>
              <a:t>Business Model Generation</a:t>
            </a:r>
            <a:r>
              <a:rPr lang="en-GB" dirty="0"/>
              <a:t>. Wiley.</a:t>
            </a:r>
          </a:p>
          <a:p>
            <a:pPr lvl="0"/>
            <a:r>
              <a:rPr lang="en-GB" dirty="0"/>
              <a:t>Porter, M.E. (2008) </a:t>
            </a:r>
            <a:r>
              <a:rPr lang="en-GB" i="1" dirty="0"/>
              <a:t>The Five Competitive Forces That Shape Strategy</a:t>
            </a:r>
            <a:r>
              <a:rPr lang="en-GB" dirty="0"/>
              <a:t>. Harvard Business Review.</a:t>
            </a:r>
          </a:p>
          <a:p>
            <a:pPr lvl="0"/>
            <a:r>
              <a:rPr lang="en-GB" dirty="0" err="1"/>
              <a:t>Statista</a:t>
            </a:r>
            <a:r>
              <a:rPr lang="en-GB" dirty="0"/>
              <a:t> (2025) </a:t>
            </a:r>
            <a:r>
              <a:rPr lang="en-GB" i="1" dirty="0"/>
              <a:t>UK Food Delivery Market Statistics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UK Government (2025) </a:t>
            </a:r>
            <a:r>
              <a:rPr lang="en-GB" i="1" dirty="0"/>
              <a:t>Registering as a Sole Trader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Uber Eats (2025) Business Information.</a:t>
            </a:r>
          </a:p>
          <a:p>
            <a:pPr lvl="0"/>
            <a:r>
              <a:rPr lang="en-GB" dirty="0"/>
              <a:t>Just Eat (2025) Restaurant Partner Information.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3008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Crop</vt:lpstr>
      <vt:lpstr>Og Grill  </vt:lpstr>
      <vt:lpstr>Business Idea Overview </vt:lpstr>
      <vt:lpstr>Three Key External Factors (PESTEL) </vt:lpstr>
      <vt:lpstr>Marketing strategies</vt:lpstr>
      <vt:lpstr>Funding Requirements &amp; Financial Plan </vt:lpstr>
      <vt:lpstr>Conclusion &amp; Why Invest in The OG Grill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Og Grill  </dc:title>
  <dc:creator>Serish Nadeem (2432943)</dc:creator>
  <cp:lastModifiedBy>Serish Nadeem (2432943)</cp:lastModifiedBy>
  <cp:revision>3</cp:revision>
  <dcterms:created xsi:type="dcterms:W3CDTF">2026-07-07T23:48:27Z</dcterms:created>
  <dcterms:modified xsi:type="dcterms:W3CDTF">2026-07-13T00:24:29Z</dcterms:modified>
</cp:coreProperties>
</file>