
<file path=[Content_Types].xml><?xml version="1.0" encoding="utf-8"?>
<Types xmlns="http://schemas.openxmlformats.org/package/2006/content-types"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6"/>
  </p:notesMasterIdLst>
  <p:handoutMasterIdLst>
    <p:handoutMasterId r:id="rId17"/>
  </p:handoutMasterIdLst>
  <p:sldIdLst>
    <p:sldId id="256" r:id="rId5"/>
    <p:sldId id="291" r:id="rId6"/>
    <p:sldId id="283" r:id="rId7"/>
    <p:sldId id="284" r:id="rId8"/>
    <p:sldId id="285" r:id="rId9"/>
    <p:sldId id="286" r:id="rId10"/>
    <p:sldId id="287" r:id="rId11"/>
    <p:sldId id="288" r:id="rId12"/>
    <p:sldId id="289" r:id="rId13"/>
    <p:sldId id="290" r:id="rId14"/>
    <p:sldId id="292" r:id="rId15"/>
  </p:sldIdLst>
  <p:sldSz cx="9144000" cy="6858000" type="screen4x3"/>
  <p:notesSz cx="6865938" cy="9540875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Myriad Pro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Myriad Pro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05">
          <p15:clr>
            <a:srgbClr val="A4A3A4"/>
          </p15:clr>
        </p15:guide>
        <p15:guide id="2" pos="2163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00" autoAdjust="0"/>
    <p:restoredTop sz="95033" autoAdjust="0"/>
  </p:normalViewPr>
  <p:slideViewPr>
    <p:cSldViewPr>
      <p:cViewPr varScale="1">
        <p:scale>
          <a:sx n="61" d="100"/>
          <a:sy n="61" d="100"/>
        </p:scale>
        <p:origin x="1476" y="28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05"/>
        <p:guide pos="2163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tableStyles" Target="tableStyle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Cosmin Barbu" userId="9ddf05252acbd0fe" providerId="LiveId" clId="{F387A24A-1EB7-447A-B06F-9DB703441DA5}"/>
    <pc:docChg chg="modSld">
      <pc:chgData name="Cosmin Barbu" userId="9ddf05252acbd0fe" providerId="LiveId" clId="{F387A24A-1EB7-447A-B06F-9DB703441DA5}" dt="2025-12-02T15:05:25.983" v="1" actId="20577"/>
      <pc:docMkLst>
        <pc:docMk/>
      </pc:docMkLst>
      <pc:sldChg chg="modSp mod">
        <pc:chgData name="Cosmin Barbu" userId="9ddf05252acbd0fe" providerId="LiveId" clId="{F387A24A-1EB7-447A-B06F-9DB703441DA5}" dt="2025-12-02T15:05:25.983" v="1" actId="20577"/>
        <pc:sldMkLst>
          <pc:docMk/>
          <pc:sldMk cId="0" sldId="256"/>
        </pc:sldMkLst>
        <pc:spChg chg="mod">
          <ac:chgData name="Cosmin Barbu" userId="9ddf05252acbd0fe" providerId="LiveId" clId="{F387A24A-1EB7-447A-B06F-9DB703441DA5}" dt="2025-12-02T15:05:25.983" v="1" actId="20577"/>
          <ac:spMkLst>
            <pc:docMk/>
            <pc:sldMk cId="0" sldId="256"/>
            <ac:spMk id="2" creationId="{F12F2AAE-0C3B-1D7D-96CD-06E961DE36D7}"/>
          </ac:spMkLst>
        </pc:spChg>
      </pc:sldChg>
    </pc:docChg>
  </pc:docChgLst>
</pc:chgInfo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0AD1D70C-0BF3-8171-CC90-10EC50B77022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73398F94-F263-C2B8-C9D0-C546BFECF9CE}"/>
              </a:ext>
            </a:extLst>
          </p:cNvPr>
          <p:cNvSpPr>
            <a:spLocks noGrp="1"/>
          </p:cNvSpPr>
          <p:nvPr>
            <p:ph type="dt" sz="quarter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8EDD8DC-A05B-4D10-8ADA-8F9643C6249F}" type="datetimeFigureOut">
              <a:rPr lang="en-GB"/>
              <a:pPr>
                <a:defRPr/>
              </a:pPr>
              <a:t>02/12/2025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7E344A80-1FAA-526E-F871-78FDCD4F3D11}"/>
              </a:ext>
            </a:extLst>
          </p:cNvPr>
          <p:cNvSpPr>
            <a:spLocks noGrp="1"/>
          </p:cNvSpPr>
          <p:nvPr>
            <p:ph type="ftr" sz="quarter" idx="2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D9B7AA1A-CCB8-41DC-1A39-533B0F58E8F2}"/>
              </a:ext>
            </a:extLst>
          </p:cNvPr>
          <p:cNvSpPr>
            <a:spLocks noGrp="1"/>
          </p:cNvSpPr>
          <p:nvPr>
            <p:ph type="sldNum" sz="quarter" idx="3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1AB007CC-0DDA-4392-A6CD-1C3E5DCA970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E3835327-E5E7-AE39-56B1-6844D41DFD25}"/>
              </a:ext>
            </a:extLst>
          </p:cNvPr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F03C4DB-5169-CAA0-7A2F-2D61AF75F2CB}"/>
              </a:ext>
            </a:extLst>
          </p:cNvPr>
          <p:cNvSpPr>
            <a:spLocks noGrp="1"/>
          </p:cNvSpPr>
          <p:nvPr>
            <p:ph type="dt" idx="1"/>
          </p:nvPr>
        </p:nvSpPr>
        <p:spPr>
          <a:xfrm>
            <a:off x="3889375" y="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32096E50-0A2A-4857-94EF-01060E367946}" type="datetimeFigureOut">
              <a:rPr lang="en-US"/>
              <a:pPr>
                <a:defRPr/>
              </a:pPr>
              <a:t>12/2/2025</a:t>
            </a:fld>
            <a:endParaRPr lang="en-US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B9C98225-5562-3F16-2593-DA2CD8F54FA5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1047750" y="715963"/>
            <a:ext cx="4770438" cy="357822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744" tIns="46872" rIns="93744" bIns="46872" rtlCol="0" anchor="ctr"/>
          <a:lstStyle/>
          <a:p>
            <a:pPr lvl="0"/>
            <a:endParaRPr lang="en-US" noProof="0"/>
          </a:p>
        </p:txBody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E17C440D-F2F1-283D-D70B-A8F79393C92D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87388" y="4532313"/>
            <a:ext cx="5492750" cy="4292600"/>
          </a:xfrm>
          <a:prstGeom prst="rect">
            <a:avLst/>
          </a:prstGeom>
        </p:spPr>
        <p:txBody>
          <a:bodyPr vert="horz" lIns="93744" tIns="46872" rIns="93744" bIns="46872" rtlCol="0"/>
          <a:lstStyle/>
          <a:p>
            <a:pPr lvl="0"/>
            <a:r>
              <a:rPr lang="en-GB" noProof="0"/>
              <a:t>Click to edit Master text styles</a:t>
            </a:r>
          </a:p>
          <a:p>
            <a:pPr lvl="1"/>
            <a:r>
              <a:rPr lang="en-GB" noProof="0"/>
              <a:t>Second level</a:t>
            </a:r>
          </a:p>
          <a:p>
            <a:pPr lvl="2"/>
            <a:r>
              <a:rPr lang="en-GB" noProof="0"/>
              <a:t>Third level</a:t>
            </a:r>
          </a:p>
          <a:p>
            <a:pPr lvl="3"/>
            <a:r>
              <a:rPr lang="en-GB" noProof="0"/>
              <a:t>Fourth level</a:t>
            </a:r>
          </a:p>
          <a:p>
            <a:pPr lvl="4"/>
            <a:r>
              <a:rPr lang="en-GB" noProof="0"/>
              <a:t>Fifth level</a:t>
            </a:r>
            <a:endParaRPr lang="en-US" noProof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9199A7E-80AA-B99A-E607-40CE2BC77C98}"/>
              </a:ext>
            </a:extLst>
          </p:cNvPr>
          <p:cNvSpPr>
            <a:spLocks noGrp="1"/>
          </p:cNvSpPr>
          <p:nvPr>
            <p:ph type="ftr" sz="quarter" idx="4"/>
          </p:nvPr>
        </p:nvSpPr>
        <p:spPr>
          <a:xfrm>
            <a:off x="0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l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D78F825-34E3-15FB-9663-219C2BD08444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>
          <a:xfrm>
            <a:off x="3889375" y="9061450"/>
            <a:ext cx="2974975" cy="477838"/>
          </a:xfrm>
          <a:prstGeom prst="rect">
            <a:avLst/>
          </a:prstGeom>
        </p:spPr>
        <p:txBody>
          <a:bodyPr vert="horz" lIns="93744" tIns="46872" rIns="93744" bIns="46872" rtlCol="0" anchor="b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fld id="{ECC8A316-E45A-494B-B317-257227885DDB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Slide Image Placeholder 1">
            <a:extLst>
              <a:ext uri="{FF2B5EF4-FFF2-40B4-BE49-F238E27FC236}">
                <a16:creationId xmlns:a16="http://schemas.microsoft.com/office/drawing/2014/main" id="{A50C3D45-3DCC-3809-6C3D-5CE9F599FF0B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71" name="Notes Placeholder 2">
            <a:extLst>
              <a:ext uri="{FF2B5EF4-FFF2-40B4-BE49-F238E27FC236}">
                <a16:creationId xmlns:a16="http://schemas.microsoft.com/office/drawing/2014/main" id="{EFE884B0-DC01-7C53-018B-0BC7D2C1ED37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7172" name="Slide Number Placeholder 3">
            <a:extLst>
              <a:ext uri="{FF2B5EF4-FFF2-40B4-BE49-F238E27FC236}">
                <a16:creationId xmlns:a16="http://schemas.microsoft.com/office/drawing/2014/main" id="{6DE00FA3-1A33-8B3B-6E2A-0DF2D7E279C3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D4CD660D-82DB-45F2-BDC7-55DFA0B285C6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Slide Image Placeholder 1">
            <a:extLst>
              <a:ext uri="{FF2B5EF4-FFF2-40B4-BE49-F238E27FC236}">
                <a16:creationId xmlns:a16="http://schemas.microsoft.com/office/drawing/2014/main" id="{ADCEF704-DDB7-FE04-EE36-AB56560C9DA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0243" name="Notes Placeholder 2">
            <a:extLst>
              <a:ext uri="{FF2B5EF4-FFF2-40B4-BE49-F238E27FC236}">
                <a16:creationId xmlns:a16="http://schemas.microsoft.com/office/drawing/2014/main" id="{87982F5B-84D7-943C-A547-4DAE035A67CD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GB" altLang="en-US"/>
          </a:p>
        </p:txBody>
      </p:sp>
      <p:sp>
        <p:nvSpPr>
          <p:cNvPr id="10244" name="Slide Number Placeholder 3">
            <a:extLst>
              <a:ext uri="{FF2B5EF4-FFF2-40B4-BE49-F238E27FC236}">
                <a16:creationId xmlns:a16="http://schemas.microsoft.com/office/drawing/2014/main" id="{6C108630-4DFA-5579-A04F-2A3E56CFCF10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>
              <a:defRPr>
                <a:solidFill>
                  <a:schemeClr val="tx1"/>
                </a:solidFill>
                <a:latin typeface="Myriad Pro"/>
              </a:defRPr>
            </a:lvl1pPr>
            <a:lvl2pPr marL="742950" indent="-285750">
              <a:defRPr>
                <a:solidFill>
                  <a:schemeClr val="tx1"/>
                </a:solidFill>
                <a:latin typeface="Myriad Pro"/>
              </a:defRPr>
            </a:lvl2pPr>
            <a:lvl3pPr marL="1143000" indent="-228600">
              <a:defRPr>
                <a:solidFill>
                  <a:schemeClr val="tx1"/>
                </a:solidFill>
                <a:latin typeface="Myriad Pro"/>
              </a:defRPr>
            </a:lvl3pPr>
            <a:lvl4pPr marL="1600200" indent="-228600">
              <a:defRPr>
                <a:solidFill>
                  <a:schemeClr val="tx1"/>
                </a:solidFill>
                <a:latin typeface="Myriad Pro"/>
              </a:defRPr>
            </a:lvl4pPr>
            <a:lvl5pPr marL="2057400" indent="-228600">
              <a:defRPr>
                <a:solidFill>
                  <a:schemeClr val="tx1"/>
                </a:solidFill>
                <a:latin typeface="Myriad Pro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Myriad Pro"/>
              </a:defRPr>
            </a:lvl9pPr>
          </a:lstStyle>
          <a:p>
            <a:pPr fontAlgn="base">
              <a:spcBef>
                <a:spcPct val="0"/>
              </a:spcBef>
              <a:spcAft>
                <a:spcPct val="0"/>
              </a:spcAft>
            </a:pPr>
            <a:fld id="{EC9E2B6C-2391-41E5-96C0-BE9A2A754944}" type="slidenum">
              <a:rPr lang="en-US" altLang="en-US" smtClean="0">
                <a:latin typeface="Calibri" panose="020F0502020204030204" pitchFamily="34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429E3A8-BD54-DE20-499D-F37531A2E937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B3D0219-974D-4283-8D81-8E36AE58AC7F}" type="datetimeFigureOut">
              <a:rPr lang="en-GB"/>
              <a:pPr>
                <a:defRPr/>
              </a:pPr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619758-7E32-0F73-8107-8FCD6F462CD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0DD28D1-8324-5420-0BDF-7ED55B09EC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2F001EF-A848-4A05-89F4-FCB270E9A60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609973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155F1D-B969-ACAA-1DF0-1CBAB139BD7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33CFA4-9FF0-4702-A49B-C862F3754F5F}" type="datetimeFigureOut">
              <a:rPr lang="en-GB"/>
              <a:pPr>
                <a:defRPr/>
              </a:pPr>
              <a:t>02/12/2025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C7AF8A-7E95-4911-1EDB-72D56508E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77572E8-E1CA-64AB-0056-A73DA6AD2F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9B9AF0-FA4A-4B5E-B626-23918DBE572C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36513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A3C98B8-73EF-AE5A-8AB0-71FEA83ACF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6E9051-6BFF-4410-A284-8D780F0350F4}" type="datetimeFigureOut">
              <a:rPr lang="en-GB"/>
              <a:pPr>
                <a:defRPr/>
              </a:pPr>
              <a:t>02/12/2025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E37F372-BF91-7067-8D66-41C846D58179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CE5D1B-D97D-4AF2-8382-5450E6DEB98A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0051806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AE7DFF4A-7D59-234B-4BDE-A72A1F4B48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6AF01AD-67DB-4B04-98DF-676DDD83A583}" type="datetimeFigureOut">
              <a:rPr lang="en-GB"/>
              <a:pPr>
                <a:defRPr/>
              </a:pPr>
              <a:t>02/12/2025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E219517-413C-88D1-C17B-0BA5C7BDEECB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009B97-43F8-43CF-827A-D02F7A51FEA0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8631784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F5628F5F-B38A-7CD3-9FE1-FD8194A697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93E7E1-777A-4CBE-AB53-BD10F72B4B11}" type="datetimeFigureOut">
              <a:rPr lang="en-GB"/>
              <a:pPr>
                <a:defRPr/>
              </a:pPr>
              <a:t>02/12/2025</a:t>
            </a:fld>
            <a:endParaRPr lang="en-GB" dirty="0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BF02EB4E-F26E-1AE9-A7B1-798AC064EA97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EC2AC7-E442-48C9-A3B6-69890CDE110C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659262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41B2B033-396E-39AD-FAB0-CF45FE63AFA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F96CBB-256B-4B75-ACC3-14BB8BC980C7}" type="datetimeFigureOut">
              <a:rPr lang="en-GB"/>
              <a:pPr>
                <a:defRPr/>
              </a:pPr>
              <a:t>02/12/2025</a:t>
            </a:fld>
            <a:endParaRPr lang="en-GB" dirty="0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30326FF4-F625-7281-FFE3-494F8675499E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9760F6-F40A-4E1B-86B9-8FF3ECE93BF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884094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D8A8A55D-3A2F-E1C5-70D0-C09152D2ED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F68B3C-3E56-40B7-AFF9-DF7DCFF15A86}" type="datetimeFigureOut">
              <a:rPr lang="en-GB"/>
              <a:pPr>
                <a:defRPr/>
              </a:pPr>
              <a:t>02/12/2025</a:t>
            </a:fld>
            <a:endParaRPr lang="en-GB" dirty="0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95EBB022-9E11-2C96-B535-F46B30FE3592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2D7C13D-9AFA-4FE4-817E-890B60F58826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228585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7149FBE1-4CA2-F97B-8698-67A3132F18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82C4B5-69C1-4782-8E55-AA97816A5140}" type="datetimeFigureOut">
              <a:rPr lang="en-GB"/>
              <a:pPr>
                <a:defRPr/>
              </a:pPr>
              <a:t>02/12/2025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B9E35F-2D37-ABA3-A16A-640CEFE8E53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062662-F95A-488C-AEEE-30E24E2423A9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4500625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51658AF7-510B-CD9C-3D25-5C5FC359F19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7684452-B1DF-465D-9E14-4EB88FAD4ABB}" type="datetimeFigureOut">
              <a:rPr lang="en-GB"/>
              <a:pPr>
                <a:defRPr/>
              </a:pPr>
              <a:t>02/12/2025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59787BD-B45E-B4E8-038D-27E8F0FDD74A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5FAFDEA-3C3C-4B9C-A6B5-72866254EA2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33477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AF5240-7AF0-8874-FF16-4C242B1571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83901A9-FC24-4AE8-AB54-124EF3662A17}" type="datetimeFigureOut">
              <a:rPr lang="en-GB"/>
              <a:pPr>
                <a:defRPr/>
              </a:pPr>
              <a:t>02/12/2025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B4D3A2F2-183D-B3FF-49F1-8C86A590C95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77087A4-32DE-40DC-9D67-1E6E43898605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585141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299E000-6F6A-1664-9954-A4E8ACE433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E1161EF-7624-48AA-AD4C-F22C70397200}" type="datetimeFigureOut">
              <a:rPr lang="en-GB"/>
              <a:pPr>
                <a:defRPr/>
              </a:pPr>
              <a:t>02/12/2025</a:t>
            </a:fld>
            <a:endParaRPr lang="en-GB" dirty="0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15E526B6-3E62-E728-19D4-CBDCF79C2CF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39A5D9-FB82-41A0-9F0A-4F99493B7192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196734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>
            <a:extLst>
              <a:ext uri="{FF2B5EF4-FFF2-40B4-BE49-F238E27FC236}">
                <a16:creationId xmlns:a16="http://schemas.microsoft.com/office/drawing/2014/main" id="{BA8B7D6A-8011-31C7-498A-A234160232A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>
            <a:extLst>
              <a:ext uri="{FF2B5EF4-FFF2-40B4-BE49-F238E27FC236}">
                <a16:creationId xmlns:a16="http://schemas.microsoft.com/office/drawing/2014/main" id="{65CCA844-784B-9AE5-8FE8-6B65178611B3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4D2DB5-2C4E-3BC4-E400-A66000A2207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45629620-7D9E-4706-AF4C-E9021FB6C531}" type="datetimeFigureOut">
              <a:rPr lang="en-GB"/>
              <a:pPr>
                <a:defRPr/>
              </a:pPr>
              <a:t>02/12/2025</a:t>
            </a:fld>
            <a:endParaRPr lang="en-GB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1680F5-3D62-C9C0-9C15-EE2DE429EFE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fontAlgn="auto" hangingPunct="1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3A2B2A90-3924-4467-BCEB-E660F0C2496F}" type="slidenum">
              <a:rPr lang="en-GB"/>
              <a:pPr>
                <a:defRPr/>
              </a:pPr>
              <a:t>‹#›</a:t>
            </a:fld>
            <a:endParaRPr lang="en-GB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36" r:id="rId1"/>
    <p:sldLayoutId id="2147483737" r:id="rId2"/>
    <p:sldLayoutId id="2147483727" r:id="rId3"/>
    <p:sldLayoutId id="2147483728" r:id="rId4"/>
    <p:sldLayoutId id="2147483729" r:id="rId5"/>
    <p:sldLayoutId id="2147483730" r:id="rId6"/>
    <p:sldLayoutId id="2147483731" r:id="rId7"/>
    <p:sldLayoutId id="2147483732" r:id="rId8"/>
    <p:sldLayoutId id="2147483733" r:id="rId9"/>
    <p:sldLayoutId id="2147483734" r:id="rId10"/>
    <p:sldLayoutId id="2147483735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38/s41569-018-0057" TargetMode="External"/><Relationship Id="rId2" Type="http://schemas.openxmlformats.org/officeDocument/2006/relationships/hyperlink" Target="https://doi.org/10.2196/26161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16/j.amjcard.2021.05.027" TargetMode="External"/><Relationship Id="rId5" Type="http://schemas.openxmlformats.org/officeDocument/2006/relationships/hyperlink" Target="https://thehealthinnovationnetwork.co.uk/wp-content/uploads/2020/03/Mobile-ECG-Evaluation-Report-Full-Report.pdf" TargetMode="External"/><Relationship Id="rId4" Type="http://schemas.openxmlformats.org/officeDocument/2006/relationships/hyperlink" Target="https://doi.org/10.1177/09720634211012567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16/j.cjco.2022.07.011" TargetMode="External"/><Relationship Id="rId2" Type="http://schemas.openxmlformats.org/officeDocument/2006/relationships/hyperlink" Target="https://doi.org/10.5603/cj.a2019.0001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shtg.scot/our-advice/kardiamobile-for-detecting-atrial-fibrillation/" TargetMode="External"/><Relationship Id="rId5" Type="http://schemas.openxmlformats.org/officeDocument/2006/relationships/hyperlink" Target="https://link.springer.com/chapter/10.1007/978-3-031-61160-5_4" TargetMode="External"/><Relationship Id="rId4" Type="http://schemas.openxmlformats.org/officeDocument/2006/relationships/hyperlink" Target="https://doi.org/10.1093/ehjdh/ztad025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>
            <a:extLst>
              <a:ext uri="{FF2B5EF4-FFF2-40B4-BE49-F238E27FC236}">
                <a16:creationId xmlns:a16="http://schemas.microsoft.com/office/drawing/2014/main" id="{F9922D33-8BA9-C3CA-7492-BF4BE10F837F}"/>
              </a:ext>
            </a:extLst>
          </p:cNvPr>
          <p:cNvSpPr/>
          <p:nvPr/>
        </p:nvSpPr>
        <p:spPr>
          <a:xfrm>
            <a:off x="755650" y="3429000"/>
            <a:ext cx="7561263" cy="2303463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  <a:defRPr/>
            </a:pPr>
            <a:endParaRPr lang="en-GB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2F2AAE-0C3B-1D7D-96CD-06E961DE36D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11188" y="1304925"/>
            <a:ext cx="8353425" cy="42481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Digital Transformation in the Health and Care Professions (BMHP6026)</a:t>
            </a:r>
            <a:br>
              <a:rPr lang="en-GB" sz="40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Component 2 Assessment 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name: Cosmin Barbu</a:t>
            </a:r>
            <a:b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</a:br>
            <a:r>
              <a:rPr lang="en-GB" sz="3200" b="1" dirty="0">
                <a:solidFill>
                  <a:schemeClr val="accent2">
                    <a:lumMod val="20000"/>
                    <a:lumOff val="80000"/>
                  </a:schemeClr>
                </a:solidFill>
              </a:rPr>
              <a:t>Student ID: 2318292</a:t>
            </a:r>
            <a:endParaRPr lang="en-GB" altLang="en-US" sz="2200" dirty="0">
              <a:solidFill>
                <a:schemeClr val="accent2">
                  <a:lumMod val="20000"/>
                  <a:lumOff val="80000"/>
                </a:schemeClr>
              </a:solidFill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Title 1">
            <a:extLst>
              <a:ext uri="{FF2B5EF4-FFF2-40B4-BE49-F238E27FC236}">
                <a16:creationId xmlns:a16="http://schemas.microsoft.com/office/drawing/2014/main" id="{AD925733-ACAF-6747-850A-2DFB68B57AF5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GB" altLang="en-US" b="1"/>
              <a:t>Use of AI Acknowledgement</a:t>
            </a:r>
          </a:p>
        </p:txBody>
      </p:sp>
      <p:sp>
        <p:nvSpPr>
          <p:cNvPr id="8195" name="Content Placeholder 2">
            <a:extLst>
              <a:ext uri="{FF2B5EF4-FFF2-40B4-BE49-F238E27FC236}">
                <a16:creationId xmlns:a16="http://schemas.microsoft.com/office/drawing/2014/main" id="{5996FBEA-BFA4-E9C1-D263-F04465DD55CF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41325" y="1470025"/>
            <a:ext cx="8229600" cy="3916363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 confirm that I have not used any AI tools in the research and creation of this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assignment. I confirm that I have not presented any AI generated materials as my own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work. I confirm I have copies of my drafts, notes, and other resources I used, which I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may be asked to provide in evidence.</a:t>
            </a:r>
          </a:p>
          <a:p>
            <a:pPr>
              <a:defRPr/>
            </a:pPr>
            <a:endParaRPr lang="en-GB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Title 1">
            <a:extLst>
              <a:ext uri="{FF2B5EF4-FFF2-40B4-BE49-F238E27FC236}">
                <a16:creationId xmlns:a16="http://schemas.microsoft.com/office/drawing/2014/main" id="{798C0196-B65F-F01C-9CB8-6183179C8C7B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009775" y="-100013"/>
            <a:ext cx="5124450" cy="860426"/>
          </a:xfrm>
        </p:spPr>
        <p:txBody>
          <a:bodyPr/>
          <a:lstStyle/>
          <a:p>
            <a:pPr eaLnBrk="1" hangingPunct="1"/>
            <a:r>
              <a:rPr lang="en-GB" altLang="en-US" sz="3600" b="1"/>
              <a:t>Introduction</a:t>
            </a:r>
          </a:p>
        </p:txBody>
      </p:sp>
      <p:sp>
        <p:nvSpPr>
          <p:cNvPr id="9219" name="Content Placeholder 2">
            <a:extLst>
              <a:ext uri="{FF2B5EF4-FFF2-40B4-BE49-F238E27FC236}">
                <a16:creationId xmlns:a16="http://schemas.microsoft.com/office/drawing/2014/main" id="{ED2972D3-78F3-916D-C5DF-3B36BBBF50E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317500" y="2708275"/>
            <a:ext cx="8507413" cy="3467100"/>
          </a:xfrm>
        </p:spPr>
        <p:txBody>
          <a:bodyPr/>
          <a:lstStyle/>
          <a:p>
            <a:pPr eaLnBrk="1" hangingPunct="1">
              <a:lnSpc>
                <a:spcPct val="150000"/>
              </a:lnSpc>
              <a:defRPr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KardiaMobile, developed by AliveCor, is part of an NHS England funded project, via the countries Academic Health Science Networks.</a:t>
            </a:r>
          </a:p>
          <a:p>
            <a:pPr eaLnBrk="1" hangingPunct="1">
              <a:lnSpc>
                <a:spcPct val="150000"/>
              </a:lnSpc>
              <a:defRPr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A pilot program distributed devices across south London between January 2018 and March 2019 </a:t>
            </a:r>
            <a:r>
              <a:rPr lang="nl-NL" sz="1800" dirty="0"/>
              <a:t>(Biersteker, Schalij and Treskes, 2021).</a:t>
            </a: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hangingPunct="1">
              <a:lnSpc>
                <a:spcPct val="150000"/>
              </a:lnSpc>
              <a:defRPr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KardiaMobile, a portable electrocardiogram (ECG) developed by AliveCor, exemplifies the potential of mobile health tools to improve patient outcomes and streamline healthcare services (</a:t>
            </a:r>
            <a:r>
              <a:rPr lang="en-GB" altLang="en-US" sz="1800" dirty="0" err="1">
                <a:latin typeface="Arial" panose="020B0604020202020204" pitchFamily="34" charset="0"/>
                <a:cs typeface="Arial" panose="020B0604020202020204" pitchFamily="34" charset="0"/>
              </a:rPr>
              <a:t>Koltowski</a:t>
            </a: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 et al., 2021).</a:t>
            </a:r>
          </a:p>
          <a:p>
            <a:pPr marL="0" indent="0" eaLnBrk="1" hangingPunct="1">
              <a:lnSpc>
                <a:spcPct val="150000"/>
              </a:lnSpc>
              <a:buFont typeface="Arial" panose="020B0604020202020204" pitchFamily="34" charset="0"/>
              <a:buNone/>
              <a:defRPr/>
            </a:pPr>
            <a:endParaRPr lang="en-GB" altLang="en-US" sz="1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9220" name="Picture 2" descr="A screen shot of a device">
            <a:extLst>
              <a:ext uri="{FF2B5EF4-FFF2-40B4-BE49-F238E27FC236}">
                <a16:creationId xmlns:a16="http://schemas.microsoft.com/office/drawing/2014/main" id="{7F8A641D-7BEA-8B19-BB75-28C7D94DF4D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36775" y="549275"/>
            <a:ext cx="4870450" cy="24590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776CF946-4978-F131-4674-CD2B112E52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219200" y="-168275"/>
            <a:ext cx="6705600" cy="1012825"/>
          </a:xfrm>
        </p:spPr>
        <p:txBody>
          <a:bodyPr/>
          <a:lstStyle/>
          <a:p>
            <a:pPr eaLnBrk="1" hangingPunct="1"/>
            <a:r>
              <a:rPr lang="en-GB" altLang="en-US" b="1"/>
              <a:t>Impact on Workforce</a:t>
            </a:r>
          </a:p>
        </p:txBody>
      </p:sp>
      <p:sp>
        <p:nvSpPr>
          <p:cNvPr id="11267" name="Content Placeholder 2">
            <a:extLst>
              <a:ext uri="{FF2B5EF4-FFF2-40B4-BE49-F238E27FC236}">
                <a16:creationId xmlns:a16="http://schemas.microsoft.com/office/drawing/2014/main" id="{3357D16A-DFDC-E882-38DD-9DDF4BF3C8B4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11113" y="3213100"/>
            <a:ext cx="9144001" cy="2519363"/>
          </a:xfrm>
        </p:spPr>
        <p:txBody>
          <a:bodyPr/>
          <a:lstStyle/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A decrease in the amount of ECG tests, 24 hour tapes and 7 day Holter recordings.</a:t>
            </a:r>
          </a:p>
          <a:p>
            <a:pPr eaLnBrk="1" hangingPunct="1"/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Decrease in outpatient and general practitioner visits.</a:t>
            </a:r>
          </a:p>
          <a:p>
            <a:pPr eaLnBrk="1" hangingPunct="1"/>
            <a:r>
              <a:rPr lang="en-GB" altLang="en-US" sz="2400"/>
              <a:t>Lowering NHS healthcare costs through proactive AF diagnosis and stroke prevention (Frisch, Martin and Edwards, 2021)</a:t>
            </a:r>
            <a:r>
              <a:rPr lang="en-GB" altLang="en-US" sz="24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eaLnBrk="1" hangingPunct="1"/>
            <a:endParaRPr lang="en-GB" altLang="en-US" sz="2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1268" name="Picture 2" descr="A diagram of a device">
            <a:extLst>
              <a:ext uri="{FF2B5EF4-FFF2-40B4-BE49-F238E27FC236}">
                <a16:creationId xmlns:a16="http://schemas.microsoft.com/office/drawing/2014/main" id="{7E6B580C-CA6A-9DE6-7081-7AE03B98EC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12825" y="844550"/>
            <a:ext cx="7096125" cy="23034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70877B05-14C2-742A-9A5C-A3D8E9F14FE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-7938"/>
            <a:ext cx="8147050" cy="779463"/>
          </a:xfrm>
        </p:spPr>
        <p:txBody>
          <a:bodyPr/>
          <a:lstStyle/>
          <a:p>
            <a:pPr eaLnBrk="1" hangingPunct="1"/>
            <a:r>
              <a:rPr lang="en-GB" altLang="en-US" sz="4000" b="1"/>
              <a:t>Impact on service delivery </a:t>
            </a:r>
          </a:p>
        </p:txBody>
      </p:sp>
      <p:sp>
        <p:nvSpPr>
          <p:cNvPr id="12291" name="Content Placeholder 2">
            <a:extLst>
              <a:ext uri="{FF2B5EF4-FFF2-40B4-BE49-F238E27FC236}">
                <a16:creationId xmlns:a16="http://schemas.microsoft.com/office/drawing/2014/main" id="{E0251B49-069E-D47D-C512-E9C7B9A40831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4288" y="2924175"/>
            <a:ext cx="9144000" cy="3209925"/>
          </a:xfrm>
        </p:spPr>
        <p:txBody>
          <a:bodyPr/>
          <a:lstStyle/>
          <a:p>
            <a:pPr eaLnBrk="1" hangingPunct="1"/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With 98% accuracy  t</a:t>
            </a:r>
            <a:r>
              <a:rPr lang="en-GB" altLang="en-US" sz="2000"/>
              <a:t>he GP can record the presence of AF for the cardiologist to review.</a:t>
            </a:r>
          </a:p>
          <a:p>
            <a:pPr eaLnBrk="1" hangingPunct="1"/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Enables faster detection of arrhythmias, improving timely clinical decision-making.</a:t>
            </a:r>
          </a:p>
          <a:p>
            <a:pPr eaLnBrk="1" hangingPunct="1"/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Increases accessibility to ECG monitoring in community, clinical, and home settings.</a:t>
            </a:r>
          </a:p>
          <a:p>
            <a:pPr eaLnBrk="1" hangingPunct="1"/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Enhances remote monitoring and continuity of care through app-based data sharing </a:t>
            </a:r>
            <a:r>
              <a:rPr lang="en-GB" altLang="en-US" sz="2000"/>
              <a:t>(Health Innovation Network, 2020)</a:t>
            </a: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 .</a:t>
            </a:r>
          </a:p>
        </p:txBody>
      </p:sp>
      <p:pic>
        <p:nvPicPr>
          <p:cNvPr id="12292" name="Picture 10" descr="A close-up of a paper&#10;&#10;AI-generated content may be incorrect.">
            <a:extLst>
              <a:ext uri="{FF2B5EF4-FFF2-40B4-BE49-F238E27FC236}">
                <a16:creationId xmlns:a16="http://schemas.microsoft.com/office/drawing/2014/main" id="{125FFB18-2BBD-E9C3-C792-DDDD6770E95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75" y="981075"/>
            <a:ext cx="9037638" cy="1295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2" descr="A hand holding a phone with a stethoscope&#10;&#10;AI-generated content may be incorrect.">
            <a:extLst>
              <a:ext uri="{FF2B5EF4-FFF2-40B4-BE49-F238E27FC236}">
                <a16:creationId xmlns:a16="http://schemas.microsoft.com/office/drawing/2014/main" id="{83986559-2175-5D6E-1CBE-EDD2A1B6501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88" y="736600"/>
            <a:ext cx="9048750" cy="16922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3315" name="Title 1">
            <a:extLst>
              <a:ext uri="{FF2B5EF4-FFF2-40B4-BE49-F238E27FC236}">
                <a16:creationId xmlns:a16="http://schemas.microsoft.com/office/drawing/2014/main" id="{7F835285-4060-B46A-4D0F-78AB45979913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23850" y="-315913"/>
            <a:ext cx="8229600" cy="1143001"/>
          </a:xfrm>
        </p:spPr>
        <p:txBody>
          <a:bodyPr/>
          <a:lstStyle/>
          <a:p>
            <a:pPr eaLnBrk="1" hangingPunct="1"/>
            <a:r>
              <a:rPr lang="en-GB" altLang="en-US" b="1"/>
              <a:t>Impact on patients </a:t>
            </a:r>
          </a:p>
        </p:txBody>
      </p:sp>
      <p:sp>
        <p:nvSpPr>
          <p:cNvPr id="13316" name="Content Placeholder 2">
            <a:extLst>
              <a:ext uri="{FF2B5EF4-FFF2-40B4-BE49-F238E27FC236}">
                <a16:creationId xmlns:a16="http://schemas.microsoft.com/office/drawing/2014/main" id="{43591C79-6CC5-0BEA-A1F3-84CFB2913323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11113" y="2708275"/>
            <a:ext cx="9144000" cy="3413125"/>
          </a:xfrm>
        </p:spPr>
        <p:txBody>
          <a:bodyPr/>
          <a:lstStyle/>
          <a:p>
            <a:pPr>
              <a:defRPr/>
            </a:pP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Increases patient empowerment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by allowing individuals to monitor their own heart rhythm and participate more actively in their care.</a:t>
            </a:r>
          </a:p>
          <a:p>
            <a:pPr>
              <a:defRPr/>
            </a:pP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Improves communication with clinicians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by enabling patients to share accurate ECG data, more personalised and responsive care.</a:t>
            </a:r>
          </a:p>
          <a:p>
            <a:pPr>
              <a:defRPr/>
            </a:pP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May create challenges</a:t>
            </a:r>
            <a:r>
              <a:rPr lang="en-GB" altLang="en-US" sz="2000" dirty="0">
                <a:latin typeface="Arial" panose="020B0604020202020204" pitchFamily="34" charset="0"/>
                <a:cs typeface="Arial" panose="020B0604020202020204" pitchFamily="34" charset="0"/>
              </a:rPr>
              <a:t> such as digital exclusion, misinterpretation of readings, or feeling less supported if technology replaces human interaction </a:t>
            </a:r>
            <a:r>
              <a:rPr lang="en-GB" sz="2000" dirty="0"/>
              <a:t>(Chon and McManus, 2018)</a:t>
            </a:r>
            <a:r>
              <a:rPr lang="en-GB" altLang="en-US" sz="2000" dirty="0"/>
              <a:t>.</a:t>
            </a:r>
          </a:p>
          <a:p>
            <a:pPr marL="0" indent="0">
              <a:buFont typeface="Arial" panose="020B0604020202020204" pitchFamily="34" charset="0"/>
              <a:buNone/>
              <a:defRPr/>
            </a:pPr>
            <a:endParaRPr lang="en-GB" altLang="en-US" sz="2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20845C25-DCA7-F8DA-2C1A-A1E035AA91B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109663" y="-271463"/>
            <a:ext cx="6924675" cy="1066801"/>
          </a:xfrm>
        </p:spPr>
        <p:txBody>
          <a:bodyPr/>
          <a:lstStyle/>
          <a:p>
            <a:pPr eaLnBrk="1" hangingPunct="1"/>
            <a:r>
              <a:rPr lang="en-GB" altLang="en-US" b="1"/>
              <a:t>Impact on community </a:t>
            </a:r>
          </a:p>
        </p:txBody>
      </p:sp>
      <p:sp>
        <p:nvSpPr>
          <p:cNvPr id="14339" name="Content Placeholder 2">
            <a:extLst>
              <a:ext uri="{FF2B5EF4-FFF2-40B4-BE49-F238E27FC236}">
                <a16:creationId xmlns:a16="http://schemas.microsoft.com/office/drawing/2014/main" id="{5F88560E-69C3-03D2-30E3-73B42EA100F7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4763" y="2833688"/>
            <a:ext cx="9144001" cy="3124200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Enhances convenience and access by reducing the need for in-person appointments for basic checks.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Reduces pressure on traditional diagnostics by supporting effective triage.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Over reliance on devices may reduce face to face engagement with local health services, affecting relationship between patient and professionals </a:t>
            </a:r>
            <a:r>
              <a:rPr lang="en-GB" altLang="en-US" sz="2000"/>
              <a:t>(Johnson et al., 2021; Rosman et al., 2024).</a:t>
            </a:r>
            <a:endParaRPr lang="en-GB" alt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4340" name="Picture 4" descr="A group of people standing in a line&#10;&#10;AI-generated content may be incorrect.">
            <a:extLst>
              <a:ext uri="{FF2B5EF4-FFF2-40B4-BE49-F238E27FC236}">
                <a16:creationId xmlns:a16="http://schemas.microsoft.com/office/drawing/2014/main" id="{9DE2050F-1978-99A2-1B09-8FC0271E375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63" y="549275"/>
            <a:ext cx="9007475" cy="22844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itle 1">
            <a:extLst>
              <a:ext uri="{FF2B5EF4-FFF2-40B4-BE49-F238E27FC236}">
                <a16:creationId xmlns:a16="http://schemas.microsoft.com/office/drawing/2014/main" id="{283C3952-90D1-1A8F-6510-DF2234A5514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2438" y="-171450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/>
              <a:t>Challenges of the innovation</a:t>
            </a:r>
          </a:p>
        </p:txBody>
      </p:sp>
      <p:sp>
        <p:nvSpPr>
          <p:cNvPr id="15363" name="Content Placeholder 2">
            <a:extLst>
              <a:ext uri="{FF2B5EF4-FFF2-40B4-BE49-F238E27FC236}">
                <a16:creationId xmlns:a16="http://schemas.microsoft.com/office/drawing/2014/main" id="{AB906A95-8449-3EC7-0E35-53BBB1254F9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20638" y="3262313"/>
            <a:ext cx="9144000" cy="2457450"/>
          </a:xfrm>
        </p:spPr>
        <p:txBody>
          <a:bodyPr/>
          <a:lstStyle/>
          <a:p>
            <a:pPr eaLnBrk="1" hangingPunct="1">
              <a:lnSpc>
                <a:spcPct val="15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Digital literacy requirements for patients and caregivers.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Risk of patient anxiety or misinterpretation of data.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Ensuring fair access to digital devices and connectivity.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Ethical considerations regarding data privacy, storage and use </a:t>
            </a:r>
            <a:r>
              <a:rPr lang="da-DK" altLang="en-US" sz="2000"/>
              <a:t>(Lee et al., 2022; Li et al., 2023). </a:t>
            </a:r>
          </a:p>
          <a:p>
            <a:pPr eaLnBrk="1" hangingPunct="1">
              <a:lnSpc>
                <a:spcPct val="150000"/>
              </a:lnSpc>
            </a:pPr>
            <a:r>
              <a:rPr lang="en-GB" altLang="en-US" sz="20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</p:txBody>
      </p:sp>
      <p:pic>
        <p:nvPicPr>
          <p:cNvPr id="15364" name="Picture 2" descr="A robot and a finger touching a screen&#10;&#10;AI-generated content may be incorrect.">
            <a:extLst>
              <a:ext uri="{FF2B5EF4-FFF2-40B4-BE49-F238E27FC236}">
                <a16:creationId xmlns:a16="http://schemas.microsoft.com/office/drawing/2014/main" id="{00AAE490-75DF-72F5-9FE5-6FA13AA8CE3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4763" y="812800"/>
            <a:ext cx="9128126" cy="24574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Title 1">
            <a:extLst>
              <a:ext uri="{FF2B5EF4-FFF2-40B4-BE49-F238E27FC236}">
                <a16:creationId xmlns:a16="http://schemas.microsoft.com/office/drawing/2014/main" id="{8BDD1CC2-8059-525E-C764-788FE4D0C584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1938338" y="-100013"/>
            <a:ext cx="5267325" cy="779463"/>
          </a:xfrm>
        </p:spPr>
        <p:txBody>
          <a:bodyPr/>
          <a:lstStyle/>
          <a:p>
            <a:pPr eaLnBrk="1" hangingPunct="1"/>
            <a:r>
              <a:rPr lang="en-GB" altLang="en-US" b="1"/>
              <a:t>Conclusion</a:t>
            </a:r>
          </a:p>
        </p:txBody>
      </p:sp>
      <p:sp>
        <p:nvSpPr>
          <p:cNvPr id="16387" name="Content Placeholder 2">
            <a:extLst>
              <a:ext uri="{FF2B5EF4-FFF2-40B4-BE49-F238E27FC236}">
                <a16:creationId xmlns:a16="http://schemas.microsoft.com/office/drawing/2014/main" id="{50ACB425-439E-5398-FCF9-7CE79C87DDA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-11113" y="2492375"/>
            <a:ext cx="9144001" cy="3168650"/>
          </a:xfrm>
        </p:spPr>
        <p:txBody>
          <a:bodyPr/>
          <a:lstStyle/>
          <a:p>
            <a:pPr marL="0" indent="0">
              <a:buFont typeface="Arial" panose="020B0604020202020204" pitchFamily="34" charset="0"/>
              <a:buNone/>
              <a:defRPr/>
            </a:pPr>
            <a:endParaRPr lang="en-GB" dirty="0"/>
          </a:p>
          <a:p>
            <a:pPr>
              <a:defRPr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Empowers patients and improves access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Enhances confidence, promotes self-monitoring, and supports preventive care.</a:t>
            </a:r>
          </a:p>
          <a:p>
            <a:pPr>
              <a:defRPr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Transforms healthcare delivery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Simplifies service delivery, introduces new workforce competencies, and enables task delegation.</a:t>
            </a:r>
          </a:p>
          <a:p>
            <a:pPr>
              <a:defRPr/>
            </a:pPr>
            <a:r>
              <a:rPr lang="en-GB" sz="2000" b="1" dirty="0">
                <a:latin typeface="Arial" panose="020B0604020202020204" pitchFamily="34" charset="0"/>
                <a:cs typeface="Arial" panose="020B0604020202020204" pitchFamily="34" charset="0"/>
              </a:rPr>
              <a:t>Supports community and system-wide benefits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: Promotes patient-centered, data-driven care; requires investment in infrastructure, training, and digital literacy for sustainable, equitable outcomes </a:t>
            </a:r>
            <a:r>
              <a:rPr lang="en-GB" sz="2000" dirty="0"/>
              <a:t>(Scottish Health Technologies Group, 2022)</a:t>
            </a:r>
            <a:r>
              <a:rPr lang="en-GB" sz="2000" dirty="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</a:p>
          <a:p>
            <a:pPr eaLnBrk="1" hangingPunct="1">
              <a:defRPr/>
            </a:pPr>
            <a:endParaRPr lang="en-GB" altLang="en-US" dirty="0"/>
          </a:p>
        </p:txBody>
      </p:sp>
      <p:pic>
        <p:nvPicPr>
          <p:cNvPr id="16388" name="Picture 2" descr="A person drawing a light bulb on a white board&#10;&#10;AI-generated content may be incorrect.">
            <a:extLst>
              <a:ext uri="{FF2B5EF4-FFF2-40B4-BE49-F238E27FC236}">
                <a16:creationId xmlns:a16="http://schemas.microsoft.com/office/drawing/2014/main" id="{DA4169DF-0BDA-F73A-DFC0-CCFD02D3861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679450"/>
            <a:ext cx="8353425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>
            <a:extLst>
              <a:ext uri="{FF2B5EF4-FFF2-40B4-BE49-F238E27FC236}">
                <a16:creationId xmlns:a16="http://schemas.microsoft.com/office/drawing/2014/main" id="{311290EF-AB0B-4C9A-B966-EF79341C79C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74963" y="0"/>
            <a:ext cx="3352800" cy="765175"/>
          </a:xfrm>
        </p:spPr>
        <p:txBody>
          <a:bodyPr/>
          <a:lstStyle/>
          <a:p>
            <a:pPr eaLnBrk="1" hangingPunct="1"/>
            <a:r>
              <a:rPr lang="en-GB" altLang="en-US" sz="2400" b="1"/>
              <a:t>References</a:t>
            </a:r>
          </a:p>
        </p:txBody>
      </p:sp>
      <p:sp>
        <p:nvSpPr>
          <p:cNvPr id="17411" name="Content Placeholder 2">
            <a:extLst>
              <a:ext uri="{FF2B5EF4-FFF2-40B4-BE49-F238E27FC236}">
                <a16:creationId xmlns:a16="http://schemas.microsoft.com/office/drawing/2014/main" id="{441B6B36-52B3-76AE-56FA-008BE50015D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0" y="908050"/>
            <a:ext cx="9144000" cy="5041900"/>
          </a:xfrm>
        </p:spPr>
        <p:txBody>
          <a:bodyPr/>
          <a:lstStyle/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Biersteker, T.E., Schalij, M.J. and Treskes, R.W. (2021) 'Impact of mobile health devices for the detection of atrial fibrillation: Systematic review,' JMIR Mhealth and Uhealth, 9(4), p. e26161. 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https://doi.org/10.2196/26161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Chon, K.H. and McManus, D.D. (2018) 'Detection of atrial fibrillation using a smartwatch,' Nature Reviews Cardiology, 15(11), pp. 657–658. 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https://doi.org/10.1038/s41569-018-0057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Frisch, K., Martin, T. and Edwards, A., 2021. Technology-enabled workforce transformation in healthcare: opportunities and barriers. Journal of Health Management, 23(3), pp.189–202. 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https://doi.org/10.1177/09720634211012567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   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Health Innovation Network, 2020. Mobile ECG Evaluation Report: Independent Evaluation of the AHSN Network mobile ECG rollout programme.Available at: 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https://thehealthinnovationnetwork.co.uk/wp-content/uploads/2020/03/Mobile-ECG-Evaluation-Report-Full-Report.pdf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Johnson, D.M., Junarta, J., Gerace, C. and Frisch, D.R. (2021). Usefulness of Mobile Electrocardiographic Devices to Reduce Urgent Healthcare Visits. The American Journal of Cardiology,  153, pp.125–128. Doi: 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HTTPs://doi.org/10.1016/j.amjcard.2021.05.027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0" indent="0" eaLnBrk="1" hangingPunct="1">
              <a:buFont typeface="Arial" panose="020B0604020202020204" pitchFamily="34" charset="0"/>
              <a:buNone/>
            </a:pPr>
            <a:endParaRPr lang="en-GB" altLang="en-US" sz="240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>
            <a:extLst>
              <a:ext uri="{FF2B5EF4-FFF2-40B4-BE49-F238E27FC236}">
                <a16:creationId xmlns:a16="http://schemas.microsoft.com/office/drawing/2014/main" id="{A3C5411D-F9BF-8BD0-26CA-121E5708B9E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0" y="0"/>
            <a:ext cx="9144000" cy="5661025"/>
          </a:xfrm>
        </p:spPr>
        <p:txBody>
          <a:bodyPr/>
          <a:lstStyle/>
          <a:p>
            <a:pPr algn="l"/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Koltowski, L. </a:t>
            </a:r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 (2019) 'Kardia Mobile applicability in clinical practice: A comparison of Kardia Mobile and standard 12-lead electrocardiogram records in 100 consecutive patients of a tertiary cardiovascular care center,' </a:t>
            </a:r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Cardiology Journal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, 28(4), pp. 543–548. </a:t>
            </a:r>
            <a:r>
              <a:rPr lang="en-GB" altLang="en-US" sz="1800" u="sng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https://doi.org/10.5603/cj.a2019.0001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b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Lee, Calvin </a:t>
            </a:r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et al.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 (2022) 'Comparison of Apple Watch vs KardiaMobile: A Tale of Two Devices,' </a:t>
            </a:r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CJC Open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, 4(11), pp. 939–945. </a:t>
            </a:r>
            <a:r>
              <a:rPr lang="en-GB" altLang="en-US" sz="1800" u="sng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https://doi.org/10.1016/j.cjco.2022.07.011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b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Li, L., Zhang, Z., Zhou, L., Zhang, Z., Xiong, Y., Hu, Z. and Yao, Y. (2023). Use of machine learning algorithms to predict life-threatening ventricular arrhythmia in sepsis. </a:t>
            </a:r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European Heart Journal - Digital Health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,  4(3), pp.245–253. Doi: </a:t>
            </a:r>
            <a:r>
              <a:rPr lang="en-GB" altLang="en-US" sz="1800" u="sng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HTTPs://doi.org/10.1093/ehjdh/ztad025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  <a:b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Rosman, K., Baptiste, D., Rodney, T., Turkson-Ocran, R.A., Ogungbe, O. &amp; Commodore-Mensah, Y., 2024. </a:t>
            </a:r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Access to Quality Education and Technology: Examining Digital and Health Literacy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. In: D. Baptiste et al., eds. </a:t>
            </a:r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Transforming Social Determinants to Promote Global Health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. Springer. pp.49–54. Available at: </a:t>
            </a:r>
            <a:r>
              <a:rPr lang="en-GB" altLang="en-US" sz="1800" u="sng"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https://link.springer.com/chapter/10.1007/978-3-031-61160-5_4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.</a:t>
            </a:r>
            <a:b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Scottish Health Technologies Group, 2022. </a:t>
            </a:r>
            <a:r>
              <a:rPr lang="en-GB" altLang="en-US" sz="1800" i="1">
                <a:latin typeface="Arial" panose="020B0604020202020204" pitchFamily="34" charset="0"/>
                <a:cs typeface="Arial" panose="020B0604020202020204" pitchFamily="34" charset="0"/>
              </a:rPr>
              <a:t>KardiaMobile for detecting atrial fibrillation: Recommendation for NHSScotland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. Available at: </a:t>
            </a:r>
            <a:r>
              <a:rPr lang="en-GB" altLang="en-US" sz="1800" u="sng"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https://shtg.scot/our-advice/kardiamobile-for-detecting-atrial-fibrillation/</a:t>
            </a: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. (Accessed: 12 November 2025)</a:t>
            </a:r>
            <a:b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altLang="en-US" sz="18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</SharedWithUsers>
  </documentManagement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2" ma:contentTypeDescription="Create a new document." ma:contentTypeScope="" ma:versionID="a99b5ab61f45874ac4021837dd475404">
  <xsd:schema xmlns:xsd="http://www.w3.org/2001/XMLSchema" xmlns:xs="http://www.w3.org/2001/XMLSchema" xmlns:p="http://schemas.microsoft.com/office/2006/metadata/properties" xmlns:ns2="303dbf9b-b85b-46a0-94f1-894078c07ecd" targetNamespace="http://schemas.microsoft.com/office/2006/metadata/properties" ma:root="true" ma:fieldsID="c4d360f611fb76bcade101f689d84229" ns2:_=""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5FC5585-51CA-4C4C-9028-AEC8FAD67B8B}">
  <ds:schemaRefs>
    <ds:schemaRef ds:uri="http://purl.org/dc/dcmitype/"/>
    <ds:schemaRef ds:uri="http://purl.org/dc/elements/1.1/"/>
    <ds:schemaRef ds:uri="http://schemas.openxmlformats.org/package/2006/metadata/core-properties"/>
    <ds:schemaRef ds:uri="http://schemas.microsoft.com/office/infopath/2007/PartnerControls"/>
    <ds:schemaRef ds:uri="http://www.w3.org/XML/1998/namespace"/>
    <ds:schemaRef ds:uri="http://purl.org/dc/terms/"/>
    <ds:schemaRef ds:uri="http://schemas.microsoft.com/office/2006/documentManagement/types"/>
    <ds:schemaRef ds:uri="303dbf9b-b85b-46a0-94f1-894078c07ecd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F5B0EF21-CA5D-4A60-A3B8-014B6353052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Crop</Template>
  <TotalTime>7360</TotalTime>
  <Words>1093</Words>
  <Application>Microsoft Office PowerPoint</Application>
  <PresentationFormat>On-screen Show (4:3)</PresentationFormat>
  <Paragraphs>47</Paragraphs>
  <Slides>11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Myriad Pro</vt:lpstr>
      <vt:lpstr>20140311PresentationUWTSDTemplate</vt:lpstr>
      <vt:lpstr>Digital Transformation in the Health and Care Professions (BMHP6026)  Component 2 Assessment  Student name: Cosmin Barbu Student ID: 2318292</vt:lpstr>
      <vt:lpstr>Use of AI Acknowledgement</vt:lpstr>
      <vt:lpstr>Introduction</vt:lpstr>
      <vt:lpstr>Impact on Workforce</vt:lpstr>
      <vt:lpstr>Impact on service delivery </vt:lpstr>
      <vt:lpstr>Impact on patients </vt:lpstr>
      <vt:lpstr>Impact on community </vt:lpstr>
      <vt:lpstr>Challenges of the innovation</vt:lpstr>
      <vt:lpstr>Conclusion</vt:lpstr>
      <vt:lpstr>References</vt:lpstr>
      <vt:lpstr>Koltowski, L. et al. (2019) 'Kardia Mobile applicability in clinical practice: A comparison of Kardia Mobile and standard 12-lead electrocardiogram records in 100 consecutive patients of a tertiary cardiovascular care center,' Cardiology Journal, 28(4), pp. 543–548. https://doi.org/10.5603/cj.a2019.0001.  Lee, Calvin et al. (2022) 'Comparison of Apple Watch vs KardiaMobile: A Tale of Two Devices,' CJC Open, 4(11), pp. 939–945. https://doi.org/10.1016/j.cjco.2022.07.011.  Li, L., Zhang, Z., Zhou, L., Zhang, Z., Xiong, Y., Hu, Z. and Yao, Y. (2023). Use of machine learning algorithms to predict life-threatening ventricular arrhythmia in sepsis. European Heart Journal - Digital Health,  4(3), pp.245–253. Doi: HTTPs://doi.org/10.1093/ehjdh/ztad025.  Rosman, K., Baptiste, D., Rodney, T., Turkson-Ocran, R.A., Ogungbe, O. &amp; Commodore-Mensah, Y., 2024. Access to Quality Education and Technology: Examining Digital and Health Literacy. In: D. Baptiste et al., eds. Transforming Social Determinants to Promote Global Health. Springer. pp.49–54. Available at: https://link.springer.com/chapter/10.1007/978-3-031-61160-5_4. Scottish Health Technologies Group, 2022. KardiaMobile for detecting atrial fibrillation: Recommendation for NHSScotland. Available at: https://shtg.scot/our-advice/kardiamobile-for-detecting-atrial-fibrillation/. (Accessed: 12 November 2025)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Certificate of Higher Education in Skills for the Workplace   Effective Team Working &amp; Communications (BMSW 4002) Defining and Classifying Groups</dc:title>
  <dc:creator>Rebecca Stewart</dc:creator>
  <cp:lastModifiedBy>Cosmin Barbu</cp:lastModifiedBy>
  <cp:revision>186</cp:revision>
  <cp:lastPrinted>2021-01-18T19:39:53Z</cp:lastPrinted>
  <dcterms:created xsi:type="dcterms:W3CDTF">2020-06-13T21:56:47Z</dcterms:created>
  <dcterms:modified xsi:type="dcterms:W3CDTF">2025-12-02T15:05:32Z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SharedWithUsers">
    <vt:lpwstr>352;#Alison Harding;#2520;#Rachel Bendall;#2266;#Ruth Groff</vt:lpwstr>
  </property>
</Properties>
</file>