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 id="260"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197AE-30F2-3CE1-F5B3-80856228F6A3}" v="213" dt="2025-11-16T20:38:33.6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Protheroe-Thomas (2502342)" userId="S::2502342@student.uwtsd.ac.uk::bae64846-677b-4f5b-8f29-1d1442a0a36f" providerId="AD" clId="Web-{0CB197AE-30F2-3CE1-F5B3-80856228F6A3}"/>
    <pc:docChg chg="addSld modSld sldOrd addMainMaster delMainMaster">
      <pc:chgData name="Carys Protheroe-Thomas (2502342)" userId="S::2502342@student.uwtsd.ac.uk::bae64846-677b-4f5b-8f29-1d1442a0a36f" providerId="AD" clId="Web-{0CB197AE-30F2-3CE1-F5B3-80856228F6A3}" dt="2025-11-16T20:38:33.669" v="218" actId="14100"/>
      <pc:docMkLst>
        <pc:docMk/>
      </pc:docMkLst>
      <pc:sldChg chg="addSp delSp modSp mod setBg modClrScheme chgLayout">
        <pc:chgData name="Carys Protheroe-Thomas (2502342)" userId="S::2502342@student.uwtsd.ac.uk::bae64846-677b-4f5b-8f29-1d1442a0a36f" providerId="AD" clId="Web-{0CB197AE-30F2-3CE1-F5B3-80856228F6A3}" dt="2025-11-16T20:35:23.966" v="205" actId="14100"/>
        <pc:sldMkLst>
          <pc:docMk/>
          <pc:sldMk cId="109857222" sldId="256"/>
        </pc:sldMkLst>
        <pc:spChg chg="mod">
          <ac:chgData name="Carys Protheroe-Thomas (2502342)" userId="S::2502342@student.uwtsd.ac.uk::bae64846-677b-4f5b-8f29-1d1442a0a36f" providerId="AD" clId="Web-{0CB197AE-30F2-3CE1-F5B3-80856228F6A3}" dt="2025-11-16T20:35:18.763" v="204"/>
          <ac:spMkLst>
            <pc:docMk/>
            <pc:sldMk cId="109857222" sldId="256"/>
            <ac:spMk id="2" creationId="{00000000-0000-0000-0000-000000000000}"/>
          </ac:spMkLst>
        </pc:spChg>
        <pc:spChg chg="mod">
          <ac:chgData name="Carys Protheroe-Thomas (2502342)" userId="S::2502342@student.uwtsd.ac.uk::bae64846-677b-4f5b-8f29-1d1442a0a36f" providerId="AD" clId="Web-{0CB197AE-30F2-3CE1-F5B3-80856228F6A3}" dt="2025-11-16T20:35:18.763" v="204"/>
          <ac:spMkLst>
            <pc:docMk/>
            <pc:sldMk cId="109857222" sldId="256"/>
            <ac:spMk id="3" creationId="{00000000-0000-0000-0000-000000000000}"/>
          </ac:spMkLst>
        </pc:spChg>
        <pc:spChg chg="add del">
          <ac:chgData name="Carys Protheroe-Thomas (2502342)" userId="S::2502342@student.uwtsd.ac.uk::bae64846-677b-4f5b-8f29-1d1442a0a36f" providerId="AD" clId="Web-{0CB197AE-30F2-3CE1-F5B3-80856228F6A3}" dt="2025-11-16T20:35:18.763" v="204"/>
          <ac:spMkLst>
            <pc:docMk/>
            <pc:sldMk cId="109857222" sldId="256"/>
            <ac:spMk id="8" creationId="{CEDBC09E-10FE-C48A-8AE5-2DE3D7D705D6}"/>
          </ac:spMkLst>
        </pc:spChg>
        <pc:spChg chg="add del">
          <ac:chgData name="Carys Protheroe-Thomas (2502342)" userId="S::2502342@student.uwtsd.ac.uk::bae64846-677b-4f5b-8f29-1d1442a0a36f" providerId="AD" clId="Web-{0CB197AE-30F2-3CE1-F5B3-80856228F6A3}" dt="2025-11-16T20:35:18.763" v="204"/>
          <ac:spMkLst>
            <pc:docMk/>
            <pc:sldMk cId="109857222" sldId="256"/>
            <ac:spMk id="10" creationId="{31EBD83C-D653-7B6E-791C-91DC49F82E50}"/>
          </ac:spMkLst>
        </pc:spChg>
        <pc:spChg chg="add del">
          <ac:chgData name="Carys Protheroe-Thomas (2502342)" userId="S::2502342@student.uwtsd.ac.uk::bae64846-677b-4f5b-8f29-1d1442a0a36f" providerId="AD" clId="Web-{0CB197AE-30F2-3CE1-F5B3-80856228F6A3}" dt="2025-11-16T20:35:18.763" v="204"/>
          <ac:spMkLst>
            <pc:docMk/>
            <pc:sldMk cId="109857222" sldId="256"/>
            <ac:spMk id="12" creationId="{28B09CB6-CBCC-A221-E35E-4FA215926078}"/>
          </ac:spMkLst>
        </pc:spChg>
        <pc:spChg chg="add">
          <ac:chgData name="Carys Protheroe-Thomas (2502342)" userId="S::2502342@student.uwtsd.ac.uk::bae64846-677b-4f5b-8f29-1d1442a0a36f" providerId="AD" clId="Web-{0CB197AE-30F2-3CE1-F5B3-80856228F6A3}" dt="2025-11-16T20:35:18.763" v="204"/>
          <ac:spMkLst>
            <pc:docMk/>
            <pc:sldMk cId="109857222" sldId="256"/>
            <ac:spMk id="17" creationId="{FAF3766F-DEF3-4802-BB0D-7A18EDD9704F}"/>
          </ac:spMkLst>
        </pc:spChg>
        <pc:spChg chg="add">
          <ac:chgData name="Carys Protheroe-Thomas (2502342)" userId="S::2502342@student.uwtsd.ac.uk::bae64846-677b-4f5b-8f29-1d1442a0a36f" providerId="AD" clId="Web-{0CB197AE-30F2-3CE1-F5B3-80856228F6A3}" dt="2025-11-16T20:35:18.763" v="204"/>
          <ac:spMkLst>
            <pc:docMk/>
            <pc:sldMk cId="109857222" sldId="256"/>
            <ac:spMk id="19" creationId="{BD0C058D-27D4-3139-E199-E2C11099B62C}"/>
          </ac:spMkLst>
        </pc:spChg>
        <pc:spChg chg="add">
          <ac:chgData name="Carys Protheroe-Thomas (2502342)" userId="S::2502342@student.uwtsd.ac.uk::bae64846-677b-4f5b-8f29-1d1442a0a36f" providerId="AD" clId="Web-{0CB197AE-30F2-3CE1-F5B3-80856228F6A3}" dt="2025-11-16T20:35:18.763" v="204"/>
          <ac:spMkLst>
            <pc:docMk/>
            <pc:sldMk cId="109857222" sldId="256"/>
            <ac:spMk id="21" creationId="{E94E0531-D614-3CB6-996E-FF0184A33A54}"/>
          </ac:spMkLst>
        </pc:spChg>
        <pc:picChg chg="add mod">
          <ac:chgData name="Carys Protheroe-Thomas (2502342)" userId="S::2502342@student.uwtsd.ac.uk::bae64846-677b-4f5b-8f29-1d1442a0a36f" providerId="AD" clId="Web-{0CB197AE-30F2-3CE1-F5B3-80856228F6A3}" dt="2025-11-16T20:35:23.966" v="205" actId="14100"/>
          <ac:picMkLst>
            <pc:docMk/>
            <pc:sldMk cId="109857222" sldId="256"/>
            <ac:picMk id="4" creationId="{96C5D573-A3C4-5728-5EAF-B45876FBF8CD}"/>
          </ac:picMkLst>
        </pc:picChg>
      </pc:sldChg>
      <pc:sldChg chg="addSp delSp modSp new">
        <pc:chgData name="Carys Protheroe-Thomas (2502342)" userId="S::2502342@student.uwtsd.ac.uk::bae64846-677b-4f5b-8f29-1d1442a0a36f" providerId="AD" clId="Web-{0CB197AE-30F2-3CE1-F5B3-80856228F6A3}" dt="2025-11-16T20:36:31.951" v="208" actId="14100"/>
        <pc:sldMkLst>
          <pc:docMk/>
          <pc:sldMk cId="2067426026" sldId="257"/>
        </pc:sldMkLst>
        <pc:spChg chg="mod">
          <ac:chgData name="Carys Protheroe-Thomas (2502342)" userId="S::2502342@student.uwtsd.ac.uk::bae64846-677b-4f5b-8f29-1d1442a0a36f" providerId="AD" clId="Web-{0CB197AE-30F2-3CE1-F5B3-80856228F6A3}" dt="2025-11-16T20:32:39.618" v="187" actId="20577"/>
          <ac:spMkLst>
            <pc:docMk/>
            <pc:sldMk cId="2067426026" sldId="257"/>
            <ac:spMk id="2" creationId="{F2FBA232-9384-C4A3-954D-E9CE276556B4}"/>
          </ac:spMkLst>
        </pc:spChg>
        <pc:spChg chg="del mod">
          <ac:chgData name="Carys Protheroe-Thomas (2502342)" userId="S::2502342@student.uwtsd.ac.uk::bae64846-677b-4f5b-8f29-1d1442a0a36f" providerId="AD" clId="Web-{0CB197AE-30F2-3CE1-F5B3-80856228F6A3}" dt="2025-11-16T20:27:23.075" v="81"/>
          <ac:spMkLst>
            <pc:docMk/>
            <pc:sldMk cId="2067426026" sldId="257"/>
            <ac:spMk id="3" creationId="{00D8CCCB-3ECA-314C-AD2E-073E55766A13}"/>
          </ac:spMkLst>
        </pc:spChg>
        <pc:picChg chg="add mod">
          <ac:chgData name="Carys Protheroe-Thomas (2502342)" userId="S::2502342@student.uwtsd.ac.uk::bae64846-677b-4f5b-8f29-1d1442a0a36f" providerId="AD" clId="Web-{0CB197AE-30F2-3CE1-F5B3-80856228F6A3}" dt="2025-11-16T20:36:31.951" v="208" actId="14100"/>
          <ac:picMkLst>
            <pc:docMk/>
            <pc:sldMk cId="2067426026" sldId="257"/>
            <ac:picMk id="4" creationId="{79B156DB-B9B0-2FFB-5558-844D5B6F90A9}"/>
          </ac:picMkLst>
        </pc:picChg>
      </pc:sldChg>
      <pc:sldChg chg="addSp delSp modSp new">
        <pc:chgData name="Carys Protheroe-Thomas (2502342)" userId="S::2502342@student.uwtsd.ac.uk::bae64846-677b-4f5b-8f29-1d1442a0a36f" providerId="AD" clId="Web-{0CB197AE-30F2-3CE1-F5B3-80856228F6A3}" dt="2025-11-16T20:38:33.669" v="218" actId="14100"/>
        <pc:sldMkLst>
          <pc:docMk/>
          <pc:sldMk cId="1069316327" sldId="258"/>
        </pc:sldMkLst>
        <pc:spChg chg="mod">
          <ac:chgData name="Carys Protheroe-Thomas (2502342)" userId="S::2502342@student.uwtsd.ac.uk::bae64846-677b-4f5b-8f29-1d1442a0a36f" providerId="AD" clId="Web-{0CB197AE-30F2-3CE1-F5B3-80856228F6A3}" dt="2025-11-16T20:33:41.401" v="198" actId="20577"/>
          <ac:spMkLst>
            <pc:docMk/>
            <pc:sldMk cId="1069316327" sldId="258"/>
            <ac:spMk id="2" creationId="{5143BD87-09AA-A92A-938B-F8DCB0884534}"/>
          </ac:spMkLst>
        </pc:spChg>
        <pc:spChg chg="del">
          <ac:chgData name="Carys Protheroe-Thomas (2502342)" userId="S::2502342@student.uwtsd.ac.uk::bae64846-677b-4f5b-8f29-1d1442a0a36f" providerId="AD" clId="Web-{0CB197AE-30F2-3CE1-F5B3-80856228F6A3}" dt="2025-11-16T20:30:55.366" v="169"/>
          <ac:spMkLst>
            <pc:docMk/>
            <pc:sldMk cId="1069316327" sldId="258"/>
            <ac:spMk id="3" creationId="{5A432E6E-6D22-208D-D873-2DCEFC02B800}"/>
          </ac:spMkLst>
        </pc:spChg>
        <pc:picChg chg="add mod">
          <ac:chgData name="Carys Protheroe-Thomas (2502342)" userId="S::2502342@student.uwtsd.ac.uk::bae64846-677b-4f5b-8f29-1d1442a0a36f" providerId="AD" clId="Web-{0CB197AE-30F2-3CE1-F5B3-80856228F6A3}" dt="2025-11-16T20:38:33.669" v="218" actId="14100"/>
          <ac:picMkLst>
            <pc:docMk/>
            <pc:sldMk cId="1069316327" sldId="258"/>
            <ac:picMk id="4" creationId="{54B6B64A-C4FD-E51F-2406-87DF89809D71}"/>
          </ac:picMkLst>
        </pc:picChg>
      </pc:sldChg>
      <pc:sldChg chg="addSp delSp modSp new ord">
        <pc:chgData name="Carys Protheroe-Thomas (2502342)" userId="S::2502342@student.uwtsd.ac.uk::bae64846-677b-4f5b-8f29-1d1442a0a36f" providerId="AD" clId="Web-{0CB197AE-30F2-3CE1-F5B3-80856228F6A3}" dt="2025-11-16T20:37:15.826" v="211" actId="1076"/>
        <pc:sldMkLst>
          <pc:docMk/>
          <pc:sldMk cId="2368854379" sldId="259"/>
        </pc:sldMkLst>
        <pc:spChg chg="mod">
          <ac:chgData name="Carys Protheroe-Thomas (2502342)" userId="S::2502342@student.uwtsd.ac.uk::bae64846-677b-4f5b-8f29-1d1442a0a36f" providerId="AD" clId="Web-{0CB197AE-30F2-3CE1-F5B3-80856228F6A3}" dt="2025-11-16T20:30:38.412" v="168" actId="20577"/>
          <ac:spMkLst>
            <pc:docMk/>
            <pc:sldMk cId="2368854379" sldId="259"/>
            <ac:spMk id="2" creationId="{C0939608-26FD-66F8-E339-0A4133103732}"/>
          </ac:spMkLst>
        </pc:spChg>
        <pc:spChg chg="del">
          <ac:chgData name="Carys Protheroe-Thomas (2502342)" userId="S::2502342@student.uwtsd.ac.uk::bae64846-677b-4f5b-8f29-1d1442a0a36f" providerId="AD" clId="Web-{0CB197AE-30F2-3CE1-F5B3-80856228F6A3}" dt="2025-11-16T20:30:28.928" v="166"/>
          <ac:spMkLst>
            <pc:docMk/>
            <pc:sldMk cId="2368854379" sldId="259"/>
            <ac:spMk id="3" creationId="{CFE3EB2A-7B91-ABD4-EDCD-B0775D9B650D}"/>
          </ac:spMkLst>
        </pc:spChg>
        <pc:picChg chg="add mod">
          <ac:chgData name="Carys Protheroe-Thomas (2502342)" userId="S::2502342@student.uwtsd.ac.uk::bae64846-677b-4f5b-8f29-1d1442a0a36f" providerId="AD" clId="Web-{0CB197AE-30F2-3CE1-F5B3-80856228F6A3}" dt="2025-11-16T20:37:15.826" v="211" actId="1076"/>
          <ac:picMkLst>
            <pc:docMk/>
            <pc:sldMk cId="2368854379" sldId="259"/>
            <ac:picMk id="4" creationId="{1E6C7728-5307-AA04-77D8-BCB0C55AE16D}"/>
          </ac:picMkLst>
        </pc:picChg>
      </pc:sldChg>
      <pc:sldChg chg="addSp delSp modSp new">
        <pc:chgData name="Carys Protheroe-Thomas (2502342)" userId="S::2502342@student.uwtsd.ac.uk::bae64846-677b-4f5b-8f29-1d1442a0a36f" providerId="AD" clId="Web-{0CB197AE-30F2-3CE1-F5B3-80856228F6A3}" dt="2025-11-16T20:37:52.365" v="214" actId="14100"/>
        <pc:sldMkLst>
          <pc:docMk/>
          <pc:sldMk cId="3312384527" sldId="260"/>
        </pc:sldMkLst>
        <pc:spChg chg="mod">
          <ac:chgData name="Carys Protheroe-Thomas (2502342)" userId="S::2502342@student.uwtsd.ac.uk::bae64846-677b-4f5b-8f29-1d1442a0a36f" providerId="AD" clId="Web-{0CB197AE-30F2-3CE1-F5B3-80856228F6A3}" dt="2025-11-16T20:33:54.448" v="201" actId="20577"/>
          <ac:spMkLst>
            <pc:docMk/>
            <pc:sldMk cId="3312384527" sldId="260"/>
            <ac:spMk id="2" creationId="{BE1FCDA3-B172-E7C8-885B-4497F5016FC3}"/>
          </ac:spMkLst>
        </pc:spChg>
        <pc:spChg chg="del">
          <ac:chgData name="Carys Protheroe-Thomas (2502342)" userId="S::2502342@student.uwtsd.ac.uk::bae64846-677b-4f5b-8f29-1d1442a0a36f" providerId="AD" clId="Web-{0CB197AE-30F2-3CE1-F5B3-80856228F6A3}" dt="2025-11-16T20:33:58.370" v="202"/>
          <ac:spMkLst>
            <pc:docMk/>
            <pc:sldMk cId="3312384527" sldId="260"/>
            <ac:spMk id="3" creationId="{7015B23F-89C1-0BAC-A971-D6C23B30A706}"/>
          </ac:spMkLst>
        </pc:spChg>
        <pc:picChg chg="add mod">
          <ac:chgData name="Carys Protheroe-Thomas (2502342)" userId="S::2502342@student.uwtsd.ac.uk::bae64846-677b-4f5b-8f29-1d1442a0a36f" providerId="AD" clId="Web-{0CB197AE-30F2-3CE1-F5B3-80856228F6A3}" dt="2025-11-16T20:37:52.365" v="214" actId="14100"/>
          <ac:picMkLst>
            <pc:docMk/>
            <pc:sldMk cId="3312384527" sldId="260"/>
            <ac:picMk id="4" creationId="{E36C8409-03CC-0881-0FEF-37586D5832A2}"/>
          </ac:picMkLst>
        </pc:picChg>
      </pc:sldChg>
      <pc:sldMasterChg chg="del delSldLayout">
        <pc:chgData name="Carys Protheroe-Thomas (2502342)" userId="S::2502342@student.uwtsd.ac.uk::bae64846-677b-4f5b-8f29-1d1442a0a36f" providerId="AD" clId="Web-{0CB197AE-30F2-3CE1-F5B3-80856228F6A3}" dt="2025-11-16T20:26:07.559" v="0"/>
        <pc:sldMasterMkLst>
          <pc:docMk/>
          <pc:sldMasterMk cId="2460954070" sldId="2147483660"/>
        </pc:sldMasterMkLst>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2385387890" sldId="2147483661"/>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949138452" sldId="2147483662"/>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2591524520" sldId="2147483663"/>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1203092039" sldId="2147483664"/>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3733172339" sldId="2147483665"/>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3210312558" sldId="2147483666"/>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3146388984" sldId="2147483667"/>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3171841454" sldId="2147483668"/>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1718958274" sldId="2147483669"/>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2202905451" sldId="2147483670"/>
          </pc:sldLayoutMkLst>
        </pc:sldLayoutChg>
        <pc:sldLayoutChg chg="del">
          <pc:chgData name="Carys Protheroe-Thomas (2502342)" userId="S::2502342@student.uwtsd.ac.uk::bae64846-677b-4f5b-8f29-1d1442a0a36f" providerId="AD" clId="Web-{0CB197AE-30F2-3CE1-F5B3-80856228F6A3}" dt="2025-11-16T20:26:07.559" v="0"/>
          <pc:sldLayoutMkLst>
            <pc:docMk/>
            <pc:sldMasterMk cId="2460954070" sldId="2147483660"/>
            <pc:sldLayoutMk cId="3479445657" sldId="2147483671"/>
          </pc:sldLayoutMkLst>
        </pc:sldLayoutChg>
      </pc:sldMasterChg>
      <pc:sldMasterChg chg="add addSldLayout">
        <pc:chgData name="Carys Protheroe-Thomas (2502342)" userId="S::2502342@student.uwtsd.ac.uk::bae64846-677b-4f5b-8f29-1d1442a0a36f" providerId="AD" clId="Web-{0CB197AE-30F2-3CE1-F5B3-80856228F6A3}" dt="2025-11-16T20:26:07.559" v="0"/>
        <pc:sldMasterMkLst>
          <pc:docMk/>
          <pc:sldMasterMk cId="2011304020" sldId="2147483695"/>
        </pc:sldMasterMkLst>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1916759614" sldId="2147483684"/>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1027499351" sldId="2147483685"/>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3386914331" sldId="2147483686"/>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916566522" sldId="2147483687"/>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2712415620" sldId="2147483688"/>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402754561" sldId="2147483689"/>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2839503182" sldId="2147483690"/>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240671569" sldId="2147483691"/>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2716266913" sldId="2147483692"/>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2451754570" sldId="2147483693"/>
          </pc:sldLayoutMkLst>
        </pc:sldLayoutChg>
        <pc:sldLayoutChg chg="add">
          <pc:chgData name="Carys Protheroe-Thomas (2502342)" userId="S::2502342@student.uwtsd.ac.uk::bae64846-677b-4f5b-8f29-1d1442a0a36f" providerId="AD" clId="Web-{0CB197AE-30F2-3CE1-F5B3-80856228F6A3}" dt="2025-11-16T20:26:07.559" v="0"/>
          <pc:sldLayoutMkLst>
            <pc:docMk/>
            <pc:sldMasterMk cId="2011304020" sldId="2147483695"/>
            <pc:sldLayoutMk cId="1875820336" sldId="21474836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3950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0671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6266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51754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75820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12415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16759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27499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86914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16566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11/16/2025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2754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11/16/2025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1130402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17869" y="1000768"/>
            <a:ext cx="3566452" cy="2985582"/>
          </a:xfrm>
        </p:spPr>
        <p:txBody>
          <a:bodyPr anchor="b">
            <a:normAutofit/>
          </a:bodyPr>
          <a:lstStyle/>
          <a:p>
            <a:pPr>
              <a:lnSpc>
                <a:spcPct val="90000"/>
              </a:lnSpc>
            </a:pPr>
            <a:r>
              <a:rPr lang="en-GB" sz="4100"/>
              <a:t>Strengths and limitations of the little albert theory</a:t>
            </a:r>
          </a:p>
        </p:txBody>
      </p:sp>
      <p:sp>
        <p:nvSpPr>
          <p:cNvPr id="3" name="Subtitle 2"/>
          <p:cNvSpPr>
            <a:spLocks noGrp="1"/>
          </p:cNvSpPr>
          <p:nvPr>
            <p:ph type="subTitle" idx="1"/>
          </p:nvPr>
        </p:nvSpPr>
        <p:spPr>
          <a:xfrm>
            <a:off x="517868" y="4214945"/>
            <a:ext cx="3566453" cy="1741871"/>
          </a:xfrm>
        </p:spPr>
        <p:txBody>
          <a:bodyPr anchor="t">
            <a:normAutofit/>
          </a:bodyPr>
          <a:lstStyle/>
          <a:p>
            <a:r>
              <a:rPr lang="en-GB" dirty="0"/>
              <a:t> By Carys Protheroe Thomas </a:t>
            </a:r>
          </a:p>
        </p:txBody>
      </p:sp>
      <p:sp>
        <p:nvSpPr>
          <p:cNvPr id="19" name="Freeform: Shape 18">
            <a:extLst>
              <a:ext uri="{FF2B5EF4-FFF2-40B4-BE49-F238E27FC236}">
                <a16:creationId xmlns:a16="http://schemas.microsoft.com/office/drawing/2014/main" id="{BD0C058D-27D4-3139-E199-E2C11099B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 and - of behaviourist perspective | Psychology OCR notes">
            <a:extLst>
              <a:ext uri="{FF2B5EF4-FFF2-40B4-BE49-F238E27FC236}">
                <a16:creationId xmlns:a16="http://schemas.microsoft.com/office/drawing/2014/main" id="{96C5D573-A3C4-5728-5EAF-B45876FBF8CD}"/>
              </a:ext>
            </a:extLst>
          </p:cNvPr>
          <p:cNvPicPr>
            <a:picLocks noChangeAspect="1"/>
          </p:cNvPicPr>
          <p:nvPr/>
        </p:nvPicPr>
        <p:blipFill>
          <a:blip r:embed="rId2"/>
          <a:stretch>
            <a:fillRect/>
          </a:stretch>
        </p:blipFill>
        <p:spPr>
          <a:xfrm>
            <a:off x="4906809" y="1000768"/>
            <a:ext cx="5174755" cy="4103642"/>
          </a:xfrm>
          <a:prstGeom prst="rect">
            <a:avLst/>
          </a:prstGeom>
        </p:spPr>
      </p:pic>
      <p:sp>
        <p:nvSpPr>
          <p:cNvPr id="21" name="Freeform: Shape 20">
            <a:extLst>
              <a:ext uri="{FF2B5EF4-FFF2-40B4-BE49-F238E27FC236}">
                <a16:creationId xmlns:a16="http://schemas.microsoft.com/office/drawing/2014/main" id="{E94E0531-D614-3CB6-996E-FF0184A33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BA232-9384-C4A3-954D-E9CE276556B4}"/>
              </a:ext>
            </a:extLst>
          </p:cNvPr>
          <p:cNvSpPr>
            <a:spLocks noGrp="1"/>
          </p:cNvSpPr>
          <p:nvPr>
            <p:ph type="title"/>
          </p:nvPr>
        </p:nvSpPr>
        <p:spPr/>
        <p:txBody>
          <a:bodyPr>
            <a:normAutofit fontScale="90000"/>
          </a:bodyPr>
          <a:lstStyle/>
          <a:p>
            <a:r>
              <a:rPr lang="en-GB" dirty="0"/>
              <a:t>The little albert theory (1920)  by Watson and Rayner, shows an experiment based on their theory of behaviour.</a:t>
            </a:r>
          </a:p>
        </p:txBody>
      </p:sp>
      <p:pic>
        <p:nvPicPr>
          <p:cNvPr id="4" name="Picture 3" descr="The Little Albert Experiment And The Chilling Story Behind It">
            <a:extLst>
              <a:ext uri="{FF2B5EF4-FFF2-40B4-BE49-F238E27FC236}">
                <a16:creationId xmlns:a16="http://schemas.microsoft.com/office/drawing/2014/main" id="{79B156DB-B9B0-2FFB-5558-844D5B6F90A9}"/>
              </a:ext>
            </a:extLst>
          </p:cNvPr>
          <p:cNvPicPr>
            <a:picLocks noChangeAspect="1"/>
          </p:cNvPicPr>
          <p:nvPr/>
        </p:nvPicPr>
        <p:blipFill>
          <a:blip r:embed="rId2"/>
          <a:stretch>
            <a:fillRect/>
          </a:stretch>
        </p:blipFill>
        <p:spPr>
          <a:xfrm>
            <a:off x="526942" y="3076594"/>
            <a:ext cx="5726623" cy="3042472"/>
          </a:xfrm>
          <a:prstGeom prst="rect">
            <a:avLst/>
          </a:prstGeom>
        </p:spPr>
      </p:pic>
    </p:spTree>
    <p:extLst>
      <p:ext uri="{BB962C8B-B14F-4D97-AF65-F5344CB8AC3E}">
        <p14:creationId xmlns:p14="http://schemas.microsoft.com/office/powerpoint/2010/main" val="2067426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39608-26FD-66F8-E339-0A4133103732}"/>
              </a:ext>
            </a:extLst>
          </p:cNvPr>
          <p:cNvSpPr>
            <a:spLocks noGrp="1"/>
          </p:cNvSpPr>
          <p:nvPr>
            <p:ph type="title"/>
          </p:nvPr>
        </p:nvSpPr>
        <p:spPr/>
        <p:txBody>
          <a:bodyPr vert="horz" lIns="91440" tIns="45720" rIns="91440" bIns="45720" rtlCol="0" anchor="t">
            <a:noAutofit/>
          </a:bodyPr>
          <a:lstStyle/>
          <a:p>
            <a:r>
              <a:rPr lang="en-GB" sz="2800" b="0" dirty="0">
                <a:ea typeface="+mj-lt"/>
                <a:cs typeface="+mj-lt"/>
              </a:rPr>
              <a:t>The study is controversial and lacks many strengths, but it has three main strengths. </a:t>
            </a:r>
            <a:br>
              <a:rPr lang="en-GB" sz="2800" b="0" dirty="0">
                <a:ea typeface="+mj-lt"/>
                <a:cs typeface="+mj-lt"/>
              </a:rPr>
            </a:br>
            <a:r>
              <a:rPr lang="en-GB" sz="2800" b="0" dirty="0">
                <a:ea typeface="+mj-lt"/>
                <a:cs typeface="+mj-lt"/>
              </a:rPr>
              <a:t>According to Get Revising 2025, the study provided crucial evidence for how classical conditioning may occur in humans and shows an understanding of how phobias can occur in an individual. </a:t>
            </a:r>
            <a:br>
              <a:rPr lang="en-GB" sz="2800" b="0" dirty="0">
                <a:ea typeface="+mj-lt"/>
                <a:cs typeface="+mj-lt"/>
              </a:rPr>
            </a:br>
            <a:r>
              <a:rPr lang="en-GB" sz="2800" b="0" dirty="0">
                <a:ea typeface="+mj-lt"/>
                <a:cs typeface="+mj-lt"/>
              </a:rPr>
              <a:t>The Little Albert study is also useful in the history of psychology. Zimbardo (2025) defined it as “one of the most iconic and controversial studies in the history of psychology”.</a:t>
            </a:r>
            <a:endParaRPr lang="en-US" sz="2800" dirty="0"/>
          </a:p>
          <a:p>
            <a:endParaRPr lang="en-GB" dirty="0"/>
          </a:p>
        </p:txBody>
      </p:sp>
      <p:pic>
        <p:nvPicPr>
          <p:cNvPr id="4" name="Picture 3" descr="Strength Icon Design 25725777 Vector Art at Vecteezy">
            <a:extLst>
              <a:ext uri="{FF2B5EF4-FFF2-40B4-BE49-F238E27FC236}">
                <a16:creationId xmlns:a16="http://schemas.microsoft.com/office/drawing/2014/main" id="{1E6C7728-5307-AA04-77D8-BCB0C55AE16D}"/>
              </a:ext>
            </a:extLst>
          </p:cNvPr>
          <p:cNvPicPr>
            <a:picLocks noChangeAspect="1"/>
          </p:cNvPicPr>
          <p:nvPr/>
        </p:nvPicPr>
        <p:blipFill>
          <a:blip r:embed="rId2"/>
          <a:stretch>
            <a:fillRect/>
          </a:stretch>
        </p:blipFill>
        <p:spPr>
          <a:xfrm>
            <a:off x="833034" y="4730857"/>
            <a:ext cx="2660543" cy="2123268"/>
          </a:xfrm>
          <a:prstGeom prst="rect">
            <a:avLst/>
          </a:prstGeom>
        </p:spPr>
      </p:pic>
    </p:spTree>
    <p:extLst>
      <p:ext uri="{BB962C8B-B14F-4D97-AF65-F5344CB8AC3E}">
        <p14:creationId xmlns:p14="http://schemas.microsoft.com/office/powerpoint/2010/main" val="2368854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FCDA3-B172-E7C8-885B-4497F5016FC3}"/>
              </a:ext>
            </a:extLst>
          </p:cNvPr>
          <p:cNvSpPr>
            <a:spLocks noGrp="1"/>
          </p:cNvSpPr>
          <p:nvPr>
            <p:ph type="title"/>
          </p:nvPr>
        </p:nvSpPr>
        <p:spPr/>
        <p:txBody>
          <a:bodyPr>
            <a:normAutofit fontScale="90000"/>
          </a:bodyPr>
          <a:lstStyle/>
          <a:p>
            <a:r>
              <a:rPr lang="en-GB" sz="2000" b="0" dirty="0"/>
              <a:t>Another limitation suggested by early years 2025 is that the sample size of the study can reduce the amount of reliability for the study, as there was only one “participant”. Due to this, there can be no definite answer to whether Albert's responses were due to being conditioned or if they're part of his own individual personality.</a:t>
            </a:r>
            <a:br>
              <a:rPr lang="en-GB" sz="2000" b="0" dirty="0"/>
            </a:br>
            <a:endParaRPr lang="en-GB" sz="2000" b="0"/>
          </a:p>
          <a:p>
            <a:r>
              <a:rPr lang="en-GB" sz="2000" b="0" dirty="0"/>
              <a:t>Finally, Simply Psychology 2025 proposes that the study did not consider Albert's growth in maturity as he was around 9 months for the initial test and 12 months when the final test took place, though this may not be a lot of time, usually, for an infant, it is. This meant that it could be unclear as to if his age changes influenced his reactions.</a:t>
            </a:r>
            <a:endParaRPr lang="en-GB" dirty="0"/>
          </a:p>
        </p:txBody>
      </p:sp>
      <p:pic>
        <p:nvPicPr>
          <p:cNvPr id="4" name="Picture 3" descr="The importance of limitation – Bone and Payne">
            <a:extLst>
              <a:ext uri="{FF2B5EF4-FFF2-40B4-BE49-F238E27FC236}">
                <a16:creationId xmlns:a16="http://schemas.microsoft.com/office/drawing/2014/main" id="{E36C8409-03CC-0881-0FEF-37586D5832A2}"/>
              </a:ext>
            </a:extLst>
          </p:cNvPr>
          <p:cNvPicPr>
            <a:picLocks noChangeAspect="1"/>
          </p:cNvPicPr>
          <p:nvPr/>
        </p:nvPicPr>
        <p:blipFill>
          <a:blip r:embed="rId2"/>
          <a:stretch>
            <a:fillRect/>
          </a:stretch>
        </p:blipFill>
        <p:spPr>
          <a:xfrm>
            <a:off x="526942" y="3575271"/>
            <a:ext cx="3905572" cy="2858779"/>
          </a:xfrm>
          <a:prstGeom prst="rect">
            <a:avLst/>
          </a:prstGeom>
        </p:spPr>
      </p:pic>
    </p:spTree>
    <p:extLst>
      <p:ext uri="{BB962C8B-B14F-4D97-AF65-F5344CB8AC3E}">
        <p14:creationId xmlns:p14="http://schemas.microsoft.com/office/powerpoint/2010/main" val="3312384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3BD87-09AA-A92A-938B-F8DCB0884534}"/>
              </a:ext>
            </a:extLst>
          </p:cNvPr>
          <p:cNvSpPr>
            <a:spLocks noGrp="1"/>
          </p:cNvSpPr>
          <p:nvPr>
            <p:ph type="title"/>
          </p:nvPr>
        </p:nvSpPr>
        <p:spPr>
          <a:xfrm>
            <a:off x="521208" y="978408"/>
            <a:ext cx="10079916" cy="4623098"/>
          </a:xfrm>
        </p:spPr>
        <p:txBody>
          <a:bodyPr vert="horz" lIns="91440" tIns="45720" rIns="91440" bIns="45720" rtlCol="0" anchor="t">
            <a:noAutofit/>
          </a:bodyPr>
          <a:lstStyle/>
          <a:p>
            <a:pPr algn="ctr"/>
            <a:r>
              <a:rPr lang="en-GB" sz="2000" b="0" dirty="0">
                <a:ea typeface="+mj-lt"/>
                <a:cs typeface="+mj-lt"/>
              </a:rPr>
              <a:t>The limitations largely outweigh the positives for the Little Albert study. Early years say, one limitation is that Albert's reactions were inconsistent, and the “conditioned” fear seemed to weaken in later sessions. This is supported by Powell and Schmaltz (2021)'s modern re-analysis of the study, which concluded that the results were “ambiguous” and less fearful than initially reported.</a:t>
            </a:r>
            <a:br>
              <a:rPr lang="en-GB" sz="2000" b="0" dirty="0">
                <a:ea typeface="+mj-lt"/>
                <a:cs typeface="+mj-lt"/>
              </a:rPr>
            </a:br>
            <a:endParaRPr lang="en-US" sz="2000"/>
          </a:p>
          <a:p>
            <a:r>
              <a:rPr lang="en-GB" sz="2000" b="0" dirty="0">
                <a:ea typeface="+mj-lt"/>
                <a:cs typeface="+mj-lt"/>
              </a:rPr>
              <a:t>Simply Psychology 2025 suggests, "A second limitation is that the study did not control for pseudo-conditioning, resulting in the possibility that the results may not reflect accurate classical conditioning." Pseudo-conditioning occurs when a specific subject becomes more expressive with fear or a negative stimulus due to excessive exposure.</a:t>
            </a:r>
            <a:br>
              <a:rPr lang="en-GB" sz="2000" b="0" dirty="0">
                <a:ea typeface="+mj-lt"/>
                <a:cs typeface="+mj-lt"/>
              </a:rPr>
            </a:br>
            <a:endParaRPr lang="en-GB" sz="2000" b="0" dirty="0">
              <a:ea typeface="+mj-lt"/>
              <a:cs typeface="+mj-lt"/>
            </a:endParaRPr>
          </a:p>
        </p:txBody>
      </p:sp>
      <p:pic>
        <p:nvPicPr>
          <p:cNvPr id="4" name="Picture 3" descr="Possible Limitations of The High I | MACRO Recruitment">
            <a:extLst>
              <a:ext uri="{FF2B5EF4-FFF2-40B4-BE49-F238E27FC236}">
                <a16:creationId xmlns:a16="http://schemas.microsoft.com/office/drawing/2014/main" id="{54B6B64A-C4FD-E51F-2406-87DF89809D71}"/>
              </a:ext>
            </a:extLst>
          </p:cNvPr>
          <p:cNvPicPr>
            <a:picLocks noChangeAspect="1"/>
          </p:cNvPicPr>
          <p:nvPr/>
        </p:nvPicPr>
        <p:blipFill>
          <a:blip r:embed="rId2"/>
          <a:stretch>
            <a:fillRect/>
          </a:stretch>
        </p:blipFill>
        <p:spPr>
          <a:xfrm>
            <a:off x="526948" y="4266777"/>
            <a:ext cx="3815154" cy="2302345"/>
          </a:xfrm>
          <a:prstGeom prst="rect">
            <a:avLst/>
          </a:prstGeom>
        </p:spPr>
      </p:pic>
    </p:spTree>
    <p:extLst>
      <p:ext uri="{BB962C8B-B14F-4D97-AF65-F5344CB8AC3E}">
        <p14:creationId xmlns:p14="http://schemas.microsoft.com/office/powerpoint/2010/main" val="1069316327"/>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GestaltVTI</vt:lpstr>
      <vt:lpstr>Strengths and limitations of the little albert theory</vt:lpstr>
      <vt:lpstr>The little albert theory (1920)  by Watson and Rayner, shows an experiment based on their theory of behaviour.</vt:lpstr>
      <vt:lpstr>The study is controversial and lacks many strengths, but it has three main strengths.  According to Get Revising 2025, the study provided crucial evidence for how classical conditioning may occur in humans and shows an understanding of how phobias can occur in an individual.  The Little Albert study is also useful in the history of psychology. Zimbardo (2025) defined it as “one of the most iconic and controversial studies in the history of psychology”. </vt:lpstr>
      <vt:lpstr>Another limitation suggested by early years 2025 is that the sample size of the study can reduce the amount of reliability for the study, as there was only one “participant”. Due to this, there can be no definite answer to whether Albert's responses were due to being conditioned or if they're part of his own individual personality.  Finally, Simply Psychology 2025 proposes that the study did not consider Albert's growth in maturity as he was around 9 months for the initial test and 12 months when the final test took place, though this may not be a lot of time, usually, for an infant, it is. This meant that it could be unclear as to if his age changes influenced his reactions.</vt:lpstr>
      <vt:lpstr>The limitations largely outweigh the positives for the Little Albert study. Early years say, one limitation is that Albert's reactions were inconsistent, and the “conditioned” fear seemed to weaken in later sessions. This is supported by Powell and Schmaltz (2021)'s modern re-analysis of the study, which concluded that the results were “ambiguous” and less fearful than initially reported.  Simply Psychology 2025 suggests, "A second limitation is that the study did not control for pseudo-conditioning, resulting in the possibility that the results may not reflect accurate classical conditioning." Pseudo-conditioning occurs when a specific subject becomes more expressive with fear or a negative stimulus due to excessive exposure.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70</cp:revision>
  <dcterms:created xsi:type="dcterms:W3CDTF">2025-11-16T20:25:49Z</dcterms:created>
  <dcterms:modified xsi:type="dcterms:W3CDTF">2025-11-16T20:38:33Z</dcterms:modified>
</cp:coreProperties>
</file>