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2" r:id="rId1"/>
  </p:sldMasterIdLst>
  <p:notesMasterIdLst>
    <p:notesMasterId r:id="rId30"/>
  </p:notesMasterIdLst>
  <p:sldIdLst>
    <p:sldId id="268" r:id="rId2"/>
    <p:sldId id="269" r:id="rId3"/>
    <p:sldId id="270" r:id="rId4"/>
    <p:sldId id="271" r:id="rId5"/>
    <p:sldId id="272" r:id="rId6"/>
    <p:sldId id="273" r:id="rId7"/>
    <p:sldId id="274" r:id="rId8"/>
    <p:sldId id="275" r:id="rId9"/>
    <p:sldId id="276" r:id="rId10"/>
    <p:sldId id="277" r:id="rId11"/>
    <p:sldId id="279" r:id="rId12"/>
    <p:sldId id="280" r:id="rId13"/>
    <p:sldId id="281" r:id="rId14"/>
    <p:sldId id="282" r:id="rId15"/>
    <p:sldId id="283" r:id="rId16"/>
    <p:sldId id="284" r:id="rId17"/>
    <p:sldId id="285" r:id="rId18"/>
    <p:sldId id="256" r:id="rId19"/>
    <p:sldId id="257" r:id="rId20"/>
    <p:sldId id="258" r:id="rId21"/>
    <p:sldId id="259" r:id="rId22"/>
    <p:sldId id="260" r:id="rId23"/>
    <p:sldId id="261" r:id="rId24"/>
    <p:sldId id="262" r:id="rId25"/>
    <p:sldId id="263" r:id="rId26"/>
    <p:sldId id="264" r:id="rId27"/>
    <p:sldId id="265" r:id="rId28"/>
    <p:sldId id="266"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1" dt="2026-10-10T22:13:52.285"/>
    <p1510:client id="{A25F9D85-C131-46D1-9A62-4C4993E44CE1}" v="25" dt="2026-10-10T22:02:26.1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8" d="100"/>
          <a:sy n="78" d="100"/>
        </p:scale>
        <p:origin x="850" y="6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6">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BB3939-5F8C-4D99-B35D-F923EAF770DE}" type="doc">
      <dgm:prSet loTypeId="urn:microsoft.com/office/officeart/2005/8/layout/vList2" loCatId="list" qsTypeId="urn:microsoft.com/office/officeart/2005/8/quickstyle/simple1#6" qsCatId="simple" csTypeId="urn:microsoft.com/office/officeart/2005/8/colors/colorful2#1" csCatId="colorful"/>
      <dgm:spPr/>
      <dgm:t>
        <a:bodyPr/>
        <a:lstStyle/>
        <a:p>
          <a:endParaRPr lang="en-US"/>
        </a:p>
      </dgm:t>
    </dgm:pt>
    <dgm:pt modelId="{7ACAC049-74A6-441E-A67F-6CF37AE558D2}">
      <dgm:prSet/>
      <dgm:spPr/>
      <dgm:t>
        <a:bodyPr/>
        <a:lstStyle/>
        <a:p>
          <a:r>
            <a:rPr lang="fr-FR" b="1"/>
            <a:t>Type 2 Diabetes: A Significant Prevention Challenge</a:t>
          </a:r>
          <a:endParaRPr lang="en-US"/>
        </a:p>
      </dgm:t>
    </dgm:pt>
    <dgm:pt modelId="{07146219-9B5E-4A04-95C2-C794058DF18F}" type="parTrans" cxnId="{A70D2568-9D1B-48B4-BB04-CF204441284A}">
      <dgm:prSet/>
      <dgm:spPr/>
      <dgm:t>
        <a:bodyPr/>
        <a:lstStyle/>
        <a:p>
          <a:endParaRPr lang="en-US"/>
        </a:p>
      </dgm:t>
    </dgm:pt>
    <dgm:pt modelId="{0364EACD-A92B-4FF3-A699-69FD72FFFAD5}" type="sibTrans" cxnId="{A70D2568-9D1B-48B4-BB04-CF204441284A}">
      <dgm:prSet/>
      <dgm:spPr/>
      <dgm:t>
        <a:bodyPr/>
        <a:lstStyle/>
        <a:p>
          <a:endParaRPr lang="en-US"/>
        </a:p>
      </dgm:t>
    </dgm:pt>
    <dgm:pt modelId="{2FAB175D-99FE-4CCD-B90C-CB2ABF6E5AAA}">
      <dgm:prSet/>
      <dgm:spPr/>
      <dgm:t>
        <a:bodyPr/>
        <a:lstStyle/>
        <a:p>
          <a:r>
            <a:rPr lang="en-US"/>
            <a:t>England:</a:t>
          </a:r>
        </a:p>
      </dgm:t>
    </dgm:pt>
    <dgm:pt modelId="{6C14FFCB-CD1D-4A75-9693-4F3A74709C95}" type="parTrans" cxnId="{F86FDBBC-FBE2-4D04-8EE6-DE739B9833B0}">
      <dgm:prSet/>
      <dgm:spPr/>
      <dgm:t>
        <a:bodyPr/>
        <a:lstStyle/>
        <a:p>
          <a:endParaRPr lang="en-US"/>
        </a:p>
      </dgm:t>
    </dgm:pt>
    <dgm:pt modelId="{19CEE619-380C-4FB1-9893-45D9E7AA213C}" type="sibTrans" cxnId="{F86FDBBC-FBE2-4D04-8EE6-DE739B9833B0}">
      <dgm:prSet/>
      <dgm:spPr/>
      <dgm:t>
        <a:bodyPr/>
        <a:lstStyle/>
        <a:p>
          <a:endParaRPr lang="en-US"/>
        </a:p>
      </dgm:t>
    </dgm:pt>
    <dgm:pt modelId="{2640D222-1A51-4C63-8B21-479D6054E351}">
      <dgm:prSet/>
      <dgm:spPr/>
      <dgm:t>
        <a:bodyPr/>
        <a:lstStyle/>
        <a:p>
          <a:r>
            <a:rPr lang="en-US"/>
            <a:t>Around 5.7 million adults were estimated to have non-diabetic Hyperglycemia (NDH) in 2021.</a:t>
          </a:r>
        </a:p>
      </dgm:t>
    </dgm:pt>
    <dgm:pt modelId="{E926D343-26C4-4F9C-A536-224333AC0F54}" type="parTrans" cxnId="{ADD6EB0B-D140-436F-87C7-D4A33D16A680}">
      <dgm:prSet/>
      <dgm:spPr/>
      <dgm:t>
        <a:bodyPr/>
        <a:lstStyle/>
        <a:p>
          <a:endParaRPr lang="en-US"/>
        </a:p>
      </dgm:t>
    </dgm:pt>
    <dgm:pt modelId="{777B8C80-5762-4AC4-AE3C-9710904F2F54}" type="sibTrans" cxnId="{ADD6EB0B-D140-436F-87C7-D4A33D16A680}">
      <dgm:prSet/>
      <dgm:spPr/>
      <dgm:t>
        <a:bodyPr/>
        <a:lstStyle/>
        <a:p>
          <a:endParaRPr lang="en-US"/>
        </a:p>
      </dgm:t>
    </dgm:pt>
    <dgm:pt modelId="{41CE0FB0-72AE-4402-B291-859D7555AF89}">
      <dgm:prSet/>
      <dgm:spPr/>
      <dgm:t>
        <a:bodyPr/>
        <a:lstStyle/>
        <a:p>
          <a:r>
            <a:rPr lang="en-US"/>
            <a:t>This represents 12.7% of adults aged 18+.</a:t>
          </a:r>
        </a:p>
      </dgm:t>
    </dgm:pt>
    <dgm:pt modelId="{1CA2DFF2-E6FA-4061-88D0-1FC20FAB48E7}" type="parTrans" cxnId="{7D724AF4-775E-49CC-B6DE-E0D86E4FF8A0}">
      <dgm:prSet/>
      <dgm:spPr/>
      <dgm:t>
        <a:bodyPr/>
        <a:lstStyle/>
        <a:p>
          <a:endParaRPr lang="en-US"/>
        </a:p>
      </dgm:t>
    </dgm:pt>
    <dgm:pt modelId="{3C333828-EE0C-4D2E-9ECB-D65BB442873E}" type="sibTrans" cxnId="{7D724AF4-775E-49CC-B6DE-E0D86E4FF8A0}">
      <dgm:prSet/>
      <dgm:spPr/>
      <dgm:t>
        <a:bodyPr/>
        <a:lstStyle/>
        <a:p>
          <a:endParaRPr lang="en-US"/>
        </a:p>
      </dgm:t>
    </dgm:pt>
    <dgm:pt modelId="{6D32E339-3BEC-4C2E-B2A7-14C8C85A1456}">
      <dgm:prSet/>
      <dgm:spPr/>
      <dgm:t>
        <a:bodyPr/>
        <a:lstStyle/>
        <a:p>
          <a:r>
            <a:rPr lang="en-US"/>
            <a:t>More than 152,000 adults aged 19–39 had been diagnosed with Type 2 diabetes by March 2024. </a:t>
          </a:r>
        </a:p>
      </dgm:t>
    </dgm:pt>
    <dgm:pt modelId="{7298B557-EC85-4BD7-9812-048F21B2E568}" type="parTrans" cxnId="{417A5F8D-D5E1-46B7-A339-85F2EF6075A1}">
      <dgm:prSet/>
      <dgm:spPr/>
      <dgm:t>
        <a:bodyPr/>
        <a:lstStyle/>
        <a:p>
          <a:endParaRPr lang="en-US"/>
        </a:p>
      </dgm:t>
    </dgm:pt>
    <dgm:pt modelId="{A4693F58-94E1-48EA-8C77-A3D26C28101F}" type="sibTrans" cxnId="{417A5F8D-D5E1-46B7-A339-85F2EF6075A1}">
      <dgm:prSet/>
      <dgm:spPr/>
      <dgm:t>
        <a:bodyPr/>
        <a:lstStyle/>
        <a:p>
          <a:endParaRPr lang="en-US"/>
        </a:p>
      </dgm:t>
    </dgm:pt>
    <dgm:pt modelId="{DD992CA5-D89D-4038-ADF9-D0B3C35C1499}">
      <dgm:prSet/>
      <dgm:spPr/>
      <dgm:t>
        <a:bodyPr/>
        <a:lstStyle/>
        <a:p>
          <a:r>
            <a:rPr lang="en-US"/>
            <a:t>Early-onset Type 2 diabetes is associated with greater lifetime risk of complications, adverse cardiovascular outcomes and earlier mortality.</a:t>
          </a:r>
        </a:p>
      </dgm:t>
    </dgm:pt>
    <dgm:pt modelId="{9BF9FB5C-DD63-4879-8D33-DB0F36586BF4}" type="parTrans" cxnId="{87BA3775-AE9D-4AAF-9871-E911399C6A49}">
      <dgm:prSet/>
      <dgm:spPr/>
      <dgm:t>
        <a:bodyPr/>
        <a:lstStyle/>
        <a:p>
          <a:endParaRPr lang="en-US"/>
        </a:p>
      </dgm:t>
    </dgm:pt>
    <dgm:pt modelId="{7A51619D-83DD-43EA-8709-DC5DE9602744}" type="sibTrans" cxnId="{87BA3775-AE9D-4AAF-9871-E911399C6A49}">
      <dgm:prSet/>
      <dgm:spPr/>
      <dgm:t>
        <a:bodyPr/>
        <a:lstStyle/>
        <a:p>
          <a:endParaRPr lang="en-US"/>
        </a:p>
      </dgm:t>
    </dgm:pt>
    <dgm:pt modelId="{257B708A-7D17-468E-AFC1-2760FFA7FC93}">
      <dgm:prSet/>
      <dgm:spPr/>
      <dgm:t>
        <a:bodyPr/>
        <a:lstStyle/>
        <a:p>
          <a:r>
            <a:rPr lang="en-US" i="1"/>
            <a:t>(Office for Health Improvement and Disparities, 2026)</a:t>
          </a:r>
          <a:endParaRPr lang="en-US"/>
        </a:p>
      </dgm:t>
    </dgm:pt>
    <dgm:pt modelId="{83491022-DE25-4EBC-9111-D4C6A70E727E}" type="parTrans" cxnId="{AB492AF9-CC92-4089-856C-2EFA2B0F4A3B}">
      <dgm:prSet/>
      <dgm:spPr/>
      <dgm:t>
        <a:bodyPr/>
        <a:lstStyle/>
        <a:p>
          <a:endParaRPr lang="en-US"/>
        </a:p>
      </dgm:t>
    </dgm:pt>
    <dgm:pt modelId="{4B35B3BC-48BE-4F90-93A2-EE82642FAA14}" type="sibTrans" cxnId="{AB492AF9-CC92-4089-856C-2EFA2B0F4A3B}">
      <dgm:prSet/>
      <dgm:spPr/>
      <dgm:t>
        <a:bodyPr/>
        <a:lstStyle/>
        <a:p>
          <a:endParaRPr lang="en-US"/>
        </a:p>
      </dgm:t>
    </dgm:pt>
    <dgm:pt modelId="{715AACCD-5751-4BBD-9EBC-A98B7F10CF0B}">
      <dgm:prSet/>
      <dgm:spPr/>
      <dgm:t>
        <a:bodyPr/>
        <a:lstStyle/>
        <a:p>
          <a:r>
            <a:rPr lang="en-US" b="1"/>
            <a:t>Prevention should begin before diabetes develops.</a:t>
          </a:r>
          <a:endParaRPr lang="en-US"/>
        </a:p>
      </dgm:t>
    </dgm:pt>
    <dgm:pt modelId="{89C992F6-1FB6-40D9-969B-D2D46064785B}" type="parTrans" cxnId="{E5D5CDA5-0247-4FFE-8BBA-873907497557}">
      <dgm:prSet/>
      <dgm:spPr/>
      <dgm:t>
        <a:bodyPr/>
        <a:lstStyle/>
        <a:p>
          <a:endParaRPr lang="en-US"/>
        </a:p>
      </dgm:t>
    </dgm:pt>
    <dgm:pt modelId="{2C7BBADF-EB97-4A54-BBB3-A2E678C81277}" type="sibTrans" cxnId="{E5D5CDA5-0247-4FFE-8BBA-873907497557}">
      <dgm:prSet/>
      <dgm:spPr/>
      <dgm:t>
        <a:bodyPr/>
        <a:lstStyle/>
        <a:p>
          <a:endParaRPr lang="en-US"/>
        </a:p>
      </dgm:t>
    </dgm:pt>
    <dgm:pt modelId="{E324B433-C14C-476D-89FA-0B5128FEC1B8}" type="pres">
      <dgm:prSet presAssocID="{42BB3939-5F8C-4D99-B35D-F923EAF770DE}" presName="linear" presStyleCnt="0">
        <dgm:presLayoutVars>
          <dgm:animLvl val="lvl"/>
          <dgm:resizeHandles val="exact"/>
        </dgm:presLayoutVars>
      </dgm:prSet>
      <dgm:spPr/>
    </dgm:pt>
    <dgm:pt modelId="{0ED847E2-6D33-4681-BE4B-1767E3767D53}" type="pres">
      <dgm:prSet presAssocID="{7ACAC049-74A6-441E-A67F-6CF37AE558D2}" presName="parentText" presStyleLbl="node1" presStyleIdx="0" presStyleCnt="4">
        <dgm:presLayoutVars>
          <dgm:chMax val="0"/>
          <dgm:bulletEnabled val="1"/>
        </dgm:presLayoutVars>
      </dgm:prSet>
      <dgm:spPr/>
    </dgm:pt>
    <dgm:pt modelId="{A1A6CAA5-5590-437F-AF7F-5EB287A87FC0}" type="pres">
      <dgm:prSet presAssocID="{0364EACD-A92B-4FF3-A699-69FD72FFFAD5}" presName="spacer" presStyleCnt="0"/>
      <dgm:spPr/>
    </dgm:pt>
    <dgm:pt modelId="{67331E84-AE2F-4AF7-867D-FC453C6C03C0}" type="pres">
      <dgm:prSet presAssocID="{2FAB175D-99FE-4CCD-B90C-CB2ABF6E5AAA}" presName="parentText" presStyleLbl="node1" presStyleIdx="1" presStyleCnt="4">
        <dgm:presLayoutVars>
          <dgm:chMax val="0"/>
          <dgm:bulletEnabled val="1"/>
        </dgm:presLayoutVars>
      </dgm:prSet>
      <dgm:spPr/>
    </dgm:pt>
    <dgm:pt modelId="{EC459F70-62BA-41E1-A59D-BB4BFB47B079}" type="pres">
      <dgm:prSet presAssocID="{2FAB175D-99FE-4CCD-B90C-CB2ABF6E5AAA}" presName="childText" presStyleLbl="revTx" presStyleIdx="0" presStyleCnt="1">
        <dgm:presLayoutVars>
          <dgm:bulletEnabled val="1"/>
        </dgm:presLayoutVars>
      </dgm:prSet>
      <dgm:spPr/>
    </dgm:pt>
    <dgm:pt modelId="{B66FCED4-DBA3-49F1-935A-27C9E1E0260A}" type="pres">
      <dgm:prSet presAssocID="{257B708A-7D17-468E-AFC1-2760FFA7FC93}" presName="parentText" presStyleLbl="node1" presStyleIdx="2" presStyleCnt="4">
        <dgm:presLayoutVars>
          <dgm:chMax val="0"/>
          <dgm:bulletEnabled val="1"/>
        </dgm:presLayoutVars>
      </dgm:prSet>
      <dgm:spPr/>
    </dgm:pt>
    <dgm:pt modelId="{082A6679-549E-4EC5-865D-40A038A49CDE}" type="pres">
      <dgm:prSet presAssocID="{4B35B3BC-48BE-4F90-93A2-EE82642FAA14}" presName="spacer" presStyleCnt="0"/>
      <dgm:spPr/>
    </dgm:pt>
    <dgm:pt modelId="{95487781-7E4D-40AB-BD0B-C28DA7F4B120}" type="pres">
      <dgm:prSet presAssocID="{715AACCD-5751-4BBD-9EBC-A98B7F10CF0B}" presName="parentText" presStyleLbl="node1" presStyleIdx="3" presStyleCnt="4">
        <dgm:presLayoutVars>
          <dgm:chMax val="0"/>
          <dgm:bulletEnabled val="1"/>
        </dgm:presLayoutVars>
      </dgm:prSet>
      <dgm:spPr/>
    </dgm:pt>
  </dgm:ptLst>
  <dgm:cxnLst>
    <dgm:cxn modelId="{ADD6EB0B-D140-436F-87C7-D4A33D16A680}" srcId="{2FAB175D-99FE-4CCD-B90C-CB2ABF6E5AAA}" destId="{2640D222-1A51-4C63-8B21-479D6054E351}" srcOrd="0" destOrd="0" parTransId="{E926D343-26C4-4F9C-A536-224333AC0F54}" sibTransId="{777B8C80-5762-4AC4-AE3C-9710904F2F54}"/>
    <dgm:cxn modelId="{CBD6C31E-FE4A-4FC8-BAEA-9DCCC9ADC93C}" type="presOf" srcId="{2640D222-1A51-4C63-8B21-479D6054E351}" destId="{EC459F70-62BA-41E1-A59D-BB4BFB47B079}" srcOrd="0" destOrd="0" presId="urn:microsoft.com/office/officeart/2005/8/layout/vList2"/>
    <dgm:cxn modelId="{6C126A42-8B1B-417D-85E9-3BF1B5F44721}" type="presOf" srcId="{42BB3939-5F8C-4D99-B35D-F923EAF770DE}" destId="{E324B433-C14C-476D-89FA-0B5128FEC1B8}" srcOrd="0" destOrd="0" presId="urn:microsoft.com/office/officeart/2005/8/layout/vList2"/>
    <dgm:cxn modelId="{A70D2568-9D1B-48B4-BB04-CF204441284A}" srcId="{42BB3939-5F8C-4D99-B35D-F923EAF770DE}" destId="{7ACAC049-74A6-441E-A67F-6CF37AE558D2}" srcOrd="0" destOrd="0" parTransId="{07146219-9B5E-4A04-95C2-C794058DF18F}" sibTransId="{0364EACD-A92B-4FF3-A699-69FD72FFFAD5}"/>
    <dgm:cxn modelId="{87BA3775-AE9D-4AAF-9871-E911399C6A49}" srcId="{2FAB175D-99FE-4CCD-B90C-CB2ABF6E5AAA}" destId="{DD992CA5-D89D-4038-ADF9-D0B3C35C1499}" srcOrd="3" destOrd="0" parTransId="{9BF9FB5C-DD63-4879-8D33-DB0F36586BF4}" sibTransId="{7A51619D-83DD-43EA-8709-DC5DE9602744}"/>
    <dgm:cxn modelId="{D19AB559-DFA0-4810-8643-D149405E2A2D}" type="presOf" srcId="{7ACAC049-74A6-441E-A67F-6CF37AE558D2}" destId="{0ED847E2-6D33-4681-BE4B-1767E3767D53}" srcOrd="0" destOrd="0" presId="urn:microsoft.com/office/officeart/2005/8/layout/vList2"/>
    <dgm:cxn modelId="{1819907B-281A-4AB3-9394-51D08F95598F}" type="presOf" srcId="{257B708A-7D17-468E-AFC1-2760FFA7FC93}" destId="{B66FCED4-DBA3-49F1-935A-27C9E1E0260A}" srcOrd="0" destOrd="0" presId="urn:microsoft.com/office/officeart/2005/8/layout/vList2"/>
    <dgm:cxn modelId="{417A5F8D-D5E1-46B7-A339-85F2EF6075A1}" srcId="{2FAB175D-99FE-4CCD-B90C-CB2ABF6E5AAA}" destId="{6D32E339-3BEC-4C2E-B2A7-14C8C85A1456}" srcOrd="2" destOrd="0" parTransId="{7298B557-EC85-4BD7-9812-048F21B2E568}" sibTransId="{A4693F58-94E1-48EA-8C77-A3D26C28101F}"/>
    <dgm:cxn modelId="{4B1D868E-67A8-43C4-A440-7D43326D777E}" type="presOf" srcId="{DD992CA5-D89D-4038-ADF9-D0B3C35C1499}" destId="{EC459F70-62BA-41E1-A59D-BB4BFB47B079}" srcOrd="0" destOrd="3" presId="urn:microsoft.com/office/officeart/2005/8/layout/vList2"/>
    <dgm:cxn modelId="{E5D5CDA5-0247-4FFE-8BBA-873907497557}" srcId="{42BB3939-5F8C-4D99-B35D-F923EAF770DE}" destId="{715AACCD-5751-4BBD-9EBC-A98B7F10CF0B}" srcOrd="3" destOrd="0" parTransId="{89C992F6-1FB6-40D9-969B-D2D46064785B}" sibTransId="{2C7BBADF-EB97-4A54-BBB3-A2E678C81277}"/>
    <dgm:cxn modelId="{3324E0AC-658A-4C64-9007-B3BE8CCBED8B}" type="presOf" srcId="{715AACCD-5751-4BBD-9EBC-A98B7F10CF0B}" destId="{95487781-7E4D-40AB-BD0B-C28DA7F4B120}" srcOrd="0" destOrd="0" presId="urn:microsoft.com/office/officeart/2005/8/layout/vList2"/>
    <dgm:cxn modelId="{0F6088B3-8974-4920-91B9-B1C77D28EE0C}" type="presOf" srcId="{2FAB175D-99FE-4CCD-B90C-CB2ABF6E5AAA}" destId="{67331E84-AE2F-4AF7-867D-FC453C6C03C0}" srcOrd="0" destOrd="0" presId="urn:microsoft.com/office/officeart/2005/8/layout/vList2"/>
    <dgm:cxn modelId="{F86FDBBC-FBE2-4D04-8EE6-DE739B9833B0}" srcId="{42BB3939-5F8C-4D99-B35D-F923EAF770DE}" destId="{2FAB175D-99FE-4CCD-B90C-CB2ABF6E5AAA}" srcOrd="1" destOrd="0" parTransId="{6C14FFCB-CD1D-4A75-9693-4F3A74709C95}" sibTransId="{19CEE619-380C-4FB1-9893-45D9E7AA213C}"/>
    <dgm:cxn modelId="{C317B4CB-490B-4967-8F2C-27053A019394}" type="presOf" srcId="{6D32E339-3BEC-4C2E-B2A7-14C8C85A1456}" destId="{EC459F70-62BA-41E1-A59D-BB4BFB47B079}" srcOrd="0" destOrd="2" presId="urn:microsoft.com/office/officeart/2005/8/layout/vList2"/>
    <dgm:cxn modelId="{565D3AF1-0601-4919-9D06-D64E48546F25}" type="presOf" srcId="{41CE0FB0-72AE-4402-B291-859D7555AF89}" destId="{EC459F70-62BA-41E1-A59D-BB4BFB47B079}" srcOrd="0" destOrd="1" presId="urn:microsoft.com/office/officeart/2005/8/layout/vList2"/>
    <dgm:cxn modelId="{7D724AF4-775E-49CC-B6DE-E0D86E4FF8A0}" srcId="{2FAB175D-99FE-4CCD-B90C-CB2ABF6E5AAA}" destId="{41CE0FB0-72AE-4402-B291-859D7555AF89}" srcOrd="1" destOrd="0" parTransId="{1CA2DFF2-E6FA-4061-88D0-1FC20FAB48E7}" sibTransId="{3C333828-EE0C-4D2E-9ECB-D65BB442873E}"/>
    <dgm:cxn modelId="{AB492AF9-CC92-4089-856C-2EFA2B0F4A3B}" srcId="{42BB3939-5F8C-4D99-B35D-F923EAF770DE}" destId="{257B708A-7D17-468E-AFC1-2760FFA7FC93}" srcOrd="2" destOrd="0" parTransId="{83491022-DE25-4EBC-9111-D4C6A70E727E}" sibTransId="{4B35B3BC-48BE-4F90-93A2-EE82642FAA14}"/>
    <dgm:cxn modelId="{40D44A5F-FAE5-41AC-BBB9-608C1FE3FD53}" type="presParOf" srcId="{E324B433-C14C-476D-89FA-0B5128FEC1B8}" destId="{0ED847E2-6D33-4681-BE4B-1767E3767D53}" srcOrd="0" destOrd="0" presId="urn:microsoft.com/office/officeart/2005/8/layout/vList2"/>
    <dgm:cxn modelId="{4D4A7CDB-81A5-4BAC-B7FB-433352E48835}" type="presParOf" srcId="{E324B433-C14C-476D-89FA-0B5128FEC1B8}" destId="{A1A6CAA5-5590-437F-AF7F-5EB287A87FC0}" srcOrd="1" destOrd="0" presId="urn:microsoft.com/office/officeart/2005/8/layout/vList2"/>
    <dgm:cxn modelId="{4B8B9444-8E67-416C-9271-E7F119751252}" type="presParOf" srcId="{E324B433-C14C-476D-89FA-0B5128FEC1B8}" destId="{67331E84-AE2F-4AF7-867D-FC453C6C03C0}" srcOrd="2" destOrd="0" presId="urn:microsoft.com/office/officeart/2005/8/layout/vList2"/>
    <dgm:cxn modelId="{F5517DF3-12EB-4F02-A9EE-715EAA5A6FD3}" type="presParOf" srcId="{E324B433-C14C-476D-89FA-0B5128FEC1B8}" destId="{EC459F70-62BA-41E1-A59D-BB4BFB47B079}" srcOrd="3" destOrd="0" presId="urn:microsoft.com/office/officeart/2005/8/layout/vList2"/>
    <dgm:cxn modelId="{863D1239-E09F-4F52-B611-4D394B051A55}" type="presParOf" srcId="{E324B433-C14C-476D-89FA-0B5128FEC1B8}" destId="{B66FCED4-DBA3-49F1-935A-27C9E1E0260A}" srcOrd="4" destOrd="0" presId="urn:microsoft.com/office/officeart/2005/8/layout/vList2"/>
    <dgm:cxn modelId="{A35F6F41-FA38-445C-A80F-78EB59253C2F}" type="presParOf" srcId="{E324B433-C14C-476D-89FA-0B5128FEC1B8}" destId="{082A6679-549E-4EC5-865D-40A038A49CDE}" srcOrd="5" destOrd="0" presId="urn:microsoft.com/office/officeart/2005/8/layout/vList2"/>
    <dgm:cxn modelId="{8DC24461-C886-4844-897D-DC9CBCBF27C5}" type="presParOf" srcId="{E324B433-C14C-476D-89FA-0B5128FEC1B8}" destId="{95487781-7E4D-40AB-BD0B-C28DA7F4B12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4C8828-67E3-453A-ACA1-F0B9EF5020A6}" type="doc">
      <dgm:prSet loTypeId="urn:microsoft.com/office/officeart/2005/8/layout/list1" loCatId="list" qsTypeId="urn:microsoft.com/office/officeart/2005/8/quickstyle/simple1#45" qsCatId="simple" csTypeId="urn:microsoft.com/office/officeart/2005/8/colors/colorful2#6" csCatId="colorful" phldr="1"/>
      <dgm:spPr/>
      <dgm:t>
        <a:bodyPr/>
        <a:lstStyle/>
        <a:p>
          <a:endParaRPr lang="en-US"/>
        </a:p>
      </dgm:t>
    </dgm:pt>
    <dgm:pt modelId="{4F65ACCE-772C-4729-B775-7CD1C84FF9E6}">
      <dgm:prSet/>
      <dgm:spPr/>
      <dgm:t>
        <a:bodyPr/>
        <a:lstStyle/>
        <a:p>
          <a:pPr>
            <a:defRPr b="1"/>
          </a:pPr>
          <a:r>
            <a:rPr lang="en-US" b="1"/>
            <a:t>AIM 1: Knowledge</a:t>
          </a:r>
          <a:endParaRPr lang="en-US"/>
        </a:p>
      </dgm:t>
    </dgm:pt>
    <dgm:pt modelId="{F9CDBC5B-7F40-47DE-BECD-12A15892478F}" type="parTrans" cxnId="{4823E714-35B4-4CB9-A41E-85092F7DE6D9}">
      <dgm:prSet/>
      <dgm:spPr/>
      <dgm:t>
        <a:bodyPr/>
        <a:lstStyle/>
        <a:p>
          <a:endParaRPr lang="en-US"/>
        </a:p>
      </dgm:t>
    </dgm:pt>
    <dgm:pt modelId="{41474B14-E8F7-4A5B-A5A1-05AB83B02895}" type="sibTrans" cxnId="{4823E714-35B4-4CB9-A41E-85092F7DE6D9}">
      <dgm:prSet/>
      <dgm:spPr/>
      <dgm:t>
        <a:bodyPr/>
        <a:lstStyle/>
        <a:p>
          <a:endParaRPr lang="en-US"/>
        </a:p>
      </dgm:t>
    </dgm:pt>
    <dgm:pt modelId="{F8BDFAE2-DA89-4E02-8349-9BFC8E3B6203}">
      <dgm:prSet/>
      <dgm:spPr/>
      <dgm:t>
        <a:bodyPr/>
        <a:lstStyle/>
        <a:p>
          <a:r>
            <a:rPr lang="en-US"/>
            <a:t>At least 80% of participants will demonstrate an improvement in healthy-eating knowledge</a:t>
          </a:r>
        </a:p>
      </dgm:t>
    </dgm:pt>
    <dgm:pt modelId="{4DE5CE1B-1F34-40A4-95EB-6CA8599B3D96}" type="parTrans" cxnId="{A9692518-95B0-4FE0-AEA0-CDEA6F8BBC36}">
      <dgm:prSet/>
      <dgm:spPr/>
      <dgm:t>
        <a:bodyPr/>
        <a:lstStyle/>
        <a:p>
          <a:endParaRPr lang="en-US"/>
        </a:p>
      </dgm:t>
    </dgm:pt>
    <dgm:pt modelId="{B69971A5-474C-4FE5-87EA-9469F67AE268}" type="sibTrans" cxnId="{A9692518-95B0-4FE0-AEA0-CDEA6F8BBC36}">
      <dgm:prSet/>
      <dgm:spPr/>
      <dgm:t>
        <a:bodyPr/>
        <a:lstStyle/>
        <a:p>
          <a:endParaRPr lang="en-US"/>
        </a:p>
      </dgm:t>
    </dgm:pt>
    <dgm:pt modelId="{578458B5-A03F-49E3-A4C9-F8478229F5E9}">
      <dgm:prSet/>
      <dgm:spPr/>
      <dgm:t>
        <a:bodyPr/>
        <a:lstStyle/>
        <a:p>
          <a:r>
            <a:rPr lang="en-US"/>
            <a:t>Measure: Pre/Post-intervention nutrition knowledge questionnaire</a:t>
          </a:r>
        </a:p>
      </dgm:t>
    </dgm:pt>
    <dgm:pt modelId="{A17914D9-BA5F-4D1D-9510-CA062161E34C}" type="parTrans" cxnId="{9AF1F399-16EA-409B-8D4D-117C0046743E}">
      <dgm:prSet/>
      <dgm:spPr/>
      <dgm:t>
        <a:bodyPr/>
        <a:lstStyle/>
        <a:p>
          <a:endParaRPr lang="en-US"/>
        </a:p>
      </dgm:t>
    </dgm:pt>
    <dgm:pt modelId="{6F879561-C72A-47B5-94B9-844F8A71CEA1}" type="sibTrans" cxnId="{9AF1F399-16EA-409B-8D4D-117C0046743E}">
      <dgm:prSet/>
      <dgm:spPr/>
      <dgm:t>
        <a:bodyPr/>
        <a:lstStyle/>
        <a:p>
          <a:endParaRPr lang="en-US"/>
        </a:p>
      </dgm:t>
    </dgm:pt>
    <dgm:pt modelId="{02EC8D8E-99D6-4C43-9BE7-D02F68BE9005}">
      <dgm:prSet/>
      <dgm:spPr/>
      <dgm:t>
        <a:bodyPr/>
        <a:lstStyle/>
        <a:p>
          <a:r>
            <a:rPr lang="en-US"/>
            <a:t>Benefit: Improves participants ability to identify healthier food choices consistent with UK dietary guidance.</a:t>
          </a:r>
        </a:p>
      </dgm:t>
    </dgm:pt>
    <dgm:pt modelId="{4A052762-A43A-40A9-B3B9-D8CF174FFF97}" type="parTrans" cxnId="{D4E1EEF8-3460-4520-AA08-9B7AF24BC02D}">
      <dgm:prSet/>
      <dgm:spPr/>
      <dgm:t>
        <a:bodyPr/>
        <a:lstStyle/>
        <a:p>
          <a:endParaRPr lang="en-US"/>
        </a:p>
      </dgm:t>
    </dgm:pt>
    <dgm:pt modelId="{D43A8914-7999-4015-B8EE-F73837C72A34}" type="sibTrans" cxnId="{D4E1EEF8-3460-4520-AA08-9B7AF24BC02D}">
      <dgm:prSet/>
      <dgm:spPr/>
      <dgm:t>
        <a:bodyPr/>
        <a:lstStyle/>
        <a:p>
          <a:endParaRPr lang="en-US"/>
        </a:p>
      </dgm:t>
    </dgm:pt>
    <dgm:pt modelId="{35443A34-B7D9-43F2-90FA-C2FF7A15164B}">
      <dgm:prSet/>
      <dgm:spPr/>
      <dgm:t>
        <a:bodyPr/>
        <a:lstStyle/>
        <a:p>
          <a:pPr>
            <a:defRPr b="1"/>
          </a:pPr>
          <a:r>
            <a:rPr lang="en-US" b="1"/>
            <a:t>AIM 2: Dietary behaviour</a:t>
          </a:r>
          <a:endParaRPr lang="en-US"/>
        </a:p>
      </dgm:t>
    </dgm:pt>
    <dgm:pt modelId="{3A07B676-4485-4DBC-9192-13420882D591}" type="parTrans" cxnId="{623181C4-8ED5-4984-B426-0F921CE3E4C3}">
      <dgm:prSet/>
      <dgm:spPr/>
      <dgm:t>
        <a:bodyPr/>
        <a:lstStyle/>
        <a:p>
          <a:endParaRPr lang="en-US"/>
        </a:p>
      </dgm:t>
    </dgm:pt>
    <dgm:pt modelId="{45989FA8-0749-462A-A768-11870D072F5A}" type="sibTrans" cxnId="{623181C4-8ED5-4984-B426-0F921CE3E4C3}">
      <dgm:prSet/>
      <dgm:spPr/>
      <dgm:t>
        <a:bodyPr/>
        <a:lstStyle/>
        <a:p>
          <a:endParaRPr lang="en-US"/>
        </a:p>
      </dgm:t>
    </dgm:pt>
    <dgm:pt modelId="{4E885E58-64F8-4661-B04A-49338BB7B354}">
      <dgm:prSet/>
      <dgm:spPr/>
      <dgm:t>
        <a:bodyPr/>
        <a:lstStyle/>
        <a:p>
          <a:r>
            <a:rPr lang="en-US"/>
            <a:t>At least 60% of participants will report improvement in at least two campaign targeted dietary behaviours. Example, fruit and vegetable intake, higher-fibre choices, reduction in foods/drinks with high in free sugars, healthier meal planning</a:t>
          </a:r>
        </a:p>
      </dgm:t>
    </dgm:pt>
    <dgm:pt modelId="{92666B54-40B7-4D42-990B-1DA97F2265A4}" type="parTrans" cxnId="{C9504243-D59D-4941-A1D3-EFAEDF5D0B39}">
      <dgm:prSet/>
      <dgm:spPr/>
      <dgm:t>
        <a:bodyPr/>
        <a:lstStyle/>
        <a:p>
          <a:endParaRPr lang="en-US"/>
        </a:p>
      </dgm:t>
    </dgm:pt>
    <dgm:pt modelId="{16767070-5E7A-4867-8A90-4426126E8BEB}" type="sibTrans" cxnId="{C9504243-D59D-4941-A1D3-EFAEDF5D0B39}">
      <dgm:prSet/>
      <dgm:spPr/>
      <dgm:t>
        <a:bodyPr/>
        <a:lstStyle/>
        <a:p>
          <a:endParaRPr lang="en-US"/>
        </a:p>
      </dgm:t>
    </dgm:pt>
    <dgm:pt modelId="{196AA439-8169-475C-835A-578BA6329C94}">
      <dgm:prSet/>
      <dgm:spPr/>
      <dgm:t>
        <a:bodyPr/>
        <a:lstStyle/>
        <a:p>
          <a:r>
            <a:rPr lang="en-US"/>
            <a:t>Measure: Pre/Post dietary behaviour questionnaire.</a:t>
          </a:r>
        </a:p>
      </dgm:t>
    </dgm:pt>
    <dgm:pt modelId="{F3302491-14AF-42FC-A4B2-0E82100BA655}" type="parTrans" cxnId="{72C18EA6-E17E-488E-93B9-BF962ACE8A24}">
      <dgm:prSet/>
      <dgm:spPr/>
      <dgm:t>
        <a:bodyPr/>
        <a:lstStyle/>
        <a:p>
          <a:endParaRPr lang="en-US"/>
        </a:p>
      </dgm:t>
    </dgm:pt>
    <dgm:pt modelId="{77799C8C-97ED-4DD1-B118-AF2E3AE02366}" type="sibTrans" cxnId="{72C18EA6-E17E-488E-93B9-BF962ACE8A24}">
      <dgm:prSet/>
      <dgm:spPr/>
      <dgm:t>
        <a:bodyPr/>
        <a:lstStyle/>
        <a:p>
          <a:endParaRPr lang="en-US"/>
        </a:p>
      </dgm:t>
    </dgm:pt>
    <dgm:pt modelId="{89641C3A-F4BE-422D-BEC3-A85F3AD2EF97}">
      <dgm:prSet/>
      <dgm:spPr/>
      <dgm:t>
        <a:bodyPr/>
        <a:lstStyle/>
        <a:p>
          <a:r>
            <a:rPr lang="en-US"/>
            <a:t>Benefit:  Moves intervention beyond knowledge towards practical behaviour change.</a:t>
          </a:r>
        </a:p>
      </dgm:t>
    </dgm:pt>
    <dgm:pt modelId="{AAA535B5-3003-4A36-AF6B-E1C14C09F5C8}" type="parTrans" cxnId="{0A38EDFC-CC8D-4C99-9D18-15C78FA3BD97}">
      <dgm:prSet/>
      <dgm:spPr/>
      <dgm:t>
        <a:bodyPr/>
        <a:lstStyle/>
        <a:p>
          <a:endParaRPr lang="en-US"/>
        </a:p>
      </dgm:t>
    </dgm:pt>
    <dgm:pt modelId="{7AE7D15F-CC1A-4837-95B8-9A7A540ED802}" type="sibTrans" cxnId="{0A38EDFC-CC8D-4C99-9D18-15C78FA3BD97}">
      <dgm:prSet/>
      <dgm:spPr/>
      <dgm:t>
        <a:bodyPr/>
        <a:lstStyle/>
        <a:p>
          <a:endParaRPr lang="en-US"/>
        </a:p>
      </dgm:t>
    </dgm:pt>
    <dgm:pt modelId="{119BEC97-D4BA-4377-97DE-00B9F087C329}">
      <dgm:prSet/>
      <dgm:spPr/>
      <dgm:t>
        <a:bodyPr/>
        <a:lstStyle/>
        <a:p>
          <a:pPr>
            <a:defRPr b="1"/>
          </a:pPr>
          <a:r>
            <a:rPr lang="en-US" b="1"/>
            <a:t>AIM 3: Self-efficacy</a:t>
          </a:r>
          <a:endParaRPr lang="en-US"/>
        </a:p>
      </dgm:t>
    </dgm:pt>
    <dgm:pt modelId="{FBBE7285-3A40-4C36-85A8-3917BCF2E55B}" type="parTrans" cxnId="{5D8FDDF2-DD48-4AB3-AC15-78C278E0B9EE}">
      <dgm:prSet/>
      <dgm:spPr/>
      <dgm:t>
        <a:bodyPr/>
        <a:lstStyle/>
        <a:p>
          <a:endParaRPr lang="en-US"/>
        </a:p>
      </dgm:t>
    </dgm:pt>
    <dgm:pt modelId="{FBF07CD4-33F5-4DC2-9B65-1154AE82502C}" type="sibTrans" cxnId="{5D8FDDF2-DD48-4AB3-AC15-78C278E0B9EE}">
      <dgm:prSet/>
      <dgm:spPr/>
      <dgm:t>
        <a:bodyPr/>
        <a:lstStyle/>
        <a:p>
          <a:endParaRPr lang="en-US"/>
        </a:p>
      </dgm:t>
    </dgm:pt>
    <dgm:pt modelId="{963DCFF6-9A5B-49DD-8BD1-E44A72411435}">
      <dgm:prSet/>
      <dgm:spPr/>
      <dgm:t>
        <a:bodyPr/>
        <a:lstStyle/>
        <a:p>
          <a:r>
            <a:rPr lang="en-US"/>
            <a:t>At least 70% of participants will report increase in confidence with planning and preparation of affordable, healthier meals.</a:t>
          </a:r>
        </a:p>
      </dgm:t>
    </dgm:pt>
    <dgm:pt modelId="{AC7DABBF-09EA-48C2-8744-444F8B35C817}" type="parTrans" cxnId="{679759B1-F6C4-49C2-A1EB-53C7F06804E3}">
      <dgm:prSet/>
      <dgm:spPr/>
      <dgm:t>
        <a:bodyPr/>
        <a:lstStyle/>
        <a:p>
          <a:endParaRPr lang="en-US"/>
        </a:p>
      </dgm:t>
    </dgm:pt>
    <dgm:pt modelId="{B3889787-6796-45C5-8D7D-EF94BDA35FC0}" type="sibTrans" cxnId="{679759B1-F6C4-49C2-A1EB-53C7F06804E3}">
      <dgm:prSet/>
      <dgm:spPr/>
      <dgm:t>
        <a:bodyPr/>
        <a:lstStyle/>
        <a:p>
          <a:endParaRPr lang="en-US"/>
        </a:p>
      </dgm:t>
    </dgm:pt>
    <dgm:pt modelId="{EC93F26F-FC7A-4FE4-B6AA-9DDF25D7DE1E}">
      <dgm:prSet/>
      <dgm:spPr/>
      <dgm:t>
        <a:bodyPr/>
        <a:lstStyle/>
        <a:p>
          <a:r>
            <a:rPr lang="en-US"/>
            <a:t>Measure: Pre/Post self-efficacy scale.</a:t>
          </a:r>
        </a:p>
      </dgm:t>
    </dgm:pt>
    <dgm:pt modelId="{762B5B8A-4899-4A59-9AA3-CE9CE6912A62}" type="parTrans" cxnId="{7B563FF6-1C69-44C4-A98E-A16C6FD0C32B}">
      <dgm:prSet/>
      <dgm:spPr/>
      <dgm:t>
        <a:bodyPr/>
        <a:lstStyle/>
        <a:p>
          <a:endParaRPr lang="en-US"/>
        </a:p>
      </dgm:t>
    </dgm:pt>
    <dgm:pt modelId="{B75F51B1-B3D6-48F6-80A2-6BFE2B7698B7}" type="sibTrans" cxnId="{7B563FF6-1C69-44C4-A98E-A16C6FD0C32B}">
      <dgm:prSet/>
      <dgm:spPr/>
      <dgm:t>
        <a:bodyPr/>
        <a:lstStyle/>
        <a:p>
          <a:endParaRPr lang="en-US"/>
        </a:p>
      </dgm:t>
    </dgm:pt>
    <dgm:pt modelId="{CC5D1D8F-EE58-4EE1-99D7-7B71687C06A7}">
      <dgm:prSet/>
      <dgm:spPr/>
      <dgm:t>
        <a:bodyPr/>
        <a:lstStyle/>
        <a:p>
          <a:r>
            <a:rPr lang="en-US"/>
            <a:t>Benefit: Support participants for sustainable everyday practice.</a:t>
          </a:r>
        </a:p>
      </dgm:t>
    </dgm:pt>
    <dgm:pt modelId="{182DD73B-267C-4098-A651-3DA75A227BF3}" type="parTrans" cxnId="{29015EB5-28FC-42D8-847B-3AF49279D85F}">
      <dgm:prSet/>
      <dgm:spPr/>
      <dgm:t>
        <a:bodyPr/>
        <a:lstStyle/>
        <a:p>
          <a:endParaRPr lang="en-US"/>
        </a:p>
      </dgm:t>
    </dgm:pt>
    <dgm:pt modelId="{E2EDBBCE-A460-404C-A7A2-6583EF982CBD}" type="sibTrans" cxnId="{29015EB5-28FC-42D8-847B-3AF49279D85F}">
      <dgm:prSet/>
      <dgm:spPr/>
      <dgm:t>
        <a:bodyPr/>
        <a:lstStyle/>
        <a:p>
          <a:endParaRPr lang="en-US"/>
        </a:p>
      </dgm:t>
    </dgm:pt>
    <dgm:pt modelId="{8A908585-5674-41AA-A52B-77A5BBC3A2E8}">
      <dgm:prSet/>
      <dgm:spPr/>
      <dgm:t>
        <a:bodyPr/>
        <a:lstStyle/>
        <a:p>
          <a:pPr>
            <a:defRPr b="1"/>
          </a:pPr>
          <a:r>
            <a:rPr lang="en-US" i="1"/>
            <a:t>(Office for Health Improvement and Disparities, 2025; Stone et al., 2024)</a:t>
          </a:r>
          <a:endParaRPr lang="en-US"/>
        </a:p>
      </dgm:t>
    </dgm:pt>
    <dgm:pt modelId="{8289C616-8FB9-4C98-8B7C-035C6E828B4C}" type="parTrans" cxnId="{12DB3C10-FC7C-4DB9-B1F7-4FE918DA1103}">
      <dgm:prSet/>
      <dgm:spPr/>
      <dgm:t>
        <a:bodyPr/>
        <a:lstStyle/>
        <a:p>
          <a:endParaRPr lang="en-US"/>
        </a:p>
      </dgm:t>
    </dgm:pt>
    <dgm:pt modelId="{66F8A553-5578-4D8A-9FBF-15D144B466D7}" type="sibTrans" cxnId="{12DB3C10-FC7C-4DB9-B1F7-4FE918DA1103}">
      <dgm:prSet/>
      <dgm:spPr/>
      <dgm:t>
        <a:bodyPr/>
        <a:lstStyle/>
        <a:p>
          <a:endParaRPr lang="en-US"/>
        </a:p>
      </dgm:t>
    </dgm:pt>
    <dgm:pt modelId="{A9DC571C-CA59-4E6E-8647-F82398E27C63}" type="pres">
      <dgm:prSet presAssocID="{8C4C8828-67E3-453A-ACA1-F0B9EF5020A6}" presName="linear" presStyleCnt="0">
        <dgm:presLayoutVars>
          <dgm:dir/>
          <dgm:animLvl val="lvl"/>
          <dgm:resizeHandles val="exact"/>
        </dgm:presLayoutVars>
      </dgm:prSet>
      <dgm:spPr/>
    </dgm:pt>
    <dgm:pt modelId="{2F28190F-0CBF-42D2-8F49-B5B799C7DFE9}" type="pres">
      <dgm:prSet presAssocID="{4F65ACCE-772C-4729-B775-7CD1C84FF9E6}" presName="parentLin" presStyleCnt="0"/>
      <dgm:spPr/>
    </dgm:pt>
    <dgm:pt modelId="{3D76CDB8-3402-4897-9A10-BBFDB338CBAE}" type="pres">
      <dgm:prSet presAssocID="{4F65ACCE-772C-4729-B775-7CD1C84FF9E6}" presName="parentLeftMargin" presStyleLbl="node1" presStyleIdx="0" presStyleCnt="4"/>
      <dgm:spPr/>
    </dgm:pt>
    <dgm:pt modelId="{F7B524C9-B756-4C99-BFCD-95DBF9869D10}" type="pres">
      <dgm:prSet presAssocID="{4F65ACCE-772C-4729-B775-7CD1C84FF9E6}" presName="parentText" presStyleLbl="node1" presStyleIdx="0" presStyleCnt="4">
        <dgm:presLayoutVars>
          <dgm:chMax val="0"/>
          <dgm:bulletEnabled val="1"/>
        </dgm:presLayoutVars>
      </dgm:prSet>
      <dgm:spPr/>
    </dgm:pt>
    <dgm:pt modelId="{BC381CBA-28A9-49B4-83A2-912923F7EF19}" type="pres">
      <dgm:prSet presAssocID="{4F65ACCE-772C-4729-B775-7CD1C84FF9E6}" presName="negativeSpace" presStyleCnt="0"/>
      <dgm:spPr/>
    </dgm:pt>
    <dgm:pt modelId="{C3F3171C-F086-4103-9936-A48B64ABBBAE}" type="pres">
      <dgm:prSet presAssocID="{4F65ACCE-772C-4729-B775-7CD1C84FF9E6}" presName="childText" presStyleLbl="conFgAcc1" presStyleIdx="0" presStyleCnt="4">
        <dgm:presLayoutVars>
          <dgm:bulletEnabled val="1"/>
        </dgm:presLayoutVars>
      </dgm:prSet>
      <dgm:spPr/>
    </dgm:pt>
    <dgm:pt modelId="{F12B1BCB-15F2-4EA1-A255-4223231012D4}" type="pres">
      <dgm:prSet presAssocID="{41474B14-E8F7-4A5B-A5A1-05AB83B02895}" presName="spaceBetweenRectangles" presStyleCnt="0"/>
      <dgm:spPr/>
    </dgm:pt>
    <dgm:pt modelId="{A4C6B356-439C-4B95-B9FA-8FBD0AFDA992}" type="pres">
      <dgm:prSet presAssocID="{35443A34-B7D9-43F2-90FA-C2FF7A15164B}" presName="parentLin" presStyleCnt="0"/>
      <dgm:spPr/>
    </dgm:pt>
    <dgm:pt modelId="{7D46CBD0-1846-4A4C-BFB1-0A989A3FD804}" type="pres">
      <dgm:prSet presAssocID="{35443A34-B7D9-43F2-90FA-C2FF7A15164B}" presName="parentLeftMargin" presStyleLbl="node1" presStyleIdx="0" presStyleCnt="4"/>
      <dgm:spPr/>
    </dgm:pt>
    <dgm:pt modelId="{EE6C4D3E-6A4C-4C3B-BD83-DE34DE0CDB03}" type="pres">
      <dgm:prSet presAssocID="{35443A34-B7D9-43F2-90FA-C2FF7A15164B}" presName="parentText" presStyleLbl="node1" presStyleIdx="1" presStyleCnt="4">
        <dgm:presLayoutVars>
          <dgm:chMax val="0"/>
          <dgm:bulletEnabled val="1"/>
        </dgm:presLayoutVars>
      </dgm:prSet>
      <dgm:spPr/>
    </dgm:pt>
    <dgm:pt modelId="{291CFBF6-7B38-4314-A112-5DE51BDB6A84}" type="pres">
      <dgm:prSet presAssocID="{35443A34-B7D9-43F2-90FA-C2FF7A15164B}" presName="negativeSpace" presStyleCnt="0"/>
      <dgm:spPr/>
    </dgm:pt>
    <dgm:pt modelId="{2B3B5214-12A7-4D07-A094-84397BAC84D6}" type="pres">
      <dgm:prSet presAssocID="{35443A34-B7D9-43F2-90FA-C2FF7A15164B}" presName="childText" presStyleLbl="conFgAcc1" presStyleIdx="1" presStyleCnt="4">
        <dgm:presLayoutVars>
          <dgm:bulletEnabled val="1"/>
        </dgm:presLayoutVars>
      </dgm:prSet>
      <dgm:spPr/>
    </dgm:pt>
    <dgm:pt modelId="{728ED143-260D-4F80-B725-0C43E594BB08}" type="pres">
      <dgm:prSet presAssocID="{45989FA8-0749-462A-A768-11870D072F5A}" presName="spaceBetweenRectangles" presStyleCnt="0"/>
      <dgm:spPr/>
    </dgm:pt>
    <dgm:pt modelId="{4F038A49-647B-4B67-B04F-73E123DE6698}" type="pres">
      <dgm:prSet presAssocID="{119BEC97-D4BA-4377-97DE-00B9F087C329}" presName="parentLin" presStyleCnt="0"/>
      <dgm:spPr/>
    </dgm:pt>
    <dgm:pt modelId="{20E226C0-BFA7-44CC-BCD6-BAEA4DA44761}" type="pres">
      <dgm:prSet presAssocID="{119BEC97-D4BA-4377-97DE-00B9F087C329}" presName="parentLeftMargin" presStyleLbl="node1" presStyleIdx="1" presStyleCnt="4"/>
      <dgm:spPr/>
    </dgm:pt>
    <dgm:pt modelId="{69E0E856-F420-4609-9E98-3D564AFFD549}" type="pres">
      <dgm:prSet presAssocID="{119BEC97-D4BA-4377-97DE-00B9F087C329}" presName="parentText" presStyleLbl="node1" presStyleIdx="2" presStyleCnt="4">
        <dgm:presLayoutVars>
          <dgm:chMax val="0"/>
          <dgm:bulletEnabled val="1"/>
        </dgm:presLayoutVars>
      </dgm:prSet>
      <dgm:spPr/>
    </dgm:pt>
    <dgm:pt modelId="{288AF090-1F25-4890-90C7-8761E0FEBC10}" type="pres">
      <dgm:prSet presAssocID="{119BEC97-D4BA-4377-97DE-00B9F087C329}" presName="negativeSpace" presStyleCnt="0"/>
      <dgm:spPr/>
    </dgm:pt>
    <dgm:pt modelId="{D14D95EC-8686-432A-91C4-8E749BBF60EC}" type="pres">
      <dgm:prSet presAssocID="{119BEC97-D4BA-4377-97DE-00B9F087C329}" presName="childText" presStyleLbl="conFgAcc1" presStyleIdx="2" presStyleCnt="4">
        <dgm:presLayoutVars>
          <dgm:bulletEnabled val="1"/>
        </dgm:presLayoutVars>
      </dgm:prSet>
      <dgm:spPr/>
    </dgm:pt>
    <dgm:pt modelId="{FD8AD2F0-9937-495D-B2E6-A4B945C4CE5A}" type="pres">
      <dgm:prSet presAssocID="{FBF07CD4-33F5-4DC2-9B65-1154AE82502C}" presName="spaceBetweenRectangles" presStyleCnt="0"/>
      <dgm:spPr/>
    </dgm:pt>
    <dgm:pt modelId="{08840909-7B01-48B3-9F94-ECC222DFA6BC}" type="pres">
      <dgm:prSet presAssocID="{8A908585-5674-41AA-A52B-77A5BBC3A2E8}" presName="parentLin" presStyleCnt="0"/>
      <dgm:spPr/>
    </dgm:pt>
    <dgm:pt modelId="{76415311-16F0-4EF3-AFA0-8F4A5866F0C2}" type="pres">
      <dgm:prSet presAssocID="{8A908585-5674-41AA-A52B-77A5BBC3A2E8}" presName="parentLeftMargin" presStyleLbl="node1" presStyleIdx="2" presStyleCnt="4"/>
      <dgm:spPr/>
    </dgm:pt>
    <dgm:pt modelId="{9C1E3A1E-E544-429C-B8B3-F86A32060492}" type="pres">
      <dgm:prSet presAssocID="{8A908585-5674-41AA-A52B-77A5BBC3A2E8}" presName="parentText" presStyleLbl="node1" presStyleIdx="3" presStyleCnt="4">
        <dgm:presLayoutVars>
          <dgm:chMax val="0"/>
          <dgm:bulletEnabled val="1"/>
        </dgm:presLayoutVars>
      </dgm:prSet>
      <dgm:spPr/>
    </dgm:pt>
    <dgm:pt modelId="{7A5840EC-D585-42E4-AB7B-A35B16F4BEA5}" type="pres">
      <dgm:prSet presAssocID="{8A908585-5674-41AA-A52B-77A5BBC3A2E8}" presName="negativeSpace" presStyleCnt="0"/>
      <dgm:spPr/>
    </dgm:pt>
    <dgm:pt modelId="{2C56D7A5-F06F-4B5B-BABB-CF88E12D596D}" type="pres">
      <dgm:prSet presAssocID="{8A908585-5674-41AA-A52B-77A5BBC3A2E8}" presName="childText" presStyleLbl="conFgAcc1" presStyleIdx="3" presStyleCnt="4">
        <dgm:presLayoutVars>
          <dgm:bulletEnabled val="1"/>
        </dgm:presLayoutVars>
      </dgm:prSet>
      <dgm:spPr/>
    </dgm:pt>
  </dgm:ptLst>
  <dgm:cxnLst>
    <dgm:cxn modelId="{12DB3C10-FC7C-4DB9-B1F7-4FE918DA1103}" srcId="{8C4C8828-67E3-453A-ACA1-F0B9EF5020A6}" destId="{8A908585-5674-41AA-A52B-77A5BBC3A2E8}" srcOrd="3" destOrd="0" parTransId="{8289C616-8FB9-4C98-8B7C-035C6E828B4C}" sibTransId="{66F8A553-5578-4D8A-9FBF-15D144B466D7}"/>
    <dgm:cxn modelId="{A8798510-0A42-4C04-A2AE-14220C0609E5}" type="presOf" srcId="{CC5D1D8F-EE58-4EE1-99D7-7B71687C06A7}" destId="{D14D95EC-8686-432A-91C4-8E749BBF60EC}" srcOrd="0" destOrd="2" presId="urn:microsoft.com/office/officeart/2005/8/layout/list1"/>
    <dgm:cxn modelId="{4BDCCC14-F168-496D-9FDF-669CB916E329}" type="presOf" srcId="{35443A34-B7D9-43F2-90FA-C2FF7A15164B}" destId="{7D46CBD0-1846-4A4C-BFB1-0A989A3FD804}" srcOrd="0" destOrd="0" presId="urn:microsoft.com/office/officeart/2005/8/layout/list1"/>
    <dgm:cxn modelId="{4823E714-35B4-4CB9-A41E-85092F7DE6D9}" srcId="{8C4C8828-67E3-453A-ACA1-F0B9EF5020A6}" destId="{4F65ACCE-772C-4729-B775-7CD1C84FF9E6}" srcOrd="0" destOrd="0" parTransId="{F9CDBC5B-7F40-47DE-BECD-12A15892478F}" sibTransId="{41474B14-E8F7-4A5B-A5A1-05AB83B02895}"/>
    <dgm:cxn modelId="{A9692518-95B0-4FE0-AEA0-CDEA6F8BBC36}" srcId="{4F65ACCE-772C-4729-B775-7CD1C84FF9E6}" destId="{F8BDFAE2-DA89-4E02-8349-9BFC8E3B6203}" srcOrd="0" destOrd="0" parTransId="{4DE5CE1B-1F34-40A4-95EB-6CA8599B3D96}" sibTransId="{B69971A5-474C-4FE5-87EA-9469F67AE268}"/>
    <dgm:cxn modelId="{AFE73320-D999-4FF8-9932-C41E2A80A3A6}" type="presOf" srcId="{8A908585-5674-41AA-A52B-77A5BBC3A2E8}" destId="{76415311-16F0-4EF3-AFA0-8F4A5866F0C2}" srcOrd="0" destOrd="0" presId="urn:microsoft.com/office/officeart/2005/8/layout/list1"/>
    <dgm:cxn modelId="{C9504243-D59D-4941-A1D3-EFAEDF5D0B39}" srcId="{35443A34-B7D9-43F2-90FA-C2FF7A15164B}" destId="{4E885E58-64F8-4661-B04A-49338BB7B354}" srcOrd="0" destOrd="0" parTransId="{92666B54-40B7-4D42-990B-1DA97F2265A4}" sibTransId="{16767070-5E7A-4867-8A90-4426126E8BEB}"/>
    <dgm:cxn modelId="{EEFB0945-26B1-444C-9749-35C044EBD2F3}" type="presOf" srcId="{8A908585-5674-41AA-A52B-77A5BBC3A2E8}" destId="{9C1E3A1E-E544-429C-B8B3-F86A32060492}" srcOrd="1" destOrd="0" presId="urn:microsoft.com/office/officeart/2005/8/layout/list1"/>
    <dgm:cxn modelId="{818CF46A-21A2-443E-8112-687BBA1AA22E}" type="presOf" srcId="{8C4C8828-67E3-453A-ACA1-F0B9EF5020A6}" destId="{A9DC571C-CA59-4E6E-8647-F82398E27C63}" srcOrd="0" destOrd="0" presId="urn:microsoft.com/office/officeart/2005/8/layout/list1"/>
    <dgm:cxn modelId="{9506CA75-E3E3-4316-80BD-6191C477ADBD}" type="presOf" srcId="{89641C3A-F4BE-422D-BEC3-A85F3AD2EF97}" destId="{2B3B5214-12A7-4D07-A094-84397BAC84D6}" srcOrd="0" destOrd="2" presId="urn:microsoft.com/office/officeart/2005/8/layout/list1"/>
    <dgm:cxn modelId="{B891937B-7344-4DA3-92F4-181F4506C140}" type="presOf" srcId="{4F65ACCE-772C-4729-B775-7CD1C84FF9E6}" destId="{F7B524C9-B756-4C99-BFCD-95DBF9869D10}" srcOrd="1" destOrd="0" presId="urn:microsoft.com/office/officeart/2005/8/layout/list1"/>
    <dgm:cxn modelId="{6AFFB87F-72AD-4CB8-A7BF-FABE1D05B651}" type="presOf" srcId="{119BEC97-D4BA-4377-97DE-00B9F087C329}" destId="{69E0E856-F420-4609-9E98-3D564AFFD549}" srcOrd="1" destOrd="0" presId="urn:microsoft.com/office/officeart/2005/8/layout/list1"/>
    <dgm:cxn modelId="{5CBD2F80-C066-4580-8FEC-AC851144693B}" type="presOf" srcId="{EC93F26F-FC7A-4FE4-B6AA-9DDF25D7DE1E}" destId="{D14D95EC-8686-432A-91C4-8E749BBF60EC}" srcOrd="0" destOrd="1" presId="urn:microsoft.com/office/officeart/2005/8/layout/list1"/>
    <dgm:cxn modelId="{7F5F6682-23DE-450B-9E05-ADFDB965579D}" type="presOf" srcId="{119BEC97-D4BA-4377-97DE-00B9F087C329}" destId="{20E226C0-BFA7-44CC-BCD6-BAEA4DA44761}" srcOrd="0" destOrd="0" presId="urn:microsoft.com/office/officeart/2005/8/layout/list1"/>
    <dgm:cxn modelId="{A189C490-464B-4728-9225-705A62E0EAA9}" type="presOf" srcId="{578458B5-A03F-49E3-A4C9-F8478229F5E9}" destId="{C3F3171C-F086-4103-9936-A48B64ABBBAE}" srcOrd="0" destOrd="1" presId="urn:microsoft.com/office/officeart/2005/8/layout/list1"/>
    <dgm:cxn modelId="{9AF1F399-16EA-409B-8D4D-117C0046743E}" srcId="{4F65ACCE-772C-4729-B775-7CD1C84FF9E6}" destId="{578458B5-A03F-49E3-A4C9-F8478229F5E9}" srcOrd="1" destOrd="0" parTransId="{A17914D9-BA5F-4D1D-9510-CA062161E34C}" sibTransId="{6F879561-C72A-47B5-94B9-844F8A71CEA1}"/>
    <dgm:cxn modelId="{72C18EA6-E17E-488E-93B9-BF962ACE8A24}" srcId="{35443A34-B7D9-43F2-90FA-C2FF7A15164B}" destId="{196AA439-8169-475C-835A-578BA6329C94}" srcOrd="1" destOrd="0" parTransId="{F3302491-14AF-42FC-A4B2-0E82100BA655}" sibTransId="{77799C8C-97ED-4DD1-B118-AF2E3AE02366}"/>
    <dgm:cxn modelId="{A3B4B3A7-B0B4-46DC-9D4E-AADE7BD0A594}" type="presOf" srcId="{4E885E58-64F8-4661-B04A-49338BB7B354}" destId="{2B3B5214-12A7-4D07-A094-84397BAC84D6}" srcOrd="0" destOrd="0" presId="urn:microsoft.com/office/officeart/2005/8/layout/list1"/>
    <dgm:cxn modelId="{679759B1-F6C4-49C2-A1EB-53C7F06804E3}" srcId="{119BEC97-D4BA-4377-97DE-00B9F087C329}" destId="{963DCFF6-9A5B-49DD-8BD1-E44A72411435}" srcOrd="0" destOrd="0" parTransId="{AC7DABBF-09EA-48C2-8744-444F8B35C817}" sibTransId="{B3889787-6796-45C5-8D7D-EF94BDA35FC0}"/>
    <dgm:cxn modelId="{29015EB5-28FC-42D8-847B-3AF49279D85F}" srcId="{119BEC97-D4BA-4377-97DE-00B9F087C329}" destId="{CC5D1D8F-EE58-4EE1-99D7-7B71687C06A7}" srcOrd="2" destOrd="0" parTransId="{182DD73B-267C-4098-A651-3DA75A227BF3}" sibTransId="{E2EDBBCE-A460-404C-A7A2-6583EF982CBD}"/>
    <dgm:cxn modelId="{37FC8ABD-2200-4BDB-833E-85FA2635EB4F}" type="presOf" srcId="{F8BDFAE2-DA89-4E02-8349-9BFC8E3B6203}" destId="{C3F3171C-F086-4103-9936-A48B64ABBBAE}" srcOrd="0" destOrd="0" presId="urn:microsoft.com/office/officeart/2005/8/layout/list1"/>
    <dgm:cxn modelId="{BCD3B4C1-D52C-4B02-82A5-2DF04E76A418}" type="presOf" srcId="{196AA439-8169-475C-835A-578BA6329C94}" destId="{2B3B5214-12A7-4D07-A094-84397BAC84D6}" srcOrd="0" destOrd="1" presId="urn:microsoft.com/office/officeart/2005/8/layout/list1"/>
    <dgm:cxn modelId="{623181C4-8ED5-4984-B426-0F921CE3E4C3}" srcId="{8C4C8828-67E3-453A-ACA1-F0B9EF5020A6}" destId="{35443A34-B7D9-43F2-90FA-C2FF7A15164B}" srcOrd="1" destOrd="0" parTransId="{3A07B676-4485-4DBC-9192-13420882D591}" sibTransId="{45989FA8-0749-462A-A768-11870D072F5A}"/>
    <dgm:cxn modelId="{4C4F00C5-2A11-4BC4-8E1C-62DF7AE31911}" type="presOf" srcId="{35443A34-B7D9-43F2-90FA-C2FF7A15164B}" destId="{EE6C4D3E-6A4C-4C3B-BD83-DE34DE0CDB03}" srcOrd="1" destOrd="0" presId="urn:microsoft.com/office/officeart/2005/8/layout/list1"/>
    <dgm:cxn modelId="{B56BF2C7-43B4-4AA8-A361-C925DC41385F}" type="presOf" srcId="{963DCFF6-9A5B-49DD-8BD1-E44A72411435}" destId="{D14D95EC-8686-432A-91C4-8E749BBF60EC}" srcOrd="0" destOrd="0" presId="urn:microsoft.com/office/officeart/2005/8/layout/list1"/>
    <dgm:cxn modelId="{E94641D1-BC80-409E-8557-2A110DE4CD68}" type="presOf" srcId="{4F65ACCE-772C-4729-B775-7CD1C84FF9E6}" destId="{3D76CDB8-3402-4897-9A10-BBFDB338CBAE}" srcOrd="0" destOrd="0" presId="urn:microsoft.com/office/officeart/2005/8/layout/list1"/>
    <dgm:cxn modelId="{32228CEC-7996-42EB-BFF6-BC1B2D42C75A}" type="presOf" srcId="{02EC8D8E-99D6-4C43-9BE7-D02F68BE9005}" destId="{C3F3171C-F086-4103-9936-A48B64ABBBAE}" srcOrd="0" destOrd="2" presId="urn:microsoft.com/office/officeart/2005/8/layout/list1"/>
    <dgm:cxn modelId="{5D8FDDF2-DD48-4AB3-AC15-78C278E0B9EE}" srcId="{8C4C8828-67E3-453A-ACA1-F0B9EF5020A6}" destId="{119BEC97-D4BA-4377-97DE-00B9F087C329}" srcOrd="2" destOrd="0" parTransId="{FBBE7285-3A40-4C36-85A8-3917BCF2E55B}" sibTransId="{FBF07CD4-33F5-4DC2-9B65-1154AE82502C}"/>
    <dgm:cxn modelId="{7B563FF6-1C69-44C4-A98E-A16C6FD0C32B}" srcId="{119BEC97-D4BA-4377-97DE-00B9F087C329}" destId="{EC93F26F-FC7A-4FE4-B6AA-9DDF25D7DE1E}" srcOrd="1" destOrd="0" parTransId="{762B5B8A-4899-4A59-9AA3-CE9CE6912A62}" sibTransId="{B75F51B1-B3D6-48F6-80A2-6BFE2B7698B7}"/>
    <dgm:cxn modelId="{D4E1EEF8-3460-4520-AA08-9B7AF24BC02D}" srcId="{4F65ACCE-772C-4729-B775-7CD1C84FF9E6}" destId="{02EC8D8E-99D6-4C43-9BE7-D02F68BE9005}" srcOrd="2" destOrd="0" parTransId="{4A052762-A43A-40A9-B3B9-D8CF174FFF97}" sibTransId="{D43A8914-7999-4015-B8EE-F73837C72A34}"/>
    <dgm:cxn modelId="{0A38EDFC-CC8D-4C99-9D18-15C78FA3BD97}" srcId="{35443A34-B7D9-43F2-90FA-C2FF7A15164B}" destId="{89641C3A-F4BE-422D-BEC3-A85F3AD2EF97}" srcOrd="2" destOrd="0" parTransId="{AAA535B5-3003-4A36-AF6B-E1C14C09F5C8}" sibTransId="{7AE7D15F-CC1A-4837-95B8-9A7A540ED802}"/>
    <dgm:cxn modelId="{0C90A3A8-AD00-4E11-9F75-D3D12E4DF344}" type="presParOf" srcId="{A9DC571C-CA59-4E6E-8647-F82398E27C63}" destId="{2F28190F-0CBF-42D2-8F49-B5B799C7DFE9}" srcOrd="0" destOrd="0" presId="urn:microsoft.com/office/officeart/2005/8/layout/list1"/>
    <dgm:cxn modelId="{66DD37F1-0702-40FF-851D-7E574DFFEAEA}" type="presParOf" srcId="{2F28190F-0CBF-42D2-8F49-B5B799C7DFE9}" destId="{3D76CDB8-3402-4897-9A10-BBFDB338CBAE}" srcOrd="0" destOrd="0" presId="urn:microsoft.com/office/officeart/2005/8/layout/list1"/>
    <dgm:cxn modelId="{B4AD8B84-5F1E-4AF0-A499-CC73EF1745EB}" type="presParOf" srcId="{2F28190F-0CBF-42D2-8F49-B5B799C7DFE9}" destId="{F7B524C9-B756-4C99-BFCD-95DBF9869D10}" srcOrd="1" destOrd="0" presId="urn:microsoft.com/office/officeart/2005/8/layout/list1"/>
    <dgm:cxn modelId="{80B69C19-C4F1-426D-B72A-B03CDE129CC9}" type="presParOf" srcId="{A9DC571C-CA59-4E6E-8647-F82398E27C63}" destId="{BC381CBA-28A9-49B4-83A2-912923F7EF19}" srcOrd="1" destOrd="0" presId="urn:microsoft.com/office/officeart/2005/8/layout/list1"/>
    <dgm:cxn modelId="{815E8547-44B7-4D3C-B4F3-A38A1606DCFE}" type="presParOf" srcId="{A9DC571C-CA59-4E6E-8647-F82398E27C63}" destId="{C3F3171C-F086-4103-9936-A48B64ABBBAE}" srcOrd="2" destOrd="0" presId="urn:microsoft.com/office/officeart/2005/8/layout/list1"/>
    <dgm:cxn modelId="{7EA3A6D6-A024-459B-B8FD-40BE5E9EBCBA}" type="presParOf" srcId="{A9DC571C-CA59-4E6E-8647-F82398E27C63}" destId="{F12B1BCB-15F2-4EA1-A255-4223231012D4}" srcOrd="3" destOrd="0" presId="urn:microsoft.com/office/officeart/2005/8/layout/list1"/>
    <dgm:cxn modelId="{7488A039-9167-4343-B16E-805D1608C352}" type="presParOf" srcId="{A9DC571C-CA59-4E6E-8647-F82398E27C63}" destId="{A4C6B356-439C-4B95-B9FA-8FBD0AFDA992}" srcOrd="4" destOrd="0" presId="urn:microsoft.com/office/officeart/2005/8/layout/list1"/>
    <dgm:cxn modelId="{695E8962-FCF5-4F16-AB8E-D20157A45DF8}" type="presParOf" srcId="{A4C6B356-439C-4B95-B9FA-8FBD0AFDA992}" destId="{7D46CBD0-1846-4A4C-BFB1-0A989A3FD804}" srcOrd="0" destOrd="0" presId="urn:microsoft.com/office/officeart/2005/8/layout/list1"/>
    <dgm:cxn modelId="{5B31295A-AB12-4A0B-9E6D-DB674912DB9F}" type="presParOf" srcId="{A4C6B356-439C-4B95-B9FA-8FBD0AFDA992}" destId="{EE6C4D3E-6A4C-4C3B-BD83-DE34DE0CDB03}" srcOrd="1" destOrd="0" presId="urn:microsoft.com/office/officeart/2005/8/layout/list1"/>
    <dgm:cxn modelId="{2748AD84-8448-445D-88D9-F57A1DA2864F}" type="presParOf" srcId="{A9DC571C-CA59-4E6E-8647-F82398E27C63}" destId="{291CFBF6-7B38-4314-A112-5DE51BDB6A84}" srcOrd="5" destOrd="0" presId="urn:microsoft.com/office/officeart/2005/8/layout/list1"/>
    <dgm:cxn modelId="{CDCDFB3F-6A77-4510-9098-4430FFCAAAB5}" type="presParOf" srcId="{A9DC571C-CA59-4E6E-8647-F82398E27C63}" destId="{2B3B5214-12A7-4D07-A094-84397BAC84D6}" srcOrd="6" destOrd="0" presId="urn:microsoft.com/office/officeart/2005/8/layout/list1"/>
    <dgm:cxn modelId="{061CF183-9922-47CC-8AC2-FC36DC76666C}" type="presParOf" srcId="{A9DC571C-CA59-4E6E-8647-F82398E27C63}" destId="{728ED143-260D-4F80-B725-0C43E594BB08}" srcOrd="7" destOrd="0" presId="urn:microsoft.com/office/officeart/2005/8/layout/list1"/>
    <dgm:cxn modelId="{5003C8F4-1CB7-4542-BCDF-4AFB6158BEEA}" type="presParOf" srcId="{A9DC571C-CA59-4E6E-8647-F82398E27C63}" destId="{4F038A49-647B-4B67-B04F-73E123DE6698}" srcOrd="8" destOrd="0" presId="urn:microsoft.com/office/officeart/2005/8/layout/list1"/>
    <dgm:cxn modelId="{B2CEFA2C-16AE-41EA-A6FD-104E1BC82C0C}" type="presParOf" srcId="{4F038A49-647B-4B67-B04F-73E123DE6698}" destId="{20E226C0-BFA7-44CC-BCD6-BAEA4DA44761}" srcOrd="0" destOrd="0" presId="urn:microsoft.com/office/officeart/2005/8/layout/list1"/>
    <dgm:cxn modelId="{96EF75AB-3698-4382-B801-FA99F1F44568}" type="presParOf" srcId="{4F038A49-647B-4B67-B04F-73E123DE6698}" destId="{69E0E856-F420-4609-9E98-3D564AFFD549}" srcOrd="1" destOrd="0" presId="urn:microsoft.com/office/officeart/2005/8/layout/list1"/>
    <dgm:cxn modelId="{7AB7A497-F993-4B4A-9374-19C090123DEF}" type="presParOf" srcId="{A9DC571C-CA59-4E6E-8647-F82398E27C63}" destId="{288AF090-1F25-4890-90C7-8761E0FEBC10}" srcOrd="9" destOrd="0" presId="urn:microsoft.com/office/officeart/2005/8/layout/list1"/>
    <dgm:cxn modelId="{972AC811-CABE-4785-8C22-41F5F73EECFE}" type="presParOf" srcId="{A9DC571C-CA59-4E6E-8647-F82398E27C63}" destId="{D14D95EC-8686-432A-91C4-8E749BBF60EC}" srcOrd="10" destOrd="0" presId="urn:microsoft.com/office/officeart/2005/8/layout/list1"/>
    <dgm:cxn modelId="{695ADF91-CC4C-4887-B071-10C563A3542E}" type="presParOf" srcId="{A9DC571C-CA59-4E6E-8647-F82398E27C63}" destId="{FD8AD2F0-9937-495D-B2E6-A4B945C4CE5A}" srcOrd="11" destOrd="0" presId="urn:microsoft.com/office/officeart/2005/8/layout/list1"/>
    <dgm:cxn modelId="{45CCD2B5-4584-4BA6-8131-CEEDDBAD250F}" type="presParOf" srcId="{A9DC571C-CA59-4E6E-8647-F82398E27C63}" destId="{08840909-7B01-48B3-9F94-ECC222DFA6BC}" srcOrd="12" destOrd="0" presId="urn:microsoft.com/office/officeart/2005/8/layout/list1"/>
    <dgm:cxn modelId="{BBAB36D5-7768-4AAB-965B-88284716EBD7}" type="presParOf" srcId="{08840909-7B01-48B3-9F94-ECC222DFA6BC}" destId="{76415311-16F0-4EF3-AFA0-8F4A5866F0C2}" srcOrd="0" destOrd="0" presId="urn:microsoft.com/office/officeart/2005/8/layout/list1"/>
    <dgm:cxn modelId="{770E7126-CA66-4904-B3E2-E52FDA3DF5E7}" type="presParOf" srcId="{08840909-7B01-48B3-9F94-ECC222DFA6BC}" destId="{9C1E3A1E-E544-429C-B8B3-F86A32060492}" srcOrd="1" destOrd="0" presId="urn:microsoft.com/office/officeart/2005/8/layout/list1"/>
    <dgm:cxn modelId="{1551843A-6406-48BB-A466-95408439F52B}" type="presParOf" srcId="{A9DC571C-CA59-4E6E-8647-F82398E27C63}" destId="{7A5840EC-D585-42E4-AB7B-A35B16F4BEA5}" srcOrd="13" destOrd="0" presId="urn:microsoft.com/office/officeart/2005/8/layout/list1"/>
    <dgm:cxn modelId="{14508798-C988-47B2-9430-1B288DF9DD24}" type="presParOf" srcId="{A9DC571C-CA59-4E6E-8647-F82398E27C63}" destId="{2C56D7A5-F06F-4B5B-BABB-CF88E12D596D}"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D847E2-6D33-4681-BE4B-1767E3767D53}">
      <dsp:nvSpPr>
        <dsp:cNvPr id="0" name=""/>
        <dsp:cNvSpPr/>
      </dsp:nvSpPr>
      <dsp:spPr>
        <a:xfrm>
          <a:off x="0" y="204561"/>
          <a:ext cx="7728267" cy="5651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fr-FR" sz="2300" b="1" kern="1200"/>
            <a:t>Type 2 Diabetes: A Significant Prevention Challenge</a:t>
          </a:r>
          <a:endParaRPr lang="en-US" sz="2300" kern="1200"/>
        </a:p>
      </dsp:txBody>
      <dsp:txXfrm>
        <a:off x="27586" y="232147"/>
        <a:ext cx="7673095" cy="509938"/>
      </dsp:txXfrm>
    </dsp:sp>
    <dsp:sp modelId="{67331E84-AE2F-4AF7-867D-FC453C6C03C0}">
      <dsp:nvSpPr>
        <dsp:cNvPr id="0" name=""/>
        <dsp:cNvSpPr/>
      </dsp:nvSpPr>
      <dsp:spPr>
        <a:xfrm>
          <a:off x="0" y="835911"/>
          <a:ext cx="7728267" cy="565110"/>
        </a:xfrm>
        <a:prstGeom prst="roundRect">
          <a:avLst/>
        </a:prstGeom>
        <a:solidFill>
          <a:schemeClr val="accent2">
            <a:hueOff val="44722"/>
            <a:satOff val="1575"/>
            <a:lumOff val="-62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England:</a:t>
          </a:r>
        </a:p>
      </dsp:txBody>
      <dsp:txXfrm>
        <a:off x="27586" y="863497"/>
        <a:ext cx="7673095" cy="509938"/>
      </dsp:txXfrm>
    </dsp:sp>
    <dsp:sp modelId="{EC459F70-62BA-41E1-A59D-BB4BFB47B079}">
      <dsp:nvSpPr>
        <dsp:cNvPr id="0" name=""/>
        <dsp:cNvSpPr/>
      </dsp:nvSpPr>
      <dsp:spPr>
        <a:xfrm>
          <a:off x="0" y="1401021"/>
          <a:ext cx="7728267" cy="228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5372"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US" sz="1800" kern="1200"/>
            <a:t>Around 5.7 million adults were estimated to have non-diabetic Hyperglycemia (NDH) in 2021.</a:t>
          </a:r>
        </a:p>
        <a:p>
          <a:pPr marL="171450" lvl="1" indent="-171450" algn="l" defTabSz="800100">
            <a:lnSpc>
              <a:spcPct val="90000"/>
            </a:lnSpc>
            <a:spcBef>
              <a:spcPct val="0"/>
            </a:spcBef>
            <a:spcAft>
              <a:spcPct val="20000"/>
            </a:spcAft>
            <a:buChar char="•"/>
          </a:pPr>
          <a:r>
            <a:rPr lang="en-US" sz="1800" kern="1200"/>
            <a:t>This represents 12.7% of adults aged 18+.</a:t>
          </a:r>
        </a:p>
        <a:p>
          <a:pPr marL="171450" lvl="1" indent="-171450" algn="l" defTabSz="800100">
            <a:lnSpc>
              <a:spcPct val="90000"/>
            </a:lnSpc>
            <a:spcBef>
              <a:spcPct val="0"/>
            </a:spcBef>
            <a:spcAft>
              <a:spcPct val="20000"/>
            </a:spcAft>
            <a:buChar char="•"/>
          </a:pPr>
          <a:r>
            <a:rPr lang="en-US" sz="1800" kern="1200"/>
            <a:t>More than 152,000 adults aged 19–39 had been diagnosed with Type 2 diabetes by March 2024. </a:t>
          </a:r>
        </a:p>
        <a:p>
          <a:pPr marL="171450" lvl="1" indent="-171450" algn="l" defTabSz="800100">
            <a:lnSpc>
              <a:spcPct val="90000"/>
            </a:lnSpc>
            <a:spcBef>
              <a:spcPct val="0"/>
            </a:spcBef>
            <a:spcAft>
              <a:spcPct val="20000"/>
            </a:spcAft>
            <a:buChar char="•"/>
          </a:pPr>
          <a:r>
            <a:rPr lang="en-US" sz="1800" kern="1200"/>
            <a:t>Early-onset Type 2 diabetes is associated with greater lifetime risk of complications, adverse cardiovascular outcomes and earlier mortality.</a:t>
          </a:r>
        </a:p>
      </dsp:txBody>
      <dsp:txXfrm>
        <a:off x="0" y="1401021"/>
        <a:ext cx="7728267" cy="2285280"/>
      </dsp:txXfrm>
    </dsp:sp>
    <dsp:sp modelId="{B66FCED4-DBA3-49F1-935A-27C9E1E0260A}">
      <dsp:nvSpPr>
        <dsp:cNvPr id="0" name=""/>
        <dsp:cNvSpPr/>
      </dsp:nvSpPr>
      <dsp:spPr>
        <a:xfrm>
          <a:off x="0" y="3686302"/>
          <a:ext cx="7728267" cy="565110"/>
        </a:xfrm>
        <a:prstGeom prst="roundRect">
          <a:avLst/>
        </a:prstGeom>
        <a:solidFill>
          <a:schemeClr val="accent2">
            <a:hueOff val="89443"/>
            <a:satOff val="3150"/>
            <a:lumOff val="-124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i="1" kern="1200"/>
            <a:t>(Office for Health Improvement and Disparities, 2026)</a:t>
          </a:r>
          <a:endParaRPr lang="en-US" sz="2300" kern="1200"/>
        </a:p>
      </dsp:txBody>
      <dsp:txXfrm>
        <a:off x="27586" y="3713888"/>
        <a:ext cx="7673095" cy="509938"/>
      </dsp:txXfrm>
    </dsp:sp>
    <dsp:sp modelId="{95487781-7E4D-40AB-BD0B-C28DA7F4B120}">
      <dsp:nvSpPr>
        <dsp:cNvPr id="0" name=""/>
        <dsp:cNvSpPr/>
      </dsp:nvSpPr>
      <dsp:spPr>
        <a:xfrm>
          <a:off x="0" y="4317652"/>
          <a:ext cx="7728267" cy="565110"/>
        </a:xfrm>
        <a:prstGeom prst="roundRect">
          <a:avLst/>
        </a:prstGeom>
        <a:solidFill>
          <a:schemeClr val="accent2">
            <a:hueOff val="134165"/>
            <a:satOff val="4725"/>
            <a:lumOff val="-1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1" kern="1200"/>
            <a:t>Prevention should begin before diabetes develops.</a:t>
          </a:r>
          <a:endParaRPr lang="en-US" sz="2300" kern="1200"/>
        </a:p>
      </dsp:txBody>
      <dsp:txXfrm>
        <a:off x="27586" y="4345238"/>
        <a:ext cx="7673095" cy="5099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F3171C-F086-4103-9936-A48B64ABBBAE}">
      <dsp:nvSpPr>
        <dsp:cNvPr id="0" name=""/>
        <dsp:cNvSpPr/>
      </dsp:nvSpPr>
      <dsp:spPr>
        <a:xfrm>
          <a:off x="0" y="435585"/>
          <a:ext cx="9926607" cy="982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70415" tIns="270764" rIns="770415" bIns="92456" numCol="1" spcCol="1270" anchor="t" anchorCtr="0">
          <a:noAutofit/>
        </a:bodyPr>
        <a:lstStyle/>
        <a:p>
          <a:pPr marL="114300" lvl="1" indent="-114300" algn="l" defTabSz="577850">
            <a:lnSpc>
              <a:spcPct val="90000"/>
            </a:lnSpc>
            <a:spcBef>
              <a:spcPct val="0"/>
            </a:spcBef>
            <a:spcAft>
              <a:spcPct val="15000"/>
            </a:spcAft>
            <a:buChar char="•"/>
          </a:pPr>
          <a:r>
            <a:rPr lang="en-US" sz="1300" kern="1200"/>
            <a:t>At least 80% of participants will demonstrate an improvement in healthy-eating knowledge</a:t>
          </a:r>
        </a:p>
        <a:p>
          <a:pPr marL="114300" lvl="1" indent="-114300" algn="l" defTabSz="577850">
            <a:lnSpc>
              <a:spcPct val="90000"/>
            </a:lnSpc>
            <a:spcBef>
              <a:spcPct val="0"/>
            </a:spcBef>
            <a:spcAft>
              <a:spcPct val="15000"/>
            </a:spcAft>
            <a:buChar char="•"/>
          </a:pPr>
          <a:r>
            <a:rPr lang="en-US" sz="1300" kern="1200"/>
            <a:t>Measure: Pre/Post-intervention nutrition knowledge questionnaire</a:t>
          </a:r>
        </a:p>
        <a:p>
          <a:pPr marL="114300" lvl="1" indent="-114300" algn="l" defTabSz="577850">
            <a:lnSpc>
              <a:spcPct val="90000"/>
            </a:lnSpc>
            <a:spcBef>
              <a:spcPct val="0"/>
            </a:spcBef>
            <a:spcAft>
              <a:spcPct val="15000"/>
            </a:spcAft>
            <a:buChar char="•"/>
          </a:pPr>
          <a:r>
            <a:rPr lang="en-US" sz="1300" kern="1200"/>
            <a:t>Benefit: Improves participants ability to identify healthier food choices consistent with UK dietary guidance.</a:t>
          </a:r>
        </a:p>
      </dsp:txBody>
      <dsp:txXfrm>
        <a:off x="0" y="435585"/>
        <a:ext cx="9926607" cy="982800"/>
      </dsp:txXfrm>
    </dsp:sp>
    <dsp:sp modelId="{F7B524C9-B756-4C99-BFCD-95DBF9869D10}">
      <dsp:nvSpPr>
        <dsp:cNvPr id="0" name=""/>
        <dsp:cNvSpPr/>
      </dsp:nvSpPr>
      <dsp:spPr>
        <a:xfrm>
          <a:off x="496330" y="243705"/>
          <a:ext cx="6948624" cy="3837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2641" tIns="0" rIns="262641" bIns="0" numCol="1" spcCol="1270" anchor="ctr" anchorCtr="0">
          <a:noAutofit/>
        </a:bodyPr>
        <a:lstStyle/>
        <a:p>
          <a:pPr marL="0" lvl="0" indent="0" algn="l" defTabSz="577850">
            <a:lnSpc>
              <a:spcPct val="90000"/>
            </a:lnSpc>
            <a:spcBef>
              <a:spcPct val="0"/>
            </a:spcBef>
            <a:spcAft>
              <a:spcPct val="35000"/>
            </a:spcAft>
            <a:buNone/>
            <a:defRPr b="1"/>
          </a:pPr>
          <a:r>
            <a:rPr lang="en-US" sz="1300" b="1" kern="1200"/>
            <a:t>AIM 1: Knowledge</a:t>
          </a:r>
          <a:endParaRPr lang="en-US" sz="1300" kern="1200"/>
        </a:p>
      </dsp:txBody>
      <dsp:txXfrm>
        <a:off x="515064" y="262439"/>
        <a:ext cx="6911156" cy="346292"/>
      </dsp:txXfrm>
    </dsp:sp>
    <dsp:sp modelId="{2B3B5214-12A7-4D07-A094-84397BAC84D6}">
      <dsp:nvSpPr>
        <dsp:cNvPr id="0" name=""/>
        <dsp:cNvSpPr/>
      </dsp:nvSpPr>
      <dsp:spPr>
        <a:xfrm>
          <a:off x="0" y="1680465"/>
          <a:ext cx="9926607" cy="1351350"/>
        </a:xfrm>
        <a:prstGeom prst="rect">
          <a:avLst/>
        </a:prstGeom>
        <a:solidFill>
          <a:schemeClr val="lt1">
            <a:alpha val="90000"/>
            <a:hueOff val="0"/>
            <a:satOff val="0"/>
            <a:lumOff val="0"/>
            <a:alphaOff val="0"/>
          </a:schemeClr>
        </a:solidFill>
        <a:ln w="12700" cap="flat" cmpd="sng" algn="ctr">
          <a:solidFill>
            <a:schemeClr val="accent2">
              <a:hueOff val="44722"/>
              <a:satOff val="1575"/>
              <a:lumOff val="-620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70415" tIns="270764" rIns="770415" bIns="92456" numCol="1" spcCol="1270" anchor="t" anchorCtr="0">
          <a:noAutofit/>
        </a:bodyPr>
        <a:lstStyle/>
        <a:p>
          <a:pPr marL="114300" lvl="1" indent="-114300" algn="l" defTabSz="577850">
            <a:lnSpc>
              <a:spcPct val="90000"/>
            </a:lnSpc>
            <a:spcBef>
              <a:spcPct val="0"/>
            </a:spcBef>
            <a:spcAft>
              <a:spcPct val="15000"/>
            </a:spcAft>
            <a:buChar char="•"/>
          </a:pPr>
          <a:r>
            <a:rPr lang="en-US" sz="1300" kern="1200"/>
            <a:t>At least 60% of participants will report improvement in at least two campaign targeted dietary behaviours. Example, fruit and vegetable intake, higher-fibre choices, reduction in foods/drinks with high in free sugars, healthier meal planning</a:t>
          </a:r>
        </a:p>
        <a:p>
          <a:pPr marL="114300" lvl="1" indent="-114300" algn="l" defTabSz="577850">
            <a:lnSpc>
              <a:spcPct val="90000"/>
            </a:lnSpc>
            <a:spcBef>
              <a:spcPct val="0"/>
            </a:spcBef>
            <a:spcAft>
              <a:spcPct val="15000"/>
            </a:spcAft>
            <a:buChar char="•"/>
          </a:pPr>
          <a:r>
            <a:rPr lang="en-US" sz="1300" kern="1200"/>
            <a:t>Measure: Pre/Post dietary behaviour questionnaire.</a:t>
          </a:r>
        </a:p>
        <a:p>
          <a:pPr marL="114300" lvl="1" indent="-114300" algn="l" defTabSz="577850">
            <a:lnSpc>
              <a:spcPct val="90000"/>
            </a:lnSpc>
            <a:spcBef>
              <a:spcPct val="0"/>
            </a:spcBef>
            <a:spcAft>
              <a:spcPct val="15000"/>
            </a:spcAft>
            <a:buChar char="•"/>
          </a:pPr>
          <a:r>
            <a:rPr lang="en-US" sz="1300" kern="1200"/>
            <a:t>Benefit:  Moves intervention beyond knowledge towards practical behaviour change.</a:t>
          </a:r>
        </a:p>
      </dsp:txBody>
      <dsp:txXfrm>
        <a:off x="0" y="1680465"/>
        <a:ext cx="9926607" cy="1351350"/>
      </dsp:txXfrm>
    </dsp:sp>
    <dsp:sp modelId="{EE6C4D3E-6A4C-4C3B-BD83-DE34DE0CDB03}">
      <dsp:nvSpPr>
        <dsp:cNvPr id="0" name=""/>
        <dsp:cNvSpPr/>
      </dsp:nvSpPr>
      <dsp:spPr>
        <a:xfrm>
          <a:off x="496330" y="1488585"/>
          <a:ext cx="6948624" cy="383760"/>
        </a:xfrm>
        <a:prstGeom prst="roundRect">
          <a:avLst/>
        </a:prstGeom>
        <a:solidFill>
          <a:schemeClr val="accent2">
            <a:hueOff val="44722"/>
            <a:satOff val="1575"/>
            <a:lumOff val="-62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2641" tIns="0" rIns="262641" bIns="0" numCol="1" spcCol="1270" anchor="ctr" anchorCtr="0">
          <a:noAutofit/>
        </a:bodyPr>
        <a:lstStyle/>
        <a:p>
          <a:pPr marL="0" lvl="0" indent="0" algn="l" defTabSz="577850">
            <a:lnSpc>
              <a:spcPct val="90000"/>
            </a:lnSpc>
            <a:spcBef>
              <a:spcPct val="0"/>
            </a:spcBef>
            <a:spcAft>
              <a:spcPct val="35000"/>
            </a:spcAft>
            <a:buNone/>
            <a:defRPr b="1"/>
          </a:pPr>
          <a:r>
            <a:rPr lang="en-US" sz="1300" b="1" kern="1200"/>
            <a:t>AIM 2: Dietary behaviour</a:t>
          </a:r>
          <a:endParaRPr lang="en-US" sz="1300" kern="1200"/>
        </a:p>
      </dsp:txBody>
      <dsp:txXfrm>
        <a:off x="515064" y="1507319"/>
        <a:ext cx="6911156" cy="346292"/>
      </dsp:txXfrm>
    </dsp:sp>
    <dsp:sp modelId="{D14D95EC-8686-432A-91C4-8E749BBF60EC}">
      <dsp:nvSpPr>
        <dsp:cNvPr id="0" name=""/>
        <dsp:cNvSpPr/>
      </dsp:nvSpPr>
      <dsp:spPr>
        <a:xfrm>
          <a:off x="0" y="3293896"/>
          <a:ext cx="9926607" cy="1167075"/>
        </a:xfrm>
        <a:prstGeom prst="rect">
          <a:avLst/>
        </a:prstGeom>
        <a:solidFill>
          <a:schemeClr val="lt1">
            <a:alpha val="90000"/>
            <a:hueOff val="0"/>
            <a:satOff val="0"/>
            <a:lumOff val="0"/>
            <a:alphaOff val="0"/>
          </a:schemeClr>
        </a:solidFill>
        <a:ln w="12700" cap="flat" cmpd="sng" algn="ctr">
          <a:solidFill>
            <a:schemeClr val="accent2">
              <a:hueOff val="89443"/>
              <a:satOff val="3150"/>
              <a:lumOff val="-1241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70415" tIns="270764" rIns="770415" bIns="92456" numCol="1" spcCol="1270" anchor="t" anchorCtr="0">
          <a:noAutofit/>
        </a:bodyPr>
        <a:lstStyle/>
        <a:p>
          <a:pPr marL="114300" lvl="1" indent="-114300" algn="l" defTabSz="577850">
            <a:lnSpc>
              <a:spcPct val="90000"/>
            </a:lnSpc>
            <a:spcBef>
              <a:spcPct val="0"/>
            </a:spcBef>
            <a:spcAft>
              <a:spcPct val="15000"/>
            </a:spcAft>
            <a:buChar char="•"/>
          </a:pPr>
          <a:r>
            <a:rPr lang="en-US" sz="1300" kern="1200"/>
            <a:t>At least 70% of participants will report increase in confidence with planning and preparation of affordable, healthier meals.</a:t>
          </a:r>
        </a:p>
        <a:p>
          <a:pPr marL="114300" lvl="1" indent="-114300" algn="l" defTabSz="577850">
            <a:lnSpc>
              <a:spcPct val="90000"/>
            </a:lnSpc>
            <a:spcBef>
              <a:spcPct val="0"/>
            </a:spcBef>
            <a:spcAft>
              <a:spcPct val="15000"/>
            </a:spcAft>
            <a:buChar char="•"/>
          </a:pPr>
          <a:r>
            <a:rPr lang="en-US" sz="1300" kern="1200"/>
            <a:t>Measure: Pre/Post self-efficacy scale.</a:t>
          </a:r>
        </a:p>
        <a:p>
          <a:pPr marL="114300" lvl="1" indent="-114300" algn="l" defTabSz="577850">
            <a:lnSpc>
              <a:spcPct val="90000"/>
            </a:lnSpc>
            <a:spcBef>
              <a:spcPct val="0"/>
            </a:spcBef>
            <a:spcAft>
              <a:spcPct val="15000"/>
            </a:spcAft>
            <a:buChar char="•"/>
          </a:pPr>
          <a:r>
            <a:rPr lang="en-US" sz="1300" kern="1200"/>
            <a:t>Benefit: Support participants for sustainable everyday practice.</a:t>
          </a:r>
        </a:p>
      </dsp:txBody>
      <dsp:txXfrm>
        <a:off x="0" y="3293896"/>
        <a:ext cx="9926607" cy="1167075"/>
      </dsp:txXfrm>
    </dsp:sp>
    <dsp:sp modelId="{69E0E856-F420-4609-9E98-3D564AFFD549}">
      <dsp:nvSpPr>
        <dsp:cNvPr id="0" name=""/>
        <dsp:cNvSpPr/>
      </dsp:nvSpPr>
      <dsp:spPr>
        <a:xfrm>
          <a:off x="496330" y="3102016"/>
          <a:ext cx="6948624" cy="383760"/>
        </a:xfrm>
        <a:prstGeom prst="roundRect">
          <a:avLst/>
        </a:prstGeom>
        <a:solidFill>
          <a:schemeClr val="accent2">
            <a:hueOff val="89443"/>
            <a:satOff val="3150"/>
            <a:lumOff val="-124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2641" tIns="0" rIns="262641" bIns="0" numCol="1" spcCol="1270" anchor="ctr" anchorCtr="0">
          <a:noAutofit/>
        </a:bodyPr>
        <a:lstStyle/>
        <a:p>
          <a:pPr marL="0" lvl="0" indent="0" algn="l" defTabSz="577850">
            <a:lnSpc>
              <a:spcPct val="90000"/>
            </a:lnSpc>
            <a:spcBef>
              <a:spcPct val="0"/>
            </a:spcBef>
            <a:spcAft>
              <a:spcPct val="35000"/>
            </a:spcAft>
            <a:buNone/>
            <a:defRPr b="1"/>
          </a:pPr>
          <a:r>
            <a:rPr lang="en-US" sz="1300" b="1" kern="1200"/>
            <a:t>AIM 3: Self-efficacy</a:t>
          </a:r>
          <a:endParaRPr lang="en-US" sz="1300" kern="1200"/>
        </a:p>
      </dsp:txBody>
      <dsp:txXfrm>
        <a:off x="515064" y="3120750"/>
        <a:ext cx="6911156" cy="346292"/>
      </dsp:txXfrm>
    </dsp:sp>
    <dsp:sp modelId="{2C56D7A5-F06F-4B5B-BABB-CF88E12D596D}">
      <dsp:nvSpPr>
        <dsp:cNvPr id="0" name=""/>
        <dsp:cNvSpPr/>
      </dsp:nvSpPr>
      <dsp:spPr>
        <a:xfrm>
          <a:off x="0" y="4723051"/>
          <a:ext cx="9926607" cy="327600"/>
        </a:xfrm>
        <a:prstGeom prst="rect">
          <a:avLst/>
        </a:prstGeom>
        <a:solidFill>
          <a:schemeClr val="lt1">
            <a:alpha val="90000"/>
            <a:hueOff val="0"/>
            <a:satOff val="0"/>
            <a:lumOff val="0"/>
            <a:alphaOff val="0"/>
          </a:schemeClr>
        </a:solidFill>
        <a:ln w="12700" cap="flat" cmpd="sng" algn="ctr">
          <a:solidFill>
            <a:schemeClr val="accent2">
              <a:hueOff val="134165"/>
              <a:satOff val="4725"/>
              <a:lumOff val="-18628"/>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1E3A1E-E544-429C-B8B3-F86A32060492}">
      <dsp:nvSpPr>
        <dsp:cNvPr id="0" name=""/>
        <dsp:cNvSpPr/>
      </dsp:nvSpPr>
      <dsp:spPr>
        <a:xfrm>
          <a:off x="496330" y="4531171"/>
          <a:ext cx="6948624" cy="383760"/>
        </a:xfrm>
        <a:prstGeom prst="roundRect">
          <a:avLst/>
        </a:prstGeom>
        <a:solidFill>
          <a:schemeClr val="accent2">
            <a:hueOff val="134165"/>
            <a:satOff val="4725"/>
            <a:lumOff val="-1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2641" tIns="0" rIns="262641" bIns="0" numCol="1" spcCol="1270" anchor="ctr" anchorCtr="0">
          <a:noAutofit/>
        </a:bodyPr>
        <a:lstStyle/>
        <a:p>
          <a:pPr marL="0" lvl="0" indent="0" algn="l" defTabSz="577850">
            <a:lnSpc>
              <a:spcPct val="90000"/>
            </a:lnSpc>
            <a:spcBef>
              <a:spcPct val="0"/>
            </a:spcBef>
            <a:spcAft>
              <a:spcPct val="35000"/>
            </a:spcAft>
            <a:buNone/>
            <a:defRPr b="1"/>
          </a:pPr>
          <a:r>
            <a:rPr lang="en-US" sz="1300" i="1" kern="1200"/>
            <a:t>(Office for Health Improvement and Disparities, 2025; Stone et al., 2024)</a:t>
          </a:r>
          <a:endParaRPr lang="en-US" sz="1300" kern="1200"/>
        </a:p>
      </dsp:txBody>
      <dsp:txXfrm>
        <a:off x="515064" y="4549905"/>
        <a:ext cx="6911156" cy="34629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4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712C46-E50D-40EC-B700-63D2D121C002}" type="datetimeFigureOut">
              <a:rPr lang="en-IN" smtClean="0"/>
              <a:t>10-10-2026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A45B78-8F87-484F-A4F6-68C539FC154E}" type="slidenum">
              <a:rPr lang="en-IN" smtClean="0"/>
              <a:t>‹#›</a:t>
            </a:fld>
            <a:endParaRPr lang="en-IN"/>
          </a:p>
        </p:txBody>
      </p:sp>
    </p:spTree>
    <p:extLst>
      <p:ext uri="{BB962C8B-B14F-4D97-AF65-F5344CB8AC3E}">
        <p14:creationId xmlns:p14="http://schemas.microsoft.com/office/powerpoint/2010/main" val="28143146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574ECF-44C0-4C1F-8C82-F3C2E96FEF7C}" type="slidenum">
              <a:rPr lang="en-GB" smtClean="0"/>
              <a:t>2</a:t>
            </a:fld>
            <a:endParaRPr lang="en-GB"/>
          </a:p>
        </p:txBody>
      </p:sp>
    </p:spTree>
    <p:extLst>
      <p:ext uri="{BB962C8B-B14F-4D97-AF65-F5344CB8AC3E}">
        <p14:creationId xmlns:p14="http://schemas.microsoft.com/office/powerpoint/2010/main" val="35515748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574ECF-44C0-4C1F-8C82-F3C2E96FEF7C}" type="slidenum">
              <a:rPr lang="en-GB" smtClean="0"/>
              <a:t>3</a:t>
            </a:fld>
            <a:endParaRPr lang="en-GB"/>
          </a:p>
        </p:txBody>
      </p:sp>
    </p:spTree>
    <p:extLst>
      <p:ext uri="{BB962C8B-B14F-4D97-AF65-F5344CB8AC3E}">
        <p14:creationId xmlns:p14="http://schemas.microsoft.com/office/powerpoint/2010/main" val="37501534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574ECF-44C0-4C1F-8C82-F3C2E96FEF7C}" type="slidenum">
              <a:rPr lang="en-GB" smtClean="0"/>
              <a:t>4</a:t>
            </a:fld>
            <a:endParaRPr lang="en-GB"/>
          </a:p>
        </p:txBody>
      </p:sp>
    </p:spTree>
    <p:extLst>
      <p:ext uri="{BB962C8B-B14F-4D97-AF65-F5344CB8AC3E}">
        <p14:creationId xmlns:p14="http://schemas.microsoft.com/office/powerpoint/2010/main" val="42436134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574ECF-44C0-4C1F-8C82-F3C2E96FEF7C}" type="slidenum">
              <a:rPr lang="en-GB" smtClean="0"/>
              <a:t>5</a:t>
            </a:fld>
            <a:endParaRPr lang="en-GB"/>
          </a:p>
        </p:txBody>
      </p:sp>
    </p:spTree>
    <p:extLst>
      <p:ext uri="{BB962C8B-B14F-4D97-AF65-F5344CB8AC3E}">
        <p14:creationId xmlns:p14="http://schemas.microsoft.com/office/powerpoint/2010/main" val="132054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574ECF-44C0-4C1F-8C82-F3C2E96FEF7C}" type="slidenum">
              <a:rPr lang="en-GB" smtClean="0"/>
              <a:t>6</a:t>
            </a:fld>
            <a:endParaRPr lang="en-GB"/>
          </a:p>
        </p:txBody>
      </p:sp>
    </p:spTree>
    <p:extLst>
      <p:ext uri="{BB962C8B-B14F-4D97-AF65-F5344CB8AC3E}">
        <p14:creationId xmlns:p14="http://schemas.microsoft.com/office/powerpoint/2010/main" val="25733269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574ECF-44C0-4C1F-8C82-F3C2E96FEF7C}" type="slidenum">
              <a:rPr lang="en-GB" smtClean="0"/>
              <a:t>7</a:t>
            </a:fld>
            <a:endParaRPr lang="en-GB"/>
          </a:p>
        </p:txBody>
      </p:sp>
    </p:spTree>
    <p:extLst>
      <p:ext uri="{BB962C8B-B14F-4D97-AF65-F5344CB8AC3E}">
        <p14:creationId xmlns:p14="http://schemas.microsoft.com/office/powerpoint/2010/main" val="28263598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574ECF-44C0-4C1F-8C82-F3C2E96FEF7C}" type="slidenum">
              <a:rPr lang="en-GB" smtClean="0"/>
              <a:t>8</a:t>
            </a:fld>
            <a:endParaRPr lang="en-GB"/>
          </a:p>
        </p:txBody>
      </p:sp>
    </p:spTree>
    <p:extLst>
      <p:ext uri="{BB962C8B-B14F-4D97-AF65-F5344CB8AC3E}">
        <p14:creationId xmlns:p14="http://schemas.microsoft.com/office/powerpoint/2010/main" val="24780805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574ECF-44C0-4C1F-8C82-F3C2E96FEF7C}" type="slidenum">
              <a:rPr lang="en-GB" smtClean="0"/>
              <a:t>9</a:t>
            </a:fld>
            <a:endParaRPr lang="en-GB"/>
          </a:p>
        </p:txBody>
      </p:sp>
    </p:spTree>
    <p:extLst>
      <p:ext uri="{BB962C8B-B14F-4D97-AF65-F5344CB8AC3E}">
        <p14:creationId xmlns:p14="http://schemas.microsoft.com/office/powerpoint/2010/main" val="24580570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574ECF-44C0-4C1F-8C82-F3C2E96FEF7C}" type="slidenum">
              <a:rPr lang="en-GB" smtClean="0"/>
              <a:t>10</a:t>
            </a:fld>
            <a:endParaRPr lang="en-GB"/>
          </a:p>
        </p:txBody>
      </p:sp>
    </p:spTree>
    <p:extLst>
      <p:ext uri="{BB962C8B-B14F-4D97-AF65-F5344CB8AC3E}">
        <p14:creationId xmlns:p14="http://schemas.microsoft.com/office/powerpoint/2010/main" val="28667661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runs over eight weeks, moving from awareness to skills and maintenance. Weeks one and two establish relevance and explain the Eatwell Guide. Weeks three and four focus on sugary drinks, carbohydrates, fruit, vegetables and portions. Weeks five and six develop shopping and budgeting skills. Weeks seven and eight support cooking, action planning and referral to appropriate local services.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DA45B78-8F87-484F-A4F6-68C539FC154E}" type="slidenum">
              <a:rPr lang="en-IN" smtClean="0"/>
              <a:t>19</a:t>
            </a:fld>
            <a:endParaRPr lang="en-IN"/>
          </a:p>
        </p:txBody>
      </p:sp>
    </p:spTree>
    <p:extLst>
      <p:ext uri="{BB962C8B-B14F-4D97-AF65-F5344CB8AC3E}">
        <p14:creationId xmlns:p14="http://schemas.microsoft.com/office/powerpoint/2010/main" val="26620276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During the opening sessions, participants map their usual meals and identify one achievable change. A risk-awareness activity explains family history, age and other factors without blaming individuals. Facilitators introduce the Eatwell Guide and discuss how it can adapt to familiar meals. Participants set a goal and complete a baseline knowledge, food-choice and confidence questionnaire to compare with the final session.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DA45B78-8F87-484F-A4F6-68C539FC154E}" type="slidenum">
              <a:rPr lang="en-IN" smtClean="0"/>
              <a:t>20</a:t>
            </a:fld>
            <a:endParaRPr lang="en-IN"/>
          </a:p>
        </p:txBody>
      </p:sp>
    </p:spTree>
    <p:extLst>
      <p:ext uri="{BB962C8B-B14F-4D97-AF65-F5344CB8AC3E}">
        <p14:creationId xmlns:p14="http://schemas.microsoft.com/office/powerpoint/2010/main" val="17252956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This poster invites Birmingham adults aged 35+ to join the eight-week Eat Smart, Live Strong campaign. It highlights food swaps, label reading, budget meal planning and cooking. Expected benefits are healthier eating and greater confidence, not a guarantee of diabetes prevention. Before publication, add a verified registration link or QR code and verify all partner logos and health claims carefully.</a:t>
            </a:r>
          </a:p>
          <a:p>
            <a:endParaRPr lang="en-IN" dirty="0"/>
          </a:p>
        </p:txBody>
      </p:sp>
      <p:sp>
        <p:nvSpPr>
          <p:cNvPr id="4" name="Slide Number Placeholder 3"/>
          <p:cNvSpPr>
            <a:spLocks noGrp="1"/>
          </p:cNvSpPr>
          <p:nvPr>
            <p:ph type="sldNum" sz="quarter" idx="5"/>
          </p:nvPr>
        </p:nvSpPr>
        <p:spPr/>
        <p:txBody>
          <a:bodyPr/>
          <a:lstStyle/>
          <a:p>
            <a:fld id="{EDA45B78-8F87-484F-A4F6-68C539FC154E}" type="slidenum">
              <a:rPr lang="en-IN" smtClean="0"/>
              <a:t>21</a:t>
            </a:fld>
            <a:endParaRPr lang="en-IN"/>
          </a:p>
        </p:txBody>
      </p:sp>
    </p:spTree>
    <p:extLst>
      <p:ext uri="{BB962C8B-B14F-4D97-AF65-F5344CB8AC3E}">
        <p14:creationId xmlns:p14="http://schemas.microsoft.com/office/powerpoint/2010/main" val="29515440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Shopping and cooking sessions address the time and cost barriers identified in the tasks. Groups compare unit prices and front-of-pack labels, plan balanced meals, and prepare or demonstrate simple recipes. Facilitators include tinned and frozen produce, pulses and familiar ingredients. Participants leave with one budget swap and a meal-preparation goal to </a:t>
            </a:r>
            <a:r>
              <a:rPr lang="en-US" sz="1200" kern="1200" dirty="0" err="1">
                <a:solidFill>
                  <a:schemeClr val="tx1"/>
                </a:solidFill>
                <a:effectLst/>
                <a:latin typeface="+mn-lt"/>
                <a:ea typeface="+mn-ea"/>
                <a:cs typeface="+mn-cs"/>
              </a:rPr>
              <a:t>practise</a:t>
            </a:r>
            <a:r>
              <a:rPr lang="en-US" sz="1200" kern="1200" dirty="0">
                <a:solidFill>
                  <a:schemeClr val="tx1"/>
                </a:solidFill>
                <a:effectLst/>
                <a:latin typeface="+mn-lt"/>
                <a:ea typeface="+mn-ea"/>
                <a:cs typeface="+mn-cs"/>
              </a:rPr>
              <a:t> at home this week before the next session.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DA45B78-8F87-484F-A4F6-68C539FC154E}" type="slidenum">
              <a:rPr lang="en-IN" smtClean="0"/>
              <a:t>22</a:t>
            </a:fld>
            <a:endParaRPr lang="en-IN"/>
          </a:p>
        </p:txBody>
      </p:sp>
    </p:spTree>
    <p:extLst>
      <p:ext uri="{BB962C8B-B14F-4D97-AF65-F5344CB8AC3E}">
        <p14:creationId xmlns:p14="http://schemas.microsoft.com/office/powerpoint/2010/main" val="7898544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final sessions help participants make changes that can continue after the group ends. Each person reviews their goals, shares a meal plan, and identifies likely barriers and solutions. Family or peer members can join a recipe discussion where appropriate. Facilitators provide a take-home action plan, signpost trusted resources, and explain that people at higher risk should seek NHS advice.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DA45B78-8F87-484F-A4F6-68C539FC154E}" type="slidenum">
              <a:rPr lang="en-IN" smtClean="0"/>
              <a:t>23</a:t>
            </a:fld>
            <a:endParaRPr lang="en-IN"/>
          </a:p>
        </p:txBody>
      </p:sp>
    </p:spTree>
    <p:extLst>
      <p:ext uri="{BB962C8B-B14F-4D97-AF65-F5344CB8AC3E}">
        <p14:creationId xmlns:p14="http://schemas.microsoft.com/office/powerpoint/2010/main" val="21049887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poster should work as a clear invitation, not a medical promise. Use the campaign name, target audience, eight-week schedule, practical activities, expected benefits and a simple joining route. The visual should show diverse adults and familiar foods, use readable high-contrast text, and provide clear online registration details. Any claim about reducing risk must be evidence-based and checked before publication.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DA45B78-8F87-484F-A4F6-68C539FC154E}" type="slidenum">
              <a:rPr lang="en-IN" smtClean="0"/>
              <a:t>24</a:t>
            </a:fld>
            <a:endParaRPr lang="en-IN"/>
          </a:p>
        </p:txBody>
      </p:sp>
    </p:spTree>
    <p:extLst>
      <p:ext uri="{BB962C8B-B14F-4D97-AF65-F5344CB8AC3E}">
        <p14:creationId xmlns:p14="http://schemas.microsoft.com/office/powerpoint/2010/main" val="20364939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Local partners help the campaign reach adults in everyday settings. Birmingham City Council Public Health and Bolder Healthier Champions can advise on local priorities and existing campaign resources. GP practices, community pharmacies, libraries, faith groups and community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can display posters and offer referrals. These partners should help adapt messages to local languages, diets, food availability and accessibility needs too.</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DA45B78-8F87-484F-A4F6-68C539FC154E}" type="slidenum">
              <a:rPr lang="en-IN" smtClean="0"/>
              <a:t>25</a:t>
            </a:fld>
            <a:endParaRPr lang="en-IN"/>
          </a:p>
        </p:txBody>
      </p:sp>
    </p:spTree>
    <p:extLst>
      <p:ext uri="{BB962C8B-B14F-4D97-AF65-F5344CB8AC3E}">
        <p14:creationId xmlns:p14="http://schemas.microsoft.com/office/powerpoint/2010/main" val="41318527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Evaluation should be planned before delivery. Process measures show whether sessions reached the intended audience and were delivered as planned; impact measures show changes in knowledge, confidence and reported food choices. Attendance and feedback forms can identify barriers such as timing, transport or cost. Using multiple methods helps explain outcomes and guide future campaign improvements for local delivery and evaluation.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DA45B78-8F87-484F-A4F6-68C539FC154E}" type="slidenum">
              <a:rPr lang="en-IN" smtClean="0"/>
              <a:t>26</a:t>
            </a:fld>
            <a:endParaRPr lang="en-IN"/>
          </a:p>
        </p:txBody>
      </p:sp>
    </p:spTree>
    <p:extLst>
      <p:ext uri="{BB962C8B-B14F-4D97-AF65-F5344CB8AC3E}">
        <p14:creationId xmlns:p14="http://schemas.microsoft.com/office/powerpoint/2010/main" val="33956065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At registration, collect baseline measures; repeat questions after week eight and follow up after three months if resources allow. Report percentages improving against the definitions, alongside attendance and participant feedback. Review results by age, ethnicity or deprivation where numbers permit privacy. Share findings with partners, revise weak activities, and signpost people with concerns or elevated risk to NHS services promptly.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DA45B78-8F87-484F-A4F6-68C539FC154E}" type="slidenum">
              <a:rPr lang="en-IN" smtClean="0"/>
              <a:t>27</a:t>
            </a:fld>
            <a:endParaRPr lang="en-IN"/>
          </a:p>
        </p:txBody>
      </p:sp>
    </p:spTree>
    <p:extLst>
      <p:ext uri="{BB962C8B-B14F-4D97-AF65-F5344CB8AC3E}">
        <p14:creationId xmlns:p14="http://schemas.microsoft.com/office/powerpoint/2010/main" val="48837254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4939257"/>
            <a:ext cx="5898630" cy="480373"/>
          </a:xfrm>
        </p:spPr>
        <p:txBody>
          <a:bodyPr vert="horz" lIns="91440" tIns="45720" rIns="91440" bIns="45720" rtlCol="0" anchor="t">
            <a:normAutofit/>
          </a:bodyPr>
          <a:lstStyle>
            <a:lvl1pPr>
              <a:defRPr lang="en-US" dirty="0"/>
            </a:lvl1pPr>
          </a:lstStyle>
          <a:p>
            <a:pPr lvl="0"/>
            <a:r>
              <a:rPr lang="en-US" dirty="0"/>
              <a:t>Click to edit Master subtitle style</a:t>
            </a:r>
          </a:p>
        </p:txBody>
      </p:sp>
      <p:sp>
        <p:nvSpPr>
          <p:cNvPr id="6" name="Picture Placeholder 10">
            <a:extLst>
              <a:ext uri="{FF2B5EF4-FFF2-40B4-BE49-F238E27FC236}">
                <a16:creationId xmlns:a16="http://schemas.microsoft.com/office/drawing/2014/main" id="{C58F7861-05FC-CC70-0C94-F3BAE39E54EB}"/>
              </a:ext>
            </a:extLst>
          </p:cNvPr>
          <p:cNvSpPr>
            <a:spLocks noGrp="1" noChangeAspect="1"/>
          </p:cNvSpPr>
          <p:nvPr>
            <p:ph type="pic" sz="quarter" idx="13" hasCustomPrompt="1"/>
          </p:nvPr>
        </p:nvSpPr>
        <p:spPr>
          <a:xfrm>
            <a:off x="0" y="-1"/>
            <a:ext cx="12192000" cy="4784036"/>
          </a:xfrm>
          <a:blipFill>
            <a:blip r:embed="rId2">
              <a:alphaModFix amt="70000"/>
            </a:blip>
            <a:stretch>
              <a:fillRect/>
            </a:stretch>
          </a:blipFill>
        </p:spPr>
        <p:txBody>
          <a:bodyPr anchor="t"/>
          <a:lstStyle>
            <a:lvl1pPr>
              <a:defRPr/>
            </a:lvl1pPr>
          </a:lstStyle>
          <a:p>
            <a:endParaRPr/>
          </a:p>
        </p:txBody>
      </p:sp>
      <p:sp>
        <p:nvSpPr>
          <p:cNvPr id="5" name="Footer Placeholder 4">
            <a:extLst>
              <a:ext uri="{FF2B5EF4-FFF2-40B4-BE49-F238E27FC236}">
                <a16:creationId xmlns:a16="http://schemas.microsoft.com/office/drawing/2014/main" id="{FDEC7B0B-C375-9D64-1424-3B07B71AF1FE}"/>
              </a:ext>
            </a:extLst>
          </p:cNvPr>
          <p:cNvSpPr>
            <a:spLocks noGrp="1"/>
          </p:cNvSpPr>
          <p:nvPr>
            <p:ph type="ftr" sz="quarter" idx="15"/>
          </p:nvPr>
        </p:nvSpPr>
        <p:spPr>
          <a:xfrm>
            <a:off x="6205927" y="4939715"/>
            <a:ext cx="4420031" cy="479458"/>
          </a:xfrm>
        </p:spPr>
        <p:txBody>
          <a:bodyPr anchor="t"/>
          <a:lstStyle>
            <a:lvl1pPr>
              <a:defRPr sz="1400"/>
            </a:lvl1pPr>
          </a:lstStyle>
          <a:p>
            <a:r>
              <a:rPr lang="en-US" dirty="0"/>
              <a:t>
              </a:t>
            </a:r>
          </a:p>
        </p:txBody>
      </p:sp>
      <p:sp>
        <p:nvSpPr>
          <p:cNvPr id="8" name="Slide Number Placeholder 7">
            <a:extLst>
              <a:ext uri="{FF2B5EF4-FFF2-40B4-BE49-F238E27FC236}">
                <a16:creationId xmlns:a16="http://schemas.microsoft.com/office/drawing/2014/main" id="{A9117021-C08A-0E4F-5F64-FC1A870E4815}"/>
              </a:ext>
            </a:extLst>
          </p:cNvPr>
          <p:cNvSpPr>
            <a:spLocks noGrp="1"/>
          </p:cNvSpPr>
          <p:nvPr>
            <p:ph type="sldNum" sz="quarter" idx="16"/>
          </p:nvPr>
        </p:nvSpPr>
        <p:spPr>
          <a:xfrm>
            <a:off x="11762792" y="4939257"/>
            <a:ext cx="429207" cy="365125"/>
          </a:xfrm>
        </p:spPr>
        <p:txBody>
          <a:bodyPr/>
          <a:lstStyle/>
          <a:p>
            <a:fld id="{CC057153-B650-4DEB-B370-79DDCFDCE934}" type="slidenum">
              <a:rPr lang="en-US" dirty="0"/>
              <a:pPr/>
              <a:t>‹#›</a:t>
            </a:fld>
            <a:endParaRPr lang="en-US" dirty="0"/>
          </a:p>
        </p:txBody>
      </p:sp>
      <p:pic>
        <p:nvPicPr>
          <p:cNvPr id="12" name="Graphic 11">
            <a:extLst>
              <a:ext uri="{FF2B5EF4-FFF2-40B4-BE49-F238E27FC236}">
                <a16:creationId xmlns:a16="http://schemas.microsoft.com/office/drawing/2014/main" id="{9001D668-DD9C-F5B4-B191-51BDD0B3082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03035" y="5873424"/>
            <a:ext cx="1005840" cy="1005840"/>
          </a:xfrm>
          <a:prstGeom prst="rect">
            <a:avLst/>
          </a:prstGeom>
        </p:spPr>
      </p:pic>
      <p:sp>
        <p:nvSpPr>
          <p:cNvPr id="4" name="Title 3">
            <a:extLst>
              <a:ext uri="{FF2B5EF4-FFF2-40B4-BE49-F238E27FC236}">
                <a16:creationId xmlns:a16="http://schemas.microsoft.com/office/drawing/2014/main" id="{009A08CF-24F0-EC7D-277D-CB831E7E7930}"/>
              </a:ext>
            </a:extLst>
          </p:cNvPr>
          <p:cNvSpPr>
            <a:spLocks noGrp="1"/>
          </p:cNvSpPr>
          <p:nvPr>
            <p:ph type="title"/>
          </p:nvPr>
        </p:nvSpPr>
        <p:spPr>
          <a:xfrm>
            <a:off x="-19847" y="5718869"/>
            <a:ext cx="5916168" cy="1143000"/>
          </a:xfrm>
        </p:spPr>
        <p:txBody>
          <a:bodyPr anchor="b">
            <a:normAutofit/>
          </a:bodyPr>
          <a:lstStyle>
            <a:lvl1pPr>
              <a:lnSpc>
                <a:spcPct val="60000"/>
              </a:lnSpc>
              <a:defRPr sz="5200"/>
            </a:lvl1pPr>
          </a:lstStyle>
          <a:p>
            <a:r>
              <a:rPr lang="en-US" dirty="0"/>
              <a:t>Click to edit Master title style</a:t>
            </a:r>
          </a:p>
        </p:txBody>
      </p:sp>
    </p:spTree>
    <p:extLst>
      <p:ext uri="{BB962C8B-B14F-4D97-AF65-F5344CB8AC3E}">
        <p14:creationId xmlns:p14="http://schemas.microsoft.com/office/powerpoint/2010/main" val="1190386032"/>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406F310-2B8D-3C32-560C-686817E6B487}"/>
              </a:ext>
            </a:extLst>
          </p:cNvPr>
          <p:cNvSpPr>
            <a:spLocks noGrp="1"/>
          </p:cNvSpPr>
          <p:nvPr>
            <p:ph type="title"/>
          </p:nvPr>
        </p:nvSpPr>
        <p:spPr>
          <a:xfrm>
            <a:off x="516249" y="1012175"/>
            <a:ext cx="11113008" cy="849793"/>
          </a:xfrm>
        </p:spPr>
        <p:txBody>
          <a:bodyPr/>
          <a:lstStyle/>
          <a:p>
            <a:r>
              <a:rPr lang="en-US" dirty="0"/>
              <a:t>Click to edit Master title style</a:t>
            </a:r>
          </a:p>
        </p:txBody>
      </p:sp>
      <p:sp>
        <p:nvSpPr>
          <p:cNvPr id="7" name="Footer Placeholder 6">
            <a:extLst>
              <a:ext uri="{FF2B5EF4-FFF2-40B4-BE49-F238E27FC236}">
                <a16:creationId xmlns:a16="http://schemas.microsoft.com/office/drawing/2014/main" id="{64FD1A6D-2D8E-1FD1-C1AC-CB5E9D5A15CD}"/>
              </a:ext>
            </a:extLst>
          </p:cNvPr>
          <p:cNvSpPr>
            <a:spLocks noGrp="1"/>
          </p:cNvSpPr>
          <p:nvPr>
            <p:ph type="ftr" sz="quarter" idx="11"/>
          </p:nvPr>
        </p:nvSpPr>
        <p:spPr>
          <a:xfrm>
            <a:off x="542375" y="110364"/>
            <a:ext cx="5276852" cy="365125"/>
          </a:xfrm>
        </p:spPr>
        <p:txBody>
          <a:bodyPr/>
          <a:lstStyle/>
          <a:p>
            <a:r>
              <a:rPr lang="en-US" dirty="0"/>
              <a:t>
              </a:t>
            </a:r>
          </a:p>
        </p:txBody>
      </p:sp>
      <p:sp>
        <p:nvSpPr>
          <p:cNvPr id="2" name="Date Placeholder 1">
            <a:extLst>
              <a:ext uri="{FF2B5EF4-FFF2-40B4-BE49-F238E27FC236}">
                <a16:creationId xmlns:a16="http://schemas.microsoft.com/office/drawing/2014/main" id="{1FADE430-EE65-B675-F031-7651DE9D69AC}"/>
              </a:ext>
            </a:extLst>
          </p:cNvPr>
          <p:cNvSpPr>
            <a:spLocks noGrp="1"/>
          </p:cNvSpPr>
          <p:nvPr>
            <p:ph type="dt" sz="half" idx="10"/>
          </p:nvPr>
        </p:nvSpPr>
        <p:spPr/>
        <p:txBody>
          <a:bodyPr/>
          <a:lstStyle/>
          <a:p>
            <a:endParaRPr lang="en-US" dirty="0"/>
          </a:p>
        </p:txBody>
      </p:sp>
      <p:sp>
        <p:nvSpPr>
          <p:cNvPr id="9" name="Slide Number Placeholder 8">
            <a:extLst>
              <a:ext uri="{FF2B5EF4-FFF2-40B4-BE49-F238E27FC236}">
                <a16:creationId xmlns:a16="http://schemas.microsoft.com/office/drawing/2014/main" id="{27305BC9-1670-00D4-5A66-F52444DA9C94}"/>
              </a:ext>
            </a:extLst>
          </p:cNvPr>
          <p:cNvSpPr>
            <a:spLocks noGrp="1"/>
          </p:cNvSpPr>
          <p:nvPr>
            <p:ph type="sldNum" sz="quarter" idx="12"/>
          </p:nvPr>
        </p:nvSpPr>
        <p:spPr>
          <a:xfrm>
            <a:off x="11123959" y="104649"/>
            <a:ext cx="429207" cy="365125"/>
          </a:xfrm>
        </p:spPr>
        <p:txBody>
          <a:bodyPr/>
          <a:lstStyle/>
          <a:p>
            <a:fld id="{CC057153-B650-4DEB-B370-79DDCFDCE934}" type="slidenum">
              <a:rPr lang="en-US" dirty="0"/>
              <a:pPr/>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539496" y="2115542"/>
            <a:ext cx="11013670" cy="44515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989042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5457214"/>
            <a:ext cx="4206240" cy="1380744"/>
          </a:xfrm>
        </p:spPr>
        <p:txBody>
          <a:bodyPr vert="horz" lIns="91440" tIns="45720" rIns="91440" bIns="45720" rtlCol="0" anchor="b">
            <a:normAutofit/>
          </a:bodyPr>
          <a:lstStyle>
            <a:lvl1pPr>
              <a:defRPr lang="en-US"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hasCustomPrompt="1"/>
          </p:nvPr>
        </p:nvSpPr>
        <p:spPr>
          <a:xfrm>
            <a:off x="6096000" y="0"/>
            <a:ext cx="6096000" cy="6858000"/>
          </a:xfrm>
          <a:blipFill>
            <a:blip r:embed="rId2">
              <a:alphaModFix amt="70000"/>
            </a:blip>
            <a:stretch>
              <a:fillRect/>
            </a:stretch>
          </a:blipFill>
        </p:spPr>
        <p:txBody>
          <a:bodyPr anchor="t"/>
          <a:lstStyle>
            <a:lvl1pPr>
              <a:defRPr/>
            </a:lvl1pPr>
          </a:lstStyle>
          <a:p>
            <a:endParaRPr/>
          </a:p>
        </p:txBody>
      </p:sp>
      <p:sp>
        <p:nvSpPr>
          <p:cNvPr id="4" name="Title 3">
            <a:extLst>
              <a:ext uri="{FF2B5EF4-FFF2-40B4-BE49-F238E27FC236}">
                <a16:creationId xmlns:a16="http://schemas.microsoft.com/office/drawing/2014/main" id="{E9134185-2980-312E-60AF-F360D16FB9EB}"/>
              </a:ext>
            </a:extLst>
          </p:cNvPr>
          <p:cNvSpPr>
            <a:spLocks noGrp="1"/>
          </p:cNvSpPr>
          <p:nvPr>
            <p:ph type="title"/>
          </p:nvPr>
        </p:nvSpPr>
        <p:spPr>
          <a:xfrm>
            <a:off x="-18288" y="81290"/>
            <a:ext cx="4654296" cy="3739896"/>
          </a:xfrm>
        </p:spPr>
        <p:txBody>
          <a:bodyPr/>
          <a:lstStyle/>
          <a:p>
            <a:r>
              <a:rPr lang="en-US" dirty="0"/>
              <a:t>Click to edit Master title style</a:t>
            </a:r>
          </a:p>
        </p:txBody>
      </p:sp>
    </p:spTree>
    <p:extLst>
      <p:ext uri="{BB962C8B-B14F-4D97-AF65-F5344CB8AC3E}">
        <p14:creationId xmlns:p14="http://schemas.microsoft.com/office/powerpoint/2010/main" val="743289699"/>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 y="6174463"/>
            <a:ext cx="5891134" cy="654839"/>
          </a:xfrm>
        </p:spPr>
        <p:txBody>
          <a:bodyPr vert="horz" lIns="91440" tIns="45720" rIns="91440" bIns="45720" rtlCol="0" anchor="b">
            <a:normAutofit/>
          </a:bodyPr>
          <a:lstStyle>
            <a:lvl1pPr>
              <a:defRPr lang="en-US" dirty="0"/>
            </a:lvl1pPr>
          </a:lstStyle>
          <a:p>
            <a:pPr lvl="0"/>
            <a:r>
              <a:rPr lang="en-US" dirty="0"/>
              <a:t>Click to edit Master subtitle style</a:t>
            </a:r>
          </a:p>
        </p:txBody>
      </p:sp>
      <p:pic>
        <p:nvPicPr>
          <p:cNvPr id="7" name="Graphic 6">
            <a:extLst>
              <a:ext uri="{FF2B5EF4-FFF2-40B4-BE49-F238E27FC236}">
                <a16:creationId xmlns:a16="http://schemas.microsoft.com/office/drawing/2014/main" id="{D29E0058-93A2-5291-6ACA-A0430862664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103035" y="5873424"/>
            <a:ext cx="1005840" cy="1005840"/>
          </a:xfrm>
          <a:prstGeom prst="rect">
            <a:avLst/>
          </a:prstGeom>
        </p:spPr>
      </p:pic>
      <p:sp>
        <p:nvSpPr>
          <p:cNvPr id="5" name="Footer Placeholder 4">
            <a:extLst>
              <a:ext uri="{FF2B5EF4-FFF2-40B4-BE49-F238E27FC236}">
                <a16:creationId xmlns:a16="http://schemas.microsoft.com/office/drawing/2014/main" id="{AA3F14EE-EFB3-D2DC-CEAA-621D66627158}"/>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7D33E0DC-DE5C-286F-36BD-6985F4A6C3DB}"/>
              </a:ext>
            </a:extLst>
          </p:cNvPr>
          <p:cNvSpPr>
            <a:spLocks noGrp="1"/>
          </p:cNvSpPr>
          <p:nvPr>
            <p:ph type="dt" sz="half" idx="10"/>
          </p:nvPr>
        </p:nvSpPr>
        <p:spPr/>
        <p:txBody>
          <a:bodyPr/>
          <a:lstStyle/>
          <a:p>
            <a:endParaRPr lang="en-US" dirty="0"/>
          </a:p>
        </p:txBody>
      </p:sp>
      <p:sp>
        <p:nvSpPr>
          <p:cNvPr id="10" name="Slide Number Placeholder 9">
            <a:extLst>
              <a:ext uri="{FF2B5EF4-FFF2-40B4-BE49-F238E27FC236}">
                <a16:creationId xmlns:a16="http://schemas.microsoft.com/office/drawing/2014/main" id="{1207AF81-9CDB-689F-CE00-62257104ECAA}"/>
              </a:ext>
            </a:extLst>
          </p:cNvPr>
          <p:cNvSpPr>
            <a:spLocks noGrp="1"/>
          </p:cNvSpPr>
          <p:nvPr>
            <p:ph type="sldNum" sz="quarter" idx="12"/>
          </p:nvPr>
        </p:nvSpPr>
        <p:spPr/>
        <p:txBody>
          <a:bodyPr/>
          <a:lstStyle/>
          <a:p>
            <a:fld id="{CC057153-B650-4DEB-B370-79DDCFDCE934}" type="slidenum">
              <a:rPr lang="en-US" dirty="0"/>
              <a:pPr/>
              <a:t>‹#›</a:t>
            </a:fld>
            <a:endParaRPr lang="en-US" dirty="0"/>
          </a:p>
        </p:txBody>
      </p:sp>
      <p:sp>
        <p:nvSpPr>
          <p:cNvPr id="6" name="Title 5">
            <a:extLst>
              <a:ext uri="{FF2B5EF4-FFF2-40B4-BE49-F238E27FC236}">
                <a16:creationId xmlns:a16="http://schemas.microsoft.com/office/drawing/2014/main" id="{570B1373-40A5-190F-BE9F-8FC310F7B0D2}"/>
              </a:ext>
            </a:extLst>
          </p:cNvPr>
          <p:cNvSpPr>
            <a:spLocks noGrp="1"/>
          </p:cNvSpPr>
          <p:nvPr>
            <p:ph type="title"/>
          </p:nvPr>
        </p:nvSpPr>
        <p:spPr>
          <a:xfrm>
            <a:off x="-18288" y="2159632"/>
            <a:ext cx="9683496" cy="3776472"/>
          </a:xfrm>
        </p:spPr>
        <p:txBody>
          <a:bodyPr anchor="b"/>
          <a:lstStyle/>
          <a:p>
            <a:r>
              <a:rPr lang="en-US" dirty="0"/>
              <a:t>Click to edit Master title style</a:t>
            </a:r>
          </a:p>
        </p:txBody>
      </p:sp>
    </p:spTree>
    <p:extLst>
      <p:ext uri="{BB962C8B-B14F-4D97-AF65-F5344CB8AC3E}">
        <p14:creationId xmlns:p14="http://schemas.microsoft.com/office/powerpoint/2010/main" val="1563424648"/>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54E7A70C-B49B-5779-BA11-88AE4939E04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377355" y="83125"/>
            <a:ext cx="731520" cy="731520"/>
          </a:xfrm>
          <a:prstGeom prst="rect">
            <a:avLst/>
          </a:prstGeom>
        </p:spPr>
      </p:pic>
      <p:sp>
        <p:nvSpPr>
          <p:cNvPr id="3" name="Title 2">
            <a:extLst>
              <a:ext uri="{FF2B5EF4-FFF2-40B4-BE49-F238E27FC236}">
                <a16:creationId xmlns:a16="http://schemas.microsoft.com/office/drawing/2014/main" id="{68197F50-0DC4-261A-813C-264E7361D716}"/>
              </a:ext>
            </a:extLst>
          </p:cNvPr>
          <p:cNvSpPr>
            <a:spLocks noGrp="1"/>
          </p:cNvSpPr>
          <p:nvPr>
            <p:ph type="title"/>
          </p:nvPr>
        </p:nvSpPr>
        <p:spPr>
          <a:xfrm>
            <a:off x="-18288" y="2184032"/>
            <a:ext cx="8074152" cy="4718304"/>
          </a:xfrm>
        </p:spPr>
        <p:txBody>
          <a:bodyPr anchor="b"/>
          <a:lstStyle/>
          <a:p>
            <a:r>
              <a:rPr lang="en-US" dirty="0"/>
              <a:t>Click to edit Master title style</a:t>
            </a:r>
          </a:p>
        </p:txBody>
      </p:sp>
    </p:spTree>
    <p:extLst>
      <p:ext uri="{BB962C8B-B14F-4D97-AF65-F5344CB8AC3E}">
        <p14:creationId xmlns:p14="http://schemas.microsoft.com/office/powerpoint/2010/main" val="21823606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8288" y="82296"/>
            <a:ext cx="8139659" cy="1554480"/>
          </a:xfrm>
        </p:spPr>
        <p:txBody>
          <a:bodyPr anchor="t">
            <a:normAutofit/>
          </a:bodyPr>
          <a:lstStyle>
            <a:lvl1pPr>
              <a:defRPr sz="56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 y="1896472"/>
            <a:ext cx="8139660" cy="3557904"/>
          </a:xfrm>
        </p:spPr>
        <p:txBody>
          <a:bodyPr>
            <a:normAutofit/>
          </a:bodyPr>
          <a:lstStyle>
            <a:lvl1pPr marL="342900" indent="-3429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Oval 7">
            <a:extLst>
              <a:ext uri="{FF2B5EF4-FFF2-40B4-BE49-F238E27FC236}">
                <a16:creationId xmlns:a16="http://schemas.microsoft.com/office/drawing/2014/main" id="{175C8E38-E957-9E3C-9A05-717C0F009AB9}"/>
              </a:ext>
            </a:extLst>
          </p:cNvPr>
          <p:cNvSpPr/>
          <p:nvPr/>
        </p:nvSpPr>
        <p:spPr>
          <a:xfrm>
            <a:off x="8552512" y="3218512"/>
            <a:ext cx="3557904" cy="3557904"/>
          </a:xfrm>
          <a:prstGeom prst="ellipse">
            <a:avLst/>
          </a:prstGeom>
          <a:noFill/>
          <a:ln w="15875"/>
        </p:spPr>
        <p:style>
          <a:lnRef idx="2">
            <a:schemeClr val="accent1">
              <a:shade val="15000"/>
            </a:schemeClr>
          </a:lnRef>
          <a:fillRef idx="1">
            <a:schemeClr val="accent1"/>
          </a:fillRef>
          <a:effectRef idx="0">
            <a:schemeClr val="accent1"/>
          </a:effectRef>
          <a:fontRef idx="minor">
            <a:schemeClr val="lt1"/>
          </a:fontRef>
        </p:style>
      </p:sp>
      <p:sp>
        <p:nvSpPr>
          <p:cNvPr id="5" name="Slide Number Placeholder 5">
            <a:extLst>
              <a:ext uri="{FF2B5EF4-FFF2-40B4-BE49-F238E27FC236}">
                <a16:creationId xmlns:a16="http://schemas.microsoft.com/office/drawing/2014/main" id="{01E193C2-09EC-BB41-5A34-007D34EB8B49}"/>
              </a:ext>
            </a:extLst>
          </p:cNvPr>
          <p:cNvSpPr>
            <a:spLocks noGrp="1"/>
          </p:cNvSpPr>
          <p:nvPr>
            <p:ph type="sldNum" sz="quarter" idx="12"/>
          </p:nvPr>
        </p:nvSpPr>
        <p:spPr>
          <a:xfrm>
            <a:off x="11762793" y="100701"/>
            <a:ext cx="429207" cy="365125"/>
          </a:xfrm>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7580266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66396" y="621792"/>
            <a:ext cx="5386715" cy="1816898"/>
          </a:xfrm>
        </p:spPr>
        <p:txBody>
          <a:bodyPr anchor="t">
            <a:noAutofit/>
          </a:bodyPr>
          <a:lstStyle>
            <a:lvl1pPr>
              <a:defRPr sz="5600"/>
            </a:lvl1pPr>
          </a:lstStyle>
          <a:p>
            <a:r>
              <a:rPr lang="en-US" dirty="0"/>
              <a:t>Click to edit Master title style</a:t>
            </a:r>
          </a:p>
        </p:txBody>
      </p:sp>
      <p:sp>
        <p:nvSpPr>
          <p:cNvPr id="8" name="Picture Placeholder 7">
            <a:extLst>
              <a:ext uri="{FF2B5EF4-FFF2-40B4-BE49-F238E27FC236}">
                <a16:creationId xmlns:a16="http://schemas.microsoft.com/office/drawing/2014/main" id="{9AC20259-235D-F9C3-3788-C1457976F5AC}"/>
              </a:ext>
            </a:extLst>
          </p:cNvPr>
          <p:cNvSpPr>
            <a:spLocks noGrp="1" noChangeAspect="1"/>
          </p:cNvSpPr>
          <p:nvPr>
            <p:ph type="pic" sz="quarter" idx="14" hasCustomPrompt="1"/>
          </p:nvPr>
        </p:nvSpPr>
        <p:spPr>
          <a:xfrm>
            <a:off x="0" y="0"/>
            <a:ext cx="5906642" cy="6858000"/>
          </a:xfrm>
          <a:blipFill>
            <a:blip r:embed="rId2">
              <a:alphaModFix amt="70000"/>
            </a:blip>
            <a:stretch>
              <a:fillRect/>
            </a:stretch>
          </a:blipFill>
        </p:spPr>
        <p:txBody>
          <a:bodyPr anchor="t"/>
          <a:lstStyle>
            <a:lvl1pPr>
              <a:defRPr/>
            </a:lvl1pPr>
          </a:lstStyle>
          <a:p>
            <a:endParaRP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190488" y="110364"/>
            <a:ext cx="5349239" cy="365125"/>
          </a:xfrm>
        </p:spPr>
        <p:txBody>
          <a:bodyPr/>
          <a:lstStyle/>
          <a:p>
            <a:r>
              <a:rPr lang="en-US" dirty="0"/>
              <a:t>
              </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762793" y="110364"/>
            <a:ext cx="429207" cy="365125"/>
          </a:xfrm>
        </p:spPr>
        <p:txBody>
          <a:bodyPr/>
          <a:lstStyle/>
          <a:p>
            <a:fld id="{CC057153-B650-4DEB-B370-79DDCFDCE934}" type="slidenum">
              <a:rPr lang="en-US" dirty="0"/>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90488" y="2740228"/>
            <a:ext cx="5906642" cy="4096512"/>
          </a:xfrm>
        </p:spPr>
        <p:txBody>
          <a:bodyPr anchor="b">
            <a:normAutofit/>
          </a:bodyPr>
          <a:lstStyle>
            <a:lvl1pPr marL="342900" indent="-3429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29285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178B15-836F-D50E-D616-40C9373248FF}"/>
              </a:ext>
            </a:extLst>
          </p:cNvPr>
          <p:cNvSpPr>
            <a:spLocks noGrp="1"/>
          </p:cNvSpPr>
          <p:nvPr>
            <p:ph type="title"/>
          </p:nvPr>
        </p:nvSpPr>
        <p:spPr>
          <a:xfrm>
            <a:off x="539645" y="987552"/>
            <a:ext cx="5366480" cy="4044508"/>
          </a:xfrm>
        </p:spPr>
        <p:txBody>
          <a:bodyPr>
            <a:normAutofit/>
          </a:bodyPr>
          <a:lstStyle>
            <a:lvl1pPr>
              <a:defRPr sz="5600"/>
            </a:lvl1pPr>
          </a:lstStyle>
          <a:p>
            <a:r>
              <a:rPr lang="en-US" dirty="0"/>
              <a:t>Click to edit Master title style</a:t>
            </a:r>
          </a:p>
        </p:txBody>
      </p:sp>
      <p:sp>
        <p:nvSpPr>
          <p:cNvPr id="3" name="Footer Placeholder 4">
            <a:extLst>
              <a:ext uri="{FF2B5EF4-FFF2-40B4-BE49-F238E27FC236}">
                <a16:creationId xmlns:a16="http://schemas.microsoft.com/office/drawing/2014/main" id="{83A196D4-110B-6911-7AF5-9149D3FFF8BC}"/>
              </a:ext>
            </a:extLst>
          </p:cNvPr>
          <p:cNvSpPr>
            <a:spLocks noGrp="1"/>
          </p:cNvSpPr>
          <p:nvPr>
            <p:ph type="ftr" sz="quarter" idx="11"/>
          </p:nvPr>
        </p:nvSpPr>
        <p:spPr>
          <a:xfrm>
            <a:off x="532150" y="100701"/>
            <a:ext cx="5366480" cy="365125"/>
          </a:xfrm>
        </p:spPr>
        <p:txBody>
          <a:bodyPr/>
          <a:lstStyle/>
          <a:p>
            <a:r>
              <a:rPr lang="en-US" dirty="0"/>
              <a:t>
              </a:t>
            </a:r>
          </a:p>
        </p:txBody>
      </p:sp>
      <p:sp>
        <p:nvSpPr>
          <p:cNvPr id="2" name="Date Placeholder 3">
            <a:extLst>
              <a:ext uri="{FF2B5EF4-FFF2-40B4-BE49-F238E27FC236}">
                <a16:creationId xmlns:a16="http://schemas.microsoft.com/office/drawing/2014/main" id="{A8D9253F-93F3-9EB9-BFA6-49C9461DE0DB}"/>
              </a:ext>
            </a:extLst>
          </p:cNvPr>
          <p:cNvSpPr>
            <a:spLocks noGrp="1"/>
          </p:cNvSpPr>
          <p:nvPr>
            <p:ph type="dt" sz="half" idx="10"/>
          </p:nvPr>
        </p:nvSpPr>
        <p:spPr>
          <a:xfrm>
            <a:off x="6190488" y="100701"/>
            <a:ext cx="2940449" cy="365125"/>
          </a:xfrm>
        </p:spPr>
        <p:txBody>
          <a:bodyPr/>
          <a:lstStyle/>
          <a:p>
            <a:endParaRPr lang="en-US" dirty="0"/>
          </a:p>
        </p:txBody>
      </p:sp>
      <p:sp>
        <p:nvSpPr>
          <p:cNvPr id="9" name="Slide Number Placeholder 5">
            <a:extLst>
              <a:ext uri="{FF2B5EF4-FFF2-40B4-BE49-F238E27FC236}">
                <a16:creationId xmlns:a16="http://schemas.microsoft.com/office/drawing/2014/main" id="{B94C6C96-D651-5D6B-830B-07E5A35424C7}"/>
              </a:ext>
            </a:extLst>
          </p:cNvPr>
          <p:cNvSpPr>
            <a:spLocks noGrp="1"/>
          </p:cNvSpPr>
          <p:nvPr>
            <p:ph type="sldNum" sz="quarter" idx="12"/>
          </p:nvPr>
        </p:nvSpPr>
        <p:spPr>
          <a:xfrm>
            <a:off x="11105731" y="100701"/>
            <a:ext cx="429207" cy="365125"/>
          </a:xfrm>
        </p:spPr>
        <p:txBody>
          <a:bodyPr/>
          <a:lstStyle/>
          <a:p>
            <a:fld id="{CC057153-B650-4DEB-B370-79DDCFDCE934}" type="slidenum">
              <a:rPr lang="en-US" dirty="0"/>
              <a:t>‹#›</a:t>
            </a:fld>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6190488" y="969264"/>
            <a:ext cx="5336753" cy="48180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7138117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9496" y="988979"/>
            <a:ext cx="3462878" cy="2942419"/>
          </a:xfrm>
        </p:spPr>
        <p:txBody>
          <a:bodyPr>
            <a:normAutofit/>
          </a:bodyPr>
          <a:lstStyle>
            <a:lvl1pPr>
              <a:defRPr sz="5600"/>
            </a:lvl1pPr>
          </a:lstStyle>
          <a:p>
            <a:r>
              <a:rPr lang="en-US" dirty="0"/>
              <a:t>Click to edit Master title style</a:t>
            </a:r>
          </a:p>
        </p:txBody>
      </p:sp>
      <p:sp>
        <p:nvSpPr>
          <p:cNvPr id="5" name="Footer Placeholder 4">
            <a:extLst>
              <a:ext uri="{FF2B5EF4-FFF2-40B4-BE49-F238E27FC236}">
                <a16:creationId xmlns:a16="http://schemas.microsoft.com/office/drawing/2014/main" id="{37A9910B-18FC-4A92-025A-A88AC7CD6B13}"/>
              </a:ext>
            </a:extLst>
          </p:cNvPr>
          <p:cNvSpPr>
            <a:spLocks noGrp="1"/>
          </p:cNvSpPr>
          <p:nvPr>
            <p:ph type="ftr" sz="quarter" idx="11"/>
          </p:nvPr>
        </p:nvSpPr>
        <p:spPr>
          <a:xfrm>
            <a:off x="532150" y="100701"/>
            <a:ext cx="3470224" cy="365125"/>
          </a:xfrm>
        </p:spPr>
        <p:txBody>
          <a:bodyPr/>
          <a:lstStyle/>
          <a:p>
            <a:r>
              <a:rPr lang="en-US" dirty="0"/>
              <a:t>
              </a:t>
            </a:r>
          </a:p>
        </p:txBody>
      </p:sp>
      <p:sp>
        <p:nvSpPr>
          <p:cNvPr id="4" name="Date Placeholder 3">
            <a:extLst>
              <a:ext uri="{FF2B5EF4-FFF2-40B4-BE49-F238E27FC236}">
                <a16:creationId xmlns:a16="http://schemas.microsoft.com/office/drawing/2014/main" id="{10752728-D41A-655E-871F-F76147E0E991}"/>
              </a:ext>
            </a:extLst>
          </p:cNvPr>
          <p:cNvSpPr>
            <a:spLocks noGrp="1"/>
          </p:cNvSpPr>
          <p:nvPr>
            <p:ph type="dt" sz="half" idx="10"/>
          </p:nvPr>
        </p:nvSpPr>
        <p:spPr>
          <a:xfrm>
            <a:off x="4317167" y="100701"/>
            <a:ext cx="2940449" cy="365125"/>
          </a:xfrm>
        </p:spPr>
        <p:txBody>
          <a:bodyPr/>
          <a:lstStyle/>
          <a:p>
            <a:endParaRPr lang="en-US" dirty="0"/>
          </a:p>
        </p:txBody>
      </p:sp>
      <p:sp>
        <p:nvSpPr>
          <p:cNvPr id="9" name="Slide Number Placeholder 5">
            <a:extLst>
              <a:ext uri="{FF2B5EF4-FFF2-40B4-BE49-F238E27FC236}">
                <a16:creationId xmlns:a16="http://schemas.microsoft.com/office/drawing/2014/main" id="{EE07CC96-728B-298D-B2D6-54C4E9F0E9CA}"/>
              </a:ext>
            </a:extLst>
          </p:cNvPr>
          <p:cNvSpPr>
            <a:spLocks noGrp="1"/>
          </p:cNvSpPr>
          <p:nvPr>
            <p:ph type="sldNum" sz="quarter" idx="12"/>
          </p:nvPr>
        </p:nvSpPr>
        <p:spPr>
          <a:xfrm>
            <a:off x="11105731" y="100701"/>
            <a:ext cx="429207" cy="365125"/>
          </a:xfrm>
        </p:spPr>
        <p:txBody>
          <a:bodyPr/>
          <a:lstStyle/>
          <a:p>
            <a:fld id="{CC057153-B650-4DEB-B370-79DDCFDCE934}" type="slidenum">
              <a:rPr lang="en-US" dirty="0"/>
              <a:t>‹#›</a:t>
            </a:fld>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317167" y="967689"/>
            <a:ext cx="7217771" cy="523716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0789569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7D0064E-1F0E-2DDF-C6B5-9CE196C4B560}"/>
              </a:ext>
            </a:extLst>
          </p:cNvPr>
          <p:cNvSpPr>
            <a:spLocks noGrp="1"/>
          </p:cNvSpPr>
          <p:nvPr>
            <p:ph type="title"/>
          </p:nvPr>
        </p:nvSpPr>
        <p:spPr>
          <a:xfrm>
            <a:off x="5045804" y="612140"/>
            <a:ext cx="6499655" cy="1519612"/>
          </a:xfrm>
        </p:spPr>
        <p:txBody>
          <a:bodyPr anchor="t"/>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0" y="1"/>
            <a:ext cx="4804012" cy="6858000"/>
          </a:xfrm>
          <a:blipFill>
            <a:blip r:embed="rId2">
              <a:alphaModFix amt="70000"/>
            </a:blip>
            <a:stretch>
              <a:fillRect/>
            </a:stretch>
          </a:blipFill>
        </p:spPr>
        <p:txBody>
          <a:bodyPr anchor="t"/>
          <a:lstStyle>
            <a:lvl1pPr>
              <a:defRPr lang="en-US" dirty="0"/>
            </a:lvl1pPr>
          </a:lstStyle>
          <a:p>
            <a:endParaRPr/>
          </a:p>
        </p:txBody>
      </p:sp>
      <p:sp>
        <p:nvSpPr>
          <p:cNvPr id="7" name="Content Placeholder 7">
            <a:extLst>
              <a:ext uri="{FF2B5EF4-FFF2-40B4-BE49-F238E27FC236}">
                <a16:creationId xmlns:a16="http://schemas.microsoft.com/office/drawing/2014/main" id="{D478DAE4-13AB-5772-07E6-B3264F1E3141}"/>
              </a:ext>
            </a:extLst>
          </p:cNvPr>
          <p:cNvSpPr>
            <a:spLocks noGrp="1"/>
          </p:cNvSpPr>
          <p:nvPr>
            <p:ph sz="quarter" idx="14"/>
          </p:nvPr>
        </p:nvSpPr>
        <p:spPr>
          <a:xfrm>
            <a:off x="5104122" y="2457406"/>
            <a:ext cx="6441338" cy="3778977"/>
          </a:xfrm>
        </p:spPr>
        <p:txBody>
          <a:bodyPr anchor="t"/>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04122" y="6452990"/>
            <a:ext cx="1968375" cy="365125"/>
          </a:xfrm>
        </p:spPr>
        <p:txBody>
          <a:bodyPr anchor="b"/>
          <a:lstStyle/>
          <a:p>
            <a:r>
              <a:rPr lang="en-US" dirty="0"/>
              <a:t>
              </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16252" y="6452989"/>
            <a:ext cx="429207" cy="365125"/>
          </a:xfrm>
        </p:spPr>
        <p:txBody>
          <a:bodyPr anchor="b"/>
          <a:lstStyle/>
          <a:p>
            <a:fld id="{CC057153-B650-4DEB-B370-79DDCFDCE934}" type="slidenum">
              <a:rPr lang="en-US" dirty="0"/>
              <a:t>‹#›</a:t>
            </a:fld>
            <a:endParaRPr lang="en-US" dirty="0"/>
          </a:p>
        </p:txBody>
      </p:sp>
    </p:spTree>
    <p:extLst>
      <p:ext uri="{BB962C8B-B14F-4D97-AF65-F5344CB8AC3E}">
        <p14:creationId xmlns:p14="http://schemas.microsoft.com/office/powerpoint/2010/main" val="686319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CDF6858-35EF-4C90-B3F5-339B7EF1F60F}"/>
              </a:ext>
            </a:extLst>
          </p:cNvPr>
          <p:cNvSpPr>
            <a:spLocks noGrp="1"/>
          </p:cNvSpPr>
          <p:nvPr>
            <p:ph type="title"/>
          </p:nvPr>
        </p:nvSpPr>
        <p:spPr>
          <a:xfrm>
            <a:off x="4281793" y="621792"/>
            <a:ext cx="7252710" cy="1138769"/>
          </a:xfrm>
        </p:spPr>
        <p:txBody>
          <a:bodyPr anchor="t"/>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0" y="1"/>
            <a:ext cx="4023360" cy="6858000"/>
          </a:xfrm>
          <a:blipFill>
            <a:blip r:embed="rId2">
              <a:alphaModFix amt="70000"/>
            </a:blip>
            <a:stretch>
              <a:fillRect/>
            </a:stretch>
          </a:blipFill>
        </p:spPr>
        <p:txBody>
          <a:bodyPr anchor="t"/>
          <a:lstStyle>
            <a:lvl1pPr>
              <a:defRPr/>
            </a:lvl1pPr>
          </a:lstStyle>
          <a:p>
            <a:endParaRPr/>
          </a:p>
        </p:txBody>
      </p:sp>
      <p:sp>
        <p:nvSpPr>
          <p:cNvPr id="6" name="Content Placeholder 7">
            <a:extLst>
              <a:ext uri="{FF2B5EF4-FFF2-40B4-BE49-F238E27FC236}">
                <a16:creationId xmlns:a16="http://schemas.microsoft.com/office/drawing/2014/main" id="{72FCF01F-6AD4-FD29-865E-65BD55CF89DF}"/>
              </a:ext>
            </a:extLst>
          </p:cNvPr>
          <p:cNvSpPr>
            <a:spLocks noGrp="1"/>
          </p:cNvSpPr>
          <p:nvPr>
            <p:ph sz="quarter" idx="14"/>
          </p:nvPr>
        </p:nvSpPr>
        <p:spPr>
          <a:xfrm>
            <a:off x="4309088" y="2115404"/>
            <a:ext cx="7225415" cy="421292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Footer Placeholder 8">
            <a:extLst>
              <a:ext uri="{FF2B5EF4-FFF2-40B4-BE49-F238E27FC236}">
                <a16:creationId xmlns:a16="http://schemas.microsoft.com/office/drawing/2014/main" id="{4F9B8FC8-8820-A655-2A18-E8F8FC2C72DE}"/>
              </a:ext>
            </a:extLst>
          </p:cNvPr>
          <p:cNvSpPr>
            <a:spLocks noGrp="1"/>
          </p:cNvSpPr>
          <p:nvPr>
            <p:ph type="ftr" sz="quarter" idx="16"/>
          </p:nvPr>
        </p:nvSpPr>
        <p:spPr>
          <a:xfrm>
            <a:off x="4281793" y="6492875"/>
            <a:ext cx="1968375" cy="365125"/>
          </a:xfrm>
        </p:spPr>
        <p:txBody>
          <a:bodyPr anchor="b"/>
          <a:lstStyle/>
          <a:p>
            <a:r>
              <a:rPr lang="en-US" dirty="0"/>
              <a:t>
              </a:t>
            </a:r>
          </a:p>
        </p:txBody>
      </p:sp>
      <p:sp>
        <p:nvSpPr>
          <p:cNvPr id="13" name="Date Placeholder 2">
            <a:extLst>
              <a:ext uri="{FF2B5EF4-FFF2-40B4-BE49-F238E27FC236}">
                <a16:creationId xmlns:a16="http://schemas.microsoft.com/office/drawing/2014/main" id="{A8C032E2-BBA3-EA74-8FE1-5AFC46A21AE1}"/>
              </a:ext>
            </a:extLst>
          </p:cNvPr>
          <p:cNvSpPr>
            <a:spLocks noGrp="1"/>
          </p:cNvSpPr>
          <p:nvPr>
            <p:ph type="dt" sz="half" idx="18"/>
          </p:nvPr>
        </p:nvSpPr>
        <p:spPr>
          <a:xfrm>
            <a:off x="9023903" y="6492875"/>
            <a:ext cx="1596200" cy="365125"/>
          </a:xfrm>
        </p:spPr>
        <p:txBody>
          <a:bodyPr anchor="b"/>
          <a:lstStyle/>
          <a:p>
            <a:endParaRPr lang="en-US" dirty="0"/>
          </a:p>
        </p:txBody>
      </p:sp>
      <p:sp>
        <p:nvSpPr>
          <p:cNvPr id="12" name="Slide Number Placeholder 9">
            <a:extLst>
              <a:ext uri="{FF2B5EF4-FFF2-40B4-BE49-F238E27FC236}">
                <a16:creationId xmlns:a16="http://schemas.microsoft.com/office/drawing/2014/main" id="{D28087CA-07B9-D0D2-3AA7-C34B5C9645B8}"/>
              </a:ext>
            </a:extLst>
          </p:cNvPr>
          <p:cNvSpPr>
            <a:spLocks noGrp="1"/>
          </p:cNvSpPr>
          <p:nvPr>
            <p:ph type="sldNum" sz="quarter" idx="17"/>
          </p:nvPr>
        </p:nvSpPr>
        <p:spPr>
          <a:xfrm>
            <a:off x="11105296" y="6492875"/>
            <a:ext cx="429207" cy="365125"/>
          </a:xfrm>
        </p:spPr>
        <p:txBody>
          <a:bodyPr anchor="b"/>
          <a:lstStyle/>
          <a:p>
            <a:fld id="{CC057153-B650-4DEB-B370-79DDCFDCE934}" type="slidenum">
              <a:rPr lang="en-US" dirty="0"/>
              <a:t>‹#›</a:t>
            </a:fld>
            <a:endParaRPr lang="en-US" dirty="0"/>
          </a:p>
        </p:txBody>
      </p:sp>
    </p:spTree>
    <p:extLst>
      <p:ext uri="{BB962C8B-B14F-4D97-AF65-F5344CB8AC3E}">
        <p14:creationId xmlns:p14="http://schemas.microsoft.com/office/powerpoint/2010/main" val="13062473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4" name="Title 5">
            <a:extLst>
              <a:ext uri="{FF2B5EF4-FFF2-40B4-BE49-F238E27FC236}">
                <a16:creationId xmlns:a16="http://schemas.microsoft.com/office/drawing/2014/main" id="{7A932ED1-5750-0D24-8D58-961B6F20FA21}"/>
              </a:ext>
            </a:extLst>
          </p:cNvPr>
          <p:cNvSpPr>
            <a:spLocks noGrp="1"/>
          </p:cNvSpPr>
          <p:nvPr>
            <p:ph type="title"/>
          </p:nvPr>
        </p:nvSpPr>
        <p:spPr>
          <a:xfrm>
            <a:off x="542307" y="621792"/>
            <a:ext cx="7252710" cy="1138769"/>
          </a:xfrm>
        </p:spPr>
        <p:txBody>
          <a:bodyPr/>
          <a:lstStyle/>
          <a:p>
            <a:r>
              <a:rPr lang="en-US" dirty="0"/>
              <a:t>Click to edit Master title style</a:t>
            </a:r>
          </a:p>
        </p:txBody>
      </p:sp>
      <p:sp>
        <p:nvSpPr>
          <p:cNvPr id="9" name="Content Placeholder 7">
            <a:extLst>
              <a:ext uri="{FF2B5EF4-FFF2-40B4-BE49-F238E27FC236}">
                <a16:creationId xmlns:a16="http://schemas.microsoft.com/office/drawing/2014/main" id="{01598DB3-17DB-7EDD-0F42-9866A753C2DD}"/>
              </a:ext>
            </a:extLst>
          </p:cNvPr>
          <p:cNvSpPr>
            <a:spLocks noGrp="1"/>
          </p:cNvSpPr>
          <p:nvPr>
            <p:ph sz="quarter" idx="19"/>
          </p:nvPr>
        </p:nvSpPr>
        <p:spPr>
          <a:xfrm>
            <a:off x="569602" y="2115404"/>
            <a:ext cx="7225415" cy="421292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Picture Placeholder 10">
            <a:extLst>
              <a:ext uri="{FF2B5EF4-FFF2-40B4-BE49-F238E27FC236}">
                <a16:creationId xmlns:a16="http://schemas.microsoft.com/office/drawing/2014/main" id="{6C5AB1A9-786B-C92B-C6EA-63CE0AACFB1E}"/>
              </a:ext>
            </a:extLst>
          </p:cNvPr>
          <p:cNvSpPr>
            <a:spLocks noGrp="1" noChangeAspect="1"/>
          </p:cNvSpPr>
          <p:nvPr>
            <p:ph type="pic" sz="quarter" idx="13" hasCustomPrompt="1"/>
          </p:nvPr>
        </p:nvSpPr>
        <p:spPr>
          <a:xfrm>
            <a:off x="8168640" y="1"/>
            <a:ext cx="4023360" cy="6858000"/>
          </a:xfrm>
          <a:blipFill>
            <a:blip r:embed="rId2">
              <a:alphaModFix amt="70000"/>
            </a:blip>
            <a:stretch>
              <a:fillRect/>
            </a:stretch>
          </a:blipFill>
        </p:spPr>
        <p:txBody>
          <a:bodyPr anchor="t"/>
          <a:lstStyle>
            <a:lvl1pPr>
              <a:defRPr/>
            </a:lvl1pPr>
          </a:lstStyle>
          <a:p>
            <a:endParaRPr/>
          </a:p>
        </p:txBody>
      </p:sp>
      <p:sp>
        <p:nvSpPr>
          <p:cNvPr id="5" name="Footer Placeholder 2">
            <a:extLst>
              <a:ext uri="{FF2B5EF4-FFF2-40B4-BE49-F238E27FC236}">
                <a16:creationId xmlns:a16="http://schemas.microsoft.com/office/drawing/2014/main" id="{C6115057-015C-DC83-074A-D22D9E0B6CD2}"/>
              </a:ext>
            </a:extLst>
          </p:cNvPr>
          <p:cNvSpPr>
            <a:spLocks noGrp="1"/>
          </p:cNvSpPr>
          <p:nvPr>
            <p:ph type="ftr" sz="quarter" idx="16"/>
          </p:nvPr>
        </p:nvSpPr>
        <p:spPr>
          <a:xfrm>
            <a:off x="542307" y="6492875"/>
            <a:ext cx="1968375" cy="365125"/>
          </a:xfrm>
        </p:spPr>
        <p:txBody>
          <a:bodyPr/>
          <a:lstStyle/>
          <a:p>
            <a:r>
              <a:rPr lang="en-US" dirty="0"/>
              <a:t>
              </a:t>
            </a:r>
          </a:p>
        </p:txBody>
      </p:sp>
      <p:sp>
        <p:nvSpPr>
          <p:cNvPr id="8" name="Date Placeholder 1">
            <a:extLst>
              <a:ext uri="{FF2B5EF4-FFF2-40B4-BE49-F238E27FC236}">
                <a16:creationId xmlns:a16="http://schemas.microsoft.com/office/drawing/2014/main" id="{42028964-5597-F5F0-6AEA-C79255C9BCE9}"/>
              </a:ext>
            </a:extLst>
          </p:cNvPr>
          <p:cNvSpPr>
            <a:spLocks noGrp="1"/>
          </p:cNvSpPr>
          <p:nvPr>
            <p:ph type="dt" sz="half" idx="18"/>
          </p:nvPr>
        </p:nvSpPr>
        <p:spPr>
          <a:xfrm>
            <a:off x="5284417" y="6492875"/>
            <a:ext cx="1596200" cy="365125"/>
          </a:xfrm>
        </p:spPr>
        <p:txBody>
          <a:bodyPr/>
          <a:lstStyle/>
          <a:p>
            <a:endParaRPr lang="en-US" dirty="0"/>
          </a:p>
        </p:txBody>
      </p:sp>
      <p:sp>
        <p:nvSpPr>
          <p:cNvPr id="6" name="Slide Number Placeholder 3">
            <a:extLst>
              <a:ext uri="{FF2B5EF4-FFF2-40B4-BE49-F238E27FC236}">
                <a16:creationId xmlns:a16="http://schemas.microsoft.com/office/drawing/2014/main" id="{B6324527-5F82-8213-FFB9-A5E6BEB2314F}"/>
              </a:ext>
            </a:extLst>
          </p:cNvPr>
          <p:cNvSpPr>
            <a:spLocks noGrp="1"/>
          </p:cNvSpPr>
          <p:nvPr>
            <p:ph type="sldNum" sz="quarter" idx="17"/>
          </p:nvPr>
        </p:nvSpPr>
        <p:spPr>
          <a:xfrm>
            <a:off x="7365810" y="6492875"/>
            <a:ext cx="429207" cy="365125"/>
          </a:xfrm>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2385734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15000-16D8-B5F1-E35B-BAE97B4E6EE4}"/>
              </a:ext>
            </a:extLst>
          </p:cNvPr>
          <p:cNvSpPr>
            <a:spLocks noGrp="1"/>
          </p:cNvSpPr>
          <p:nvPr>
            <p:ph type="title"/>
          </p:nvPr>
        </p:nvSpPr>
        <p:spPr>
          <a:xfrm>
            <a:off x="518615" y="621793"/>
            <a:ext cx="5326684" cy="1507454"/>
          </a:xfrm>
        </p:spPr>
        <p:txBody>
          <a:bodyPr anchor="t" anchorCtr="0"/>
          <a:lstStyle/>
          <a:p>
            <a:r>
              <a:rPr lang="en-US" dirty="0"/>
              <a:t>Click to edit Master title style</a:t>
            </a:r>
          </a:p>
        </p:txBody>
      </p:sp>
      <p:sp>
        <p:nvSpPr>
          <p:cNvPr id="3" name="Content Placeholder 7">
            <a:extLst>
              <a:ext uri="{FF2B5EF4-FFF2-40B4-BE49-F238E27FC236}">
                <a16:creationId xmlns:a16="http://schemas.microsoft.com/office/drawing/2014/main" id="{B022A1E6-0A6D-9476-5034-0BDE3EE38B91}"/>
              </a:ext>
            </a:extLst>
          </p:cNvPr>
          <p:cNvSpPr>
            <a:spLocks noGrp="1"/>
          </p:cNvSpPr>
          <p:nvPr>
            <p:ph sz="quarter" idx="19"/>
          </p:nvPr>
        </p:nvSpPr>
        <p:spPr>
          <a:xfrm>
            <a:off x="518616" y="2513110"/>
            <a:ext cx="5326683" cy="356800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7">
            <a:extLst>
              <a:ext uri="{FF2B5EF4-FFF2-40B4-BE49-F238E27FC236}">
                <a16:creationId xmlns:a16="http://schemas.microsoft.com/office/drawing/2014/main" id="{6B8D4096-4B0D-5226-C004-475A83BE8BFE}"/>
              </a:ext>
            </a:extLst>
          </p:cNvPr>
          <p:cNvSpPr>
            <a:spLocks noGrp="1" noChangeAspect="1"/>
          </p:cNvSpPr>
          <p:nvPr>
            <p:ph type="pic" sz="quarter" idx="18" hasCustomPrompt="1"/>
          </p:nvPr>
        </p:nvSpPr>
        <p:spPr>
          <a:xfrm>
            <a:off x="6308842" y="0"/>
            <a:ext cx="5883158" cy="6858000"/>
          </a:xfrm>
          <a:blipFill>
            <a:blip r:embed="rId2">
              <a:alphaModFix amt="70000"/>
            </a:blip>
            <a:stretch>
              <a:fillRect/>
            </a:stretch>
          </a:blipFill>
        </p:spPr>
        <p:txBody>
          <a:bodyPr anchor="t"/>
          <a:lstStyle>
            <a:lvl1pPr>
              <a:defRPr/>
            </a:lvl1pPr>
          </a:lstStyle>
          <a:p>
            <a:endParaRPr/>
          </a:p>
        </p:txBody>
      </p:sp>
      <p:sp>
        <p:nvSpPr>
          <p:cNvPr id="9" name="Footer Placeholder 8">
            <a:extLst>
              <a:ext uri="{FF2B5EF4-FFF2-40B4-BE49-F238E27FC236}">
                <a16:creationId xmlns:a16="http://schemas.microsoft.com/office/drawing/2014/main" id="{8917C8CF-AEBF-835D-4503-06A0208049F0}"/>
              </a:ext>
            </a:extLst>
          </p:cNvPr>
          <p:cNvSpPr>
            <a:spLocks noGrp="1"/>
          </p:cNvSpPr>
          <p:nvPr>
            <p:ph type="ftr" sz="quarter" idx="16"/>
          </p:nvPr>
        </p:nvSpPr>
        <p:spPr>
          <a:xfrm>
            <a:off x="518615" y="6450237"/>
            <a:ext cx="1968375" cy="365125"/>
          </a:xfrm>
        </p:spPr>
        <p:txBody>
          <a:bodyPr anchor="b"/>
          <a:lstStyle/>
          <a:p>
            <a:r>
              <a:rPr lang="en-US" dirty="0"/>
              <a:t>
              </a:t>
            </a:r>
          </a:p>
        </p:txBody>
      </p:sp>
      <p:sp>
        <p:nvSpPr>
          <p:cNvPr id="10" name="Slide Number Placeholder 9">
            <a:extLst>
              <a:ext uri="{FF2B5EF4-FFF2-40B4-BE49-F238E27FC236}">
                <a16:creationId xmlns:a16="http://schemas.microsoft.com/office/drawing/2014/main" id="{13662962-C2D0-E99D-BD6A-C97F4798F261}"/>
              </a:ext>
            </a:extLst>
          </p:cNvPr>
          <p:cNvSpPr>
            <a:spLocks noGrp="1"/>
          </p:cNvSpPr>
          <p:nvPr>
            <p:ph type="sldNum" sz="quarter" idx="17"/>
          </p:nvPr>
        </p:nvSpPr>
        <p:spPr>
          <a:xfrm>
            <a:off x="5453953" y="6464979"/>
            <a:ext cx="429207" cy="365125"/>
          </a:xfrm>
        </p:spPr>
        <p:txBody>
          <a:bodyPr anchor="b"/>
          <a:lstStyle/>
          <a:p>
            <a:fld id="{CC057153-B650-4DEB-B370-79DDCFDCE934}" type="slidenum">
              <a:rPr lang="en-US" dirty="0"/>
              <a:t>‹#›</a:t>
            </a:fld>
            <a:endParaRPr lang="en-US" dirty="0"/>
          </a:p>
        </p:txBody>
      </p:sp>
    </p:spTree>
    <p:extLst>
      <p:ext uri="{BB962C8B-B14F-4D97-AF65-F5344CB8AC3E}">
        <p14:creationId xmlns:p14="http://schemas.microsoft.com/office/powerpoint/2010/main" val="23507054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8B87BE0-867D-AF74-02DD-6F5420BC6D61}"/>
              </a:ext>
            </a:extLst>
          </p:cNvPr>
          <p:cNvSpPr>
            <a:spLocks noGrp="1"/>
          </p:cNvSpPr>
          <p:nvPr>
            <p:ph type="title"/>
          </p:nvPr>
        </p:nvSpPr>
        <p:spPr>
          <a:xfrm>
            <a:off x="518965" y="621792"/>
            <a:ext cx="4446871" cy="1867629"/>
          </a:xfrm>
        </p:spPr>
        <p:txBody>
          <a:bodyPr anchor="t">
            <a:noAutofit/>
          </a:bodyPr>
          <a:lstStyle>
            <a:lvl1pPr>
              <a:defRPr sz="5600"/>
            </a:lvl1pPr>
          </a:lstStyle>
          <a:p>
            <a:r>
              <a:rPr lang="en-US" dirty="0"/>
              <a:t>Click to edit Master title style</a:t>
            </a:r>
          </a:p>
        </p:txBody>
      </p:sp>
      <p:sp>
        <p:nvSpPr>
          <p:cNvPr id="9" name="Content Placeholder 7">
            <a:extLst>
              <a:ext uri="{FF2B5EF4-FFF2-40B4-BE49-F238E27FC236}">
                <a16:creationId xmlns:a16="http://schemas.microsoft.com/office/drawing/2014/main" id="{7B86FDEC-359F-20D5-12F6-5CBA3DC009EA}"/>
              </a:ext>
            </a:extLst>
          </p:cNvPr>
          <p:cNvSpPr>
            <a:spLocks noGrp="1"/>
          </p:cNvSpPr>
          <p:nvPr>
            <p:ph sz="quarter" idx="14"/>
          </p:nvPr>
        </p:nvSpPr>
        <p:spPr>
          <a:xfrm>
            <a:off x="543940" y="2890729"/>
            <a:ext cx="4449227" cy="3138438"/>
          </a:xfrm>
        </p:spPr>
        <p:txBody>
          <a:bodyPr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Picture Placeholder 10">
            <a:extLst>
              <a:ext uri="{FF2B5EF4-FFF2-40B4-BE49-F238E27FC236}">
                <a16:creationId xmlns:a16="http://schemas.microsoft.com/office/drawing/2014/main" id="{FBEF9CB2-E8D7-8869-9B11-C58F1606DFE0}"/>
              </a:ext>
            </a:extLst>
          </p:cNvPr>
          <p:cNvSpPr>
            <a:spLocks noGrp="1" noChangeAspect="1"/>
          </p:cNvSpPr>
          <p:nvPr>
            <p:ph type="pic" sz="quarter" idx="13" hasCustomPrompt="1"/>
          </p:nvPr>
        </p:nvSpPr>
        <p:spPr>
          <a:xfrm>
            <a:off x="5363570" y="0"/>
            <a:ext cx="6828430" cy="6858000"/>
          </a:xfrm>
          <a:blipFill>
            <a:blip r:embed="rId2">
              <a:alphaModFix amt="70000"/>
            </a:blip>
            <a:stretch>
              <a:fillRect/>
            </a:stretch>
          </a:blipFill>
        </p:spPr>
        <p:txBody>
          <a:bodyPr anchor="t"/>
          <a:lstStyle>
            <a:lvl1pPr>
              <a:defRPr/>
            </a:lvl1pPr>
          </a:lstStyle>
          <a:p>
            <a:endParaRPr/>
          </a:p>
        </p:txBody>
      </p:sp>
      <p:sp>
        <p:nvSpPr>
          <p:cNvPr id="10" name="Footer Placeholder 8">
            <a:extLst>
              <a:ext uri="{FF2B5EF4-FFF2-40B4-BE49-F238E27FC236}">
                <a16:creationId xmlns:a16="http://schemas.microsoft.com/office/drawing/2014/main" id="{4784CE43-81E9-3B12-CB65-9B5FC6ECE9ED}"/>
              </a:ext>
            </a:extLst>
          </p:cNvPr>
          <p:cNvSpPr>
            <a:spLocks noGrp="1"/>
          </p:cNvSpPr>
          <p:nvPr>
            <p:ph type="ftr" sz="quarter" idx="16"/>
          </p:nvPr>
        </p:nvSpPr>
        <p:spPr>
          <a:xfrm>
            <a:off x="515618" y="6430476"/>
            <a:ext cx="1968375" cy="379867"/>
          </a:xfrm>
        </p:spPr>
        <p:txBody>
          <a:bodyPr anchor="b"/>
          <a:lstStyle/>
          <a:p>
            <a:r>
              <a:rPr lang="en-US" dirty="0"/>
              <a:t>
              </a:t>
            </a:r>
          </a:p>
        </p:txBody>
      </p:sp>
      <p:sp>
        <p:nvSpPr>
          <p:cNvPr id="11" name="Slide Number Placeholder 9">
            <a:extLst>
              <a:ext uri="{FF2B5EF4-FFF2-40B4-BE49-F238E27FC236}">
                <a16:creationId xmlns:a16="http://schemas.microsoft.com/office/drawing/2014/main" id="{779F1775-5104-9F86-4A61-07F914947CC9}"/>
              </a:ext>
            </a:extLst>
          </p:cNvPr>
          <p:cNvSpPr>
            <a:spLocks noGrp="1"/>
          </p:cNvSpPr>
          <p:nvPr>
            <p:ph type="sldNum" sz="quarter" idx="17"/>
          </p:nvPr>
        </p:nvSpPr>
        <p:spPr>
          <a:xfrm>
            <a:off x="4563960" y="6430476"/>
            <a:ext cx="429207" cy="379867"/>
          </a:xfrm>
        </p:spPr>
        <p:txBody>
          <a:bodyPr anchor="b"/>
          <a:lstStyle/>
          <a:p>
            <a:fld id="{CC057153-B650-4DEB-B370-79DDCFDCE934}" type="slidenum">
              <a:rPr lang="en-US" dirty="0"/>
              <a:t>‹#›</a:t>
            </a:fld>
            <a:endParaRPr lang="en-US" dirty="0"/>
          </a:p>
        </p:txBody>
      </p:sp>
    </p:spTree>
    <p:extLst>
      <p:ext uri="{BB962C8B-B14F-4D97-AF65-F5344CB8AC3E}">
        <p14:creationId xmlns:p14="http://schemas.microsoft.com/office/powerpoint/2010/main" val="5303053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49733" y="621792"/>
            <a:ext cx="3884546" cy="2280501"/>
          </a:xfrm>
        </p:spPr>
        <p:txBody>
          <a:bodyPr anchor="t">
            <a:noAutofit/>
          </a:bodyPr>
          <a:lstStyle>
            <a:lvl1pPr>
              <a:defRPr sz="5600"/>
            </a:lvl1pPr>
          </a:lstStyle>
          <a:p>
            <a:r>
              <a:rPr lang="en-US" dirty="0"/>
              <a:t>Click to edit Master title style</a:t>
            </a:r>
          </a:p>
        </p:txBody>
      </p:sp>
      <p:sp>
        <p:nvSpPr>
          <p:cNvPr id="3" name="Picture Placeholder 10">
            <a:extLst>
              <a:ext uri="{FF2B5EF4-FFF2-40B4-BE49-F238E27FC236}">
                <a16:creationId xmlns:a16="http://schemas.microsoft.com/office/drawing/2014/main" id="{74736F65-8A7D-D535-AAD0-31480F8AD318}"/>
              </a:ext>
            </a:extLst>
          </p:cNvPr>
          <p:cNvSpPr>
            <a:spLocks noGrp="1" noChangeAspect="1"/>
          </p:cNvSpPr>
          <p:nvPr>
            <p:ph type="pic" sz="quarter" idx="13" hasCustomPrompt="1"/>
          </p:nvPr>
        </p:nvSpPr>
        <p:spPr>
          <a:xfrm>
            <a:off x="-1" y="0"/>
            <a:ext cx="7260609" cy="6858000"/>
          </a:xfrm>
          <a:blipFill>
            <a:blip r:embed="rId2">
              <a:alphaModFix amt="70000"/>
            </a:blip>
            <a:stretch>
              <a:fillRect/>
            </a:stretch>
          </a:blipFill>
        </p:spPr>
        <p:txBody>
          <a:bodyPr anchor="t"/>
          <a:lstStyle>
            <a:lvl1pPr>
              <a:defRPr/>
            </a:lvl1pPr>
          </a:lstStyle>
          <a:p>
            <a:endParaRP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7521" y="3211512"/>
            <a:ext cx="3884547" cy="2743200"/>
          </a:xfrm>
        </p:spPr>
        <p:txBody>
          <a:bodyPr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8">
            <a:extLst>
              <a:ext uri="{FF2B5EF4-FFF2-40B4-BE49-F238E27FC236}">
                <a16:creationId xmlns:a16="http://schemas.microsoft.com/office/drawing/2014/main" id="{C64245F1-97E2-FD23-26A5-03067F464698}"/>
              </a:ext>
            </a:extLst>
          </p:cNvPr>
          <p:cNvSpPr>
            <a:spLocks noGrp="1"/>
          </p:cNvSpPr>
          <p:nvPr>
            <p:ph type="ftr" sz="quarter" idx="16"/>
          </p:nvPr>
        </p:nvSpPr>
        <p:spPr>
          <a:xfrm>
            <a:off x="7649733" y="6456384"/>
            <a:ext cx="1968375" cy="379867"/>
          </a:xfrm>
        </p:spPr>
        <p:txBody>
          <a:bodyPr anchor="b"/>
          <a:lstStyle/>
          <a:p>
            <a:r>
              <a:rPr lang="en-US" dirty="0"/>
              <a:t>
              </a:t>
            </a:r>
          </a:p>
        </p:txBody>
      </p:sp>
      <p:sp>
        <p:nvSpPr>
          <p:cNvPr id="5" name="Slide Number Placeholder 9">
            <a:extLst>
              <a:ext uri="{FF2B5EF4-FFF2-40B4-BE49-F238E27FC236}">
                <a16:creationId xmlns:a16="http://schemas.microsoft.com/office/drawing/2014/main" id="{15E75D5B-F407-F4DD-192B-D56CF168CDA4}"/>
              </a:ext>
            </a:extLst>
          </p:cNvPr>
          <p:cNvSpPr>
            <a:spLocks noGrp="1"/>
          </p:cNvSpPr>
          <p:nvPr>
            <p:ph type="sldNum" sz="quarter" idx="17"/>
          </p:nvPr>
        </p:nvSpPr>
        <p:spPr>
          <a:xfrm>
            <a:off x="11134152" y="6456385"/>
            <a:ext cx="429207" cy="379867"/>
          </a:xfrm>
        </p:spPr>
        <p:txBody>
          <a:bodyPr anchor="b"/>
          <a:lstStyle/>
          <a:p>
            <a:fld id="{CC057153-B650-4DEB-B370-79DDCFDCE934}" type="slidenum">
              <a:rPr lang="en-US" dirty="0"/>
              <a:t>‹#›</a:t>
            </a:fld>
            <a:endParaRPr lang="en-US" dirty="0"/>
          </a:p>
        </p:txBody>
      </p:sp>
    </p:spTree>
    <p:extLst>
      <p:ext uri="{BB962C8B-B14F-4D97-AF65-F5344CB8AC3E}">
        <p14:creationId xmlns:p14="http://schemas.microsoft.com/office/powerpoint/2010/main" val="37007928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B686070-85E7-EB57-8965-F95F2692CC62}"/>
              </a:ext>
            </a:extLst>
          </p:cNvPr>
          <p:cNvSpPr>
            <a:spLocks noGrp="1"/>
          </p:cNvSpPr>
          <p:nvPr>
            <p:ph type="title"/>
          </p:nvPr>
        </p:nvSpPr>
        <p:spPr>
          <a:xfrm>
            <a:off x="512064" y="3608276"/>
            <a:ext cx="4428700" cy="2620587"/>
          </a:xfrm>
        </p:spPr>
        <p:txBody>
          <a:bodyPr anchor="t">
            <a:noAutofit/>
          </a:bodyPr>
          <a:lstStyle>
            <a:lvl1pPr>
              <a:defRPr sz="56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1" y="0"/>
            <a:ext cx="12192000" cy="3429000"/>
          </a:xfrm>
          <a:blipFill>
            <a:blip r:embed="rId2">
              <a:alphaModFix amt="70000"/>
            </a:blip>
            <a:stretch>
              <a:fillRect/>
            </a:stretch>
          </a:blipFill>
        </p:spPr>
        <p:txBody>
          <a:bodyPr anchor="t"/>
          <a:lstStyle>
            <a:lvl1pPr>
              <a:defRPr/>
            </a:lvl1pPr>
          </a:lstStyle>
          <a:p>
            <a:endParaRPr/>
          </a:p>
        </p:txBody>
      </p:sp>
      <p:sp>
        <p:nvSpPr>
          <p:cNvPr id="2" name="Content Placeholder 7">
            <a:extLst>
              <a:ext uri="{FF2B5EF4-FFF2-40B4-BE49-F238E27FC236}">
                <a16:creationId xmlns:a16="http://schemas.microsoft.com/office/drawing/2014/main" id="{4546533B-13A8-961D-BD05-8DE715F63409}"/>
              </a:ext>
            </a:extLst>
          </p:cNvPr>
          <p:cNvSpPr>
            <a:spLocks noGrp="1"/>
          </p:cNvSpPr>
          <p:nvPr>
            <p:ph sz="quarter" idx="14"/>
          </p:nvPr>
        </p:nvSpPr>
        <p:spPr>
          <a:xfrm>
            <a:off x="5268036" y="3579702"/>
            <a:ext cx="6298442" cy="2620587"/>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8">
            <a:extLst>
              <a:ext uri="{FF2B5EF4-FFF2-40B4-BE49-F238E27FC236}">
                <a16:creationId xmlns:a16="http://schemas.microsoft.com/office/drawing/2014/main" id="{9349FD65-108E-79AD-A9C8-91429963386F}"/>
              </a:ext>
            </a:extLst>
          </p:cNvPr>
          <p:cNvSpPr>
            <a:spLocks noGrp="1"/>
          </p:cNvSpPr>
          <p:nvPr>
            <p:ph type="ftr" sz="quarter" idx="16"/>
          </p:nvPr>
        </p:nvSpPr>
        <p:spPr>
          <a:xfrm>
            <a:off x="5262666" y="6442872"/>
            <a:ext cx="1968375" cy="379867"/>
          </a:xfrm>
        </p:spPr>
        <p:txBody>
          <a:bodyPr anchor="b"/>
          <a:lstStyle/>
          <a:p>
            <a:r>
              <a:rPr lang="en-US" dirty="0"/>
              <a:t>
              </a:t>
            </a:r>
          </a:p>
        </p:txBody>
      </p:sp>
      <p:sp>
        <p:nvSpPr>
          <p:cNvPr id="12" name="Date Placeholder 2">
            <a:extLst>
              <a:ext uri="{FF2B5EF4-FFF2-40B4-BE49-F238E27FC236}">
                <a16:creationId xmlns:a16="http://schemas.microsoft.com/office/drawing/2014/main" id="{547B7542-C2BA-4322-9FF4-E2713B917492}"/>
              </a:ext>
            </a:extLst>
          </p:cNvPr>
          <p:cNvSpPr>
            <a:spLocks noGrp="1"/>
          </p:cNvSpPr>
          <p:nvPr>
            <p:ph type="dt" sz="half" idx="18"/>
          </p:nvPr>
        </p:nvSpPr>
        <p:spPr>
          <a:xfrm>
            <a:off x="7697040" y="6442872"/>
            <a:ext cx="2295997" cy="379867"/>
          </a:xfrm>
        </p:spPr>
        <p:txBody>
          <a:bodyPr anchor="b"/>
          <a:lstStyle/>
          <a:p>
            <a:endParaRPr lang="en-US" dirty="0"/>
          </a:p>
        </p:txBody>
      </p:sp>
      <p:sp>
        <p:nvSpPr>
          <p:cNvPr id="7" name="Slide Number Placeholder 9">
            <a:extLst>
              <a:ext uri="{FF2B5EF4-FFF2-40B4-BE49-F238E27FC236}">
                <a16:creationId xmlns:a16="http://schemas.microsoft.com/office/drawing/2014/main" id="{EB058DA4-9F6F-CC80-D1C5-728E096806C3}"/>
              </a:ext>
            </a:extLst>
          </p:cNvPr>
          <p:cNvSpPr>
            <a:spLocks noGrp="1"/>
          </p:cNvSpPr>
          <p:nvPr>
            <p:ph type="sldNum" sz="quarter" idx="17"/>
          </p:nvPr>
        </p:nvSpPr>
        <p:spPr>
          <a:xfrm>
            <a:off x="11137271" y="6442873"/>
            <a:ext cx="429207" cy="379867"/>
          </a:xfrm>
        </p:spPr>
        <p:txBody>
          <a:bodyPr anchor="b"/>
          <a:lstStyle/>
          <a:p>
            <a:fld id="{CC057153-B650-4DEB-B370-79DDCFDCE934}" type="slidenum">
              <a:rPr lang="en-US" dirty="0"/>
              <a:t>‹#›</a:t>
            </a:fld>
            <a:endParaRPr lang="en-US" dirty="0"/>
          </a:p>
        </p:txBody>
      </p:sp>
    </p:spTree>
    <p:extLst>
      <p:ext uri="{BB962C8B-B14F-4D97-AF65-F5344CB8AC3E}">
        <p14:creationId xmlns:p14="http://schemas.microsoft.com/office/powerpoint/2010/main" val="30541535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B0F469B-7972-C862-3265-20EC44D749C7}"/>
              </a:ext>
            </a:extLst>
          </p:cNvPr>
          <p:cNvSpPr>
            <a:spLocks noGrp="1"/>
          </p:cNvSpPr>
          <p:nvPr>
            <p:ph type="title"/>
          </p:nvPr>
        </p:nvSpPr>
        <p:spPr>
          <a:xfrm>
            <a:off x="512064" y="631710"/>
            <a:ext cx="11032239" cy="1115203"/>
          </a:xfrm>
        </p:spPr>
        <p:txBody>
          <a:bodyPr anchor="t">
            <a:noAutofit/>
          </a:bodyPr>
          <a:lstStyle>
            <a:lvl1pPr>
              <a:defRPr sz="5600"/>
            </a:lvl1pPr>
          </a:lstStyle>
          <a:p>
            <a:r>
              <a:rPr lang="en-US" dirty="0"/>
              <a:t>Click to edit Master title style</a:t>
            </a:r>
          </a:p>
        </p:txBody>
      </p:sp>
      <p:sp>
        <p:nvSpPr>
          <p:cNvPr id="13" name="Picture Placeholder 10">
            <a:extLst>
              <a:ext uri="{FF2B5EF4-FFF2-40B4-BE49-F238E27FC236}">
                <a16:creationId xmlns:a16="http://schemas.microsoft.com/office/drawing/2014/main" id="{1A9091ED-65DB-CA4C-BC68-EC773138EFA0}"/>
              </a:ext>
            </a:extLst>
          </p:cNvPr>
          <p:cNvSpPr>
            <a:spLocks noGrp="1" noChangeAspect="1"/>
          </p:cNvSpPr>
          <p:nvPr>
            <p:ph type="pic" sz="quarter" idx="18" hasCustomPrompt="1"/>
          </p:nvPr>
        </p:nvSpPr>
        <p:spPr>
          <a:xfrm>
            <a:off x="109181" y="2115403"/>
            <a:ext cx="5786651" cy="4671431"/>
          </a:xfrm>
          <a:blipFill>
            <a:blip r:embed="rId2">
              <a:alphaModFix amt="70000"/>
            </a:blip>
            <a:stretch>
              <a:fillRect/>
            </a:stretch>
          </a:blipFill>
        </p:spPr>
        <p:txBody>
          <a:bodyPr anchor="t"/>
          <a:lstStyle>
            <a:lvl1pPr>
              <a:defRPr/>
            </a:lvl1pPr>
          </a:lstStyle>
          <a:p>
            <a:endParaRPr/>
          </a:p>
        </p:txBody>
      </p:sp>
      <p:sp>
        <p:nvSpPr>
          <p:cNvPr id="10" name="Content Placeholder 7">
            <a:extLst>
              <a:ext uri="{FF2B5EF4-FFF2-40B4-BE49-F238E27FC236}">
                <a16:creationId xmlns:a16="http://schemas.microsoft.com/office/drawing/2014/main" id="{A3F07A79-5344-FA17-3625-1266EFAA87FD}"/>
              </a:ext>
            </a:extLst>
          </p:cNvPr>
          <p:cNvSpPr>
            <a:spLocks noGrp="1"/>
          </p:cNvSpPr>
          <p:nvPr>
            <p:ph sz="quarter" idx="14"/>
          </p:nvPr>
        </p:nvSpPr>
        <p:spPr>
          <a:xfrm>
            <a:off x="6190488" y="2115403"/>
            <a:ext cx="5353815" cy="4110888"/>
          </a:xfrm>
        </p:spPr>
        <p:txBody>
          <a:bodyPr anchor="t">
            <a:no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ooter Placeholder 6">
            <a:extLst>
              <a:ext uri="{FF2B5EF4-FFF2-40B4-BE49-F238E27FC236}">
                <a16:creationId xmlns:a16="http://schemas.microsoft.com/office/drawing/2014/main" id="{AC0D704B-E4D2-B261-890F-35C54C94C6EE}"/>
              </a:ext>
            </a:extLst>
          </p:cNvPr>
          <p:cNvSpPr>
            <a:spLocks noGrp="1"/>
          </p:cNvSpPr>
          <p:nvPr>
            <p:ph type="ftr" sz="quarter" idx="20"/>
          </p:nvPr>
        </p:nvSpPr>
        <p:spPr>
          <a:xfrm>
            <a:off x="6177425" y="6428984"/>
            <a:ext cx="4467829" cy="365125"/>
          </a:xfrm>
        </p:spPr>
        <p:txBody>
          <a:bodyPr anchor="b"/>
          <a:lstStyle/>
          <a:p>
            <a:r>
              <a:rPr lang="en-US" dirty="0"/>
              <a:t>
              </a:t>
            </a:r>
          </a:p>
        </p:txBody>
      </p:sp>
      <p:sp>
        <p:nvSpPr>
          <p:cNvPr id="8" name="Slide Number Placeholder 7">
            <a:extLst>
              <a:ext uri="{FF2B5EF4-FFF2-40B4-BE49-F238E27FC236}">
                <a16:creationId xmlns:a16="http://schemas.microsoft.com/office/drawing/2014/main" id="{C5932FFD-B632-F7EE-B653-9A621348C003}"/>
              </a:ext>
            </a:extLst>
          </p:cNvPr>
          <p:cNvSpPr>
            <a:spLocks noGrp="1"/>
          </p:cNvSpPr>
          <p:nvPr>
            <p:ph type="sldNum" sz="quarter" idx="21"/>
          </p:nvPr>
        </p:nvSpPr>
        <p:spPr>
          <a:xfrm>
            <a:off x="10926847" y="6421709"/>
            <a:ext cx="617457" cy="365125"/>
          </a:xfrm>
        </p:spPr>
        <p:txBody>
          <a:bodyPr anchor="b"/>
          <a:lstStyle/>
          <a:p>
            <a:fld id="{CC057153-B650-4DEB-B370-79DDCFDCE934}" type="slidenum">
              <a:rPr lang="en-US" dirty="0"/>
              <a:pPr/>
              <a:t>‹#›</a:t>
            </a:fld>
            <a:endParaRPr lang="en-US" dirty="0"/>
          </a:p>
        </p:txBody>
      </p:sp>
    </p:spTree>
    <p:extLst>
      <p:ext uri="{BB962C8B-B14F-4D97-AF65-F5344CB8AC3E}">
        <p14:creationId xmlns:p14="http://schemas.microsoft.com/office/powerpoint/2010/main" val="30310193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01348" y="644000"/>
            <a:ext cx="2594550" cy="1877132"/>
          </a:xfrm>
        </p:spPr>
        <p:txBody>
          <a:bodyPr anchor="t" anchorCtr="0">
            <a:noAutofit/>
          </a:bodyPr>
          <a:lstStyle>
            <a:lvl1pPr>
              <a:defRPr sz="56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606740" y="2899954"/>
            <a:ext cx="3610418" cy="3314046"/>
          </a:xfrm>
          <a:blipFill>
            <a:blip r:embed="rId2">
              <a:alphaModFix amt="70000"/>
            </a:blip>
            <a:stretch>
              <a:fillRect/>
            </a:stretch>
          </a:blipFill>
        </p:spPr>
        <p:txBody>
          <a:bodyPr anchor="t"/>
          <a:lstStyle>
            <a:lvl1pPr marL="0" indent="0">
              <a:buNone/>
              <a:defRPr/>
            </a:lvl1pPr>
          </a:lstStyle>
          <a:p>
            <a:endParaRP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402183" y="644000"/>
            <a:ext cx="7183078" cy="5570000"/>
          </a:xfrm>
        </p:spPr>
        <p:txBody>
          <a:bodyPr anchor="b"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Footer Placeholder 6">
            <a:extLst>
              <a:ext uri="{FF2B5EF4-FFF2-40B4-BE49-F238E27FC236}">
                <a16:creationId xmlns:a16="http://schemas.microsoft.com/office/drawing/2014/main" id="{E471EB04-B63C-4629-0688-E2CC8C576A5A}"/>
              </a:ext>
            </a:extLst>
          </p:cNvPr>
          <p:cNvSpPr>
            <a:spLocks noGrp="1"/>
          </p:cNvSpPr>
          <p:nvPr>
            <p:ph type="ftr" sz="quarter" idx="16"/>
          </p:nvPr>
        </p:nvSpPr>
        <p:spPr>
          <a:xfrm>
            <a:off x="545926" y="6438284"/>
            <a:ext cx="5276852" cy="365125"/>
          </a:xfrm>
        </p:spPr>
        <p:txBody>
          <a:bodyPr anchor="b"/>
          <a:lstStyle/>
          <a:p>
            <a:r>
              <a:rPr lang="en-US" dirty="0"/>
              <a:t>
              </a:t>
            </a:r>
          </a:p>
        </p:txBody>
      </p:sp>
      <p:sp>
        <p:nvSpPr>
          <p:cNvPr id="12" name="Date Placeholder 5">
            <a:extLst>
              <a:ext uri="{FF2B5EF4-FFF2-40B4-BE49-F238E27FC236}">
                <a16:creationId xmlns:a16="http://schemas.microsoft.com/office/drawing/2014/main" id="{A4924D77-E18C-D84A-F550-9B0188FEBF87}"/>
              </a:ext>
            </a:extLst>
          </p:cNvPr>
          <p:cNvSpPr>
            <a:spLocks noGrp="1"/>
          </p:cNvSpPr>
          <p:nvPr>
            <p:ph type="dt" sz="half" idx="15"/>
          </p:nvPr>
        </p:nvSpPr>
        <p:spPr>
          <a:xfrm>
            <a:off x="6190488" y="6432496"/>
            <a:ext cx="2544079" cy="365125"/>
          </a:xfrm>
        </p:spPr>
        <p:txBody>
          <a:bodyPr anchor="b"/>
          <a:lstStyle/>
          <a:p>
            <a:endParaRPr lang="en-US" dirty="0"/>
          </a:p>
        </p:txBody>
      </p:sp>
      <p:sp>
        <p:nvSpPr>
          <p:cNvPr id="14" name="Slide Number Placeholder 8">
            <a:extLst>
              <a:ext uri="{FF2B5EF4-FFF2-40B4-BE49-F238E27FC236}">
                <a16:creationId xmlns:a16="http://schemas.microsoft.com/office/drawing/2014/main" id="{38B4B455-40D3-EF76-D860-2A6FFBF69836}"/>
              </a:ext>
            </a:extLst>
          </p:cNvPr>
          <p:cNvSpPr>
            <a:spLocks noGrp="1"/>
          </p:cNvSpPr>
          <p:nvPr>
            <p:ph type="sldNum" sz="quarter" idx="17"/>
          </p:nvPr>
        </p:nvSpPr>
        <p:spPr>
          <a:xfrm>
            <a:off x="11099128" y="6438284"/>
            <a:ext cx="429207" cy="365125"/>
          </a:xfrm>
        </p:spPr>
        <p:txBody>
          <a:bodyPr anchor="b"/>
          <a:lstStyle/>
          <a:p>
            <a:fld id="{CC057153-B650-4DEB-B370-79DDCFDCE934}" type="slidenum">
              <a:rPr lang="en-US" dirty="0"/>
              <a:pPr/>
              <a:t>‹#›</a:t>
            </a:fld>
            <a:endParaRPr lang="en-US" dirty="0"/>
          </a:p>
        </p:txBody>
      </p:sp>
    </p:spTree>
    <p:extLst>
      <p:ext uri="{BB962C8B-B14F-4D97-AF65-F5344CB8AC3E}">
        <p14:creationId xmlns:p14="http://schemas.microsoft.com/office/powerpoint/2010/main" val="231444751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0" y="5504688"/>
            <a:ext cx="5902657" cy="1353312"/>
          </a:xfrm>
        </p:spPr>
        <p:txBody>
          <a:bodyPr anchor="b">
            <a:normAutofit/>
          </a:bodyPr>
          <a:lstStyle>
            <a:lvl1pPr>
              <a:lnSpc>
                <a:spcPct val="120000"/>
              </a:lnSpc>
              <a:defRPr sz="2000" b="0" spc="0" baseline="0">
                <a:solidFill>
                  <a:schemeClr val="tx1"/>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54591" y="-156950"/>
            <a:ext cx="5957248" cy="4510586"/>
          </a:xfrm>
        </p:spPr>
        <p:txBody>
          <a:bodyPr anchor="t">
            <a:normAutofit/>
          </a:bodyPr>
          <a:lstStyle>
            <a:lvl1pPr marL="0" indent="0">
              <a:lnSpc>
                <a:spcPct val="90000"/>
              </a:lnSpc>
              <a:spcBef>
                <a:spcPts val="0"/>
              </a:spcBef>
              <a:buNone/>
              <a:defRPr sz="15000" b="0" i="0">
                <a:solidFill>
                  <a:schemeClr val="tx1"/>
                </a:solidFill>
                <a:latin typeface="+mj-lt"/>
              </a:defRPr>
            </a:lvl1pPr>
          </a:lstStyle>
          <a:p>
            <a:pPr lvl="0"/>
            <a:r>
              <a:rPr lang="en-US" dirty="0"/>
              <a:t>##%</a:t>
            </a:r>
          </a:p>
        </p:txBody>
      </p:sp>
      <p:pic>
        <p:nvPicPr>
          <p:cNvPr id="6" name="Graphic 5">
            <a:extLst>
              <a:ext uri="{FF2B5EF4-FFF2-40B4-BE49-F238E27FC236}">
                <a16:creationId xmlns:a16="http://schemas.microsoft.com/office/drawing/2014/main" id="{BB98C21E-A9AF-D3FB-3F6A-06088553C6F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110101" y="5852160"/>
            <a:ext cx="1005840" cy="1005840"/>
          </a:xfrm>
          <a:prstGeom prst="rect">
            <a:avLst/>
          </a:prstGeom>
        </p:spPr>
      </p:pic>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762793" y="100701"/>
            <a:ext cx="429207" cy="365125"/>
          </a:xfrm>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510935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005840"/>
          </a:xfrm>
        </p:spPr>
        <p:txBody>
          <a:bodyPr/>
          <a:lstStyle/>
          <a:p>
            <a:r>
              <a:rPr lang="en-US" dirty="0"/>
              <a:t>Click to edit Master title style</a:t>
            </a:r>
          </a:p>
        </p:txBody>
      </p:sp>
      <p:pic>
        <p:nvPicPr>
          <p:cNvPr id="3" name="Graphic 2">
            <a:extLst>
              <a:ext uri="{FF2B5EF4-FFF2-40B4-BE49-F238E27FC236}">
                <a16:creationId xmlns:a16="http://schemas.microsoft.com/office/drawing/2014/main" id="{832976E3-E745-9DF8-C3E3-53A778D9502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096453" y="5852160"/>
            <a:ext cx="1005840" cy="1005840"/>
          </a:xfrm>
          <a:prstGeom prst="rect">
            <a:avLst/>
          </a:prstGeom>
        </p:spPr>
      </p:pic>
      <p:sp>
        <p:nvSpPr>
          <p:cNvPr id="12" name="Footer Placeholder 11">
            <a:extLst>
              <a:ext uri="{FF2B5EF4-FFF2-40B4-BE49-F238E27FC236}">
                <a16:creationId xmlns:a16="http://schemas.microsoft.com/office/drawing/2014/main" id="{6F777942-A24A-16CB-2115-A16E397BBB01}"/>
              </a:ext>
            </a:extLst>
          </p:cNvPr>
          <p:cNvSpPr>
            <a:spLocks noGrp="1"/>
          </p:cNvSpPr>
          <p:nvPr>
            <p:ph type="ftr" sz="quarter" idx="15"/>
          </p:nvPr>
        </p:nvSpPr>
        <p:spPr/>
        <p:txBody>
          <a:bodyPr/>
          <a:lstStyle/>
          <a:p>
            <a:r>
              <a:rPr lang="en-US" dirty="0"/>
              <a:t>
              </a:t>
            </a:r>
          </a:p>
        </p:txBody>
      </p:sp>
      <p:sp>
        <p:nvSpPr>
          <p:cNvPr id="11" name="Date Placeholder 10">
            <a:extLst>
              <a:ext uri="{FF2B5EF4-FFF2-40B4-BE49-F238E27FC236}">
                <a16:creationId xmlns:a16="http://schemas.microsoft.com/office/drawing/2014/main" id="{91D0C3F1-69CA-2A45-33F7-9AF4B8FFEDBC}"/>
              </a:ext>
            </a:extLst>
          </p:cNvPr>
          <p:cNvSpPr>
            <a:spLocks noGrp="1"/>
          </p:cNvSpPr>
          <p:nvPr>
            <p:ph type="dt" sz="half" idx="14"/>
          </p:nvPr>
        </p:nvSpPr>
        <p:spPr/>
        <p:txBody>
          <a:bodyPr/>
          <a:lstStyle/>
          <a:p>
            <a:endParaRPr lang="en-US" dirty="0"/>
          </a:p>
        </p:txBody>
      </p:sp>
      <p:sp>
        <p:nvSpPr>
          <p:cNvPr id="13" name="Slide Number Placeholder 12">
            <a:extLst>
              <a:ext uri="{FF2B5EF4-FFF2-40B4-BE49-F238E27FC236}">
                <a16:creationId xmlns:a16="http://schemas.microsoft.com/office/drawing/2014/main" id="{8DB65802-3866-05DF-F96B-15A117F7C76C}"/>
              </a:ext>
            </a:extLst>
          </p:cNvPr>
          <p:cNvSpPr>
            <a:spLocks noGrp="1"/>
          </p:cNvSpPr>
          <p:nvPr>
            <p:ph type="sldNum" sz="quarter" idx="16"/>
          </p:nvPr>
        </p:nvSpPr>
        <p:spPr/>
        <p:txBody>
          <a:bodyPr/>
          <a:lstStyle/>
          <a:p>
            <a:fld id="{CC057153-B650-4DEB-B370-79DDCFDCE934}" type="slidenum">
              <a:rPr lang="en-US" dirty="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470" y="1016759"/>
            <a:ext cx="10082693" cy="5841242"/>
          </a:xfrm>
        </p:spPr>
        <p:txBody>
          <a:bodyPr anchor="b" anchorCtr="0">
            <a:noAutofit/>
          </a:bodyPr>
          <a:lstStyle>
            <a:lvl1pPr marL="0" indent="0">
              <a:lnSpc>
                <a:spcPct val="80000"/>
              </a:lnSpc>
              <a:buNone/>
              <a:defRPr sz="5600" b="0" spc="-200" baseline="0"/>
            </a:lvl1pPr>
            <a:lvl2pPr marL="228600" indent="0">
              <a:lnSpc>
                <a:spcPct val="80000"/>
              </a:lnSpc>
              <a:buNone/>
              <a:defRPr sz="5600" b="0" spc="-200" baseline="0"/>
            </a:lvl2pPr>
            <a:lvl3pPr marL="457200" indent="0">
              <a:lnSpc>
                <a:spcPct val="80000"/>
              </a:lnSpc>
              <a:buNone/>
              <a:defRPr sz="5600" b="0" spc="-200" baseline="0"/>
            </a:lvl3pPr>
            <a:lvl4pPr marL="685800" indent="0">
              <a:lnSpc>
                <a:spcPct val="80000"/>
              </a:lnSpc>
              <a:buNone/>
              <a:defRPr sz="5600" b="0" spc="-200" baseline="0"/>
            </a:lvl4pPr>
            <a:lvl5pPr marL="914400" indent="0">
              <a:lnSpc>
                <a:spcPct val="80000"/>
              </a:lnSpc>
              <a:buNone/>
              <a:defRPr sz="5600" b="0" spc="-200"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828732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5DC095FD-8C32-C2DB-3F1D-105AFD1518B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083347" y="5852160"/>
            <a:ext cx="1005840" cy="1005840"/>
          </a:xfrm>
          <a:prstGeom prst="rect">
            <a:avLst/>
          </a:prstGeom>
        </p:spPr>
      </p:pic>
      <p:sp>
        <p:nvSpPr>
          <p:cNvPr id="4" name="Title 1">
            <a:extLst>
              <a:ext uri="{FF2B5EF4-FFF2-40B4-BE49-F238E27FC236}">
                <a16:creationId xmlns:a16="http://schemas.microsoft.com/office/drawing/2014/main" id="{CA0FBB42-F049-CCA6-45E1-D60DC58A76F0}"/>
              </a:ext>
            </a:extLst>
          </p:cNvPr>
          <p:cNvSpPr>
            <a:spLocks noGrp="1"/>
          </p:cNvSpPr>
          <p:nvPr>
            <p:ph type="title" hasCustomPrompt="1"/>
          </p:nvPr>
        </p:nvSpPr>
        <p:spPr>
          <a:xfrm>
            <a:off x="-1" y="5899926"/>
            <a:ext cx="5902657" cy="958073"/>
          </a:xfrm>
        </p:spPr>
        <p:txBody>
          <a:bodyPr anchor="b">
            <a:normAutofit/>
          </a:bodyPr>
          <a:lstStyle>
            <a:lvl1pPr>
              <a:lnSpc>
                <a:spcPct val="80000"/>
              </a:lnSpc>
              <a:defRPr sz="2000" spc="0" baseline="0">
                <a:solidFill>
                  <a:schemeClr val="tx1"/>
                </a:solidFill>
                <a:latin typeface="+mn-lt"/>
              </a:defRPr>
            </a:lvl1pPr>
          </a:lstStyle>
          <a:p>
            <a:r>
              <a:rPr lang="en-US" dirty="0"/>
              <a:t>Quote Author</a:t>
            </a:r>
          </a:p>
        </p:txBody>
      </p:sp>
      <p:sp>
        <p:nvSpPr>
          <p:cNvPr id="5" name="Content Placeholder 6">
            <a:extLst>
              <a:ext uri="{FF2B5EF4-FFF2-40B4-BE49-F238E27FC236}">
                <a16:creationId xmlns:a16="http://schemas.microsoft.com/office/drawing/2014/main" id="{2B5E50A9-B175-CA38-A22A-468AE7533B54}"/>
              </a:ext>
            </a:extLst>
          </p:cNvPr>
          <p:cNvSpPr>
            <a:spLocks noGrp="1"/>
          </p:cNvSpPr>
          <p:nvPr>
            <p:ph sz="quarter" idx="13" hasCustomPrompt="1"/>
          </p:nvPr>
        </p:nvSpPr>
        <p:spPr>
          <a:xfrm>
            <a:off x="-18288" y="95534"/>
            <a:ext cx="8961120" cy="4476466"/>
          </a:xfrm>
        </p:spPr>
        <p:txBody>
          <a:bodyPr anchor="t">
            <a:normAutofit/>
          </a:bodyPr>
          <a:lstStyle>
            <a:lvl1pPr marL="164592" indent="-164592">
              <a:lnSpc>
                <a:spcPct val="80000"/>
              </a:lnSpc>
              <a:spcBef>
                <a:spcPts val="0"/>
              </a:spcBef>
              <a:buNone/>
              <a:defRPr sz="5600" spc="-200" baseline="0">
                <a:solidFill>
                  <a:schemeClr val="tx1"/>
                </a:solidFill>
                <a:latin typeface="+mj-lt"/>
              </a:defRPr>
            </a:lvl1pPr>
          </a:lstStyle>
          <a:p>
            <a:pPr lvl="0"/>
            <a:r>
              <a:rPr lang="en-US" dirty="0"/>
              <a:t>Click to add Quote</a:t>
            </a:r>
          </a:p>
        </p:txBody>
      </p:sp>
      <p:sp>
        <p:nvSpPr>
          <p:cNvPr id="8" name="Slide Number Placeholder 9">
            <a:extLst>
              <a:ext uri="{FF2B5EF4-FFF2-40B4-BE49-F238E27FC236}">
                <a16:creationId xmlns:a16="http://schemas.microsoft.com/office/drawing/2014/main" id="{84D7E47A-F89A-8F43-C300-185AD1461C07}"/>
              </a:ext>
            </a:extLst>
          </p:cNvPr>
          <p:cNvSpPr>
            <a:spLocks noGrp="1"/>
          </p:cNvSpPr>
          <p:nvPr>
            <p:ph type="sldNum" sz="quarter" idx="16"/>
          </p:nvPr>
        </p:nvSpPr>
        <p:spPr>
          <a:xfrm>
            <a:off x="11762793" y="110364"/>
            <a:ext cx="429207" cy="365125"/>
          </a:xfrm>
        </p:spPr>
        <p:txBody>
          <a:bodyPr/>
          <a:lstStyle/>
          <a:p>
            <a:fld id="{CC057153-B650-4DEB-B370-79DDCFDCE934}" type="slidenum">
              <a:rPr lang="en-US" dirty="0"/>
              <a:pPr/>
              <a:t>‹#›</a:t>
            </a:fld>
            <a:endParaRPr lang="en-US" dirty="0"/>
          </a:p>
        </p:txBody>
      </p:sp>
      <p:sp>
        <p:nvSpPr>
          <p:cNvPr id="10" name="Footer Placeholder 3">
            <a:extLst>
              <a:ext uri="{FF2B5EF4-FFF2-40B4-BE49-F238E27FC236}">
                <a16:creationId xmlns:a16="http://schemas.microsoft.com/office/drawing/2014/main" id="{1CA01B7F-0CDC-9F0A-6B3B-A87674D14D6B}"/>
              </a:ext>
            </a:extLst>
          </p:cNvPr>
          <p:cNvSpPr>
            <a:spLocks noGrp="1"/>
          </p:cNvSpPr>
          <p:nvPr>
            <p:ph type="ftr" sz="quarter" idx="17"/>
          </p:nvPr>
        </p:nvSpPr>
        <p:spPr>
          <a:xfrm>
            <a:off x="6193030" y="6392564"/>
            <a:ext cx="3104866" cy="365125"/>
          </a:xfrm>
        </p:spPr>
        <p:txBody>
          <a:bodyPr anchor="b"/>
          <a:lstStyle/>
          <a:p>
            <a:r>
              <a:rPr lang="en-US" dirty="0"/>
              <a:t>
              </a:t>
            </a:r>
          </a:p>
        </p:txBody>
      </p:sp>
    </p:spTree>
    <p:extLst>
      <p:ext uri="{BB962C8B-B14F-4D97-AF65-F5344CB8AC3E}">
        <p14:creationId xmlns:p14="http://schemas.microsoft.com/office/powerpoint/2010/main" val="6986976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A74F0-5415-CAD7-98B3-4A75913F44B5}"/>
              </a:ext>
            </a:extLst>
          </p:cNvPr>
          <p:cNvSpPr>
            <a:spLocks noGrp="1"/>
          </p:cNvSpPr>
          <p:nvPr>
            <p:ph type="title"/>
          </p:nvPr>
        </p:nvSpPr>
        <p:spPr>
          <a:xfrm>
            <a:off x="512064" y="987552"/>
            <a:ext cx="3465576" cy="2944368"/>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5151E178-0505-15CE-6ACB-7BE1FB1E52EC}"/>
              </a:ext>
            </a:extLst>
          </p:cNvPr>
          <p:cNvSpPr>
            <a:spLocks noGrp="1"/>
          </p:cNvSpPr>
          <p:nvPr>
            <p:ph type="ftr" sz="quarter" idx="11"/>
          </p:nvPr>
        </p:nvSpPr>
        <p:spPr>
          <a:xfrm>
            <a:off x="530353" y="110364"/>
            <a:ext cx="3474720" cy="365125"/>
          </a:xfrm>
        </p:spPr>
        <p:txBody>
          <a:bodyPr/>
          <a:lstStyle/>
          <a:p>
            <a:r>
              <a:rPr lang="en-US" dirty="0"/>
              <a:t>
              </a:t>
            </a:r>
          </a:p>
        </p:txBody>
      </p:sp>
      <p:sp>
        <p:nvSpPr>
          <p:cNvPr id="3" name="Date Placeholder 2">
            <a:extLst>
              <a:ext uri="{FF2B5EF4-FFF2-40B4-BE49-F238E27FC236}">
                <a16:creationId xmlns:a16="http://schemas.microsoft.com/office/drawing/2014/main" id="{9B82246E-2BFA-5BAA-F22D-A2618C05A0B2}"/>
              </a:ext>
            </a:extLst>
          </p:cNvPr>
          <p:cNvSpPr>
            <a:spLocks noGrp="1"/>
          </p:cNvSpPr>
          <p:nvPr>
            <p:ph type="dt" sz="half" idx="10"/>
          </p:nvPr>
        </p:nvSpPr>
        <p:spPr>
          <a:xfrm>
            <a:off x="4315968" y="104576"/>
            <a:ext cx="4836883" cy="365125"/>
          </a:xfrm>
        </p:spPr>
        <p:txBody>
          <a:bodyPr/>
          <a:lstStyle/>
          <a:p>
            <a:endParaRPr lang="en-US" dirty="0"/>
          </a:p>
        </p:txBody>
      </p:sp>
      <p:sp>
        <p:nvSpPr>
          <p:cNvPr id="5" name="Slide Number Placeholder 4">
            <a:extLst>
              <a:ext uri="{FF2B5EF4-FFF2-40B4-BE49-F238E27FC236}">
                <a16:creationId xmlns:a16="http://schemas.microsoft.com/office/drawing/2014/main" id="{BD4BA02B-433E-FB95-6E96-11393CDBD0CB}"/>
              </a:ext>
            </a:extLst>
          </p:cNvPr>
          <p:cNvSpPr>
            <a:spLocks noGrp="1"/>
          </p:cNvSpPr>
          <p:nvPr>
            <p:ph type="sldNum" sz="quarter" idx="12"/>
          </p:nvPr>
        </p:nvSpPr>
        <p:spPr/>
        <p:txBody>
          <a:bodyPr/>
          <a:lstStyle/>
          <a:p>
            <a:fld id="{CC057153-B650-4DEB-B370-79DDCFDCE934}" type="slidenum">
              <a:rPr lang="en-US" dirty="0"/>
              <a:pPr/>
              <a:t>‹#›</a:t>
            </a:fld>
            <a:endParaRPr lang="en-US" dirty="0"/>
          </a:p>
        </p:txBody>
      </p:sp>
      <p:sp>
        <p:nvSpPr>
          <p:cNvPr id="8" name="Content Placeholder 3">
            <a:extLst>
              <a:ext uri="{FF2B5EF4-FFF2-40B4-BE49-F238E27FC236}">
                <a16:creationId xmlns:a16="http://schemas.microsoft.com/office/drawing/2014/main" id="{F74B4B98-ABA0-9FD3-485A-984EDEEB4469}"/>
              </a:ext>
            </a:extLst>
          </p:cNvPr>
          <p:cNvSpPr>
            <a:spLocks noGrp="1"/>
          </p:cNvSpPr>
          <p:nvPr>
            <p:ph sz="quarter" idx="17"/>
          </p:nvPr>
        </p:nvSpPr>
        <p:spPr>
          <a:xfrm>
            <a:off x="4315966" y="987552"/>
            <a:ext cx="7446825" cy="256032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9">
            <a:extLst>
              <a:ext uri="{FF2B5EF4-FFF2-40B4-BE49-F238E27FC236}">
                <a16:creationId xmlns:a16="http://schemas.microsoft.com/office/drawing/2014/main" id="{3822067E-4B47-03C7-3636-0C6F8324E1E9}"/>
              </a:ext>
            </a:extLst>
          </p:cNvPr>
          <p:cNvSpPr>
            <a:spLocks noGrp="1"/>
          </p:cNvSpPr>
          <p:nvPr>
            <p:ph sz="quarter" idx="18"/>
          </p:nvPr>
        </p:nvSpPr>
        <p:spPr>
          <a:xfrm>
            <a:off x="4315967" y="3931920"/>
            <a:ext cx="7446824" cy="256032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88169711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F29C1-2D4D-0529-EAD3-926838F41BF8}"/>
              </a:ext>
            </a:extLst>
          </p:cNvPr>
          <p:cNvSpPr>
            <a:spLocks noGrp="1"/>
          </p:cNvSpPr>
          <p:nvPr>
            <p:ph type="title"/>
          </p:nvPr>
        </p:nvSpPr>
        <p:spPr>
          <a:xfrm>
            <a:off x="512064" y="630936"/>
            <a:ext cx="11018520" cy="1088358"/>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9A6A1D5A-FFC5-5F10-90D2-A3FBCC3129EF}"/>
              </a:ext>
            </a:extLst>
          </p:cNvPr>
          <p:cNvSpPr>
            <a:spLocks noGrp="1"/>
          </p:cNvSpPr>
          <p:nvPr>
            <p:ph type="ftr" sz="quarter" idx="11"/>
          </p:nvPr>
        </p:nvSpPr>
        <p:spPr>
          <a:xfrm>
            <a:off x="530352" y="110364"/>
            <a:ext cx="5276852" cy="365125"/>
          </a:xfrm>
        </p:spPr>
        <p:txBody>
          <a:bodyPr/>
          <a:lstStyle/>
          <a:p>
            <a:r>
              <a:rPr lang="en-US" dirty="0"/>
              <a:t>
              </a:t>
            </a:r>
          </a:p>
        </p:txBody>
      </p:sp>
      <p:sp>
        <p:nvSpPr>
          <p:cNvPr id="3" name="Date Placeholder 2">
            <a:extLst>
              <a:ext uri="{FF2B5EF4-FFF2-40B4-BE49-F238E27FC236}">
                <a16:creationId xmlns:a16="http://schemas.microsoft.com/office/drawing/2014/main" id="{FE1BD63D-FC9C-D946-5560-869AEDE315EA}"/>
              </a:ext>
            </a:extLst>
          </p:cNvPr>
          <p:cNvSpPr>
            <a:spLocks noGrp="1"/>
          </p:cNvSpPr>
          <p:nvPr>
            <p:ph type="dt" sz="half" idx="10"/>
          </p:nvPr>
        </p:nvSpPr>
        <p:spPr>
          <a:xfrm>
            <a:off x="6190488" y="104576"/>
            <a:ext cx="4836883" cy="365125"/>
          </a:xfrm>
        </p:spPr>
        <p:txBody>
          <a:bodyPr/>
          <a:lstStyle/>
          <a:p>
            <a:endParaRPr lang="en-US" dirty="0"/>
          </a:p>
        </p:txBody>
      </p:sp>
      <p:sp>
        <p:nvSpPr>
          <p:cNvPr id="5" name="Slide Number Placeholder 4">
            <a:extLst>
              <a:ext uri="{FF2B5EF4-FFF2-40B4-BE49-F238E27FC236}">
                <a16:creationId xmlns:a16="http://schemas.microsoft.com/office/drawing/2014/main" id="{822EF08D-93E2-AF7A-F559-DDB0B35B8781}"/>
              </a:ext>
            </a:extLst>
          </p:cNvPr>
          <p:cNvSpPr>
            <a:spLocks noGrp="1"/>
          </p:cNvSpPr>
          <p:nvPr>
            <p:ph type="sldNum" sz="quarter" idx="12"/>
          </p:nvPr>
        </p:nvSpPr>
        <p:spPr/>
        <p:txBody>
          <a:bodyPr/>
          <a:lstStyle/>
          <a:p>
            <a:fld id="{CC057153-B650-4DEB-B370-79DDCFDCE934}" type="slidenum">
              <a:rPr lang="en-US" dirty="0"/>
              <a:pPr/>
              <a:t>‹#›</a:t>
            </a:fld>
            <a:endParaRPr lang="en-US" dirty="0"/>
          </a:p>
        </p:txBody>
      </p:sp>
      <p:sp>
        <p:nvSpPr>
          <p:cNvPr id="6" name="Text Placeholder 2">
            <a:extLst>
              <a:ext uri="{FF2B5EF4-FFF2-40B4-BE49-F238E27FC236}">
                <a16:creationId xmlns:a16="http://schemas.microsoft.com/office/drawing/2014/main" id="{148CB9E0-8B46-6608-0C37-7C5ABA9B47A8}"/>
              </a:ext>
            </a:extLst>
          </p:cNvPr>
          <p:cNvSpPr>
            <a:spLocks noGrp="1"/>
          </p:cNvSpPr>
          <p:nvPr>
            <p:ph type="body" idx="1"/>
          </p:nvPr>
        </p:nvSpPr>
        <p:spPr>
          <a:xfrm>
            <a:off x="530352" y="2286000"/>
            <a:ext cx="5184648" cy="534033"/>
          </a:xfrm>
        </p:spPr>
        <p:txBody>
          <a:bodyPr/>
          <a:lstStyle/>
          <a:p>
            <a:endParaRPr lang="en-US" dirty="0"/>
          </a:p>
        </p:txBody>
      </p:sp>
      <p:sp>
        <p:nvSpPr>
          <p:cNvPr id="10" name="Content Placeholder 5">
            <a:extLst>
              <a:ext uri="{FF2B5EF4-FFF2-40B4-BE49-F238E27FC236}">
                <a16:creationId xmlns:a16="http://schemas.microsoft.com/office/drawing/2014/main" id="{C2C05A59-CCEE-1225-7022-B1DA682C7041}"/>
              </a:ext>
            </a:extLst>
          </p:cNvPr>
          <p:cNvSpPr>
            <a:spLocks noGrp="1"/>
          </p:cNvSpPr>
          <p:nvPr>
            <p:ph sz="quarter" idx="17"/>
          </p:nvPr>
        </p:nvSpPr>
        <p:spPr>
          <a:xfrm>
            <a:off x="530351" y="2980943"/>
            <a:ext cx="5183188" cy="358611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4">
            <a:extLst>
              <a:ext uri="{FF2B5EF4-FFF2-40B4-BE49-F238E27FC236}">
                <a16:creationId xmlns:a16="http://schemas.microsoft.com/office/drawing/2014/main" id="{86471C19-5F51-6595-B72A-4BFC1E553DC0}"/>
              </a:ext>
            </a:extLst>
          </p:cNvPr>
          <p:cNvSpPr>
            <a:spLocks noGrp="1"/>
          </p:cNvSpPr>
          <p:nvPr>
            <p:ph type="body" sz="quarter" idx="3"/>
          </p:nvPr>
        </p:nvSpPr>
        <p:spPr>
          <a:xfrm>
            <a:off x="6190488" y="2286000"/>
            <a:ext cx="5183188" cy="534033"/>
          </a:xfrm>
        </p:spPr>
        <p:txBody>
          <a:bodyPr/>
          <a:lstStyle/>
          <a:p>
            <a:endParaRPr lang="en-US" dirty="0"/>
          </a:p>
        </p:txBody>
      </p:sp>
      <p:sp>
        <p:nvSpPr>
          <p:cNvPr id="11" name="Content Placeholder 11">
            <a:extLst>
              <a:ext uri="{FF2B5EF4-FFF2-40B4-BE49-F238E27FC236}">
                <a16:creationId xmlns:a16="http://schemas.microsoft.com/office/drawing/2014/main" id="{0AB20C10-A144-EF5E-8276-7E736CE87590}"/>
              </a:ext>
            </a:extLst>
          </p:cNvPr>
          <p:cNvSpPr>
            <a:spLocks noGrp="1"/>
          </p:cNvSpPr>
          <p:nvPr>
            <p:ph sz="quarter" idx="18"/>
          </p:nvPr>
        </p:nvSpPr>
        <p:spPr>
          <a:xfrm>
            <a:off x="6190488" y="2980944"/>
            <a:ext cx="5183188" cy="358611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054645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6D1F904E-1F4C-373E-2E2B-D7478F70F195}"/>
              </a:ext>
            </a:extLst>
          </p:cNvPr>
          <p:cNvSpPr>
            <a:spLocks noGrp="1"/>
          </p:cNvSpPr>
          <p:nvPr>
            <p:ph type="title"/>
          </p:nvPr>
        </p:nvSpPr>
        <p:spPr>
          <a:xfrm>
            <a:off x="502920" y="644663"/>
            <a:ext cx="11045952" cy="1088358"/>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530352" y="109728"/>
            <a:ext cx="5276852" cy="365125"/>
          </a:xfrm>
        </p:spPr>
        <p:txBody>
          <a:bodyPr/>
          <a:lstStyle/>
          <a:p>
            <a:r>
              <a:rPr lang="en-US" dirty="0"/>
              <a:t>
              </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1231928" y="110364"/>
            <a:ext cx="429207" cy="365125"/>
          </a:xfrm>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5472600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1AD1B27E-1142-7BB8-1DE8-D31FA8AA8F10}"/>
              </a:ext>
            </a:extLst>
          </p:cNvPr>
          <p:cNvSpPr>
            <a:spLocks noGrp="1"/>
          </p:cNvSpPr>
          <p:nvPr>
            <p:ph type="ftr" sz="quarter" idx="11"/>
          </p:nvPr>
        </p:nvSpPr>
        <p:spPr>
          <a:xfrm>
            <a:off x="0" y="100701"/>
            <a:ext cx="5898630" cy="365125"/>
          </a:xfrm>
        </p:spPr>
        <p:txBody>
          <a:bodyPr/>
          <a:lstStyle/>
          <a:p>
            <a:r>
              <a:rPr lang="en-US" dirty="0"/>
              <a:t>
              </a:t>
            </a:r>
          </a:p>
        </p:txBody>
      </p:sp>
      <p:sp>
        <p:nvSpPr>
          <p:cNvPr id="5" name="Date Placeholder 3">
            <a:extLst>
              <a:ext uri="{FF2B5EF4-FFF2-40B4-BE49-F238E27FC236}">
                <a16:creationId xmlns:a16="http://schemas.microsoft.com/office/drawing/2014/main" id="{D900E2BC-FCC7-E994-4648-A42CDE518612}"/>
              </a:ext>
            </a:extLst>
          </p:cNvPr>
          <p:cNvSpPr>
            <a:spLocks noGrp="1"/>
          </p:cNvSpPr>
          <p:nvPr>
            <p:ph type="dt" sz="half" idx="10"/>
          </p:nvPr>
        </p:nvSpPr>
        <p:spPr>
          <a:xfrm>
            <a:off x="6217920" y="100701"/>
            <a:ext cx="5332001" cy="365125"/>
          </a:xfrm>
        </p:spPr>
        <p:txBody>
          <a:bodyPr/>
          <a:lstStyle/>
          <a:p>
            <a:endParaRPr lang="en-US" dirty="0"/>
          </a:p>
        </p:txBody>
      </p:sp>
      <p:sp>
        <p:nvSpPr>
          <p:cNvPr id="7" name="Slide Number Placeholder 5">
            <a:extLst>
              <a:ext uri="{FF2B5EF4-FFF2-40B4-BE49-F238E27FC236}">
                <a16:creationId xmlns:a16="http://schemas.microsoft.com/office/drawing/2014/main" id="{9E211A59-CFA8-A0B1-4A4C-E446F90726C5}"/>
              </a:ext>
            </a:extLst>
          </p:cNvPr>
          <p:cNvSpPr>
            <a:spLocks noGrp="1"/>
          </p:cNvSpPr>
          <p:nvPr>
            <p:ph type="sldNum" sz="quarter" idx="12"/>
          </p:nvPr>
        </p:nvSpPr>
        <p:spPr>
          <a:xfrm>
            <a:off x="11762793" y="100701"/>
            <a:ext cx="429207" cy="365125"/>
          </a:xfrm>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84249355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45926" y="655093"/>
            <a:ext cx="10982409" cy="1528549"/>
          </a:xfrm>
        </p:spPr>
        <p:txBody>
          <a:bodyPr anchor="t">
            <a:noAutofit/>
          </a:bodyPr>
          <a:lstStyle>
            <a:lvl1pPr>
              <a:defRPr sz="5600"/>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45926" y="2497540"/>
            <a:ext cx="10982409" cy="3384645"/>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5">
            <a:extLst>
              <a:ext uri="{FF2B5EF4-FFF2-40B4-BE49-F238E27FC236}">
                <a16:creationId xmlns:a16="http://schemas.microsoft.com/office/drawing/2014/main" id="{BD7A9B30-35AB-D437-5276-473CFE5169DF}"/>
              </a:ext>
            </a:extLst>
          </p:cNvPr>
          <p:cNvSpPr>
            <a:spLocks noGrp="1"/>
          </p:cNvSpPr>
          <p:nvPr>
            <p:ph type="ftr" sz="quarter" idx="16"/>
          </p:nvPr>
        </p:nvSpPr>
        <p:spPr>
          <a:xfrm>
            <a:off x="545926" y="6438284"/>
            <a:ext cx="5276852" cy="365125"/>
          </a:xfrm>
        </p:spPr>
        <p:txBody>
          <a:bodyPr/>
          <a:lstStyle/>
          <a:p>
            <a:r>
              <a:rPr lang="en-US" dirty="0"/>
              <a:t>
              </a:t>
            </a:r>
          </a:p>
        </p:txBody>
      </p:sp>
      <p:sp>
        <p:nvSpPr>
          <p:cNvPr id="4" name="Date Placeholder 4">
            <a:extLst>
              <a:ext uri="{FF2B5EF4-FFF2-40B4-BE49-F238E27FC236}">
                <a16:creationId xmlns:a16="http://schemas.microsoft.com/office/drawing/2014/main" id="{0D033E8C-C8B6-A9F1-6B99-0610AEC435CB}"/>
              </a:ext>
            </a:extLst>
          </p:cNvPr>
          <p:cNvSpPr>
            <a:spLocks noGrp="1"/>
          </p:cNvSpPr>
          <p:nvPr>
            <p:ph type="dt" sz="half" idx="15"/>
          </p:nvPr>
        </p:nvSpPr>
        <p:spPr>
          <a:xfrm>
            <a:off x="6190488" y="6432496"/>
            <a:ext cx="2544079" cy="365125"/>
          </a:xfrm>
        </p:spPr>
        <p:txBody>
          <a:bodyPr/>
          <a:lstStyle/>
          <a:p>
            <a:endParaRPr lang="en-US" dirty="0"/>
          </a:p>
        </p:txBody>
      </p:sp>
      <p:sp>
        <p:nvSpPr>
          <p:cNvPr id="6" name="Slide Number Placeholder 6">
            <a:extLst>
              <a:ext uri="{FF2B5EF4-FFF2-40B4-BE49-F238E27FC236}">
                <a16:creationId xmlns:a16="http://schemas.microsoft.com/office/drawing/2014/main" id="{09C00759-43C5-D4A5-6597-C9F31C4DA2AA}"/>
              </a:ext>
            </a:extLst>
          </p:cNvPr>
          <p:cNvSpPr>
            <a:spLocks noGrp="1"/>
          </p:cNvSpPr>
          <p:nvPr>
            <p:ph type="sldNum" sz="quarter" idx="17"/>
          </p:nvPr>
        </p:nvSpPr>
        <p:spPr>
          <a:xfrm>
            <a:off x="11099128" y="6438284"/>
            <a:ext cx="429207" cy="365125"/>
          </a:xfrm>
        </p:spPr>
        <p:txBody>
          <a:bodyPr/>
          <a:lstStyle/>
          <a:p>
            <a:fld id="{CC057153-B650-4DEB-B370-79DDCFDCE934}" type="slidenum">
              <a:rPr lang="en-US" dirty="0"/>
              <a:pPr/>
              <a:t>‹#›</a:t>
            </a:fld>
            <a:endParaRPr lang="en-US" dirty="0"/>
          </a:p>
        </p:txBody>
      </p:sp>
    </p:spTree>
    <p:extLst>
      <p:ext uri="{BB962C8B-B14F-4D97-AF65-F5344CB8AC3E}">
        <p14:creationId xmlns:p14="http://schemas.microsoft.com/office/powerpoint/2010/main" val="615210644"/>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18615" y="2883090"/>
            <a:ext cx="7741851" cy="1842020"/>
          </a:xfrm>
        </p:spPr>
        <p:txBody>
          <a:bodyPr anchor="b">
            <a:noAutofit/>
          </a:bodyPr>
          <a:lstStyle>
            <a:lvl1pPr>
              <a:defRPr sz="5600"/>
            </a:lvl1pPr>
          </a:lstStyle>
          <a:p>
            <a:r>
              <a:rPr lang="en-US" dirty="0"/>
              <a:t>Click to edit Master title style</a:t>
            </a:r>
          </a:p>
        </p:txBody>
      </p:sp>
      <p:sp>
        <p:nvSpPr>
          <p:cNvPr id="9" name="Footer Placeholder 4">
            <a:extLst>
              <a:ext uri="{FF2B5EF4-FFF2-40B4-BE49-F238E27FC236}">
                <a16:creationId xmlns:a16="http://schemas.microsoft.com/office/drawing/2014/main" id="{C9D34928-44CA-ACCE-36AD-37689020A379}"/>
              </a:ext>
            </a:extLst>
          </p:cNvPr>
          <p:cNvSpPr>
            <a:spLocks noGrp="1"/>
          </p:cNvSpPr>
          <p:nvPr>
            <p:ph type="ftr" sz="quarter" idx="11"/>
          </p:nvPr>
        </p:nvSpPr>
        <p:spPr>
          <a:xfrm>
            <a:off x="536906" y="100701"/>
            <a:ext cx="5361724" cy="365125"/>
          </a:xfrm>
        </p:spPr>
        <p:txBody>
          <a:bodyPr/>
          <a:lstStyle/>
          <a:p>
            <a:r>
              <a:rPr lang="en-US" dirty="0"/>
              <a:t>
              </a:t>
            </a:r>
          </a:p>
        </p:txBody>
      </p:sp>
      <p:sp>
        <p:nvSpPr>
          <p:cNvPr id="8" name="Date Placeholder 3">
            <a:extLst>
              <a:ext uri="{FF2B5EF4-FFF2-40B4-BE49-F238E27FC236}">
                <a16:creationId xmlns:a16="http://schemas.microsoft.com/office/drawing/2014/main" id="{B6F43E62-A9B0-571B-E3BD-354206A884CF}"/>
              </a:ext>
            </a:extLst>
          </p:cNvPr>
          <p:cNvSpPr>
            <a:spLocks noGrp="1"/>
          </p:cNvSpPr>
          <p:nvPr>
            <p:ph type="dt" sz="half" idx="10"/>
          </p:nvPr>
        </p:nvSpPr>
        <p:spPr>
          <a:xfrm>
            <a:off x="6217921" y="100701"/>
            <a:ext cx="2526030" cy="365125"/>
          </a:xfrm>
        </p:spPr>
        <p:txBody>
          <a:bodyPr/>
          <a:lstStyle/>
          <a:p>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6905" y="4922111"/>
            <a:ext cx="7741850" cy="1279615"/>
          </a:xfrm>
        </p:spPr>
        <p:txBody>
          <a:bodyPr anchor="t">
            <a:no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762793" y="6392174"/>
            <a:ext cx="429207" cy="365125"/>
          </a:xfrm>
        </p:spPr>
        <p:txBody>
          <a:bodyPr anchor="b"/>
          <a:lstStyle/>
          <a:p>
            <a:fld id="{CC057153-B650-4DEB-B370-79DDCFDCE934}" type="slidenum">
              <a:rPr lang="en-US" dirty="0"/>
              <a:t>‹#›</a:t>
            </a:fld>
            <a:endParaRPr lang="en-US" dirty="0"/>
          </a:p>
        </p:txBody>
      </p:sp>
      <p:sp>
        <p:nvSpPr>
          <p:cNvPr id="3" name="Oval 2">
            <a:extLst>
              <a:ext uri="{FF2B5EF4-FFF2-40B4-BE49-F238E27FC236}">
                <a16:creationId xmlns:a16="http://schemas.microsoft.com/office/drawing/2014/main" id="{D3CF16D9-01F3-6CE6-7291-C344E099BBD0}"/>
              </a:ext>
            </a:extLst>
          </p:cNvPr>
          <p:cNvSpPr/>
          <p:nvPr/>
        </p:nvSpPr>
        <p:spPr>
          <a:xfrm>
            <a:off x="8454179" y="100701"/>
            <a:ext cx="3557904" cy="3557904"/>
          </a:xfrm>
          <a:prstGeom prst="ellipse">
            <a:avLst/>
          </a:prstGeom>
          <a:noFill/>
          <a:ln w="15875">
            <a:solidFill>
              <a:schemeClr val="tx1"/>
            </a:solidFill>
          </a:ln>
        </p:spPr>
        <p:style>
          <a:lnRef idx="2">
            <a:schemeClr val="accent1">
              <a:shade val="15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67992105"/>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AF3FF-C9CD-272A-A1F6-04C2886DFC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3503C43-E7C5-4474-2905-76F8839439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0DCEEB2-BD8D-7E34-8B09-6EE347C11E5C}"/>
              </a:ext>
            </a:extLst>
          </p:cNvPr>
          <p:cNvSpPr>
            <a:spLocks noGrp="1"/>
          </p:cNvSpPr>
          <p:nvPr>
            <p:ph type="dt" sz="half" idx="10"/>
          </p:nvPr>
        </p:nvSpPr>
        <p:spPr/>
        <p:txBody>
          <a:bodyPr/>
          <a:lstStyle/>
          <a:p>
            <a:fld id="{5BCAD085-E8A6-8845-BD4E-CB4CCA059FC4}" type="datetimeFigureOut">
              <a:rPr lang="en-US" smtClean="0"/>
              <a:t>10/10/2026</a:t>
            </a:fld>
            <a:endParaRPr lang="en-US"/>
          </a:p>
        </p:txBody>
      </p:sp>
      <p:sp>
        <p:nvSpPr>
          <p:cNvPr id="5" name="Footer Placeholder 4">
            <a:extLst>
              <a:ext uri="{FF2B5EF4-FFF2-40B4-BE49-F238E27FC236}">
                <a16:creationId xmlns:a16="http://schemas.microsoft.com/office/drawing/2014/main" id="{EEA8F878-475E-ACD2-3418-D5C3996BC9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E402F83-D1BE-5881-4CDD-EA7DC53E58B7}"/>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1728733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58DC3-635E-ABE1-A166-0B58C3A33E7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206C04-D13C-B7AF-8218-743DB702E33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607640-8E9E-A3FF-90AB-2FB23947DA7B}"/>
              </a:ext>
            </a:extLst>
          </p:cNvPr>
          <p:cNvSpPr>
            <a:spLocks noGrp="1"/>
          </p:cNvSpPr>
          <p:nvPr>
            <p:ph type="dt" sz="half" idx="10"/>
          </p:nvPr>
        </p:nvSpPr>
        <p:spPr/>
        <p:txBody>
          <a:bodyPr/>
          <a:lstStyle/>
          <a:p>
            <a:fld id="{5BCAD085-E8A6-8845-BD4E-CB4CCA059FC4}" type="datetimeFigureOut">
              <a:rPr lang="en-US" smtClean="0"/>
              <a:t>10/10/2026</a:t>
            </a:fld>
            <a:endParaRPr lang="en-US"/>
          </a:p>
        </p:txBody>
      </p:sp>
      <p:sp>
        <p:nvSpPr>
          <p:cNvPr id="5" name="Footer Placeholder 4">
            <a:extLst>
              <a:ext uri="{FF2B5EF4-FFF2-40B4-BE49-F238E27FC236}">
                <a16:creationId xmlns:a16="http://schemas.microsoft.com/office/drawing/2014/main" id="{7434F081-2411-5E15-5522-72FD06E67F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63FC96-B135-AFC2-4498-E9D1947C86B8}"/>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841436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99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8288" y="644663"/>
            <a:ext cx="12001592" cy="1088358"/>
          </a:xfrm>
          <a:prstGeom prst="rect">
            <a:avLst/>
          </a:prstGeom>
        </p:spPr>
        <p:txBody>
          <a:bodyPr vert="horz" lIns="91440" tIns="45720" rIns="91440" bIns="45720" rtlCol="0" anchor="t">
            <a:normAutofit/>
          </a:bodyPr>
          <a:lstStyle/>
          <a:p>
            <a:r>
              <a:rPr lang="en-US" dirty="0"/>
              <a:t>Click to edit Master title style</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190488" y="104576"/>
            <a:ext cx="4836883" cy="365125"/>
          </a:xfrm>
          <a:prstGeom prst="rect">
            <a:avLst/>
          </a:prstGeom>
        </p:spPr>
        <p:txBody>
          <a:bodyPr vert="horz" lIns="91440" tIns="45720" rIns="91440" bIns="45720" rtlCol="0" anchor="t"/>
          <a:lstStyle>
            <a:lvl1pPr algn="l" rtl="0">
              <a:lnSpc>
                <a:spcPct val="80000"/>
              </a:lnSpc>
              <a:defRPr sz="1000">
                <a:solidFill>
                  <a:schemeClr val="tx1"/>
                </a:solidFill>
                <a:latin typeface="+mn-lt"/>
              </a:defRPr>
            </a:lvl1pPr>
          </a:lstStyle>
          <a:p>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14501" y="110364"/>
            <a:ext cx="5276852" cy="365125"/>
          </a:xfrm>
          <a:prstGeom prst="rect">
            <a:avLst/>
          </a:prstGeom>
        </p:spPr>
        <p:txBody>
          <a:bodyPr vert="horz" lIns="91440" tIns="45720" rIns="91440" bIns="45720" rtlCol="0" anchor="t"/>
          <a:lstStyle>
            <a:lvl1pPr algn="l" rtl="0">
              <a:lnSpc>
                <a:spcPct val="80000"/>
              </a:lnSpc>
              <a:defRPr sz="1000">
                <a:solidFill>
                  <a:schemeClr val="tx1"/>
                </a:solidFill>
                <a:latin typeface="+mn-lt"/>
              </a:defRPr>
            </a:lvl1pPr>
          </a:lstStyle>
          <a:p>
            <a:r>
              <a:rPr lang="en-US" dirty="0"/>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762792" y="110364"/>
            <a:ext cx="429207" cy="365125"/>
          </a:xfrm>
          <a:prstGeom prst="rect">
            <a:avLst/>
          </a:prstGeom>
        </p:spPr>
        <p:txBody>
          <a:bodyPr vert="horz" lIns="91440" tIns="45720" rIns="91440" bIns="45720" rtlCol="0" anchor="t"/>
          <a:lstStyle>
            <a:lvl1pPr algn="r" rtl="0">
              <a:lnSpc>
                <a:spcPct val="80000"/>
              </a:lnSpc>
              <a:defRPr sz="1000">
                <a:solidFill>
                  <a:schemeClr val="tx1"/>
                </a:solidFill>
                <a:latin typeface="+mn-lt"/>
              </a:defRPr>
            </a:lvl1pPr>
          </a:lstStyle>
          <a:p>
            <a:fld id="{CC057153-B650-4DEB-B370-79DDCFDCE934}" type="slidenum">
              <a:rPr lang="en-US" dirty="0"/>
              <a:pPr/>
              <a:t>‹#›</a:t>
            </a:fld>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0" y="1907521"/>
            <a:ext cx="12001592" cy="484011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188045564"/>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 id="2147483774" r:id="rId12"/>
    <p:sldLayoutId id="2147483775" r:id="rId13"/>
    <p:sldLayoutId id="2147483776" r:id="rId14"/>
    <p:sldLayoutId id="2147483777" r:id="rId15"/>
    <p:sldLayoutId id="2147483778" r:id="rId16"/>
    <p:sldLayoutId id="2147483779" r:id="rId17"/>
    <p:sldLayoutId id="2147483780" r:id="rId18"/>
    <p:sldLayoutId id="2147483781" r:id="rId19"/>
    <p:sldLayoutId id="2147483782" r:id="rId20"/>
    <p:sldLayoutId id="2147483783" r:id="rId21"/>
    <p:sldLayoutId id="2147483784" r:id="rId22"/>
    <p:sldLayoutId id="2147483785" r:id="rId23"/>
    <p:sldLayoutId id="2147483786" r:id="rId24"/>
    <p:sldLayoutId id="2147483787" r:id="rId25"/>
    <p:sldLayoutId id="2147483788" r:id="rId26"/>
    <p:sldLayoutId id="2147483789" r:id="rId27"/>
    <p:sldLayoutId id="2147483790" r:id="rId28"/>
    <p:sldLayoutId id="2147483791" r:id="rId29"/>
  </p:sldLayoutIdLst>
  <p:hf sldNum="0" hdr="0" ftr="0" dt="0"/>
  <p:txStyles>
    <p:titleStyle>
      <a:lvl1pPr algn="l" defTabSz="914400" rtl="0" eaLnBrk="1" latinLnBrk="0" hangingPunct="1">
        <a:lnSpc>
          <a:spcPct val="80000"/>
        </a:lnSpc>
        <a:spcBef>
          <a:spcPct val="0"/>
        </a:spcBef>
        <a:buNone/>
        <a:defRPr sz="5600" b="0" i="0" kern="1200" spc="-200" baseline="0">
          <a:solidFill>
            <a:schemeClr val="tx1"/>
          </a:solidFill>
          <a:latin typeface="+mj-lt"/>
          <a:ea typeface="+mj-ea"/>
          <a:cs typeface="+mj-cs"/>
        </a:defRPr>
      </a:lvl1pPr>
    </p:titleStyle>
    <p:body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userDrawn="1">
          <p15:clr>
            <a:srgbClr val="F26B43"/>
          </p15:clr>
        </p15:guide>
        <p15:guide id="6" pos="38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016/j.appet.2024.107255" TargetMode="External"/><Relationship Id="rId3" Type="http://schemas.openxmlformats.org/officeDocument/2006/relationships/hyperlink" Target="https://doi.org/10.17226/9838" TargetMode="External"/><Relationship Id="rId7" Type="http://schemas.openxmlformats.org/officeDocument/2006/relationships/hyperlink" Target="https://doi.org/10.1080/10376178.2024.2354336" TargetMode="External"/><Relationship Id="rId2" Type="http://schemas.openxmlformats.org/officeDocument/2006/relationships/hyperlink" Target="https://doi.org/10.3389/fpubh.2024.1477418" TargetMode="External"/><Relationship Id="rId1" Type="http://schemas.openxmlformats.org/officeDocument/2006/relationships/slideLayout" Target="../slideLayouts/slideLayout29.xml"/><Relationship Id="rId6" Type="http://schemas.openxmlformats.org/officeDocument/2006/relationships/hyperlink" Target="https://doi.org/10.3390/ijerph22030414" TargetMode="External"/><Relationship Id="rId5" Type="http://schemas.openxmlformats.org/officeDocument/2006/relationships/hyperlink" Target="https://www.gov.uk/government/statistics/diabetes-profile-update-april-2026/diabetes-profile-statistical-commentary-april-2026" TargetMode="External"/><Relationship Id="rId10" Type="http://schemas.openxmlformats.org/officeDocument/2006/relationships/hyperlink" Target="https://doi.org/10.2196/80821" TargetMode="External"/><Relationship Id="rId4" Type="http://schemas.openxmlformats.org/officeDocument/2006/relationships/hyperlink" Target="https://www.gov.uk/government/statistics/national-diet-and-nutrition-survey-2019-to-2023/national-diet-and-nutrition-survey-2019-to-2023-report" TargetMode="External"/><Relationship Id="rId9" Type="http://schemas.openxmlformats.org/officeDocument/2006/relationships/hyperlink" Target="https://doi.org/10.1016/j.jneb.2022.02.019"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5.xml"/><Relationship Id="rId4" Type="http://schemas.openxmlformats.org/officeDocument/2006/relationships/image" Target="../media/image19.png"/></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25.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25.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2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5.xml"/></Relationships>
</file>

<file path=ppt/slides/_rels/slide28.xml.rels><?xml version="1.0" encoding="UTF-8" standalone="yes"?>
<Relationships xmlns="http://schemas.openxmlformats.org/package/2006/relationships"><Relationship Id="rId8" Type="http://schemas.openxmlformats.org/officeDocument/2006/relationships/hyperlink" Target="https://www.gov.uk/government/publications/the-magenta-book/magenta-book-central-government-guidance-on-evaluation-html" TargetMode="External"/><Relationship Id="rId3" Type="http://schemas.openxmlformats.org/officeDocument/2006/relationships/hyperlink" Target="https://www.birmingham.gov.uk/info/50351/food_and_healthy_eating/2441/help_with_healthy_eating" TargetMode="External"/><Relationship Id="rId7" Type="http://schemas.openxmlformats.org/officeDocument/2006/relationships/hyperlink" Target="https://www.diabetes.org.uk/for-professionals/supporting-your-patients/diabetes-risk-score-assessment-tool" TargetMode="External"/><Relationship Id="rId12" Type="http://schemas.openxmlformats.org/officeDocument/2006/relationships/hyperlink" Target="https://doi.org/10.1136/bmj.n2061" TargetMode="External"/><Relationship Id="rId2" Type="http://schemas.openxmlformats.org/officeDocument/2006/relationships/hyperlink" Target="https://www.birmingham.gov.uk/download/downloads/id/29966/short_birmingham_eating_guidance_exploration_report_2024.pdf" TargetMode="External"/><Relationship Id="rId1" Type="http://schemas.openxmlformats.org/officeDocument/2006/relationships/slideLayout" Target="../slideLayouts/slideLayout25.xml"/><Relationship Id="rId6" Type="http://schemas.openxmlformats.org/officeDocument/2006/relationships/hyperlink" Target="https://www.diabetes.org.uk/about-diabetes/type-2-diabetes/prevention/healthy-eating-tips-to-lower-type-2-risk" TargetMode="External"/><Relationship Id="rId11" Type="http://schemas.openxmlformats.org/officeDocument/2006/relationships/hyperlink" Target="https://www.gov.uk/government/publications/the-eatwell-guide" TargetMode="External"/><Relationship Id="rId5" Type="http://schemas.openxmlformats.org/officeDocument/2006/relationships/hyperlink" Target="https://campaignresources.dhsc.gov.uk/campaigns/healthier-you-nhs-diabetes-prevention-programme/type-2-diabetes-prevention-week/" TargetMode="External"/><Relationship Id="rId10" Type="http://schemas.openxmlformats.org/officeDocument/2006/relationships/hyperlink" Target="https://www.england.nhs.uk/diabetes/diabetes-prevention/" TargetMode="External"/><Relationship Id="rId4" Type="http://schemas.openxmlformats.org/officeDocument/2006/relationships/hyperlink" Target="https://www.birmingham.gov.uk/downloads/50267/public_health_campaigns" TargetMode="External"/><Relationship Id="rId9" Type="http://schemas.openxmlformats.org/officeDocument/2006/relationships/hyperlink" Target="https://www.nhs.uk/live-well/eat-well/how-to-eat-a-balanced-diet/eating-a-balanced-di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pple with measuring tape">
            <a:extLst>
              <a:ext uri="{FF2B5EF4-FFF2-40B4-BE49-F238E27FC236}">
                <a16:creationId xmlns:a16="http://schemas.microsoft.com/office/drawing/2014/main" id="{1D09EF29-BEBE-107C-3A02-5083F2998B9D}"/>
              </a:ext>
            </a:extLst>
          </p:cNvPr>
          <p:cNvPicPr>
            <a:picLocks noChangeAspect="1"/>
          </p:cNvPicPr>
          <p:nvPr/>
        </p:nvPicPr>
        <p:blipFill>
          <a:blip r:embed="rId2">
            <a:alphaModFix amt="35000"/>
          </a:blip>
          <a:srcRect b="14773"/>
          <a:stretch>
            <a:fillRect/>
          </a:stretch>
        </p:blipFill>
        <p:spPr>
          <a:xfrm>
            <a:off x="20" y="10"/>
            <a:ext cx="12191980" cy="6857990"/>
          </a:xfrm>
          <a:prstGeom prst="rect">
            <a:avLst/>
          </a:prstGeom>
        </p:spPr>
      </p:pic>
      <p:sp>
        <p:nvSpPr>
          <p:cNvPr id="2" name="Title 1"/>
          <p:cNvSpPr>
            <a:spLocks noGrp="1"/>
          </p:cNvSpPr>
          <p:nvPr>
            <p:ph type="ctrTitle"/>
          </p:nvPr>
        </p:nvSpPr>
        <p:spPr>
          <a:xfrm>
            <a:off x="1069847" y="758952"/>
            <a:ext cx="9055227" cy="2273497"/>
          </a:xfrm>
        </p:spPr>
        <p:txBody>
          <a:bodyPr>
            <a:noAutofit/>
          </a:bodyPr>
          <a:lstStyle/>
          <a:p>
            <a:r>
              <a:rPr lang="en-US" sz="4800" dirty="0">
                <a:ln w="15875">
                  <a:solidFill>
                    <a:srgbClr val="FFFFFF"/>
                  </a:solidFill>
                </a:ln>
                <a:noFill/>
                <a:highlight>
                  <a:srgbClr val="000000"/>
                </a:highlight>
              </a:rPr>
              <a:t>Diet and Nutrition for Type 2 Diabetes Prevention in Adults Aged 35+</a:t>
            </a:r>
            <a:endParaRPr lang="en-GB" sz="4800" dirty="0">
              <a:ln w="15875">
                <a:solidFill>
                  <a:srgbClr val="FFFFFF"/>
                </a:solidFill>
              </a:ln>
              <a:noFill/>
              <a:highlight>
                <a:srgbClr val="000000"/>
              </a:highlight>
            </a:endParaRPr>
          </a:p>
        </p:txBody>
      </p:sp>
      <p:sp>
        <p:nvSpPr>
          <p:cNvPr id="3" name="Subtitle 2"/>
          <p:cNvSpPr>
            <a:spLocks noGrp="1"/>
          </p:cNvSpPr>
          <p:nvPr>
            <p:ph type="subTitle" idx="1"/>
          </p:nvPr>
        </p:nvSpPr>
        <p:spPr>
          <a:xfrm>
            <a:off x="255638" y="2094271"/>
            <a:ext cx="11828207" cy="4763719"/>
          </a:xfrm>
        </p:spPr>
        <p:txBody>
          <a:bodyPr>
            <a:normAutofit/>
          </a:bodyPr>
          <a:lstStyle/>
          <a:p>
            <a:endParaRPr lang="en-GB" dirty="0">
              <a:solidFill>
                <a:schemeClr val="tx1"/>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Task 1: Rationale  </a:t>
            </a:r>
          </a:p>
          <a:p>
            <a:r>
              <a:rPr lang="en-GB" dirty="0">
                <a:solidFill>
                  <a:schemeClr val="tx1"/>
                </a:solidFill>
                <a:latin typeface="Arial" panose="020B0604020202020204" pitchFamily="34" charset="0"/>
                <a:cs typeface="Arial" panose="020B0604020202020204" pitchFamily="34" charset="0"/>
              </a:rPr>
              <a:t>module code: LCHS7000</a:t>
            </a:r>
          </a:p>
          <a:p>
            <a:r>
              <a:rPr lang="en-GB" dirty="0">
                <a:solidFill>
                  <a:schemeClr val="tx1"/>
                </a:solidFill>
                <a:latin typeface="Arial" panose="020B0604020202020204" pitchFamily="34" charset="0"/>
                <a:cs typeface="Arial" panose="020B0604020202020204" pitchFamily="34" charset="0"/>
              </a:rPr>
              <a:t>Group presentation  </a:t>
            </a:r>
          </a:p>
          <a:p>
            <a:r>
              <a:rPr lang="en-GB" dirty="0">
                <a:solidFill>
                  <a:schemeClr val="tx1"/>
                </a:solidFill>
                <a:latin typeface="Arial" panose="020B0604020202020204" pitchFamily="34" charset="0"/>
                <a:cs typeface="Arial" panose="020B0604020202020204" pitchFamily="34" charset="0"/>
              </a:rPr>
              <a:t> Lecturer: Dr Hamdi Hussain</a:t>
            </a:r>
          </a:p>
          <a:p>
            <a:r>
              <a:rPr lang="en-GB" dirty="0">
                <a:solidFill>
                  <a:schemeClr val="tx1"/>
                </a:solidFill>
                <a:latin typeface="Arial" panose="020B0604020202020204" pitchFamily="34" charset="0"/>
                <a:cs typeface="Arial" panose="020B0604020202020204" pitchFamily="34" charset="0"/>
              </a:rPr>
              <a:t>By </a:t>
            </a:r>
          </a:p>
          <a:p>
            <a:r>
              <a:rPr lang="en-GB" dirty="0">
                <a:solidFill>
                  <a:schemeClr val="tx1"/>
                </a:solidFill>
                <a:latin typeface="Arial" panose="020B0604020202020204" pitchFamily="34" charset="0"/>
                <a:cs typeface="Arial" panose="020B0604020202020204" pitchFamily="34" charset="0"/>
              </a:rPr>
              <a:t>Shaira Hussain </a:t>
            </a:r>
          </a:p>
          <a:p>
            <a:r>
              <a:rPr lang="en-GB" dirty="0">
                <a:solidFill>
                  <a:schemeClr val="tx1"/>
                </a:solidFill>
                <a:latin typeface="Arial" panose="020B0604020202020204" pitchFamily="34" charset="0"/>
                <a:cs typeface="Arial" panose="020B0604020202020204" pitchFamily="34" charset="0"/>
              </a:rPr>
              <a:t>Student ID: 2314799 </a:t>
            </a:r>
          </a:p>
        </p:txBody>
      </p:sp>
    </p:spTree>
    <p:extLst>
      <p:ext uri="{BB962C8B-B14F-4D97-AF65-F5344CB8AC3E}">
        <p14:creationId xmlns:p14="http://schemas.microsoft.com/office/powerpoint/2010/main" val="5541921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Assorted vegetables and fruits">
            <a:extLst>
              <a:ext uri="{FF2B5EF4-FFF2-40B4-BE49-F238E27FC236}">
                <a16:creationId xmlns:a16="http://schemas.microsoft.com/office/drawing/2014/main" id="{09538F30-18AC-E04E-4785-4B271CEDD815}"/>
              </a:ext>
            </a:extLst>
          </p:cNvPr>
          <p:cNvPicPr>
            <a:picLocks noChangeAspect="1"/>
          </p:cNvPicPr>
          <p:nvPr/>
        </p:nvPicPr>
        <p:blipFill>
          <a:blip r:embed="rId3">
            <a:alphaModFix amt="25000"/>
          </a:blip>
          <a:srcRect t="8610" b="7120"/>
          <a:stretch>
            <a:fillRect/>
          </a:stretch>
        </p:blipFill>
        <p:spPr>
          <a:xfrm>
            <a:off x="20" y="9842"/>
            <a:ext cx="12191980" cy="6857990"/>
          </a:xfrm>
          <a:prstGeom prst="rect">
            <a:avLst/>
          </a:prstGeom>
        </p:spPr>
      </p:pic>
      <p:sp>
        <p:nvSpPr>
          <p:cNvPr id="2" name="Title 1"/>
          <p:cNvSpPr>
            <a:spLocks noGrp="1"/>
          </p:cNvSpPr>
          <p:nvPr>
            <p:ph type="title"/>
          </p:nvPr>
        </p:nvSpPr>
        <p:spPr>
          <a:xfrm>
            <a:off x="252918" y="1123837"/>
            <a:ext cx="3616350" cy="4952498"/>
          </a:xfrm>
        </p:spPr>
        <p:txBody>
          <a:bodyPr>
            <a:normAutofit/>
          </a:bodyPr>
          <a:lstStyle/>
          <a:p>
            <a:r>
              <a:rPr lang="en-GB" sz="3200" dirty="0">
                <a:solidFill>
                  <a:schemeClr val="tx1"/>
                </a:solidFill>
                <a:latin typeface="Abadi" panose="020F0502020204030204" pitchFamily="34" charset="0"/>
              </a:rPr>
              <a:t>Introduction</a:t>
            </a:r>
          </a:p>
        </p:txBody>
      </p:sp>
      <p:sp>
        <p:nvSpPr>
          <p:cNvPr id="3" name="Content Placeholder 2"/>
          <p:cNvSpPr>
            <a:spLocks noGrp="1"/>
          </p:cNvSpPr>
          <p:nvPr>
            <p:ph idx="1"/>
          </p:nvPr>
        </p:nvSpPr>
        <p:spPr>
          <a:xfrm>
            <a:off x="3869268" y="864108"/>
            <a:ext cx="7315200" cy="5120640"/>
          </a:xfrm>
        </p:spPr>
        <p:txBody>
          <a:bodyPr>
            <a:normAutofit/>
          </a:bodyPr>
          <a:lstStyle/>
          <a:p>
            <a:pPr marL="0" indent="0">
              <a:buNone/>
            </a:pPr>
            <a:r>
              <a:rPr lang="en-GB" sz="1700" b="1">
                <a:solidFill>
                  <a:schemeClr val="tx1"/>
                </a:solidFill>
              </a:rPr>
              <a:t>Campaign : Prevention of Type 2 Diabetes Through Healthier Eating</a:t>
            </a:r>
          </a:p>
          <a:p>
            <a:r>
              <a:rPr lang="en-GB" sz="1700">
                <a:solidFill>
                  <a:schemeClr val="tx1"/>
                </a:solidFill>
              </a:rPr>
              <a:t>Target population: Adults aged 35 years and over</a:t>
            </a:r>
          </a:p>
          <a:p>
            <a:r>
              <a:rPr lang="en-GB" sz="1700">
                <a:solidFill>
                  <a:schemeClr val="tx1"/>
                </a:solidFill>
              </a:rPr>
              <a:t>Health behaviour: Diet and nutrition</a:t>
            </a:r>
          </a:p>
          <a:p>
            <a:r>
              <a:rPr lang="en-GB" sz="1700">
                <a:solidFill>
                  <a:schemeClr val="tx1"/>
                </a:solidFill>
              </a:rPr>
              <a:t>Health issue: Type 2 diabetes</a:t>
            </a:r>
          </a:p>
          <a:p>
            <a:r>
              <a:rPr lang="en-GB" sz="1700">
                <a:solidFill>
                  <a:schemeClr val="tx1"/>
                </a:solidFill>
              </a:rPr>
              <a:t>Campaign duration: 6–8 weeks</a:t>
            </a:r>
          </a:p>
          <a:p>
            <a:pPr marL="0" indent="0">
              <a:buNone/>
            </a:pPr>
            <a:r>
              <a:rPr lang="en-US" sz="1700" b="1">
                <a:solidFill>
                  <a:schemeClr val="tx1"/>
                </a:solidFill>
              </a:rPr>
              <a:t>Small food changes today, healthier years ahead</a:t>
            </a:r>
          </a:p>
          <a:p>
            <a:pPr marL="0" indent="0">
              <a:buNone/>
            </a:pPr>
            <a:r>
              <a:rPr lang="en-US" sz="1700" b="1">
                <a:solidFill>
                  <a:schemeClr val="tx1"/>
                </a:solidFill>
              </a:rPr>
              <a:t>Campaign focus</a:t>
            </a:r>
          </a:p>
          <a:p>
            <a:r>
              <a:rPr lang="en-US" sz="1700">
                <a:solidFill>
                  <a:schemeClr val="tx1"/>
                </a:solidFill>
              </a:rPr>
              <a:t>- Improve healthy-eating knowledge</a:t>
            </a:r>
          </a:p>
          <a:p>
            <a:r>
              <a:rPr lang="en-US" sz="1700">
                <a:solidFill>
                  <a:schemeClr val="tx1"/>
                </a:solidFill>
              </a:rPr>
              <a:t>- Support practical and affordable food choices</a:t>
            </a:r>
          </a:p>
          <a:p>
            <a:r>
              <a:rPr lang="en-US" sz="1700">
                <a:solidFill>
                  <a:schemeClr val="tx1"/>
                </a:solidFill>
              </a:rPr>
              <a:t>- Build confidence to maintain healthier dietary habits</a:t>
            </a:r>
          </a:p>
          <a:p>
            <a:r>
              <a:rPr lang="en-US" sz="1700">
                <a:solidFill>
                  <a:schemeClr val="tx1"/>
                </a:solidFill>
              </a:rPr>
              <a:t>- Reduce modifiable risk </a:t>
            </a:r>
            <a:r>
              <a:rPr lang="en-GB" sz="1700">
                <a:solidFill>
                  <a:schemeClr val="tx1"/>
                </a:solidFill>
              </a:rPr>
              <a:t>factors</a:t>
            </a:r>
            <a:r>
              <a:rPr lang="en-US" sz="1700">
                <a:solidFill>
                  <a:schemeClr val="tx1"/>
                </a:solidFill>
              </a:rPr>
              <a:t> associated with Type 2 diabetes</a:t>
            </a:r>
          </a:p>
          <a:p>
            <a:pPr marL="0" indent="0">
              <a:buNone/>
            </a:pPr>
            <a:r>
              <a:rPr lang="en-GB" sz="1700" i="1">
                <a:solidFill>
                  <a:schemeClr val="tx1"/>
                </a:solidFill>
              </a:rPr>
              <a:t>(Office for Health Improvement and Disparities, 2026; Au-Yeung et al., 2024)</a:t>
            </a:r>
          </a:p>
        </p:txBody>
      </p:sp>
    </p:spTree>
    <p:extLst>
      <p:ext uri="{BB962C8B-B14F-4D97-AF65-F5344CB8AC3E}">
        <p14:creationId xmlns:p14="http://schemas.microsoft.com/office/powerpoint/2010/main" val="16462018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919" y="1123837"/>
            <a:ext cx="2947482" cy="4601183"/>
          </a:xfrm>
        </p:spPr>
        <p:txBody>
          <a:bodyPr>
            <a:normAutofit/>
          </a:bodyPr>
          <a:lstStyle/>
          <a:p>
            <a:r>
              <a:rPr lang="en-US" sz="3600" dirty="0"/>
              <a:t>Why is such a campaign needed?</a:t>
            </a:r>
            <a:endParaRPr lang="en-GB" sz="3600" dirty="0"/>
          </a:p>
        </p:txBody>
      </p:sp>
      <p:graphicFrame>
        <p:nvGraphicFramePr>
          <p:cNvPr id="5" name="Content Placeholder 2">
            <a:extLst>
              <a:ext uri="{FF2B5EF4-FFF2-40B4-BE49-F238E27FC236}">
                <a16:creationId xmlns:a16="http://schemas.microsoft.com/office/drawing/2014/main" id="{86E6BC99-1221-239B-59D8-BBC9E818F601}"/>
              </a:ext>
            </a:extLst>
          </p:cNvPr>
          <p:cNvGraphicFramePr>
            <a:graphicFrameLocks noGrp="1"/>
          </p:cNvGraphicFramePr>
          <p:nvPr>
            <p:ph idx="1"/>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35864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0406" y="4386057"/>
            <a:ext cx="4067033" cy="1527244"/>
          </a:xfrm>
        </p:spPr>
        <p:txBody>
          <a:bodyPr>
            <a:normAutofit/>
          </a:bodyPr>
          <a:lstStyle/>
          <a:p>
            <a:pPr algn="r"/>
            <a:r>
              <a:rPr lang="en-GB" sz="3200"/>
              <a:t>Why targeted adults of aged 35+?</a:t>
            </a:r>
          </a:p>
        </p:txBody>
      </p:sp>
      <p:sp>
        <p:nvSpPr>
          <p:cNvPr id="3" name="Content Placeholder 2"/>
          <p:cNvSpPr>
            <a:spLocks noGrp="1"/>
          </p:cNvSpPr>
          <p:nvPr>
            <p:ph idx="1"/>
          </p:nvPr>
        </p:nvSpPr>
        <p:spPr>
          <a:xfrm>
            <a:off x="5437390" y="4386720"/>
            <a:ext cx="5992610" cy="1526582"/>
          </a:xfrm>
        </p:spPr>
        <p:txBody>
          <a:bodyPr anchor="ctr">
            <a:normAutofit/>
          </a:bodyPr>
          <a:lstStyle/>
          <a:p>
            <a:pPr marL="0" indent="0">
              <a:buNone/>
            </a:pPr>
            <a:r>
              <a:rPr lang="en-US" sz="1600" b="1" dirty="0">
                <a:solidFill>
                  <a:srgbClr val="FFFFFF"/>
                </a:solidFill>
                <a:highlight>
                  <a:srgbClr val="000000"/>
                </a:highlight>
              </a:rPr>
              <a:t>Risk Increases Across Mid- and Later Adulthood</a:t>
            </a:r>
          </a:p>
          <a:p>
            <a:pPr marL="0" indent="0">
              <a:buNone/>
            </a:pPr>
            <a:endParaRPr lang="en-GB" sz="1600" b="1" dirty="0">
              <a:solidFill>
                <a:srgbClr val="FFFFFF"/>
              </a:solidFill>
            </a:endParaRPr>
          </a:p>
        </p:txBody>
      </p:sp>
      <p:sp>
        <p:nvSpPr>
          <p:cNvPr id="5" name="Rectangle 4"/>
          <p:cNvSpPr/>
          <p:nvPr/>
        </p:nvSpPr>
        <p:spPr>
          <a:xfrm>
            <a:off x="8651431" y="5336308"/>
            <a:ext cx="2289858" cy="369332"/>
          </a:xfrm>
          <a:prstGeom prst="rect">
            <a:avLst/>
          </a:prstGeom>
        </p:spPr>
        <p:txBody>
          <a:bodyPr wrap="none">
            <a:spAutoFit/>
          </a:bodyPr>
          <a:lstStyle/>
          <a:p>
            <a:pPr>
              <a:spcAft>
                <a:spcPts val="600"/>
              </a:spcAft>
            </a:pPr>
            <a:r>
              <a:rPr lang="en-GB" i="1" dirty="0"/>
              <a:t>(Au-Yeung et al., 2024)</a:t>
            </a:r>
            <a:endParaRPr lang="en-GB" i="1"/>
          </a:p>
        </p:txBody>
      </p:sp>
      <p:graphicFrame>
        <p:nvGraphicFramePr>
          <p:cNvPr id="4" name="Table 3"/>
          <p:cNvGraphicFramePr>
            <a:graphicFrameLocks noGrp="1"/>
          </p:cNvGraphicFramePr>
          <p:nvPr/>
        </p:nvGraphicFramePr>
        <p:xfrm>
          <a:off x="1583550" y="757326"/>
          <a:ext cx="9326861" cy="3185686"/>
        </p:xfrm>
        <a:graphic>
          <a:graphicData uri="http://schemas.openxmlformats.org/drawingml/2006/table">
            <a:tbl>
              <a:tblPr firstRow="1" bandRow="1">
                <a:solidFill>
                  <a:schemeClr val="bg1">
                    <a:lumMod val="95000"/>
                  </a:schemeClr>
                </a:solidFill>
                <a:tableStyleId>{5C22544A-7EE6-4342-B048-85BDC9FD1C3A}</a:tableStyleId>
              </a:tblPr>
              <a:tblGrid>
                <a:gridCol w="2539620">
                  <a:extLst>
                    <a:ext uri="{9D8B030D-6E8A-4147-A177-3AD203B41FA5}">
                      <a16:colId xmlns:a16="http://schemas.microsoft.com/office/drawing/2014/main" val="3079835372"/>
                    </a:ext>
                  </a:extLst>
                </a:gridCol>
                <a:gridCol w="3068086">
                  <a:extLst>
                    <a:ext uri="{9D8B030D-6E8A-4147-A177-3AD203B41FA5}">
                      <a16:colId xmlns:a16="http://schemas.microsoft.com/office/drawing/2014/main" val="328386668"/>
                    </a:ext>
                  </a:extLst>
                </a:gridCol>
                <a:gridCol w="3719155">
                  <a:extLst>
                    <a:ext uri="{9D8B030D-6E8A-4147-A177-3AD203B41FA5}">
                      <a16:colId xmlns:a16="http://schemas.microsoft.com/office/drawing/2014/main" val="2225370298"/>
                    </a:ext>
                  </a:extLst>
                </a:gridCol>
              </a:tblGrid>
              <a:tr h="717406">
                <a:tc gridSpan="3">
                  <a:txBody>
                    <a:bodyPr/>
                    <a:lstStyle/>
                    <a:p>
                      <a:r>
                        <a:rPr lang="en-US" sz="2600" b="1" cap="none" spc="0">
                          <a:solidFill>
                            <a:schemeClr val="tx1"/>
                          </a:solidFill>
                        </a:rPr>
                        <a:t>Birmingham NHS Health Check data:</a:t>
                      </a:r>
                      <a:endParaRPr lang="en-GB" sz="2600" b="1" cap="none" spc="0">
                        <a:solidFill>
                          <a:schemeClr val="tx1"/>
                        </a:solidFill>
                      </a:endParaRPr>
                    </a:p>
                  </a:txBody>
                  <a:tcPr marL="105353" marR="150505" marT="30101" marB="225757" anchor="b">
                    <a:lnL w="12700" cmpd="sng">
                      <a:noFill/>
                    </a:lnL>
                    <a:lnR w="12700" cmpd="sng">
                      <a:noFill/>
                    </a:lnR>
                    <a:lnT w="9525" cap="flat" cmpd="sng" algn="ctr">
                      <a:noFill/>
                      <a:prstDash val="solid"/>
                    </a:lnT>
                    <a:lnB w="38100" cmpd="sng">
                      <a:noFill/>
                    </a:lnB>
                    <a:solidFill>
                      <a:schemeClr val="bg1">
                        <a:lumMod val="9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588032792"/>
                  </a:ext>
                </a:extLst>
              </a:tr>
              <a:tr h="617070">
                <a:tc>
                  <a:txBody>
                    <a:bodyPr/>
                    <a:lstStyle/>
                    <a:p>
                      <a:r>
                        <a:rPr lang="en-GB" sz="2000" cap="none" spc="0">
                          <a:solidFill>
                            <a:schemeClr val="tx1"/>
                          </a:solidFill>
                        </a:rPr>
                        <a:t>Age</a:t>
                      </a:r>
                    </a:p>
                  </a:txBody>
                  <a:tcPr marL="105353" marR="150505" marT="30101" marB="225757">
                    <a:lnL w="12700" cap="flat" cmpd="sng" algn="ctr">
                      <a:solidFill>
                        <a:schemeClr val="tx1"/>
                      </a:solid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r>
                        <a:rPr lang="en-GB" sz="2000" cap="none" spc="0">
                          <a:solidFill>
                            <a:schemeClr val="tx1"/>
                          </a:solidFill>
                        </a:rPr>
                        <a:t>Diabetes</a:t>
                      </a:r>
                    </a:p>
                  </a:txBody>
                  <a:tcPr marL="105353" marR="150505" marT="30101" marB="225757">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r>
                        <a:rPr lang="en-GB" sz="2000" cap="none" spc="0">
                          <a:solidFill>
                            <a:schemeClr val="tx1"/>
                          </a:solidFill>
                        </a:rPr>
                        <a:t>Pre-diabetes</a:t>
                      </a:r>
                    </a:p>
                  </a:txBody>
                  <a:tcPr marL="105353" marR="150505" marT="30101" marB="225757">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extLst>
                  <a:ext uri="{0D108BD9-81ED-4DB2-BD59-A6C34878D82A}">
                    <a16:rowId xmlns:a16="http://schemas.microsoft.com/office/drawing/2014/main" val="87390768"/>
                  </a:ext>
                </a:extLst>
              </a:tr>
              <a:tr h="617070">
                <a:tc>
                  <a:txBody>
                    <a:bodyPr/>
                    <a:lstStyle/>
                    <a:p>
                      <a:r>
                        <a:rPr lang="en-GB" sz="2000" cap="none" spc="0">
                          <a:solidFill>
                            <a:schemeClr val="tx1"/>
                          </a:solidFill>
                        </a:rPr>
                        <a:t>40-54</a:t>
                      </a:r>
                    </a:p>
                  </a:txBody>
                  <a:tcPr marL="105353" marR="150505" marT="30101" marB="225757">
                    <a:lnL w="12700"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2000" cap="none" spc="0">
                          <a:solidFill>
                            <a:schemeClr val="tx1"/>
                          </a:solidFill>
                        </a:rPr>
                        <a:t>2.4%</a:t>
                      </a:r>
                    </a:p>
                  </a:txBody>
                  <a:tcPr marL="105353" marR="150505" marT="30101" marB="225757">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2000" cap="none" spc="0">
                          <a:solidFill>
                            <a:schemeClr val="tx1"/>
                          </a:solidFill>
                        </a:rPr>
                        <a:t>8.9%</a:t>
                      </a:r>
                    </a:p>
                  </a:txBody>
                  <a:tcPr marL="105353" marR="150505" marT="30101" marB="225757">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3166079395"/>
                  </a:ext>
                </a:extLst>
              </a:tr>
              <a:tr h="617070">
                <a:tc>
                  <a:txBody>
                    <a:bodyPr/>
                    <a:lstStyle/>
                    <a:p>
                      <a:r>
                        <a:rPr lang="en-GB" sz="2000" cap="none" spc="0">
                          <a:solidFill>
                            <a:schemeClr val="tx1"/>
                          </a:solidFill>
                        </a:rPr>
                        <a:t>55-69</a:t>
                      </a:r>
                    </a:p>
                  </a:txBody>
                  <a:tcPr marL="105353" marR="150505" marT="30101" marB="225757">
                    <a:lnL w="12700" cap="flat" cmpd="sng" algn="ctr">
                      <a:solidFill>
                        <a:schemeClr val="tx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2000" cap="none" spc="0">
                          <a:solidFill>
                            <a:schemeClr val="tx1"/>
                          </a:solidFill>
                        </a:rPr>
                        <a:t>3.6&amp;</a:t>
                      </a:r>
                    </a:p>
                  </a:txBody>
                  <a:tcPr marL="105353" marR="150505" marT="30101" marB="225757">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2000" cap="none" spc="0">
                          <a:solidFill>
                            <a:schemeClr val="tx1"/>
                          </a:solidFill>
                        </a:rPr>
                        <a:t>12%</a:t>
                      </a:r>
                    </a:p>
                  </a:txBody>
                  <a:tcPr marL="105353" marR="150505" marT="30101" marB="225757">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2382247936"/>
                  </a:ext>
                </a:extLst>
              </a:tr>
              <a:tr h="617070">
                <a:tc>
                  <a:txBody>
                    <a:bodyPr/>
                    <a:lstStyle/>
                    <a:p>
                      <a:r>
                        <a:rPr lang="en-GB" sz="2000" cap="none" spc="0">
                          <a:solidFill>
                            <a:schemeClr val="tx1"/>
                          </a:solidFill>
                        </a:rPr>
                        <a:t>70-74</a:t>
                      </a:r>
                    </a:p>
                  </a:txBody>
                  <a:tcPr marL="105353" marR="150505" marT="30101" marB="225757">
                    <a:lnL w="12700"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2000" cap="none" spc="0">
                          <a:solidFill>
                            <a:schemeClr val="tx1"/>
                          </a:solidFill>
                        </a:rPr>
                        <a:t>5.0%</a:t>
                      </a:r>
                    </a:p>
                  </a:txBody>
                  <a:tcPr marL="105353" marR="150505" marT="30101" marB="225757">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2000" cap="none" spc="0">
                          <a:solidFill>
                            <a:schemeClr val="tx1"/>
                          </a:solidFill>
                        </a:rPr>
                        <a:t>13%</a:t>
                      </a:r>
                    </a:p>
                  </a:txBody>
                  <a:tcPr marL="105353" marR="150505" marT="30101" marB="225757">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1948980687"/>
                  </a:ext>
                </a:extLst>
              </a:tr>
            </a:tbl>
          </a:graphicData>
        </a:graphic>
      </p:graphicFrame>
    </p:spTree>
    <p:extLst>
      <p:ext uri="{BB962C8B-B14F-4D97-AF65-F5344CB8AC3E}">
        <p14:creationId xmlns:p14="http://schemas.microsoft.com/office/powerpoint/2010/main" val="42675146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919" y="1123837"/>
            <a:ext cx="2947482" cy="1038177"/>
          </a:xfrm>
        </p:spPr>
        <p:txBody>
          <a:bodyPr vert="horz" lIns="91440" tIns="45720" rIns="91440" bIns="45720" rtlCol="0" anchor="b">
            <a:normAutofit fontScale="90000"/>
          </a:bodyPr>
          <a:lstStyle/>
          <a:p>
            <a:r>
              <a:rPr lang="en-US" sz="2200"/>
              <a:t>Are adults meeting healthy-diet recommendations?</a:t>
            </a:r>
          </a:p>
        </p:txBody>
      </p:sp>
      <p:graphicFrame>
        <p:nvGraphicFramePr>
          <p:cNvPr id="4" name="Content Placeholder 3"/>
          <p:cNvGraphicFramePr>
            <a:graphicFrameLocks noGrp="1"/>
          </p:cNvGraphicFramePr>
          <p:nvPr>
            <p:ph idx="1"/>
          </p:nvPr>
        </p:nvGraphicFramePr>
        <p:xfrm>
          <a:off x="4059935" y="1207025"/>
          <a:ext cx="7491364" cy="4426986"/>
        </p:xfrm>
        <a:graphic>
          <a:graphicData uri="http://schemas.openxmlformats.org/drawingml/2006/table">
            <a:tbl>
              <a:tblPr firstRow="1" bandRow="1">
                <a:solidFill>
                  <a:srgbClr val="F2F2F2">
                    <a:alpha val="45098"/>
                  </a:srgbClr>
                </a:solidFill>
                <a:tableStyleId>{5C22544A-7EE6-4342-B048-85BDC9FD1C3A}</a:tableStyleId>
              </a:tblPr>
              <a:tblGrid>
                <a:gridCol w="3846471">
                  <a:extLst>
                    <a:ext uri="{9D8B030D-6E8A-4147-A177-3AD203B41FA5}">
                      <a16:colId xmlns:a16="http://schemas.microsoft.com/office/drawing/2014/main" val="2565622926"/>
                    </a:ext>
                  </a:extLst>
                </a:gridCol>
                <a:gridCol w="3644893">
                  <a:extLst>
                    <a:ext uri="{9D8B030D-6E8A-4147-A177-3AD203B41FA5}">
                      <a16:colId xmlns:a16="http://schemas.microsoft.com/office/drawing/2014/main" val="62937277"/>
                    </a:ext>
                  </a:extLst>
                </a:gridCol>
              </a:tblGrid>
              <a:tr h="673326">
                <a:tc>
                  <a:txBody>
                    <a:bodyPr/>
                    <a:lstStyle/>
                    <a:p>
                      <a:pPr algn="ctr"/>
                      <a:r>
                        <a:rPr lang="en-GB" sz="2400" b="0" cap="none" spc="0">
                          <a:solidFill>
                            <a:schemeClr val="bg1"/>
                          </a:solidFill>
                        </a:rPr>
                        <a:t>UK recommendation</a:t>
                      </a:r>
                    </a:p>
                  </a:txBody>
                  <a:tcPr marL="121183" marR="121183" marT="159053" marB="79527" anchor="ctr">
                    <a:lnL w="12700" cmpd="sng">
                      <a:noFill/>
                    </a:lnL>
                    <a:lnR w="12700" cmpd="sng">
                      <a:noFill/>
                    </a:lnR>
                    <a:lnT w="19050" cap="flat" cmpd="sng" algn="ctr">
                      <a:noFill/>
                      <a:prstDash val="solid"/>
                    </a:lnT>
                    <a:lnB w="38100" cmpd="sng">
                      <a:noFill/>
                    </a:lnB>
                    <a:solidFill>
                      <a:schemeClr val="tx1"/>
                    </a:solidFill>
                  </a:tcPr>
                </a:tc>
                <a:tc>
                  <a:txBody>
                    <a:bodyPr/>
                    <a:lstStyle/>
                    <a:p>
                      <a:pPr algn="ctr"/>
                      <a:r>
                        <a:rPr lang="en-GB" sz="2400" b="0" cap="none" spc="0">
                          <a:solidFill>
                            <a:schemeClr val="bg1"/>
                          </a:solidFill>
                        </a:rPr>
                        <a:t>What NDNS found</a:t>
                      </a:r>
                    </a:p>
                  </a:txBody>
                  <a:tcPr marL="121183" marR="121183" marT="159053" marB="79527" anchor="ctr">
                    <a:lnL w="12700" cmpd="sng">
                      <a:noFill/>
                    </a:lnL>
                    <a:lnR w="12700" cmpd="sng">
                      <a:noFill/>
                    </a:lnR>
                    <a:lnT w="19050" cap="flat" cmpd="sng" algn="ctr">
                      <a:noFill/>
                      <a:prstDash val="solid"/>
                    </a:lnT>
                    <a:lnB w="38100" cmpd="sng">
                      <a:noFill/>
                    </a:lnB>
                    <a:solidFill>
                      <a:schemeClr val="tx1"/>
                    </a:solidFill>
                  </a:tcPr>
                </a:tc>
                <a:extLst>
                  <a:ext uri="{0D108BD9-81ED-4DB2-BD59-A6C34878D82A}">
                    <a16:rowId xmlns:a16="http://schemas.microsoft.com/office/drawing/2014/main" val="2268853053"/>
                  </a:ext>
                </a:extLst>
              </a:tr>
              <a:tr h="938415">
                <a:tc>
                  <a:txBody>
                    <a:bodyPr/>
                    <a:lstStyle/>
                    <a:p>
                      <a:pPr algn="ctr"/>
                      <a:r>
                        <a:rPr lang="en-GB" sz="2100" cap="none" spc="0">
                          <a:solidFill>
                            <a:schemeClr val="tx1"/>
                          </a:solidFill>
                        </a:rPr>
                        <a:t>≥5 portions fruit &amp; vegetables/day</a:t>
                      </a:r>
                    </a:p>
                  </a:txBody>
                  <a:tcPr marL="121183" marR="121183" marT="159053" marB="79527">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pPr algn="ctr"/>
                      <a:r>
                        <a:rPr lang="en-US" sz="2100" cap="none" spc="0">
                          <a:solidFill>
                            <a:schemeClr val="tx1"/>
                          </a:solidFill>
                        </a:rPr>
                        <a:t>Only 17% of adults met 5 A Day</a:t>
                      </a:r>
                      <a:endParaRPr lang="en-GB" sz="2100" cap="none" spc="0">
                        <a:solidFill>
                          <a:schemeClr val="tx1"/>
                        </a:solidFill>
                      </a:endParaRPr>
                    </a:p>
                  </a:txBody>
                  <a:tcPr marL="121183" marR="121183" marT="159053" marB="79527">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3231147742"/>
                  </a:ext>
                </a:extLst>
              </a:tr>
              <a:tr h="938415">
                <a:tc>
                  <a:txBody>
                    <a:bodyPr/>
                    <a:lstStyle/>
                    <a:p>
                      <a:pPr algn="ctr"/>
                      <a:r>
                        <a:rPr lang="en-US" sz="2100" cap="none" spc="0">
                          <a:solidFill>
                            <a:schemeClr val="tx1"/>
                          </a:solidFill>
                        </a:rPr>
                        <a:t>≤10% energy from saturated fat</a:t>
                      </a:r>
                      <a:endParaRPr lang="en-GB" sz="2100" cap="none" spc="0">
                        <a:solidFill>
                          <a:schemeClr val="tx1"/>
                        </a:solidFill>
                      </a:endParaRPr>
                    </a:p>
                  </a:txBody>
                  <a:tcPr marL="121183" marR="121183" marT="159053" marB="79527">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ctr"/>
                      <a:r>
                        <a:rPr lang="en-US" sz="2100" cap="none" spc="0">
                          <a:solidFill>
                            <a:schemeClr val="tx1"/>
                          </a:solidFill>
                        </a:rPr>
                        <a:t>82% of adults did not meet recommendation</a:t>
                      </a:r>
                      <a:endParaRPr lang="en-GB" sz="2100" cap="none" spc="0">
                        <a:solidFill>
                          <a:schemeClr val="tx1"/>
                        </a:solidFill>
                      </a:endParaRPr>
                    </a:p>
                  </a:txBody>
                  <a:tcPr marL="121183" marR="121183" marT="159053" marB="79527">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2179625251"/>
                  </a:ext>
                </a:extLst>
              </a:tr>
              <a:tr h="938415">
                <a:tc>
                  <a:txBody>
                    <a:bodyPr/>
                    <a:lstStyle/>
                    <a:p>
                      <a:pPr algn="ctr"/>
                      <a:r>
                        <a:rPr lang="en-US" sz="2100" cap="none" spc="0">
                          <a:solidFill>
                            <a:schemeClr val="tx1"/>
                          </a:solidFill>
                        </a:rPr>
                        <a:t>≤5% energy from free sugars</a:t>
                      </a:r>
                      <a:endParaRPr lang="en-GB" sz="2100" cap="none" spc="0">
                        <a:solidFill>
                          <a:schemeClr val="tx1"/>
                        </a:solidFill>
                      </a:endParaRPr>
                    </a:p>
                  </a:txBody>
                  <a:tcPr marL="121183" marR="121183" marT="159053" marB="79527">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ctr"/>
                      <a:r>
                        <a:rPr lang="en-US" sz="2100" cap="none" spc="0">
                          <a:solidFill>
                            <a:schemeClr val="tx1"/>
                          </a:solidFill>
                        </a:rPr>
                        <a:t>Only 19% of adults met recommendation</a:t>
                      </a:r>
                      <a:endParaRPr lang="en-GB" sz="2100" cap="none" spc="0">
                        <a:solidFill>
                          <a:schemeClr val="tx1"/>
                        </a:solidFill>
                      </a:endParaRPr>
                    </a:p>
                  </a:txBody>
                  <a:tcPr marL="121183" marR="121183" marT="159053" marB="79527">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3558291690"/>
                  </a:ext>
                </a:extLst>
              </a:tr>
              <a:tr h="938415">
                <a:tc>
                  <a:txBody>
                    <a:bodyPr/>
                    <a:lstStyle/>
                    <a:p>
                      <a:pPr algn="ctr"/>
                      <a:r>
                        <a:rPr lang="en-GB" sz="2100" cap="none" spc="0">
                          <a:solidFill>
                            <a:schemeClr val="tx1"/>
                          </a:solidFill>
                        </a:rPr>
                        <a:t>≥30 g fibre/day</a:t>
                      </a:r>
                    </a:p>
                  </a:txBody>
                  <a:tcPr marL="121183" marR="121183" marT="159053" marB="79527">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ctr"/>
                      <a:r>
                        <a:rPr lang="en-US" sz="2100" cap="none" spc="0">
                          <a:solidFill>
                            <a:schemeClr val="tx1"/>
                          </a:solidFill>
                        </a:rPr>
                        <a:t>96% of adults did not meet recommendation</a:t>
                      </a:r>
                      <a:endParaRPr lang="en-GB" sz="2100" cap="none" spc="0">
                        <a:solidFill>
                          <a:schemeClr val="tx1"/>
                        </a:solidFill>
                      </a:endParaRPr>
                    </a:p>
                  </a:txBody>
                  <a:tcPr marL="121183" marR="121183" marT="159053" marB="79527">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2563113747"/>
                  </a:ext>
                </a:extLst>
              </a:tr>
            </a:tbl>
          </a:graphicData>
        </a:graphic>
      </p:graphicFrame>
      <p:sp>
        <p:nvSpPr>
          <p:cNvPr id="5" name="Rectangle 4"/>
          <p:cNvSpPr/>
          <p:nvPr/>
        </p:nvSpPr>
        <p:spPr>
          <a:xfrm>
            <a:off x="252920" y="2162014"/>
            <a:ext cx="2947482" cy="3744264"/>
          </a:xfrm>
          <a:prstGeom prst="rect">
            <a:avLst/>
          </a:prstGeom>
        </p:spPr>
        <p:txBody>
          <a:bodyPr vert="horz" lIns="91440" tIns="45720" rIns="91440" bIns="45720" rtlCol="0" anchor="t">
            <a:normAutofit/>
          </a:bodyPr>
          <a:lstStyle/>
          <a:p>
            <a:pPr indent="-182880" defTabSz="914400">
              <a:lnSpc>
                <a:spcPct val="90000"/>
              </a:lnSpc>
              <a:spcAft>
                <a:spcPts val="600"/>
              </a:spcAft>
              <a:buClr>
                <a:schemeClr val="accent1"/>
              </a:buClr>
              <a:buFont typeface="Wingdings 2" pitchFamily="18" charset="2"/>
              <a:buChar char=""/>
            </a:pPr>
            <a:r>
              <a:rPr lang="en-US" sz="2400" i="1" dirty="0">
                <a:solidFill>
                  <a:srgbClr val="FFFFFF"/>
                </a:solidFill>
                <a:highlight>
                  <a:srgbClr val="000000"/>
                </a:highlight>
              </a:rPr>
              <a:t>(Office for Health Improvement and Disparities, 2025)</a:t>
            </a:r>
          </a:p>
        </p:txBody>
      </p:sp>
    </p:spTree>
    <p:extLst>
      <p:ext uri="{BB962C8B-B14F-4D97-AF65-F5344CB8AC3E}">
        <p14:creationId xmlns:p14="http://schemas.microsoft.com/office/powerpoint/2010/main" val="38119876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descr="Vegetables on display at a market">
            <a:extLst>
              <a:ext uri="{FF2B5EF4-FFF2-40B4-BE49-F238E27FC236}">
                <a16:creationId xmlns:a16="http://schemas.microsoft.com/office/drawing/2014/main" id="{934ADF2D-DE3A-2A5C-9081-56D79E766B9C}"/>
              </a:ext>
            </a:extLst>
          </p:cNvPr>
          <p:cNvPicPr>
            <a:picLocks noChangeAspect="1"/>
          </p:cNvPicPr>
          <p:nvPr/>
        </p:nvPicPr>
        <p:blipFill>
          <a:blip r:embed="rId3">
            <a:alphaModFix amt="25000"/>
          </a:blip>
          <a:srcRect t="4639" b="11091"/>
          <a:stretch>
            <a:fillRect/>
          </a:stretch>
        </p:blipFill>
        <p:spPr>
          <a:xfrm>
            <a:off x="20" y="10"/>
            <a:ext cx="12191980" cy="6857990"/>
          </a:xfrm>
          <a:prstGeom prst="rect">
            <a:avLst/>
          </a:prstGeom>
        </p:spPr>
      </p:pic>
      <p:sp>
        <p:nvSpPr>
          <p:cNvPr id="2" name="Title 1"/>
          <p:cNvSpPr>
            <a:spLocks noGrp="1"/>
          </p:cNvSpPr>
          <p:nvPr>
            <p:ph type="title"/>
          </p:nvPr>
        </p:nvSpPr>
        <p:spPr>
          <a:xfrm>
            <a:off x="252918" y="285135"/>
            <a:ext cx="3758643" cy="6253317"/>
          </a:xfrm>
        </p:spPr>
        <p:txBody>
          <a:bodyPr>
            <a:normAutofit/>
          </a:bodyPr>
          <a:lstStyle/>
          <a:p>
            <a:r>
              <a:rPr lang="en-US" sz="4000" dirty="0">
                <a:solidFill>
                  <a:schemeClr val="tx1"/>
                </a:solidFill>
              </a:rPr>
              <a:t>Who Has the Opportunity to Eat Healthily?</a:t>
            </a:r>
            <a:endParaRPr lang="en-GB" sz="4000" dirty="0">
              <a:solidFill>
                <a:schemeClr val="tx1"/>
              </a:solidFill>
            </a:endParaRPr>
          </a:p>
        </p:txBody>
      </p:sp>
      <p:sp>
        <p:nvSpPr>
          <p:cNvPr id="3" name="Content Placeholder 2"/>
          <p:cNvSpPr>
            <a:spLocks noGrp="1"/>
          </p:cNvSpPr>
          <p:nvPr>
            <p:ph idx="1"/>
          </p:nvPr>
        </p:nvSpPr>
        <p:spPr>
          <a:xfrm>
            <a:off x="5683044" y="442452"/>
            <a:ext cx="6256037" cy="5417574"/>
          </a:xfrm>
        </p:spPr>
        <p:txBody>
          <a:bodyPr>
            <a:noAutofit/>
          </a:bodyPr>
          <a:lstStyle/>
          <a:p>
            <a:pPr marL="0" indent="0">
              <a:buNone/>
            </a:pPr>
            <a:r>
              <a:rPr lang="en-GB" sz="2000" b="1" dirty="0">
                <a:solidFill>
                  <a:schemeClr val="tx1"/>
                </a:solidFill>
              </a:rPr>
              <a:t>Healthy eating is influenced by:</a:t>
            </a:r>
          </a:p>
          <a:p>
            <a:r>
              <a:rPr lang="en-GB" sz="2000" dirty="0">
                <a:solidFill>
                  <a:schemeClr val="tx1"/>
                </a:solidFill>
              </a:rPr>
              <a:t>Income → affordability</a:t>
            </a:r>
          </a:p>
          <a:p>
            <a:r>
              <a:rPr lang="en-GB" sz="2000" dirty="0">
                <a:solidFill>
                  <a:schemeClr val="tx1"/>
                </a:solidFill>
              </a:rPr>
              <a:t>Deprivation → access to healthier foods</a:t>
            </a:r>
          </a:p>
          <a:p>
            <a:r>
              <a:rPr lang="en-GB" sz="2000" dirty="0">
                <a:solidFill>
                  <a:schemeClr val="tx1"/>
                </a:solidFill>
              </a:rPr>
              <a:t>Food environment → availability</a:t>
            </a:r>
          </a:p>
          <a:p>
            <a:r>
              <a:rPr lang="en-GB" sz="2000" dirty="0">
                <a:solidFill>
                  <a:schemeClr val="tx1"/>
                </a:solidFill>
              </a:rPr>
              <a:t>Ethnicity &amp; culture → different patterns of risk</a:t>
            </a:r>
          </a:p>
          <a:p>
            <a:r>
              <a:rPr lang="en-GB" sz="2000" dirty="0">
                <a:solidFill>
                  <a:schemeClr val="tx1"/>
                </a:solidFill>
              </a:rPr>
              <a:t>Health literacy → ability to use health information</a:t>
            </a:r>
          </a:p>
          <a:p>
            <a:pPr marL="0" indent="0">
              <a:buNone/>
            </a:pPr>
            <a:r>
              <a:rPr lang="en-GB" sz="2000" dirty="0">
                <a:solidFill>
                  <a:schemeClr val="tx1"/>
                </a:solidFill>
              </a:rPr>
              <a:t>Evidence</a:t>
            </a:r>
          </a:p>
          <a:p>
            <a:r>
              <a:rPr lang="en-GB" sz="2000" dirty="0">
                <a:solidFill>
                  <a:schemeClr val="tx1"/>
                </a:solidFill>
              </a:rPr>
              <a:t>Diabetes prevalence among Birmingham NHS Health Check attendees:</a:t>
            </a:r>
          </a:p>
          <a:p>
            <a:pPr lvl="1"/>
            <a:r>
              <a:rPr lang="en-GB" sz="2000" dirty="0">
                <a:solidFill>
                  <a:schemeClr val="tx1"/>
                </a:solidFill>
              </a:rPr>
              <a:t>Most deprived quintile: 3.7%</a:t>
            </a:r>
          </a:p>
          <a:p>
            <a:pPr lvl="1"/>
            <a:r>
              <a:rPr lang="en-GB" sz="2000" dirty="0">
                <a:solidFill>
                  <a:schemeClr val="tx1"/>
                </a:solidFill>
              </a:rPr>
              <a:t>Less deprived reference group: 1.4%</a:t>
            </a:r>
          </a:p>
          <a:p>
            <a:r>
              <a:rPr lang="en-GB" sz="2000" dirty="0">
                <a:solidFill>
                  <a:schemeClr val="tx1"/>
                </a:solidFill>
              </a:rPr>
              <a:t>Socioeconomic deprivation and ethnicity were independently associated with diabetes risk.</a:t>
            </a:r>
          </a:p>
          <a:p>
            <a:pPr marL="0" indent="0">
              <a:buNone/>
            </a:pPr>
            <a:r>
              <a:rPr lang="en-GB" sz="2000" i="1" dirty="0">
                <a:solidFill>
                  <a:schemeClr val="tx1"/>
                </a:solidFill>
              </a:rPr>
              <a:t>(Au-Yeung et al., 2024)</a:t>
            </a:r>
          </a:p>
        </p:txBody>
      </p:sp>
    </p:spTree>
    <p:extLst>
      <p:ext uri="{BB962C8B-B14F-4D97-AF65-F5344CB8AC3E}">
        <p14:creationId xmlns:p14="http://schemas.microsoft.com/office/powerpoint/2010/main" val="10518088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Vegetables and fruits in a row">
            <a:extLst>
              <a:ext uri="{FF2B5EF4-FFF2-40B4-BE49-F238E27FC236}">
                <a16:creationId xmlns:a16="http://schemas.microsoft.com/office/drawing/2014/main" id="{95CD1B22-77E8-67AB-3DC6-C73C2C22D669}"/>
              </a:ext>
            </a:extLst>
          </p:cNvPr>
          <p:cNvPicPr>
            <a:picLocks noChangeAspect="1"/>
          </p:cNvPicPr>
          <p:nvPr/>
        </p:nvPicPr>
        <p:blipFill>
          <a:blip r:embed="rId3"/>
          <a:srcRect t="15730"/>
          <a:stretch>
            <a:fillRect/>
          </a:stretch>
        </p:blipFill>
        <p:spPr>
          <a:xfrm>
            <a:off x="20" y="10"/>
            <a:ext cx="12191980" cy="6857990"/>
          </a:xfrm>
          <a:prstGeom prst="rect">
            <a:avLst/>
          </a:prstGeom>
        </p:spPr>
      </p:pic>
      <p:sp>
        <p:nvSpPr>
          <p:cNvPr id="2" name="Title 1"/>
          <p:cNvSpPr>
            <a:spLocks noGrp="1"/>
          </p:cNvSpPr>
          <p:nvPr>
            <p:ph type="title"/>
          </p:nvPr>
        </p:nvSpPr>
        <p:spPr>
          <a:xfrm>
            <a:off x="252918" y="229103"/>
            <a:ext cx="8753429" cy="1078588"/>
          </a:xfrm>
        </p:spPr>
        <p:txBody>
          <a:bodyPr anchor="b">
            <a:normAutofit/>
          </a:bodyPr>
          <a:lstStyle/>
          <a:p>
            <a:r>
              <a:rPr lang="en-US" sz="2400" dirty="0"/>
              <a:t>Why affordable, healthy diet matters</a:t>
            </a:r>
            <a:endParaRPr lang="en-GB" sz="2400" dirty="0"/>
          </a:p>
        </p:txBody>
      </p:sp>
      <p:sp>
        <p:nvSpPr>
          <p:cNvPr id="15" name="Content Placeholder 2"/>
          <p:cNvSpPr>
            <a:spLocks noGrp="1"/>
          </p:cNvSpPr>
          <p:nvPr>
            <p:ph idx="1"/>
          </p:nvPr>
        </p:nvSpPr>
        <p:spPr>
          <a:xfrm>
            <a:off x="252919" y="1465007"/>
            <a:ext cx="11142667" cy="4611328"/>
          </a:xfrm>
        </p:spPr>
        <p:txBody>
          <a:bodyPr anchor="t">
            <a:noAutofit/>
          </a:bodyPr>
          <a:lstStyle/>
          <a:p>
            <a:r>
              <a:rPr lang="en-US" dirty="0">
                <a:solidFill>
                  <a:srgbClr val="FFFFFF"/>
                </a:solidFill>
                <a:highlight>
                  <a:srgbClr val="000000"/>
                </a:highlight>
              </a:rPr>
              <a:t>Cost Can Become a Barrier</a:t>
            </a:r>
          </a:p>
          <a:p>
            <a:pPr marL="0" indent="0">
              <a:buNone/>
            </a:pPr>
            <a:r>
              <a:rPr lang="en-US" dirty="0">
                <a:solidFill>
                  <a:srgbClr val="FFFFFF"/>
                </a:solidFill>
                <a:highlight>
                  <a:srgbClr val="000000"/>
                </a:highlight>
              </a:rPr>
              <a:t>Cost-of-living pressures </a:t>
            </a:r>
          </a:p>
          <a:p>
            <a:pPr marL="0" indent="0">
              <a:buNone/>
            </a:pPr>
            <a:r>
              <a:rPr lang="en-US" dirty="0">
                <a:solidFill>
                  <a:srgbClr val="FFFFFF"/>
                </a:solidFill>
                <a:highlight>
                  <a:srgbClr val="000000"/>
                </a:highlight>
              </a:rPr>
              <a:t>↓ </a:t>
            </a:r>
          </a:p>
          <a:p>
            <a:pPr marL="0" indent="0">
              <a:buNone/>
            </a:pPr>
            <a:r>
              <a:rPr lang="en-US" dirty="0">
                <a:solidFill>
                  <a:srgbClr val="FFFFFF"/>
                </a:solidFill>
                <a:highlight>
                  <a:srgbClr val="000000"/>
                </a:highlight>
              </a:rPr>
              <a:t>Food insecurity</a:t>
            </a:r>
          </a:p>
          <a:p>
            <a:pPr marL="0" indent="0">
              <a:buNone/>
            </a:pPr>
            <a:r>
              <a:rPr lang="en-US" dirty="0">
                <a:solidFill>
                  <a:srgbClr val="FFFFFF"/>
                </a:solidFill>
                <a:highlight>
                  <a:srgbClr val="000000"/>
                </a:highlight>
              </a:rPr>
              <a:t> ↓</a:t>
            </a:r>
          </a:p>
          <a:p>
            <a:pPr marL="0" indent="0">
              <a:buNone/>
            </a:pPr>
            <a:r>
              <a:rPr lang="en-US" dirty="0">
                <a:solidFill>
                  <a:srgbClr val="FFFFFF"/>
                </a:solidFill>
                <a:highlight>
                  <a:srgbClr val="000000"/>
                </a:highlight>
              </a:rPr>
              <a:t> Changes in food purchasing/preparation</a:t>
            </a:r>
          </a:p>
          <a:p>
            <a:pPr marL="0" indent="0">
              <a:buNone/>
            </a:pPr>
            <a:r>
              <a:rPr lang="en-US" dirty="0">
                <a:solidFill>
                  <a:srgbClr val="FFFFFF"/>
                </a:solidFill>
                <a:highlight>
                  <a:srgbClr val="000000"/>
                </a:highlight>
              </a:rPr>
              <a:t> ↓</a:t>
            </a:r>
          </a:p>
          <a:p>
            <a:pPr marL="0" indent="0">
              <a:buNone/>
            </a:pPr>
            <a:r>
              <a:rPr lang="en-US" dirty="0">
                <a:solidFill>
                  <a:srgbClr val="FFFFFF"/>
                </a:solidFill>
                <a:highlight>
                  <a:srgbClr val="000000"/>
                </a:highlight>
              </a:rPr>
              <a:t> Potential reduction in diet quality</a:t>
            </a:r>
          </a:p>
          <a:p>
            <a:r>
              <a:rPr lang="en-US" dirty="0">
                <a:solidFill>
                  <a:srgbClr val="FFFFFF"/>
                </a:solidFill>
                <a:highlight>
                  <a:srgbClr val="000000"/>
                </a:highlight>
              </a:rPr>
              <a:t>583 adults - obesity in England and Scotland</a:t>
            </a:r>
          </a:p>
          <a:p>
            <a:r>
              <a:rPr lang="en-US" dirty="0">
                <a:solidFill>
                  <a:srgbClr val="FFFFFF"/>
                </a:solidFill>
                <a:highlight>
                  <a:srgbClr val="000000"/>
                </a:highlight>
              </a:rPr>
              <a:t>Food insecurity - food purchasing and preparation practices</a:t>
            </a:r>
          </a:p>
          <a:p>
            <a:r>
              <a:rPr lang="en-US" dirty="0">
                <a:solidFill>
                  <a:srgbClr val="FFFFFF"/>
                </a:solidFill>
                <a:highlight>
                  <a:srgbClr val="000000"/>
                </a:highlight>
              </a:rPr>
              <a:t>Meal planning - higher diet quality</a:t>
            </a:r>
            <a:endParaRPr lang="en-US" i="1" dirty="0">
              <a:solidFill>
                <a:srgbClr val="FFFFFF"/>
              </a:solidFill>
              <a:highlight>
                <a:srgbClr val="000000"/>
              </a:highlight>
            </a:endParaRPr>
          </a:p>
          <a:p>
            <a:pPr marL="0" indent="0">
              <a:buNone/>
            </a:pPr>
            <a:r>
              <a:rPr lang="en-GB" i="1" dirty="0">
                <a:solidFill>
                  <a:srgbClr val="FFFFFF"/>
                </a:solidFill>
                <a:highlight>
                  <a:srgbClr val="000000"/>
                </a:highlight>
              </a:rPr>
              <a:t>(Stone et al., 2024)</a:t>
            </a:r>
          </a:p>
        </p:txBody>
      </p:sp>
    </p:spTree>
    <p:extLst>
      <p:ext uri="{BB962C8B-B14F-4D97-AF65-F5344CB8AC3E}">
        <p14:creationId xmlns:p14="http://schemas.microsoft.com/office/powerpoint/2010/main" val="35648083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065" y="140612"/>
            <a:ext cx="11405000" cy="891776"/>
          </a:xfrm>
        </p:spPr>
        <p:txBody>
          <a:bodyPr>
            <a:normAutofit/>
          </a:bodyPr>
          <a:lstStyle/>
          <a:p>
            <a:r>
              <a:rPr lang="en-US" sz="3300" dirty="0">
                <a:latin typeface="Arial" panose="020B0604020202020204" pitchFamily="34" charset="0"/>
                <a:cs typeface="Arial" panose="020B0604020202020204" pitchFamily="34" charset="0"/>
              </a:rPr>
              <a:t>Consequences of unhealthy dietary habits</a:t>
            </a:r>
            <a:endParaRPr lang="en-GB" sz="33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91614" y="1435510"/>
            <a:ext cx="7034414" cy="5837264"/>
          </a:xfrm>
        </p:spPr>
        <p:txBody>
          <a:bodyPr>
            <a:normAutofit/>
          </a:bodyPr>
          <a:lstStyle/>
          <a:p>
            <a:pPr marL="0" indent="0">
              <a:buNone/>
            </a:pPr>
            <a:r>
              <a:rPr lang="en-US" sz="1300" dirty="0">
                <a:latin typeface="Arial" panose="020B0604020202020204" pitchFamily="34" charset="0"/>
                <a:cs typeface="Arial" panose="020B0604020202020204" pitchFamily="34" charset="0"/>
              </a:rPr>
              <a:t>Poor diet</a:t>
            </a:r>
          </a:p>
          <a:p>
            <a:pPr marL="0" indent="0">
              <a:buNone/>
            </a:pPr>
            <a:r>
              <a:rPr lang="en-US" sz="1300" dirty="0">
                <a:latin typeface="Arial" panose="020B0604020202020204" pitchFamily="34" charset="0"/>
                <a:cs typeface="Arial" panose="020B0604020202020204" pitchFamily="34" charset="0"/>
              </a:rPr>
              <a:t>↓</a:t>
            </a:r>
          </a:p>
          <a:p>
            <a:pPr marL="0" indent="0">
              <a:buNone/>
            </a:pPr>
            <a:r>
              <a:rPr lang="en-US" sz="1300" dirty="0">
                <a:latin typeface="Arial" panose="020B0604020202020204" pitchFamily="34" charset="0"/>
                <a:cs typeface="Arial" panose="020B0604020202020204" pitchFamily="34" charset="0"/>
              </a:rPr>
              <a:t>Excess energy / poor diet quality</a:t>
            </a:r>
          </a:p>
          <a:p>
            <a:pPr marL="0" indent="0">
              <a:buNone/>
            </a:pPr>
            <a:r>
              <a:rPr lang="en-US" sz="1300" dirty="0">
                <a:latin typeface="Arial" panose="020B0604020202020204" pitchFamily="34" charset="0"/>
                <a:cs typeface="Arial" panose="020B0604020202020204" pitchFamily="34" charset="0"/>
              </a:rPr>
              <a:t>↓</a:t>
            </a:r>
          </a:p>
          <a:p>
            <a:pPr marL="0" indent="0">
              <a:buNone/>
            </a:pPr>
            <a:r>
              <a:rPr lang="en-US" sz="1300" dirty="0">
                <a:latin typeface="Arial" panose="020B0604020202020204" pitchFamily="34" charset="0"/>
                <a:cs typeface="Arial" panose="020B0604020202020204" pitchFamily="34" charset="0"/>
              </a:rPr>
              <a:t>Weight gain and adverse metabolic risk</a:t>
            </a:r>
          </a:p>
          <a:p>
            <a:pPr marL="0" indent="0">
              <a:buNone/>
            </a:pPr>
            <a:r>
              <a:rPr lang="en-US" sz="1300" dirty="0">
                <a:latin typeface="Arial" panose="020B0604020202020204" pitchFamily="34" charset="0"/>
                <a:cs typeface="Arial" panose="020B0604020202020204" pitchFamily="34" charset="0"/>
              </a:rPr>
              <a:t>↓</a:t>
            </a:r>
          </a:p>
          <a:p>
            <a:pPr marL="0" indent="0">
              <a:buNone/>
            </a:pPr>
            <a:r>
              <a:rPr lang="en-US" sz="1300" dirty="0">
                <a:latin typeface="Arial" panose="020B0604020202020204" pitchFamily="34" charset="0"/>
                <a:cs typeface="Arial" panose="020B0604020202020204" pitchFamily="34" charset="0"/>
              </a:rPr>
              <a:t>Higher likelihood of pre-diabetes</a:t>
            </a:r>
          </a:p>
          <a:p>
            <a:pPr marL="0" indent="0">
              <a:buNone/>
            </a:pPr>
            <a:r>
              <a:rPr lang="en-US" sz="1300" b="1" dirty="0">
                <a:latin typeface="Arial" panose="020B0604020202020204" pitchFamily="34" charset="0"/>
                <a:cs typeface="Arial" panose="020B0604020202020204" pitchFamily="34" charset="0"/>
              </a:rPr>
              <a:t>Type 2 diabetes can contribute to:</a:t>
            </a:r>
          </a:p>
          <a:p>
            <a:pPr lvl="1"/>
            <a:r>
              <a:rPr lang="en-US" sz="1300" dirty="0">
                <a:latin typeface="Arial" panose="020B0604020202020204" pitchFamily="34" charset="0"/>
                <a:cs typeface="Arial" panose="020B0604020202020204" pitchFamily="34" charset="0"/>
              </a:rPr>
              <a:t>Cardiovascular complications</a:t>
            </a:r>
          </a:p>
          <a:p>
            <a:pPr lvl="1"/>
            <a:r>
              <a:rPr lang="en-US" sz="1300" dirty="0">
                <a:latin typeface="Arial" panose="020B0604020202020204" pitchFamily="34" charset="0"/>
                <a:cs typeface="Arial" panose="020B0604020202020204" pitchFamily="34" charset="0"/>
              </a:rPr>
              <a:t>Renal complications</a:t>
            </a:r>
          </a:p>
          <a:p>
            <a:pPr lvl="1"/>
            <a:r>
              <a:rPr lang="en-US" sz="1300" dirty="0">
                <a:latin typeface="Arial" panose="020B0604020202020204" pitchFamily="34" charset="0"/>
                <a:cs typeface="Arial" panose="020B0604020202020204" pitchFamily="34" charset="0"/>
              </a:rPr>
              <a:t>Retinal complications</a:t>
            </a:r>
          </a:p>
          <a:p>
            <a:pPr lvl="1"/>
            <a:r>
              <a:rPr lang="en-US" sz="1300" dirty="0">
                <a:latin typeface="Arial" panose="020B0604020202020204" pitchFamily="34" charset="0"/>
                <a:cs typeface="Arial" panose="020B0604020202020204" pitchFamily="34" charset="0"/>
              </a:rPr>
              <a:t>Reduced quality of life</a:t>
            </a:r>
          </a:p>
          <a:p>
            <a:pPr lvl="1"/>
            <a:r>
              <a:rPr lang="en-US" sz="1300" dirty="0">
                <a:latin typeface="Arial" panose="020B0604020202020204" pitchFamily="34" charset="0"/>
                <a:cs typeface="Arial" panose="020B0604020202020204" pitchFamily="34" charset="0"/>
              </a:rPr>
              <a:t>Physical, psychological and social consequences</a:t>
            </a:r>
            <a:endParaRPr lang="en-US" sz="1300" i="1" dirty="0">
              <a:latin typeface="Arial" panose="020B0604020202020204" pitchFamily="34" charset="0"/>
              <a:cs typeface="Arial" panose="020B0604020202020204" pitchFamily="34" charset="0"/>
            </a:endParaRPr>
          </a:p>
          <a:p>
            <a:pPr marL="0" indent="0">
              <a:buNone/>
            </a:pPr>
            <a:r>
              <a:rPr lang="en-US" sz="1300" i="1" dirty="0">
                <a:latin typeface="Arial" panose="020B0604020202020204" pitchFamily="34" charset="0"/>
                <a:cs typeface="Arial" panose="020B0604020202020204" pitchFamily="34" charset="0"/>
              </a:rPr>
              <a:t>(Au-Yeung et al., 2024; Office for Health Improvement and Disparities, 2026)</a:t>
            </a:r>
            <a:endParaRPr lang="en-GB" sz="1300" i="1" dirty="0">
              <a:latin typeface="Arial" panose="020B0604020202020204" pitchFamily="34" charset="0"/>
              <a:cs typeface="Arial" panose="020B0604020202020204" pitchFamily="34" charset="0"/>
            </a:endParaRPr>
          </a:p>
        </p:txBody>
      </p:sp>
      <p:pic>
        <p:nvPicPr>
          <p:cNvPr id="5" name="Picture 4" descr="Assorted vegetables and fruits">
            <a:extLst>
              <a:ext uri="{FF2B5EF4-FFF2-40B4-BE49-F238E27FC236}">
                <a16:creationId xmlns:a16="http://schemas.microsoft.com/office/drawing/2014/main" id="{AA9C2ECB-EB2F-E597-60F7-6636E64BC1D9}"/>
              </a:ext>
            </a:extLst>
          </p:cNvPr>
          <p:cNvPicPr>
            <a:picLocks noChangeAspect="1"/>
          </p:cNvPicPr>
          <p:nvPr/>
        </p:nvPicPr>
        <p:blipFill>
          <a:blip r:embed="rId3"/>
          <a:srcRect l="34093" r="20612" b="-1"/>
          <a:stretch>
            <a:fillRect/>
          </a:stretch>
        </p:blipFill>
        <p:spPr>
          <a:xfrm>
            <a:off x="8321649" y="1230900"/>
            <a:ext cx="3617432" cy="5330952"/>
          </a:xfrm>
          <a:prstGeom prst="rect">
            <a:avLst/>
          </a:prstGeom>
        </p:spPr>
      </p:pic>
    </p:spTree>
    <p:extLst>
      <p:ext uri="{BB962C8B-B14F-4D97-AF65-F5344CB8AC3E}">
        <p14:creationId xmlns:p14="http://schemas.microsoft.com/office/powerpoint/2010/main" val="4776140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389" y="248767"/>
            <a:ext cx="10969773" cy="901922"/>
          </a:xfrm>
        </p:spPr>
        <p:txBody>
          <a:bodyPr>
            <a:normAutofit/>
          </a:bodyPr>
          <a:lstStyle/>
          <a:p>
            <a:r>
              <a:rPr lang="en-GB" dirty="0"/>
              <a:t>Three measurable Campaign Aims</a:t>
            </a:r>
          </a:p>
        </p:txBody>
      </p:sp>
      <p:graphicFrame>
        <p:nvGraphicFramePr>
          <p:cNvPr id="21" name="Content Placeholder 2">
            <a:extLst>
              <a:ext uri="{FF2B5EF4-FFF2-40B4-BE49-F238E27FC236}">
                <a16:creationId xmlns:a16="http://schemas.microsoft.com/office/drawing/2014/main" id="{71FC5071-5C84-05F1-E2AB-AF91A99BC1D1}"/>
              </a:ext>
            </a:extLst>
          </p:cNvPr>
          <p:cNvGraphicFramePr>
            <a:graphicFrameLocks noGrp="1"/>
          </p:cNvGraphicFramePr>
          <p:nvPr>
            <p:ph idx="1"/>
            <p:extLst>
              <p:ext uri="{D42A27DB-BD31-4B8C-83A1-F6EECF244321}">
                <p14:modId xmlns:p14="http://schemas.microsoft.com/office/powerpoint/2010/main" val="2138455210"/>
              </p:ext>
            </p:extLst>
          </p:nvPr>
        </p:nvGraphicFramePr>
        <p:xfrm>
          <a:off x="1439483" y="1445342"/>
          <a:ext cx="9926607" cy="52943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37152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ssorted pills and capsules">
            <a:extLst>
              <a:ext uri="{FF2B5EF4-FFF2-40B4-BE49-F238E27FC236}">
                <a16:creationId xmlns:a16="http://schemas.microsoft.com/office/drawing/2014/main" id="{32FFD451-BBB3-27DA-012E-B94ED0C8849D}"/>
              </a:ext>
            </a:extLst>
          </p:cNvPr>
          <p:cNvPicPr>
            <a:picLocks noChangeAspect="1"/>
          </p:cNvPicPr>
          <p:nvPr/>
        </p:nvPicPr>
        <p:blipFill>
          <a:blip r:embed="rId3">
            <a:alphaModFix amt="25000"/>
          </a:blip>
          <a:srcRect t="5140" b="10591"/>
          <a:stretch>
            <a:fillRect/>
          </a:stretch>
        </p:blipFill>
        <p:spPr>
          <a:xfrm>
            <a:off x="-68826" y="403133"/>
            <a:ext cx="12929399" cy="6857990"/>
          </a:xfrm>
          <a:prstGeom prst="rect">
            <a:avLst/>
          </a:prstGeom>
        </p:spPr>
      </p:pic>
      <p:sp>
        <p:nvSpPr>
          <p:cNvPr id="2" name="Title 1"/>
          <p:cNvSpPr>
            <a:spLocks noGrp="1"/>
          </p:cNvSpPr>
          <p:nvPr>
            <p:ph type="title"/>
          </p:nvPr>
        </p:nvSpPr>
        <p:spPr>
          <a:xfrm>
            <a:off x="893364" y="193007"/>
            <a:ext cx="11742437" cy="1112865"/>
          </a:xfrm>
        </p:spPr>
        <p:txBody>
          <a:bodyPr>
            <a:normAutofit/>
          </a:bodyPr>
          <a:lstStyle/>
          <a:p>
            <a:r>
              <a:rPr lang="en-GB" dirty="0">
                <a:solidFill>
                  <a:schemeClr val="tx1"/>
                </a:solidFill>
              </a:rPr>
              <a:t>Justification of Campaign</a:t>
            </a:r>
          </a:p>
        </p:txBody>
      </p:sp>
      <p:sp>
        <p:nvSpPr>
          <p:cNvPr id="3" name="Content Placeholder 2"/>
          <p:cNvSpPr>
            <a:spLocks noGrp="1"/>
          </p:cNvSpPr>
          <p:nvPr>
            <p:ph idx="1"/>
          </p:nvPr>
        </p:nvSpPr>
        <p:spPr>
          <a:xfrm>
            <a:off x="3662791" y="1591695"/>
            <a:ext cx="7315200" cy="5120640"/>
          </a:xfrm>
        </p:spPr>
        <p:txBody>
          <a:bodyPr>
            <a:normAutofit/>
          </a:bodyPr>
          <a:lstStyle/>
          <a:p>
            <a:pPr marL="0" indent="0">
              <a:buNone/>
            </a:pPr>
            <a:r>
              <a:rPr lang="en-US" sz="1400" b="1" dirty="0">
                <a:solidFill>
                  <a:schemeClr val="tx1"/>
                </a:solidFill>
              </a:rPr>
              <a:t>THE NEED</a:t>
            </a:r>
          </a:p>
          <a:p>
            <a:pPr marL="0" indent="0">
              <a:buNone/>
            </a:pPr>
            <a:r>
              <a:rPr lang="en-US" sz="1400" dirty="0">
                <a:solidFill>
                  <a:schemeClr val="tx1"/>
                </a:solidFill>
              </a:rPr>
              <a:t>Large population at increased diabetes risk</a:t>
            </a:r>
          </a:p>
          <a:p>
            <a:pPr marL="0" indent="0">
              <a:buNone/>
            </a:pPr>
            <a:r>
              <a:rPr lang="en-US" sz="1400" dirty="0">
                <a:solidFill>
                  <a:schemeClr val="tx1"/>
                </a:solidFill>
              </a:rPr>
              <a:t>↓</a:t>
            </a:r>
          </a:p>
          <a:p>
            <a:pPr marL="0" indent="0">
              <a:buNone/>
            </a:pPr>
            <a:r>
              <a:rPr lang="en-US" sz="1400" b="1" dirty="0">
                <a:solidFill>
                  <a:schemeClr val="tx1"/>
                </a:solidFill>
              </a:rPr>
              <a:t>THE BEHAVIOUR</a:t>
            </a:r>
          </a:p>
          <a:p>
            <a:pPr marL="0" indent="0">
              <a:buNone/>
            </a:pPr>
            <a:r>
              <a:rPr lang="en-US" sz="1400" dirty="0">
                <a:solidFill>
                  <a:schemeClr val="tx1"/>
                </a:solidFill>
              </a:rPr>
              <a:t>Most adults do not meet several UK dietary recommendations</a:t>
            </a:r>
          </a:p>
          <a:p>
            <a:pPr marL="0" indent="0">
              <a:buNone/>
            </a:pPr>
            <a:r>
              <a:rPr lang="en-US" sz="1400" dirty="0">
                <a:solidFill>
                  <a:schemeClr val="tx1"/>
                </a:solidFill>
              </a:rPr>
              <a:t>↓</a:t>
            </a:r>
          </a:p>
          <a:p>
            <a:pPr marL="0" indent="0">
              <a:buNone/>
            </a:pPr>
            <a:r>
              <a:rPr lang="en-US" sz="1400" b="1" dirty="0">
                <a:solidFill>
                  <a:schemeClr val="tx1"/>
                </a:solidFill>
              </a:rPr>
              <a:t>THE INEQUALITY</a:t>
            </a:r>
          </a:p>
          <a:p>
            <a:pPr marL="0" indent="0">
              <a:buNone/>
            </a:pPr>
            <a:r>
              <a:rPr lang="en-US" sz="1400" dirty="0">
                <a:solidFill>
                  <a:schemeClr val="tx1"/>
                </a:solidFill>
              </a:rPr>
              <a:t>Diet and diabetes risk are social pattern</a:t>
            </a:r>
          </a:p>
          <a:p>
            <a:pPr marL="0" indent="0">
              <a:buNone/>
            </a:pPr>
            <a:r>
              <a:rPr lang="en-US" sz="1400" dirty="0">
                <a:solidFill>
                  <a:schemeClr val="tx1"/>
                </a:solidFill>
              </a:rPr>
              <a:t>↓</a:t>
            </a:r>
          </a:p>
          <a:p>
            <a:pPr marL="0" indent="0">
              <a:buNone/>
            </a:pPr>
            <a:r>
              <a:rPr lang="en-US" sz="1400" b="1" dirty="0">
                <a:solidFill>
                  <a:schemeClr val="tx1"/>
                </a:solidFill>
              </a:rPr>
              <a:t>THE RESPONSE  </a:t>
            </a:r>
          </a:p>
          <a:p>
            <a:pPr marL="0" indent="0">
              <a:buNone/>
            </a:pPr>
            <a:r>
              <a:rPr lang="en-US" sz="1400" dirty="0">
                <a:solidFill>
                  <a:schemeClr val="tx1"/>
                </a:solidFill>
              </a:rPr>
              <a:t>A practical, affordable and </a:t>
            </a:r>
            <a:r>
              <a:rPr lang="en-US" sz="1400" dirty="0" err="1">
                <a:solidFill>
                  <a:schemeClr val="tx1"/>
                </a:solidFill>
              </a:rPr>
              <a:t>behaviour</a:t>
            </a:r>
            <a:r>
              <a:rPr lang="en-US" sz="1400" dirty="0">
                <a:solidFill>
                  <a:schemeClr val="tx1"/>
                </a:solidFill>
              </a:rPr>
              <a:t>-focused dietary intervention</a:t>
            </a:r>
          </a:p>
          <a:p>
            <a:pPr marL="0" indent="0">
              <a:buNone/>
            </a:pPr>
            <a:endParaRPr lang="en-US" sz="1400" b="1" dirty="0">
              <a:solidFill>
                <a:schemeClr val="tx1"/>
              </a:solidFill>
            </a:endParaRPr>
          </a:p>
          <a:p>
            <a:pPr marL="0" indent="0">
              <a:buNone/>
            </a:pPr>
            <a:r>
              <a:rPr lang="en-US" sz="1400" b="1" dirty="0">
                <a:solidFill>
                  <a:schemeClr val="tx1"/>
                </a:solidFill>
              </a:rPr>
              <a:t>Healthy choices require both knowledge and the opportunity to act on that knowledge.</a:t>
            </a:r>
          </a:p>
          <a:p>
            <a:pPr marL="0" indent="0">
              <a:buNone/>
            </a:pPr>
            <a:r>
              <a:rPr lang="en-US" sz="1400" i="1" dirty="0">
                <a:solidFill>
                  <a:schemeClr val="tx1"/>
                </a:solidFill>
              </a:rPr>
              <a:t>(Au-Yeung et al., 2024; Stone et al., 2024)</a:t>
            </a:r>
          </a:p>
          <a:p>
            <a:pPr marL="0" indent="0">
              <a:buNone/>
            </a:pPr>
            <a:endParaRPr lang="en-GB" sz="1400" dirty="0">
              <a:solidFill>
                <a:schemeClr val="tx1"/>
              </a:solidFill>
            </a:endParaRPr>
          </a:p>
        </p:txBody>
      </p:sp>
    </p:spTree>
    <p:extLst>
      <p:ext uri="{BB962C8B-B14F-4D97-AF65-F5344CB8AC3E}">
        <p14:creationId xmlns:p14="http://schemas.microsoft.com/office/powerpoint/2010/main" val="70869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pple with measuring tape">
            <a:extLst>
              <a:ext uri="{FF2B5EF4-FFF2-40B4-BE49-F238E27FC236}">
                <a16:creationId xmlns:a16="http://schemas.microsoft.com/office/drawing/2014/main" id="{A38CCDAA-1604-CA6B-7970-14AE59E1A131}"/>
              </a:ext>
            </a:extLst>
          </p:cNvPr>
          <p:cNvPicPr>
            <a:picLocks noChangeAspect="1"/>
          </p:cNvPicPr>
          <p:nvPr/>
        </p:nvPicPr>
        <p:blipFill>
          <a:blip r:embed="rId2">
            <a:alphaModFix amt="35000"/>
          </a:blip>
          <a:srcRect b="14773"/>
          <a:stretch>
            <a:fillRect/>
          </a:stretch>
        </p:blipFill>
        <p:spPr>
          <a:xfrm>
            <a:off x="20" y="10"/>
            <a:ext cx="12191980" cy="6857990"/>
          </a:xfrm>
          <a:prstGeom prst="rect">
            <a:avLst/>
          </a:prstGeom>
        </p:spPr>
      </p:pic>
      <p:sp>
        <p:nvSpPr>
          <p:cNvPr id="2" name="Title 1"/>
          <p:cNvSpPr>
            <a:spLocks noGrp="1"/>
          </p:cNvSpPr>
          <p:nvPr>
            <p:ph type="ctrTitle"/>
          </p:nvPr>
        </p:nvSpPr>
        <p:spPr>
          <a:xfrm>
            <a:off x="1069847" y="758952"/>
            <a:ext cx="9055227" cy="3794760"/>
          </a:xfrm>
        </p:spPr>
        <p:txBody>
          <a:bodyPr>
            <a:normAutofit/>
          </a:bodyPr>
          <a:lstStyle/>
          <a:p>
            <a:r>
              <a:rPr lang="en-US" sz="6200" dirty="0">
                <a:ln w="15875">
                  <a:solidFill>
                    <a:srgbClr val="FFFFFF"/>
                  </a:solidFill>
                </a:ln>
                <a:noFill/>
                <a:highlight>
                  <a:srgbClr val="000000"/>
                </a:highlight>
              </a:rPr>
              <a:t>Diet and Nutrition for Type 2 Diabetes Prevention in Adults Aged 35+</a:t>
            </a:r>
            <a:endParaRPr lang="en-GB" sz="6200" dirty="0">
              <a:ln w="15875">
                <a:solidFill>
                  <a:srgbClr val="FFFFFF"/>
                </a:solidFill>
              </a:ln>
              <a:noFill/>
              <a:highlight>
                <a:srgbClr val="000000"/>
              </a:highlight>
            </a:endParaRPr>
          </a:p>
        </p:txBody>
      </p:sp>
      <p:sp>
        <p:nvSpPr>
          <p:cNvPr id="3" name="Subtitle 2"/>
          <p:cNvSpPr>
            <a:spLocks noGrp="1"/>
          </p:cNvSpPr>
          <p:nvPr>
            <p:ph type="subTitle" idx="1"/>
          </p:nvPr>
        </p:nvSpPr>
        <p:spPr>
          <a:xfrm>
            <a:off x="1100014" y="4670246"/>
            <a:ext cx="9430333" cy="1419658"/>
          </a:xfrm>
        </p:spPr>
        <p:txBody>
          <a:bodyPr>
            <a:normAutofit fontScale="92500" lnSpcReduction="10000"/>
          </a:bodyPr>
          <a:lstStyle/>
          <a:p>
            <a:r>
              <a:rPr lang="en-GB" sz="2400" dirty="0">
                <a:solidFill>
                  <a:schemeClr val="tx1"/>
                </a:solidFill>
              </a:rPr>
              <a:t>Task 3: Benefits and Challenges</a:t>
            </a:r>
          </a:p>
          <a:p>
            <a:r>
              <a:rPr lang="en-GB" sz="2400" dirty="0">
                <a:solidFill>
                  <a:schemeClr val="tx1"/>
                </a:solidFill>
              </a:rPr>
              <a:t>Shaira Hussain</a:t>
            </a:r>
          </a:p>
          <a:p>
            <a:r>
              <a:rPr lang="en-GB" sz="2400" dirty="0">
                <a:solidFill>
                  <a:schemeClr val="tx1"/>
                </a:solidFill>
              </a:rPr>
              <a:t>Student ID: 2314799</a:t>
            </a:r>
          </a:p>
        </p:txBody>
      </p:sp>
    </p:spTree>
    <p:extLst>
      <p:ext uri="{BB962C8B-B14F-4D97-AF65-F5344CB8AC3E}">
        <p14:creationId xmlns:p14="http://schemas.microsoft.com/office/powerpoint/2010/main" val="975719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84723" y="-69376"/>
            <a:ext cx="6410631" cy="5103491"/>
          </a:xfrm>
        </p:spPr>
        <p:txBody>
          <a:bodyPr anchor="b">
            <a:normAutofit/>
          </a:bodyPr>
          <a:lstStyle/>
          <a:p>
            <a:pPr algn="r"/>
            <a:r>
              <a:rPr lang="en-US" dirty="0">
                <a:solidFill>
                  <a:schemeClr val="accent1"/>
                </a:solidFill>
              </a:rPr>
              <a:t>Knowledge: What to Eat Is Not Always Enough</a:t>
            </a:r>
            <a:endParaRPr lang="en-GB" dirty="0">
              <a:solidFill>
                <a:schemeClr val="accent1"/>
              </a:solidFill>
            </a:endParaRPr>
          </a:p>
        </p:txBody>
      </p:sp>
      <p:sp>
        <p:nvSpPr>
          <p:cNvPr id="3" name="Content Placeholder 2"/>
          <p:cNvSpPr>
            <a:spLocks noGrp="1"/>
          </p:cNvSpPr>
          <p:nvPr>
            <p:ph idx="1"/>
          </p:nvPr>
        </p:nvSpPr>
        <p:spPr>
          <a:xfrm>
            <a:off x="196646" y="147485"/>
            <a:ext cx="6617109" cy="6577780"/>
          </a:xfrm>
        </p:spPr>
        <p:txBody>
          <a:bodyPr anchor="t">
            <a:normAutofit/>
          </a:bodyPr>
          <a:lstStyle/>
          <a:p>
            <a:pPr marL="0" indent="0">
              <a:buNone/>
            </a:pPr>
            <a:r>
              <a:rPr lang="en-US" sz="1600" b="1" dirty="0"/>
              <a:t>Our campaign can support a healthier diet through:</a:t>
            </a:r>
          </a:p>
          <a:p>
            <a:r>
              <a:rPr lang="en-US" sz="1600" dirty="0"/>
              <a:t>Physiological</a:t>
            </a:r>
          </a:p>
          <a:p>
            <a:pPr lvl="1"/>
            <a:r>
              <a:rPr lang="en-US" dirty="0"/>
              <a:t>Improved dietary quality</a:t>
            </a:r>
          </a:p>
          <a:p>
            <a:pPr lvl="1"/>
            <a:r>
              <a:rPr lang="en-US" dirty="0"/>
              <a:t>Healthier weight management</a:t>
            </a:r>
          </a:p>
          <a:p>
            <a:pPr lvl="1"/>
            <a:r>
              <a:rPr lang="en-US" dirty="0"/>
              <a:t>Reduced modifiable metabolic risk</a:t>
            </a:r>
          </a:p>
          <a:p>
            <a:r>
              <a:rPr lang="en-US" sz="1600" dirty="0"/>
              <a:t>Psychological</a:t>
            </a:r>
          </a:p>
          <a:p>
            <a:pPr lvl="1"/>
            <a:r>
              <a:rPr lang="en-US" dirty="0"/>
              <a:t>Greater confidence and self-efficacy</a:t>
            </a:r>
          </a:p>
          <a:p>
            <a:pPr lvl="1"/>
            <a:r>
              <a:rPr lang="en-US" dirty="0"/>
              <a:t>Increased sense of control</a:t>
            </a:r>
          </a:p>
          <a:p>
            <a:pPr lvl="1"/>
            <a:r>
              <a:rPr lang="en-US" dirty="0"/>
              <a:t>Improved motivation to make healthier choices</a:t>
            </a:r>
          </a:p>
          <a:p>
            <a:r>
              <a:rPr lang="en-US" sz="1600" dirty="0"/>
              <a:t>Sociological</a:t>
            </a:r>
          </a:p>
          <a:p>
            <a:pPr lvl="1"/>
            <a:r>
              <a:rPr lang="en-US" dirty="0"/>
              <a:t>Peer and family support</a:t>
            </a:r>
          </a:p>
          <a:p>
            <a:pPr lvl="1"/>
            <a:r>
              <a:rPr lang="en-US" dirty="0"/>
              <a:t>Shared healthy-eating practices</a:t>
            </a:r>
          </a:p>
          <a:p>
            <a:pPr lvl="1"/>
            <a:r>
              <a:rPr lang="en-US" dirty="0"/>
              <a:t>Reduced social barriers to change</a:t>
            </a:r>
          </a:p>
          <a:p>
            <a:pPr marL="0" indent="0">
              <a:buNone/>
            </a:pPr>
            <a:r>
              <a:rPr lang="en-US" sz="1600" b="1" dirty="0"/>
              <a:t>But: Knowledge alone may not change </a:t>
            </a:r>
            <a:r>
              <a:rPr lang="en-US" sz="1600" b="1" dirty="0" err="1"/>
              <a:t>behaviour</a:t>
            </a:r>
            <a:r>
              <a:rPr lang="en-US" sz="1600" b="1" dirty="0"/>
              <a:t>.</a:t>
            </a:r>
          </a:p>
          <a:p>
            <a:pPr marL="0" indent="0">
              <a:buNone/>
            </a:pPr>
            <a:r>
              <a:rPr lang="da-DK" sz="1600" b="1" i="1" dirty="0"/>
              <a:t>(Au-Yeung et al., 2024; Stone et al., 2024; Sajwani et al., 2024</a:t>
            </a:r>
            <a:r>
              <a:rPr lang="da-DK" sz="1400" b="1" i="1" dirty="0"/>
              <a:t>)</a:t>
            </a:r>
            <a:endParaRPr lang="en-GB" sz="1400" b="1" i="1" dirty="0"/>
          </a:p>
        </p:txBody>
      </p:sp>
    </p:spTree>
    <p:extLst>
      <p:ext uri="{BB962C8B-B14F-4D97-AF65-F5344CB8AC3E}">
        <p14:creationId xmlns:p14="http://schemas.microsoft.com/office/powerpoint/2010/main" val="42000692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4193242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501761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84991"/>
            <a:ext cx="10515600" cy="791526"/>
          </a:xfrm>
        </p:spPr>
        <p:txBody>
          <a:bodyPr>
            <a:normAutofit/>
          </a:bodyPr>
          <a:lstStyle/>
          <a:p>
            <a:r>
              <a:rPr lang="en-US" sz="3200" dirty="0"/>
              <a:t>Theory Into Practice: Campaign Responds</a:t>
            </a:r>
            <a:endParaRPr lang="en-GB" sz="32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88280197"/>
              </p:ext>
            </p:extLst>
          </p:nvPr>
        </p:nvGraphicFramePr>
        <p:xfrm>
          <a:off x="245806" y="2064774"/>
          <a:ext cx="10953136" cy="3687099"/>
        </p:xfrm>
        <a:graphic>
          <a:graphicData uri="http://schemas.openxmlformats.org/drawingml/2006/table">
            <a:tbl>
              <a:tblPr firstRow="1" bandRow="1">
                <a:tableStyleId>{5C22544A-7EE6-4342-B048-85BDC9FD1C3A}</a:tableStyleId>
              </a:tblPr>
              <a:tblGrid>
                <a:gridCol w="3621549">
                  <a:extLst>
                    <a:ext uri="{9D8B030D-6E8A-4147-A177-3AD203B41FA5}">
                      <a16:colId xmlns:a16="http://schemas.microsoft.com/office/drawing/2014/main" val="3652631546"/>
                    </a:ext>
                  </a:extLst>
                </a:gridCol>
                <a:gridCol w="3621549">
                  <a:extLst>
                    <a:ext uri="{9D8B030D-6E8A-4147-A177-3AD203B41FA5}">
                      <a16:colId xmlns:a16="http://schemas.microsoft.com/office/drawing/2014/main" val="206453943"/>
                    </a:ext>
                  </a:extLst>
                </a:gridCol>
                <a:gridCol w="3710038">
                  <a:extLst>
                    <a:ext uri="{9D8B030D-6E8A-4147-A177-3AD203B41FA5}">
                      <a16:colId xmlns:a16="http://schemas.microsoft.com/office/drawing/2014/main" val="402165803"/>
                    </a:ext>
                  </a:extLst>
                </a:gridCol>
              </a:tblGrid>
              <a:tr h="511708">
                <a:tc>
                  <a:txBody>
                    <a:bodyPr/>
                    <a:lstStyle/>
                    <a:p>
                      <a:pPr algn="ctr"/>
                      <a:r>
                        <a:rPr lang="en-GB" sz="1200" dirty="0"/>
                        <a:t>Identified Barrier</a:t>
                      </a:r>
                    </a:p>
                  </a:txBody>
                  <a:tcPr marL="69668" marR="69668"/>
                </a:tc>
                <a:tc>
                  <a:txBody>
                    <a:bodyPr/>
                    <a:lstStyle/>
                    <a:p>
                      <a:pPr algn="ctr"/>
                      <a:r>
                        <a:rPr lang="en-GB" sz="1200" dirty="0"/>
                        <a:t>Theory</a:t>
                      </a:r>
                    </a:p>
                  </a:txBody>
                  <a:tcPr marL="69668" marR="69668"/>
                </a:tc>
                <a:tc>
                  <a:txBody>
                    <a:bodyPr/>
                    <a:lstStyle/>
                    <a:p>
                      <a:pPr algn="ctr"/>
                      <a:r>
                        <a:rPr lang="en-GB" sz="1200" dirty="0"/>
                        <a:t>Campaign Response</a:t>
                      </a:r>
                    </a:p>
                  </a:txBody>
                  <a:tcPr marL="69668" marR="69668"/>
                </a:tc>
                <a:extLst>
                  <a:ext uri="{0D108BD9-81ED-4DB2-BD59-A6C34878D82A}">
                    <a16:rowId xmlns:a16="http://schemas.microsoft.com/office/drawing/2014/main" val="3309125808"/>
                  </a:ext>
                </a:extLst>
              </a:tr>
              <a:tr h="511708">
                <a:tc>
                  <a:txBody>
                    <a:bodyPr/>
                    <a:lstStyle/>
                    <a:p>
                      <a:pPr algn="ctr"/>
                      <a:r>
                        <a:rPr lang="en-GB" sz="1200" dirty="0"/>
                        <a:t>Diabetes won’t happen</a:t>
                      </a:r>
                      <a:r>
                        <a:rPr lang="en-GB" sz="1200" baseline="0" dirty="0"/>
                        <a:t> to me</a:t>
                      </a:r>
                      <a:endParaRPr lang="en-GB" sz="1200" dirty="0"/>
                    </a:p>
                  </a:txBody>
                  <a:tcPr marL="69668" marR="69668"/>
                </a:tc>
                <a:tc>
                  <a:txBody>
                    <a:bodyPr/>
                    <a:lstStyle/>
                    <a:p>
                      <a:pPr algn="ctr"/>
                      <a:r>
                        <a:rPr lang="en-GB" sz="1200" dirty="0"/>
                        <a:t>HBM - Susceptibility</a:t>
                      </a:r>
                    </a:p>
                  </a:txBody>
                  <a:tcPr marL="69668" marR="69668"/>
                </a:tc>
                <a:tc>
                  <a:txBody>
                    <a:bodyPr/>
                    <a:lstStyle/>
                    <a:p>
                      <a:pPr algn="ctr"/>
                      <a:r>
                        <a:rPr lang="en-GB" sz="1200" dirty="0"/>
                        <a:t>Personal risk-awareness Activity</a:t>
                      </a:r>
                    </a:p>
                  </a:txBody>
                  <a:tcPr marL="69668" marR="69668"/>
                </a:tc>
                <a:extLst>
                  <a:ext uri="{0D108BD9-81ED-4DB2-BD59-A6C34878D82A}">
                    <a16:rowId xmlns:a16="http://schemas.microsoft.com/office/drawing/2014/main" val="3665937128"/>
                  </a:ext>
                </a:extLst>
              </a:tr>
              <a:tr h="630872">
                <a:tc>
                  <a:txBody>
                    <a:bodyPr/>
                    <a:lstStyle/>
                    <a:p>
                      <a:pPr algn="ctr"/>
                      <a:r>
                        <a:rPr lang="en-GB" sz="1200" dirty="0"/>
                        <a:t>Healthy food cost too</a:t>
                      </a:r>
                      <a:r>
                        <a:rPr lang="en-GB" sz="1200" baseline="0" dirty="0"/>
                        <a:t> much</a:t>
                      </a:r>
                      <a:endParaRPr lang="en-GB" sz="1200" dirty="0"/>
                    </a:p>
                  </a:txBody>
                  <a:tcPr marL="69668" marR="69668"/>
                </a:tc>
                <a:tc>
                  <a:txBody>
                    <a:bodyPr/>
                    <a:lstStyle/>
                    <a:p>
                      <a:pPr algn="ctr"/>
                      <a:r>
                        <a:rPr lang="en-GB" sz="1200" dirty="0"/>
                        <a:t>HBM barriers +</a:t>
                      </a:r>
                      <a:r>
                        <a:rPr lang="en-GB" sz="1200" baseline="0" dirty="0"/>
                        <a:t> TPB control</a:t>
                      </a:r>
                      <a:endParaRPr lang="en-GB" sz="1200" dirty="0"/>
                    </a:p>
                  </a:txBody>
                  <a:tcPr marL="69668" marR="69668"/>
                </a:tc>
                <a:tc>
                  <a:txBody>
                    <a:bodyPr/>
                    <a:lstStyle/>
                    <a:p>
                      <a:pPr algn="ctr"/>
                      <a:r>
                        <a:rPr lang="en-GB" sz="1200" dirty="0"/>
                        <a:t>Budget</a:t>
                      </a:r>
                      <a:r>
                        <a:rPr lang="en-GB" sz="1200" baseline="0" dirty="0"/>
                        <a:t> Challenges and </a:t>
                      </a:r>
                      <a:r>
                        <a:rPr lang="en-GB" sz="1200" dirty="0"/>
                        <a:t>Affordable</a:t>
                      </a:r>
                      <a:r>
                        <a:rPr lang="en-GB" sz="1200" baseline="0" dirty="0"/>
                        <a:t> Food Swaps</a:t>
                      </a:r>
                      <a:endParaRPr lang="en-GB" sz="1200" dirty="0"/>
                    </a:p>
                  </a:txBody>
                  <a:tcPr marL="69668" marR="69668"/>
                </a:tc>
                <a:extLst>
                  <a:ext uri="{0D108BD9-81ED-4DB2-BD59-A6C34878D82A}">
                    <a16:rowId xmlns:a16="http://schemas.microsoft.com/office/drawing/2014/main" val="1317872716"/>
                  </a:ext>
                </a:extLst>
              </a:tr>
              <a:tr h="630872">
                <a:tc>
                  <a:txBody>
                    <a:bodyPr/>
                    <a:lstStyle/>
                    <a:p>
                      <a:pPr algn="ctr"/>
                      <a:r>
                        <a:rPr lang="en-GB" sz="1200" dirty="0"/>
                        <a:t>My family prefers</a:t>
                      </a:r>
                      <a:r>
                        <a:rPr lang="en-GB" sz="1200" baseline="0" dirty="0"/>
                        <a:t> our usual meals</a:t>
                      </a:r>
                      <a:endParaRPr lang="en-GB" sz="1200" dirty="0"/>
                    </a:p>
                  </a:txBody>
                  <a:tcPr marL="69668" marR="69668"/>
                </a:tc>
                <a:tc>
                  <a:txBody>
                    <a:bodyPr/>
                    <a:lstStyle/>
                    <a:p>
                      <a:pPr algn="ctr"/>
                      <a:r>
                        <a:rPr lang="en-GB" sz="1200" dirty="0"/>
                        <a:t>HBM – Subjective norms</a:t>
                      </a:r>
                    </a:p>
                  </a:txBody>
                  <a:tcPr marL="69668" marR="69668"/>
                </a:tc>
                <a:tc>
                  <a:txBody>
                    <a:bodyPr/>
                    <a:lstStyle/>
                    <a:p>
                      <a:pPr algn="ctr"/>
                      <a:r>
                        <a:rPr lang="en-GB" sz="1200" dirty="0"/>
                        <a:t>Family friendly</a:t>
                      </a:r>
                      <a:r>
                        <a:rPr lang="en-GB" sz="1200" baseline="0" dirty="0"/>
                        <a:t> recipe group discussion</a:t>
                      </a:r>
                      <a:endParaRPr lang="en-GB" sz="1200" dirty="0"/>
                    </a:p>
                  </a:txBody>
                  <a:tcPr marL="69668" marR="69668"/>
                </a:tc>
                <a:extLst>
                  <a:ext uri="{0D108BD9-81ED-4DB2-BD59-A6C34878D82A}">
                    <a16:rowId xmlns:a16="http://schemas.microsoft.com/office/drawing/2014/main" val="3256750978"/>
                  </a:ext>
                </a:extLst>
              </a:tr>
              <a:tr h="511708">
                <a:tc>
                  <a:txBody>
                    <a:bodyPr/>
                    <a:lstStyle/>
                    <a:p>
                      <a:pPr algn="ctr"/>
                      <a:r>
                        <a:rPr lang="en-GB" sz="1200" dirty="0"/>
                        <a:t>I don’t know what</a:t>
                      </a:r>
                      <a:r>
                        <a:rPr lang="en-GB" sz="1200" baseline="0" dirty="0"/>
                        <a:t> to buy</a:t>
                      </a:r>
                      <a:endParaRPr lang="en-GB" sz="1200" dirty="0"/>
                    </a:p>
                  </a:txBody>
                  <a:tcPr marL="69668" marR="69668"/>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GB" sz="1200" dirty="0"/>
                        <a:t>HBM</a:t>
                      </a:r>
                      <a:r>
                        <a:rPr lang="en-GB" sz="1200" baseline="0" dirty="0"/>
                        <a:t> self-efficacy + TPB Control</a:t>
                      </a:r>
                      <a:endParaRPr lang="en-GB" sz="1200" dirty="0"/>
                    </a:p>
                  </a:txBody>
                  <a:tcPr marL="69668" marR="69668"/>
                </a:tc>
                <a:tc>
                  <a:txBody>
                    <a:bodyPr/>
                    <a:lstStyle/>
                    <a:p>
                      <a:pPr algn="ctr"/>
                      <a:r>
                        <a:rPr lang="en-GB" sz="1200" dirty="0"/>
                        <a:t>Shopping</a:t>
                      </a:r>
                      <a:r>
                        <a:rPr lang="en-GB" sz="1200" baseline="0" dirty="0"/>
                        <a:t> Activity</a:t>
                      </a:r>
                      <a:endParaRPr lang="en-GB" sz="1200" dirty="0"/>
                    </a:p>
                  </a:txBody>
                  <a:tcPr marL="69668" marR="69668"/>
                </a:tc>
                <a:extLst>
                  <a:ext uri="{0D108BD9-81ED-4DB2-BD59-A6C34878D82A}">
                    <a16:rowId xmlns:a16="http://schemas.microsoft.com/office/drawing/2014/main" val="3955887655"/>
                  </a:ext>
                </a:extLst>
              </a:tr>
              <a:tr h="378523">
                <a:tc>
                  <a:txBody>
                    <a:bodyPr/>
                    <a:lstStyle/>
                    <a:p>
                      <a:pPr algn="ctr"/>
                      <a:endParaRPr lang="en-GB" sz="1200" dirty="0"/>
                    </a:p>
                  </a:txBody>
                  <a:tcPr marL="69668" marR="69668"/>
                </a:tc>
                <a:tc>
                  <a:txBody>
                    <a:bodyPr/>
                    <a:lstStyle/>
                    <a:p>
                      <a:pPr algn="ctr"/>
                      <a:endParaRPr lang="en-GB" sz="1200" dirty="0"/>
                    </a:p>
                  </a:txBody>
                  <a:tcPr marL="69668" marR="69668"/>
                </a:tc>
                <a:tc>
                  <a:txBody>
                    <a:bodyPr/>
                    <a:lstStyle/>
                    <a:p>
                      <a:pPr algn="ctr"/>
                      <a:endParaRPr lang="en-GB" sz="1200" dirty="0"/>
                    </a:p>
                  </a:txBody>
                  <a:tcPr marL="69668" marR="69668"/>
                </a:tc>
                <a:extLst>
                  <a:ext uri="{0D108BD9-81ED-4DB2-BD59-A6C34878D82A}">
                    <a16:rowId xmlns:a16="http://schemas.microsoft.com/office/drawing/2014/main" val="1453975162"/>
                  </a:ext>
                </a:extLst>
              </a:tr>
              <a:tr h="511708">
                <a:tc>
                  <a:txBody>
                    <a:bodyPr/>
                    <a:lstStyle/>
                    <a:p>
                      <a:pPr algn="ctr"/>
                      <a:r>
                        <a:rPr lang="en-GB" sz="1200" dirty="0"/>
                        <a:t>I forget</a:t>
                      </a:r>
                      <a:r>
                        <a:rPr lang="en-GB" sz="1200" baseline="0" dirty="0"/>
                        <a:t>/lose motivation</a:t>
                      </a:r>
                      <a:endParaRPr lang="en-GB" sz="1200" dirty="0"/>
                    </a:p>
                  </a:txBody>
                  <a:tcPr marL="69668" marR="69668"/>
                </a:tc>
                <a:tc>
                  <a:txBody>
                    <a:bodyPr/>
                    <a:lstStyle/>
                    <a:p>
                      <a:pPr algn="ctr"/>
                      <a:r>
                        <a:rPr lang="en-GB" sz="1200" dirty="0"/>
                        <a:t>HBM cues to action</a:t>
                      </a:r>
                    </a:p>
                  </a:txBody>
                  <a:tcPr marL="69668" marR="69668"/>
                </a:tc>
                <a:tc>
                  <a:txBody>
                    <a:bodyPr/>
                    <a:lstStyle/>
                    <a:p>
                      <a:pPr algn="ctr"/>
                      <a:r>
                        <a:rPr lang="en-GB" sz="1200" dirty="0"/>
                        <a:t>Weekly prompts,</a:t>
                      </a:r>
                      <a:r>
                        <a:rPr lang="en-GB" sz="1200" baseline="0" dirty="0"/>
                        <a:t> reminders</a:t>
                      </a:r>
                      <a:endParaRPr lang="en-GB" sz="1200" dirty="0"/>
                    </a:p>
                  </a:txBody>
                  <a:tcPr marL="69668" marR="69668"/>
                </a:tc>
                <a:extLst>
                  <a:ext uri="{0D108BD9-81ED-4DB2-BD59-A6C34878D82A}">
                    <a16:rowId xmlns:a16="http://schemas.microsoft.com/office/drawing/2014/main" val="2582872931"/>
                  </a:ext>
                </a:extLst>
              </a:tr>
            </a:tbl>
          </a:graphicData>
        </a:graphic>
      </p:graphicFrame>
      <p:sp>
        <p:nvSpPr>
          <p:cNvPr id="5" name="Rectangle 4"/>
          <p:cNvSpPr/>
          <p:nvPr/>
        </p:nvSpPr>
        <p:spPr>
          <a:xfrm>
            <a:off x="6805749" y="5887087"/>
            <a:ext cx="4963885" cy="307777"/>
          </a:xfrm>
          <a:prstGeom prst="rect">
            <a:avLst/>
          </a:prstGeom>
        </p:spPr>
        <p:txBody>
          <a:bodyPr wrap="square">
            <a:spAutoFit/>
          </a:bodyPr>
          <a:lstStyle/>
          <a:p>
            <a:r>
              <a:rPr lang="en-GB" sz="1400" i="1" dirty="0"/>
              <a:t>(Park et al., 2025; van der </a:t>
            </a:r>
            <a:r>
              <a:rPr lang="en-GB" sz="1400" i="1" dirty="0" err="1"/>
              <a:t>Velde</a:t>
            </a:r>
            <a:r>
              <a:rPr lang="en-GB" sz="1400" i="1" dirty="0"/>
              <a:t> et al., 2022; </a:t>
            </a:r>
            <a:r>
              <a:rPr lang="en-GB" sz="1400" i="1" dirty="0" err="1"/>
              <a:t>Vanwinkelen</a:t>
            </a:r>
            <a:r>
              <a:rPr lang="en-GB" sz="1400" i="1" dirty="0"/>
              <a:t> et al., 2026)</a:t>
            </a:r>
          </a:p>
        </p:txBody>
      </p:sp>
    </p:spTree>
    <p:extLst>
      <p:ext uri="{BB962C8B-B14F-4D97-AF65-F5344CB8AC3E}">
        <p14:creationId xmlns:p14="http://schemas.microsoft.com/office/powerpoint/2010/main" val="10928925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708584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8323" y="586003"/>
            <a:ext cx="12095971" cy="5811192"/>
          </a:xfrm>
        </p:spPr>
        <p:txBody>
          <a:bodyPr vert="horz" lIns="91440" tIns="45720" rIns="91440" bIns="45720" rtlCol="0" anchor="t">
            <a:noAutofit/>
          </a:bodyPr>
          <a:lstStyle/>
          <a:p>
            <a:r>
              <a:rPr lang="en-GB" b="1">
                <a:ea typeface="+mn-lt"/>
                <a:cs typeface="+mn-lt"/>
              </a:rPr>
              <a:t>Reference List</a:t>
            </a:r>
            <a:endParaRPr lang="en-GB" b="1">
              <a:latin typeface="Arial" panose="020B0604020202020204" pitchFamily="34" charset="0"/>
              <a:cs typeface="Arial" panose="020B0604020202020204" pitchFamily="34" charset="0"/>
            </a:endParaRPr>
          </a:p>
          <a:p>
            <a:r>
              <a:rPr lang="en-GB" dirty="0">
                <a:ea typeface="+mn-lt"/>
                <a:cs typeface="+mn-lt"/>
              </a:rPr>
              <a:t>Au-Yeung, C.H., Ellis, D., </a:t>
            </a:r>
            <a:r>
              <a:rPr lang="en-GB" dirty="0" err="1">
                <a:ea typeface="+mn-lt"/>
                <a:cs typeface="+mn-lt"/>
              </a:rPr>
              <a:t>Dallaway</a:t>
            </a:r>
            <a:r>
              <a:rPr lang="en-GB" dirty="0">
                <a:ea typeface="+mn-lt"/>
                <a:cs typeface="+mn-lt"/>
              </a:rPr>
              <a:t>, A., Riley, J., Varney, J. and Howell-Jones, R. (2024) ‘Socioeconomic and ethnic inequalities increase the risk of type 2 diabetes: an analysis of NHS health check attendees in Birmingham’, </a:t>
            </a:r>
            <a:r>
              <a:rPr lang="en-GB" i="1" dirty="0">
                <a:ea typeface="+mn-lt"/>
                <a:cs typeface="+mn-lt"/>
              </a:rPr>
              <a:t>Frontiers in Public Health</a:t>
            </a:r>
            <a:r>
              <a:rPr lang="en-GB" dirty="0">
                <a:ea typeface="+mn-lt"/>
                <a:cs typeface="+mn-lt"/>
              </a:rPr>
              <a:t>, 12, article 1477418. Available at: </a:t>
            </a:r>
            <a:r>
              <a:rPr lang="en-GB" dirty="0">
                <a:ea typeface="+mn-lt"/>
                <a:cs typeface="+mn-lt"/>
                <a:hlinkClick r:id="rId2"/>
              </a:rPr>
              <a:t>https://doi.org/10.3389/fpubh.2024.1477418</a:t>
            </a:r>
            <a:r>
              <a:rPr lang="en-GB" dirty="0">
                <a:ea typeface="+mn-lt"/>
                <a:cs typeface="+mn-lt"/>
              </a:rPr>
              <a:t>.</a:t>
            </a:r>
            <a:endParaRPr lang="en-GB"/>
          </a:p>
          <a:p>
            <a:r>
              <a:rPr lang="en-GB" dirty="0">
                <a:ea typeface="+mn-lt"/>
                <a:cs typeface="+mn-lt"/>
              </a:rPr>
              <a:t>Institute of Medicine (2001) </a:t>
            </a:r>
            <a:r>
              <a:rPr lang="en-GB" i="1" dirty="0">
                <a:ea typeface="+mn-lt"/>
                <a:cs typeface="+mn-lt"/>
              </a:rPr>
              <a:t>Health and </a:t>
            </a:r>
            <a:r>
              <a:rPr lang="en-GB" i="1" dirty="0" err="1">
                <a:ea typeface="+mn-lt"/>
                <a:cs typeface="+mn-lt"/>
              </a:rPr>
              <a:t>behavior</a:t>
            </a:r>
            <a:r>
              <a:rPr lang="en-GB" i="1" dirty="0">
                <a:ea typeface="+mn-lt"/>
                <a:cs typeface="+mn-lt"/>
              </a:rPr>
              <a:t>: the interplay of biological, </a:t>
            </a:r>
            <a:r>
              <a:rPr lang="en-GB" i="1" dirty="0" err="1">
                <a:ea typeface="+mn-lt"/>
                <a:cs typeface="+mn-lt"/>
              </a:rPr>
              <a:t>behavioral</a:t>
            </a:r>
            <a:r>
              <a:rPr lang="en-GB" i="1" dirty="0">
                <a:ea typeface="+mn-lt"/>
                <a:cs typeface="+mn-lt"/>
              </a:rPr>
              <a:t>, and societal influences</a:t>
            </a:r>
            <a:r>
              <a:rPr lang="en-GB" dirty="0">
                <a:ea typeface="+mn-lt"/>
                <a:cs typeface="+mn-lt"/>
              </a:rPr>
              <a:t>. Washington, DC: The National Academies Press. Available at: </a:t>
            </a:r>
            <a:r>
              <a:rPr lang="en-GB" dirty="0">
                <a:ea typeface="+mn-lt"/>
                <a:cs typeface="+mn-lt"/>
                <a:hlinkClick r:id="rId3"/>
              </a:rPr>
              <a:t>https://doi.org/10.17226/9838</a:t>
            </a:r>
            <a:r>
              <a:rPr lang="en-GB" dirty="0">
                <a:ea typeface="+mn-lt"/>
                <a:cs typeface="+mn-lt"/>
              </a:rPr>
              <a:t>.</a:t>
            </a:r>
            <a:endParaRPr lang="en-GB"/>
          </a:p>
          <a:p>
            <a:r>
              <a:rPr lang="en-GB">
                <a:ea typeface="+mn-lt"/>
                <a:cs typeface="+mn-lt"/>
              </a:rPr>
              <a:t>Office for Health Improvement and Disparities (2025) </a:t>
            </a:r>
            <a:r>
              <a:rPr lang="en-GB" i="1">
                <a:ea typeface="+mn-lt"/>
                <a:cs typeface="+mn-lt"/>
              </a:rPr>
              <a:t>National Diet and Nutrition Survey 2019 to 2023: report</a:t>
            </a:r>
            <a:r>
              <a:rPr lang="en-GB">
                <a:ea typeface="+mn-lt"/>
                <a:cs typeface="+mn-lt"/>
              </a:rPr>
              <a:t>. Available at: </a:t>
            </a:r>
            <a:r>
              <a:rPr lang="en-GB" dirty="0">
                <a:ea typeface="+mn-lt"/>
                <a:cs typeface="+mn-lt"/>
                <a:hlinkClick r:id="rId4"/>
              </a:rPr>
              <a:t>https://www.gov.uk/government/statistics/national-diet-and-nutrition-survey-2019-to-2023/national-diet-and-nutrition-survey-2019-to-2023-report</a:t>
            </a:r>
            <a:r>
              <a:rPr lang="en-GB" dirty="0">
                <a:ea typeface="+mn-lt"/>
                <a:cs typeface="+mn-lt"/>
              </a:rPr>
              <a:t>.</a:t>
            </a:r>
            <a:endParaRPr lang="en-GB"/>
          </a:p>
          <a:p>
            <a:r>
              <a:rPr lang="en-GB">
                <a:ea typeface="+mn-lt"/>
                <a:cs typeface="+mn-lt"/>
              </a:rPr>
              <a:t>Office for Health Improvement and Disparities (2026) </a:t>
            </a:r>
            <a:r>
              <a:rPr lang="en-GB" i="1">
                <a:ea typeface="+mn-lt"/>
                <a:cs typeface="+mn-lt"/>
              </a:rPr>
              <a:t>Diabetes profile: statistical commentary, April 2026</a:t>
            </a:r>
            <a:r>
              <a:rPr lang="en-GB">
                <a:ea typeface="+mn-lt"/>
                <a:cs typeface="+mn-lt"/>
              </a:rPr>
              <a:t>. Available at: </a:t>
            </a:r>
            <a:r>
              <a:rPr lang="en-GB" dirty="0">
                <a:ea typeface="+mn-lt"/>
                <a:cs typeface="+mn-lt"/>
                <a:hlinkClick r:id="rId5"/>
              </a:rPr>
              <a:t>https://www.gov.uk/government/statistics/diabetes-profile-update-april-2026/diabetes-profile-statistical-commentary-april-2026</a:t>
            </a:r>
            <a:r>
              <a:rPr lang="en-GB" dirty="0">
                <a:ea typeface="+mn-lt"/>
                <a:cs typeface="+mn-lt"/>
              </a:rPr>
              <a:t>.</a:t>
            </a:r>
            <a:endParaRPr lang="en-GB"/>
          </a:p>
          <a:p>
            <a:r>
              <a:rPr lang="en-GB">
                <a:ea typeface="+mn-lt"/>
                <a:cs typeface="+mn-lt"/>
              </a:rPr>
              <a:t>Park, J.-H., Sherman, L.D., Smith, M.L., Patterson, M.S. and Prochnow, T. (2025) ‘The association between Health Belief Model components and self-care practices among Black/African American men with type 2 diabetes’, </a:t>
            </a:r>
            <a:r>
              <a:rPr lang="en-GB" i="1">
                <a:ea typeface="+mn-lt"/>
                <a:cs typeface="+mn-lt"/>
              </a:rPr>
              <a:t>International Journal of Environmental Research and Public Health</a:t>
            </a:r>
            <a:r>
              <a:rPr lang="en-GB">
                <a:ea typeface="+mn-lt"/>
                <a:cs typeface="+mn-lt"/>
              </a:rPr>
              <a:t>, 22(3), article 414. Available at: </a:t>
            </a:r>
            <a:r>
              <a:rPr lang="en-GB" dirty="0">
                <a:ea typeface="+mn-lt"/>
                <a:cs typeface="+mn-lt"/>
                <a:hlinkClick r:id="rId6"/>
              </a:rPr>
              <a:t>https://doi.org/10.3390/ijerph22030414</a:t>
            </a:r>
            <a:r>
              <a:rPr lang="en-GB" dirty="0">
                <a:ea typeface="+mn-lt"/>
                <a:cs typeface="+mn-lt"/>
              </a:rPr>
              <a:t>.</a:t>
            </a:r>
            <a:endParaRPr lang="en-GB"/>
          </a:p>
          <a:p>
            <a:r>
              <a:rPr lang="en-GB" dirty="0">
                <a:ea typeface="+mn-lt"/>
                <a:cs typeface="+mn-lt"/>
              </a:rPr>
              <a:t>Sajwani, A.I., Hashi, F., </a:t>
            </a:r>
            <a:r>
              <a:rPr lang="en-GB" dirty="0" err="1">
                <a:ea typeface="+mn-lt"/>
                <a:cs typeface="+mn-lt"/>
              </a:rPr>
              <a:t>Abdelghany</a:t>
            </a:r>
            <a:r>
              <a:rPr lang="en-GB" dirty="0">
                <a:ea typeface="+mn-lt"/>
                <a:cs typeface="+mn-lt"/>
              </a:rPr>
              <a:t>, E., Alomari, A. and </a:t>
            </a:r>
            <a:r>
              <a:rPr lang="en-GB" dirty="0" err="1">
                <a:ea typeface="+mn-lt"/>
                <a:cs typeface="+mn-lt"/>
              </a:rPr>
              <a:t>Alananzeh</a:t>
            </a:r>
            <a:r>
              <a:rPr lang="en-GB" dirty="0">
                <a:ea typeface="+mn-lt"/>
                <a:cs typeface="+mn-lt"/>
              </a:rPr>
              <a:t>, I. (2024) ‘Workplace barriers and facilitators to nurses’ healthy eating behaviours: a qualitative systematic review’, </a:t>
            </a:r>
            <a:r>
              <a:rPr lang="en-GB" i="1" dirty="0">
                <a:ea typeface="+mn-lt"/>
                <a:cs typeface="+mn-lt"/>
              </a:rPr>
              <a:t>Contemporary Nurse</a:t>
            </a:r>
            <a:r>
              <a:rPr lang="en-GB" dirty="0">
                <a:ea typeface="+mn-lt"/>
                <a:cs typeface="+mn-lt"/>
              </a:rPr>
              <a:t>, 60(3), pp. 270–299. Available at: </a:t>
            </a:r>
            <a:r>
              <a:rPr lang="en-GB" dirty="0">
                <a:ea typeface="+mn-lt"/>
                <a:cs typeface="+mn-lt"/>
                <a:hlinkClick r:id="rId7"/>
              </a:rPr>
              <a:t>https://doi.org/10.1080/10376178.2024.2354336</a:t>
            </a:r>
            <a:r>
              <a:rPr lang="en-GB" dirty="0">
                <a:ea typeface="+mn-lt"/>
                <a:cs typeface="+mn-lt"/>
              </a:rPr>
              <a:t>.</a:t>
            </a:r>
            <a:endParaRPr lang="en-GB"/>
          </a:p>
          <a:p>
            <a:r>
              <a:rPr lang="en-GB" dirty="0">
                <a:ea typeface="+mn-lt"/>
                <a:cs typeface="+mn-lt"/>
              </a:rPr>
              <a:t>Stone, R.A., Brown, A., Douglas, F., Green, M.A., Hunter, E., Lonnie, M., Johnstone, A.M. and Hardman, C.A. (2024) ‘The impact of the cost of living crisis and food insecurity on food purchasing behaviours and food preparation practices in people living with obesity’, </a:t>
            </a:r>
            <a:r>
              <a:rPr lang="en-GB" i="1" dirty="0">
                <a:ea typeface="+mn-lt"/>
                <a:cs typeface="+mn-lt"/>
              </a:rPr>
              <a:t>Appetite</a:t>
            </a:r>
            <a:r>
              <a:rPr lang="en-GB" dirty="0">
                <a:ea typeface="+mn-lt"/>
                <a:cs typeface="+mn-lt"/>
              </a:rPr>
              <a:t>, 196, article 107255. Available at: </a:t>
            </a:r>
            <a:r>
              <a:rPr lang="en-GB" dirty="0">
                <a:ea typeface="+mn-lt"/>
                <a:cs typeface="+mn-lt"/>
                <a:hlinkClick r:id="rId8"/>
              </a:rPr>
              <a:t>https://doi.org/10.1016/j.appet.2024.107255</a:t>
            </a:r>
            <a:r>
              <a:rPr lang="en-GB" dirty="0">
                <a:ea typeface="+mn-lt"/>
                <a:cs typeface="+mn-lt"/>
              </a:rPr>
              <a:t>.</a:t>
            </a:r>
            <a:endParaRPr lang="en-GB"/>
          </a:p>
          <a:p>
            <a:r>
              <a:rPr lang="en-GB" dirty="0">
                <a:ea typeface="+mn-lt"/>
                <a:cs typeface="+mn-lt"/>
              </a:rPr>
              <a:t>van der Velde, L.A., van Dijk, W.W., Numans, M.E. and Kiefte-de Jong, J.C. (2022) ‘Extending the Theory of Planned </a:t>
            </a:r>
            <a:r>
              <a:rPr lang="en-GB" dirty="0" err="1">
                <a:ea typeface="+mn-lt"/>
                <a:cs typeface="+mn-lt"/>
              </a:rPr>
              <a:t>Behavior</a:t>
            </a:r>
            <a:r>
              <a:rPr lang="en-GB" dirty="0">
                <a:ea typeface="+mn-lt"/>
                <a:cs typeface="+mn-lt"/>
              </a:rPr>
              <a:t> for explaining dietary quality: the role of financial scarcity and food insecurity status’, </a:t>
            </a:r>
            <a:r>
              <a:rPr lang="en-GB" i="1" dirty="0">
                <a:ea typeface="+mn-lt"/>
                <a:cs typeface="+mn-lt"/>
              </a:rPr>
              <a:t>Journal of Nutrition Education and </a:t>
            </a:r>
            <a:r>
              <a:rPr lang="en-GB" i="1" dirty="0" err="1">
                <a:ea typeface="+mn-lt"/>
                <a:cs typeface="+mn-lt"/>
              </a:rPr>
              <a:t>Behavior</a:t>
            </a:r>
            <a:r>
              <a:rPr lang="en-GB" dirty="0">
                <a:ea typeface="+mn-lt"/>
                <a:cs typeface="+mn-lt"/>
              </a:rPr>
              <a:t>, 54(7), pp. 636–646. Available at: </a:t>
            </a:r>
            <a:r>
              <a:rPr lang="en-GB" dirty="0">
                <a:ea typeface="+mn-lt"/>
                <a:cs typeface="+mn-lt"/>
                <a:hlinkClick r:id="rId9"/>
              </a:rPr>
              <a:t>https://doi.org/10.1016/j.jneb.2022.02.019</a:t>
            </a:r>
            <a:r>
              <a:rPr lang="en-GB" dirty="0">
                <a:ea typeface="+mn-lt"/>
                <a:cs typeface="+mn-lt"/>
              </a:rPr>
              <a:t>.</a:t>
            </a:r>
            <a:endParaRPr lang="en-GB"/>
          </a:p>
          <a:p>
            <a:r>
              <a:rPr lang="en-GB" dirty="0" err="1">
                <a:ea typeface="+mn-lt"/>
                <a:cs typeface="+mn-lt"/>
              </a:rPr>
              <a:t>Vanwinkelen</a:t>
            </a:r>
            <a:r>
              <a:rPr lang="en-GB" dirty="0">
                <a:ea typeface="+mn-lt"/>
                <a:cs typeface="+mn-lt"/>
              </a:rPr>
              <a:t>, K., </a:t>
            </a:r>
            <a:r>
              <a:rPr lang="en-GB" dirty="0" err="1">
                <a:ea typeface="+mn-lt"/>
                <a:cs typeface="+mn-lt"/>
              </a:rPr>
              <a:t>Spruyt</a:t>
            </a:r>
            <a:r>
              <a:rPr lang="en-GB" dirty="0">
                <a:ea typeface="+mn-lt"/>
                <a:cs typeface="+mn-lt"/>
              </a:rPr>
              <a:t>, B. and Smits, T. (2026) ‘Digital interventions targeting healthy and sustainable eating </a:t>
            </a:r>
            <a:r>
              <a:rPr lang="en-GB" dirty="0" err="1">
                <a:ea typeface="+mn-lt"/>
                <a:cs typeface="+mn-lt"/>
              </a:rPr>
              <a:t>behavior</a:t>
            </a:r>
            <a:r>
              <a:rPr lang="en-GB" dirty="0">
                <a:ea typeface="+mn-lt"/>
                <a:cs typeface="+mn-lt"/>
              </a:rPr>
              <a:t>: systematic review and meta-analysis’, </a:t>
            </a:r>
            <a:r>
              <a:rPr lang="en-GB" i="1" dirty="0">
                <a:ea typeface="+mn-lt"/>
                <a:cs typeface="+mn-lt"/>
              </a:rPr>
              <a:t>Journal of Medical Internet Research</a:t>
            </a:r>
            <a:r>
              <a:rPr lang="en-GB" dirty="0">
                <a:ea typeface="+mn-lt"/>
                <a:cs typeface="+mn-lt"/>
              </a:rPr>
              <a:t>, 28, article e80821. Available at: </a:t>
            </a:r>
            <a:r>
              <a:rPr lang="en-GB" dirty="0">
                <a:ea typeface="+mn-lt"/>
                <a:cs typeface="+mn-lt"/>
                <a:hlinkClick r:id="rId10"/>
              </a:rPr>
              <a:t>https://doi.org/10.2196/80821</a:t>
            </a:r>
            <a:r>
              <a:rPr lang="en-GB" dirty="0">
                <a:ea typeface="+mn-lt"/>
                <a:cs typeface="+mn-lt"/>
              </a:rPr>
              <a:t>.</a:t>
            </a:r>
            <a:endParaRPr lang="en-GB"/>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34733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ounded Rectangle 1"/>
          <p:cNvSpPr/>
          <p:nvPr/>
        </p:nvSpPr>
        <p:spPr>
          <a:xfrm>
            <a:off x="4914900" y="3230760"/>
            <a:ext cx="6743700" cy="752475"/>
          </a:xfrm>
          <a:prstGeom prst="roundRect">
            <a:avLst>
              <a:gd name="adj" fmla="val 5063"/>
            </a:avLst>
          </a:prstGeom>
          <a:solidFill>
            <a:srgbClr val="F4FBF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4914900" y="3230760"/>
            <a:ext cx="38100" cy="752475"/>
          </a:xfrm>
          <a:prstGeom prst="rect">
            <a:avLst/>
          </a:prstGeom>
          <a:solidFill>
            <a:srgbClr val="20543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4" name="Picture 3" descr="image.png"/>
          <p:cNvPicPr>
            <a:picLocks noChangeAspect="1"/>
          </p:cNvPicPr>
          <p:nvPr/>
        </p:nvPicPr>
        <p:blipFill>
          <a:blip r:embed="rId2"/>
          <a:stretch>
            <a:fillRect/>
          </a:stretch>
        </p:blipFill>
        <p:spPr>
          <a:xfrm>
            <a:off x="0" y="0"/>
            <a:ext cx="4381500" cy="6858000"/>
          </a:xfrm>
          <a:prstGeom prst="rect">
            <a:avLst/>
          </a:prstGeom>
        </p:spPr>
      </p:pic>
      <p:pic>
        <p:nvPicPr>
          <p:cNvPr id="5" name="Picture 4" descr="image.png"/>
          <p:cNvPicPr>
            <a:picLocks noChangeAspect="1"/>
          </p:cNvPicPr>
          <p:nvPr/>
        </p:nvPicPr>
        <p:blipFill>
          <a:blip r:embed="rId3"/>
          <a:stretch>
            <a:fillRect/>
          </a:stretch>
        </p:blipFill>
        <p:spPr>
          <a:xfrm>
            <a:off x="381000" y="381000"/>
            <a:ext cx="3619500" cy="6096000"/>
          </a:xfrm>
          <a:prstGeom prst="rect">
            <a:avLst/>
          </a:prstGeom>
        </p:spPr>
      </p:pic>
      <p:sp>
        <p:nvSpPr>
          <p:cNvPr id="6" name="TextBox 5"/>
          <p:cNvSpPr txBox="1"/>
          <p:nvPr/>
        </p:nvSpPr>
        <p:spPr>
          <a:xfrm>
            <a:off x="4914900" y="1607939"/>
            <a:ext cx="7277100" cy="171450"/>
          </a:xfrm>
          <a:prstGeom prst="rect">
            <a:avLst/>
          </a:prstGeom>
          <a:noFill/>
        </p:spPr>
        <p:txBody>
          <a:bodyPr wrap="none" lIns="0" tIns="0" rIns="0" bIns="0" anchor="t">
            <a:spAutoFit/>
          </a:bodyPr>
          <a:lstStyle/>
          <a:p>
            <a:pPr algn="l"/>
            <a:r>
              <a:rPr sz="1200" b="1" i="0" u="none">
                <a:solidFill>
                  <a:srgbClr val="205438"/>
                </a:solidFill>
                <a:latin typeface="Arial"/>
              </a:rPr>
              <a:t>PUBLIC HEALTH INTERVENTION • LCHS7000</a:t>
            </a:r>
          </a:p>
        </p:txBody>
      </p:sp>
      <p:sp>
        <p:nvSpPr>
          <p:cNvPr id="7" name="TextBox 6"/>
          <p:cNvSpPr txBox="1"/>
          <p:nvPr/>
        </p:nvSpPr>
        <p:spPr>
          <a:xfrm>
            <a:off x="4914900" y="1855589"/>
            <a:ext cx="7180897" cy="822721"/>
          </a:xfrm>
          <a:prstGeom prst="rect">
            <a:avLst/>
          </a:prstGeom>
          <a:noFill/>
        </p:spPr>
        <p:txBody>
          <a:bodyPr wrap="square" lIns="0" tIns="0" rIns="0" bIns="0" anchor="t">
            <a:spAutoFit/>
          </a:bodyPr>
          <a:lstStyle/>
          <a:p>
            <a:pPr algn="l">
              <a:lnSpc>
                <a:spcPts val="3240"/>
              </a:lnSpc>
            </a:pPr>
            <a:r>
              <a:rPr sz="2700" b="1" i="0" u="none">
                <a:solidFill>
                  <a:srgbClr val="111827"/>
                </a:solidFill>
                <a:latin typeface="Arial"/>
              </a:rPr>
              <a:t>Diet and Nutrition for Type 2 Diabetes Prevention in Adults Aged 35+</a:t>
            </a:r>
          </a:p>
        </p:txBody>
      </p:sp>
      <p:sp>
        <p:nvSpPr>
          <p:cNvPr id="8" name="TextBox 7"/>
          <p:cNvSpPr txBox="1"/>
          <p:nvPr/>
        </p:nvSpPr>
        <p:spPr>
          <a:xfrm>
            <a:off x="4914900" y="2792610"/>
            <a:ext cx="7277100" cy="247650"/>
          </a:xfrm>
          <a:prstGeom prst="rect">
            <a:avLst/>
          </a:prstGeom>
          <a:noFill/>
        </p:spPr>
        <p:txBody>
          <a:bodyPr wrap="none" lIns="0" tIns="0" rIns="0" bIns="0" anchor="t">
            <a:spAutoFit/>
          </a:bodyPr>
          <a:lstStyle/>
          <a:p>
            <a:pPr algn="l"/>
            <a:r>
              <a:rPr sz="1650" b="1" i="0" u="none">
                <a:solidFill>
                  <a:srgbClr val="205438"/>
                </a:solidFill>
                <a:latin typeface="Arial"/>
              </a:rPr>
              <a:t>Task 2: Campaign Design, Delivery and Evaluation</a:t>
            </a:r>
          </a:p>
        </p:txBody>
      </p:sp>
      <p:sp>
        <p:nvSpPr>
          <p:cNvPr id="9" name="TextBox 8"/>
          <p:cNvSpPr txBox="1"/>
          <p:nvPr/>
        </p:nvSpPr>
        <p:spPr>
          <a:xfrm>
            <a:off x="5143500" y="3383160"/>
            <a:ext cx="7048500" cy="209550"/>
          </a:xfrm>
          <a:prstGeom prst="rect">
            <a:avLst/>
          </a:prstGeom>
          <a:noFill/>
        </p:spPr>
        <p:txBody>
          <a:bodyPr wrap="none" lIns="0" tIns="0" rIns="0" bIns="0" anchor="t">
            <a:spAutoFit/>
          </a:bodyPr>
          <a:lstStyle/>
          <a:p>
            <a:pPr algn="l"/>
            <a:r>
              <a:rPr sz="1425" b="1" i="0" u="none">
                <a:solidFill>
                  <a:srgbClr val="1E3F20"/>
                </a:solidFill>
                <a:latin typeface="Arial"/>
              </a:rPr>
              <a:t>Eat Smart, Live Strong</a:t>
            </a:r>
          </a:p>
        </p:txBody>
      </p:sp>
      <p:sp>
        <p:nvSpPr>
          <p:cNvPr id="10" name="TextBox 9"/>
          <p:cNvSpPr txBox="1"/>
          <p:nvPr/>
        </p:nvSpPr>
        <p:spPr>
          <a:xfrm>
            <a:off x="5143500" y="3630810"/>
            <a:ext cx="7048500" cy="200025"/>
          </a:xfrm>
          <a:prstGeom prst="rect">
            <a:avLst/>
          </a:prstGeom>
          <a:noFill/>
        </p:spPr>
        <p:txBody>
          <a:bodyPr wrap="none" lIns="0" tIns="0" rIns="0" bIns="0" anchor="t">
            <a:spAutoFit/>
          </a:bodyPr>
          <a:lstStyle/>
          <a:p>
            <a:pPr algn="l"/>
            <a:r>
              <a:rPr sz="1350" b="0" i="1" u="none">
                <a:solidFill>
                  <a:srgbClr val="2D5F3E"/>
                </a:solidFill>
                <a:latin typeface="Arial"/>
              </a:rPr>
              <a:t>“Small food changes today, healthier years ahead”</a:t>
            </a:r>
          </a:p>
        </p:txBody>
      </p:sp>
      <p:sp>
        <p:nvSpPr>
          <p:cNvPr id="11" name="TextBox 10"/>
          <p:cNvSpPr txBox="1"/>
          <p:nvPr/>
        </p:nvSpPr>
        <p:spPr>
          <a:xfrm>
            <a:off x="4914900" y="4211835"/>
            <a:ext cx="7277100" cy="200025"/>
          </a:xfrm>
          <a:prstGeom prst="rect">
            <a:avLst/>
          </a:prstGeom>
          <a:noFill/>
        </p:spPr>
        <p:txBody>
          <a:bodyPr wrap="none" lIns="0" tIns="0" rIns="0" bIns="0" anchor="t">
            <a:spAutoFit/>
          </a:bodyPr>
          <a:lstStyle/>
          <a:p>
            <a:pPr algn="l"/>
            <a:r>
              <a:rPr sz="1350" b="1" i="0" u="none">
                <a:solidFill>
                  <a:srgbClr val="374151"/>
                </a:solidFill>
                <a:latin typeface="Arial"/>
              </a:rPr>
              <a:t>Target Population:</a:t>
            </a:r>
            <a:r>
              <a:rPr sz="1350" b="0" i="0" u="none">
                <a:solidFill>
                  <a:srgbClr val="374151"/>
                </a:solidFill>
                <a:latin typeface="Arial"/>
              </a:rPr>
              <a:t> Adults aged 35+ in Birmingham (Au-Yeung et al., 2024)</a:t>
            </a:r>
          </a:p>
        </p:txBody>
      </p:sp>
      <p:sp>
        <p:nvSpPr>
          <p:cNvPr id="12" name="TextBox 11"/>
          <p:cNvSpPr txBox="1"/>
          <p:nvPr/>
        </p:nvSpPr>
        <p:spPr>
          <a:xfrm>
            <a:off x="4914900" y="4488060"/>
            <a:ext cx="7277100" cy="200025"/>
          </a:xfrm>
          <a:prstGeom prst="rect">
            <a:avLst/>
          </a:prstGeom>
          <a:noFill/>
        </p:spPr>
        <p:txBody>
          <a:bodyPr wrap="none" lIns="0" tIns="0" rIns="0" bIns="0" anchor="t">
            <a:spAutoFit/>
          </a:bodyPr>
          <a:lstStyle/>
          <a:p>
            <a:pPr algn="l"/>
            <a:r>
              <a:rPr sz="1350" b="1" i="0" u="none">
                <a:solidFill>
                  <a:srgbClr val="374151"/>
                </a:solidFill>
                <a:latin typeface="Arial"/>
              </a:rPr>
              <a:t>Format:</a:t>
            </a:r>
            <a:r>
              <a:rPr sz="1350" b="0" i="0" u="none">
                <a:solidFill>
                  <a:srgbClr val="374151"/>
                </a:solidFill>
                <a:latin typeface="Arial"/>
              </a:rPr>
              <a:t> 8 weekly community-centred empowerment sessions</a:t>
            </a:r>
          </a:p>
        </p:txBody>
      </p:sp>
      <p:sp>
        <p:nvSpPr>
          <p:cNvPr id="14" name="TextBox 13"/>
          <p:cNvSpPr txBox="1"/>
          <p:nvPr/>
        </p:nvSpPr>
        <p:spPr>
          <a:xfrm>
            <a:off x="4914900" y="5078610"/>
            <a:ext cx="4682629" cy="184666"/>
          </a:xfrm>
          <a:prstGeom prst="rect">
            <a:avLst/>
          </a:prstGeom>
          <a:noFill/>
        </p:spPr>
        <p:txBody>
          <a:bodyPr wrap="none" lIns="0" tIns="0" rIns="0" bIns="0" anchor="t">
            <a:spAutoFit/>
          </a:bodyPr>
          <a:lstStyle/>
          <a:p>
            <a:pPr algn="l"/>
            <a:r>
              <a:rPr sz="1200" b="1" i="0" u="none" dirty="0">
                <a:solidFill>
                  <a:schemeClr val="tx2">
                    <a:lumMod val="75000"/>
                  </a:schemeClr>
                </a:solidFill>
                <a:latin typeface="Arial"/>
              </a:rPr>
              <a:t>Lecturer: </a:t>
            </a:r>
            <a:r>
              <a:rPr sz="1200" b="0" i="0" u="none" dirty="0">
                <a:solidFill>
                  <a:schemeClr val="tx2">
                    <a:lumMod val="75000"/>
                  </a:schemeClr>
                </a:solidFill>
                <a:latin typeface="Arial"/>
              </a:rPr>
              <a:t>Dr Hamdi Hussain • University of Wales Trinity Saint David</a:t>
            </a:r>
          </a:p>
        </p:txBody>
      </p:sp>
      <p:sp>
        <p:nvSpPr>
          <p:cNvPr id="15" name="TextBox 12">
            <a:extLst>
              <a:ext uri="{FF2B5EF4-FFF2-40B4-BE49-F238E27FC236}">
                <a16:creationId xmlns:a16="http://schemas.microsoft.com/office/drawing/2014/main" id="{5471EEAB-3413-C5F6-AE56-71A33E279305}"/>
              </a:ext>
            </a:extLst>
          </p:cNvPr>
          <p:cNvSpPr txBox="1"/>
          <p:nvPr/>
        </p:nvSpPr>
        <p:spPr>
          <a:xfrm>
            <a:off x="4914900" y="4779473"/>
            <a:ext cx="5370060" cy="207749"/>
          </a:xfrm>
          <a:prstGeom prst="rect">
            <a:avLst/>
          </a:prstGeom>
          <a:noFill/>
        </p:spPr>
        <p:txBody>
          <a:bodyPr wrap="none" lIns="0" tIns="0" rIns="0" bIns="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sz="1350" b="1" i="0" u="none" dirty="0">
                <a:solidFill>
                  <a:srgbClr val="374151"/>
                </a:solidFill>
                <a:latin typeface="Arial"/>
              </a:rPr>
              <a:t>Presenter:</a:t>
            </a:r>
            <a:r>
              <a:rPr sz="1350" b="0" i="0" u="none" dirty="0">
                <a:solidFill>
                  <a:srgbClr val="374151"/>
                </a:solidFill>
                <a:latin typeface="Arial"/>
              </a:rPr>
              <a:t> </a:t>
            </a:r>
            <a:r>
              <a:rPr lang="en-IN" sz="1350" dirty="0" err="1">
                <a:solidFill>
                  <a:srgbClr val="374151"/>
                </a:solidFill>
                <a:latin typeface="Arial"/>
              </a:rPr>
              <a:t>Nehanshi</a:t>
            </a:r>
            <a:r>
              <a:rPr lang="en-IN" sz="1350" dirty="0">
                <a:solidFill>
                  <a:srgbClr val="374151"/>
                </a:solidFill>
                <a:latin typeface="Arial"/>
              </a:rPr>
              <a:t> </a:t>
            </a:r>
            <a:r>
              <a:rPr lang="en-IN" sz="1350" dirty="0" err="1">
                <a:solidFill>
                  <a:srgbClr val="374151"/>
                </a:solidFill>
                <a:latin typeface="Arial"/>
              </a:rPr>
              <a:t>Himmatlal</a:t>
            </a:r>
            <a:r>
              <a:rPr lang="en-IN" sz="1350" dirty="0">
                <a:solidFill>
                  <a:srgbClr val="374151"/>
                </a:solidFill>
                <a:latin typeface="Arial"/>
              </a:rPr>
              <a:t> Patel              </a:t>
            </a:r>
            <a:r>
              <a:rPr sz="1350" b="0" i="0" u="none" dirty="0">
                <a:solidFill>
                  <a:srgbClr val="374151"/>
                </a:solidFill>
                <a:latin typeface="Arial"/>
              </a:rPr>
              <a:t>• </a:t>
            </a:r>
            <a:r>
              <a:rPr sz="1350" b="1" i="0" u="none" dirty="0">
                <a:solidFill>
                  <a:srgbClr val="374151"/>
                </a:solidFill>
                <a:latin typeface="Arial"/>
              </a:rPr>
              <a:t>Student ID:</a:t>
            </a:r>
            <a:r>
              <a:rPr sz="1350" b="0" i="0" u="none" dirty="0">
                <a:solidFill>
                  <a:srgbClr val="374151"/>
                </a:solidFill>
                <a:latin typeface="Arial"/>
              </a:rPr>
              <a:t> </a:t>
            </a:r>
            <a:r>
              <a:rPr lang="en-IN" sz="1350" dirty="0">
                <a:solidFill>
                  <a:srgbClr val="374151"/>
                </a:solidFill>
                <a:latin typeface="Arial"/>
              </a:rPr>
              <a:t>2609789</a:t>
            </a:r>
            <a:endParaRPr sz="1350" b="0" i="0" u="none" dirty="0">
              <a:solidFill>
                <a:srgbClr val="374151"/>
              </a:solidFill>
              <a:latin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ounded Rectangle 1"/>
          <p:cNvSpPr/>
          <p:nvPr/>
        </p:nvSpPr>
        <p:spPr>
          <a:xfrm>
            <a:off x="609600" y="5148857"/>
            <a:ext cx="10972800" cy="447675"/>
          </a:xfrm>
          <a:prstGeom prst="roundRect">
            <a:avLst>
              <a:gd name="adj" fmla="val 17021"/>
            </a:avLst>
          </a:prstGeom>
          <a:solidFill>
            <a:srgbClr val="F9FAFB"/>
          </a:solidFill>
          <a:ln w="9525">
            <a:solidFill>
              <a:srgbClr val="E5E7EB"/>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609600" y="1827014"/>
            <a:ext cx="2628900" cy="3131343"/>
          </a:xfrm>
          <a:prstGeom prst="roundRect">
            <a:avLst>
              <a:gd name="adj" fmla="val 4347"/>
            </a:avLst>
          </a:prstGeom>
          <a:solidFill>
            <a:srgbClr val="FDE8D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3390900" y="1827014"/>
            <a:ext cx="2628900" cy="3131343"/>
          </a:xfrm>
          <a:prstGeom prst="roundRect">
            <a:avLst>
              <a:gd name="adj" fmla="val 4347"/>
            </a:avLst>
          </a:prstGeom>
          <a:solidFill>
            <a:srgbClr val="E3EFF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6172200" y="1827014"/>
            <a:ext cx="2628900" cy="3131343"/>
          </a:xfrm>
          <a:prstGeom prst="roundRect">
            <a:avLst>
              <a:gd name="adj" fmla="val 4347"/>
            </a:avLst>
          </a:prstGeom>
          <a:solidFill>
            <a:srgbClr val="E5F4E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8953500" y="1827014"/>
            <a:ext cx="2628900" cy="3131343"/>
          </a:xfrm>
          <a:prstGeom prst="roundRect">
            <a:avLst>
              <a:gd name="adj" fmla="val 4347"/>
            </a:avLst>
          </a:prstGeom>
          <a:solidFill>
            <a:srgbClr val="EAE6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6"/>
          <p:cNvSpPr/>
          <p:nvPr/>
        </p:nvSpPr>
        <p:spPr>
          <a:xfrm>
            <a:off x="819150" y="2036564"/>
            <a:ext cx="918716" cy="238125"/>
          </a:xfrm>
          <a:prstGeom prst="roundRect">
            <a:avLst>
              <a:gd name="adj" fmla="val 24000"/>
            </a:avLst>
          </a:prstGeom>
          <a:solidFill>
            <a:srgbClr val="C25E2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ounded Rectangle 7"/>
          <p:cNvSpPr/>
          <p:nvPr/>
        </p:nvSpPr>
        <p:spPr>
          <a:xfrm>
            <a:off x="3600450" y="2036564"/>
            <a:ext cx="918716" cy="238125"/>
          </a:xfrm>
          <a:prstGeom prst="roundRect">
            <a:avLst>
              <a:gd name="adj" fmla="val 24000"/>
            </a:avLst>
          </a:prstGeom>
          <a:solidFill>
            <a:srgbClr val="1D4ED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ounded Rectangle 8"/>
          <p:cNvSpPr/>
          <p:nvPr/>
        </p:nvSpPr>
        <p:spPr>
          <a:xfrm>
            <a:off x="6381750" y="2036564"/>
            <a:ext cx="918716" cy="238125"/>
          </a:xfrm>
          <a:prstGeom prst="roundRect">
            <a:avLst>
              <a:gd name="adj" fmla="val 24000"/>
            </a:avLst>
          </a:prstGeom>
          <a:solidFill>
            <a:srgbClr val="15803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ounded Rectangle 9"/>
          <p:cNvSpPr/>
          <p:nvPr/>
        </p:nvSpPr>
        <p:spPr>
          <a:xfrm>
            <a:off x="9163050" y="2036564"/>
            <a:ext cx="918716" cy="238125"/>
          </a:xfrm>
          <a:prstGeom prst="roundRect">
            <a:avLst>
              <a:gd name="adj" fmla="val 24000"/>
            </a:avLst>
          </a:prstGeom>
          <a:solidFill>
            <a:srgbClr val="6B21A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609600" y="342900"/>
            <a:ext cx="11582400" cy="161925"/>
          </a:xfrm>
          <a:prstGeom prst="rect">
            <a:avLst/>
          </a:prstGeom>
          <a:noFill/>
        </p:spPr>
        <p:txBody>
          <a:bodyPr wrap="none" lIns="0" tIns="0" rIns="0" bIns="0" anchor="t">
            <a:spAutoFit/>
          </a:bodyPr>
          <a:lstStyle/>
          <a:p>
            <a:pPr algn="l"/>
            <a:r>
              <a:rPr sz="1125" b="1" i="0" u="none">
                <a:solidFill>
                  <a:srgbClr val="205438"/>
                </a:solidFill>
                <a:latin typeface="Arial"/>
              </a:rPr>
              <a:t>CURRICULUM ARCHITECTURE</a:t>
            </a:r>
          </a:p>
        </p:txBody>
      </p:sp>
      <p:sp>
        <p:nvSpPr>
          <p:cNvPr id="12" name="TextBox 11"/>
          <p:cNvSpPr txBox="1"/>
          <p:nvPr/>
        </p:nvSpPr>
        <p:spPr>
          <a:xfrm>
            <a:off x="609600" y="561975"/>
            <a:ext cx="11582400" cy="365670"/>
          </a:xfrm>
          <a:prstGeom prst="rect">
            <a:avLst/>
          </a:prstGeom>
          <a:noFill/>
        </p:spPr>
        <p:txBody>
          <a:bodyPr wrap="none" lIns="0" tIns="0" rIns="0" bIns="0" anchor="t">
            <a:spAutoFit/>
          </a:bodyPr>
          <a:lstStyle/>
          <a:p>
            <a:pPr algn="l">
              <a:lnSpc>
                <a:spcPts val="2879"/>
              </a:lnSpc>
            </a:pPr>
            <a:r>
              <a:rPr sz="2400" b="1" i="0" u="none">
                <a:solidFill>
                  <a:srgbClr val="111827"/>
                </a:solidFill>
                <a:latin typeface="Arial"/>
              </a:rPr>
              <a:t>The Eight-Week Programme Pathway</a:t>
            </a:r>
          </a:p>
        </p:txBody>
      </p:sp>
      <p:sp>
        <p:nvSpPr>
          <p:cNvPr id="13" name="TextBox 12"/>
          <p:cNvSpPr txBox="1"/>
          <p:nvPr/>
        </p:nvSpPr>
        <p:spPr>
          <a:xfrm>
            <a:off x="1376660" y="5272682"/>
            <a:ext cx="10815339" cy="200025"/>
          </a:xfrm>
          <a:prstGeom prst="rect">
            <a:avLst/>
          </a:prstGeom>
          <a:noFill/>
        </p:spPr>
        <p:txBody>
          <a:bodyPr wrap="none" lIns="0" tIns="0" rIns="0" bIns="0" anchor="t">
            <a:spAutoFit/>
          </a:bodyPr>
          <a:lstStyle/>
          <a:p>
            <a:pPr algn="l"/>
            <a:r>
              <a:rPr sz="1350" b="1" i="0" u="none">
                <a:solidFill>
                  <a:srgbClr val="205438"/>
                </a:solidFill>
                <a:latin typeface="Arial"/>
              </a:rPr>
              <a:t>Awareness &amp; Susceptibility  →  Practical Skill Building  →  Environmental Mastery  →  Sustained Habit Maintenance</a:t>
            </a:r>
          </a:p>
        </p:txBody>
      </p:sp>
      <p:sp>
        <p:nvSpPr>
          <p:cNvPr id="14" name="TextBox 13"/>
          <p:cNvSpPr txBox="1"/>
          <p:nvPr/>
        </p:nvSpPr>
        <p:spPr>
          <a:xfrm>
            <a:off x="609600" y="5729882"/>
            <a:ext cx="2250653" cy="152400"/>
          </a:xfrm>
          <a:prstGeom prst="rect">
            <a:avLst/>
          </a:prstGeom>
          <a:noFill/>
        </p:spPr>
        <p:txBody>
          <a:bodyPr wrap="none" lIns="0" tIns="0" rIns="0" bIns="0" anchor="t">
            <a:spAutoFit/>
          </a:bodyPr>
          <a:lstStyle/>
          <a:p>
            <a:pPr algn="l"/>
            <a:r>
              <a:rPr sz="1050" b="1" i="0" u="none">
                <a:solidFill>
                  <a:srgbClr val="4B5563"/>
                </a:solidFill>
                <a:latin typeface="Arial"/>
              </a:rPr>
              <a:t>Stepwise Intervention Model</a:t>
            </a:r>
          </a:p>
        </p:txBody>
      </p:sp>
      <p:sp>
        <p:nvSpPr>
          <p:cNvPr id="15" name="TextBox 14"/>
          <p:cNvSpPr txBox="1"/>
          <p:nvPr/>
        </p:nvSpPr>
        <p:spPr>
          <a:xfrm>
            <a:off x="7273825" y="5729882"/>
            <a:ext cx="4308574" cy="152400"/>
          </a:xfrm>
          <a:prstGeom prst="rect">
            <a:avLst/>
          </a:prstGeom>
          <a:noFill/>
        </p:spPr>
        <p:txBody>
          <a:bodyPr wrap="none" lIns="0" tIns="0" rIns="0" bIns="0" anchor="t">
            <a:spAutoFit/>
          </a:bodyPr>
          <a:lstStyle/>
          <a:p>
            <a:pPr algn="r"/>
            <a:r>
              <a:rPr sz="1050" b="0" i="1" u="none">
                <a:solidFill>
                  <a:srgbClr val="555555"/>
                </a:solidFill>
                <a:latin typeface="Arial"/>
              </a:rPr>
              <a:t>(Skivington et al., 2021; OHID, 2024; Diabetes UK, 2026a)</a:t>
            </a:r>
          </a:p>
        </p:txBody>
      </p:sp>
      <p:sp>
        <p:nvSpPr>
          <p:cNvPr id="16" name="TextBox 15"/>
          <p:cNvSpPr txBox="1"/>
          <p:nvPr/>
        </p:nvSpPr>
        <p:spPr>
          <a:xfrm>
            <a:off x="914400" y="2074664"/>
            <a:ext cx="823466" cy="161925"/>
          </a:xfrm>
          <a:prstGeom prst="rect">
            <a:avLst/>
          </a:prstGeom>
          <a:noFill/>
        </p:spPr>
        <p:txBody>
          <a:bodyPr wrap="square" lIns="0" tIns="0" rIns="0" bIns="0" anchor="t">
            <a:spAutoFit/>
          </a:bodyPr>
          <a:lstStyle/>
          <a:p>
            <a:pPr algn="l"/>
            <a:r>
              <a:rPr sz="1125" b="1" i="0" u="none">
                <a:solidFill>
                  <a:srgbClr val="FFFFFF"/>
                </a:solidFill>
                <a:latin typeface="Arial"/>
              </a:rPr>
              <a:t>Weeks 1–2</a:t>
            </a:r>
          </a:p>
        </p:txBody>
      </p:sp>
      <p:sp>
        <p:nvSpPr>
          <p:cNvPr id="17" name="TextBox 16"/>
          <p:cNvSpPr txBox="1"/>
          <p:nvPr/>
        </p:nvSpPr>
        <p:spPr>
          <a:xfrm>
            <a:off x="819150" y="2388989"/>
            <a:ext cx="2900362" cy="219075"/>
          </a:xfrm>
          <a:prstGeom prst="rect">
            <a:avLst/>
          </a:prstGeom>
          <a:noFill/>
        </p:spPr>
        <p:txBody>
          <a:bodyPr wrap="none" lIns="0" tIns="0" rIns="0" bIns="0" anchor="t">
            <a:spAutoFit/>
          </a:bodyPr>
          <a:lstStyle/>
          <a:p>
            <a:pPr algn="l"/>
            <a:r>
              <a:rPr sz="1500" b="1" i="0" u="none">
                <a:solidFill>
                  <a:srgbClr val="2D1808"/>
                </a:solidFill>
                <a:latin typeface="Arial"/>
              </a:rPr>
              <a:t>Foundations</a:t>
            </a:r>
          </a:p>
        </p:txBody>
      </p:sp>
      <p:sp>
        <p:nvSpPr>
          <p:cNvPr id="18" name="TextBox 17"/>
          <p:cNvSpPr txBox="1"/>
          <p:nvPr/>
        </p:nvSpPr>
        <p:spPr>
          <a:xfrm>
            <a:off x="819150" y="2684264"/>
            <a:ext cx="2305050" cy="994171"/>
          </a:xfrm>
          <a:prstGeom prst="rect">
            <a:avLst/>
          </a:prstGeom>
          <a:noFill/>
        </p:spPr>
        <p:txBody>
          <a:bodyPr wrap="square" lIns="0" tIns="0" rIns="0" bIns="0" anchor="t">
            <a:spAutoFit/>
          </a:bodyPr>
          <a:lstStyle/>
          <a:p>
            <a:pPr algn="l">
              <a:lnSpc>
                <a:spcPts val="1957"/>
              </a:lnSpc>
            </a:pPr>
            <a:r>
              <a:rPr sz="1350" b="0" i="0" u="none">
                <a:solidFill>
                  <a:srgbClr val="3D2411"/>
                </a:solidFill>
                <a:latin typeface="Arial"/>
              </a:rPr>
              <a:t>Explore routine meals, map typical intake, and address personal diabetes risk without stigma.</a:t>
            </a:r>
          </a:p>
        </p:txBody>
      </p:sp>
      <p:sp>
        <p:nvSpPr>
          <p:cNvPr id="19" name="TextBox 18"/>
          <p:cNvSpPr txBox="1"/>
          <p:nvPr/>
        </p:nvSpPr>
        <p:spPr>
          <a:xfrm>
            <a:off x="819150" y="3754635"/>
            <a:ext cx="2305050" cy="745628"/>
          </a:xfrm>
          <a:prstGeom prst="rect">
            <a:avLst/>
          </a:prstGeom>
          <a:noFill/>
        </p:spPr>
        <p:txBody>
          <a:bodyPr wrap="square" lIns="0" tIns="0" rIns="0" bIns="0" anchor="t">
            <a:spAutoFit/>
          </a:bodyPr>
          <a:lstStyle/>
          <a:p>
            <a:pPr algn="l">
              <a:lnSpc>
                <a:spcPts val="1957"/>
              </a:lnSpc>
            </a:pPr>
            <a:r>
              <a:rPr sz="1350" b="0" i="0" u="none">
                <a:solidFill>
                  <a:srgbClr val="3D2411"/>
                </a:solidFill>
                <a:latin typeface="Arial"/>
              </a:rPr>
              <a:t>Introduce the culturally adapted Eatwell Guide to construct balanced plates.</a:t>
            </a:r>
          </a:p>
        </p:txBody>
      </p:sp>
      <p:sp>
        <p:nvSpPr>
          <p:cNvPr id="20" name="TextBox 19"/>
          <p:cNvSpPr txBox="1"/>
          <p:nvPr/>
        </p:nvSpPr>
        <p:spPr>
          <a:xfrm>
            <a:off x="3695700" y="2074664"/>
            <a:ext cx="823466" cy="161925"/>
          </a:xfrm>
          <a:prstGeom prst="rect">
            <a:avLst/>
          </a:prstGeom>
          <a:noFill/>
        </p:spPr>
        <p:txBody>
          <a:bodyPr wrap="square" lIns="0" tIns="0" rIns="0" bIns="0" anchor="t">
            <a:spAutoFit/>
          </a:bodyPr>
          <a:lstStyle/>
          <a:p>
            <a:pPr algn="l"/>
            <a:r>
              <a:rPr sz="1125" b="1" i="0" u="none">
                <a:solidFill>
                  <a:srgbClr val="FFFFFF"/>
                </a:solidFill>
                <a:latin typeface="Arial"/>
              </a:rPr>
              <a:t>Weeks 3–4</a:t>
            </a:r>
          </a:p>
        </p:txBody>
      </p:sp>
      <p:sp>
        <p:nvSpPr>
          <p:cNvPr id="21" name="TextBox 20"/>
          <p:cNvSpPr txBox="1"/>
          <p:nvPr/>
        </p:nvSpPr>
        <p:spPr>
          <a:xfrm>
            <a:off x="3600450" y="2388989"/>
            <a:ext cx="2900362" cy="219075"/>
          </a:xfrm>
          <a:prstGeom prst="rect">
            <a:avLst/>
          </a:prstGeom>
          <a:noFill/>
        </p:spPr>
        <p:txBody>
          <a:bodyPr wrap="none" lIns="0" tIns="0" rIns="0" bIns="0" anchor="t">
            <a:spAutoFit/>
          </a:bodyPr>
          <a:lstStyle/>
          <a:p>
            <a:pPr algn="l"/>
            <a:r>
              <a:rPr sz="1500" b="1" i="0" u="none">
                <a:solidFill>
                  <a:srgbClr val="0F2757"/>
                </a:solidFill>
                <a:latin typeface="Arial"/>
              </a:rPr>
              <a:t>Swaps &amp; Fibre</a:t>
            </a:r>
          </a:p>
        </p:txBody>
      </p:sp>
      <p:sp>
        <p:nvSpPr>
          <p:cNvPr id="22" name="TextBox 21"/>
          <p:cNvSpPr txBox="1"/>
          <p:nvPr/>
        </p:nvSpPr>
        <p:spPr>
          <a:xfrm>
            <a:off x="3600450" y="2684264"/>
            <a:ext cx="2305050" cy="745628"/>
          </a:xfrm>
          <a:prstGeom prst="rect">
            <a:avLst/>
          </a:prstGeom>
          <a:noFill/>
        </p:spPr>
        <p:txBody>
          <a:bodyPr wrap="square" lIns="0" tIns="0" rIns="0" bIns="0" anchor="t">
            <a:spAutoFit/>
          </a:bodyPr>
          <a:lstStyle/>
          <a:p>
            <a:pPr algn="l">
              <a:lnSpc>
                <a:spcPts val="1957"/>
              </a:lnSpc>
            </a:pPr>
            <a:r>
              <a:rPr sz="1350" b="0" i="0" u="none">
                <a:solidFill>
                  <a:srgbClr val="163268"/>
                </a:solidFill>
                <a:latin typeface="Arial"/>
              </a:rPr>
              <a:t>Decode front-of-pack labels and identify free sugars in fizzy drinks and teas.</a:t>
            </a:r>
          </a:p>
        </p:txBody>
      </p:sp>
      <p:sp>
        <p:nvSpPr>
          <p:cNvPr id="23" name="TextBox 22"/>
          <p:cNvSpPr txBox="1"/>
          <p:nvPr/>
        </p:nvSpPr>
        <p:spPr>
          <a:xfrm>
            <a:off x="3600450" y="3506092"/>
            <a:ext cx="2305050" cy="994171"/>
          </a:xfrm>
          <a:prstGeom prst="rect">
            <a:avLst/>
          </a:prstGeom>
          <a:noFill/>
        </p:spPr>
        <p:txBody>
          <a:bodyPr wrap="square" lIns="0" tIns="0" rIns="0" bIns="0" anchor="t">
            <a:spAutoFit/>
          </a:bodyPr>
          <a:lstStyle/>
          <a:p>
            <a:pPr algn="l">
              <a:lnSpc>
                <a:spcPts val="1957"/>
              </a:lnSpc>
            </a:pPr>
            <a:r>
              <a:rPr sz="1350" b="0" i="0" u="none">
                <a:solidFill>
                  <a:srgbClr val="163268"/>
                </a:solidFill>
                <a:latin typeface="Arial"/>
              </a:rPr>
              <a:t>Swap refined staples for wholemeal bread, brown rice, pulses, and varied 5 A Day.</a:t>
            </a:r>
          </a:p>
        </p:txBody>
      </p:sp>
      <p:sp>
        <p:nvSpPr>
          <p:cNvPr id="24" name="TextBox 23"/>
          <p:cNvSpPr txBox="1"/>
          <p:nvPr/>
        </p:nvSpPr>
        <p:spPr>
          <a:xfrm>
            <a:off x="6477000" y="2074664"/>
            <a:ext cx="823466" cy="161925"/>
          </a:xfrm>
          <a:prstGeom prst="rect">
            <a:avLst/>
          </a:prstGeom>
          <a:noFill/>
        </p:spPr>
        <p:txBody>
          <a:bodyPr wrap="square" lIns="0" tIns="0" rIns="0" bIns="0" anchor="t">
            <a:spAutoFit/>
          </a:bodyPr>
          <a:lstStyle/>
          <a:p>
            <a:pPr algn="l"/>
            <a:r>
              <a:rPr sz="1125" b="1" i="0" u="none">
                <a:solidFill>
                  <a:srgbClr val="FFFFFF"/>
                </a:solidFill>
                <a:latin typeface="Arial"/>
              </a:rPr>
              <a:t>Weeks 5–6</a:t>
            </a:r>
          </a:p>
        </p:txBody>
      </p:sp>
      <p:sp>
        <p:nvSpPr>
          <p:cNvPr id="25" name="TextBox 24"/>
          <p:cNvSpPr txBox="1"/>
          <p:nvPr/>
        </p:nvSpPr>
        <p:spPr>
          <a:xfrm>
            <a:off x="6381750" y="2388989"/>
            <a:ext cx="2900362" cy="219075"/>
          </a:xfrm>
          <a:prstGeom prst="rect">
            <a:avLst/>
          </a:prstGeom>
          <a:noFill/>
        </p:spPr>
        <p:txBody>
          <a:bodyPr wrap="none" lIns="0" tIns="0" rIns="0" bIns="0" anchor="t">
            <a:spAutoFit/>
          </a:bodyPr>
          <a:lstStyle/>
          <a:p>
            <a:pPr algn="l"/>
            <a:r>
              <a:rPr sz="1500" b="1" i="0" u="none">
                <a:solidFill>
                  <a:srgbClr val="0E381B"/>
                </a:solidFill>
                <a:latin typeface="Arial"/>
              </a:rPr>
              <a:t>Budget &amp; Cooking</a:t>
            </a:r>
          </a:p>
        </p:txBody>
      </p:sp>
      <p:sp>
        <p:nvSpPr>
          <p:cNvPr id="26" name="TextBox 25"/>
          <p:cNvSpPr txBox="1"/>
          <p:nvPr/>
        </p:nvSpPr>
        <p:spPr>
          <a:xfrm>
            <a:off x="6381750" y="2684264"/>
            <a:ext cx="2305050" cy="994171"/>
          </a:xfrm>
          <a:prstGeom prst="rect">
            <a:avLst/>
          </a:prstGeom>
          <a:noFill/>
        </p:spPr>
        <p:txBody>
          <a:bodyPr wrap="square" lIns="0" tIns="0" rIns="0" bIns="0" anchor="t">
            <a:spAutoFit/>
          </a:bodyPr>
          <a:lstStyle/>
          <a:p>
            <a:pPr algn="l">
              <a:lnSpc>
                <a:spcPts val="1957"/>
              </a:lnSpc>
            </a:pPr>
            <a:r>
              <a:rPr sz="1350" b="0" i="0" u="none">
                <a:solidFill>
                  <a:srgbClr val="144522"/>
                </a:solidFill>
                <a:latin typeface="Arial"/>
              </a:rPr>
              <a:t>Compare supermarket unit prices and plan weekly meals within restricted household budgets.</a:t>
            </a:r>
          </a:p>
        </p:txBody>
      </p:sp>
      <p:sp>
        <p:nvSpPr>
          <p:cNvPr id="27" name="TextBox 26"/>
          <p:cNvSpPr txBox="1"/>
          <p:nvPr/>
        </p:nvSpPr>
        <p:spPr>
          <a:xfrm>
            <a:off x="6381750" y="3754635"/>
            <a:ext cx="2305050" cy="994171"/>
          </a:xfrm>
          <a:prstGeom prst="rect">
            <a:avLst/>
          </a:prstGeom>
          <a:noFill/>
        </p:spPr>
        <p:txBody>
          <a:bodyPr wrap="square" lIns="0" tIns="0" rIns="0" bIns="0" anchor="t">
            <a:spAutoFit/>
          </a:bodyPr>
          <a:lstStyle/>
          <a:p>
            <a:pPr algn="l">
              <a:lnSpc>
                <a:spcPts val="1957"/>
              </a:lnSpc>
            </a:pPr>
            <a:r>
              <a:rPr sz="1350" b="0" i="0" u="none">
                <a:solidFill>
                  <a:srgbClr val="144522"/>
                </a:solidFill>
                <a:latin typeface="Arial"/>
              </a:rPr>
              <a:t>Demonstrate simple batch cooking, grilling, and steaming using low-cost staples.</a:t>
            </a:r>
          </a:p>
        </p:txBody>
      </p:sp>
      <p:sp>
        <p:nvSpPr>
          <p:cNvPr id="28" name="TextBox 27"/>
          <p:cNvSpPr txBox="1"/>
          <p:nvPr/>
        </p:nvSpPr>
        <p:spPr>
          <a:xfrm>
            <a:off x="9258300" y="2074664"/>
            <a:ext cx="823466" cy="161925"/>
          </a:xfrm>
          <a:prstGeom prst="rect">
            <a:avLst/>
          </a:prstGeom>
          <a:noFill/>
        </p:spPr>
        <p:txBody>
          <a:bodyPr wrap="square" lIns="0" tIns="0" rIns="0" bIns="0" anchor="t">
            <a:spAutoFit/>
          </a:bodyPr>
          <a:lstStyle/>
          <a:p>
            <a:pPr algn="l"/>
            <a:r>
              <a:rPr sz="1125" b="1" i="0" u="none">
                <a:solidFill>
                  <a:srgbClr val="FFFFFF"/>
                </a:solidFill>
                <a:latin typeface="Arial"/>
              </a:rPr>
              <a:t>Weeks 7–8</a:t>
            </a:r>
          </a:p>
        </p:txBody>
      </p:sp>
      <p:sp>
        <p:nvSpPr>
          <p:cNvPr id="29" name="TextBox 28"/>
          <p:cNvSpPr txBox="1"/>
          <p:nvPr/>
        </p:nvSpPr>
        <p:spPr>
          <a:xfrm>
            <a:off x="9163050" y="2388989"/>
            <a:ext cx="2900362" cy="219075"/>
          </a:xfrm>
          <a:prstGeom prst="rect">
            <a:avLst/>
          </a:prstGeom>
          <a:noFill/>
        </p:spPr>
        <p:txBody>
          <a:bodyPr wrap="none" lIns="0" tIns="0" rIns="0" bIns="0" anchor="t">
            <a:spAutoFit/>
          </a:bodyPr>
          <a:lstStyle/>
          <a:p>
            <a:pPr algn="l"/>
            <a:r>
              <a:rPr sz="1500" b="1" i="0" u="none">
                <a:solidFill>
                  <a:srgbClr val="2D134B"/>
                </a:solidFill>
                <a:latin typeface="Arial"/>
              </a:rPr>
              <a:t>Maintenance</a:t>
            </a:r>
          </a:p>
        </p:txBody>
      </p:sp>
      <p:sp>
        <p:nvSpPr>
          <p:cNvPr id="30" name="TextBox 29"/>
          <p:cNvSpPr txBox="1"/>
          <p:nvPr/>
        </p:nvSpPr>
        <p:spPr>
          <a:xfrm>
            <a:off x="9163050" y="2684264"/>
            <a:ext cx="2305050" cy="994171"/>
          </a:xfrm>
          <a:prstGeom prst="rect">
            <a:avLst/>
          </a:prstGeom>
          <a:noFill/>
        </p:spPr>
        <p:txBody>
          <a:bodyPr wrap="square" lIns="0" tIns="0" rIns="0" bIns="0" anchor="t">
            <a:spAutoFit/>
          </a:bodyPr>
          <a:lstStyle/>
          <a:p>
            <a:pPr algn="l">
              <a:lnSpc>
                <a:spcPts val="1957"/>
              </a:lnSpc>
            </a:pPr>
            <a:r>
              <a:rPr sz="1350" b="0" i="0" u="none">
                <a:solidFill>
                  <a:srgbClr val="3B1C60"/>
                </a:solidFill>
                <a:latin typeface="Arial"/>
              </a:rPr>
              <a:t>Facilitate community recipe exchanges and troubleshoot barriers such as shift work and family habits.</a:t>
            </a:r>
          </a:p>
        </p:txBody>
      </p:sp>
      <p:sp>
        <p:nvSpPr>
          <p:cNvPr id="31" name="TextBox 30"/>
          <p:cNvSpPr txBox="1"/>
          <p:nvPr/>
        </p:nvSpPr>
        <p:spPr>
          <a:xfrm>
            <a:off x="9163050" y="3754635"/>
            <a:ext cx="2305050" cy="745628"/>
          </a:xfrm>
          <a:prstGeom prst="rect">
            <a:avLst/>
          </a:prstGeom>
          <a:noFill/>
        </p:spPr>
        <p:txBody>
          <a:bodyPr wrap="square" lIns="0" tIns="0" rIns="0" bIns="0" anchor="t">
            <a:spAutoFit/>
          </a:bodyPr>
          <a:lstStyle/>
          <a:p>
            <a:pPr algn="l">
              <a:lnSpc>
                <a:spcPts val="1957"/>
              </a:lnSpc>
            </a:pPr>
            <a:r>
              <a:rPr sz="1350" b="0" i="0" u="none">
                <a:solidFill>
                  <a:srgbClr val="3B1C60"/>
                </a:solidFill>
                <a:latin typeface="Arial"/>
              </a:rPr>
              <a:t>Complete personalised pledges and signpost eligible individuals to NHS services.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ounded Rectangle 1"/>
          <p:cNvSpPr/>
          <p:nvPr/>
        </p:nvSpPr>
        <p:spPr>
          <a:xfrm>
            <a:off x="609600" y="2206823"/>
            <a:ext cx="5372100" cy="1428750"/>
          </a:xfrm>
          <a:prstGeom prst="roundRect">
            <a:avLst>
              <a:gd name="adj" fmla="val 5333"/>
            </a:avLst>
          </a:prstGeom>
          <a:solidFill>
            <a:srgbClr val="FAFAF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609600" y="3787973"/>
            <a:ext cx="5372100" cy="1428750"/>
          </a:xfrm>
          <a:prstGeom prst="roundRect">
            <a:avLst>
              <a:gd name="adj" fmla="val 5333"/>
            </a:avLst>
          </a:prstGeom>
          <a:solidFill>
            <a:srgbClr val="FAFAF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6210300" y="2206823"/>
            <a:ext cx="5372100" cy="1428750"/>
          </a:xfrm>
          <a:prstGeom prst="roundRect">
            <a:avLst>
              <a:gd name="adj" fmla="val 5333"/>
            </a:avLst>
          </a:prstGeom>
          <a:solidFill>
            <a:srgbClr val="FAFAF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6210300" y="3787973"/>
            <a:ext cx="5372100" cy="1428750"/>
          </a:xfrm>
          <a:prstGeom prst="roundRect">
            <a:avLst>
              <a:gd name="adj" fmla="val 5333"/>
            </a:avLst>
          </a:prstGeom>
          <a:solidFill>
            <a:srgbClr val="FAFAF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609600" y="2206823"/>
            <a:ext cx="38100" cy="1428750"/>
          </a:xfrm>
          <a:prstGeom prst="rect">
            <a:avLst/>
          </a:prstGeom>
          <a:solidFill>
            <a:srgbClr val="20543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609600" y="3787973"/>
            <a:ext cx="38100" cy="1428750"/>
          </a:xfrm>
          <a:prstGeom prst="rect">
            <a:avLst/>
          </a:prstGeom>
          <a:solidFill>
            <a:srgbClr val="20543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6210300" y="2206823"/>
            <a:ext cx="38100" cy="1428750"/>
          </a:xfrm>
          <a:prstGeom prst="rect">
            <a:avLst/>
          </a:prstGeom>
          <a:solidFill>
            <a:srgbClr val="20543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6210300" y="3787973"/>
            <a:ext cx="38100" cy="1428750"/>
          </a:xfrm>
          <a:prstGeom prst="rect">
            <a:avLst/>
          </a:prstGeom>
          <a:solidFill>
            <a:srgbClr val="20543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609600" y="342900"/>
            <a:ext cx="11582400" cy="161925"/>
          </a:xfrm>
          <a:prstGeom prst="rect">
            <a:avLst/>
          </a:prstGeom>
          <a:noFill/>
        </p:spPr>
        <p:txBody>
          <a:bodyPr wrap="none" lIns="0" tIns="0" rIns="0" bIns="0" anchor="t">
            <a:spAutoFit/>
          </a:bodyPr>
          <a:lstStyle/>
          <a:p>
            <a:pPr algn="l"/>
            <a:r>
              <a:rPr sz="1125" b="1" i="0" u="none">
                <a:solidFill>
                  <a:srgbClr val="205438"/>
                </a:solidFill>
                <a:latin typeface="Arial"/>
              </a:rPr>
              <a:t>MODULE PHASE 1</a:t>
            </a:r>
          </a:p>
        </p:txBody>
      </p:sp>
      <p:sp>
        <p:nvSpPr>
          <p:cNvPr id="11" name="TextBox 10"/>
          <p:cNvSpPr txBox="1"/>
          <p:nvPr/>
        </p:nvSpPr>
        <p:spPr>
          <a:xfrm>
            <a:off x="609600" y="561975"/>
            <a:ext cx="11582400" cy="365670"/>
          </a:xfrm>
          <a:prstGeom prst="rect">
            <a:avLst/>
          </a:prstGeom>
          <a:noFill/>
        </p:spPr>
        <p:txBody>
          <a:bodyPr wrap="none" lIns="0" tIns="0" rIns="0" bIns="0" anchor="t">
            <a:spAutoFit/>
          </a:bodyPr>
          <a:lstStyle/>
          <a:p>
            <a:pPr algn="l">
              <a:lnSpc>
                <a:spcPts val="2879"/>
              </a:lnSpc>
            </a:pPr>
            <a:r>
              <a:rPr sz="2400" b="1" i="0" u="none">
                <a:solidFill>
                  <a:srgbClr val="111827"/>
                </a:solidFill>
                <a:latin typeface="Arial"/>
              </a:rPr>
              <a:t>Weeks 1–2: Understand Risk &amp; Build Starting Point</a:t>
            </a:r>
          </a:p>
        </p:txBody>
      </p:sp>
      <p:sp>
        <p:nvSpPr>
          <p:cNvPr id="12" name="TextBox 11"/>
          <p:cNvSpPr txBox="1"/>
          <p:nvPr/>
        </p:nvSpPr>
        <p:spPr>
          <a:xfrm>
            <a:off x="609600" y="5350073"/>
            <a:ext cx="2331020" cy="152400"/>
          </a:xfrm>
          <a:prstGeom prst="rect">
            <a:avLst/>
          </a:prstGeom>
          <a:noFill/>
        </p:spPr>
        <p:txBody>
          <a:bodyPr wrap="none" lIns="0" tIns="0" rIns="0" bIns="0" anchor="t">
            <a:spAutoFit/>
          </a:bodyPr>
          <a:lstStyle/>
          <a:p>
            <a:pPr algn="l"/>
            <a:r>
              <a:rPr sz="1050" b="1" i="0" u="none">
                <a:solidFill>
                  <a:srgbClr val="4B5563"/>
                </a:solidFill>
                <a:latin typeface="Arial"/>
              </a:rPr>
              <a:t>Interactive Group Workshops</a:t>
            </a:r>
          </a:p>
        </p:txBody>
      </p:sp>
      <p:sp>
        <p:nvSpPr>
          <p:cNvPr id="13" name="TextBox 12"/>
          <p:cNvSpPr txBox="1"/>
          <p:nvPr/>
        </p:nvSpPr>
        <p:spPr>
          <a:xfrm>
            <a:off x="7273825" y="5350073"/>
            <a:ext cx="4308574" cy="152400"/>
          </a:xfrm>
          <a:prstGeom prst="rect">
            <a:avLst/>
          </a:prstGeom>
          <a:noFill/>
        </p:spPr>
        <p:txBody>
          <a:bodyPr wrap="none" lIns="0" tIns="0" rIns="0" bIns="0" anchor="t">
            <a:spAutoFit/>
          </a:bodyPr>
          <a:lstStyle/>
          <a:p>
            <a:pPr algn="r"/>
            <a:r>
              <a:rPr sz="1050" b="0" i="1" u="none">
                <a:solidFill>
                  <a:srgbClr val="555555"/>
                </a:solidFill>
                <a:latin typeface="Arial"/>
              </a:rPr>
              <a:t>(OHID, 2024; Skivington et al., 2021; Diabetes UK, 2026b)</a:t>
            </a:r>
          </a:p>
        </p:txBody>
      </p:sp>
      <p:sp>
        <p:nvSpPr>
          <p:cNvPr id="14" name="TextBox 13"/>
          <p:cNvSpPr txBox="1"/>
          <p:nvPr/>
        </p:nvSpPr>
        <p:spPr>
          <a:xfrm>
            <a:off x="876300" y="2397323"/>
            <a:ext cx="6400800" cy="219075"/>
          </a:xfrm>
          <a:prstGeom prst="rect">
            <a:avLst/>
          </a:prstGeom>
          <a:noFill/>
        </p:spPr>
        <p:txBody>
          <a:bodyPr wrap="none" lIns="0" tIns="0" rIns="0" bIns="0" anchor="t">
            <a:spAutoFit/>
          </a:bodyPr>
          <a:lstStyle/>
          <a:p>
            <a:pPr algn="l"/>
            <a:r>
              <a:rPr sz="1500" b="1" i="0" u="none">
                <a:solidFill>
                  <a:srgbClr val="111827"/>
                </a:solidFill>
                <a:latin typeface="Arial"/>
              </a:rPr>
              <a:t>24-Hour Routine Mapping Activity</a:t>
            </a:r>
          </a:p>
        </p:txBody>
      </p:sp>
      <p:sp>
        <p:nvSpPr>
          <p:cNvPr id="15" name="TextBox 14"/>
          <p:cNvSpPr txBox="1"/>
          <p:nvPr/>
        </p:nvSpPr>
        <p:spPr>
          <a:xfrm>
            <a:off x="876300" y="2673548"/>
            <a:ext cx="4972050" cy="771525"/>
          </a:xfrm>
          <a:prstGeom prst="rect">
            <a:avLst/>
          </a:prstGeom>
          <a:noFill/>
        </p:spPr>
        <p:txBody>
          <a:bodyPr wrap="square" lIns="0" tIns="0" rIns="0" bIns="0" anchor="t">
            <a:spAutoFit/>
          </a:bodyPr>
          <a:lstStyle/>
          <a:p>
            <a:pPr>
              <a:lnSpc>
                <a:spcPts val="2025"/>
              </a:lnSpc>
            </a:pPr>
            <a:r>
              <a:rPr lang="en-US" sz="1350" dirty="0">
                <a:solidFill>
                  <a:srgbClr val="374151"/>
                </a:solidFill>
                <a:latin typeface="Arial"/>
              </a:rPr>
              <a:t>The participants keep track of their daily foods and fluid consumption to identify a change they can make immediately without being too restrictive (NHS, n.d.).</a:t>
            </a:r>
            <a:endParaRPr sz="1350" b="0" i="0" u="none" dirty="0">
              <a:solidFill>
                <a:srgbClr val="374151"/>
              </a:solidFill>
              <a:latin typeface="Arial"/>
            </a:endParaRPr>
          </a:p>
        </p:txBody>
      </p:sp>
      <p:sp>
        <p:nvSpPr>
          <p:cNvPr id="16" name="TextBox 15"/>
          <p:cNvSpPr txBox="1"/>
          <p:nvPr/>
        </p:nvSpPr>
        <p:spPr>
          <a:xfrm>
            <a:off x="876300" y="3978473"/>
            <a:ext cx="6400800" cy="219075"/>
          </a:xfrm>
          <a:prstGeom prst="rect">
            <a:avLst/>
          </a:prstGeom>
          <a:noFill/>
        </p:spPr>
        <p:txBody>
          <a:bodyPr wrap="none" lIns="0" tIns="0" rIns="0" bIns="0" anchor="t">
            <a:spAutoFit/>
          </a:bodyPr>
          <a:lstStyle/>
          <a:p>
            <a:pPr algn="l"/>
            <a:r>
              <a:rPr sz="1500" b="1" i="0" u="none">
                <a:solidFill>
                  <a:srgbClr val="111827"/>
                </a:solidFill>
                <a:latin typeface="Arial"/>
              </a:rPr>
              <a:t>Diabetes UK 'Know Your Risk' Assessment</a:t>
            </a:r>
          </a:p>
        </p:txBody>
      </p:sp>
      <p:sp>
        <p:nvSpPr>
          <p:cNvPr id="17" name="TextBox 16"/>
          <p:cNvSpPr txBox="1"/>
          <p:nvPr/>
        </p:nvSpPr>
        <p:spPr>
          <a:xfrm>
            <a:off x="876300" y="4254698"/>
            <a:ext cx="4972050" cy="771525"/>
          </a:xfrm>
          <a:prstGeom prst="rect">
            <a:avLst/>
          </a:prstGeom>
          <a:noFill/>
        </p:spPr>
        <p:txBody>
          <a:bodyPr wrap="square" lIns="0" tIns="0" rIns="0" bIns="0" anchor="t">
            <a:spAutoFit/>
          </a:bodyPr>
          <a:lstStyle/>
          <a:p>
            <a:pPr>
              <a:lnSpc>
                <a:spcPts val="2025"/>
              </a:lnSpc>
            </a:pPr>
            <a:r>
              <a:rPr lang="en-US" sz="1350" dirty="0">
                <a:solidFill>
                  <a:srgbClr val="374151"/>
                </a:solidFill>
                <a:latin typeface="Arial"/>
              </a:rPr>
              <a:t>Interactive risk appraisal serves to make the person aware of non-modifiable factors like age and family history of diabetes, without being a diagnostic test (Diabetes UK, 2026b).</a:t>
            </a:r>
            <a:endParaRPr sz="1350" b="0" i="0" u="none" dirty="0">
              <a:solidFill>
                <a:srgbClr val="374151"/>
              </a:solidFill>
              <a:latin typeface="Arial"/>
            </a:endParaRPr>
          </a:p>
        </p:txBody>
      </p:sp>
      <p:sp>
        <p:nvSpPr>
          <p:cNvPr id="18" name="TextBox 17"/>
          <p:cNvSpPr txBox="1"/>
          <p:nvPr/>
        </p:nvSpPr>
        <p:spPr>
          <a:xfrm>
            <a:off x="6477000" y="2397323"/>
            <a:ext cx="5715000" cy="219075"/>
          </a:xfrm>
          <a:prstGeom prst="rect">
            <a:avLst/>
          </a:prstGeom>
          <a:noFill/>
        </p:spPr>
        <p:txBody>
          <a:bodyPr wrap="none" lIns="0" tIns="0" rIns="0" bIns="0" anchor="t">
            <a:spAutoFit/>
          </a:bodyPr>
          <a:lstStyle/>
          <a:p>
            <a:pPr algn="l"/>
            <a:r>
              <a:rPr sz="1500" b="1" i="0" u="none">
                <a:solidFill>
                  <a:srgbClr val="111827"/>
                </a:solidFill>
                <a:latin typeface="Arial"/>
              </a:rPr>
              <a:t>Eatwell Guide Plate Assembly</a:t>
            </a:r>
          </a:p>
        </p:txBody>
      </p:sp>
      <p:sp>
        <p:nvSpPr>
          <p:cNvPr id="19" name="TextBox 18"/>
          <p:cNvSpPr txBox="1"/>
          <p:nvPr/>
        </p:nvSpPr>
        <p:spPr>
          <a:xfrm>
            <a:off x="6477000" y="2673548"/>
            <a:ext cx="4972050" cy="771525"/>
          </a:xfrm>
          <a:prstGeom prst="rect">
            <a:avLst/>
          </a:prstGeom>
          <a:noFill/>
        </p:spPr>
        <p:txBody>
          <a:bodyPr wrap="square" lIns="0" tIns="0" rIns="0" bIns="0" anchor="t">
            <a:spAutoFit/>
          </a:bodyPr>
          <a:lstStyle/>
          <a:p>
            <a:pPr>
              <a:lnSpc>
                <a:spcPts val="2025"/>
              </a:lnSpc>
            </a:pPr>
            <a:r>
              <a:rPr lang="en-US" sz="1350" dirty="0">
                <a:solidFill>
                  <a:srgbClr val="374151"/>
                </a:solidFill>
                <a:latin typeface="Arial"/>
              </a:rPr>
              <a:t>Hands-on workshops for balancing meals from seasonal vegetables, beans, grains, and protein that can be adjusted according to different cultures (OHID, 2024).</a:t>
            </a:r>
            <a:endParaRPr sz="1350" b="0" i="0" u="none" dirty="0">
              <a:solidFill>
                <a:srgbClr val="374151"/>
              </a:solidFill>
              <a:latin typeface="Arial"/>
            </a:endParaRPr>
          </a:p>
        </p:txBody>
      </p:sp>
      <p:sp>
        <p:nvSpPr>
          <p:cNvPr id="20" name="TextBox 19"/>
          <p:cNvSpPr txBox="1"/>
          <p:nvPr/>
        </p:nvSpPr>
        <p:spPr>
          <a:xfrm>
            <a:off x="6477000" y="3978473"/>
            <a:ext cx="5715000" cy="219075"/>
          </a:xfrm>
          <a:prstGeom prst="rect">
            <a:avLst/>
          </a:prstGeom>
          <a:noFill/>
        </p:spPr>
        <p:txBody>
          <a:bodyPr wrap="none" lIns="0" tIns="0" rIns="0" bIns="0" anchor="t">
            <a:spAutoFit/>
          </a:bodyPr>
          <a:lstStyle/>
          <a:p>
            <a:pPr algn="l"/>
            <a:r>
              <a:rPr sz="1500" b="1" i="0" u="none">
                <a:solidFill>
                  <a:srgbClr val="111827"/>
                </a:solidFill>
                <a:latin typeface="Arial"/>
              </a:rPr>
              <a:t>Goal Setting &amp; Baseline Benchmarking</a:t>
            </a:r>
          </a:p>
        </p:txBody>
      </p:sp>
      <p:sp>
        <p:nvSpPr>
          <p:cNvPr id="21" name="TextBox 20"/>
          <p:cNvSpPr txBox="1"/>
          <p:nvPr/>
        </p:nvSpPr>
        <p:spPr>
          <a:xfrm>
            <a:off x="6477000" y="4254698"/>
            <a:ext cx="4972050" cy="771525"/>
          </a:xfrm>
          <a:prstGeom prst="rect">
            <a:avLst/>
          </a:prstGeom>
          <a:noFill/>
        </p:spPr>
        <p:txBody>
          <a:bodyPr wrap="square" lIns="0" tIns="0" rIns="0" bIns="0" anchor="t">
            <a:spAutoFit/>
          </a:bodyPr>
          <a:lstStyle/>
          <a:p>
            <a:pPr>
              <a:lnSpc>
                <a:spcPts val="2025"/>
              </a:lnSpc>
            </a:pPr>
            <a:r>
              <a:rPr lang="en-US" sz="1350" dirty="0">
                <a:solidFill>
                  <a:srgbClr val="374151"/>
                </a:solidFill>
                <a:latin typeface="Arial"/>
              </a:rPr>
              <a:t>Each participant sets one SMART goal per two weeks and evaluates baseline scores on knowledge, confidence, and food choices (HM Treasury, 2026).</a:t>
            </a:r>
            <a:endParaRPr sz="1350" b="0" i="0" u="none" dirty="0">
              <a:solidFill>
                <a:srgbClr val="374151"/>
              </a:solidFill>
              <a:latin typeface="Aria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ounded Rectangle 1"/>
          <p:cNvSpPr/>
          <p:nvPr/>
        </p:nvSpPr>
        <p:spPr>
          <a:xfrm>
            <a:off x="4495800" y="1574155"/>
            <a:ext cx="7086600" cy="1336178"/>
          </a:xfrm>
          <a:prstGeom prst="roundRect">
            <a:avLst>
              <a:gd name="adj" fmla="val 7128"/>
            </a:avLst>
          </a:prstGeom>
          <a:solidFill>
            <a:srgbClr val="E3EFF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4495800" y="3043683"/>
            <a:ext cx="7086600" cy="1336178"/>
          </a:xfrm>
          <a:prstGeom prst="roundRect">
            <a:avLst>
              <a:gd name="adj" fmla="val 7128"/>
            </a:avLst>
          </a:prstGeom>
          <a:solidFill>
            <a:srgbClr val="FEF7D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4495800" y="4513212"/>
            <a:ext cx="7086600" cy="1336178"/>
          </a:xfrm>
          <a:prstGeom prst="roundRect">
            <a:avLst>
              <a:gd name="adj" fmla="val 7128"/>
            </a:avLst>
          </a:prstGeom>
          <a:solidFill>
            <a:srgbClr val="E5F4E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5" name="Picture 4" descr="image.png"/>
          <p:cNvPicPr>
            <a:picLocks noChangeAspect="1"/>
          </p:cNvPicPr>
          <p:nvPr/>
        </p:nvPicPr>
        <p:blipFill>
          <a:blip r:embed="rId3"/>
          <a:stretch>
            <a:fillRect/>
          </a:stretch>
        </p:blipFill>
        <p:spPr>
          <a:xfrm>
            <a:off x="609600" y="1902023"/>
            <a:ext cx="3619500" cy="3619500"/>
          </a:xfrm>
          <a:prstGeom prst="rect">
            <a:avLst/>
          </a:prstGeom>
        </p:spPr>
      </p:pic>
      <p:pic>
        <p:nvPicPr>
          <p:cNvPr id="6" name="Picture 5" descr="image.png"/>
          <p:cNvPicPr>
            <a:picLocks noChangeAspect="1"/>
          </p:cNvPicPr>
          <p:nvPr/>
        </p:nvPicPr>
        <p:blipFill>
          <a:blip r:embed="rId4"/>
          <a:stretch>
            <a:fillRect/>
          </a:stretch>
        </p:blipFill>
        <p:spPr>
          <a:xfrm>
            <a:off x="609600" y="1902023"/>
            <a:ext cx="3619500" cy="3619500"/>
          </a:xfrm>
          <a:prstGeom prst="rect">
            <a:avLst/>
          </a:prstGeom>
        </p:spPr>
      </p:pic>
      <p:sp>
        <p:nvSpPr>
          <p:cNvPr id="7" name="TextBox 6"/>
          <p:cNvSpPr txBox="1"/>
          <p:nvPr/>
        </p:nvSpPr>
        <p:spPr>
          <a:xfrm>
            <a:off x="609600" y="342900"/>
            <a:ext cx="11582400" cy="161925"/>
          </a:xfrm>
          <a:prstGeom prst="rect">
            <a:avLst/>
          </a:prstGeom>
          <a:noFill/>
        </p:spPr>
        <p:txBody>
          <a:bodyPr wrap="none" lIns="0" tIns="0" rIns="0" bIns="0" anchor="t">
            <a:spAutoFit/>
          </a:bodyPr>
          <a:lstStyle/>
          <a:p>
            <a:pPr algn="l"/>
            <a:r>
              <a:rPr sz="1125" b="1" i="0" u="none">
                <a:solidFill>
                  <a:srgbClr val="205438"/>
                </a:solidFill>
                <a:latin typeface="Arial"/>
              </a:rPr>
              <a:t>MODULE PHASE 2</a:t>
            </a:r>
          </a:p>
        </p:txBody>
      </p:sp>
      <p:sp>
        <p:nvSpPr>
          <p:cNvPr id="8" name="TextBox 7"/>
          <p:cNvSpPr txBox="1"/>
          <p:nvPr/>
        </p:nvSpPr>
        <p:spPr>
          <a:xfrm>
            <a:off x="609600" y="561975"/>
            <a:ext cx="11582400" cy="365670"/>
          </a:xfrm>
          <a:prstGeom prst="rect">
            <a:avLst/>
          </a:prstGeom>
          <a:noFill/>
        </p:spPr>
        <p:txBody>
          <a:bodyPr wrap="none" lIns="0" tIns="0" rIns="0" bIns="0" anchor="t">
            <a:spAutoFit/>
          </a:bodyPr>
          <a:lstStyle/>
          <a:p>
            <a:pPr algn="l">
              <a:lnSpc>
                <a:spcPts val="2879"/>
              </a:lnSpc>
            </a:pPr>
            <a:r>
              <a:rPr sz="2400" b="1" i="0" u="none">
                <a:solidFill>
                  <a:srgbClr val="111827"/>
                </a:solidFill>
                <a:latin typeface="Arial"/>
              </a:rPr>
              <a:t>Weeks 3–4: Healthier Drinks, Carbohydrates &amp; Portions</a:t>
            </a:r>
          </a:p>
        </p:txBody>
      </p:sp>
      <p:sp>
        <p:nvSpPr>
          <p:cNvPr id="9" name="TextBox 8"/>
          <p:cNvSpPr txBox="1"/>
          <p:nvPr/>
        </p:nvSpPr>
        <p:spPr>
          <a:xfrm>
            <a:off x="609600" y="5982741"/>
            <a:ext cx="1630412" cy="152400"/>
          </a:xfrm>
          <a:prstGeom prst="rect">
            <a:avLst/>
          </a:prstGeom>
          <a:noFill/>
        </p:spPr>
        <p:txBody>
          <a:bodyPr wrap="none" lIns="0" tIns="0" rIns="0" bIns="0" anchor="t">
            <a:spAutoFit/>
          </a:bodyPr>
          <a:lstStyle/>
          <a:p>
            <a:pPr algn="l"/>
            <a:r>
              <a:rPr sz="1050" b="1" i="0" u="none">
                <a:solidFill>
                  <a:srgbClr val="4B5563"/>
                </a:solidFill>
                <a:latin typeface="Arial"/>
              </a:rPr>
              <a:t>Practical Food Skills</a:t>
            </a:r>
          </a:p>
        </p:txBody>
      </p:sp>
      <p:sp>
        <p:nvSpPr>
          <p:cNvPr id="10" name="TextBox 9"/>
          <p:cNvSpPr txBox="1"/>
          <p:nvPr/>
        </p:nvSpPr>
        <p:spPr>
          <a:xfrm>
            <a:off x="8191351" y="5982741"/>
            <a:ext cx="3391048" cy="152400"/>
          </a:xfrm>
          <a:prstGeom prst="rect">
            <a:avLst/>
          </a:prstGeom>
          <a:noFill/>
        </p:spPr>
        <p:txBody>
          <a:bodyPr wrap="none" lIns="0" tIns="0" rIns="0" bIns="0" anchor="t">
            <a:spAutoFit/>
          </a:bodyPr>
          <a:lstStyle/>
          <a:p>
            <a:pPr algn="r"/>
            <a:r>
              <a:rPr sz="1050" b="0" i="1" u="none">
                <a:solidFill>
                  <a:srgbClr val="555555"/>
                </a:solidFill>
                <a:latin typeface="Arial"/>
              </a:rPr>
              <a:t>(Diabetes UK, 2026a; OHID, 2024; NHS, n.d.)</a:t>
            </a:r>
          </a:p>
        </p:txBody>
      </p:sp>
      <p:sp>
        <p:nvSpPr>
          <p:cNvPr id="11" name="TextBox 10"/>
          <p:cNvSpPr txBox="1"/>
          <p:nvPr/>
        </p:nvSpPr>
        <p:spPr>
          <a:xfrm>
            <a:off x="4705350" y="1745605"/>
            <a:ext cx="7486650" cy="209550"/>
          </a:xfrm>
          <a:prstGeom prst="rect">
            <a:avLst/>
          </a:prstGeom>
          <a:noFill/>
        </p:spPr>
        <p:txBody>
          <a:bodyPr wrap="none" lIns="0" tIns="0" rIns="0" bIns="0" anchor="t">
            <a:spAutoFit/>
          </a:bodyPr>
          <a:lstStyle/>
          <a:p>
            <a:pPr algn="l"/>
            <a:r>
              <a:rPr sz="1425" b="1" i="0" u="none">
                <a:solidFill>
                  <a:srgbClr val="1E3A8A"/>
                </a:solidFill>
                <a:latin typeface="Arial"/>
              </a:rPr>
              <a:t>Free Sugar Reduction &amp; Drink Audits</a:t>
            </a:r>
          </a:p>
        </p:txBody>
      </p:sp>
      <p:sp>
        <p:nvSpPr>
          <p:cNvPr id="12" name="TextBox 11"/>
          <p:cNvSpPr txBox="1"/>
          <p:nvPr/>
        </p:nvSpPr>
        <p:spPr>
          <a:xfrm>
            <a:off x="4705350" y="1993255"/>
            <a:ext cx="6762750" cy="745628"/>
          </a:xfrm>
          <a:prstGeom prst="rect">
            <a:avLst/>
          </a:prstGeom>
          <a:noFill/>
        </p:spPr>
        <p:txBody>
          <a:bodyPr wrap="square" lIns="0" tIns="0" rIns="0" bIns="0" anchor="t">
            <a:spAutoFit/>
          </a:bodyPr>
          <a:lstStyle/>
          <a:p>
            <a:pPr>
              <a:lnSpc>
                <a:spcPts val="1957"/>
              </a:lnSpc>
            </a:pPr>
            <a:r>
              <a:rPr lang="en-US" sz="1350" dirty="0">
                <a:solidFill>
                  <a:srgbClr val="1E293B"/>
                </a:solidFill>
                <a:latin typeface="Arial"/>
              </a:rPr>
              <a:t>Assess labels on drinks to identify free sugars contained in carbonated drinks and tea beverages; test alternative solutions using tap water or non-sugared drinks (Diabetes UK, 2026a).</a:t>
            </a:r>
            <a:endParaRPr sz="1350" b="0" i="0" u="none" dirty="0">
              <a:solidFill>
                <a:srgbClr val="1E293B"/>
              </a:solidFill>
              <a:latin typeface="Arial"/>
            </a:endParaRPr>
          </a:p>
        </p:txBody>
      </p:sp>
      <p:sp>
        <p:nvSpPr>
          <p:cNvPr id="13" name="TextBox 12"/>
          <p:cNvSpPr txBox="1"/>
          <p:nvPr/>
        </p:nvSpPr>
        <p:spPr>
          <a:xfrm>
            <a:off x="4705350" y="3215133"/>
            <a:ext cx="7486650" cy="209550"/>
          </a:xfrm>
          <a:prstGeom prst="rect">
            <a:avLst/>
          </a:prstGeom>
          <a:noFill/>
        </p:spPr>
        <p:txBody>
          <a:bodyPr wrap="none" lIns="0" tIns="0" rIns="0" bIns="0" anchor="t">
            <a:spAutoFit/>
          </a:bodyPr>
          <a:lstStyle/>
          <a:p>
            <a:pPr algn="l"/>
            <a:r>
              <a:rPr sz="1425" b="1" i="0" u="none">
                <a:solidFill>
                  <a:srgbClr val="78350F"/>
                </a:solidFill>
                <a:latin typeface="Arial"/>
              </a:rPr>
              <a:t>Higher-Fibre Carbohydrate Swaps</a:t>
            </a:r>
          </a:p>
        </p:txBody>
      </p:sp>
      <p:sp>
        <p:nvSpPr>
          <p:cNvPr id="14" name="TextBox 13"/>
          <p:cNvSpPr txBox="1"/>
          <p:nvPr/>
        </p:nvSpPr>
        <p:spPr>
          <a:xfrm>
            <a:off x="4705350" y="3462783"/>
            <a:ext cx="6762750" cy="488211"/>
          </a:xfrm>
          <a:prstGeom prst="rect">
            <a:avLst/>
          </a:prstGeom>
          <a:noFill/>
        </p:spPr>
        <p:txBody>
          <a:bodyPr wrap="square" lIns="0" tIns="0" rIns="0" bIns="0" anchor="t">
            <a:spAutoFit/>
          </a:bodyPr>
          <a:lstStyle/>
          <a:p>
            <a:pPr>
              <a:lnSpc>
                <a:spcPts val="1957"/>
              </a:lnSpc>
            </a:pPr>
            <a:r>
              <a:rPr lang="en-US" sz="1350" dirty="0">
                <a:solidFill>
                  <a:srgbClr val="451A03"/>
                </a:solidFill>
                <a:latin typeface="Arial"/>
              </a:rPr>
              <a:t>Provide complex carbohydrate substitutions: whole wheat chapati, brown rice, oats, lentils, and chickpeas to aid digestion and increase satiety (Diabetes UK, 2026a).</a:t>
            </a:r>
            <a:endParaRPr sz="1350" b="0" i="0" u="none" dirty="0">
              <a:solidFill>
                <a:srgbClr val="451A03"/>
              </a:solidFill>
              <a:latin typeface="Arial"/>
            </a:endParaRPr>
          </a:p>
        </p:txBody>
      </p:sp>
      <p:sp>
        <p:nvSpPr>
          <p:cNvPr id="15" name="TextBox 14"/>
          <p:cNvSpPr txBox="1"/>
          <p:nvPr/>
        </p:nvSpPr>
        <p:spPr>
          <a:xfrm>
            <a:off x="4705350" y="4684662"/>
            <a:ext cx="7486650" cy="209550"/>
          </a:xfrm>
          <a:prstGeom prst="rect">
            <a:avLst/>
          </a:prstGeom>
          <a:noFill/>
        </p:spPr>
        <p:txBody>
          <a:bodyPr wrap="none" lIns="0" tIns="0" rIns="0" bIns="0" anchor="t">
            <a:spAutoFit/>
          </a:bodyPr>
          <a:lstStyle/>
          <a:p>
            <a:pPr algn="l"/>
            <a:r>
              <a:rPr sz="1425" b="1" i="0" u="none">
                <a:solidFill>
                  <a:srgbClr val="14532D"/>
                </a:solidFill>
                <a:latin typeface="Arial"/>
              </a:rPr>
              <a:t>Affordable 5 A Day &amp; Hand-Portion Heuristics</a:t>
            </a:r>
          </a:p>
        </p:txBody>
      </p:sp>
      <p:sp>
        <p:nvSpPr>
          <p:cNvPr id="16" name="TextBox 15"/>
          <p:cNvSpPr txBox="1"/>
          <p:nvPr/>
        </p:nvSpPr>
        <p:spPr>
          <a:xfrm>
            <a:off x="4705350" y="4932312"/>
            <a:ext cx="6762750" cy="745628"/>
          </a:xfrm>
          <a:prstGeom prst="rect">
            <a:avLst/>
          </a:prstGeom>
          <a:noFill/>
        </p:spPr>
        <p:txBody>
          <a:bodyPr wrap="square" lIns="0" tIns="0" rIns="0" bIns="0" anchor="t">
            <a:spAutoFit/>
          </a:bodyPr>
          <a:lstStyle/>
          <a:p>
            <a:pPr>
              <a:lnSpc>
                <a:spcPts val="1957"/>
              </a:lnSpc>
            </a:pPr>
            <a:r>
              <a:rPr lang="en-US" sz="1350" dirty="0">
                <a:solidFill>
                  <a:srgbClr val="143823"/>
                </a:solidFill>
                <a:latin typeface="Arial"/>
              </a:rPr>
              <a:t>Use low-priced fresh, frozen, and canned vegetables together with learning hand signals (palm, fist, cupped hand) to control portions without using electronic scales (OHID, 2024).</a:t>
            </a:r>
            <a:endParaRPr sz="1350" b="0" i="0" u="none" dirty="0">
              <a:solidFill>
                <a:srgbClr val="143823"/>
              </a:solidFill>
              <a:latin typeface="Aria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ounded Rectangle 1"/>
          <p:cNvSpPr/>
          <p:nvPr/>
        </p:nvSpPr>
        <p:spPr>
          <a:xfrm>
            <a:off x="609600" y="1968698"/>
            <a:ext cx="10972800" cy="885825"/>
          </a:xfrm>
          <a:prstGeom prst="roundRect">
            <a:avLst>
              <a:gd name="adj" fmla="val 10752"/>
            </a:avLst>
          </a:prstGeom>
          <a:solidFill>
            <a:srgbClr val="FAFAFA"/>
          </a:solidFill>
          <a:ln w="9525">
            <a:solidFill>
              <a:srgbClr val="E5E7EB"/>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09600" y="342900"/>
            <a:ext cx="11582400" cy="161925"/>
          </a:xfrm>
          <a:prstGeom prst="rect">
            <a:avLst/>
          </a:prstGeom>
          <a:noFill/>
        </p:spPr>
        <p:txBody>
          <a:bodyPr wrap="none" lIns="0" tIns="0" rIns="0" bIns="0" anchor="t">
            <a:spAutoFit/>
          </a:bodyPr>
          <a:lstStyle/>
          <a:p>
            <a:pPr algn="l"/>
            <a:r>
              <a:rPr sz="1125" b="1" i="0" u="none">
                <a:solidFill>
                  <a:srgbClr val="205438"/>
                </a:solidFill>
                <a:latin typeface="Arial"/>
              </a:rPr>
              <a:t>MODULE PHASE 3</a:t>
            </a:r>
          </a:p>
        </p:txBody>
      </p:sp>
      <p:sp>
        <p:nvSpPr>
          <p:cNvPr id="8" name="TextBox 7"/>
          <p:cNvSpPr txBox="1"/>
          <p:nvPr/>
        </p:nvSpPr>
        <p:spPr>
          <a:xfrm>
            <a:off x="609600" y="561975"/>
            <a:ext cx="11582400" cy="365670"/>
          </a:xfrm>
          <a:prstGeom prst="rect">
            <a:avLst/>
          </a:prstGeom>
          <a:noFill/>
        </p:spPr>
        <p:txBody>
          <a:bodyPr wrap="none" lIns="0" tIns="0" rIns="0" bIns="0" anchor="t">
            <a:spAutoFit/>
          </a:bodyPr>
          <a:lstStyle/>
          <a:p>
            <a:pPr algn="l">
              <a:lnSpc>
                <a:spcPts val="2879"/>
              </a:lnSpc>
            </a:pPr>
            <a:r>
              <a:rPr sz="2400" b="1" i="0" u="none">
                <a:solidFill>
                  <a:srgbClr val="111827"/>
                </a:solidFill>
                <a:latin typeface="Arial"/>
              </a:rPr>
              <a:t>Weeks 5–6: Affordable Shopping &amp; Meal Preparation</a:t>
            </a:r>
          </a:p>
        </p:txBody>
      </p:sp>
      <p:sp>
        <p:nvSpPr>
          <p:cNvPr id="9" name="TextBox 8"/>
          <p:cNvSpPr txBox="1"/>
          <p:nvPr/>
        </p:nvSpPr>
        <p:spPr>
          <a:xfrm>
            <a:off x="4051250" y="2287785"/>
            <a:ext cx="495300" cy="247650"/>
          </a:xfrm>
          <a:prstGeom prst="rect">
            <a:avLst/>
          </a:prstGeom>
          <a:noFill/>
        </p:spPr>
        <p:txBody>
          <a:bodyPr wrap="none" lIns="0" tIns="0" rIns="0" bIns="0" anchor="t">
            <a:spAutoFit/>
          </a:bodyPr>
          <a:lstStyle/>
          <a:p>
            <a:pPr algn="ctr"/>
            <a:r>
              <a:rPr sz="1650" b="1" i="0" u="none">
                <a:solidFill>
                  <a:srgbClr val="0F172A"/>
                </a:solidFill>
                <a:latin typeface="Arial"/>
              </a:rPr>
              <a:t>→</a:t>
            </a:r>
          </a:p>
        </p:txBody>
      </p:sp>
      <p:sp>
        <p:nvSpPr>
          <p:cNvPr id="10" name="TextBox 9"/>
          <p:cNvSpPr txBox="1"/>
          <p:nvPr/>
        </p:nvSpPr>
        <p:spPr>
          <a:xfrm>
            <a:off x="7645300" y="2287785"/>
            <a:ext cx="495300" cy="247650"/>
          </a:xfrm>
          <a:prstGeom prst="rect">
            <a:avLst/>
          </a:prstGeom>
          <a:noFill/>
        </p:spPr>
        <p:txBody>
          <a:bodyPr wrap="none" lIns="0" tIns="0" rIns="0" bIns="0" anchor="t">
            <a:spAutoFit/>
          </a:bodyPr>
          <a:lstStyle/>
          <a:p>
            <a:pPr algn="ctr"/>
            <a:r>
              <a:rPr sz="1650" b="1" i="0" u="none">
                <a:solidFill>
                  <a:srgbClr val="0F172A"/>
                </a:solidFill>
                <a:latin typeface="Arial"/>
              </a:rPr>
              <a:t>→</a:t>
            </a:r>
          </a:p>
        </p:txBody>
      </p:sp>
      <p:sp>
        <p:nvSpPr>
          <p:cNvPr id="11" name="TextBox 10"/>
          <p:cNvSpPr txBox="1"/>
          <p:nvPr/>
        </p:nvSpPr>
        <p:spPr>
          <a:xfrm>
            <a:off x="609600" y="5588198"/>
            <a:ext cx="2139590" cy="152400"/>
          </a:xfrm>
          <a:prstGeom prst="rect">
            <a:avLst/>
          </a:prstGeom>
          <a:noFill/>
        </p:spPr>
        <p:txBody>
          <a:bodyPr wrap="none" lIns="0" tIns="0" rIns="0" bIns="0" anchor="t">
            <a:spAutoFit/>
          </a:bodyPr>
          <a:lstStyle/>
          <a:p>
            <a:pPr algn="l"/>
            <a:r>
              <a:rPr sz="1050" b="1" i="0" u="none">
                <a:solidFill>
                  <a:srgbClr val="4B5563"/>
                </a:solidFill>
                <a:latin typeface="Arial"/>
              </a:rPr>
              <a:t>Budget Resilience Training</a:t>
            </a:r>
          </a:p>
        </p:txBody>
      </p:sp>
      <p:sp>
        <p:nvSpPr>
          <p:cNvPr id="12" name="TextBox 11"/>
          <p:cNvSpPr txBox="1"/>
          <p:nvPr/>
        </p:nvSpPr>
        <p:spPr>
          <a:xfrm>
            <a:off x="6050830" y="5588198"/>
            <a:ext cx="5531569" cy="152400"/>
          </a:xfrm>
          <a:prstGeom prst="rect">
            <a:avLst/>
          </a:prstGeom>
          <a:noFill/>
        </p:spPr>
        <p:txBody>
          <a:bodyPr wrap="none" lIns="0" tIns="0" rIns="0" bIns="0" anchor="t">
            <a:spAutoFit/>
          </a:bodyPr>
          <a:lstStyle/>
          <a:p>
            <a:pPr algn="r"/>
            <a:r>
              <a:rPr sz="1050" b="0" i="1" u="none">
                <a:solidFill>
                  <a:srgbClr val="555555"/>
                </a:solidFill>
                <a:latin typeface="Arial"/>
              </a:rPr>
              <a:t>(Stone et al., 2024; Birmingham City Council, 2024; Skivington et al., 2021)</a:t>
            </a:r>
          </a:p>
        </p:txBody>
      </p:sp>
      <p:sp>
        <p:nvSpPr>
          <p:cNvPr id="13" name="TextBox 12"/>
          <p:cNvSpPr txBox="1"/>
          <p:nvPr/>
        </p:nvSpPr>
        <p:spPr>
          <a:xfrm>
            <a:off x="386562" y="2225873"/>
            <a:ext cx="4230625" cy="161925"/>
          </a:xfrm>
          <a:prstGeom prst="rect">
            <a:avLst/>
          </a:prstGeom>
          <a:noFill/>
        </p:spPr>
        <p:txBody>
          <a:bodyPr wrap="none" lIns="0" tIns="0" rIns="0" bIns="0" anchor="t">
            <a:spAutoFit/>
          </a:bodyPr>
          <a:lstStyle/>
          <a:p>
            <a:pPr algn="ctr"/>
            <a:r>
              <a:rPr sz="1125" b="1" i="0" u="none">
                <a:solidFill>
                  <a:srgbClr val="B91C1C"/>
                </a:solidFill>
                <a:latin typeface="Arial"/>
              </a:rPr>
              <a:t>ECONOMIC CONTEXT</a:t>
            </a:r>
          </a:p>
        </p:txBody>
      </p:sp>
      <p:sp>
        <p:nvSpPr>
          <p:cNvPr id="14" name="TextBox 13"/>
          <p:cNvSpPr txBox="1"/>
          <p:nvPr/>
        </p:nvSpPr>
        <p:spPr>
          <a:xfrm>
            <a:off x="386562" y="2406848"/>
            <a:ext cx="4230625" cy="190500"/>
          </a:xfrm>
          <a:prstGeom prst="rect">
            <a:avLst/>
          </a:prstGeom>
          <a:noFill/>
        </p:spPr>
        <p:txBody>
          <a:bodyPr wrap="none" lIns="0" tIns="0" rIns="0" bIns="0" anchor="t">
            <a:spAutoFit/>
          </a:bodyPr>
          <a:lstStyle/>
          <a:p>
            <a:pPr algn="ctr"/>
            <a:r>
              <a:rPr sz="1275" b="0" i="0" u="none">
                <a:solidFill>
                  <a:srgbClr val="374151"/>
                </a:solidFill>
                <a:latin typeface="Arial"/>
              </a:rPr>
              <a:t>Cost-of-living crisis &amp; food budget constraints</a:t>
            </a:r>
          </a:p>
        </p:txBody>
      </p:sp>
      <p:sp>
        <p:nvSpPr>
          <p:cNvPr id="15" name="TextBox 14"/>
          <p:cNvSpPr txBox="1"/>
          <p:nvPr/>
        </p:nvSpPr>
        <p:spPr>
          <a:xfrm>
            <a:off x="3980612" y="2225873"/>
            <a:ext cx="4230625" cy="161925"/>
          </a:xfrm>
          <a:prstGeom prst="rect">
            <a:avLst/>
          </a:prstGeom>
          <a:noFill/>
        </p:spPr>
        <p:txBody>
          <a:bodyPr wrap="none" lIns="0" tIns="0" rIns="0" bIns="0" anchor="t">
            <a:spAutoFit/>
          </a:bodyPr>
          <a:lstStyle/>
          <a:p>
            <a:pPr algn="ctr"/>
            <a:r>
              <a:rPr sz="1125" b="1" i="0" u="none">
                <a:solidFill>
                  <a:srgbClr val="C2410C"/>
                </a:solidFill>
                <a:latin typeface="Arial"/>
              </a:rPr>
              <a:t>COMMUNITY BARRIER</a:t>
            </a:r>
          </a:p>
        </p:txBody>
      </p:sp>
      <p:sp>
        <p:nvSpPr>
          <p:cNvPr id="16" name="TextBox 15"/>
          <p:cNvSpPr txBox="1"/>
          <p:nvPr/>
        </p:nvSpPr>
        <p:spPr>
          <a:xfrm>
            <a:off x="4786822" y="2401140"/>
            <a:ext cx="2823160" cy="392415"/>
          </a:xfrm>
          <a:prstGeom prst="rect">
            <a:avLst/>
          </a:prstGeom>
          <a:noFill/>
        </p:spPr>
        <p:txBody>
          <a:bodyPr wrap="square" lIns="0" tIns="0" rIns="0" bIns="0" anchor="t">
            <a:spAutoFit/>
          </a:bodyPr>
          <a:lstStyle/>
          <a:p>
            <a:pPr algn="ctr"/>
            <a:r>
              <a:rPr sz="1275" b="0" i="0" u="none">
                <a:solidFill>
                  <a:srgbClr val="374151"/>
                </a:solidFill>
                <a:latin typeface="Arial"/>
              </a:rPr>
              <a:t>Affordable processed foods replace fresh items</a:t>
            </a:r>
          </a:p>
        </p:txBody>
      </p:sp>
      <p:sp>
        <p:nvSpPr>
          <p:cNvPr id="17" name="TextBox 16"/>
          <p:cNvSpPr txBox="1"/>
          <p:nvPr/>
        </p:nvSpPr>
        <p:spPr>
          <a:xfrm>
            <a:off x="7574663" y="2130623"/>
            <a:ext cx="4230625" cy="161925"/>
          </a:xfrm>
          <a:prstGeom prst="rect">
            <a:avLst/>
          </a:prstGeom>
          <a:noFill/>
        </p:spPr>
        <p:txBody>
          <a:bodyPr wrap="none" lIns="0" tIns="0" rIns="0" bIns="0" anchor="t">
            <a:spAutoFit/>
          </a:bodyPr>
          <a:lstStyle/>
          <a:p>
            <a:pPr algn="ctr"/>
            <a:r>
              <a:rPr sz="1125" b="1" i="0" u="none">
                <a:solidFill>
                  <a:srgbClr val="15803D"/>
                </a:solidFill>
                <a:latin typeface="Arial"/>
              </a:rPr>
              <a:t>CAMPAIGN SOLUTION</a:t>
            </a:r>
          </a:p>
        </p:txBody>
      </p:sp>
      <p:sp>
        <p:nvSpPr>
          <p:cNvPr id="18" name="TextBox 17"/>
          <p:cNvSpPr txBox="1"/>
          <p:nvPr/>
        </p:nvSpPr>
        <p:spPr>
          <a:xfrm>
            <a:off x="8023667" y="2380650"/>
            <a:ext cx="3594051" cy="392415"/>
          </a:xfrm>
          <a:prstGeom prst="rect">
            <a:avLst/>
          </a:prstGeom>
          <a:noFill/>
        </p:spPr>
        <p:txBody>
          <a:bodyPr wrap="square" lIns="0" tIns="0" rIns="0" bIns="0" anchor="t">
            <a:spAutoFit/>
          </a:bodyPr>
          <a:lstStyle/>
          <a:p>
            <a:pPr algn="ctr"/>
            <a:r>
              <a:rPr sz="1275" b="0" i="0" u="none" dirty="0">
                <a:solidFill>
                  <a:srgbClr val="374151"/>
                </a:solidFill>
                <a:latin typeface="Arial"/>
              </a:rPr>
              <a:t>Supermarket price-decoding &amp; batch culinary skills</a:t>
            </a:r>
          </a:p>
        </p:txBody>
      </p:sp>
      <p:pic>
        <p:nvPicPr>
          <p:cNvPr id="36" name="Picture 35">
            <a:extLst>
              <a:ext uri="{FF2B5EF4-FFF2-40B4-BE49-F238E27FC236}">
                <a16:creationId xmlns:a16="http://schemas.microsoft.com/office/drawing/2014/main" id="{0FE2FD0E-46E9-4EB4-77BE-37B8A7AE3700}"/>
              </a:ext>
            </a:extLst>
          </p:cNvPr>
          <p:cNvPicPr>
            <a:picLocks noChangeAspect="1"/>
          </p:cNvPicPr>
          <p:nvPr/>
        </p:nvPicPr>
        <p:blipFill>
          <a:blip r:embed="rId3"/>
          <a:stretch>
            <a:fillRect/>
          </a:stretch>
        </p:blipFill>
        <p:spPr>
          <a:xfrm>
            <a:off x="976250" y="2958443"/>
            <a:ext cx="10149159" cy="2310667"/>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ounded Rectangle 1"/>
          <p:cNvSpPr/>
          <p:nvPr/>
        </p:nvSpPr>
        <p:spPr>
          <a:xfrm>
            <a:off x="609600" y="4788098"/>
            <a:ext cx="10972800" cy="504825"/>
          </a:xfrm>
          <a:prstGeom prst="roundRect">
            <a:avLst>
              <a:gd name="adj" fmla="val 15094"/>
            </a:avLst>
          </a:prstGeom>
          <a:solidFill>
            <a:srgbClr val="E5F4E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609600" y="342900"/>
            <a:ext cx="11582400" cy="161925"/>
          </a:xfrm>
          <a:prstGeom prst="rect">
            <a:avLst/>
          </a:prstGeom>
          <a:noFill/>
        </p:spPr>
        <p:txBody>
          <a:bodyPr wrap="none" lIns="0" tIns="0" rIns="0" bIns="0" anchor="t">
            <a:spAutoFit/>
          </a:bodyPr>
          <a:lstStyle/>
          <a:p>
            <a:pPr algn="l"/>
            <a:r>
              <a:rPr sz="1125" b="1" i="0" u="none">
                <a:solidFill>
                  <a:srgbClr val="205438"/>
                </a:solidFill>
                <a:latin typeface="Arial"/>
              </a:rPr>
              <a:t>MODULE PHASE 4</a:t>
            </a:r>
          </a:p>
        </p:txBody>
      </p:sp>
      <p:sp>
        <p:nvSpPr>
          <p:cNvPr id="10" name="TextBox 9"/>
          <p:cNvSpPr txBox="1"/>
          <p:nvPr/>
        </p:nvSpPr>
        <p:spPr>
          <a:xfrm>
            <a:off x="609600" y="561975"/>
            <a:ext cx="11582400" cy="365670"/>
          </a:xfrm>
          <a:prstGeom prst="rect">
            <a:avLst/>
          </a:prstGeom>
          <a:noFill/>
        </p:spPr>
        <p:txBody>
          <a:bodyPr wrap="none" lIns="0" tIns="0" rIns="0" bIns="0" anchor="t">
            <a:spAutoFit/>
          </a:bodyPr>
          <a:lstStyle/>
          <a:p>
            <a:pPr algn="l">
              <a:lnSpc>
                <a:spcPts val="2879"/>
              </a:lnSpc>
            </a:pPr>
            <a:r>
              <a:rPr sz="2400" b="1" i="0" u="none">
                <a:solidFill>
                  <a:srgbClr val="111827"/>
                </a:solidFill>
                <a:latin typeface="Arial"/>
              </a:rPr>
              <a:t>Weeks 7–8: Confidence, Family Support &amp; Maintenance</a:t>
            </a:r>
          </a:p>
        </p:txBody>
      </p:sp>
      <p:sp>
        <p:nvSpPr>
          <p:cNvPr id="11" name="TextBox 10"/>
          <p:cNvSpPr txBox="1"/>
          <p:nvPr/>
        </p:nvSpPr>
        <p:spPr>
          <a:xfrm>
            <a:off x="-238125" y="4940498"/>
            <a:ext cx="12668250" cy="200025"/>
          </a:xfrm>
          <a:prstGeom prst="rect">
            <a:avLst/>
          </a:prstGeom>
          <a:noFill/>
        </p:spPr>
        <p:txBody>
          <a:bodyPr wrap="none" lIns="0" tIns="0" rIns="0" bIns="0" anchor="t">
            <a:spAutoFit/>
          </a:bodyPr>
          <a:lstStyle/>
          <a:p>
            <a:pPr algn="ctr"/>
            <a:r>
              <a:rPr sz="1350" b="1" i="0" u="none">
                <a:solidFill>
                  <a:srgbClr val="14532D"/>
                </a:solidFill>
                <a:latin typeface="Arial"/>
              </a:rPr>
              <a:t>Long-Term Goal: Transitioning acquired nutritional skills into autonomous home habits and family routines.</a:t>
            </a:r>
          </a:p>
        </p:txBody>
      </p:sp>
      <p:sp>
        <p:nvSpPr>
          <p:cNvPr id="12" name="TextBox 11"/>
          <p:cNvSpPr txBox="1"/>
          <p:nvPr/>
        </p:nvSpPr>
        <p:spPr>
          <a:xfrm>
            <a:off x="609600" y="5426273"/>
            <a:ext cx="2843919" cy="152400"/>
          </a:xfrm>
          <a:prstGeom prst="rect">
            <a:avLst/>
          </a:prstGeom>
          <a:noFill/>
        </p:spPr>
        <p:txBody>
          <a:bodyPr wrap="none" lIns="0" tIns="0" rIns="0" bIns="0" anchor="t">
            <a:spAutoFit/>
          </a:bodyPr>
          <a:lstStyle/>
          <a:p>
            <a:pPr algn="l"/>
            <a:r>
              <a:rPr sz="1050" b="1" i="0" u="none">
                <a:solidFill>
                  <a:srgbClr val="4B5563"/>
                </a:solidFill>
                <a:latin typeface="Arial"/>
              </a:rPr>
              <a:t>Relapse Prevention &amp; Sustainability</a:t>
            </a:r>
          </a:p>
        </p:txBody>
      </p:sp>
      <p:sp>
        <p:nvSpPr>
          <p:cNvPr id="13" name="TextBox 12"/>
          <p:cNvSpPr txBox="1"/>
          <p:nvPr/>
        </p:nvSpPr>
        <p:spPr>
          <a:xfrm>
            <a:off x="5976974" y="5426273"/>
            <a:ext cx="5605425" cy="152400"/>
          </a:xfrm>
          <a:prstGeom prst="rect">
            <a:avLst/>
          </a:prstGeom>
          <a:noFill/>
        </p:spPr>
        <p:txBody>
          <a:bodyPr wrap="none" lIns="0" tIns="0" rIns="0" bIns="0" anchor="t">
            <a:spAutoFit/>
          </a:bodyPr>
          <a:lstStyle/>
          <a:p>
            <a:pPr algn="r"/>
            <a:r>
              <a:rPr sz="1050" b="0" i="1" u="none">
                <a:solidFill>
                  <a:srgbClr val="555555"/>
                </a:solidFill>
                <a:latin typeface="Arial"/>
              </a:rPr>
              <a:t>(Birmingham City Council, 2024; NHS England, n.d.; Skivington et al., 2021)</a:t>
            </a:r>
          </a:p>
        </p:txBody>
      </p:sp>
      <p:pic>
        <p:nvPicPr>
          <p:cNvPr id="21" name="Picture 20">
            <a:extLst>
              <a:ext uri="{FF2B5EF4-FFF2-40B4-BE49-F238E27FC236}">
                <a16:creationId xmlns:a16="http://schemas.microsoft.com/office/drawing/2014/main" id="{FB7AE303-7EED-D3E1-A8DE-EB06EE92F82F}"/>
              </a:ext>
            </a:extLst>
          </p:cNvPr>
          <p:cNvPicPr>
            <a:picLocks noChangeAspect="1"/>
          </p:cNvPicPr>
          <p:nvPr/>
        </p:nvPicPr>
        <p:blipFill>
          <a:blip r:embed="rId3"/>
          <a:stretch>
            <a:fillRect/>
          </a:stretch>
        </p:blipFill>
        <p:spPr>
          <a:xfrm>
            <a:off x="490574" y="1846036"/>
            <a:ext cx="10972800" cy="2638425"/>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 name="Rounded Rectangle 2"/>
          <p:cNvSpPr/>
          <p:nvPr/>
        </p:nvSpPr>
        <p:spPr>
          <a:xfrm>
            <a:off x="4572000" y="1927919"/>
            <a:ext cx="7010400" cy="1087635"/>
          </a:xfrm>
          <a:prstGeom prst="roundRect">
            <a:avLst>
              <a:gd name="adj" fmla="val 7006"/>
            </a:avLst>
          </a:prstGeom>
          <a:solidFill>
            <a:srgbClr val="FAFAF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4572000" y="3167955"/>
            <a:ext cx="7010400" cy="1087635"/>
          </a:xfrm>
          <a:prstGeom prst="roundRect">
            <a:avLst>
              <a:gd name="adj" fmla="val 7006"/>
            </a:avLst>
          </a:prstGeom>
          <a:solidFill>
            <a:srgbClr val="FAFAF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4572000" y="4407991"/>
            <a:ext cx="7010400" cy="1087635"/>
          </a:xfrm>
          <a:prstGeom prst="roundRect">
            <a:avLst>
              <a:gd name="adj" fmla="val 7006"/>
            </a:avLst>
          </a:prstGeom>
          <a:solidFill>
            <a:srgbClr val="FAFAF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4572000" y="1927919"/>
            <a:ext cx="38100" cy="1087635"/>
          </a:xfrm>
          <a:prstGeom prst="rect">
            <a:avLst/>
          </a:prstGeom>
          <a:solidFill>
            <a:srgbClr val="20543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4572000" y="3167955"/>
            <a:ext cx="38100" cy="1087635"/>
          </a:xfrm>
          <a:prstGeom prst="rect">
            <a:avLst/>
          </a:prstGeom>
          <a:solidFill>
            <a:srgbClr val="20543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4572000" y="4407991"/>
            <a:ext cx="38100" cy="1087635"/>
          </a:xfrm>
          <a:prstGeom prst="rect">
            <a:avLst/>
          </a:prstGeom>
          <a:solidFill>
            <a:srgbClr val="20543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609600" y="342900"/>
            <a:ext cx="11582400" cy="161925"/>
          </a:xfrm>
          <a:prstGeom prst="rect">
            <a:avLst/>
          </a:prstGeom>
          <a:noFill/>
        </p:spPr>
        <p:txBody>
          <a:bodyPr wrap="none" lIns="0" tIns="0" rIns="0" bIns="0" anchor="t">
            <a:spAutoFit/>
          </a:bodyPr>
          <a:lstStyle/>
          <a:p>
            <a:pPr algn="l"/>
            <a:r>
              <a:rPr sz="1125" b="1" i="0" u="none">
                <a:solidFill>
                  <a:srgbClr val="205438"/>
                </a:solidFill>
                <a:latin typeface="Arial"/>
              </a:rPr>
              <a:t>HEALTH COMMUNICATION ARTEFACT</a:t>
            </a:r>
          </a:p>
        </p:txBody>
      </p:sp>
      <p:sp>
        <p:nvSpPr>
          <p:cNvPr id="14" name="TextBox 13"/>
          <p:cNvSpPr txBox="1"/>
          <p:nvPr/>
        </p:nvSpPr>
        <p:spPr>
          <a:xfrm>
            <a:off x="609600" y="561975"/>
            <a:ext cx="11582400" cy="365670"/>
          </a:xfrm>
          <a:prstGeom prst="rect">
            <a:avLst/>
          </a:prstGeom>
          <a:noFill/>
        </p:spPr>
        <p:txBody>
          <a:bodyPr wrap="none" lIns="0" tIns="0" rIns="0" bIns="0" anchor="t">
            <a:spAutoFit/>
          </a:bodyPr>
          <a:lstStyle/>
          <a:p>
            <a:pPr algn="l">
              <a:lnSpc>
                <a:spcPts val="2879"/>
              </a:lnSpc>
            </a:pPr>
            <a:r>
              <a:rPr sz="2400" b="1" i="0" u="none" dirty="0">
                <a:solidFill>
                  <a:srgbClr val="111827"/>
                </a:solidFill>
                <a:latin typeface="Arial"/>
              </a:rPr>
              <a:t>Campaign Poster: Message, Benefits &amp; Call to Action</a:t>
            </a:r>
          </a:p>
        </p:txBody>
      </p:sp>
      <p:sp>
        <p:nvSpPr>
          <p:cNvPr id="15" name="TextBox 14"/>
          <p:cNvSpPr txBox="1"/>
          <p:nvPr/>
        </p:nvSpPr>
        <p:spPr>
          <a:xfrm>
            <a:off x="1445342" y="6329919"/>
            <a:ext cx="1713611" cy="161583"/>
          </a:xfrm>
          <a:prstGeom prst="rect">
            <a:avLst/>
          </a:prstGeom>
          <a:noFill/>
        </p:spPr>
        <p:txBody>
          <a:bodyPr wrap="none" lIns="0" tIns="0" rIns="0" bIns="0" anchor="t">
            <a:spAutoFit/>
          </a:bodyPr>
          <a:lstStyle/>
          <a:p>
            <a:pPr algn="l"/>
            <a:r>
              <a:rPr lang="en-IN" sz="1050" b="1" i="0" u="none" dirty="0">
                <a:solidFill>
                  <a:srgbClr val="4B5563"/>
                </a:solidFill>
                <a:latin typeface="Arial"/>
              </a:rPr>
              <a:t>(</a:t>
            </a:r>
            <a:r>
              <a:rPr sz="1050" b="1" i="0" u="none" dirty="0">
                <a:solidFill>
                  <a:srgbClr val="4B5563"/>
                </a:solidFill>
                <a:latin typeface="Arial"/>
              </a:rPr>
              <a:t>Self</a:t>
            </a:r>
            <a:r>
              <a:rPr lang="en-IN" sz="1050" b="1" i="0" u="none" dirty="0">
                <a:solidFill>
                  <a:srgbClr val="4B5563"/>
                </a:solidFill>
                <a:latin typeface="Arial"/>
              </a:rPr>
              <a:t>-</a:t>
            </a:r>
            <a:r>
              <a:rPr sz="1050" b="1" i="0" u="none" dirty="0">
                <a:solidFill>
                  <a:srgbClr val="4B5563"/>
                </a:solidFill>
                <a:latin typeface="Arial"/>
              </a:rPr>
              <a:t>Created using Canva</a:t>
            </a:r>
            <a:r>
              <a:rPr lang="en-IN" sz="1050" b="1" i="0" u="none" dirty="0">
                <a:solidFill>
                  <a:srgbClr val="4B5563"/>
                </a:solidFill>
                <a:latin typeface="Arial"/>
              </a:rPr>
              <a:t>)</a:t>
            </a:r>
            <a:endParaRPr sz="1050" b="1" i="0" u="none" dirty="0">
              <a:solidFill>
                <a:srgbClr val="4B5563"/>
              </a:solidFill>
              <a:latin typeface="Arial"/>
            </a:endParaRPr>
          </a:p>
        </p:txBody>
      </p:sp>
      <p:sp>
        <p:nvSpPr>
          <p:cNvPr id="16" name="TextBox 15"/>
          <p:cNvSpPr txBox="1"/>
          <p:nvPr/>
        </p:nvSpPr>
        <p:spPr>
          <a:xfrm>
            <a:off x="6662142" y="5797748"/>
            <a:ext cx="4920257" cy="152400"/>
          </a:xfrm>
          <a:prstGeom prst="rect">
            <a:avLst/>
          </a:prstGeom>
          <a:noFill/>
        </p:spPr>
        <p:txBody>
          <a:bodyPr wrap="none" lIns="0" tIns="0" rIns="0" bIns="0" anchor="t">
            <a:spAutoFit/>
          </a:bodyPr>
          <a:lstStyle/>
          <a:p>
            <a:pPr algn="r"/>
            <a:r>
              <a:rPr sz="1050" b="0" i="1" u="none">
                <a:solidFill>
                  <a:srgbClr val="555555"/>
                </a:solidFill>
                <a:latin typeface="Arial"/>
              </a:rPr>
              <a:t>(DHSC, 2026; Diabetes UK, 2026a, 2026b; Skivington et al., 2021)</a:t>
            </a:r>
          </a:p>
        </p:txBody>
      </p:sp>
      <p:sp>
        <p:nvSpPr>
          <p:cNvPr id="21" name="TextBox 20"/>
          <p:cNvSpPr txBox="1"/>
          <p:nvPr/>
        </p:nvSpPr>
        <p:spPr>
          <a:xfrm>
            <a:off x="4819650" y="2099369"/>
            <a:ext cx="7372350" cy="209550"/>
          </a:xfrm>
          <a:prstGeom prst="rect">
            <a:avLst/>
          </a:prstGeom>
          <a:noFill/>
        </p:spPr>
        <p:txBody>
          <a:bodyPr wrap="none" lIns="0" tIns="0" rIns="0" bIns="0" anchor="t">
            <a:spAutoFit/>
          </a:bodyPr>
          <a:lstStyle/>
          <a:p>
            <a:pPr algn="l"/>
            <a:r>
              <a:rPr sz="1425" b="1" i="0" u="none">
                <a:solidFill>
                  <a:srgbClr val="111827"/>
                </a:solidFill>
                <a:latin typeface="Arial"/>
              </a:rPr>
              <a:t>Accessible, Non-Stigmatising Framing</a:t>
            </a:r>
          </a:p>
        </p:txBody>
      </p:sp>
      <p:sp>
        <p:nvSpPr>
          <p:cNvPr id="22" name="TextBox 21"/>
          <p:cNvSpPr txBox="1"/>
          <p:nvPr/>
        </p:nvSpPr>
        <p:spPr>
          <a:xfrm>
            <a:off x="4819650" y="2347019"/>
            <a:ext cx="6648450" cy="744691"/>
          </a:xfrm>
          <a:prstGeom prst="rect">
            <a:avLst/>
          </a:prstGeom>
          <a:noFill/>
        </p:spPr>
        <p:txBody>
          <a:bodyPr wrap="square" lIns="0" tIns="0" rIns="0" bIns="0" anchor="t">
            <a:spAutoFit/>
          </a:bodyPr>
          <a:lstStyle/>
          <a:p>
            <a:pPr>
              <a:lnSpc>
                <a:spcPts val="1957"/>
              </a:lnSpc>
            </a:pPr>
            <a:r>
              <a:rPr lang="en-US" sz="1350" dirty="0">
                <a:solidFill>
                  <a:srgbClr val="374151"/>
                </a:solidFill>
                <a:latin typeface="Arial"/>
              </a:rPr>
              <a:t>Does not use fear-mongering or restriction-based "diabetic diet" approach. Encourages realistic and cumulative lifestyle changes that incorporate cultural inclusivity (OHID, 2024).</a:t>
            </a:r>
            <a:endParaRPr sz="1350" b="0" i="0" u="none" dirty="0">
              <a:solidFill>
                <a:srgbClr val="374151"/>
              </a:solidFill>
              <a:latin typeface="Arial"/>
            </a:endParaRPr>
          </a:p>
        </p:txBody>
      </p:sp>
      <p:sp>
        <p:nvSpPr>
          <p:cNvPr id="23" name="TextBox 22"/>
          <p:cNvSpPr txBox="1"/>
          <p:nvPr/>
        </p:nvSpPr>
        <p:spPr>
          <a:xfrm>
            <a:off x="4819650" y="3339405"/>
            <a:ext cx="7372350" cy="209550"/>
          </a:xfrm>
          <a:prstGeom prst="rect">
            <a:avLst/>
          </a:prstGeom>
          <a:noFill/>
        </p:spPr>
        <p:txBody>
          <a:bodyPr wrap="none" lIns="0" tIns="0" rIns="0" bIns="0" anchor="t">
            <a:spAutoFit/>
          </a:bodyPr>
          <a:lstStyle/>
          <a:p>
            <a:pPr algn="l"/>
            <a:r>
              <a:rPr sz="1425" b="1" i="0" u="none">
                <a:solidFill>
                  <a:srgbClr val="111827"/>
                </a:solidFill>
                <a:latin typeface="Arial"/>
              </a:rPr>
              <a:t>Clear Activity Blueprint &amp; Tangible Value</a:t>
            </a:r>
          </a:p>
        </p:txBody>
      </p:sp>
      <p:sp>
        <p:nvSpPr>
          <p:cNvPr id="24" name="TextBox 23"/>
          <p:cNvSpPr txBox="1"/>
          <p:nvPr/>
        </p:nvSpPr>
        <p:spPr>
          <a:xfrm>
            <a:off x="4819650" y="3587055"/>
            <a:ext cx="6648450" cy="497085"/>
          </a:xfrm>
          <a:prstGeom prst="rect">
            <a:avLst/>
          </a:prstGeom>
          <a:noFill/>
        </p:spPr>
        <p:txBody>
          <a:bodyPr wrap="square" lIns="0" tIns="0" rIns="0" bIns="0" anchor="t">
            <a:spAutoFit/>
          </a:bodyPr>
          <a:lstStyle/>
          <a:p>
            <a:pPr>
              <a:lnSpc>
                <a:spcPts val="1957"/>
              </a:lnSpc>
            </a:pPr>
            <a:r>
              <a:rPr lang="en-US" sz="1350" dirty="0">
                <a:solidFill>
                  <a:srgbClr val="374151"/>
                </a:solidFill>
                <a:latin typeface="Arial"/>
              </a:rPr>
              <a:t>Describes the precise 8-week course: budget grocery shopping, ingredient substitution, and cooking, tackling the issue of cost of living head-on (DHSC, 2026).</a:t>
            </a:r>
            <a:endParaRPr sz="1350" b="0" i="0" u="none" dirty="0">
              <a:solidFill>
                <a:srgbClr val="374151"/>
              </a:solidFill>
              <a:latin typeface="Arial"/>
            </a:endParaRPr>
          </a:p>
        </p:txBody>
      </p:sp>
      <p:sp>
        <p:nvSpPr>
          <p:cNvPr id="25" name="TextBox 24"/>
          <p:cNvSpPr txBox="1"/>
          <p:nvPr/>
        </p:nvSpPr>
        <p:spPr>
          <a:xfrm>
            <a:off x="4819650" y="4579441"/>
            <a:ext cx="7372350" cy="209550"/>
          </a:xfrm>
          <a:prstGeom prst="rect">
            <a:avLst/>
          </a:prstGeom>
          <a:noFill/>
        </p:spPr>
        <p:txBody>
          <a:bodyPr wrap="none" lIns="0" tIns="0" rIns="0" bIns="0" anchor="t">
            <a:spAutoFit/>
          </a:bodyPr>
          <a:lstStyle/>
          <a:p>
            <a:pPr algn="l"/>
            <a:r>
              <a:rPr sz="1425" b="1" i="0" u="none">
                <a:solidFill>
                  <a:srgbClr val="111827"/>
                </a:solidFill>
                <a:latin typeface="Arial"/>
              </a:rPr>
              <a:t>Actionable Call-to-Action (CTA)</a:t>
            </a:r>
          </a:p>
        </p:txBody>
      </p:sp>
      <p:sp>
        <p:nvSpPr>
          <p:cNvPr id="26" name="TextBox 25"/>
          <p:cNvSpPr txBox="1"/>
          <p:nvPr/>
        </p:nvSpPr>
        <p:spPr>
          <a:xfrm>
            <a:off x="4819650" y="4827091"/>
            <a:ext cx="6648450" cy="497085"/>
          </a:xfrm>
          <a:prstGeom prst="rect">
            <a:avLst/>
          </a:prstGeom>
          <a:noFill/>
        </p:spPr>
        <p:txBody>
          <a:bodyPr wrap="square" lIns="0" tIns="0" rIns="0" bIns="0" anchor="t">
            <a:spAutoFit/>
          </a:bodyPr>
          <a:lstStyle/>
          <a:p>
            <a:pPr>
              <a:lnSpc>
                <a:spcPts val="1957"/>
              </a:lnSpc>
            </a:pPr>
            <a:r>
              <a:rPr lang="en-US" sz="1350" dirty="0">
                <a:solidFill>
                  <a:srgbClr val="374151"/>
                </a:solidFill>
                <a:latin typeface="Arial"/>
              </a:rPr>
              <a:t>Provides low-friction access points: sign up on paper through community pharmacies and GP waiting rooms or digital sign up online (Diabetes UK, 2026b).</a:t>
            </a:r>
            <a:endParaRPr sz="1350" b="0" i="0" u="none" dirty="0">
              <a:solidFill>
                <a:srgbClr val="374151"/>
              </a:solidFill>
              <a:latin typeface="Arial"/>
            </a:endParaRPr>
          </a:p>
        </p:txBody>
      </p:sp>
      <p:pic>
        <p:nvPicPr>
          <p:cNvPr id="31" name="Picture 30">
            <a:extLst>
              <a:ext uri="{FF2B5EF4-FFF2-40B4-BE49-F238E27FC236}">
                <a16:creationId xmlns:a16="http://schemas.microsoft.com/office/drawing/2014/main" id="{01D75205-9041-5253-A21C-35824E22AAFD}"/>
              </a:ext>
            </a:extLst>
          </p:cNvPr>
          <p:cNvPicPr>
            <a:picLocks noChangeAspect="1"/>
          </p:cNvPicPr>
          <p:nvPr/>
        </p:nvPicPr>
        <p:blipFill>
          <a:blip r:embed="rId3"/>
          <a:stretch>
            <a:fillRect/>
          </a:stretch>
        </p:blipFill>
        <p:spPr>
          <a:xfrm>
            <a:off x="473951" y="984795"/>
            <a:ext cx="3983749" cy="5239024"/>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ounded Rectangle 1"/>
          <p:cNvSpPr/>
          <p:nvPr/>
        </p:nvSpPr>
        <p:spPr>
          <a:xfrm>
            <a:off x="609600" y="3849588"/>
            <a:ext cx="10972800" cy="1924050"/>
          </a:xfrm>
          <a:prstGeom prst="roundRect">
            <a:avLst>
              <a:gd name="adj" fmla="val 3960"/>
            </a:avLst>
          </a:prstGeom>
          <a:solidFill>
            <a:srgbClr val="FFFFFF"/>
          </a:solidFill>
          <a:ln w="9525">
            <a:solidFill>
              <a:srgbClr val="E5E7EB"/>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609600" y="1649908"/>
            <a:ext cx="2628900" cy="2047279"/>
          </a:xfrm>
          <a:prstGeom prst="roundRect">
            <a:avLst>
              <a:gd name="adj" fmla="val 3722"/>
            </a:avLst>
          </a:prstGeom>
          <a:solidFill>
            <a:srgbClr val="F0FDF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3390900" y="1649908"/>
            <a:ext cx="2628900" cy="2047279"/>
          </a:xfrm>
          <a:prstGeom prst="roundRect">
            <a:avLst>
              <a:gd name="adj" fmla="val 3722"/>
            </a:avLst>
          </a:prstGeom>
          <a:solidFill>
            <a:srgbClr val="EFF6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6172200" y="1649908"/>
            <a:ext cx="2628900" cy="2047279"/>
          </a:xfrm>
          <a:prstGeom prst="roundRect">
            <a:avLst>
              <a:gd name="adj" fmla="val 3722"/>
            </a:avLst>
          </a:prstGeom>
          <a:solidFill>
            <a:srgbClr val="FEF2F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8953500" y="1649908"/>
            <a:ext cx="2628900" cy="2047279"/>
          </a:xfrm>
          <a:prstGeom prst="roundRect">
            <a:avLst>
              <a:gd name="adj" fmla="val 3722"/>
            </a:avLst>
          </a:prstGeom>
          <a:solidFill>
            <a:srgbClr val="F5F3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609600" y="1649908"/>
            <a:ext cx="2628900" cy="28575"/>
          </a:xfrm>
          <a:prstGeom prst="rect">
            <a:avLst/>
          </a:prstGeom>
          <a:solidFill>
            <a:srgbClr val="16A34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3390900" y="1649908"/>
            <a:ext cx="2628900" cy="28575"/>
          </a:xfrm>
          <a:prstGeom prst="rect">
            <a:avLst/>
          </a:prstGeom>
          <a:solidFill>
            <a:srgbClr val="2563E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6172200" y="1649908"/>
            <a:ext cx="2628900" cy="28575"/>
          </a:xfrm>
          <a:prstGeom prst="rect">
            <a:avLst/>
          </a:prstGeom>
          <a:solidFill>
            <a:srgbClr val="DC262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8953500" y="1649908"/>
            <a:ext cx="2628900" cy="28575"/>
          </a:xfrm>
          <a:prstGeom prst="rect">
            <a:avLst/>
          </a:prstGeom>
          <a:solidFill>
            <a:srgbClr val="7C3AE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graphicFrame>
        <p:nvGraphicFramePr>
          <p:cNvPr id="11" name="Table 10"/>
          <p:cNvGraphicFramePr>
            <a:graphicFrameLocks noGrp="1"/>
          </p:cNvGraphicFramePr>
          <p:nvPr/>
        </p:nvGraphicFramePr>
        <p:xfrm>
          <a:off x="619125" y="3859113"/>
          <a:ext cx="10953749" cy="1905000"/>
        </p:xfrm>
        <a:graphic>
          <a:graphicData uri="http://schemas.openxmlformats.org/drawingml/2006/table">
            <a:tbl>
              <a:tblPr/>
              <a:tblGrid>
                <a:gridCol w="3286125">
                  <a:extLst>
                    <a:ext uri="{9D8B030D-6E8A-4147-A177-3AD203B41FA5}">
                      <a16:colId xmlns:a16="http://schemas.microsoft.com/office/drawing/2014/main" val="20000"/>
                    </a:ext>
                  </a:extLst>
                </a:gridCol>
                <a:gridCol w="3833812">
                  <a:extLst>
                    <a:ext uri="{9D8B030D-6E8A-4147-A177-3AD203B41FA5}">
                      <a16:colId xmlns:a16="http://schemas.microsoft.com/office/drawing/2014/main" val="20001"/>
                    </a:ext>
                  </a:extLst>
                </a:gridCol>
                <a:gridCol w="3833812">
                  <a:extLst>
                    <a:ext uri="{9D8B030D-6E8A-4147-A177-3AD203B41FA5}">
                      <a16:colId xmlns:a16="http://schemas.microsoft.com/office/drawing/2014/main" val="20002"/>
                    </a:ext>
                  </a:extLst>
                </a:gridCol>
              </a:tblGrid>
              <a:tr h="476250">
                <a:tc>
                  <a:txBody>
                    <a:bodyPr/>
                    <a:lstStyle/>
                    <a:p>
                      <a:pPr algn="l"/>
                      <a:r>
                        <a:rPr sz="1200" b="1" i="0" u="none">
                          <a:solidFill>
                            <a:srgbClr val="FFFFFF"/>
                          </a:solidFill>
                          <a:latin typeface="Arial"/>
                        </a:rPr>
                        <a:t>Replicated Toolkit</a:t>
                      </a:r>
                    </a:p>
                  </a:txBody>
                  <a:tcPr marL="63500" marR="63500" marT="25400" marB="25400" anchor="ctr">
                    <a:lnL>
                      <a:noFill/>
                    </a:lnL>
                    <a:lnR>
                      <a:noFill/>
                    </a:lnR>
                    <a:lnT>
                      <a:noFill/>
                    </a:lnT>
                    <a:lnB>
                      <a:noFill/>
                    </a:lnB>
                    <a:solidFill>
                      <a:srgbClr val="205438"/>
                    </a:solidFill>
                  </a:tcPr>
                </a:tc>
                <a:tc>
                  <a:txBody>
                    <a:bodyPr/>
                    <a:lstStyle/>
                    <a:p>
                      <a:pPr algn="l"/>
                      <a:r>
                        <a:rPr sz="1200" b="1" i="0" u="none">
                          <a:solidFill>
                            <a:srgbClr val="FFFFFF"/>
                          </a:solidFill>
                          <a:latin typeface="Arial"/>
                        </a:rPr>
                        <a:t>Original Source Feature</a:t>
                      </a:r>
                    </a:p>
                  </a:txBody>
                  <a:tcPr marL="63500" marR="63500" marT="25400" marB="25400" anchor="ctr">
                    <a:lnL>
                      <a:noFill/>
                    </a:lnL>
                    <a:lnR>
                      <a:noFill/>
                    </a:lnR>
                    <a:lnT>
                      <a:noFill/>
                    </a:lnT>
                    <a:lnB>
                      <a:noFill/>
                    </a:lnB>
                    <a:solidFill>
                      <a:srgbClr val="205438"/>
                    </a:solidFill>
                  </a:tcPr>
                </a:tc>
                <a:tc>
                  <a:txBody>
                    <a:bodyPr/>
                    <a:lstStyle/>
                    <a:p>
                      <a:pPr algn="l"/>
                      <a:r>
                        <a:rPr sz="1200" b="1" i="0" u="none">
                          <a:solidFill>
                            <a:srgbClr val="FFFFFF"/>
                          </a:solidFill>
                          <a:latin typeface="Arial"/>
                        </a:rPr>
                        <a:t>Adapted Application in Campaign</a:t>
                      </a:r>
                    </a:p>
                  </a:txBody>
                  <a:tcPr marL="63500" marR="63500" marT="25400" marB="25400" anchor="ctr">
                    <a:lnL>
                      <a:noFill/>
                    </a:lnL>
                    <a:lnR>
                      <a:noFill/>
                    </a:lnR>
                    <a:lnT>
                      <a:noFill/>
                    </a:lnT>
                    <a:lnB>
                      <a:noFill/>
                    </a:lnB>
                    <a:solidFill>
                      <a:srgbClr val="205438"/>
                    </a:solidFill>
                  </a:tcPr>
                </a:tc>
                <a:extLst>
                  <a:ext uri="{0D108BD9-81ED-4DB2-BD59-A6C34878D82A}">
                    <a16:rowId xmlns:a16="http://schemas.microsoft.com/office/drawing/2014/main" val="10000"/>
                  </a:ext>
                </a:extLst>
              </a:tr>
              <a:tr h="476250">
                <a:tc>
                  <a:txBody>
                    <a:bodyPr/>
                    <a:lstStyle/>
                    <a:p>
                      <a:pPr algn="l"/>
                      <a:r>
                        <a:rPr sz="1275" b="1" i="0" u="none">
                          <a:solidFill>
                            <a:srgbClr val="1A1A1A"/>
                          </a:solidFill>
                          <a:latin typeface="Arial"/>
                        </a:rPr>
                        <a:t>Know Your Risk Tool</a:t>
                      </a:r>
                    </a:p>
                  </a:txBody>
                  <a:tcPr marL="63500" marR="63500" marT="25400" marB="25400" anchor="ctr">
                    <a:lnL>
                      <a:noFill/>
                    </a:lnL>
                    <a:lnR>
                      <a:noFill/>
                    </a:lnR>
                    <a:lnT>
                      <a:noFill/>
                    </a:lnT>
                    <a:lnB>
                      <a:noFill/>
                    </a:lnB>
                    <a:solidFill>
                      <a:srgbClr val="FFFFFF"/>
                    </a:solidFill>
                  </a:tcPr>
                </a:tc>
                <a:tc>
                  <a:txBody>
                    <a:bodyPr/>
                    <a:lstStyle/>
                    <a:p>
                      <a:pPr algn="l"/>
                      <a:r>
                        <a:rPr sz="1275" b="0" i="0" u="none">
                          <a:solidFill>
                            <a:srgbClr val="1A1A1A"/>
                          </a:solidFill>
                          <a:latin typeface="Arial"/>
                        </a:rPr>
                        <a:t>Demographic &amp; BMI risk score algorithm</a:t>
                      </a:r>
                    </a:p>
                  </a:txBody>
                  <a:tcPr marL="63500" marR="63500" marT="25400" marB="25400" anchor="ctr">
                    <a:lnL>
                      <a:noFill/>
                    </a:lnL>
                    <a:lnR>
                      <a:noFill/>
                    </a:lnR>
                    <a:lnT>
                      <a:noFill/>
                    </a:lnT>
                    <a:lnB>
                      <a:noFill/>
                    </a:lnB>
                    <a:solidFill>
                      <a:srgbClr val="FFFFFF"/>
                    </a:solidFill>
                  </a:tcPr>
                </a:tc>
                <a:tc>
                  <a:txBody>
                    <a:bodyPr/>
                    <a:lstStyle/>
                    <a:p>
                      <a:pPr algn="l"/>
                      <a:r>
                        <a:rPr sz="1275" b="0" i="0" u="none">
                          <a:solidFill>
                            <a:srgbClr val="1A1A1A"/>
                          </a:solidFill>
                          <a:latin typeface="Arial"/>
                        </a:rPr>
                        <a:t>Facilitator-guided digital assessment in Week 2</a:t>
                      </a:r>
                    </a:p>
                  </a:txBody>
                  <a:tcPr marL="63500" marR="63500" marT="25400" marB="25400" anchor="ctr">
                    <a:lnL>
                      <a:noFill/>
                    </a:lnL>
                    <a:lnR>
                      <a:noFill/>
                    </a:lnR>
                    <a:lnT>
                      <a:noFill/>
                    </a:lnT>
                    <a:lnB>
                      <a:noFill/>
                    </a:lnB>
                    <a:solidFill>
                      <a:srgbClr val="FFFFFF"/>
                    </a:solidFill>
                  </a:tcPr>
                </a:tc>
                <a:extLst>
                  <a:ext uri="{0D108BD9-81ED-4DB2-BD59-A6C34878D82A}">
                    <a16:rowId xmlns:a16="http://schemas.microsoft.com/office/drawing/2014/main" val="10001"/>
                  </a:ext>
                </a:extLst>
              </a:tr>
              <a:tr h="476250">
                <a:tc>
                  <a:txBody>
                    <a:bodyPr/>
                    <a:lstStyle/>
                    <a:p>
                      <a:pPr algn="l"/>
                      <a:r>
                        <a:rPr sz="1275" b="1" i="0" u="none">
                          <a:solidFill>
                            <a:srgbClr val="1A1A1A"/>
                          </a:solidFill>
                          <a:latin typeface="Arial"/>
                        </a:rPr>
                        <a:t>The Eatwell Guide Plate</a:t>
                      </a:r>
                    </a:p>
                  </a:txBody>
                  <a:tcPr marL="63500" marR="63500" marT="25400" marB="25400" anchor="ctr">
                    <a:lnL>
                      <a:noFill/>
                    </a:lnL>
                    <a:lnR>
                      <a:noFill/>
                    </a:lnR>
                    <a:lnT>
                      <a:noFill/>
                    </a:lnT>
                    <a:lnB>
                      <a:noFill/>
                    </a:lnB>
                    <a:solidFill>
                      <a:srgbClr val="F9FAFB"/>
                    </a:solidFill>
                  </a:tcPr>
                </a:tc>
                <a:tc>
                  <a:txBody>
                    <a:bodyPr/>
                    <a:lstStyle/>
                    <a:p>
                      <a:pPr algn="l"/>
                      <a:r>
                        <a:rPr sz="1275" b="0" i="0" u="none">
                          <a:solidFill>
                            <a:srgbClr val="1A1A1A"/>
                          </a:solidFill>
                          <a:latin typeface="Arial"/>
                        </a:rPr>
                        <a:t>Standard national balanced nutrition model</a:t>
                      </a:r>
                    </a:p>
                  </a:txBody>
                  <a:tcPr marL="63500" marR="63500" marT="25400" marB="25400" anchor="ctr">
                    <a:lnL>
                      <a:noFill/>
                    </a:lnL>
                    <a:lnR>
                      <a:noFill/>
                    </a:lnR>
                    <a:lnT>
                      <a:noFill/>
                    </a:lnT>
                    <a:lnB>
                      <a:noFill/>
                    </a:lnB>
                    <a:solidFill>
                      <a:srgbClr val="F9FAFB"/>
                    </a:solidFill>
                  </a:tcPr>
                </a:tc>
                <a:tc>
                  <a:txBody>
                    <a:bodyPr/>
                    <a:lstStyle/>
                    <a:p>
                      <a:pPr algn="l"/>
                      <a:r>
                        <a:rPr sz="1275" b="0" i="0" u="none">
                          <a:solidFill>
                            <a:srgbClr val="1A1A1A"/>
                          </a:solidFill>
                          <a:latin typeface="Arial"/>
                        </a:rPr>
                        <a:t>Customised with local South Asian &amp; Caribbean staples</a:t>
                      </a:r>
                    </a:p>
                  </a:txBody>
                  <a:tcPr marL="63500" marR="63500" marT="25400" marB="25400" anchor="ctr">
                    <a:lnL>
                      <a:noFill/>
                    </a:lnL>
                    <a:lnR>
                      <a:noFill/>
                    </a:lnR>
                    <a:lnT>
                      <a:noFill/>
                    </a:lnT>
                    <a:lnB>
                      <a:noFill/>
                    </a:lnB>
                    <a:solidFill>
                      <a:srgbClr val="F9FAFB"/>
                    </a:solidFill>
                  </a:tcPr>
                </a:tc>
                <a:extLst>
                  <a:ext uri="{0D108BD9-81ED-4DB2-BD59-A6C34878D82A}">
                    <a16:rowId xmlns:a16="http://schemas.microsoft.com/office/drawing/2014/main" val="10002"/>
                  </a:ext>
                </a:extLst>
              </a:tr>
              <a:tr h="476250">
                <a:tc>
                  <a:txBody>
                    <a:bodyPr/>
                    <a:lstStyle/>
                    <a:p>
                      <a:pPr algn="l"/>
                      <a:r>
                        <a:rPr sz="1275" b="1" i="0" u="none">
                          <a:solidFill>
                            <a:srgbClr val="1A1A1A"/>
                          </a:solidFill>
                          <a:latin typeface="Arial"/>
                        </a:rPr>
                        <a:t>Prevention Week Toolkit</a:t>
                      </a:r>
                    </a:p>
                  </a:txBody>
                  <a:tcPr marL="63500" marR="63500" marT="25400" marB="25400" anchor="ctr">
                    <a:lnL>
                      <a:noFill/>
                    </a:lnL>
                    <a:lnR>
                      <a:noFill/>
                    </a:lnR>
                    <a:lnT>
                      <a:noFill/>
                    </a:lnT>
                    <a:lnB>
                      <a:noFill/>
                    </a:lnB>
                    <a:solidFill>
                      <a:srgbClr val="FFFFFF"/>
                    </a:solidFill>
                  </a:tcPr>
                </a:tc>
                <a:tc>
                  <a:txBody>
                    <a:bodyPr/>
                    <a:lstStyle/>
                    <a:p>
                      <a:pPr algn="l"/>
                      <a:r>
                        <a:rPr sz="1275" b="0" i="0" u="none">
                          <a:solidFill>
                            <a:srgbClr val="1A1A1A"/>
                          </a:solidFill>
                          <a:latin typeface="Arial"/>
                        </a:rPr>
                        <a:t>DHSC public communications pack</a:t>
                      </a:r>
                    </a:p>
                  </a:txBody>
                  <a:tcPr marL="63500" marR="63500" marT="25400" marB="25400" anchor="ctr">
                    <a:lnL>
                      <a:noFill/>
                    </a:lnL>
                    <a:lnR>
                      <a:noFill/>
                    </a:lnR>
                    <a:lnT>
                      <a:noFill/>
                    </a:lnT>
                    <a:lnB>
                      <a:noFill/>
                    </a:lnB>
                    <a:solidFill>
                      <a:srgbClr val="FFFFFF"/>
                    </a:solidFill>
                  </a:tcPr>
                </a:tc>
                <a:tc>
                  <a:txBody>
                    <a:bodyPr/>
                    <a:lstStyle/>
                    <a:p>
                      <a:pPr algn="l"/>
                      <a:r>
                        <a:rPr sz="1275" b="0" i="0" u="none">
                          <a:solidFill>
                            <a:srgbClr val="1A1A1A"/>
                          </a:solidFill>
                          <a:latin typeface="Arial"/>
                        </a:rPr>
                        <a:t>Community pharmacy and library co-branded displays</a:t>
                      </a:r>
                    </a:p>
                  </a:txBody>
                  <a:tcPr marL="63500" marR="63500" marT="25400" marB="25400" anchor="ctr">
                    <a:lnL>
                      <a:noFill/>
                    </a:lnL>
                    <a:lnR>
                      <a:noFill/>
                    </a:lnR>
                    <a:lnT>
                      <a:noFill/>
                    </a:lnT>
                    <a:lnB>
                      <a:noFill/>
                    </a:lnB>
                    <a:solidFill>
                      <a:srgbClr val="FFFFFF"/>
                    </a:solidFill>
                  </a:tcPr>
                </a:tc>
                <a:extLst>
                  <a:ext uri="{0D108BD9-81ED-4DB2-BD59-A6C34878D82A}">
                    <a16:rowId xmlns:a16="http://schemas.microsoft.com/office/drawing/2014/main" val="10003"/>
                  </a:ext>
                </a:extLst>
              </a:tr>
            </a:tbl>
          </a:graphicData>
        </a:graphic>
      </p:graphicFrame>
      <p:sp>
        <p:nvSpPr>
          <p:cNvPr id="12" name="TextBox 11"/>
          <p:cNvSpPr txBox="1"/>
          <p:nvPr/>
        </p:nvSpPr>
        <p:spPr>
          <a:xfrm>
            <a:off x="609600" y="342900"/>
            <a:ext cx="11582400" cy="161925"/>
          </a:xfrm>
          <a:prstGeom prst="rect">
            <a:avLst/>
          </a:prstGeom>
          <a:noFill/>
        </p:spPr>
        <p:txBody>
          <a:bodyPr wrap="none" lIns="0" tIns="0" rIns="0" bIns="0" anchor="t">
            <a:spAutoFit/>
          </a:bodyPr>
          <a:lstStyle/>
          <a:p>
            <a:pPr algn="l"/>
            <a:r>
              <a:rPr sz="1125" b="1" i="0" u="none">
                <a:solidFill>
                  <a:srgbClr val="205438"/>
                </a:solidFill>
                <a:latin typeface="Arial"/>
              </a:rPr>
              <a:t>SYSTEM INTEGRATION</a:t>
            </a:r>
          </a:p>
        </p:txBody>
      </p:sp>
      <p:sp>
        <p:nvSpPr>
          <p:cNvPr id="13" name="TextBox 12"/>
          <p:cNvSpPr txBox="1"/>
          <p:nvPr/>
        </p:nvSpPr>
        <p:spPr>
          <a:xfrm>
            <a:off x="609600" y="561975"/>
            <a:ext cx="11582400" cy="365670"/>
          </a:xfrm>
          <a:prstGeom prst="rect">
            <a:avLst/>
          </a:prstGeom>
          <a:noFill/>
        </p:spPr>
        <p:txBody>
          <a:bodyPr wrap="none" lIns="0" tIns="0" rIns="0" bIns="0" anchor="t">
            <a:spAutoFit/>
          </a:bodyPr>
          <a:lstStyle/>
          <a:p>
            <a:pPr algn="l">
              <a:lnSpc>
                <a:spcPts val="2879"/>
              </a:lnSpc>
            </a:pPr>
            <a:r>
              <a:rPr sz="2400" b="1" i="0" u="none">
                <a:solidFill>
                  <a:srgbClr val="111827"/>
                </a:solidFill>
                <a:latin typeface="Arial"/>
              </a:rPr>
              <a:t>Partners and Resources: Local Delivery &amp; National Support</a:t>
            </a:r>
          </a:p>
        </p:txBody>
      </p:sp>
      <p:sp>
        <p:nvSpPr>
          <p:cNvPr id="14" name="TextBox 13"/>
          <p:cNvSpPr txBox="1"/>
          <p:nvPr/>
        </p:nvSpPr>
        <p:spPr>
          <a:xfrm>
            <a:off x="609600" y="5906988"/>
            <a:ext cx="2661232" cy="152400"/>
          </a:xfrm>
          <a:prstGeom prst="rect">
            <a:avLst/>
          </a:prstGeom>
          <a:noFill/>
        </p:spPr>
        <p:txBody>
          <a:bodyPr wrap="none" lIns="0" tIns="0" rIns="0" bIns="0" anchor="t">
            <a:spAutoFit/>
          </a:bodyPr>
          <a:lstStyle/>
          <a:p>
            <a:pPr algn="l"/>
            <a:r>
              <a:rPr sz="1050" b="1" i="0" u="none">
                <a:solidFill>
                  <a:srgbClr val="4B5563"/>
                </a:solidFill>
                <a:latin typeface="Arial"/>
              </a:rPr>
              <a:t>Multi-Agency Strategic Alignment</a:t>
            </a:r>
          </a:p>
        </p:txBody>
      </p:sp>
      <p:sp>
        <p:nvSpPr>
          <p:cNvPr id="15" name="TextBox 14"/>
          <p:cNvSpPr txBox="1"/>
          <p:nvPr/>
        </p:nvSpPr>
        <p:spPr>
          <a:xfrm>
            <a:off x="6107013" y="5906988"/>
            <a:ext cx="5475386" cy="152400"/>
          </a:xfrm>
          <a:prstGeom prst="rect">
            <a:avLst/>
          </a:prstGeom>
          <a:noFill/>
        </p:spPr>
        <p:txBody>
          <a:bodyPr wrap="none" lIns="0" tIns="0" rIns="0" bIns="0" anchor="t">
            <a:spAutoFit/>
          </a:bodyPr>
          <a:lstStyle/>
          <a:p>
            <a:pPr algn="r"/>
            <a:r>
              <a:rPr sz="1050" b="0" i="1" u="none">
                <a:solidFill>
                  <a:srgbClr val="555555"/>
                </a:solidFill>
                <a:latin typeface="Arial"/>
              </a:rPr>
              <a:t>(Birmingham City Council, n.d.-a, n.d.-b; NHS England, n.d.; DHSC, 2026)</a:t>
            </a:r>
          </a:p>
        </p:txBody>
      </p:sp>
      <p:sp>
        <p:nvSpPr>
          <p:cNvPr id="16" name="TextBox 15"/>
          <p:cNvSpPr txBox="1"/>
          <p:nvPr/>
        </p:nvSpPr>
        <p:spPr>
          <a:xfrm>
            <a:off x="781050" y="1849933"/>
            <a:ext cx="3000375" cy="200025"/>
          </a:xfrm>
          <a:prstGeom prst="rect">
            <a:avLst/>
          </a:prstGeom>
          <a:noFill/>
        </p:spPr>
        <p:txBody>
          <a:bodyPr wrap="none" lIns="0" tIns="0" rIns="0" bIns="0" anchor="t">
            <a:spAutoFit/>
          </a:bodyPr>
          <a:lstStyle/>
          <a:p>
            <a:pPr algn="l"/>
            <a:r>
              <a:rPr sz="1350" b="1" i="0" u="none">
                <a:solidFill>
                  <a:srgbClr val="14532D"/>
                </a:solidFill>
                <a:latin typeface="Arial"/>
              </a:rPr>
              <a:t>Birmingham City Council</a:t>
            </a:r>
          </a:p>
        </p:txBody>
      </p:sp>
      <p:sp>
        <p:nvSpPr>
          <p:cNvPr id="17" name="TextBox 16"/>
          <p:cNvSpPr txBox="1"/>
          <p:nvPr/>
        </p:nvSpPr>
        <p:spPr>
          <a:xfrm>
            <a:off x="781050" y="2088058"/>
            <a:ext cx="2857500" cy="161925"/>
          </a:xfrm>
          <a:prstGeom prst="rect">
            <a:avLst/>
          </a:prstGeom>
          <a:noFill/>
        </p:spPr>
        <p:txBody>
          <a:bodyPr wrap="none" lIns="0" tIns="0" rIns="0" bIns="0" anchor="t">
            <a:spAutoFit/>
          </a:bodyPr>
          <a:lstStyle/>
          <a:p>
            <a:pPr algn="l"/>
            <a:r>
              <a:rPr sz="1125" b="1" i="0" u="none">
                <a:solidFill>
                  <a:srgbClr val="15803D"/>
                </a:solidFill>
                <a:latin typeface="Arial"/>
              </a:rPr>
              <a:t>Public Health &amp; Champions</a:t>
            </a:r>
          </a:p>
        </p:txBody>
      </p:sp>
      <p:sp>
        <p:nvSpPr>
          <p:cNvPr id="18" name="TextBox 17"/>
          <p:cNvSpPr txBox="1"/>
          <p:nvPr/>
        </p:nvSpPr>
        <p:spPr>
          <a:xfrm>
            <a:off x="781050" y="2326183"/>
            <a:ext cx="2381250" cy="1199554"/>
          </a:xfrm>
          <a:prstGeom prst="rect">
            <a:avLst/>
          </a:prstGeom>
          <a:noFill/>
        </p:spPr>
        <p:txBody>
          <a:bodyPr wrap="square" lIns="0" tIns="0" rIns="0" bIns="0" anchor="t">
            <a:spAutoFit/>
          </a:bodyPr>
          <a:lstStyle/>
          <a:p>
            <a:pPr algn="l">
              <a:lnSpc>
                <a:spcPts val="1889"/>
              </a:lnSpc>
            </a:pPr>
            <a:r>
              <a:rPr sz="1350" b="0" i="0" u="none">
                <a:solidFill>
                  <a:srgbClr val="166534"/>
                </a:solidFill>
                <a:latin typeface="Arial"/>
              </a:rPr>
              <a:t>Mobilise Bolder Healthier Champions, community hubs, and local eating guidance (Birmingham City Council, n.d.-b).</a:t>
            </a:r>
          </a:p>
        </p:txBody>
      </p:sp>
      <p:sp>
        <p:nvSpPr>
          <p:cNvPr id="19" name="TextBox 18"/>
          <p:cNvSpPr txBox="1"/>
          <p:nvPr/>
        </p:nvSpPr>
        <p:spPr>
          <a:xfrm>
            <a:off x="3562350" y="1849933"/>
            <a:ext cx="3000375" cy="200025"/>
          </a:xfrm>
          <a:prstGeom prst="rect">
            <a:avLst/>
          </a:prstGeom>
          <a:noFill/>
        </p:spPr>
        <p:txBody>
          <a:bodyPr wrap="none" lIns="0" tIns="0" rIns="0" bIns="0" anchor="t">
            <a:spAutoFit/>
          </a:bodyPr>
          <a:lstStyle/>
          <a:p>
            <a:pPr algn="l"/>
            <a:r>
              <a:rPr sz="1350" b="1" i="0" u="none">
                <a:solidFill>
                  <a:srgbClr val="1E3A8A"/>
                </a:solidFill>
                <a:latin typeface="Arial"/>
              </a:rPr>
              <a:t>Primary Care Networks</a:t>
            </a:r>
          </a:p>
        </p:txBody>
      </p:sp>
      <p:sp>
        <p:nvSpPr>
          <p:cNvPr id="20" name="TextBox 19"/>
          <p:cNvSpPr txBox="1"/>
          <p:nvPr/>
        </p:nvSpPr>
        <p:spPr>
          <a:xfrm>
            <a:off x="3562350" y="2088058"/>
            <a:ext cx="2857500" cy="161925"/>
          </a:xfrm>
          <a:prstGeom prst="rect">
            <a:avLst/>
          </a:prstGeom>
          <a:noFill/>
        </p:spPr>
        <p:txBody>
          <a:bodyPr wrap="none" lIns="0" tIns="0" rIns="0" bIns="0" anchor="t">
            <a:spAutoFit/>
          </a:bodyPr>
          <a:lstStyle/>
          <a:p>
            <a:pPr algn="l"/>
            <a:r>
              <a:rPr sz="1125" b="1" i="0" u="none">
                <a:solidFill>
                  <a:srgbClr val="1D4ED8"/>
                </a:solidFill>
                <a:latin typeface="Arial"/>
              </a:rPr>
              <a:t>GPs &amp; Pharmacies</a:t>
            </a:r>
          </a:p>
        </p:txBody>
      </p:sp>
      <p:sp>
        <p:nvSpPr>
          <p:cNvPr id="21" name="TextBox 20"/>
          <p:cNvSpPr txBox="1"/>
          <p:nvPr/>
        </p:nvSpPr>
        <p:spPr>
          <a:xfrm>
            <a:off x="3562350" y="2326183"/>
            <a:ext cx="2381250" cy="1199554"/>
          </a:xfrm>
          <a:prstGeom prst="rect">
            <a:avLst/>
          </a:prstGeom>
          <a:noFill/>
        </p:spPr>
        <p:txBody>
          <a:bodyPr wrap="square" lIns="0" tIns="0" rIns="0" bIns="0" anchor="t">
            <a:spAutoFit/>
          </a:bodyPr>
          <a:lstStyle/>
          <a:p>
            <a:pPr algn="l">
              <a:lnSpc>
                <a:spcPts val="1889"/>
              </a:lnSpc>
            </a:pPr>
            <a:r>
              <a:rPr sz="1350" b="0" i="0" u="none">
                <a:solidFill>
                  <a:srgbClr val="1E40AF"/>
                </a:solidFill>
                <a:latin typeface="Arial"/>
              </a:rPr>
              <a:t>Promote campaign posters and refer adults attending routine NHS Health Checks aged 40–74 (NHS England, n.d.).</a:t>
            </a:r>
          </a:p>
        </p:txBody>
      </p:sp>
      <p:sp>
        <p:nvSpPr>
          <p:cNvPr id="22" name="TextBox 21"/>
          <p:cNvSpPr txBox="1"/>
          <p:nvPr/>
        </p:nvSpPr>
        <p:spPr>
          <a:xfrm>
            <a:off x="6343650" y="1849933"/>
            <a:ext cx="3000375" cy="200025"/>
          </a:xfrm>
          <a:prstGeom prst="rect">
            <a:avLst/>
          </a:prstGeom>
          <a:noFill/>
        </p:spPr>
        <p:txBody>
          <a:bodyPr wrap="none" lIns="0" tIns="0" rIns="0" bIns="0" anchor="t">
            <a:spAutoFit/>
          </a:bodyPr>
          <a:lstStyle/>
          <a:p>
            <a:pPr algn="l"/>
            <a:r>
              <a:rPr sz="1350" b="1" i="0" u="none">
                <a:solidFill>
                  <a:srgbClr val="991B1B"/>
                </a:solidFill>
                <a:latin typeface="Arial"/>
              </a:rPr>
              <a:t>Diabetes UK</a:t>
            </a:r>
          </a:p>
        </p:txBody>
      </p:sp>
      <p:sp>
        <p:nvSpPr>
          <p:cNvPr id="23" name="TextBox 22"/>
          <p:cNvSpPr txBox="1"/>
          <p:nvPr/>
        </p:nvSpPr>
        <p:spPr>
          <a:xfrm>
            <a:off x="6343650" y="2088058"/>
            <a:ext cx="2857500" cy="161925"/>
          </a:xfrm>
          <a:prstGeom prst="rect">
            <a:avLst/>
          </a:prstGeom>
          <a:noFill/>
        </p:spPr>
        <p:txBody>
          <a:bodyPr wrap="none" lIns="0" tIns="0" rIns="0" bIns="0" anchor="t">
            <a:spAutoFit/>
          </a:bodyPr>
          <a:lstStyle/>
          <a:p>
            <a:pPr algn="l"/>
            <a:r>
              <a:rPr sz="1125" b="1" i="0" u="none">
                <a:solidFill>
                  <a:srgbClr val="B91C1C"/>
                </a:solidFill>
                <a:latin typeface="Arial"/>
              </a:rPr>
              <a:t>National Charity Partner</a:t>
            </a:r>
          </a:p>
        </p:txBody>
      </p:sp>
      <p:sp>
        <p:nvSpPr>
          <p:cNvPr id="24" name="TextBox 23"/>
          <p:cNvSpPr txBox="1"/>
          <p:nvPr/>
        </p:nvSpPr>
        <p:spPr>
          <a:xfrm>
            <a:off x="6343650" y="2326183"/>
            <a:ext cx="2381250" cy="1199554"/>
          </a:xfrm>
          <a:prstGeom prst="rect">
            <a:avLst/>
          </a:prstGeom>
          <a:noFill/>
        </p:spPr>
        <p:txBody>
          <a:bodyPr wrap="square" lIns="0" tIns="0" rIns="0" bIns="0" anchor="t">
            <a:spAutoFit/>
          </a:bodyPr>
          <a:lstStyle/>
          <a:p>
            <a:pPr algn="l">
              <a:lnSpc>
                <a:spcPts val="1889"/>
              </a:lnSpc>
            </a:pPr>
            <a:r>
              <a:rPr sz="1350" b="0" i="0" u="none">
                <a:solidFill>
                  <a:srgbClr val="7F1D1D"/>
                </a:solidFill>
                <a:latin typeface="Arial"/>
              </a:rPr>
              <a:t>Provide validated Know Your Risk digital tools, portion guidelines, and translated leaflets (Diabetes UK, 2026b).</a:t>
            </a:r>
          </a:p>
        </p:txBody>
      </p:sp>
      <p:sp>
        <p:nvSpPr>
          <p:cNvPr id="25" name="TextBox 24"/>
          <p:cNvSpPr txBox="1"/>
          <p:nvPr/>
        </p:nvSpPr>
        <p:spPr>
          <a:xfrm>
            <a:off x="9124950" y="1849933"/>
            <a:ext cx="3000375" cy="200025"/>
          </a:xfrm>
          <a:prstGeom prst="rect">
            <a:avLst/>
          </a:prstGeom>
          <a:noFill/>
        </p:spPr>
        <p:txBody>
          <a:bodyPr wrap="none" lIns="0" tIns="0" rIns="0" bIns="0" anchor="t">
            <a:spAutoFit/>
          </a:bodyPr>
          <a:lstStyle/>
          <a:p>
            <a:pPr algn="l"/>
            <a:r>
              <a:rPr sz="1350" b="1" i="0" u="none">
                <a:solidFill>
                  <a:srgbClr val="4C1D95"/>
                </a:solidFill>
                <a:latin typeface="Arial"/>
              </a:rPr>
              <a:t>NHS England</a:t>
            </a:r>
          </a:p>
        </p:txBody>
      </p:sp>
      <p:sp>
        <p:nvSpPr>
          <p:cNvPr id="26" name="TextBox 25"/>
          <p:cNvSpPr txBox="1"/>
          <p:nvPr/>
        </p:nvSpPr>
        <p:spPr>
          <a:xfrm>
            <a:off x="9124950" y="2088058"/>
            <a:ext cx="2857500" cy="161925"/>
          </a:xfrm>
          <a:prstGeom prst="rect">
            <a:avLst/>
          </a:prstGeom>
          <a:noFill/>
        </p:spPr>
        <p:txBody>
          <a:bodyPr wrap="none" lIns="0" tIns="0" rIns="0" bIns="0" anchor="t">
            <a:spAutoFit/>
          </a:bodyPr>
          <a:lstStyle/>
          <a:p>
            <a:pPr algn="l"/>
            <a:r>
              <a:rPr sz="1125" b="1" i="0" u="none">
                <a:solidFill>
                  <a:srgbClr val="6D28D9"/>
                </a:solidFill>
                <a:latin typeface="Arial"/>
              </a:rPr>
              <a:t>Healthier You Programme</a:t>
            </a:r>
          </a:p>
        </p:txBody>
      </p:sp>
      <p:sp>
        <p:nvSpPr>
          <p:cNvPr id="27" name="TextBox 26"/>
          <p:cNvSpPr txBox="1"/>
          <p:nvPr/>
        </p:nvSpPr>
        <p:spPr>
          <a:xfrm>
            <a:off x="9124950" y="2326183"/>
            <a:ext cx="2381250" cy="1199554"/>
          </a:xfrm>
          <a:prstGeom prst="rect">
            <a:avLst/>
          </a:prstGeom>
          <a:noFill/>
        </p:spPr>
        <p:txBody>
          <a:bodyPr wrap="square" lIns="0" tIns="0" rIns="0" bIns="0" anchor="t">
            <a:spAutoFit/>
          </a:bodyPr>
          <a:lstStyle/>
          <a:p>
            <a:pPr algn="l">
              <a:lnSpc>
                <a:spcPts val="1889"/>
              </a:lnSpc>
            </a:pPr>
            <a:r>
              <a:rPr sz="1350" b="0" i="0" u="none">
                <a:solidFill>
                  <a:srgbClr val="5B21B6"/>
                </a:solidFill>
                <a:latin typeface="Arial"/>
              </a:rPr>
              <a:t>Serve as direct clinical escalation pathway for pre-diabetic individuals requiring intensive support (DHSC, 2026).</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ounded Rectangle 1"/>
          <p:cNvSpPr/>
          <p:nvPr/>
        </p:nvSpPr>
        <p:spPr>
          <a:xfrm>
            <a:off x="609600" y="1935360"/>
            <a:ext cx="3530649" cy="3552825"/>
          </a:xfrm>
          <a:prstGeom prst="roundRect">
            <a:avLst>
              <a:gd name="adj" fmla="val 2697"/>
            </a:avLst>
          </a:prstGeom>
          <a:solidFill>
            <a:srgbClr val="E5F4E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4330749" y="1935360"/>
            <a:ext cx="3530649" cy="3552825"/>
          </a:xfrm>
          <a:prstGeom prst="roundRect">
            <a:avLst>
              <a:gd name="adj" fmla="val 2697"/>
            </a:avLst>
          </a:prstGeom>
          <a:solidFill>
            <a:srgbClr val="E3EFF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8051899" y="1935360"/>
            <a:ext cx="3530649" cy="3552825"/>
          </a:xfrm>
          <a:prstGeom prst="roundRect">
            <a:avLst>
              <a:gd name="adj" fmla="val 2697"/>
            </a:avLst>
          </a:prstGeom>
          <a:solidFill>
            <a:srgbClr val="EAE6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819150" y="2144910"/>
            <a:ext cx="1508819" cy="238125"/>
          </a:xfrm>
          <a:prstGeom prst="roundRect">
            <a:avLst>
              <a:gd name="adj" fmla="val 24000"/>
            </a:avLst>
          </a:prstGeom>
          <a:solidFill>
            <a:srgbClr val="15803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4540299" y="2144910"/>
            <a:ext cx="1413271" cy="238125"/>
          </a:xfrm>
          <a:prstGeom prst="roundRect">
            <a:avLst>
              <a:gd name="adj" fmla="val 24000"/>
            </a:avLst>
          </a:prstGeom>
          <a:solidFill>
            <a:srgbClr val="1D4ED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6"/>
          <p:cNvSpPr/>
          <p:nvPr/>
        </p:nvSpPr>
        <p:spPr>
          <a:xfrm>
            <a:off x="8261449" y="2144910"/>
            <a:ext cx="1619845" cy="238125"/>
          </a:xfrm>
          <a:prstGeom prst="roundRect">
            <a:avLst>
              <a:gd name="adj" fmla="val 24000"/>
            </a:avLst>
          </a:prstGeom>
          <a:solidFill>
            <a:srgbClr val="6B21A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609600" y="342900"/>
            <a:ext cx="11582400" cy="161925"/>
          </a:xfrm>
          <a:prstGeom prst="rect">
            <a:avLst/>
          </a:prstGeom>
          <a:noFill/>
        </p:spPr>
        <p:txBody>
          <a:bodyPr wrap="none" lIns="0" tIns="0" rIns="0" bIns="0" anchor="t">
            <a:spAutoFit/>
          </a:bodyPr>
          <a:lstStyle/>
          <a:p>
            <a:pPr algn="l"/>
            <a:r>
              <a:rPr sz="1125" b="1" i="0" u="none">
                <a:solidFill>
                  <a:srgbClr val="205438"/>
                </a:solidFill>
                <a:latin typeface="Arial"/>
              </a:rPr>
              <a:t>METHODOLOGICAL RIGOUR</a:t>
            </a:r>
          </a:p>
        </p:txBody>
      </p:sp>
      <p:sp>
        <p:nvSpPr>
          <p:cNvPr id="9" name="TextBox 8"/>
          <p:cNvSpPr txBox="1"/>
          <p:nvPr/>
        </p:nvSpPr>
        <p:spPr>
          <a:xfrm>
            <a:off x="609600" y="561975"/>
            <a:ext cx="11582400" cy="365670"/>
          </a:xfrm>
          <a:prstGeom prst="rect">
            <a:avLst/>
          </a:prstGeom>
          <a:noFill/>
        </p:spPr>
        <p:txBody>
          <a:bodyPr wrap="none" lIns="0" tIns="0" rIns="0" bIns="0" anchor="t">
            <a:spAutoFit/>
          </a:bodyPr>
          <a:lstStyle/>
          <a:p>
            <a:pPr algn="l">
              <a:lnSpc>
                <a:spcPts val="2879"/>
              </a:lnSpc>
            </a:pPr>
            <a:r>
              <a:rPr sz="2400" b="1" i="0" u="none">
                <a:solidFill>
                  <a:srgbClr val="111827"/>
                </a:solidFill>
                <a:latin typeface="Arial"/>
              </a:rPr>
              <a:t>Evaluation: Check Reach, Delivery and Early Impact</a:t>
            </a:r>
          </a:p>
        </p:txBody>
      </p:sp>
      <p:sp>
        <p:nvSpPr>
          <p:cNvPr id="10" name="TextBox 9"/>
          <p:cNvSpPr txBox="1"/>
          <p:nvPr/>
        </p:nvSpPr>
        <p:spPr>
          <a:xfrm>
            <a:off x="609600" y="5621535"/>
            <a:ext cx="4232671" cy="152400"/>
          </a:xfrm>
          <a:prstGeom prst="rect">
            <a:avLst/>
          </a:prstGeom>
          <a:noFill/>
        </p:spPr>
        <p:txBody>
          <a:bodyPr wrap="none" lIns="0" tIns="0" rIns="0" bIns="0" anchor="t">
            <a:spAutoFit/>
          </a:bodyPr>
          <a:lstStyle/>
          <a:p>
            <a:pPr algn="l"/>
            <a:r>
              <a:rPr sz="1050" b="1" i="0" u="none">
                <a:solidFill>
                  <a:srgbClr val="4B5563"/>
                </a:solidFill>
                <a:latin typeface="Arial"/>
              </a:rPr>
              <a:t>Magenta Book &amp; MRC Complex Evaluation Standards</a:t>
            </a:r>
          </a:p>
        </p:txBody>
      </p:sp>
      <p:sp>
        <p:nvSpPr>
          <p:cNvPr id="11" name="TextBox 10"/>
          <p:cNvSpPr txBox="1"/>
          <p:nvPr/>
        </p:nvSpPr>
        <p:spPr>
          <a:xfrm>
            <a:off x="8336644" y="5621535"/>
            <a:ext cx="3245755" cy="152400"/>
          </a:xfrm>
          <a:prstGeom prst="rect">
            <a:avLst/>
          </a:prstGeom>
          <a:noFill/>
        </p:spPr>
        <p:txBody>
          <a:bodyPr wrap="none" lIns="0" tIns="0" rIns="0" bIns="0" anchor="t">
            <a:spAutoFit/>
          </a:bodyPr>
          <a:lstStyle/>
          <a:p>
            <a:pPr algn="r"/>
            <a:r>
              <a:rPr sz="1050" b="0" i="1" u="none">
                <a:solidFill>
                  <a:srgbClr val="555555"/>
                </a:solidFill>
                <a:latin typeface="Arial"/>
              </a:rPr>
              <a:t>(HM Treasury, 2026; Skivington et al., 2021)</a:t>
            </a:r>
          </a:p>
        </p:txBody>
      </p:sp>
      <p:sp>
        <p:nvSpPr>
          <p:cNvPr id="12" name="TextBox 11"/>
          <p:cNvSpPr txBox="1"/>
          <p:nvPr/>
        </p:nvSpPr>
        <p:spPr>
          <a:xfrm>
            <a:off x="914400" y="2183010"/>
            <a:ext cx="1413569" cy="161925"/>
          </a:xfrm>
          <a:prstGeom prst="rect">
            <a:avLst/>
          </a:prstGeom>
          <a:noFill/>
        </p:spPr>
        <p:txBody>
          <a:bodyPr wrap="square" lIns="0" tIns="0" rIns="0" bIns="0" anchor="t">
            <a:spAutoFit/>
          </a:bodyPr>
          <a:lstStyle/>
          <a:p>
            <a:pPr algn="l"/>
            <a:r>
              <a:rPr sz="1125" b="1" i="0" u="none">
                <a:solidFill>
                  <a:srgbClr val="FFFFFF"/>
                </a:solidFill>
                <a:latin typeface="Arial"/>
              </a:rPr>
              <a:t>Process Evaluation</a:t>
            </a:r>
          </a:p>
        </p:txBody>
      </p:sp>
      <p:sp>
        <p:nvSpPr>
          <p:cNvPr id="13" name="TextBox 12"/>
          <p:cNvSpPr txBox="1"/>
          <p:nvPr/>
        </p:nvSpPr>
        <p:spPr>
          <a:xfrm>
            <a:off x="819150" y="2497335"/>
            <a:ext cx="4083908" cy="219075"/>
          </a:xfrm>
          <a:prstGeom prst="rect">
            <a:avLst/>
          </a:prstGeom>
          <a:noFill/>
        </p:spPr>
        <p:txBody>
          <a:bodyPr wrap="none" lIns="0" tIns="0" rIns="0" bIns="0" anchor="t">
            <a:spAutoFit/>
          </a:bodyPr>
          <a:lstStyle/>
          <a:p>
            <a:pPr algn="l"/>
            <a:r>
              <a:rPr sz="1500" b="1" i="0" u="none">
                <a:solidFill>
                  <a:srgbClr val="0E381B"/>
                </a:solidFill>
                <a:latin typeface="Arial"/>
              </a:rPr>
              <a:t>Implementation &amp; Reach</a:t>
            </a:r>
          </a:p>
        </p:txBody>
      </p:sp>
      <p:sp>
        <p:nvSpPr>
          <p:cNvPr id="14" name="TextBox 13"/>
          <p:cNvSpPr txBox="1"/>
          <p:nvPr/>
        </p:nvSpPr>
        <p:spPr>
          <a:xfrm>
            <a:off x="4635549" y="2183010"/>
            <a:ext cx="1318021" cy="161925"/>
          </a:xfrm>
          <a:prstGeom prst="rect">
            <a:avLst/>
          </a:prstGeom>
          <a:noFill/>
        </p:spPr>
        <p:txBody>
          <a:bodyPr wrap="square" lIns="0" tIns="0" rIns="0" bIns="0" anchor="t">
            <a:spAutoFit/>
          </a:bodyPr>
          <a:lstStyle/>
          <a:p>
            <a:pPr algn="l"/>
            <a:r>
              <a:rPr sz="1125" b="1" i="0" u="none">
                <a:solidFill>
                  <a:srgbClr val="FFFFFF"/>
                </a:solidFill>
                <a:latin typeface="Arial"/>
              </a:rPr>
              <a:t>Impact Evaluation</a:t>
            </a:r>
          </a:p>
        </p:txBody>
      </p:sp>
      <p:sp>
        <p:nvSpPr>
          <p:cNvPr id="15" name="TextBox 14"/>
          <p:cNvSpPr txBox="1"/>
          <p:nvPr/>
        </p:nvSpPr>
        <p:spPr>
          <a:xfrm>
            <a:off x="4540299" y="2497335"/>
            <a:ext cx="4083908" cy="219075"/>
          </a:xfrm>
          <a:prstGeom prst="rect">
            <a:avLst/>
          </a:prstGeom>
          <a:noFill/>
        </p:spPr>
        <p:txBody>
          <a:bodyPr wrap="none" lIns="0" tIns="0" rIns="0" bIns="0" anchor="t">
            <a:spAutoFit/>
          </a:bodyPr>
          <a:lstStyle/>
          <a:p>
            <a:pPr algn="l"/>
            <a:r>
              <a:rPr sz="1500" b="1" i="0" u="none">
                <a:solidFill>
                  <a:srgbClr val="0F2757"/>
                </a:solidFill>
                <a:latin typeface="Arial"/>
              </a:rPr>
              <a:t>Knowledge &amp; Habits</a:t>
            </a:r>
          </a:p>
        </p:txBody>
      </p:sp>
      <p:sp>
        <p:nvSpPr>
          <p:cNvPr id="16" name="TextBox 15"/>
          <p:cNvSpPr txBox="1"/>
          <p:nvPr/>
        </p:nvSpPr>
        <p:spPr>
          <a:xfrm>
            <a:off x="8356699" y="2183010"/>
            <a:ext cx="1524595" cy="161925"/>
          </a:xfrm>
          <a:prstGeom prst="rect">
            <a:avLst/>
          </a:prstGeom>
          <a:noFill/>
        </p:spPr>
        <p:txBody>
          <a:bodyPr wrap="square" lIns="0" tIns="0" rIns="0" bIns="0" anchor="t">
            <a:spAutoFit/>
          </a:bodyPr>
          <a:lstStyle/>
          <a:p>
            <a:pPr algn="l"/>
            <a:r>
              <a:rPr sz="1125" b="1" i="0" u="none">
                <a:solidFill>
                  <a:srgbClr val="FFFFFF"/>
                </a:solidFill>
                <a:latin typeface="Arial"/>
              </a:rPr>
              <a:t>Qualitative Feedback</a:t>
            </a:r>
          </a:p>
        </p:txBody>
      </p:sp>
      <p:sp>
        <p:nvSpPr>
          <p:cNvPr id="17" name="TextBox 16"/>
          <p:cNvSpPr txBox="1"/>
          <p:nvPr/>
        </p:nvSpPr>
        <p:spPr>
          <a:xfrm>
            <a:off x="8261449" y="2497335"/>
            <a:ext cx="3930550" cy="219075"/>
          </a:xfrm>
          <a:prstGeom prst="rect">
            <a:avLst/>
          </a:prstGeom>
          <a:noFill/>
        </p:spPr>
        <p:txBody>
          <a:bodyPr wrap="none" lIns="0" tIns="0" rIns="0" bIns="0" anchor="t">
            <a:spAutoFit/>
          </a:bodyPr>
          <a:lstStyle/>
          <a:p>
            <a:pPr algn="l"/>
            <a:r>
              <a:rPr sz="1500" b="1" i="0" u="none">
                <a:solidFill>
                  <a:srgbClr val="2D134B"/>
                </a:solidFill>
                <a:latin typeface="Arial"/>
              </a:rPr>
              <a:t>Lived Experience</a:t>
            </a:r>
          </a:p>
        </p:txBody>
      </p:sp>
      <p:sp>
        <p:nvSpPr>
          <p:cNvPr id="18" name="TextBox 17"/>
          <p:cNvSpPr txBox="1"/>
          <p:nvPr/>
        </p:nvSpPr>
        <p:spPr>
          <a:xfrm>
            <a:off x="952500" y="2811660"/>
            <a:ext cx="57150" cy="257175"/>
          </a:xfrm>
          <a:prstGeom prst="rect">
            <a:avLst/>
          </a:prstGeom>
          <a:noFill/>
        </p:spPr>
        <p:txBody>
          <a:bodyPr wrap="none" lIns="0" tIns="0" rIns="0" bIns="0" anchor="t">
            <a:spAutoFit/>
          </a:bodyPr>
          <a:lstStyle/>
          <a:p>
            <a:pPr algn="l"/>
            <a:r>
              <a:rPr sz="1350" b="0" i="0" u="none">
                <a:solidFill>
                  <a:srgbClr val="144522"/>
                </a:solidFill>
                <a:latin typeface="Arial"/>
              </a:rPr>
              <a:t>•</a:t>
            </a:r>
          </a:p>
        </p:txBody>
      </p:sp>
      <p:sp>
        <p:nvSpPr>
          <p:cNvPr id="19" name="TextBox 18"/>
          <p:cNvSpPr txBox="1"/>
          <p:nvPr/>
        </p:nvSpPr>
        <p:spPr>
          <a:xfrm>
            <a:off x="1009650" y="2811660"/>
            <a:ext cx="3016299" cy="771525"/>
          </a:xfrm>
          <a:prstGeom prst="rect">
            <a:avLst/>
          </a:prstGeom>
          <a:noFill/>
        </p:spPr>
        <p:txBody>
          <a:bodyPr wrap="square" lIns="57150" tIns="0" rIns="0" bIns="0" anchor="t">
            <a:spAutoFit/>
          </a:bodyPr>
          <a:lstStyle/>
          <a:p>
            <a:pPr algn="l">
              <a:lnSpc>
                <a:spcPts val="2025"/>
              </a:lnSpc>
            </a:pPr>
            <a:r>
              <a:rPr sz="1350" b="0" i="0" u="none">
                <a:solidFill>
                  <a:srgbClr val="144522"/>
                </a:solidFill>
                <a:latin typeface="Arial"/>
              </a:rPr>
              <a:t>Track registrations, weekly attendance, completion, and dropout rates across all hubs.</a:t>
            </a:r>
          </a:p>
        </p:txBody>
      </p:sp>
      <p:sp>
        <p:nvSpPr>
          <p:cNvPr id="20" name="TextBox 19"/>
          <p:cNvSpPr txBox="1"/>
          <p:nvPr/>
        </p:nvSpPr>
        <p:spPr>
          <a:xfrm>
            <a:off x="952500" y="3659385"/>
            <a:ext cx="57150" cy="257175"/>
          </a:xfrm>
          <a:prstGeom prst="rect">
            <a:avLst/>
          </a:prstGeom>
          <a:noFill/>
        </p:spPr>
        <p:txBody>
          <a:bodyPr wrap="none" lIns="0" tIns="0" rIns="0" bIns="0" anchor="t">
            <a:spAutoFit/>
          </a:bodyPr>
          <a:lstStyle/>
          <a:p>
            <a:pPr algn="l"/>
            <a:r>
              <a:rPr sz="1350" b="0" i="0" u="none">
                <a:solidFill>
                  <a:srgbClr val="144522"/>
                </a:solidFill>
                <a:latin typeface="Arial"/>
              </a:rPr>
              <a:t>•</a:t>
            </a:r>
          </a:p>
        </p:txBody>
      </p:sp>
      <p:sp>
        <p:nvSpPr>
          <p:cNvPr id="21" name="TextBox 20"/>
          <p:cNvSpPr txBox="1"/>
          <p:nvPr/>
        </p:nvSpPr>
        <p:spPr>
          <a:xfrm>
            <a:off x="1009650" y="3659385"/>
            <a:ext cx="3016299" cy="771525"/>
          </a:xfrm>
          <a:prstGeom prst="rect">
            <a:avLst/>
          </a:prstGeom>
          <a:noFill/>
        </p:spPr>
        <p:txBody>
          <a:bodyPr wrap="square" lIns="57150" tIns="0" rIns="0" bIns="0" anchor="t">
            <a:spAutoFit/>
          </a:bodyPr>
          <a:lstStyle/>
          <a:p>
            <a:pPr algn="l">
              <a:lnSpc>
                <a:spcPts val="2025"/>
              </a:lnSpc>
            </a:pPr>
            <a:r>
              <a:rPr sz="1350" b="0" i="0" u="none">
                <a:solidFill>
                  <a:srgbClr val="144522"/>
                </a:solidFill>
                <a:latin typeface="Arial"/>
              </a:rPr>
              <a:t>Assess fidelity to the 8-week curriculum via standardized facilitator checklists.</a:t>
            </a:r>
          </a:p>
        </p:txBody>
      </p:sp>
      <p:sp>
        <p:nvSpPr>
          <p:cNvPr id="22" name="TextBox 21"/>
          <p:cNvSpPr txBox="1"/>
          <p:nvPr/>
        </p:nvSpPr>
        <p:spPr>
          <a:xfrm>
            <a:off x="952500" y="4507110"/>
            <a:ext cx="57150" cy="257175"/>
          </a:xfrm>
          <a:prstGeom prst="rect">
            <a:avLst/>
          </a:prstGeom>
          <a:noFill/>
        </p:spPr>
        <p:txBody>
          <a:bodyPr wrap="none" lIns="0" tIns="0" rIns="0" bIns="0" anchor="t">
            <a:spAutoFit/>
          </a:bodyPr>
          <a:lstStyle/>
          <a:p>
            <a:pPr algn="l"/>
            <a:r>
              <a:rPr sz="1350" b="0" i="0" u="none">
                <a:solidFill>
                  <a:srgbClr val="144522"/>
                </a:solidFill>
                <a:latin typeface="Arial"/>
              </a:rPr>
              <a:t>•</a:t>
            </a:r>
          </a:p>
        </p:txBody>
      </p:sp>
      <p:sp>
        <p:nvSpPr>
          <p:cNvPr id="23" name="TextBox 22"/>
          <p:cNvSpPr txBox="1"/>
          <p:nvPr/>
        </p:nvSpPr>
        <p:spPr>
          <a:xfrm>
            <a:off x="1009650" y="4507110"/>
            <a:ext cx="3016299" cy="771525"/>
          </a:xfrm>
          <a:prstGeom prst="rect">
            <a:avLst/>
          </a:prstGeom>
          <a:noFill/>
        </p:spPr>
        <p:txBody>
          <a:bodyPr wrap="square" lIns="57150" tIns="0" rIns="0" bIns="0" anchor="t">
            <a:spAutoFit/>
          </a:bodyPr>
          <a:lstStyle/>
          <a:p>
            <a:pPr algn="l">
              <a:lnSpc>
                <a:spcPts val="2025"/>
              </a:lnSpc>
            </a:pPr>
            <a:r>
              <a:rPr sz="1350" b="0" i="0" u="none">
                <a:solidFill>
                  <a:srgbClr val="144522"/>
                </a:solidFill>
                <a:latin typeface="Arial"/>
              </a:rPr>
              <a:t>Monitor demographic uptake across deprivation quintiles and ethnic minority cohorts.</a:t>
            </a:r>
          </a:p>
        </p:txBody>
      </p:sp>
      <p:sp>
        <p:nvSpPr>
          <p:cNvPr id="24" name="TextBox 23"/>
          <p:cNvSpPr txBox="1"/>
          <p:nvPr/>
        </p:nvSpPr>
        <p:spPr>
          <a:xfrm>
            <a:off x="4673649" y="2811660"/>
            <a:ext cx="57150" cy="257175"/>
          </a:xfrm>
          <a:prstGeom prst="rect">
            <a:avLst/>
          </a:prstGeom>
          <a:noFill/>
        </p:spPr>
        <p:txBody>
          <a:bodyPr wrap="none" lIns="0" tIns="0" rIns="0" bIns="0" anchor="t">
            <a:spAutoFit/>
          </a:bodyPr>
          <a:lstStyle/>
          <a:p>
            <a:pPr algn="l"/>
            <a:r>
              <a:rPr sz="1350" b="0" i="0" u="none">
                <a:solidFill>
                  <a:srgbClr val="163268"/>
                </a:solidFill>
                <a:latin typeface="Arial"/>
              </a:rPr>
              <a:t>•</a:t>
            </a:r>
          </a:p>
        </p:txBody>
      </p:sp>
      <p:sp>
        <p:nvSpPr>
          <p:cNvPr id="25" name="TextBox 24"/>
          <p:cNvSpPr txBox="1"/>
          <p:nvPr/>
        </p:nvSpPr>
        <p:spPr>
          <a:xfrm>
            <a:off x="4730799" y="2811660"/>
            <a:ext cx="3016299" cy="771525"/>
          </a:xfrm>
          <a:prstGeom prst="rect">
            <a:avLst/>
          </a:prstGeom>
          <a:noFill/>
        </p:spPr>
        <p:txBody>
          <a:bodyPr wrap="square" lIns="57150" tIns="0" rIns="0" bIns="0" anchor="t">
            <a:spAutoFit/>
          </a:bodyPr>
          <a:lstStyle/>
          <a:p>
            <a:pPr algn="l">
              <a:lnSpc>
                <a:spcPts val="2025"/>
              </a:lnSpc>
            </a:pPr>
            <a:r>
              <a:rPr sz="1350" b="0" i="0" u="none">
                <a:solidFill>
                  <a:srgbClr val="163268"/>
                </a:solidFill>
                <a:latin typeface="Arial"/>
              </a:rPr>
              <a:t>Administer baseline vs Week 8 nutrition literacy tests (sugar, fibre, and fat targets).</a:t>
            </a:r>
          </a:p>
        </p:txBody>
      </p:sp>
      <p:sp>
        <p:nvSpPr>
          <p:cNvPr id="26" name="TextBox 25"/>
          <p:cNvSpPr txBox="1"/>
          <p:nvPr/>
        </p:nvSpPr>
        <p:spPr>
          <a:xfrm>
            <a:off x="4673649" y="3659385"/>
            <a:ext cx="57150" cy="257175"/>
          </a:xfrm>
          <a:prstGeom prst="rect">
            <a:avLst/>
          </a:prstGeom>
          <a:noFill/>
        </p:spPr>
        <p:txBody>
          <a:bodyPr wrap="none" lIns="0" tIns="0" rIns="0" bIns="0" anchor="t">
            <a:spAutoFit/>
          </a:bodyPr>
          <a:lstStyle/>
          <a:p>
            <a:pPr algn="l"/>
            <a:r>
              <a:rPr sz="1350" b="0" i="0" u="none">
                <a:solidFill>
                  <a:srgbClr val="163268"/>
                </a:solidFill>
                <a:latin typeface="Arial"/>
              </a:rPr>
              <a:t>•</a:t>
            </a:r>
          </a:p>
        </p:txBody>
      </p:sp>
      <p:sp>
        <p:nvSpPr>
          <p:cNvPr id="27" name="TextBox 26"/>
          <p:cNvSpPr txBox="1"/>
          <p:nvPr/>
        </p:nvSpPr>
        <p:spPr>
          <a:xfrm>
            <a:off x="4730799" y="3659385"/>
            <a:ext cx="3016299" cy="771525"/>
          </a:xfrm>
          <a:prstGeom prst="rect">
            <a:avLst/>
          </a:prstGeom>
          <a:noFill/>
        </p:spPr>
        <p:txBody>
          <a:bodyPr wrap="square" lIns="57150" tIns="0" rIns="0" bIns="0" anchor="t">
            <a:spAutoFit/>
          </a:bodyPr>
          <a:lstStyle/>
          <a:p>
            <a:pPr algn="l">
              <a:lnSpc>
                <a:spcPts val="2025"/>
              </a:lnSpc>
            </a:pPr>
            <a:r>
              <a:rPr sz="1350" b="0" i="0" u="none">
                <a:solidFill>
                  <a:srgbClr val="163268"/>
                </a:solidFill>
                <a:latin typeface="Arial"/>
              </a:rPr>
              <a:t>Measure validated Likert self-efficacy for cooking and food shopping on a budget.</a:t>
            </a:r>
          </a:p>
        </p:txBody>
      </p:sp>
      <p:sp>
        <p:nvSpPr>
          <p:cNvPr id="28" name="TextBox 27"/>
          <p:cNvSpPr txBox="1"/>
          <p:nvPr/>
        </p:nvSpPr>
        <p:spPr>
          <a:xfrm>
            <a:off x="4673649" y="4507110"/>
            <a:ext cx="57150" cy="257175"/>
          </a:xfrm>
          <a:prstGeom prst="rect">
            <a:avLst/>
          </a:prstGeom>
          <a:noFill/>
        </p:spPr>
        <p:txBody>
          <a:bodyPr wrap="none" lIns="0" tIns="0" rIns="0" bIns="0" anchor="t">
            <a:spAutoFit/>
          </a:bodyPr>
          <a:lstStyle/>
          <a:p>
            <a:pPr algn="l"/>
            <a:r>
              <a:rPr sz="1350" b="0" i="0" u="none">
                <a:solidFill>
                  <a:srgbClr val="163268"/>
                </a:solidFill>
                <a:latin typeface="Arial"/>
              </a:rPr>
              <a:t>•</a:t>
            </a:r>
          </a:p>
        </p:txBody>
      </p:sp>
      <p:sp>
        <p:nvSpPr>
          <p:cNvPr id="29" name="TextBox 28"/>
          <p:cNvSpPr txBox="1"/>
          <p:nvPr/>
        </p:nvSpPr>
        <p:spPr>
          <a:xfrm>
            <a:off x="4730799" y="4507110"/>
            <a:ext cx="3016299" cy="771525"/>
          </a:xfrm>
          <a:prstGeom prst="rect">
            <a:avLst/>
          </a:prstGeom>
          <a:noFill/>
        </p:spPr>
        <p:txBody>
          <a:bodyPr wrap="square" lIns="57150" tIns="0" rIns="0" bIns="0" anchor="t">
            <a:spAutoFit/>
          </a:bodyPr>
          <a:lstStyle/>
          <a:p>
            <a:pPr algn="l">
              <a:lnSpc>
                <a:spcPts val="2025"/>
              </a:lnSpc>
            </a:pPr>
            <a:r>
              <a:rPr sz="1350" b="0" i="0" u="none">
                <a:solidFill>
                  <a:srgbClr val="163268"/>
                </a:solidFill>
                <a:latin typeface="Arial"/>
              </a:rPr>
              <a:t>Assess dietary modifications: reduction in sugary drinks and increased fruit/vegetable intake.</a:t>
            </a:r>
          </a:p>
        </p:txBody>
      </p:sp>
      <p:sp>
        <p:nvSpPr>
          <p:cNvPr id="30" name="TextBox 29"/>
          <p:cNvSpPr txBox="1"/>
          <p:nvPr/>
        </p:nvSpPr>
        <p:spPr>
          <a:xfrm>
            <a:off x="8394799" y="2811660"/>
            <a:ext cx="57150" cy="257175"/>
          </a:xfrm>
          <a:prstGeom prst="rect">
            <a:avLst/>
          </a:prstGeom>
          <a:noFill/>
        </p:spPr>
        <p:txBody>
          <a:bodyPr wrap="none" lIns="0" tIns="0" rIns="0" bIns="0" anchor="t">
            <a:spAutoFit/>
          </a:bodyPr>
          <a:lstStyle/>
          <a:p>
            <a:pPr algn="l"/>
            <a:r>
              <a:rPr sz="1350" b="0" i="0" u="none">
                <a:solidFill>
                  <a:srgbClr val="3B1C60"/>
                </a:solidFill>
                <a:latin typeface="Arial"/>
              </a:rPr>
              <a:t>•</a:t>
            </a:r>
          </a:p>
        </p:txBody>
      </p:sp>
      <p:sp>
        <p:nvSpPr>
          <p:cNvPr id="31" name="TextBox 30"/>
          <p:cNvSpPr txBox="1"/>
          <p:nvPr/>
        </p:nvSpPr>
        <p:spPr>
          <a:xfrm>
            <a:off x="8451949" y="2811660"/>
            <a:ext cx="3016299" cy="771525"/>
          </a:xfrm>
          <a:prstGeom prst="rect">
            <a:avLst/>
          </a:prstGeom>
          <a:noFill/>
        </p:spPr>
        <p:txBody>
          <a:bodyPr wrap="square" lIns="57150" tIns="0" rIns="0" bIns="0" anchor="t">
            <a:spAutoFit/>
          </a:bodyPr>
          <a:lstStyle/>
          <a:p>
            <a:pPr algn="l">
              <a:lnSpc>
                <a:spcPts val="2025"/>
              </a:lnSpc>
            </a:pPr>
            <a:r>
              <a:rPr sz="1350" b="0" i="0" u="none">
                <a:solidFill>
                  <a:srgbClr val="3B1C60"/>
                </a:solidFill>
                <a:latin typeface="Arial"/>
              </a:rPr>
              <a:t>Conduct post-programme focus groups to evaluate cultural relevance and accessibility.</a:t>
            </a:r>
          </a:p>
        </p:txBody>
      </p:sp>
      <p:sp>
        <p:nvSpPr>
          <p:cNvPr id="32" name="TextBox 31"/>
          <p:cNvSpPr txBox="1"/>
          <p:nvPr/>
        </p:nvSpPr>
        <p:spPr>
          <a:xfrm>
            <a:off x="8394799" y="3659385"/>
            <a:ext cx="57150" cy="257175"/>
          </a:xfrm>
          <a:prstGeom prst="rect">
            <a:avLst/>
          </a:prstGeom>
          <a:noFill/>
        </p:spPr>
        <p:txBody>
          <a:bodyPr wrap="none" lIns="0" tIns="0" rIns="0" bIns="0" anchor="t">
            <a:spAutoFit/>
          </a:bodyPr>
          <a:lstStyle/>
          <a:p>
            <a:pPr algn="l"/>
            <a:r>
              <a:rPr sz="1350" b="0" i="0" u="none">
                <a:solidFill>
                  <a:srgbClr val="3B1C60"/>
                </a:solidFill>
                <a:latin typeface="Arial"/>
              </a:rPr>
              <a:t>•</a:t>
            </a:r>
          </a:p>
        </p:txBody>
      </p:sp>
      <p:sp>
        <p:nvSpPr>
          <p:cNvPr id="33" name="TextBox 32"/>
          <p:cNvSpPr txBox="1"/>
          <p:nvPr/>
        </p:nvSpPr>
        <p:spPr>
          <a:xfrm>
            <a:off x="8451949" y="3659385"/>
            <a:ext cx="3016299" cy="771525"/>
          </a:xfrm>
          <a:prstGeom prst="rect">
            <a:avLst/>
          </a:prstGeom>
          <a:noFill/>
        </p:spPr>
        <p:txBody>
          <a:bodyPr wrap="square" lIns="57150" tIns="0" rIns="0" bIns="0" anchor="t">
            <a:spAutoFit/>
          </a:bodyPr>
          <a:lstStyle/>
          <a:p>
            <a:pPr algn="l">
              <a:lnSpc>
                <a:spcPts val="2025"/>
              </a:lnSpc>
            </a:pPr>
            <a:r>
              <a:rPr sz="1350" b="0" i="0" u="none">
                <a:solidFill>
                  <a:srgbClr val="3B1C60"/>
                </a:solidFill>
                <a:latin typeface="Arial"/>
              </a:rPr>
              <a:t>Identify persistent real-world obstacles: supermarket pricing, shift work, and peer pressure.</a:t>
            </a:r>
          </a:p>
        </p:txBody>
      </p:sp>
      <p:sp>
        <p:nvSpPr>
          <p:cNvPr id="34" name="TextBox 33"/>
          <p:cNvSpPr txBox="1"/>
          <p:nvPr/>
        </p:nvSpPr>
        <p:spPr>
          <a:xfrm>
            <a:off x="8394799" y="4507110"/>
            <a:ext cx="57150" cy="257175"/>
          </a:xfrm>
          <a:prstGeom prst="rect">
            <a:avLst/>
          </a:prstGeom>
          <a:noFill/>
        </p:spPr>
        <p:txBody>
          <a:bodyPr wrap="none" lIns="0" tIns="0" rIns="0" bIns="0" anchor="t">
            <a:spAutoFit/>
          </a:bodyPr>
          <a:lstStyle/>
          <a:p>
            <a:pPr algn="l"/>
            <a:r>
              <a:rPr sz="1350" b="0" i="0" u="none">
                <a:solidFill>
                  <a:srgbClr val="3B1C60"/>
                </a:solidFill>
                <a:latin typeface="Arial"/>
              </a:rPr>
              <a:t>•</a:t>
            </a:r>
          </a:p>
        </p:txBody>
      </p:sp>
      <p:sp>
        <p:nvSpPr>
          <p:cNvPr id="35" name="TextBox 34"/>
          <p:cNvSpPr txBox="1"/>
          <p:nvPr/>
        </p:nvSpPr>
        <p:spPr>
          <a:xfrm>
            <a:off x="8451949" y="4507110"/>
            <a:ext cx="3016299" cy="771525"/>
          </a:xfrm>
          <a:prstGeom prst="rect">
            <a:avLst/>
          </a:prstGeom>
          <a:noFill/>
        </p:spPr>
        <p:txBody>
          <a:bodyPr wrap="square" lIns="57150" tIns="0" rIns="0" bIns="0" anchor="t">
            <a:spAutoFit/>
          </a:bodyPr>
          <a:lstStyle/>
          <a:p>
            <a:pPr algn="l">
              <a:lnSpc>
                <a:spcPts val="2025"/>
              </a:lnSpc>
            </a:pPr>
            <a:r>
              <a:rPr sz="1350" b="0" i="0" u="none">
                <a:solidFill>
                  <a:srgbClr val="3B1C60"/>
                </a:solidFill>
                <a:latin typeface="Arial"/>
              </a:rPr>
              <a:t>Iterate curriculum content using continuous Plan-Do-Study-Act (PDSA) quality improvement.</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ounded Rectangle 1"/>
          <p:cNvSpPr/>
          <p:nvPr/>
        </p:nvSpPr>
        <p:spPr>
          <a:xfrm>
            <a:off x="609600" y="1949648"/>
            <a:ext cx="10972800" cy="2743200"/>
          </a:xfrm>
          <a:prstGeom prst="roundRect">
            <a:avLst>
              <a:gd name="adj" fmla="val 2777"/>
            </a:avLst>
          </a:prstGeom>
          <a:solidFill>
            <a:srgbClr val="FFFFFF"/>
          </a:solidFill>
          <a:ln w="9525">
            <a:solidFill>
              <a:srgbClr val="E5E7EB"/>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609600" y="4864298"/>
            <a:ext cx="10972800" cy="609600"/>
          </a:xfrm>
          <a:prstGeom prst="roundRect">
            <a:avLst>
              <a:gd name="adj" fmla="val 6250"/>
            </a:avLst>
          </a:prstGeom>
          <a:solidFill>
            <a:srgbClr val="F4FBF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609600" y="4864298"/>
            <a:ext cx="38100" cy="609600"/>
          </a:xfrm>
          <a:prstGeom prst="rect">
            <a:avLst/>
          </a:prstGeom>
          <a:solidFill>
            <a:srgbClr val="20543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graphicFrame>
        <p:nvGraphicFramePr>
          <p:cNvPr id="5" name="Table 4"/>
          <p:cNvGraphicFramePr>
            <a:graphicFrameLocks noGrp="1"/>
          </p:cNvGraphicFramePr>
          <p:nvPr/>
        </p:nvGraphicFramePr>
        <p:xfrm>
          <a:off x="619125" y="1959173"/>
          <a:ext cx="10953750" cy="2724150"/>
        </p:xfrm>
        <a:graphic>
          <a:graphicData uri="http://schemas.openxmlformats.org/drawingml/2006/table">
            <a:tbl>
              <a:tblPr/>
              <a:tblGrid>
                <a:gridCol w="3067050">
                  <a:extLst>
                    <a:ext uri="{9D8B030D-6E8A-4147-A177-3AD203B41FA5}">
                      <a16:colId xmlns:a16="http://schemas.microsoft.com/office/drawing/2014/main" val="20000"/>
                    </a:ext>
                  </a:extLst>
                </a:gridCol>
                <a:gridCol w="2409825">
                  <a:extLst>
                    <a:ext uri="{9D8B030D-6E8A-4147-A177-3AD203B41FA5}">
                      <a16:colId xmlns:a16="http://schemas.microsoft.com/office/drawing/2014/main" val="20001"/>
                    </a:ext>
                  </a:extLst>
                </a:gridCol>
                <a:gridCol w="5476875">
                  <a:extLst>
                    <a:ext uri="{9D8B030D-6E8A-4147-A177-3AD203B41FA5}">
                      <a16:colId xmlns:a16="http://schemas.microsoft.com/office/drawing/2014/main" val="20002"/>
                    </a:ext>
                  </a:extLst>
                </a:gridCol>
              </a:tblGrid>
              <a:tr h="681037">
                <a:tc>
                  <a:txBody>
                    <a:bodyPr/>
                    <a:lstStyle/>
                    <a:p>
                      <a:pPr algn="l"/>
                      <a:r>
                        <a:rPr sz="1275" b="1" i="0" u="none">
                          <a:solidFill>
                            <a:srgbClr val="FFFFFF"/>
                          </a:solidFill>
                          <a:latin typeface="Arial"/>
                        </a:rPr>
                        <a:t>Campaign Aim (Task 1)</a:t>
                      </a:r>
                    </a:p>
                  </a:txBody>
                  <a:tcPr marL="63500" marR="63500" marT="25400" marB="25400" anchor="ctr">
                    <a:lnL>
                      <a:noFill/>
                    </a:lnL>
                    <a:lnR>
                      <a:noFill/>
                    </a:lnR>
                    <a:lnT>
                      <a:noFill/>
                    </a:lnT>
                    <a:lnB>
                      <a:noFill/>
                    </a:lnB>
                    <a:solidFill>
                      <a:srgbClr val="205438"/>
                    </a:solidFill>
                  </a:tcPr>
                </a:tc>
                <a:tc>
                  <a:txBody>
                    <a:bodyPr/>
                    <a:lstStyle/>
                    <a:p>
                      <a:pPr algn="l"/>
                      <a:r>
                        <a:rPr sz="1275" b="1" i="0" u="none">
                          <a:solidFill>
                            <a:srgbClr val="FFFFFF"/>
                          </a:solidFill>
                          <a:latin typeface="Arial"/>
                        </a:rPr>
                        <a:t>Target Metric</a:t>
                      </a:r>
                    </a:p>
                  </a:txBody>
                  <a:tcPr marL="63500" marR="63500" marT="25400" marB="25400" anchor="ctr">
                    <a:lnL>
                      <a:noFill/>
                    </a:lnL>
                    <a:lnR>
                      <a:noFill/>
                    </a:lnR>
                    <a:lnT>
                      <a:noFill/>
                    </a:lnT>
                    <a:lnB>
                      <a:noFill/>
                    </a:lnB>
                    <a:solidFill>
                      <a:srgbClr val="205438"/>
                    </a:solidFill>
                  </a:tcPr>
                </a:tc>
                <a:tc>
                  <a:txBody>
                    <a:bodyPr/>
                    <a:lstStyle/>
                    <a:p>
                      <a:pPr algn="l"/>
                      <a:r>
                        <a:rPr sz="1275" b="1" i="0" u="none">
                          <a:solidFill>
                            <a:srgbClr val="FFFFFF"/>
                          </a:solidFill>
                          <a:latin typeface="Arial"/>
                        </a:rPr>
                        <a:t>Measurement Method &amp; Evaluation Mechanism</a:t>
                      </a:r>
                    </a:p>
                  </a:txBody>
                  <a:tcPr marL="63500" marR="63500" marT="25400" marB="25400" anchor="ctr">
                    <a:lnL>
                      <a:noFill/>
                    </a:lnL>
                    <a:lnR>
                      <a:noFill/>
                    </a:lnR>
                    <a:lnT>
                      <a:noFill/>
                    </a:lnT>
                    <a:lnB>
                      <a:noFill/>
                    </a:lnB>
                    <a:solidFill>
                      <a:srgbClr val="205438"/>
                    </a:solidFill>
                  </a:tcPr>
                </a:tc>
                <a:extLst>
                  <a:ext uri="{0D108BD9-81ED-4DB2-BD59-A6C34878D82A}">
                    <a16:rowId xmlns:a16="http://schemas.microsoft.com/office/drawing/2014/main" val="10000"/>
                  </a:ext>
                </a:extLst>
              </a:tr>
              <a:tr h="681037">
                <a:tc>
                  <a:txBody>
                    <a:bodyPr/>
                    <a:lstStyle/>
                    <a:p>
                      <a:pPr algn="l"/>
                      <a:r>
                        <a:rPr sz="1350" b="1" i="0" u="none">
                          <a:solidFill>
                            <a:srgbClr val="111827"/>
                          </a:solidFill>
                          <a:latin typeface="Arial"/>
                        </a:rPr>
                        <a:t>Aim 1: Nutritional Knowledge</a:t>
                      </a:r>
                    </a:p>
                  </a:txBody>
                  <a:tcPr marL="63500" marR="63500" marT="25400" marB="25400" anchor="ctr">
                    <a:lnL>
                      <a:noFill/>
                    </a:lnL>
                    <a:lnR>
                      <a:noFill/>
                    </a:lnR>
                    <a:lnT>
                      <a:noFill/>
                    </a:lnT>
                    <a:lnB>
                      <a:noFill/>
                    </a:lnB>
                    <a:solidFill>
                      <a:srgbClr val="FFFFFF"/>
                    </a:solidFill>
                  </a:tcPr>
                </a:tc>
                <a:tc>
                  <a:txBody>
                    <a:bodyPr/>
                    <a:lstStyle/>
                    <a:p>
                      <a:pPr algn="l"/>
                      <a:r>
                        <a:rPr sz="1350" b="1" i="0" u="none">
                          <a:solidFill>
                            <a:srgbClr val="205438"/>
                          </a:solidFill>
                          <a:latin typeface="Arial"/>
                        </a:rPr>
                        <a:t>≥ 80% improvement</a:t>
                      </a:r>
                    </a:p>
                  </a:txBody>
                  <a:tcPr marL="63500" marR="63500" marT="25400" marB="25400" anchor="ctr">
                    <a:lnL>
                      <a:noFill/>
                    </a:lnL>
                    <a:lnR>
                      <a:noFill/>
                    </a:lnR>
                    <a:lnT>
                      <a:noFill/>
                    </a:lnT>
                    <a:lnB>
                      <a:noFill/>
                    </a:lnB>
                    <a:solidFill>
                      <a:srgbClr val="FFFFFF"/>
                    </a:solidFill>
                  </a:tcPr>
                </a:tc>
                <a:tc>
                  <a:txBody>
                    <a:bodyPr/>
                    <a:lstStyle/>
                    <a:p>
                      <a:pPr algn="l"/>
                      <a:r>
                        <a:rPr sz="1350" b="0" i="0" u="none">
                          <a:solidFill>
                            <a:srgbClr val="374151"/>
                          </a:solidFill>
                          <a:latin typeface="Arial"/>
                        </a:rPr>
                        <a:t>Validated 10-item dietary literacy quiz administered pre-programme (Week 1) and post-programme (Week 8) (HM Treasury, 2026).</a:t>
                      </a:r>
                    </a:p>
                  </a:txBody>
                  <a:tcPr marL="63500" marR="63500" marT="25400" marB="25400" anchor="ctr">
                    <a:lnL>
                      <a:noFill/>
                    </a:lnL>
                    <a:lnR>
                      <a:noFill/>
                    </a:lnR>
                    <a:lnT>
                      <a:noFill/>
                    </a:lnT>
                    <a:lnB>
                      <a:noFill/>
                    </a:lnB>
                    <a:solidFill>
                      <a:srgbClr val="FFFFFF"/>
                    </a:solidFill>
                  </a:tcPr>
                </a:tc>
                <a:extLst>
                  <a:ext uri="{0D108BD9-81ED-4DB2-BD59-A6C34878D82A}">
                    <a16:rowId xmlns:a16="http://schemas.microsoft.com/office/drawing/2014/main" val="10001"/>
                  </a:ext>
                </a:extLst>
              </a:tr>
              <a:tr h="681037">
                <a:tc>
                  <a:txBody>
                    <a:bodyPr/>
                    <a:lstStyle/>
                    <a:p>
                      <a:pPr algn="l"/>
                      <a:r>
                        <a:rPr sz="1350" b="1" i="0" u="none">
                          <a:solidFill>
                            <a:srgbClr val="111827"/>
                          </a:solidFill>
                          <a:latin typeface="Arial"/>
                        </a:rPr>
                        <a:t>Aim 2: Practical Dietary Habits</a:t>
                      </a:r>
                    </a:p>
                  </a:txBody>
                  <a:tcPr marL="63500" marR="63500" marT="25400" marB="25400" anchor="ctr">
                    <a:lnL>
                      <a:noFill/>
                    </a:lnL>
                    <a:lnR>
                      <a:noFill/>
                    </a:lnR>
                    <a:lnT>
                      <a:noFill/>
                    </a:lnT>
                    <a:lnB>
                      <a:noFill/>
                    </a:lnB>
                    <a:solidFill>
                      <a:srgbClr val="F9FAFB"/>
                    </a:solidFill>
                  </a:tcPr>
                </a:tc>
                <a:tc>
                  <a:txBody>
                    <a:bodyPr/>
                    <a:lstStyle/>
                    <a:p>
                      <a:pPr algn="l"/>
                      <a:r>
                        <a:rPr sz="1350" b="1" i="0" u="none">
                          <a:solidFill>
                            <a:srgbClr val="205438"/>
                          </a:solidFill>
                          <a:latin typeface="Arial"/>
                        </a:rPr>
                        <a:t>≥ 60% report positive shift</a:t>
                      </a:r>
                    </a:p>
                  </a:txBody>
                  <a:tcPr marL="63500" marR="63500" marT="25400" marB="25400" anchor="ctr">
                    <a:lnL>
                      <a:noFill/>
                    </a:lnL>
                    <a:lnR>
                      <a:noFill/>
                    </a:lnR>
                    <a:lnT>
                      <a:noFill/>
                    </a:lnT>
                    <a:lnB>
                      <a:noFill/>
                    </a:lnB>
                    <a:solidFill>
                      <a:srgbClr val="F9FAFB"/>
                    </a:solidFill>
                  </a:tcPr>
                </a:tc>
                <a:tc>
                  <a:txBody>
                    <a:bodyPr/>
                    <a:lstStyle/>
                    <a:p>
                      <a:pPr algn="l"/>
                      <a:r>
                        <a:rPr sz="1350" b="0" i="0" u="none">
                          <a:solidFill>
                            <a:srgbClr val="374151"/>
                          </a:solidFill>
                          <a:latin typeface="Arial"/>
                        </a:rPr>
                        <a:t>Food frequency questionnaire assessing reduction in sugar-sweetened drinks and increased fibre intake at Week 8 and 3-month follow-up (Diabetes UK, 2026a).</a:t>
                      </a:r>
                    </a:p>
                  </a:txBody>
                  <a:tcPr marL="63500" marR="63500" marT="25400" marB="25400" anchor="ctr">
                    <a:lnL>
                      <a:noFill/>
                    </a:lnL>
                    <a:lnR>
                      <a:noFill/>
                    </a:lnR>
                    <a:lnT>
                      <a:noFill/>
                    </a:lnT>
                    <a:lnB>
                      <a:noFill/>
                    </a:lnB>
                    <a:solidFill>
                      <a:srgbClr val="F9FAFB"/>
                    </a:solidFill>
                  </a:tcPr>
                </a:tc>
                <a:extLst>
                  <a:ext uri="{0D108BD9-81ED-4DB2-BD59-A6C34878D82A}">
                    <a16:rowId xmlns:a16="http://schemas.microsoft.com/office/drawing/2014/main" val="10002"/>
                  </a:ext>
                </a:extLst>
              </a:tr>
              <a:tr h="681039">
                <a:tc>
                  <a:txBody>
                    <a:bodyPr/>
                    <a:lstStyle/>
                    <a:p>
                      <a:pPr algn="l"/>
                      <a:r>
                        <a:rPr sz="1350" b="1" i="0" u="none">
                          <a:solidFill>
                            <a:srgbClr val="111827"/>
                          </a:solidFill>
                          <a:latin typeface="Arial"/>
                        </a:rPr>
                        <a:t>Aim 3: Budget &amp; Cooking Confidence</a:t>
                      </a:r>
                    </a:p>
                  </a:txBody>
                  <a:tcPr marL="63500" marR="63500" marT="25400" marB="25400" anchor="ctr">
                    <a:lnL>
                      <a:noFill/>
                    </a:lnL>
                    <a:lnR>
                      <a:noFill/>
                    </a:lnR>
                    <a:lnT>
                      <a:noFill/>
                    </a:lnT>
                    <a:lnB>
                      <a:noFill/>
                    </a:lnB>
                    <a:solidFill>
                      <a:srgbClr val="FFFFFF"/>
                    </a:solidFill>
                  </a:tcPr>
                </a:tc>
                <a:tc>
                  <a:txBody>
                    <a:bodyPr/>
                    <a:lstStyle/>
                    <a:p>
                      <a:pPr algn="l"/>
                      <a:r>
                        <a:rPr sz="1350" b="1" i="0" u="none">
                          <a:solidFill>
                            <a:srgbClr val="205438"/>
                          </a:solidFill>
                          <a:latin typeface="Arial"/>
                        </a:rPr>
                        <a:t>≥ 70% report higher efficacy</a:t>
                      </a:r>
                    </a:p>
                  </a:txBody>
                  <a:tcPr marL="63500" marR="63500" marT="25400" marB="25400" anchor="ctr">
                    <a:lnL>
                      <a:noFill/>
                    </a:lnL>
                    <a:lnR>
                      <a:noFill/>
                    </a:lnR>
                    <a:lnT>
                      <a:noFill/>
                    </a:lnT>
                    <a:lnB>
                      <a:noFill/>
                    </a:lnB>
                    <a:solidFill>
                      <a:srgbClr val="FFFFFF"/>
                    </a:solidFill>
                  </a:tcPr>
                </a:tc>
                <a:tc>
                  <a:txBody>
                    <a:bodyPr/>
                    <a:lstStyle/>
                    <a:p>
                      <a:pPr algn="l"/>
                      <a:r>
                        <a:rPr sz="1350" b="0" i="0" u="none" dirty="0" err="1">
                          <a:solidFill>
                            <a:srgbClr val="374151"/>
                          </a:solidFill>
                          <a:latin typeface="Arial"/>
                        </a:rPr>
                        <a:t>Standardised</a:t>
                      </a:r>
                      <a:r>
                        <a:rPr sz="1350" b="0" i="0" u="none" dirty="0">
                          <a:solidFill>
                            <a:srgbClr val="374151"/>
                          </a:solidFill>
                          <a:latin typeface="Arial"/>
                        </a:rPr>
                        <a:t> 5-point Likert self-efficacy scale measuring personal capability to plan, budget, and prepare balanced meals independently (Skivington et al., 2021).</a:t>
                      </a:r>
                    </a:p>
                  </a:txBody>
                  <a:tcPr marL="63500" marR="63500" marT="25400" marB="25400" anchor="ctr">
                    <a:lnL>
                      <a:noFill/>
                    </a:lnL>
                    <a:lnR>
                      <a:noFill/>
                    </a:lnR>
                    <a:lnT>
                      <a:noFill/>
                    </a:lnT>
                    <a:lnB>
                      <a:noFill/>
                    </a:lnB>
                    <a:solidFill>
                      <a:srgbClr val="FFFFFF"/>
                    </a:solidFill>
                  </a:tcPr>
                </a:tc>
                <a:extLst>
                  <a:ext uri="{0D108BD9-81ED-4DB2-BD59-A6C34878D82A}">
                    <a16:rowId xmlns:a16="http://schemas.microsoft.com/office/drawing/2014/main" val="10003"/>
                  </a:ext>
                </a:extLst>
              </a:tr>
            </a:tbl>
          </a:graphicData>
        </a:graphic>
      </p:graphicFrame>
      <p:sp>
        <p:nvSpPr>
          <p:cNvPr id="6" name="TextBox 5"/>
          <p:cNvSpPr txBox="1"/>
          <p:nvPr/>
        </p:nvSpPr>
        <p:spPr>
          <a:xfrm>
            <a:off x="609600" y="342900"/>
            <a:ext cx="11582400" cy="161925"/>
          </a:xfrm>
          <a:prstGeom prst="rect">
            <a:avLst/>
          </a:prstGeom>
          <a:noFill/>
        </p:spPr>
        <p:txBody>
          <a:bodyPr wrap="none" lIns="0" tIns="0" rIns="0" bIns="0" anchor="t">
            <a:spAutoFit/>
          </a:bodyPr>
          <a:lstStyle/>
          <a:p>
            <a:pPr algn="l"/>
            <a:r>
              <a:rPr sz="1125" b="1" i="0" u="none">
                <a:solidFill>
                  <a:srgbClr val="205438"/>
                </a:solidFill>
                <a:latin typeface="Arial"/>
              </a:rPr>
              <a:t>PERFORMANCE VERIFICATION</a:t>
            </a:r>
          </a:p>
        </p:txBody>
      </p:sp>
      <p:sp>
        <p:nvSpPr>
          <p:cNvPr id="7" name="TextBox 6"/>
          <p:cNvSpPr txBox="1"/>
          <p:nvPr/>
        </p:nvSpPr>
        <p:spPr>
          <a:xfrm>
            <a:off x="609600" y="561975"/>
            <a:ext cx="11582400" cy="365670"/>
          </a:xfrm>
          <a:prstGeom prst="rect">
            <a:avLst/>
          </a:prstGeom>
          <a:noFill/>
        </p:spPr>
        <p:txBody>
          <a:bodyPr wrap="none" lIns="0" tIns="0" rIns="0" bIns="0" anchor="t">
            <a:spAutoFit/>
          </a:bodyPr>
          <a:lstStyle/>
          <a:p>
            <a:pPr algn="l">
              <a:lnSpc>
                <a:spcPts val="2879"/>
              </a:lnSpc>
            </a:pPr>
            <a:r>
              <a:rPr sz="2400" b="1" i="0" u="none">
                <a:solidFill>
                  <a:srgbClr val="111827"/>
                </a:solidFill>
                <a:latin typeface="Arial"/>
              </a:rPr>
              <a:t>Measuring the Aims and Improving the Campaign</a:t>
            </a:r>
          </a:p>
        </p:txBody>
      </p:sp>
      <p:sp>
        <p:nvSpPr>
          <p:cNvPr id="8" name="TextBox 7"/>
          <p:cNvSpPr txBox="1"/>
          <p:nvPr/>
        </p:nvSpPr>
        <p:spPr>
          <a:xfrm>
            <a:off x="838200" y="4978598"/>
            <a:ext cx="10648950" cy="381000"/>
          </a:xfrm>
          <a:prstGeom prst="rect">
            <a:avLst/>
          </a:prstGeom>
          <a:noFill/>
        </p:spPr>
        <p:txBody>
          <a:bodyPr wrap="square" lIns="0" tIns="0" rIns="0" bIns="0" anchor="t">
            <a:spAutoFit/>
          </a:bodyPr>
          <a:lstStyle/>
          <a:p>
            <a:pPr algn="l"/>
            <a:r>
              <a:rPr sz="1275" b="1" i="0" u="none">
                <a:solidFill>
                  <a:srgbClr val="1E3F20"/>
                </a:solidFill>
                <a:latin typeface="Arial"/>
              </a:rPr>
              <a:t>Plan-Do-Study-Act (PDSA) Cycle:</a:t>
            </a:r>
            <a:r>
              <a:rPr sz="1275" b="0" i="0" u="none">
                <a:solidFill>
                  <a:srgbClr val="1E3F20"/>
                </a:solidFill>
                <a:latin typeface="Arial"/>
              </a:rPr>
              <a:t> Aggregate results will be disaggregated by IMD quintile, gender, and ethnicity to identify service gaps and refine subsequent workshop cohorts (HM Treasury, 2026).</a:t>
            </a:r>
          </a:p>
        </p:txBody>
      </p:sp>
      <p:sp>
        <p:nvSpPr>
          <p:cNvPr id="9" name="TextBox 8"/>
          <p:cNvSpPr txBox="1"/>
          <p:nvPr/>
        </p:nvSpPr>
        <p:spPr>
          <a:xfrm>
            <a:off x="609600" y="5607248"/>
            <a:ext cx="3612430" cy="152400"/>
          </a:xfrm>
          <a:prstGeom prst="rect">
            <a:avLst/>
          </a:prstGeom>
          <a:noFill/>
        </p:spPr>
        <p:txBody>
          <a:bodyPr wrap="none" lIns="0" tIns="0" rIns="0" bIns="0" anchor="t">
            <a:spAutoFit/>
          </a:bodyPr>
          <a:lstStyle/>
          <a:p>
            <a:pPr algn="l"/>
            <a:r>
              <a:rPr sz="1050" b="1" i="0" u="none">
                <a:solidFill>
                  <a:srgbClr val="4B5563"/>
                </a:solidFill>
                <a:latin typeface="Arial"/>
              </a:rPr>
              <a:t>Quality Improvement &amp; Impact Benchmarking</a:t>
            </a:r>
          </a:p>
        </p:txBody>
      </p:sp>
      <p:sp>
        <p:nvSpPr>
          <p:cNvPr id="10" name="TextBox 9"/>
          <p:cNvSpPr txBox="1"/>
          <p:nvPr/>
        </p:nvSpPr>
        <p:spPr>
          <a:xfrm>
            <a:off x="6752183" y="5607248"/>
            <a:ext cx="4830216" cy="152400"/>
          </a:xfrm>
          <a:prstGeom prst="rect">
            <a:avLst/>
          </a:prstGeom>
          <a:noFill/>
        </p:spPr>
        <p:txBody>
          <a:bodyPr wrap="none" lIns="0" tIns="0" rIns="0" bIns="0" anchor="t">
            <a:spAutoFit/>
          </a:bodyPr>
          <a:lstStyle/>
          <a:p>
            <a:pPr algn="r"/>
            <a:r>
              <a:rPr sz="1050" b="0" i="1" u="none">
                <a:solidFill>
                  <a:srgbClr val="555555"/>
                </a:solidFill>
                <a:latin typeface="Arial"/>
              </a:rPr>
              <a:t>(HM Treasury, 2026; Skivington et al., 2021; Diabetes UK, 2026a)</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609600" y="342900"/>
            <a:ext cx="11582400" cy="161925"/>
          </a:xfrm>
          <a:prstGeom prst="rect">
            <a:avLst/>
          </a:prstGeom>
          <a:noFill/>
        </p:spPr>
        <p:txBody>
          <a:bodyPr wrap="none" lIns="0" tIns="0" rIns="0" bIns="0" anchor="t">
            <a:spAutoFit/>
          </a:bodyPr>
          <a:lstStyle/>
          <a:p>
            <a:pPr algn="l"/>
            <a:r>
              <a:rPr sz="1125" b="1" i="0" u="none">
                <a:solidFill>
                  <a:srgbClr val="205438"/>
                </a:solidFill>
                <a:latin typeface="Arial"/>
              </a:rPr>
              <a:t>ACADEMIC INTEGRITY</a:t>
            </a:r>
          </a:p>
        </p:txBody>
      </p:sp>
      <p:sp>
        <p:nvSpPr>
          <p:cNvPr id="3" name="TextBox 2"/>
          <p:cNvSpPr txBox="1"/>
          <p:nvPr/>
        </p:nvSpPr>
        <p:spPr>
          <a:xfrm>
            <a:off x="609600" y="688071"/>
            <a:ext cx="11582400" cy="365670"/>
          </a:xfrm>
          <a:prstGeom prst="rect">
            <a:avLst/>
          </a:prstGeom>
          <a:noFill/>
        </p:spPr>
        <p:txBody>
          <a:bodyPr wrap="none" lIns="0" tIns="0" rIns="0" bIns="0" anchor="t">
            <a:spAutoFit/>
          </a:bodyPr>
          <a:lstStyle/>
          <a:p>
            <a:pPr algn="l">
              <a:lnSpc>
                <a:spcPts val="2879"/>
              </a:lnSpc>
            </a:pPr>
            <a:r>
              <a:rPr sz="2400" b="1" i="0" u="none" dirty="0">
                <a:solidFill>
                  <a:srgbClr val="111827"/>
                </a:solidFill>
                <a:latin typeface="Arial"/>
              </a:rPr>
              <a:t>References</a:t>
            </a:r>
          </a:p>
        </p:txBody>
      </p:sp>
      <p:sp>
        <p:nvSpPr>
          <p:cNvPr id="19" name="TextBox 18">
            <a:extLst>
              <a:ext uri="{FF2B5EF4-FFF2-40B4-BE49-F238E27FC236}">
                <a16:creationId xmlns:a16="http://schemas.microsoft.com/office/drawing/2014/main" id="{70AE371F-92FA-A5EA-6BAE-6DD605DA9DA1}"/>
              </a:ext>
            </a:extLst>
          </p:cNvPr>
          <p:cNvSpPr txBox="1"/>
          <p:nvPr/>
        </p:nvSpPr>
        <p:spPr>
          <a:xfrm>
            <a:off x="580103" y="1053741"/>
            <a:ext cx="11031794" cy="5647123"/>
          </a:xfrm>
          <a:prstGeom prst="rect">
            <a:avLst/>
          </a:prstGeom>
          <a:noFill/>
        </p:spPr>
        <p:txBody>
          <a:bodyPr wrap="square" rtlCol="0">
            <a:spAutoFit/>
          </a:bodyPr>
          <a:lstStyle/>
          <a:p>
            <a:pPr algn="just">
              <a:lnSpc>
                <a:spcPct val="150000"/>
              </a:lnSpc>
            </a:pPr>
            <a:r>
              <a:rPr lang="en-US" sz="1100" dirty="0">
                <a:latin typeface="Arial" panose="020B0604020202020204" pitchFamily="34" charset="0"/>
                <a:cs typeface="Arial" panose="020B0604020202020204" pitchFamily="34" charset="0"/>
              </a:rPr>
              <a:t>Birmingham City Council (2024) Birmingham Eating Guidance Exploration Report: Short Version. Available at: </a:t>
            </a:r>
            <a:r>
              <a:rPr lang="en-US" sz="1100" dirty="0">
                <a:latin typeface="Arial" panose="020B0604020202020204" pitchFamily="34" charset="0"/>
                <a:cs typeface="Arial" panose="020B0604020202020204" pitchFamily="34" charset="0"/>
                <a:hlinkClick r:id="rId2"/>
              </a:rPr>
              <a:t>https://www.birmingham.gov.uk/download/downloads/id/29966/short_birmingham_eating_guidance_exploration_report_2024.pdf</a:t>
            </a:r>
            <a:r>
              <a:rPr lang="en-US" sz="1100" dirty="0">
                <a:latin typeface="Arial" panose="020B0604020202020204" pitchFamily="34" charset="0"/>
                <a:cs typeface="Arial" panose="020B0604020202020204" pitchFamily="34" charset="0"/>
              </a:rPr>
              <a:t> (Accessed: 9 October 2026).</a:t>
            </a:r>
            <a:endParaRPr lang="en-IN" sz="1100" dirty="0">
              <a:latin typeface="Arial" panose="020B0604020202020204" pitchFamily="34" charset="0"/>
              <a:cs typeface="Arial" panose="020B0604020202020204" pitchFamily="34" charset="0"/>
            </a:endParaRPr>
          </a:p>
          <a:p>
            <a:pPr algn="just">
              <a:lnSpc>
                <a:spcPct val="150000"/>
              </a:lnSpc>
            </a:pPr>
            <a:r>
              <a:rPr lang="en-US" sz="1100" dirty="0">
                <a:latin typeface="Arial" panose="020B0604020202020204" pitchFamily="34" charset="0"/>
                <a:cs typeface="Arial" panose="020B0604020202020204" pitchFamily="34" charset="0"/>
              </a:rPr>
              <a:t>Birmingham City Council (n.d.-a) Help with healthy eating. Available at: </a:t>
            </a:r>
            <a:r>
              <a:rPr lang="en-US" sz="1100" dirty="0">
                <a:latin typeface="Arial" panose="020B0604020202020204" pitchFamily="34" charset="0"/>
                <a:cs typeface="Arial" panose="020B0604020202020204" pitchFamily="34" charset="0"/>
                <a:hlinkClick r:id="rId3"/>
              </a:rPr>
              <a:t>https://www.birmingham.gov.uk/info/50351/food_and_healthy_eating/2441/help_with_healthy_eating</a:t>
            </a:r>
            <a:r>
              <a:rPr lang="en-US" sz="1100" dirty="0">
                <a:latin typeface="Arial" panose="020B0604020202020204" pitchFamily="34" charset="0"/>
                <a:cs typeface="Arial" panose="020B0604020202020204" pitchFamily="34" charset="0"/>
              </a:rPr>
              <a:t> (Accessed: 9 October 2026).</a:t>
            </a:r>
            <a:endParaRPr lang="en-IN" sz="1100" dirty="0">
              <a:latin typeface="Arial" panose="020B0604020202020204" pitchFamily="34" charset="0"/>
              <a:cs typeface="Arial" panose="020B0604020202020204" pitchFamily="34" charset="0"/>
            </a:endParaRPr>
          </a:p>
          <a:p>
            <a:pPr algn="just">
              <a:lnSpc>
                <a:spcPct val="150000"/>
              </a:lnSpc>
            </a:pPr>
            <a:r>
              <a:rPr lang="en-US" sz="1100" dirty="0">
                <a:latin typeface="Arial" panose="020B0604020202020204" pitchFamily="34" charset="0"/>
                <a:cs typeface="Arial" panose="020B0604020202020204" pitchFamily="34" charset="0"/>
              </a:rPr>
              <a:t>Birmingham City Council (n.d.-b) Public health campaigns: Bolder Healthier Champions – diabetes resources. Available at: </a:t>
            </a:r>
            <a:r>
              <a:rPr lang="en-US" sz="1100" dirty="0">
                <a:latin typeface="Arial" panose="020B0604020202020204" pitchFamily="34" charset="0"/>
                <a:cs typeface="Arial" panose="020B0604020202020204" pitchFamily="34" charset="0"/>
                <a:hlinkClick r:id="rId4"/>
              </a:rPr>
              <a:t>https://www.birmingham.gov.uk/downloads/50267/public_health_campaigns</a:t>
            </a:r>
            <a:r>
              <a:rPr lang="en-US" sz="1100" dirty="0">
                <a:latin typeface="Arial" panose="020B0604020202020204" pitchFamily="34" charset="0"/>
                <a:cs typeface="Arial" panose="020B0604020202020204" pitchFamily="34" charset="0"/>
              </a:rPr>
              <a:t> (Accessed: 9 October 2026).</a:t>
            </a:r>
            <a:endParaRPr lang="en-IN" sz="1100" dirty="0">
              <a:latin typeface="Arial" panose="020B0604020202020204" pitchFamily="34" charset="0"/>
              <a:cs typeface="Arial" panose="020B0604020202020204" pitchFamily="34" charset="0"/>
            </a:endParaRPr>
          </a:p>
          <a:p>
            <a:pPr algn="just">
              <a:lnSpc>
                <a:spcPct val="150000"/>
              </a:lnSpc>
            </a:pPr>
            <a:r>
              <a:rPr lang="en-US" sz="1100" dirty="0">
                <a:latin typeface="Arial" panose="020B0604020202020204" pitchFamily="34" charset="0"/>
                <a:cs typeface="Arial" panose="020B0604020202020204" pitchFamily="34" charset="0"/>
              </a:rPr>
              <a:t>Department of Health and Social Care (DHSC) (2026) Type 2 Diabetes Prevention Week 2026: Campaign Resource Centre. Available at: </a:t>
            </a:r>
            <a:r>
              <a:rPr lang="en-US" sz="1100" dirty="0">
                <a:latin typeface="Arial" panose="020B0604020202020204" pitchFamily="34" charset="0"/>
                <a:cs typeface="Arial" panose="020B0604020202020204" pitchFamily="34" charset="0"/>
                <a:hlinkClick r:id="rId5"/>
              </a:rPr>
              <a:t>https://campaignresources.dhsc.gov.uk/campaigns/healthier-you-nhs-diabetes-prevention-programme/type-2-diabetes-prevention-week/</a:t>
            </a:r>
            <a:r>
              <a:rPr lang="en-US" sz="1100" dirty="0">
                <a:latin typeface="Arial" panose="020B0604020202020204" pitchFamily="34" charset="0"/>
                <a:cs typeface="Arial" panose="020B0604020202020204" pitchFamily="34" charset="0"/>
              </a:rPr>
              <a:t> (Accessed: 9 October 2026).</a:t>
            </a:r>
            <a:endParaRPr lang="en-IN" sz="1100" dirty="0">
              <a:latin typeface="Arial" panose="020B0604020202020204" pitchFamily="34" charset="0"/>
              <a:cs typeface="Arial" panose="020B0604020202020204" pitchFamily="34" charset="0"/>
            </a:endParaRPr>
          </a:p>
          <a:p>
            <a:pPr algn="just">
              <a:lnSpc>
                <a:spcPct val="150000"/>
              </a:lnSpc>
            </a:pPr>
            <a:r>
              <a:rPr lang="en-US" sz="1100" dirty="0">
                <a:latin typeface="Arial" panose="020B0604020202020204" pitchFamily="34" charset="0"/>
                <a:cs typeface="Arial" panose="020B0604020202020204" pitchFamily="34" charset="0"/>
              </a:rPr>
              <a:t>Diabetes UK (2026a) Healthy eating tips for prediabetes and lowering type 2 risk. Available at: </a:t>
            </a:r>
            <a:r>
              <a:rPr lang="en-US" sz="1100" dirty="0">
                <a:latin typeface="Arial" panose="020B0604020202020204" pitchFamily="34" charset="0"/>
                <a:cs typeface="Arial" panose="020B0604020202020204" pitchFamily="34" charset="0"/>
                <a:hlinkClick r:id="rId6"/>
              </a:rPr>
              <a:t>https://www.diabetes.org.uk/about-diabetes/type-2-diabetes/prevention/healthy-eating-tips-to-lower-type-2-risk</a:t>
            </a:r>
            <a:r>
              <a:rPr lang="en-US" sz="1100" dirty="0">
                <a:latin typeface="Arial" panose="020B0604020202020204" pitchFamily="34" charset="0"/>
                <a:cs typeface="Arial" panose="020B0604020202020204" pitchFamily="34" charset="0"/>
              </a:rPr>
              <a:t> (Accessed: 9 October 2026).</a:t>
            </a:r>
            <a:endParaRPr lang="en-IN" sz="1100" dirty="0">
              <a:latin typeface="Arial" panose="020B0604020202020204" pitchFamily="34" charset="0"/>
              <a:cs typeface="Arial" panose="020B0604020202020204" pitchFamily="34" charset="0"/>
            </a:endParaRPr>
          </a:p>
          <a:p>
            <a:pPr algn="just">
              <a:lnSpc>
                <a:spcPct val="150000"/>
              </a:lnSpc>
            </a:pPr>
            <a:r>
              <a:rPr lang="en-US" sz="1100" dirty="0">
                <a:latin typeface="Arial" panose="020B0604020202020204" pitchFamily="34" charset="0"/>
                <a:cs typeface="Arial" panose="020B0604020202020204" pitchFamily="34" charset="0"/>
              </a:rPr>
              <a:t>Diabetes UK (2026b) Know Your Risk – Professionals. Available at: </a:t>
            </a:r>
            <a:r>
              <a:rPr lang="en-US" sz="1100" dirty="0">
                <a:latin typeface="Arial" panose="020B0604020202020204" pitchFamily="34" charset="0"/>
                <a:cs typeface="Arial" panose="020B0604020202020204" pitchFamily="34" charset="0"/>
                <a:hlinkClick r:id="rId7"/>
              </a:rPr>
              <a:t>https://www.diabetes.org.uk/for-professionals/supporting-your-patients/diabetes-risk-score-assessment-tool</a:t>
            </a:r>
            <a:r>
              <a:rPr lang="en-US" sz="1100" dirty="0">
                <a:latin typeface="Arial" panose="020B0604020202020204" pitchFamily="34" charset="0"/>
                <a:cs typeface="Arial" panose="020B0604020202020204" pitchFamily="34" charset="0"/>
              </a:rPr>
              <a:t> (Accessed: 9 October 2026).</a:t>
            </a:r>
            <a:endParaRPr lang="en-IN" sz="1100" dirty="0">
              <a:latin typeface="Arial" panose="020B0604020202020204" pitchFamily="34" charset="0"/>
              <a:cs typeface="Arial" panose="020B0604020202020204" pitchFamily="34" charset="0"/>
            </a:endParaRPr>
          </a:p>
          <a:p>
            <a:pPr algn="just">
              <a:lnSpc>
                <a:spcPct val="150000"/>
              </a:lnSpc>
            </a:pPr>
            <a:r>
              <a:rPr lang="en-US" sz="1100" dirty="0">
                <a:latin typeface="Arial" panose="020B0604020202020204" pitchFamily="34" charset="0"/>
                <a:cs typeface="Arial" panose="020B0604020202020204" pitchFamily="34" charset="0"/>
              </a:rPr>
              <a:t>HM Treasury and Evaluation Task Force (2026) Magenta Book: Central Government guidance on evaluation. Available at: </a:t>
            </a:r>
            <a:r>
              <a:rPr lang="en-US" sz="1100" dirty="0">
                <a:latin typeface="Arial" panose="020B0604020202020204" pitchFamily="34" charset="0"/>
                <a:cs typeface="Arial" panose="020B0604020202020204" pitchFamily="34" charset="0"/>
                <a:hlinkClick r:id="rId8"/>
              </a:rPr>
              <a:t>https://www.gov.uk/government/publications/the-magenta-book/magenta-book-central-government-guidance-on-evaluation-html</a:t>
            </a:r>
            <a:r>
              <a:rPr lang="en-US" sz="1100" dirty="0">
                <a:latin typeface="Arial" panose="020B0604020202020204" pitchFamily="34" charset="0"/>
                <a:cs typeface="Arial" panose="020B0604020202020204" pitchFamily="34" charset="0"/>
              </a:rPr>
              <a:t> (Accessed: 9 October 2026).</a:t>
            </a:r>
            <a:endParaRPr lang="en-IN" sz="1100" dirty="0">
              <a:latin typeface="Arial" panose="020B0604020202020204" pitchFamily="34" charset="0"/>
              <a:cs typeface="Arial" panose="020B0604020202020204" pitchFamily="34" charset="0"/>
            </a:endParaRPr>
          </a:p>
          <a:p>
            <a:pPr algn="just">
              <a:lnSpc>
                <a:spcPct val="150000"/>
              </a:lnSpc>
            </a:pPr>
            <a:r>
              <a:rPr lang="en-US" sz="1100" dirty="0">
                <a:latin typeface="Arial" panose="020B0604020202020204" pitchFamily="34" charset="0"/>
                <a:cs typeface="Arial" panose="020B0604020202020204" pitchFamily="34" charset="0"/>
              </a:rPr>
              <a:t>NHS (n.d.) Eating a balanced diet. Available at: </a:t>
            </a:r>
            <a:r>
              <a:rPr lang="en-US" sz="1100" dirty="0">
                <a:latin typeface="Arial" panose="020B0604020202020204" pitchFamily="34" charset="0"/>
                <a:cs typeface="Arial" panose="020B0604020202020204" pitchFamily="34" charset="0"/>
                <a:hlinkClick r:id="rId9"/>
              </a:rPr>
              <a:t>https://www.nhs.uk/live-well/eat-well/how-to-eat-a-balanced-diet/eating-a-balanced-diet/</a:t>
            </a:r>
            <a:r>
              <a:rPr lang="en-US" sz="1100" dirty="0">
                <a:latin typeface="Arial" panose="020B0604020202020204" pitchFamily="34" charset="0"/>
                <a:cs typeface="Arial" panose="020B0604020202020204" pitchFamily="34" charset="0"/>
              </a:rPr>
              <a:t> (Accessed: 9 October 2026).</a:t>
            </a:r>
            <a:endParaRPr lang="en-IN" sz="1100" dirty="0">
              <a:latin typeface="Arial" panose="020B0604020202020204" pitchFamily="34" charset="0"/>
              <a:cs typeface="Arial" panose="020B0604020202020204" pitchFamily="34" charset="0"/>
            </a:endParaRPr>
          </a:p>
          <a:p>
            <a:pPr algn="just">
              <a:lnSpc>
                <a:spcPct val="150000"/>
              </a:lnSpc>
            </a:pPr>
            <a:r>
              <a:rPr lang="en-US" sz="1100" dirty="0">
                <a:latin typeface="Arial" panose="020B0604020202020204" pitchFamily="34" charset="0"/>
                <a:cs typeface="Arial" panose="020B0604020202020204" pitchFamily="34" charset="0"/>
              </a:rPr>
              <a:t>NHS England (n.d.) NHS Diabetes Prevention </a:t>
            </a:r>
            <a:r>
              <a:rPr lang="en-US" sz="1100" dirty="0" err="1">
                <a:latin typeface="Arial" panose="020B0604020202020204" pitchFamily="34" charset="0"/>
                <a:cs typeface="Arial" panose="020B0604020202020204" pitchFamily="34" charset="0"/>
              </a:rPr>
              <a:t>Programme</a:t>
            </a:r>
            <a:r>
              <a:rPr lang="en-US" sz="1100" dirty="0">
                <a:latin typeface="Arial" panose="020B0604020202020204" pitchFamily="34" charset="0"/>
                <a:cs typeface="Arial" panose="020B0604020202020204" pitchFamily="34" charset="0"/>
              </a:rPr>
              <a:t> (NHS DPP). Available at: </a:t>
            </a:r>
            <a:r>
              <a:rPr lang="en-US" sz="1100" dirty="0">
                <a:latin typeface="Arial" panose="020B0604020202020204" pitchFamily="34" charset="0"/>
                <a:cs typeface="Arial" panose="020B0604020202020204" pitchFamily="34" charset="0"/>
                <a:hlinkClick r:id="rId10"/>
              </a:rPr>
              <a:t>https://www.england.nhs.uk/diabetes/diabetes-prevention/</a:t>
            </a:r>
            <a:r>
              <a:rPr lang="en-US" sz="1100" dirty="0">
                <a:latin typeface="Arial" panose="020B0604020202020204" pitchFamily="34" charset="0"/>
                <a:cs typeface="Arial" panose="020B0604020202020204" pitchFamily="34" charset="0"/>
              </a:rPr>
              <a:t> (Accessed: 9 October 2026).</a:t>
            </a:r>
            <a:endParaRPr lang="en-IN" sz="1100" dirty="0">
              <a:latin typeface="Arial" panose="020B0604020202020204" pitchFamily="34" charset="0"/>
              <a:cs typeface="Arial" panose="020B0604020202020204" pitchFamily="34" charset="0"/>
            </a:endParaRPr>
          </a:p>
          <a:p>
            <a:pPr algn="just">
              <a:lnSpc>
                <a:spcPct val="150000"/>
              </a:lnSpc>
            </a:pPr>
            <a:r>
              <a:rPr lang="en-US" sz="1100" dirty="0">
                <a:latin typeface="Arial" panose="020B0604020202020204" pitchFamily="34" charset="0"/>
                <a:cs typeface="Arial" panose="020B0604020202020204" pitchFamily="34" charset="0"/>
              </a:rPr>
              <a:t>Office for Health Improvement and Disparities (OHID) (2024) The Eatwell Guide. Available at: </a:t>
            </a:r>
            <a:r>
              <a:rPr lang="en-US" sz="1100" dirty="0">
                <a:latin typeface="Arial" panose="020B0604020202020204" pitchFamily="34" charset="0"/>
                <a:cs typeface="Arial" panose="020B0604020202020204" pitchFamily="34" charset="0"/>
                <a:hlinkClick r:id="rId11"/>
              </a:rPr>
              <a:t>https://www.gov.uk/government/publications/the-eatwell-guide</a:t>
            </a:r>
            <a:r>
              <a:rPr lang="en-US" sz="1100" dirty="0">
                <a:latin typeface="Arial" panose="020B0604020202020204" pitchFamily="34" charset="0"/>
                <a:cs typeface="Arial" panose="020B0604020202020204" pitchFamily="34" charset="0"/>
              </a:rPr>
              <a:t> (Accessed: 9 October 2026).</a:t>
            </a:r>
            <a:endParaRPr lang="en-IN" sz="1100" dirty="0">
              <a:latin typeface="Arial" panose="020B0604020202020204" pitchFamily="34" charset="0"/>
              <a:cs typeface="Arial" panose="020B0604020202020204" pitchFamily="34" charset="0"/>
            </a:endParaRPr>
          </a:p>
          <a:p>
            <a:pPr algn="just">
              <a:lnSpc>
                <a:spcPct val="150000"/>
              </a:lnSpc>
            </a:pPr>
            <a:r>
              <a:rPr lang="en-US" sz="1100" dirty="0">
                <a:latin typeface="Arial" panose="020B0604020202020204" pitchFamily="34" charset="0"/>
                <a:cs typeface="Arial" panose="020B0604020202020204" pitchFamily="34" charset="0"/>
              </a:rPr>
              <a:t>Skivington, K., Matthews, L., Simpson, S.A., Craig, P., Baird, J., </a:t>
            </a:r>
            <a:r>
              <a:rPr lang="en-US" sz="1100" dirty="0" err="1">
                <a:latin typeface="Arial" panose="020B0604020202020204" pitchFamily="34" charset="0"/>
                <a:cs typeface="Arial" panose="020B0604020202020204" pitchFamily="34" charset="0"/>
              </a:rPr>
              <a:t>Blazeby</a:t>
            </a:r>
            <a:r>
              <a:rPr lang="en-US" sz="1100" dirty="0">
                <a:latin typeface="Arial" panose="020B0604020202020204" pitchFamily="34" charset="0"/>
                <a:cs typeface="Arial" panose="020B0604020202020204" pitchFamily="34" charset="0"/>
              </a:rPr>
              <a:t>, J.M., Boyd, K.A., Craig, N., French, D.P., McIntosh, E. and others (2021) ‘A new framework for developing and evaluating complex interventions: update of Medical Research Council guidance’, BMJ, 374, n2061. Available at: </a:t>
            </a:r>
            <a:r>
              <a:rPr lang="en-US" sz="1100" dirty="0">
                <a:latin typeface="Arial" panose="020B0604020202020204" pitchFamily="34" charset="0"/>
                <a:cs typeface="Arial" panose="020B0604020202020204" pitchFamily="34" charset="0"/>
                <a:hlinkClick r:id="rId12"/>
              </a:rPr>
              <a:t>https://doi.org/10.1136/bmj.n2061</a:t>
            </a:r>
            <a:r>
              <a:rPr lang="en-US" sz="1100" dirty="0">
                <a:latin typeface="Arial" panose="020B0604020202020204" pitchFamily="34" charset="0"/>
                <a:cs typeface="Arial" panose="020B0604020202020204" pitchFamily="34" charset="0"/>
              </a:rPr>
              <a:t> (Accessed: 9 October 2026).</a:t>
            </a:r>
            <a:endParaRPr lang="en-IN" sz="1100" dirty="0">
              <a:latin typeface="Arial" panose="020B0604020202020204" pitchFamily="34" charset="0"/>
              <a:cs typeface="Arial" panose="020B0604020202020204" pitchFamily="34" charset="0"/>
            </a:endParaRPr>
          </a:p>
          <a:p>
            <a:pPr algn="just">
              <a:lnSpc>
                <a:spcPct val="150000"/>
              </a:lnSpc>
            </a:pPr>
            <a:endParaRPr lang="en-IN" sz="1100"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Axis">
  <a:themeElements>
    <a:clrScheme name="Axis">
      <a:dk1>
        <a:srgbClr val="000000"/>
      </a:dk1>
      <a:lt1>
        <a:srgbClr val="FFFFFF"/>
      </a:lt1>
      <a:dk2>
        <a:srgbClr val="0E2841"/>
      </a:dk2>
      <a:lt2>
        <a:srgbClr val="E8E8E8"/>
      </a:lt2>
      <a:accent1>
        <a:srgbClr val="A8BABF"/>
      </a:accent1>
      <a:accent2>
        <a:srgbClr val="C16A38"/>
      </a:accent2>
      <a:accent3>
        <a:srgbClr val="7B441F"/>
      </a:accent3>
      <a:accent4>
        <a:srgbClr val="DAC68B"/>
      </a:accent4>
      <a:accent5>
        <a:srgbClr val="B6BAA5"/>
      </a:accent5>
      <a:accent6>
        <a:srgbClr val="716C34"/>
      </a:accent6>
      <a:hlink>
        <a:srgbClr val="467886"/>
      </a:hlink>
      <a:folHlink>
        <a:srgbClr val="96607D"/>
      </a:folHlink>
    </a:clrScheme>
    <a:fontScheme name="Axis">
      <a:majorFont>
        <a:latin typeface="Neue Haas Grotesk Text Pro"/>
        <a:ea typeface=""/>
        <a:cs typeface=""/>
      </a:majorFont>
      <a:minorFont>
        <a:latin typeface="Neue Haas Grotesk Text Pro"/>
        <a:ea typeface=""/>
        <a:cs typeface=""/>
      </a:minorFont>
    </a:fontScheme>
    <a:fmtScheme name="Axis">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xis" id="{626E1DE4-363E-4A1A-A3CD-C79E498A714F}" vid="{3530EF86-100D-4C27-9316-4189EFA98A4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Archway</Template>
  <TotalTime>404</TotalTime>
  <Words>4137</Words>
  <Application>Microsoft Office PowerPoint</Application>
  <PresentationFormat>Widescreen</PresentationFormat>
  <Paragraphs>372</Paragraphs>
  <Slides>28</Slides>
  <Notes>18</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Axis</vt:lpstr>
      <vt:lpstr>Diet and Nutrition for Type 2 Diabetes Prevention in Adults Aged 35+</vt:lpstr>
      <vt:lpstr>Introduction</vt:lpstr>
      <vt:lpstr>Why is such a campaign needed?</vt:lpstr>
      <vt:lpstr>Why targeted adults of aged 35+?</vt:lpstr>
      <vt:lpstr>Are adults meeting healthy-diet recommendations?</vt:lpstr>
      <vt:lpstr>Who Has the Opportunity to Eat Healthily?</vt:lpstr>
      <vt:lpstr>Why affordable, healthy diet matters</vt:lpstr>
      <vt:lpstr>Consequences of unhealthy dietary habits</vt:lpstr>
      <vt:lpstr>Three measurable Campaign Aims</vt:lpstr>
      <vt:lpstr>Justification of Campaign</vt:lpstr>
      <vt:lpstr>Diet and Nutrition for Type 2 Diabetes Prevention in Adults Aged 35+</vt:lpstr>
      <vt:lpstr>Knowledge: What to Eat Is Not Always Enough</vt:lpstr>
      <vt:lpstr>PowerPoint Presentation</vt:lpstr>
      <vt:lpstr>PowerPoint Presentation</vt:lpstr>
      <vt:lpstr>Theory Into Practice: Campaign Responds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cp:lastModifiedBy>Shaira Hussain (2314799)</cp:lastModifiedBy>
  <cp:revision>10</cp:revision>
  <dcterms:created xsi:type="dcterms:W3CDTF">2013-01-27T09:14:16Z</dcterms:created>
  <dcterms:modified xsi:type="dcterms:W3CDTF">2026-10-10T22:14:23Z</dcterms:modified>
  <cp:category/>
</cp:coreProperties>
</file>