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1A83506-2EF3-41A3-B5FA-1F149DD035BB}" v="25" dt="2026-07-17T11:46:35.0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A8056-9903-05C9-B9C7-35C04CB67F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817669-6967-B625-4852-08DC211A0E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FC2C3-9192-210B-1849-F39F62E27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C5214-AA52-EBC4-6BE8-D1A6C4B9B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0B835-12EE-96FA-299F-D83032D6A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928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7D5E0-4A46-59A2-7385-3D9CEBE4C8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925DE-FDC9-06E9-8F60-D4798713A5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25C964-F8B1-0EF8-9F64-D65DDA4A76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C71937-39B8-3E75-24A8-BD605B36F8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C803DE-01FC-74F1-0AAA-2B81B96FE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617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6FF7C-9E4A-01E5-567C-9F335C12F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EE60D-000D-839B-9EA3-4780447069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2BCADB-B3F3-0B85-877A-638B2F2F45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7F8891-B62F-8E85-85C9-8329A2907E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D9881-B670-03C2-3A92-36763EF275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966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6BD95-3733-36C7-ABD3-F97AD639C1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C033FB-FD9B-1568-51AF-67DDA685F0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A37765-8026-C6CF-6C29-C8988D0647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E1944B-3BE5-2A2E-3C09-118A15E90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52ACBB-82AA-9762-3856-E7A2256836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6A7318-B720-5AC8-D669-1033CE62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51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CE89F7-CCE0-39E6-1300-FD71AF31A3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254BA-865D-678F-5439-7FBD1716CB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22C61B-F1B7-6BE6-6EA7-02C3228DE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1ABCEA-B307-A61C-BB23-C6DCC5E2E0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20D245-AA9D-4065-A391-988E3B227F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889A6B-BB5B-44D5-785C-11865010F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7DDC83-95F4-9721-0BAD-3D093EE20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EBCDC3-8F73-4FDB-D85F-94FCECFBA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40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C427C-5ED9-0AE4-909F-F25752D06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CFA8B3-F040-4C78-1C8A-E38AAA0FC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FEDDCC-0BA4-B6D2-69E0-81C134DE5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4D7ADC-0378-ECA6-41F8-7A135EE52E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19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68C48-55F3-61B8-2E48-D3E5260C3C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AC8CEA6-382C-47C1-549E-7A88EDA03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B97A90-BC37-6E97-7168-3228ED408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0643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DDDAE-08A8-E44C-30F3-C1523982F6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8E252-B35E-9ACC-260F-866E30EFF6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210AF2-6D17-231D-EC18-16171D7A0A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17C96-EB78-0B3E-92AF-BFCBDCB29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E41E11-C5C6-272A-75B9-E746355028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EF8F1D-456C-DD4B-FAEC-A09FF45699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4A4A7-AFB6-BD51-BB99-610A4BB3B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C6DF38-FFA1-67C3-441F-F9B920088F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E96FEC-489A-C4B1-8966-CB66829FE4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D448A-8CCC-BC4A-3228-EC517D32F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ECA46-4C1C-8110-9FA0-5D1ABC99C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7BE662-C5C2-FB35-8DD0-C2967E4F2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608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FFED0-94AE-AF5A-67DE-68233304E2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997A02-AC66-DB0B-13F9-569710CED4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7F709-0A68-9FCC-A08E-54319DC0DB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09B9EA-E198-80F2-020E-68F7758C4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1A32C-0BB6-0B5E-367D-A3B6F4150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848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29C96C-7C10-5875-B520-999E4DAB54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E16EF5-7719-874D-3B1A-77C5B2A3BE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4E326-8713-D686-2363-D0E8DFC6E2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00B7A-E20C-AACB-C549-F88AE570A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EE8F9F-D5CE-3AD1-FF08-388FCE41D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276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87D063-225A-CCD3-F3BD-288A55EB5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55F98-8CDD-B406-D834-1C8954951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BE577-5C67-4AC1-5803-896424DC3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4EA2A7C-E9F4-4316-97A5-5FF660909757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6FF77-6F81-471E-7304-F636BF0BC6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49C368-3FB1-D965-3DB4-E11B3E3E88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BB6A85-1A6B-4578-89EA-B7E56D039D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696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5408913-B323-422F-B521-2957A5B7F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A770EBD-5B77-46EC-BF58-EF27ACD6B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92" y="0"/>
            <a:ext cx="7299977" cy="6858000"/>
          </a:xfrm>
          <a:custGeom>
            <a:avLst/>
            <a:gdLst>
              <a:gd name="connsiteX0" fmla="*/ 1008599 w 7299977"/>
              <a:gd name="connsiteY0" fmla="*/ 0 h 6858000"/>
              <a:gd name="connsiteX1" fmla="*/ 4420653 w 7299977"/>
              <a:gd name="connsiteY1" fmla="*/ 0 h 6858000"/>
              <a:gd name="connsiteX2" fmla="*/ 5511704 w 7299977"/>
              <a:gd name="connsiteY2" fmla="*/ 0 h 6858000"/>
              <a:gd name="connsiteX3" fmla="*/ 7299977 w 7299977"/>
              <a:gd name="connsiteY3" fmla="*/ 0 h 6858000"/>
              <a:gd name="connsiteX4" fmla="*/ 7299977 w 7299977"/>
              <a:gd name="connsiteY4" fmla="*/ 6858000 h 6858000"/>
              <a:gd name="connsiteX5" fmla="*/ 5511704 w 7299977"/>
              <a:gd name="connsiteY5" fmla="*/ 6858000 h 6858000"/>
              <a:gd name="connsiteX6" fmla="*/ 4420653 w 7299977"/>
              <a:gd name="connsiteY6" fmla="*/ 6858000 h 6858000"/>
              <a:gd name="connsiteX7" fmla="*/ 1592997 w 7299977"/>
              <a:gd name="connsiteY7" fmla="*/ 6858000 h 6858000"/>
              <a:gd name="connsiteX8" fmla="*/ 1232473 w 7299977"/>
              <a:gd name="connsiteY8" fmla="*/ 6658805 h 6858000"/>
              <a:gd name="connsiteX9" fmla="*/ 1075471 w 7299977"/>
              <a:gd name="connsiteY9" fmla="*/ 6431153 h 6858000"/>
              <a:gd name="connsiteX10" fmla="*/ 1020229 w 7299977"/>
              <a:gd name="connsiteY10" fmla="*/ 6367127 h 6858000"/>
              <a:gd name="connsiteX11" fmla="*/ 883579 w 7299977"/>
              <a:gd name="connsiteY11" fmla="*/ 6281757 h 6858000"/>
              <a:gd name="connsiteX12" fmla="*/ 645167 w 7299977"/>
              <a:gd name="connsiteY12" fmla="*/ 6100347 h 6858000"/>
              <a:gd name="connsiteX13" fmla="*/ 732391 w 7299977"/>
              <a:gd name="connsiteY13" fmla="*/ 6057663 h 6858000"/>
              <a:gd name="connsiteX14" fmla="*/ 985339 w 7299977"/>
              <a:gd name="connsiteY14" fmla="*/ 6167932 h 6858000"/>
              <a:gd name="connsiteX15" fmla="*/ 1168509 w 7299977"/>
              <a:gd name="connsiteY15" fmla="*/ 6196388 h 6858000"/>
              <a:gd name="connsiteX16" fmla="*/ 909746 w 7299977"/>
              <a:gd name="connsiteY16" fmla="*/ 6004307 h 6858000"/>
              <a:gd name="connsiteX17" fmla="*/ 659704 w 7299977"/>
              <a:gd name="connsiteY17" fmla="*/ 5755314 h 6858000"/>
              <a:gd name="connsiteX18" fmla="*/ 851597 w 7299977"/>
              <a:gd name="connsiteY18" fmla="*/ 5801555 h 6858000"/>
              <a:gd name="connsiteX19" fmla="*/ 860319 w 7299977"/>
              <a:gd name="connsiteY19" fmla="*/ 5769542 h 6858000"/>
              <a:gd name="connsiteX20" fmla="*/ 691686 w 7299977"/>
              <a:gd name="connsiteY20" fmla="*/ 5474306 h 6858000"/>
              <a:gd name="connsiteX21" fmla="*/ 610278 w 7299977"/>
              <a:gd name="connsiteY21" fmla="*/ 5353367 h 6858000"/>
              <a:gd name="connsiteX22" fmla="*/ 238123 w 7299977"/>
              <a:gd name="connsiteY22" fmla="*/ 4994104 h 6858000"/>
              <a:gd name="connsiteX23" fmla="*/ 592833 w 7299977"/>
              <a:gd name="connsiteY23" fmla="*/ 5154171 h 6858000"/>
              <a:gd name="connsiteX24" fmla="*/ 226494 w 7299977"/>
              <a:gd name="connsiteY24" fmla="*/ 4805580 h 6858000"/>
              <a:gd name="connsiteX25" fmla="*/ 49139 w 7299977"/>
              <a:gd name="connsiteY25" fmla="*/ 4677526 h 6858000"/>
              <a:gd name="connsiteX26" fmla="*/ 5527 w 7299977"/>
              <a:gd name="connsiteY26" fmla="*/ 4602828 h 6858000"/>
              <a:gd name="connsiteX27" fmla="*/ 84029 w 7299977"/>
              <a:gd name="connsiteY27" fmla="*/ 4585042 h 6858000"/>
              <a:gd name="connsiteX28" fmla="*/ 325347 w 7299977"/>
              <a:gd name="connsiteY28" fmla="*/ 4613499 h 6858000"/>
              <a:gd name="connsiteX29" fmla="*/ 25879 w 7299977"/>
              <a:gd name="connsiteY29" fmla="*/ 4378734 h 6858000"/>
              <a:gd name="connsiteX30" fmla="*/ 249753 w 7299977"/>
              <a:gd name="connsiteY30" fmla="*/ 4414305 h 6858000"/>
              <a:gd name="connsiteX31" fmla="*/ 313718 w 7299977"/>
              <a:gd name="connsiteY31" fmla="*/ 4321821 h 6858000"/>
              <a:gd name="connsiteX32" fmla="*/ 418386 w 7299977"/>
              <a:gd name="connsiteY32" fmla="*/ 4172424 h 6858000"/>
              <a:gd name="connsiteX33" fmla="*/ 491072 w 7299977"/>
              <a:gd name="connsiteY33" fmla="*/ 4090612 h 6858000"/>
              <a:gd name="connsiteX34" fmla="*/ 520147 w 7299977"/>
              <a:gd name="connsiteY34" fmla="*/ 3827390 h 6858000"/>
              <a:gd name="connsiteX35" fmla="*/ 459090 w 7299977"/>
              <a:gd name="connsiteY35" fmla="*/ 3539269 h 6858000"/>
              <a:gd name="connsiteX36" fmla="*/ 290458 w 7299977"/>
              <a:gd name="connsiteY36" fmla="*/ 3393429 h 6858000"/>
              <a:gd name="connsiteX37" fmla="*/ 339884 w 7299977"/>
              <a:gd name="connsiteY37" fmla="*/ 3229805 h 6858000"/>
              <a:gd name="connsiteX38" fmla="*/ 697501 w 7299977"/>
              <a:gd name="connsiteY38" fmla="*/ 3329402 h 6858000"/>
              <a:gd name="connsiteX39" fmla="*/ 165437 w 7299977"/>
              <a:gd name="connsiteY39" fmla="*/ 2941684 h 6858000"/>
              <a:gd name="connsiteX40" fmla="*/ 255568 w 7299977"/>
              <a:gd name="connsiteY40" fmla="*/ 2923898 h 6858000"/>
              <a:gd name="connsiteX41" fmla="*/ 578296 w 7299977"/>
              <a:gd name="connsiteY41" fmla="*/ 2703362 h 6858000"/>
              <a:gd name="connsiteX42" fmla="*/ 595740 w 7299977"/>
              <a:gd name="connsiteY42" fmla="*/ 2692689 h 6858000"/>
              <a:gd name="connsiteX43" fmla="*/ 650982 w 7299977"/>
              <a:gd name="connsiteY43" fmla="*/ 2553965 h 6858000"/>
              <a:gd name="connsiteX44" fmla="*/ 825429 w 7299977"/>
              <a:gd name="connsiteY44" fmla="*/ 2532623 h 6858000"/>
              <a:gd name="connsiteX45" fmla="*/ 970802 w 7299977"/>
              <a:gd name="connsiteY45" fmla="*/ 2564636 h 6858000"/>
              <a:gd name="connsiteX46" fmla="*/ 1127805 w 7299977"/>
              <a:gd name="connsiteY46" fmla="*/ 2525509 h 6858000"/>
              <a:gd name="connsiteX47" fmla="*/ 1267362 w 7299977"/>
              <a:gd name="connsiteY47" fmla="*/ 2543294 h 6858000"/>
              <a:gd name="connsiteX48" fmla="*/ 1386568 w 7299977"/>
              <a:gd name="connsiteY48" fmla="*/ 2518395 h 6858000"/>
              <a:gd name="connsiteX49" fmla="*/ 1270270 w 7299977"/>
              <a:gd name="connsiteY49" fmla="*/ 2401012 h 6858000"/>
              <a:gd name="connsiteX50" fmla="*/ 1107453 w 7299977"/>
              <a:gd name="connsiteY50" fmla="*/ 2401012 h 6858000"/>
              <a:gd name="connsiteX51" fmla="*/ 991154 w 7299977"/>
              <a:gd name="connsiteY51" fmla="*/ 2326314 h 6858000"/>
              <a:gd name="connsiteX52" fmla="*/ 880671 w 7299977"/>
              <a:gd name="connsiteY52" fmla="*/ 2191146 h 6858000"/>
              <a:gd name="connsiteX53" fmla="*/ 491072 w 7299977"/>
              <a:gd name="connsiteY53" fmla="*/ 1974165 h 6858000"/>
              <a:gd name="connsiteX54" fmla="*/ 421293 w 7299977"/>
              <a:gd name="connsiteY54" fmla="*/ 1892353 h 6858000"/>
              <a:gd name="connsiteX55" fmla="*/ 1531941 w 7299977"/>
              <a:gd name="connsiteY55" fmla="*/ 2208931 h 6858000"/>
              <a:gd name="connsiteX56" fmla="*/ 1188861 w 7299977"/>
              <a:gd name="connsiteY56" fmla="*/ 2077320 h 6858000"/>
              <a:gd name="connsiteX57" fmla="*/ 1421458 w 7299977"/>
              <a:gd name="connsiteY57" fmla="*/ 2102219 h 6858000"/>
              <a:gd name="connsiteX58" fmla="*/ 1549386 w 7299977"/>
              <a:gd name="connsiteY58" fmla="*/ 2013292 h 6858000"/>
              <a:gd name="connsiteX59" fmla="*/ 1549386 w 7299977"/>
              <a:gd name="connsiteY59" fmla="*/ 1984836 h 6858000"/>
              <a:gd name="connsiteX60" fmla="*/ 1453440 w 7299977"/>
              <a:gd name="connsiteY60" fmla="*/ 1903025 h 6858000"/>
              <a:gd name="connsiteX61" fmla="*/ 1398198 w 7299977"/>
              <a:gd name="connsiteY61" fmla="*/ 1849668 h 6858000"/>
              <a:gd name="connsiteX62" fmla="*/ 1247011 w 7299977"/>
              <a:gd name="connsiteY62" fmla="*/ 1657587 h 6858000"/>
              <a:gd name="connsiteX63" fmla="*/ 1354586 w 7299977"/>
              <a:gd name="connsiteY63" fmla="*/ 1636245 h 6858000"/>
              <a:gd name="connsiteX64" fmla="*/ 1395290 w 7299977"/>
              <a:gd name="connsiteY64" fmla="*/ 1597117 h 6858000"/>
              <a:gd name="connsiteX65" fmla="*/ 1366216 w 7299977"/>
              <a:gd name="connsiteY65" fmla="*/ 1540204 h 6858000"/>
              <a:gd name="connsiteX66" fmla="*/ 1031858 w 7299977"/>
              <a:gd name="connsiteY66" fmla="*/ 1365909 h 6858000"/>
              <a:gd name="connsiteX67" fmla="*/ 1005692 w 7299977"/>
              <a:gd name="connsiteY67" fmla="*/ 1230741 h 6858000"/>
              <a:gd name="connsiteX68" fmla="*/ 1069655 w 7299977"/>
              <a:gd name="connsiteY68" fmla="*/ 1209399 h 6858000"/>
              <a:gd name="connsiteX69" fmla="*/ 1142342 w 7299977"/>
              <a:gd name="connsiteY69" fmla="*/ 1220069 h 6858000"/>
              <a:gd name="connsiteX70" fmla="*/ 1084193 w 7299977"/>
              <a:gd name="connsiteY70" fmla="*/ 1113358 h 6858000"/>
              <a:gd name="connsiteX71" fmla="*/ 848689 w 7299977"/>
              <a:gd name="connsiteY71" fmla="*/ 1006647 h 6858000"/>
              <a:gd name="connsiteX72" fmla="*/ 805077 w 7299977"/>
              <a:gd name="connsiteY72" fmla="*/ 949734 h 6858000"/>
              <a:gd name="connsiteX73" fmla="*/ 863226 w 7299977"/>
              <a:gd name="connsiteY73" fmla="*/ 921277 h 6858000"/>
              <a:gd name="connsiteX74" fmla="*/ 906838 w 7299977"/>
              <a:gd name="connsiteY74" fmla="*/ 910606 h 6858000"/>
              <a:gd name="connsiteX75" fmla="*/ 5527 w 7299977"/>
              <a:gd name="connsiteY75" fmla="*/ 465975 h 6858000"/>
              <a:gd name="connsiteX76" fmla="*/ 209049 w 7299977"/>
              <a:gd name="connsiteY76" fmla="*/ 462417 h 6858000"/>
              <a:gd name="connsiteX77" fmla="*/ 409664 w 7299977"/>
              <a:gd name="connsiteY77" fmla="*/ 533558 h 6858000"/>
              <a:gd name="connsiteX78" fmla="*/ 621908 w 7299977"/>
              <a:gd name="connsiteY78" fmla="*/ 522887 h 6858000"/>
              <a:gd name="connsiteX79" fmla="*/ 822522 w 7299977"/>
              <a:gd name="connsiteY79" fmla="*/ 558458 h 6858000"/>
              <a:gd name="connsiteX80" fmla="*/ 996969 w 7299977"/>
              <a:gd name="connsiteY80" fmla="*/ 558458 h 6858000"/>
              <a:gd name="connsiteX81" fmla="*/ 834151 w 7299977"/>
              <a:gd name="connsiteY81" fmla="*/ 505101 h 6858000"/>
              <a:gd name="connsiteX82" fmla="*/ 773095 w 7299977"/>
              <a:gd name="connsiteY82" fmla="*/ 416176 h 6858000"/>
              <a:gd name="connsiteX83" fmla="*/ 793447 w 7299977"/>
              <a:gd name="connsiteY83" fmla="*/ 334364 h 6858000"/>
              <a:gd name="connsiteX84" fmla="*/ 860319 w 7299977"/>
              <a:gd name="connsiteY84" fmla="*/ 359262 h 6858000"/>
              <a:gd name="connsiteX85" fmla="*/ 938820 w 7299977"/>
              <a:gd name="connsiteY85" fmla="*/ 451747 h 6858000"/>
              <a:gd name="connsiteX86" fmla="*/ 956265 w 7299977"/>
              <a:gd name="connsiteY86" fmla="*/ 394834 h 6858000"/>
              <a:gd name="connsiteX87" fmla="*/ 1002784 w 7299977"/>
              <a:gd name="connsiteY87" fmla="*/ 352148 h 6858000"/>
              <a:gd name="connsiteX88" fmla="*/ 1270270 w 7299977"/>
              <a:gd name="connsiteY88" fmla="*/ 373491 h 6858000"/>
              <a:gd name="connsiteX89" fmla="*/ 1092915 w 7299977"/>
              <a:gd name="connsiteY89" fmla="*/ 192082 h 6858000"/>
              <a:gd name="connsiteX90" fmla="*/ 979525 w 7299977"/>
              <a:gd name="connsiteY90" fmla="*/ 163625 h 6858000"/>
              <a:gd name="connsiteX91" fmla="*/ 953358 w 7299977"/>
              <a:gd name="connsiteY91" fmla="*/ 88927 h 6858000"/>
              <a:gd name="connsiteX92" fmla="*/ 1005692 w 7299977"/>
              <a:gd name="connsiteY92" fmla="*/ 71141 h 6858000"/>
              <a:gd name="connsiteX93" fmla="*/ 1267362 w 7299977"/>
              <a:gd name="connsiteY93" fmla="*/ 135168 h 6858000"/>
              <a:gd name="connsiteX94" fmla="*/ 1310975 w 7299977"/>
              <a:gd name="connsiteY94" fmla="*/ 110269 h 6858000"/>
              <a:gd name="connsiteX95" fmla="*/ 1008599 w 7299977"/>
              <a:gd name="connsiteY9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</a:cxnLst>
            <a:rect l="l" t="t" r="r" b="b"/>
            <a:pathLst>
              <a:path w="7299977" h="6858000">
                <a:moveTo>
                  <a:pt x="1008599" y="0"/>
                </a:moveTo>
                <a:lnTo>
                  <a:pt x="4420653" y="0"/>
                </a:lnTo>
                <a:lnTo>
                  <a:pt x="5511704" y="0"/>
                </a:lnTo>
                <a:lnTo>
                  <a:pt x="7299977" y="0"/>
                </a:lnTo>
                <a:lnTo>
                  <a:pt x="7299977" y="6858000"/>
                </a:lnTo>
                <a:lnTo>
                  <a:pt x="5511704" y="6858000"/>
                </a:lnTo>
                <a:lnTo>
                  <a:pt x="4420653" y="6858000"/>
                </a:lnTo>
                <a:lnTo>
                  <a:pt x="1592997" y="6858000"/>
                </a:lnTo>
                <a:cubicBezTo>
                  <a:pt x="1473792" y="6786859"/>
                  <a:pt x="1360401" y="6701489"/>
                  <a:pt x="1232473" y="6658805"/>
                </a:cubicBezTo>
                <a:cubicBezTo>
                  <a:pt x="1145250" y="6630349"/>
                  <a:pt x="1060933" y="6580550"/>
                  <a:pt x="1075471" y="6431153"/>
                </a:cubicBezTo>
                <a:cubicBezTo>
                  <a:pt x="1078378" y="6388469"/>
                  <a:pt x="1055118" y="6356456"/>
                  <a:pt x="1020229" y="6367127"/>
                </a:cubicBezTo>
                <a:cubicBezTo>
                  <a:pt x="953358" y="6388469"/>
                  <a:pt x="921375" y="6327999"/>
                  <a:pt x="883579" y="6281757"/>
                </a:cubicBezTo>
                <a:cubicBezTo>
                  <a:pt x="816707" y="6199945"/>
                  <a:pt x="752743" y="6114575"/>
                  <a:pt x="645167" y="6100347"/>
                </a:cubicBezTo>
                <a:cubicBezTo>
                  <a:pt x="665519" y="6036320"/>
                  <a:pt x="700408" y="6043434"/>
                  <a:pt x="732391" y="6057663"/>
                </a:cubicBezTo>
                <a:cubicBezTo>
                  <a:pt x="816707" y="6093234"/>
                  <a:pt x="901023" y="6132361"/>
                  <a:pt x="985339" y="6167932"/>
                </a:cubicBezTo>
                <a:cubicBezTo>
                  <a:pt x="1040581" y="6189274"/>
                  <a:pt x="1095822" y="6221287"/>
                  <a:pt x="1168509" y="6196388"/>
                </a:cubicBezTo>
                <a:cubicBezTo>
                  <a:pt x="1104545" y="6068335"/>
                  <a:pt x="996969" y="6043434"/>
                  <a:pt x="909746" y="6004307"/>
                </a:cubicBezTo>
                <a:cubicBezTo>
                  <a:pt x="802169" y="5954508"/>
                  <a:pt x="738206" y="5862025"/>
                  <a:pt x="659704" y="5755314"/>
                </a:cubicBezTo>
                <a:cubicBezTo>
                  <a:pt x="738206" y="5726858"/>
                  <a:pt x="787632" y="5805112"/>
                  <a:pt x="851597" y="5801555"/>
                </a:cubicBezTo>
                <a:cubicBezTo>
                  <a:pt x="854504" y="5790884"/>
                  <a:pt x="860319" y="5769542"/>
                  <a:pt x="860319" y="5769542"/>
                </a:cubicBezTo>
                <a:cubicBezTo>
                  <a:pt x="755650" y="5712629"/>
                  <a:pt x="709132" y="5605917"/>
                  <a:pt x="691686" y="5474306"/>
                </a:cubicBezTo>
                <a:cubicBezTo>
                  <a:pt x="685872" y="5406721"/>
                  <a:pt x="648075" y="5385379"/>
                  <a:pt x="610278" y="5353367"/>
                </a:cubicBezTo>
                <a:cubicBezTo>
                  <a:pt x="482350" y="5243097"/>
                  <a:pt x="345700" y="5143500"/>
                  <a:pt x="238123" y="4994104"/>
                </a:cubicBezTo>
                <a:cubicBezTo>
                  <a:pt x="363144" y="5011889"/>
                  <a:pt x="461997" y="5111487"/>
                  <a:pt x="592833" y="5154171"/>
                </a:cubicBezTo>
                <a:cubicBezTo>
                  <a:pt x="488165" y="4990547"/>
                  <a:pt x="351514" y="4905177"/>
                  <a:pt x="226494" y="4805580"/>
                </a:cubicBezTo>
                <a:cubicBezTo>
                  <a:pt x="168344" y="4759339"/>
                  <a:pt x="116011" y="4702425"/>
                  <a:pt x="49139" y="4677526"/>
                </a:cubicBezTo>
                <a:cubicBezTo>
                  <a:pt x="25879" y="4670412"/>
                  <a:pt x="-14826" y="4652628"/>
                  <a:pt x="5527" y="4602828"/>
                </a:cubicBezTo>
                <a:cubicBezTo>
                  <a:pt x="22972" y="4560144"/>
                  <a:pt x="54954" y="4574373"/>
                  <a:pt x="84029" y="4585042"/>
                </a:cubicBezTo>
                <a:cubicBezTo>
                  <a:pt x="153807" y="4613499"/>
                  <a:pt x="229401" y="4613499"/>
                  <a:pt x="325347" y="4613499"/>
                </a:cubicBezTo>
                <a:cubicBezTo>
                  <a:pt x="243939" y="4478331"/>
                  <a:pt x="95658" y="4521016"/>
                  <a:pt x="25879" y="4378734"/>
                </a:cubicBezTo>
                <a:cubicBezTo>
                  <a:pt x="113103" y="4353835"/>
                  <a:pt x="179975" y="4403633"/>
                  <a:pt x="249753" y="4414305"/>
                </a:cubicBezTo>
                <a:cubicBezTo>
                  <a:pt x="313718" y="4424975"/>
                  <a:pt x="328254" y="4400076"/>
                  <a:pt x="313718" y="4321821"/>
                </a:cubicBezTo>
                <a:cubicBezTo>
                  <a:pt x="290458" y="4200882"/>
                  <a:pt x="325347" y="4140411"/>
                  <a:pt x="418386" y="4172424"/>
                </a:cubicBezTo>
                <a:cubicBezTo>
                  <a:pt x="505609" y="4204438"/>
                  <a:pt x="514332" y="4158196"/>
                  <a:pt x="491072" y="4090612"/>
                </a:cubicBezTo>
                <a:cubicBezTo>
                  <a:pt x="456183" y="3991015"/>
                  <a:pt x="493979" y="3912759"/>
                  <a:pt x="520147" y="3827390"/>
                </a:cubicBezTo>
                <a:cubicBezTo>
                  <a:pt x="560851" y="3699337"/>
                  <a:pt x="543407" y="3635309"/>
                  <a:pt x="459090" y="3539269"/>
                </a:cubicBezTo>
                <a:cubicBezTo>
                  <a:pt x="409664" y="3485914"/>
                  <a:pt x="360236" y="3439672"/>
                  <a:pt x="290458" y="3393429"/>
                </a:cubicBezTo>
                <a:cubicBezTo>
                  <a:pt x="450368" y="3368530"/>
                  <a:pt x="284643" y="3283162"/>
                  <a:pt x="339884" y="3229805"/>
                </a:cubicBezTo>
                <a:cubicBezTo>
                  <a:pt x="453275" y="3208463"/>
                  <a:pt x="543407" y="3379202"/>
                  <a:pt x="697501" y="3329402"/>
                </a:cubicBezTo>
                <a:cubicBezTo>
                  <a:pt x="511425" y="3183563"/>
                  <a:pt x="302087" y="3137322"/>
                  <a:pt x="165437" y="2941684"/>
                </a:cubicBezTo>
                <a:cubicBezTo>
                  <a:pt x="197419" y="2899000"/>
                  <a:pt x="229401" y="2941684"/>
                  <a:pt x="255568" y="2923898"/>
                </a:cubicBezTo>
                <a:cubicBezTo>
                  <a:pt x="255568" y="2913227"/>
                  <a:pt x="560851" y="2980812"/>
                  <a:pt x="578296" y="2703362"/>
                </a:cubicBezTo>
                <a:cubicBezTo>
                  <a:pt x="584111" y="2703362"/>
                  <a:pt x="589926" y="2703362"/>
                  <a:pt x="595740" y="2692689"/>
                </a:cubicBezTo>
                <a:cubicBezTo>
                  <a:pt x="627722" y="2653563"/>
                  <a:pt x="598648" y="2561080"/>
                  <a:pt x="650982" y="2553965"/>
                </a:cubicBezTo>
                <a:cubicBezTo>
                  <a:pt x="709132" y="2546851"/>
                  <a:pt x="764373" y="2514837"/>
                  <a:pt x="825429" y="2532623"/>
                </a:cubicBezTo>
                <a:cubicBezTo>
                  <a:pt x="871949" y="2546851"/>
                  <a:pt x="921375" y="2564636"/>
                  <a:pt x="970802" y="2564636"/>
                </a:cubicBezTo>
                <a:cubicBezTo>
                  <a:pt x="1023136" y="2564636"/>
                  <a:pt x="1095822" y="2685576"/>
                  <a:pt x="1127805" y="2525509"/>
                </a:cubicBezTo>
                <a:cubicBezTo>
                  <a:pt x="1127805" y="2518395"/>
                  <a:pt x="1217936" y="2536181"/>
                  <a:pt x="1267362" y="2543294"/>
                </a:cubicBezTo>
                <a:cubicBezTo>
                  <a:pt x="1308067" y="2550408"/>
                  <a:pt x="1357494" y="2582422"/>
                  <a:pt x="1386568" y="2518395"/>
                </a:cubicBezTo>
                <a:cubicBezTo>
                  <a:pt x="1401105" y="2479267"/>
                  <a:pt x="1331326" y="2408126"/>
                  <a:pt x="1270270" y="2401012"/>
                </a:cubicBezTo>
                <a:cubicBezTo>
                  <a:pt x="1215029" y="2393898"/>
                  <a:pt x="1159787" y="2386784"/>
                  <a:pt x="1107453" y="2401012"/>
                </a:cubicBezTo>
                <a:cubicBezTo>
                  <a:pt x="1043489" y="2418796"/>
                  <a:pt x="1008599" y="2390340"/>
                  <a:pt x="991154" y="2326314"/>
                </a:cubicBezTo>
                <a:cubicBezTo>
                  <a:pt x="970802" y="2258731"/>
                  <a:pt x="933005" y="2223159"/>
                  <a:pt x="880671" y="2191146"/>
                </a:cubicBezTo>
                <a:cubicBezTo>
                  <a:pt x="752743" y="2112891"/>
                  <a:pt x="630630" y="2020407"/>
                  <a:pt x="491072" y="1974165"/>
                </a:cubicBezTo>
                <a:cubicBezTo>
                  <a:pt x="464905" y="1967051"/>
                  <a:pt x="432923" y="1952823"/>
                  <a:pt x="421293" y="1892353"/>
                </a:cubicBezTo>
                <a:cubicBezTo>
                  <a:pt x="799262" y="1984836"/>
                  <a:pt x="1142342" y="2223159"/>
                  <a:pt x="1531941" y="2208931"/>
                </a:cubicBezTo>
                <a:cubicBezTo>
                  <a:pt x="1427272" y="2134233"/>
                  <a:pt x="1302252" y="2130676"/>
                  <a:pt x="1188861" y="2077320"/>
                </a:cubicBezTo>
                <a:cubicBezTo>
                  <a:pt x="1270270" y="2038192"/>
                  <a:pt x="1345864" y="2080877"/>
                  <a:pt x="1421458" y="2102219"/>
                </a:cubicBezTo>
                <a:cubicBezTo>
                  <a:pt x="1485422" y="2120004"/>
                  <a:pt x="1543571" y="2123562"/>
                  <a:pt x="1549386" y="2013292"/>
                </a:cubicBezTo>
                <a:cubicBezTo>
                  <a:pt x="1549386" y="2002622"/>
                  <a:pt x="1549386" y="1995507"/>
                  <a:pt x="1549386" y="1984836"/>
                </a:cubicBezTo>
                <a:cubicBezTo>
                  <a:pt x="1526126" y="1938595"/>
                  <a:pt x="1494144" y="1917252"/>
                  <a:pt x="1453440" y="1903025"/>
                </a:cubicBezTo>
                <a:cubicBezTo>
                  <a:pt x="1430180" y="1895910"/>
                  <a:pt x="1398198" y="1881683"/>
                  <a:pt x="1398198" y="1849668"/>
                </a:cubicBezTo>
                <a:cubicBezTo>
                  <a:pt x="1401105" y="1728729"/>
                  <a:pt x="1322604" y="1693158"/>
                  <a:pt x="1247011" y="1657587"/>
                </a:cubicBezTo>
                <a:cubicBezTo>
                  <a:pt x="1287715" y="1597117"/>
                  <a:pt x="1322604" y="1639802"/>
                  <a:pt x="1354586" y="1636245"/>
                </a:cubicBezTo>
                <a:cubicBezTo>
                  <a:pt x="1374939" y="1632688"/>
                  <a:pt x="1395290" y="1629132"/>
                  <a:pt x="1395290" y="1597117"/>
                </a:cubicBezTo>
                <a:cubicBezTo>
                  <a:pt x="1395290" y="1572219"/>
                  <a:pt x="1386568" y="1540204"/>
                  <a:pt x="1366216" y="1540204"/>
                </a:cubicBezTo>
                <a:cubicBezTo>
                  <a:pt x="1238288" y="1536647"/>
                  <a:pt x="1165601" y="1365909"/>
                  <a:pt x="1031858" y="1365909"/>
                </a:cubicBezTo>
                <a:cubicBezTo>
                  <a:pt x="950450" y="1365909"/>
                  <a:pt x="1072563" y="1269868"/>
                  <a:pt x="1005692" y="1230741"/>
                </a:cubicBezTo>
                <a:cubicBezTo>
                  <a:pt x="991154" y="1220069"/>
                  <a:pt x="1046396" y="1205842"/>
                  <a:pt x="1069655" y="1209399"/>
                </a:cubicBezTo>
                <a:cubicBezTo>
                  <a:pt x="1092915" y="1212955"/>
                  <a:pt x="1113268" y="1237855"/>
                  <a:pt x="1142342" y="1220069"/>
                </a:cubicBezTo>
                <a:cubicBezTo>
                  <a:pt x="1156879" y="1156043"/>
                  <a:pt x="1119082" y="1131144"/>
                  <a:pt x="1084193" y="1113358"/>
                </a:cubicBezTo>
                <a:cubicBezTo>
                  <a:pt x="1008599" y="1070674"/>
                  <a:pt x="933005" y="1020875"/>
                  <a:pt x="848689" y="1006647"/>
                </a:cubicBezTo>
                <a:cubicBezTo>
                  <a:pt x="819615" y="1003089"/>
                  <a:pt x="802169" y="985305"/>
                  <a:pt x="805077" y="949734"/>
                </a:cubicBezTo>
                <a:cubicBezTo>
                  <a:pt x="810892" y="903491"/>
                  <a:pt x="839967" y="917720"/>
                  <a:pt x="863226" y="921277"/>
                </a:cubicBezTo>
                <a:cubicBezTo>
                  <a:pt x="877764" y="924835"/>
                  <a:pt x="892301" y="935506"/>
                  <a:pt x="906838" y="910606"/>
                </a:cubicBezTo>
                <a:cubicBezTo>
                  <a:pt x="566666" y="658055"/>
                  <a:pt x="386404" y="672284"/>
                  <a:pt x="5527" y="465975"/>
                </a:cubicBezTo>
                <a:cubicBezTo>
                  <a:pt x="89843" y="426847"/>
                  <a:pt x="150900" y="455303"/>
                  <a:pt x="209049" y="462417"/>
                </a:cubicBezTo>
                <a:cubicBezTo>
                  <a:pt x="354422" y="480203"/>
                  <a:pt x="264290" y="512216"/>
                  <a:pt x="409664" y="533558"/>
                </a:cubicBezTo>
                <a:cubicBezTo>
                  <a:pt x="479443" y="544229"/>
                  <a:pt x="543407" y="579800"/>
                  <a:pt x="621908" y="522887"/>
                </a:cubicBezTo>
                <a:cubicBezTo>
                  <a:pt x="674242" y="483759"/>
                  <a:pt x="758558" y="526444"/>
                  <a:pt x="822522" y="558458"/>
                </a:cubicBezTo>
                <a:cubicBezTo>
                  <a:pt x="874856" y="586915"/>
                  <a:pt x="927190" y="594028"/>
                  <a:pt x="996969" y="558458"/>
                </a:cubicBezTo>
                <a:cubicBezTo>
                  <a:pt x="933005" y="537116"/>
                  <a:pt x="883579" y="519330"/>
                  <a:pt x="834151" y="505101"/>
                </a:cubicBezTo>
                <a:cubicBezTo>
                  <a:pt x="793447" y="494431"/>
                  <a:pt x="770187" y="469532"/>
                  <a:pt x="773095" y="416176"/>
                </a:cubicBezTo>
                <a:cubicBezTo>
                  <a:pt x="773095" y="387720"/>
                  <a:pt x="764373" y="348592"/>
                  <a:pt x="793447" y="334364"/>
                </a:cubicBezTo>
                <a:cubicBezTo>
                  <a:pt x="816707" y="320135"/>
                  <a:pt x="848689" y="334364"/>
                  <a:pt x="860319" y="359262"/>
                </a:cubicBezTo>
                <a:cubicBezTo>
                  <a:pt x="874856" y="405504"/>
                  <a:pt x="889393" y="448189"/>
                  <a:pt x="938820" y="451747"/>
                </a:cubicBezTo>
                <a:cubicBezTo>
                  <a:pt x="1005692" y="458860"/>
                  <a:pt x="967894" y="430405"/>
                  <a:pt x="956265" y="394834"/>
                </a:cubicBezTo>
                <a:cubicBezTo>
                  <a:pt x="944635" y="355706"/>
                  <a:pt x="979525" y="345034"/>
                  <a:pt x="1002784" y="352148"/>
                </a:cubicBezTo>
                <a:cubicBezTo>
                  <a:pt x="1090008" y="384162"/>
                  <a:pt x="1180139" y="327250"/>
                  <a:pt x="1270270" y="373491"/>
                </a:cubicBezTo>
                <a:cubicBezTo>
                  <a:pt x="1247011" y="259665"/>
                  <a:pt x="1197583" y="209867"/>
                  <a:pt x="1092915" y="192082"/>
                </a:cubicBezTo>
                <a:cubicBezTo>
                  <a:pt x="1055118" y="188525"/>
                  <a:pt x="1014414" y="195638"/>
                  <a:pt x="979525" y="163625"/>
                </a:cubicBezTo>
                <a:cubicBezTo>
                  <a:pt x="959172" y="145839"/>
                  <a:pt x="938820" y="124497"/>
                  <a:pt x="953358" y="88927"/>
                </a:cubicBezTo>
                <a:cubicBezTo>
                  <a:pt x="962080" y="64027"/>
                  <a:pt x="985339" y="64027"/>
                  <a:pt x="1005692" y="71141"/>
                </a:cubicBezTo>
                <a:cubicBezTo>
                  <a:pt x="1090008" y="110269"/>
                  <a:pt x="1180139" y="120941"/>
                  <a:pt x="1267362" y="135168"/>
                </a:cubicBezTo>
                <a:cubicBezTo>
                  <a:pt x="1281900" y="138725"/>
                  <a:pt x="1296437" y="145839"/>
                  <a:pt x="1310975" y="110269"/>
                </a:cubicBezTo>
                <a:cubicBezTo>
                  <a:pt x="1209214" y="78255"/>
                  <a:pt x="1110360" y="35571"/>
                  <a:pt x="1008599" y="0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2ED0EC-8971-38C4-DA55-652E61D0EC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065749"/>
            <a:ext cx="4953001" cy="472650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Importance of Emotional Intelligence and Cultural Intelligence in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34E7C8-19B6-A347-475E-8CF141B4A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8022" y="713313"/>
            <a:ext cx="3815778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Leadership and Management Theory and Practice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 Code : LCBB6022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Name : Gina Nicoleta Raducan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Student Id : 2232821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091123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073056-2666-1540-3492-EFC120B3D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000"/>
              <a:t>What are Emotional Intelligence(EI) and Cultural Intelligence (CQ)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8221F46D-1000-CD70-5B34-2CD3CF45FF7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28" r="17738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89AB6-BC98-6322-1845-FF6254E6F0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700"/>
              <a:t>Leadership involves influencing and motivating people to accomplish organisational goals, especially in a diverse global business environment.</a:t>
            </a:r>
          </a:p>
          <a:p>
            <a:r>
              <a:rPr lang="en-GB" sz="1700"/>
              <a:t>Emotional Intelligence (EI) and Cultural Intelligence (CQ) are essential leadership skills</a:t>
            </a:r>
          </a:p>
          <a:p>
            <a:r>
              <a:rPr lang="en-GB" sz="1700"/>
              <a:t>Emotional Intelligence involves recognizing and managing emotions, while Cultural Intelligence focuses on understanding and adapting to diverse cultures.</a:t>
            </a:r>
          </a:p>
          <a:p>
            <a:r>
              <a:rPr lang="en-GB" sz="1700"/>
              <a:t>Together, these skills improve communication, teamwork and organisational performance (Goleman, 1998; Earley and Ang, 2003).</a:t>
            </a:r>
          </a:p>
        </p:txBody>
      </p:sp>
    </p:spTree>
    <p:extLst>
      <p:ext uri="{BB962C8B-B14F-4D97-AF65-F5344CB8AC3E}">
        <p14:creationId xmlns:p14="http://schemas.microsoft.com/office/powerpoint/2010/main" val="3154870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B3F2E-8768-5E81-9F41-A6713DF99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/>
              <a:t>Emotional Intelligence (Goleman’s Model)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2FA2279-44D7-51A9-041D-5C7F311785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500" dirty="0"/>
              <a:t>Emotional Intelligence (EI), as defined by Goleman (1998), is the ability to recognize, understand, and manage emotions, comprising five components: self-awareness, self-regulation, motivation, empathy, and social skills.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 dirty="0"/>
              <a:t>Strengths: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500" dirty="0"/>
              <a:t>Improves communication and teamwork.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500" dirty="0"/>
              <a:t> Builds trust and employee motivation.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 dirty="0"/>
              <a:t>Limitations: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 dirty="0"/>
              <a:t> Difficult to measure accurately.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 dirty="0"/>
              <a:t> Does not guarantee effective leadership on its own.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500" dirty="0"/>
              <a:t>Emotional Intelligence is vital for leadership as it fosters positive relationships and conflict management , but should be integrated with strategic and technical skills for effective leadership.</a:t>
            </a:r>
          </a:p>
          <a:p>
            <a:r>
              <a:rPr lang="en-US" sz="1500" dirty="0"/>
              <a:t>                                           (Goleman, 1998; Northouse, 2022)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CCEED6C-5604-C287-DA6B-8C48F7EA03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52" r="5073" b="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315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57E22-BBBB-F121-1110-1B776D262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Cultural Intelligence (Earley &amp; Ang’s Model)</a:t>
            </a:r>
          </a:p>
        </p:txBody>
      </p:sp>
      <p:sp>
        <p:nvSpPr>
          <p:cNvPr id="60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CD6E60-920C-A060-C5DA-84D1411642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936" y="2372868"/>
            <a:ext cx="5139944" cy="49220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According to Earley and Ang (2003), cultural intelligence (CQ) is the capacity to collaborate well with people from different cultural origins.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The four dimensions of their paradigm are </a:t>
            </a:r>
            <a:r>
              <a:rPr lang="en-US" sz="1200" dirty="0" err="1"/>
              <a:t>behavioural</a:t>
            </a:r>
            <a:r>
              <a:rPr lang="en-US" sz="1200" dirty="0"/>
              <a:t>, cognitive, motivational, and metacognitive CQ.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Strengths: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Improves cross-cultural communication.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Enhances teamwork in diverse </a:t>
            </a:r>
            <a:r>
              <a:rPr lang="en-US" sz="1200" dirty="0" err="1"/>
              <a:t>organisations</a:t>
            </a:r>
            <a:r>
              <a:rPr lang="en-US" sz="1200" dirty="0"/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Limitations: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Takes time and experience to develop.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Cultural knowledge alone does not guarantee effective leadership.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Cultural Intelligence enables leaders to adapt to different cultural environments and build inclusive teams.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 It is most effective when combined with Emotional Intelligence and strong leadership skills.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200" dirty="0"/>
              <a:t> (Earley and Ang, 2003; Ang and Van Dyne, 2015)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F671E766-5036-E924-5CE0-071EF2898EB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39" r="20009" b="-3"/>
          <a:stretch>
            <a:fillRect/>
          </a:stretch>
        </p:blipFill>
        <p:spPr>
          <a:xfrm>
            <a:off x="6099048" y="820116"/>
            <a:ext cx="5458968" cy="5217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213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4026A73-1F7F-49F2-B319-8CA3B3D53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ight Triangle 25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B0B6361-636E-CC20-38C2-7FA10FF4E7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6900" y="1188637"/>
            <a:ext cx="3141430" cy="44807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Comparing Emotional Intelligence (EI) and Cultural Intelligence (CQ)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Subtitle 5">
            <a:extLst>
              <a:ext uri="{FF2B5EF4-FFF2-40B4-BE49-F238E27FC236}">
                <a16:creationId xmlns:a16="http://schemas.microsoft.com/office/drawing/2014/main" id="{A03DA6AA-6D7C-4468-D8DC-691D79163B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38928" y="1338729"/>
            <a:ext cx="4795584" cy="418054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Emotional Intelligence (EI) involves understanding and managing emotions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 Whereas Cultural Intelligence (CQ) pertains to understanding and adapting to various cultures.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 Both EI and CQ enhance communication, teamwork, and leadership effectiveness.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Leaders require both skills to foster strong relationships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Manage diverse teams, and thrive in the global business landscape.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900" dirty="0"/>
              <a:t>(</a:t>
            </a:r>
            <a:r>
              <a:rPr lang="en-US" sz="1900" dirty="0" err="1"/>
              <a:t>Rockstuhl</a:t>
            </a:r>
            <a:r>
              <a:rPr lang="en-US" sz="1900" dirty="0"/>
              <a:t> et al., 2011)</a:t>
            </a:r>
          </a:p>
        </p:txBody>
      </p:sp>
    </p:spTree>
    <p:extLst>
      <p:ext uri="{BB962C8B-B14F-4D97-AF65-F5344CB8AC3E}">
        <p14:creationId xmlns:p14="http://schemas.microsoft.com/office/powerpoint/2010/main" val="35211794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CD899-F259-A279-CB77-ABF494CAD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Business Example  – Microsoft: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A0945-E301-495A-3652-0FDEC31E7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Satya Nadella (CEO of Microsoft)</a:t>
            </a:r>
          </a:p>
          <a:p>
            <a:pPr marL="0" indent="0">
              <a:buNone/>
            </a:pPr>
            <a:r>
              <a:rPr lang="en-GB" sz="2200" dirty="0"/>
              <a:t>Satya Nadella demonstrates </a:t>
            </a:r>
            <a:r>
              <a:rPr lang="en-GB" sz="2200" b="1" dirty="0"/>
              <a:t>emotional intelligence </a:t>
            </a:r>
            <a:r>
              <a:rPr lang="en-GB" sz="2200" dirty="0"/>
              <a:t>through his empathetic leadership style.</a:t>
            </a:r>
          </a:p>
          <a:p>
            <a:r>
              <a:rPr lang="en-GB" sz="2200" dirty="0"/>
              <a:t> He encourages collaboration, innovation </a:t>
            </a:r>
          </a:p>
          <a:p>
            <a:r>
              <a:rPr lang="en-GB" sz="2200" dirty="0"/>
              <a:t> Continuous learning, creating a more inclusive workplace culture.</a:t>
            </a:r>
          </a:p>
          <a:p>
            <a:r>
              <a:rPr lang="en-GB" sz="2200" dirty="0"/>
              <a:t> His leadership has improved employee engagement</a:t>
            </a:r>
          </a:p>
          <a:p>
            <a:r>
              <a:rPr lang="en-GB" sz="2200" dirty="0"/>
              <a:t> Contributed to Microsoft’s business success. </a:t>
            </a:r>
          </a:p>
          <a:p>
            <a:pPr marL="0" indent="0">
              <a:buNone/>
            </a:pPr>
            <a:r>
              <a:rPr lang="en-GB" sz="2200" dirty="0"/>
              <a:t>                    (Goleman, 1998; Nadella et al., 2017)</a:t>
            </a:r>
          </a:p>
        </p:txBody>
      </p:sp>
    </p:spTree>
    <p:extLst>
      <p:ext uri="{BB962C8B-B14F-4D97-AF65-F5344CB8AC3E}">
        <p14:creationId xmlns:p14="http://schemas.microsoft.com/office/powerpoint/2010/main" val="2822081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B1098-BAB1-4BB7-5C5E-2EFAA2603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Business Example : Google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BD172C9-0269-945D-D70F-04E7753439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81" r="39569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104FD0-4D1B-E583-3CBD-A019EAF9EF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900" dirty="0"/>
              <a:t>Leader: Sundar Pichai (CEO of Google/Alphabet)</a:t>
            </a:r>
          </a:p>
          <a:p>
            <a:pPr marL="0" indent="0">
              <a:buNone/>
            </a:pPr>
            <a:r>
              <a:rPr lang="en-GB" sz="1900" dirty="0"/>
              <a:t>Sundar Pichai promotes </a:t>
            </a:r>
            <a:r>
              <a:rPr lang="en-GB" sz="1900" b="1" dirty="0"/>
              <a:t>cultural intelligence </a:t>
            </a:r>
            <a:r>
              <a:rPr lang="en-GB" sz="1900" dirty="0"/>
              <a:t>by encouraging diversity, inclusion and collaboration across Google’s global workforce. </a:t>
            </a:r>
          </a:p>
          <a:p>
            <a:r>
              <a:rPr lang="en-GB" sz="1900" dirty="0"/>
              <a:t>His leadership supports innovation by bringing together employees from different cultural backgrounds</a:t>
            </a:r>
          </a:p>
          <a:p>
            <a:r>
              <a:rPr lang="en-GB" sz="1900" dirty="0"/>
              <a:t>Enabling the company to develop creative ideas and successful products.</a:t>
            </a:r>
          </a:p>
          <a:p>
            <a:pPr marL="0" indent="0">
              <a:buNone/>
            </a:pPr>
            <a:r>
              <a:rPr lang="en-GB" sz="1900" dirty="0"/>
              <a:t>(Earley and Ang, 2003; Pichai, 2024)</a:t>
            </a:r>
          </a:p>
        </p:txBody>
      </p:sp>
    </p:spTree>
    <p:extLst>
      <p:ext uri="{BB962C8B-B14F-4D97-AF65-F5344CB8AC3E}">
        <p14:creationId xmlns:p14="http://schemas.microsoft.com/office/powerpoint/2010/main" val="1208080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CBCC7-F0C3-D9B5-E2E2-A068A84846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200"/>
              <a:t>Business Example  – Starbucks</a:t>
            </a:r>
          </a:p>
        </p:txBody>
      </p:sp>
      <p:pic>
        <p:nvPicPr>
          <p:cNvPr id="5" name="Picture 4" descr="Tray of takeaway coffees">
            <a:extLst>
              <a:ext uri="{FF2B5EF4-FFF2-40B4-BE49-F238E27FC236}">
                <a16:creationId xmlns:a16="http://schemas.microsoft.com/office/drawing/2014/main" id="{7EA914FE-A01E-EF59-6828-478428201A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586" r="27276" b="-1"/>
          <a:stretch>
            <a:fillRect/>
          </a:stretch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F0A773ED-2EAA-B4B0-C000-7530E8B7BE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 Laxman Narasimhan (CEO of Starbucks)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Laxman Narasimhan promotes </a:t>
            </a:r>
            <a:r>
              <a:rPr lang="en-US" sz="2000" b="1" dirty="0"/>
              <a:t>inclusive leadership </a:t>
            </a:r>
            <a:r>
              <a:rPr lang="en-US" sz="2000" dirty="0"/>
              <a:t>by supporting diversity, equity and inclusion across Starbucks’ global workforce.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 His leadership encourages respect for different cultures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Creates an environment where employees feel valued and engaged. </a:t>
            </a:r>
          </a:p>
          <a:p>
            <a:pPr algn="l"/>
            <a:r>
              <a:rPr lang="en-US" sz="2000" dirty="0"/>
              <a:t>             (Starbucks, 2024)</a:t>
            </a:r>
          </a:p>
        </p:txBody>
      </p:sp>
    </p:spTree>
    <p:extLst>
      <p:ext uri="{BB962C8B-B14F-4D97-AF65-F5344CB8AC3E}">
        <p14:creationId xmlns:p14="http://schemas.microsoft.com/office/powerpoint/2010/main" val="2124683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BE6A8D-EC88-0459-E106-3865A7B41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Business Example -Unilever</a:t>
            </a:r>
          </a:p>
        </p:txBody>
      </p:sp>
      <p:sp>
        <p:nvSpPr>
          <p:cNvPr id="37" name="Arc 36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45B39-72C5-CD24-D9A1-B6A3CC4F8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Leader: Hein Schumacher (Former CEO of Unilever)</a:t>
            </a:r>
          </a:p>
          <a:p>
            <a:r>
              <a:rPr lang="en-GB" dirty="0"/>
              <a:t>Hein Schumacher emphasised</a:t>
            </a:r>
            <a:r>
              <a:rPr lang="en-GB" b="1" dirty="0"/>
              <a:t> global management </a:t>
            </a:r>
            <a:r>
              <a:rPr lang="en-GB" dirty="0"/>
              <a:t>by leading diverse teams across international markets.</a:t>
            </a:r>
          </a:p>
          <a:p>
            <a:r>
              <a:rPr lang="en-GB" dirty="0"/>
              <a:t> Unilever’s inclusive leadership approach promotes collaboration, innovation </a:t>
            </a:r>
          </a:p>
          <a:p>
            <a:r>
              <a:rPr lang="en-GB" dirty="0"/>
              <a:t> Equal opportunities, helping the company operate successfully in over 190 countries. </a:t>
            </a:r>
          </a:p>
          <a:p>
            <a:pPr marL="0" indent="0">
              <a:buNone/>
            </a:pPr>
            <a:r>
              <a:rPr lang="en-GB" dirty="0"/>
              <a:t>                                            (Unilever, 2024)</a:t>
            </a:r>
          </a:p>
        </p:txBody>
      </p:sp>
    </p:spTree>
    <p:extLst>
      <p:ext uri="{BB962C8B-B14F-4D97-AF65-F5344CB8AC3E}">
        <p14:creationId xmlns:p14="http://schemas.microsoft.com/office/powerpoint/2010/main" val="3316451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AD004-3A8D-015E-9AF0-206FB913B2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/>
              <a:t>Critical Discussion – Challenges of Applying EI and CQ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6B569-A076-DE2C-935A-55C9D412D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Although Emotional Intelligence (EI) and Cultural Intelligence (CQ) are essential leadership skills</a:t>
            </a:r>
          </a:p>
          <a:p>
            <a:r>
              <a:rPr lang="en-GB" sz="2200"/>
              <a:t>They can be difficult to apply consistently. </a:t>
            </a:r>
          </a:p>
          <a:p>
            <a:r>
              <a:rPr lang="en-GB" sz="2200"/>
              <a:t>Leaders may struggle to manage emotions during stressful situations or adapt to different cultural expectations.</a:t>
            </a:r>
          </a:p>
          <a:p>
            <a:r>
              <a:rPr lang="en-GB" sz="2200"/>
              <a:t> In addition, developing EI and CQ requires continuous learning, self-awareness and practical experience. </a:t>
            </a:r>
          </a:p>
          <a:p>
            <a:r>
              <a:rPr lang="en-GB" sz="2200"/>
              <a:t>Therefore, organisations should provide leadership training to help managers strengthen these competencies.</a:t>
            </a:r>
          </a:p>
          <a:p>
            <a:pPr marL="0" indent="0">
              <a:buNone/>
            </a:pPr>
            <a:r>
              <a:rPr lang="en-GB" sz="2200"/>
              <a:t>                       (Northouse, 2022; Rockstuhl et al., 2011)</a:t>
            </a:r>
          </a:p>
        </p:txBody>
      </p:sp>
    </p:spTree>
    <p:extLst>
      <p:ext uri="{BB962C8B-B14F-4D97-AF65-F5344CB8AC3E}">
        <p14:creationId xmlns:p14="http://schemas.microsoft.com/office/powerpoint/2010/main" val="5986186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6A76FD-C59B-CE5C-41C0-C0A46F0B4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C417C-D9FA-968C-4D66-1B43F5ED9F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2600"/>
              <a:t>Emotional Intelligence (EI) and Cultural Intelligence (CQ) are essential for effective leadership in today’s global business environment. </a:t>
            </a:r>
          </a:p>
          <a:p>
            <a:r>
              <a:rPr lang="en-GB" sz="2600"/>
              <a:t>EI helps leaders manage emotions and build strong relationships, while CQ enables them to lead diverse teams successfully.</a:t>
            </a:r>
          </a:p>
          <a:p>
            <a:r>
              <a:rPr lang="en-GB" sz="2600"/>
              <a:t> Organisations should invest in leadership development programmes that strengthen both EI and CQ to improve communication, </a:t>
            </a:r>
          </a:p>
          <a:p>
            <a:r>
              <a:rPr lang="en-GB" sz="2600"/>
              <a:t>Collaboration and overall organisational performance.  </a:t>
            </a:r>
          </a:p>
          <a:p>
            <a:pPr marL="0" indent="0">
              <a:buNone/>
            </a:pPr>
            <a:r>
              <a:rPr lang="en-GB" sz="2600"/>
              <a:t>               (Goleman, 1998; Earley and Ang, 2003; Northouse, 202</a:t>
            </a:r>
          </a:p>
        </p:txBody>
      </p:sp>
    </p:spTree>
    <p:extLst>
      <p:ext uri="{BB962C8B-B14F-4D97-AF65-F5344CB8AC3E}">
        <p14:creationId xmlns:p14="http://schemas.microsoft.com/office/powerpoint/2010/main" val="26589594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342E3B-3C8C-C046-7D9E-74E5CCA95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Reference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253877-4ED3-70AB-B8D3-6DCEE20F22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1500"/>
              <a:t>Ang, S. and Van Dyne, L. (2015</a:t>
            </a:r>
            <a:r>
              <a:rPr lang="en-GB" sz="1500" i="1"/>
              <a:t>) Handbook of Cultural Intelligence</a:t>
            </a:r>
            <a:r>
              <a:rPr lang="en-GB" sz="1500"/>
              <a:t>. New York: Routledge.</a:t>
            </a:r>
          </a:p>
          <a:p>
            <a:r>
              <a:rPr lang="en-GB" sz="1500"/>
              <a:t>Earley, P.C. and Ang, S. (2003</a:t>
            </a:r>
            <a:r>
              <a:rPr lang="en-GB" sz="1500" i="1"/>
              <a:t>) Cultural Intelligence: Individual Interactions Across Cultures. </a:t>
            </a:r>
            <a:r>
              <a:rPr lang="en-GB" sz="1500"/>
              <a:t>Stanford, CA: Stanford University Press.</a:t>
            </a:r>
          </a:p>
          <a:p>
            <a:r>
              <a:rPr lang="en-GB" sz="1500"/>
              <a:t>Goleman, D. (1998</a:t>
            </a:r>
            <a:r>
              <a:rPr lang="en-GB" sz="1500" i="1"/>
              <a:t>) Working with Emotional Intelligence</a:t>
            </a:r>
            <a:r>
              <a:rPr lang="en-GB" sz="1500"/>
              <a:t>. New York: Bantam Books.</a:t>
            </a:r>
          </a:p>
          <a:p>
            <a:r>
              <a:rPr lang="en-GB" sz="1500"/>
              <a:t>Nadella, S., Shaw, G. and Nichols, J. (2017</a:t>
            </a:r>
            <a:r>
              <a:rPr lang="en-GB" sz="1500" i="1"/>
              <a:t>) Hit Refresh: The Quest to Rediscover Microsoft’s Soul and Imagine a Better Future for Everyone</a:t>
            </a:r>
            <a:r>
              <a:rPr lang="en-GB" sz="1500"/>
              <a:t>. New York: Harper Business.</a:t>
            </a:r>
          </a:p>
          <a:p>
            <a:r>
              <a:rPr lang="en-GB" sz="1500"/>
              <a:t>Northouse, P.G. (2022</a:t>
            </a:r>
            <a:r>
              <a:rPr lang="en-GB" sz="1500" i="1"/>
              <a:t>) Leadership: Theory and Practice</a:t>
            </a:r>
            <a:r>
              <a:rPr lang="en-GB" sz="1500"/>
              <a:t>. 9th edn. Thousand Oaks, CA: Sage Publications.</a:t>
            </a:r>
          </a:p>
          <a:p>
            <a:r>
              <a:rPr lang="en-GB" sz="1500"/>
              <a:t>Rockstuhl, T., Seiler, S., Ang, S., Van Dyne, L. and Annen, H. (2011) ‘Beyond general intelligence (IQ) and emotional intelligence (EQ): The role of cultural intelligence (CQ) on cross-border leadership effectiveness</a:t>
            </a:r>
            <a:r>
              <a:rPr lang="en-GB" sz="1500" i="1"/>
              <a:t>’, Journal of Social Issues</a:t>
            </a:r>
            <a:r>
              <a:rPr lang="en-GB" sz="1500"/>
              <a:t>, 67(4), pp. 825–840.</a:t>
            </a:r>
          </a:p>
          <a:p>
            <a:r>
              <a:rPr lang="en-GB" sz="1500"/>
              <a:t>Starbucks Corporation (2024</a:t>
            </a:r>
            <a:r>
              <a:rPr lang="en-GB" sz="1500" i="1"/>
              <a:t>) Global Environmental and Social Impact Report 2024. </a:t>
            </a:r>
            <a:r>
              <a:rPr lang="en-GB" sz="1500"/>
              <a:t>Available at: https://stories.starbucks.com (Accessed: 17 July 2026).</a:t>
            </a:r>
          </a:p>
          <a:p>
            <a:r>
              <a:rPr lang="en-GB" sz="1500"/>
              <a:t>Unilever PLC (2024) Annual Report and Accounts 2024. Available at: </a:t>
            </a:r>
            <a:r>
              <a:rPr lang="en-GB" sz="1500" i="1"/>
              <a:t>https://www.unilever.com/investors/annual-report-and-accounts/ (</a:t>
            </a:r>
            <a:r>
              <a:rPr lang="en-GB" sz="1500"/>
              <a:t>Accessed: 17 July 2026).</a:t>
            </a:r>
          </a:p>
        </p:txBody>
      </p:sp>
    </p:spTree>
    <p:extLst>
      <p:ext uri="{BB962C8B-B14F-4D97-AF65-F5344CB8AC3E}">
        <p14:creationId xmlns:p14="http://schemas.microsoft.com/office/powerpoint/2010/main" val="5495093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1123</Words>
  <Application>Microsoft Office PowerPoint</Application>
  <PresentationFormat>Widescreen</PresentationFormat>
  <Paragraphs>87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The Importance of Emotional Intelligence and Cultural Intelligence in Leadership</vt:lpstr>
      <vt:lpstr>What are Emotional Intelligence(EI) and Cultural Intelligence (CQ)</vt:lpstr>
      <vt:lpstr>Emotional Intelligence (Goleman’s Model)</vt:lpstr>
      <vt:lpstr>Cultural Intelligence (Earley &amp; Ang’s Model)</vt:lpstr>
      <vt:lpstr>Comparing Emotional Intelligence (EI) and Cultural Intelligence (CQ)</vt:lpstr>
      <vt:lpstr>Business Example  – Microsoft:</vt:lpstr>
      <vt:lpstr>Business Example : Google</vt:lpstr>
      <vt:lpstr>Business Example  – Starbucks</vt:lpstr>
      <vt:lpstr>Business Example -Unilever</vt:lpstr>
      <vt:lpstr>Critical Discussion – Challenges of Applying EI and CQ</vt:lpstr>
      <vt:lpstr>Conclusion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Gina Raducan</dc:creator>
  <cp:lastModifiedBy>Gina Raducan</cp:lastModifiedBy>
  <cp:revision>2</cp:revision>
  <dcterms:created xsi:type="dcterms:W3CDTF">2026-07-17T10:47:17Z</dcterms:created>
  <dcterms:modified xsi:type="dcterms:W3CDTF">2026-07-18T10:36:22Z</dcterms:modified>
</cp:coreProperties>
</file>