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gAPX6jpSbYVCrTqMoK3BWB4TXlR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5" name="Google Shape;9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Description of BrewBox’s service and its legal structure would be included alongside two practical marketing strategies. Financial and financial projects would also be highlighted in the final section.</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96" name="Google Shape;9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 name="Google Shape;10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BrewBox machines would be initially made available in universities, libraries and student hubs. Such kiosks would solve the issue of long queues at the cafes, which are often a point of pain for students and working individuals who are bound by time. The kiosks would make coffee within sixty seconds. A variety of beverages would be made available with AI recommendations, such as espresso, cappuccino, latte, iced coffee and so on.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06" name="Google Shape;10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new business venture would be a startup, and therefore, using a private limited legal structure would be advisable. The business assets, liabilities and profits would belong to the company without wholly making the owners responsible (BBB, 2026). The authority and chain of command would flow vertically. The structure would have a CEO, senior executives, such as operations, technical and marketing managers would be present. Additional roles, such as kiosk installer, marketing assistant and financial associate would be present (Springer, 2025).</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16" name="Google Shape;11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success of BrewBox would be possible by making the products affordable for the students, as it is a budget-sensitive market. A surge in coffee prices has been noticed in the past year, driven mostly by supply chain barriers and geopolitical tensions. Operational costs have also increased. A diversified menu would serve a range of customers, and also use alternative ingredients that are less expensive. The coffee and ingredients would be regularly sourced fresh and locally to reduce logistical spend (Patel, 2025).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26" name="Google Shape;126;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AI-integrated kiosks that would recommend beverages based on past purchases. The self-service kiosks would handle customer-facing interactions, thereby freeing up staff members for backend operations such as supply sourcing, customer issues and regular fulfilment of ingredients. The payroll spend would be decreased with the absence of constant physical presence.  However, the company would have to effectively invest in updating the kiosk machines with current technologies and provide for regular maintenance to avoid breakdowns and errors (Patel, 2025).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36" name="Google Shape;13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5" name="Google Shape;14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company would target the Coffee Culture of the United Kingdom. The increasing demand for convenience and on-the-go consumption raises the culture among the younger generation in the country. The rise of non-alcoholic beverages that are also healthier for the consumer base has grown in popularity. Such trends in the beverage industry would benefit the BrewBox company (Wholesale Manager, 2025).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46" name="Google Shape;14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BrewBox would be essentially working to promote itself to the younger generation of customers. Digital and Social Media strategies would be utilised to create campaigns. Special discounts would be generated occasionally, and campaign posters would also be implemented around the school or college campus to attract students and workers and develop branding and awareness. Posts regarding new menu items and daily operations would be uploaded to drive engagement (Ngo, 2024).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56" name="Google Shape;15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utilisation of advanced technology on the kiosk would aid in marketing the products better. The kiosk would also use visually attractive features such as sound and short videos of products to engage the users (Venables, 2026). Customers who reach a certain number of loyalty points would receive a free item of their choice. This would keep the customers satisfied and hooked. Items with low running ingredients would also be notified early on (Crouch </a:t>
            </a:r>
            <a:r>
              <a:rPr b="0" i="1" lang="en-GB" sz="1200" u="none" strike="noStrike">
                <a:solidFill>
                  <a:schemeClr val="dk1"/>
                </a:solidFill>
                <a:latin typeface="Times New Roman"/>
                <a:ea typeface="Times New Roman"/>
                <a:cs typeface="Times New Roman"/>
                <a:sym typeface="Times New Roman"/>
              </a:rPr>
              <a:t>et al.</a:t>
            </a:r>
            <a:r>
              <a:rPr b="0" i="0" lang="en-GB" sz="1200" u="none" strike="noStrike">
                <a:solidFill>
                  <a:schemeClr val="dk1"/>
                </a:solidFill>
                <a:latin typeface="Times New Roman"/>
                <a:ea typeface="Times New Roman"/>
                <a:cs typeface="Times New Roman"/>
                <a:sym typeface="Times New Roman"/>
              </a:rPr>
              <a:t>,2025).</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66" name="Google Shape;16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BrewBox company would require substantial amounts of financial capital for its initial investment period. The creation of the application would also require £5,000 alongside £1,000 for the initial inventory of raw materials and £2,000 for marketing. Additional costs, such as certification for operation within the campus and electricity, have not been considered on an immediate basis.</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76" name="Google Shape;176;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The initial stage of investments is highly crucial for a business’s success and sustainable performance (Ayarkwa</a:t>
            </a:r>
            <a:r>
              <a:rPr b="0" i="1" lang="en-GB" sz="1200" u="none" strike="noStrike">
                <a:solidFill>
                  <a:schemeClr val="dk1"/>
                </a:solidFill>
                <a:latin typeface="Times New Roman"/>
                <a:ea typeface="Times New Roman"/>
                <a:cs typeface="Times New Roman"/>
                <a:sym typeface="Times New Roman"/>
              </a:rPr>
              <a:t> et al.,</a:t>
            </a:r>
            <a:r>
              <a:rPr b="0" i="0" lang="en-GB" sz="1200" u="none" strike="noStrike">
                <a:solidFill>
                  <a:schemeClr val="dk1"/>
                </a:solidFill>
                <a:latin typeface="Times New Roman"/>
                <a:ea typeface="Times New Roman"/>
                <a:cs typeface="Times New Roman"/>
                <a:sym typeface="Times New Roman"/>
              </a:rPr>
              <a:t> 2022). The initial £23,000 would be followed by the projected revenue period, amounting to £27,000, £30,000 and £35,000. The Gross Profit derived during this phase amounted to £18,900, £21,000 and £24,500.</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85" name="Google Shape;18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5" name="Google Shape;195;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0" i="0" lang="en-GB" sz="1200" u="none" strike="noStrike">
                <a:solidFill>
                  <a:schemeClr val="dk1"/>
                </a:solidFill>
                <a:latin typeface="Times New Roman"/>
                <a:ea typeface="Times New Roman"/>
                <a:cs typeface="Times New Roman"/>
                <a:sym typeface="Times New Roman"/>
              </a:rPr>
              <a:t>BrewBox would be able to reduce the expense of operation by reducing operating staff and therefore improve the backend operations, such as supply and resourcing. BreBox would market its products through the use of social Media platforms and Loyalty points. </a:t>
            </a:r>
            <a:endParaRPr b="0">
              <a:latin typeface="Times New Roman"/>
              <a:ea typeface="Times New Roman"/>
              <a:cs typeface="Times New Roman"/>
              <a:sym typeface="Times New Roman"/>
            </a:endParaRPr>
          </a:p>
          <a:p>
            <a:pPr indent="0" lvl="0" marL="0" rtl="0" algn="just">
              <a:lnSpc>
                <a:spcPct val="150000"/>
              </a:lnSpc>
              <a:spcBef>
                <a:spcPts val="0"/>
              </a:spcBef>
              <a:spcAft>
                <a:spcPts val="0"/>
              </a:spcAft>
              <a:buNone/>
            </a:pPr>
            <a:br>
              <a:rPr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96" name="Google Shape;196;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5" name="Google Shape;20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Times New Roman"/>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7"/>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Times New Roman"/>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7"/>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30" name="Google Shape;30;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8"/>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Times New Roma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Times New Roma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Times New Roman"/>
              <a:buNone/>
              <a:defRPr b="0" i="0" sz="4400" u="none" cap="none" strike="noStrike">
                <a:solidFill>
                  <a:schemeClr val="dk1"/>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Times New Roman"/>
                <a:ea typeface="Times New Roman"/>
                <a:cs typeface="Times New Roman"/>
                <a:sym typeface="Times New Roman"/>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Times New Roman"/>
                <a:ea typeface="Times New Roman"/>
                <a:cs typeface="Times New Roman"/>
                <a:sym typeface="Times New Roman"/>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Times New Roman"/>
                <a:ea typeface="Times New Roman"/>
                <a:cs typeface="Times New Roman"/>
                <a:sym typeface="Times New Roman"/>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Times New Roman"/>
                <a:ea typeface="Times New Roman"/>
                <a:cs typeface="Times New Roman"/>
                <a:sym typeface="Times New Roman"/>
              </a:defRPr>
            </a:lvl9pPr>
          </a:lstStyle>
          <a:p/>
        </p:txBody>
      </p:sp>
      <p:sp>
        <p:nvSpPr>
          <p:cNvPr id="12" name="Google Shape;12;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sp>
        <p:nvSpPr>
          <p:cNvPr id="13" name="Google Shape;13;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sp>
        <p:nvSpPr>
          <p:cNvPr id="14" name="Google Shape;14;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1pPr>
            <a:lvl2pPr indent="0" lvl="1"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2pPr>
            <a:lvl3pPr indent="0" lvl="2"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3pPr>
            <a:lvl4pPr indent="0" lvl="3"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4pPr>
            <a:lvl5pPr indent="0" lvl="4"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5pPr>
            <a:lvl6pPr indent="0" lvl="5"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6pPr>
            <a:lvl7pPr indent="0" lvl="6"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7pPr>
            <a:lvl8pPr indent="0" lvl="7"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8pPr>
            <a:lvl9pPr indent="0" lvl="8" marL="0" marR="0" rtl="0" algn="r">
              <a:spcBef>
                <a:spcPts val="0"/>
              </a:spcBef>
              <a:buNone/>
              <a:defRPr b="0" i="0" sz="1200" u="none" cap="none" strike="noStrike">
                <a:solidFill>
                  <a:srgbClr val="757575"/>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hyperlink" Target="https://www.sciencedirect.com/science/article/pii/S266679082200060X"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sp>
        <p:nvSpPr>
          <p:cNvPr id="88" name="Google Shape;88;p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89" name="Google Shape;89;p1"/>
          <p:cNvSpPr/>
          <p:nvPr/>
        </p:nvSpPr>
        <p:spPr>
          <a:xfrm flipH="1">
            <a:off x="8576720" y="3335867"/>
            <a:ext cx="3291840" cy="3200400"/>
          </a:xfrm>
          <a:prstGeom prst="rtTriangle">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90" name="Google Shape;90;p1"/>
          <p:cNvSpPr/>
          <p:nvPr/>
        </p:nvSpPr>
        <p:spPr>
          <a:xfrm>
            <a:off x="641774" y="623275"/>
            <a:ext cx="10905053" cy="5607882"/>
          </a:xfrm>
          <a:prstGeom prst="rect">
            <a:avLst/>
          </a:prstGeom>
          <a:noFill/>
          <a:ln cap="flat" cmpd="sng" w="1905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91" name="Google Shape;91;p1"/>
          <p:cNvSpPr txBox="1"/>
          <p:nvPr>
            <p:ph type="ctrTitle"/>
          </p:nvPr>
        </p:nvSpPr>
        <p:spPr>
          <a:xfrm>
            <a:off x="965201" y="1036674"/>
            <a:ext cx="3689100" cy="3514500"/>
          </a:xfrm>
          <a:prstGeom prst="rect">
            <a:avLst/>
          </a:prstGeom>
          <a:noFill/>
          <a:ln>
            <a:noFill/>
          </a:ln>
        </p:spPr>
        <p:txBody>
          <a:bodyPr anchorCtr="0" anchor="b" bIns="45700" lIns="91425" spcFirstLastPara="1" rIns="91425" wrap="square" tIns="45700">
            <a:normAutofit/>
          </a:bodyPr>
          <a:lstStyle/>
          <a:p>
            <a:pPr indent="0" lvl="0" marL="0" rtl="0" algn="r">
              <a:lnSpc>
                <a:spcPct val="90000"/>
              </a:lnSpc>
              <a:spcBef>
                <a:spcPts val="0"/>
              </a:spcBef>
              <a:spcAft>
                <a:spcPts val="0"/>
              </a:spcAft>
              <a:buClr>
                <a:schemeClr val="dk1"/>
              </a:buClr>
              <a:buSzPts val="1800"/>
              <a:buFont typeface="Times New Roman"/>
              <a:buNone/>
            </a:pPr>
            <a:br>
              <a:rPr b="1" lang="en-GB" sz="1800"/>
            </a:br>
            <a:r>
              <a:rPr b="1" lang="en-GB" sz="1800"/>
              <a:t>Module: Enterprise and Entrepreneurship</a:t>
            </a:r>
            <a:br>
              <a:rPr b="0" lang="en-GB" sz="1800"/>
            </a:br>
            <a:r>
              <a:rPr b="1" lang="en-GB" sz="1800"/>
              <a:t>Programme: Certificate in Higher Education Business Skills for the Workplace</a:t>
            </a:r>
            <a:br>
              <a:rPr b="0" lang="en-GB" sz="1800"/>
            </a:br>
            <a:r>
              <a:rPr b="1" lang="en-GB" sz="1800"/>
              <a:t>Module Code: LCLM4006</a:t>
            </a:r>
            <a:br>
              <a:rPr b="0" lang="en-GB" sz="1800"/>
            </a:br>
            <a:r>
              <a:rPr b="1" lang="en-GB" sz="1800"/>
              <a:t>Assignment Title: Part 2 Individual Presentation Pitch</a:t>
            </a:r>
            <a:br>
              <a:rPr b="0" lang="en-GB" sz="1800"/>
            </a:br>
            <a:r>
              <a:rPr b="1" lang="en-GB" sz="1800"/>
              <a:t>Birmingham: Dr Chung Lai Johnny Wan</a:t>
            </a:r>
            <a:br>
              <a:rPr b="0" lang="en-GB" sz="1800"/>
            </a:br>
            <a:r>
              <a:rPr b="1" lang="en-GB" sz="1800"/>
              <a:t>London: Dr Charles Oham</a:t>
            </a:r>
            <a:endParaRPr sz="1800"/>
          </a:p>
        </p:txBody>
      </p:sp>
      <p:pic>
        <p:nvPicPr>
          <p:cNvPr id="92" name="Google Shape;92;p1"/>
          <p:cNvPicPr preferRelativeResize="0"/>
          <p:nvPr/>
        </p:nvPicPr>
        <p:blipFill rotWithShape="1">
          <a:blip r:embed="rId3">
            <a:alphaModFix/>
          </a:blip>
          <a:srcRect b="0" l="0" r="0" t="0"/>
          <a:stretch/>
        </p:blipFill>
        <p:spPr>
          <a:xfrm>
            <a:off x="5342862" y="2144351"/>
            <a:ext cx="4811872" cy="200235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7" name="Shape 97"/>
        <p:cNvGrpSpPr/>
        <p:nvPr/>
      </p:nvGrpSpPr>
      <p:grpSpPr>
        <a:xfrm>
          <a:off x="0" y="0"/>
          <a:ext cx="0" cy="0"/>
          <a:chOff x="0" y="0"/>
          <a:chExt cx="0" cy="0"/>
        </a:xfrm>
      </p:grpSpPr>
      <p:sp>
        <p:nvSpPr>
          <p:cNvPr id="98" name="Google Shape;98;p2"/>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99" name="Google Shape;99;p2"/>
          <p:cNvSpPr txBox="1"/>
          <p:nvPr>
            <p:ph type="title"/>
          </p:nvPr>
        </p:nvSpPr>
        <p:spPr>
          <a:xfrm>
            <a:off x="640080" y="325369"/>
            <a:ext cx="4368602" cy="1956841"/>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400"/>
              <a:buFont typeface="Times New Roman"/>
              <a:buNone/>
            </a:pPr>
            <a:r>
              <a:rPr b="1" lang="en-GB" sz="5400"/>
              <a:t>Introduction: </a:t>
            </a:r>
            <a:endParaRPr sz="5400"/>
          </a:p>
        </p:txBody>
      </p:sp>
      <p:sp>
        <p:nvSpPr>
          <p:cNvPr id="100" name="Google Shape;100;p2"/>
          <p:cNvSpPr/>
          <p:nvPr/>
        </p:nvSpPr>
        <p:spPr>
          <a:xfrm>
            <a:off x="640080" y="2586994"/>
            <a:ext cx="3474720" cy="18288"/>
          </a:xfrm>
          <a:custGeom>
            <a:rect b="b" l="l" r="r" t="t"/>
            <a:pathLst>
              <a:path extrusionOk="0" fill="none" h="18288" w="347472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extrusionOk="0" h="18288" w="347472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cap="rnd" cmpd="sng" w="4445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01" name="Google Shape;101;p2"/>
          <p:cNvSpPr txBox="1"/>
          <p:nvPr>
            <p:ph idx="1" type="body"/>
          </p:nvPr>
        </p:nvSpPr>
        <p:spPr>
          <a:xfrm>
            <a:off x="640080" y="2872899"/>
            <a:ext cx="4243589" cy="332066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business idea for BrewBox would be presented.</a:t>
            </a:r>
            <a:endParaRPr/>
          </a:p>
          <a:p>
            <a:pPr indent="-228600" lvl="0" marL="228600" rtl="0" algn="l">
              <a:lnSpc>
                <a:spcPct val="90000"/>
              </a:lnSpc>
              <a:spcBef>
                <a:spcPts val="1000"/>
              </a:spcBef>
              <a:spcAft>
                <a:spcPts val="0"/>
              </a:spcAft>
              <a:buClr>
                <a:schemeClr val="dk1"/>
              </a:buClr>
              <a:buSzPts val="2200"/>
              <a:buChar char="•"/>
            </a:pPr>
            <a:r>
              <a:rPr lang="en-GB" sz="2200"/>
              <a:t>The presentation would include the rationale and practical considerations required for the implementation of the idea.</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102" name="Google Shape;102;p2"/>
          <p:cNvPicPr preferRelativeResize="0"/>
          <p:nvPr/>
        </p:nvPicPr>
        <p:blipFill rotWithShape="1">
          <a:blip r:embed="rId3">
            <a:alphaModFix/>
          </a:blip>
          <a:srcRect b="303" l="0" r="0" t="0"/>
          <a:stretch/>
        </p:blipFill>
        <p:spPr>
          <a:xfrm>
            <a:off x="5311702" y="10"/>
            <a:ext cx="6878775" cy="6857990"/>
          </a:xfrm>
          <a:custGeom>
            <a:rect b="b" l="l" r="r" t="t"/>
            <a:pathLst>
              <a:path extrusionOk="0" h="6858000" w="6878775">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7" name="Shape 107"/>
        <p:cNvGrpSpPr/>
        <p:nvPr/>
      </p:nvGrpSpPr>
      <p:grpSpPr>
        <a:xfrm>
          <a:off x="0" y="0"/>
          <a:ext cx="0" cy="0"/>
          <a:chOff x="0" y="0"/>
          <a:chExt cx="0" cy="0"/>
        </a:xfrm>
      </p:grpSpPr>
      <p:sp>
        <p:nvSpPr>
          <p:cNvPr id="108" name="Google Shape;108;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09" name="Google Shape;109;p3"/>
          <p:cNvSpPr txBox="1"/>
          <p:nvPr>
            <p:ph type="title"/>
          </p:nvPr>
        </p:nvSpPr>
        <p:spPr>
          <a:xfrm>
            <a:off x="630936" y="640080"/>
            <a:ext cx="4818888" cy="148132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000"/>
              <a:buFont typeface="Times New Roman"/>
              <a:buNone/>
            </a:pPr>
            <a:r>
              <a:rPr b="1" lang="en-GB" sz="5000"/>
              <a:t>Overview of Business Idea:</a:t>
            </a:r>
            <a:endParaRPr sz="5000"/>
          </a:p>
        </p:txBody>
      </p:sp>
      <p:sp>
        <p:nvSpPr>
          <p:cNvPr id="110" name="Google Shape;110;p3"/>
          <p:cNvSpPr/>
          <p:nvPr/>
        </p:nvSpPr>
        <p:spPr>
          <a:xfrm>
            <a:off x="643278" y="2372868"/>
            <a:ext cx="3255095" cy="18288"/>
          </a:xfrm>
          <a:custGeom>
            <a:rect b="b" l="l" r="r" t="t"/>
            <a:pathLst>
              <a:path extrusionOk="0" fill="none" h="18288" w="3255095">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extrusionOk="0" h="18288" w="3255095">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cmpd="sng" w="381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11" name="Google Shape;111;p3"/>
          <p:cNvSpPr txBox="1"/>
          <p:nvPr>
            <p:ph idx="1" type="body"/>
          </p:nvPr>
        </p:nvSpPr>
        <p:spPr>
          <a:xfrm>
            <a:off x="630936" y="2660904"/>
            <a:ext cx="4818888" cy="35478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new business venture is named BrewBox, which is an automated self-serving kiosk.</a:t>
            </a:r>
            <a:endParaRPr/>
          </a:p>
          <a:p>
            <a:pPr indent="-228600" lvl="0" marL="228600" rtl="0" algn="l">
              <a:lnSpc>
                <a:spcPct val="90000"/>
              </a:lnSpc>
              <a:spcBef>
                <a:spcPts val="1000"/>
              </a:spcBef>
              <a:spcAft>
                <a:spcPts val="0"/>
              </a:spcAft>
              <a:buClr>
                <a:schemeClr val="dk1"/>
              </a:buClr>
              <a:buSzPts val="2200"/>
              <a:buChar char="•"/>
            </a:pPr>
            <a:r>
              <a:rPr lang="en-GB" sz="2200"/>
              <a:t>The self-serving kiosks also aim to solve the challenge of beverage unavailability during late-night study hours for students and professors. </a:t>
            </a:r>
            <a:endParaRPr/>
          </a:p>
          <a:p>
            <a:pPr indent="0" lvl="0" marL="0" rtl="0" algn="l">
              <a:lnSpc>
                <a:spcPct val="90000"/>
              </a:lnSpc>
              <a:spcBef>
                <a:spcPts val="1000"/>
              </a:spcBef>
              <a:spcAft>
                <a:spcPts val="0"/>
              </a:spcAft>
              <a:buClr>
                <a:schemeClr val="dk1"/>
              </a:buClr>
              <a:buSzPts val="2200"/>
              <a:buNone/>
            </a:pPr>
            <a:r>
              <a:t/>
            </a:r>
            <a:endParaRPr sz="2200"/>
          </a:p>
        </p:txBody>
      </p:sp>
      <p:pic>
        <p:nvPicPr>
          <p:cNvPr id="112" name="Google Shape;112;p3"/>
          <p:cNvPicPr preferRelativeResize="0"/>
          <p:nvPr/>
        </p:nvPicPr>
        <p:blipFill rotWithShape="1">
          <a:blip r:embed="rId3">
            <a:alphaModFix/>
          </a:blip>
          <a:srcRect b="0" l="0" r="0" t="0"/>
          <a:stretch/>
        </p:blipFill>
        <p:spPr>
          <a:xfrm>
            <a:off x="6099048" y="1702601"/>
            <a:ext cx="5458968" cy="345279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7" name="Shape 117"/>
        <p:cNvGrpSpPr/>
        <p:nvPr/>
      </p:nvGrpSpPr>
      <p:grpSpPr>
        <a:xfrm>
          <a:off x="0" y="0"/>
          <a:ext cx="0" cy="0"/>
          <a:chOff x="0" y="0"/>
          <a:chExt cx="0" cy="0"/>
        </a:xfrm>
      </p:grpSpPr>
      <p:sp>
        <p:nvSpPr>
          <p:cNvPr id="118" name="Google Shape;118;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19" name="Google Shape;119;p4"/>
          <p:cNvSpPr txBox="1"/>
          <p:nvPr>
            <p:ph type="title"/>
          </p:nvPr>
        </p:nvSpPr>
        <p:spPr>
          <a:xfrm>
            <a:off x="630936" y="640080"/>
            <a:ext cx="4818888" cy="148132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000"/>
              <a:buFont typeface="Times New Roman"/>
              <a:buNone/>
            </a:pPr>
            <a:r>
              <a:rPr b="1" lang="en-GB" sz="5000"/>
              <a:t>Overview of Business Idea:</a:t>
            </a:r>
            <a:endParaRPr sz="5000"/>
          </a:p>
        </p:txBody>
      </p:sp>
      <p:sp>
        <p:nvSpPr>
          <p:cNvPr id="120" name="Google Shape;120;p4"/>
          <p:cNvSpPr/>
          <p:nvPr/>
        </p:nvSpPr>
        <p:spPr>
          <a:xfrm>
            <a:off x="643278" y="2372868"/>
            <a:ext cx="3255095" cy="18288"/>
          </a:xfrm>
          <a:custGeom>
            <a:rect b="b" l="l" r="r" t="t"/>
            <a:pathLst>
              <a:path extrusionOk="0" fill="none" h="18288" w="3255095">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extrusionOk="0" h="18288" w="3255095">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cmpd="sng" w="381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21" name="Google Shape;121;p4"/>
          <p:cNvSpPr txBox="1"/>
          <p:nvPr>
            <p:ph idx="1" type="body"/>
          </p:nvPr>
        </p:nvSpPr>
        <p:spPr>
          <a:xfrm>
            <a:off x="630936" y="2660904"/>
            <a:ext cx="4818888" cy="35478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Brewbox, having limited capital, is a private limited company that allows the owners to hold limited shares (BBB, 2026).</a:t>
            </a:r>
            <a:endParaRPr/>
          </a:p>
          <a:p>
            <a:pPr indent="-228600" lvl="0" marL="228600" rtl="0" algn="l">
              <a:lnSpc>
                <a:spcPct val="90000"/>
              </a:lnSpc>
              <a:spcBef>
                <a:spcPts val="1000"/>
              </a:spcBef>
              <a:spcAft>
                <a:spcPts val="0"/>
              </a:spcAft>
              <a:buClr>
                <a:schemeClr val="dk1"/>
              </a:buClr>
              <a:buSzPts val="2200"/>
              <a:buChar char="•"/>
            </a:pPr>
            <a:r>
              <a:rPr lang="en-GB" sz="2200"/>
              <a:t>The business's management structure would be hierarchical (Springer, 2025).</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122" name="Google Shape;122;p4"/>
          <p:cNvPicPr preferRelativeResize="0"/>
          <p:nvPr/>
        </p:nvPicPr>
        <p:blipFill rotWithShape="1">
          <a:blip r:embed="rId3">
            <a:alphaModFix/>
          </a:blip>
          <a:srcRect b="0" l="0" r="0" t="0"/>
          <a:stretch/>
        </p:blipFill>
        <p:spPr>
          <a:xfrm>
            <a:off x="6099048" y="1641188"/>
            <a:ext cx="5458968" cy="357562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7" name="Shape 127"/>
        <p:cNvGrpSpPr/>
        <p:nvPr/>
      </p:nvGrpSpPr>
      <p:grpSpPr>
        <a:xfrm>
          <a:off x="0" y="0"/>
          <a:ext cx="0" cy="0"/>
          <a:chOff x="0" y="0"/>
          <a:chExt cx="0" cy="0"/>
        </a:xfrm>
      </p:grpSpPr>
      <p:sp>
        <p:nvSpPr>
          <p:cNvPr id="128" name="Google Shape;128;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29" name="Google Shape;129;p5"/>
          <p:cNvSpPr txBox="1"/>
          <p:nvPr>
            <p:ph type="title"/>
          </p:nvPr>
        </p:nvSpPr>
        <p:spPr>
          <a:xfrm>
            <a:off x="630936" y="640823"/>
            <a:ext cx="3419856" cy="558314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5400"/>
              <a:buFont typeface="Times New Roman"/>
              <a:buNone/>
            </a:pPr>
            <a:r>
              <a:rPr b="1" lang="en-GB" sz="5400"/>
              <a:t>Important Factors from PESTLE Analysis: </a:t>
            </a:r>
            <a:br>
              <a:rPr b="1" lang="en-GB" sz="5400"/>
            </a:br>
            <a:r>
              <a:rPr b="1" lang="en-GB" sz="5400"/>
              <a:t>Economic:</a:t>
            </a:r>
            <a:endParaRPr sz="5400"/>
          </a:p>
        </p:txBody>
      </p:sp>
      <p:sp>
        <p:nvSpPr>
          <p:cNvPr id="130" name="Google Shape;130;p5"/>
          <p:cNvSpPr/>
          <p:nvPr/>
        </p:nvSpPr>
        <p:spPr>
          <a:xfrm flipH="1">
            <a:off x="4267200" y="630936"/>
            <a:ext cx="18288" cy="5590381"/>
          </a:xfrm>
          <a:custGeom>
            <a:rect b="b" l="l" r="r" t="t"/>
            <a:pathLst>
              <a:path extrusionOk="0" fill="none" h="5590381" w="18288">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extrusionOk="0" h="5590381" w="18288">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cap="rnd" cmpd="sng" w="4127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pic>
        <p:nvPicPr>
          <p:cNvPr id="131" name="Google Shape;131;p5"/>
          <p:cNvPicPr preferRelativeResize="0"/>
          <p:nvPr/>
        </p:nvPicPr>
        <p:blipFill rotWithShape="1">
          <a:blip r:embed="rId3">
            <a:alphaModFix/>
          </a:blip>
          <a:srcRect b="0" l="0" r="0" t="0"/>
          <a:stretch/>
        </p:blipFill>
        <p:spPr>
          <a:xfrm>
            <a:off x="4654296" y="630936"/>
            <a:ext cx="5863119" cy="3913632"/>
          </a:xfrm>
          <a:prstGeom prst="rect">
            <a:avLst/>
          </a:prstGeom>
          <a:noFill/>
          <a:ln>
            <a:noFill/>
          </a:ln>
        </p:spPr>
      </p:pic>
      <p:sp>
        <p:nvSpPr>
          <p:cNvPr id="132" name="Google Shape;132;p5"/>
          <p:cNvSpPr txBox="1"/>
          <p:nvPr>
            <p:ph idx="1" type="body"/>
          </p:nvPr>
        </p:nvSpPr>
        <p:spPr>
          <a:xfrm>
            <a:off x="4654296" y="4798577"/>
            <a:ext cx="6894576" cy="1428487"/>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use of self-service machines would save operational costs for BrewBox (Patel, 2025).</a:t>
            </a:r>
            <a:endParaRPr/>
          </a:p>
          <a:p>
            <a:pPr indent="-228600" lvl="0" marL="228600" rtl="0" algn="l">
              <a:lnSpc>
                <a:spcPct val="90000"/>
              </a:lnSpc>
              <a:spcBef>
                <a:spcPts val="1000"/>
              </a:spcBef>
              <a:spcAft>
                <a:spcPts val="0"/>
              </a:spcAft>
              <a:buClr>
                <a:schemeClr val="dk1"/>
              </a:buClr>
              <a:buSzPts val="2200"/>
              <a:buChar char="•"/>
            </a:pPr>
            <a:r>
              <a:rPr lang="en-GB" sz="2200"/>
              <a:t>Kiosks would be built in smaller spaces to efficiently reduce expenses on energy bills. </a:t>
            </a:r>
            <a:endParaRPr/>
          </a:p>
          <a:p>
            <a:pPr indent="-88900" lvl="0" marL="228600" rtl="0" algn="l">
              <a:lnSpc>
                <a:spcPct val="90000"/>
              </a:lnSpc>
              <a:spcBef>
                <a:spcPts val="1000"/>
              </a:spcBef>
              <a:spcAft>
                <a:spcPts val="0"/>
              </a:spcAft>
              <a:buClr>
                <a:schemeClr val="dk1"/>
              </a:buClr>
              <a:buSzPts val="2200"/>
              <a:buNone/>
            </a:pPr>
            <a:r>
              <a:t/>
            </a:r>
            <a:endParaRPr sz="22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7" name="Shape 137"/>
        <p:cNvGrpSpPr/>
        <p:nvPr/>
      </p:nvGrpSpPr>
      <p:grpSpPr>
        <a:xfrm>
          <a:off x="0" y="0"/>
          <a:ext cx="0" cy="0"/>
          <a:chOff x="0" y="0"/>
          <a:chExt cx="0" cy="0"/>
        </a:xfrm>
      </p:grpSpPr>
      <p:sp>
        <p:nvSpPr>
          <p:cNvPr id="138" name="Google Shape;138;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39" name="Google Shape;139;p6"/>
          <p:cNvSpPr txBox="1"/>
          <p:nvPr>
            <p:ph type="title"/>
          </p:nvPr>
        </p:nvSpPr>
        <p:spPr>
          <a:xfrm>
            <a:off x="630936" y="640823"/>
            <a:ext cx="3419856" cy="558314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Times New Roman"/>
              <a:buNone/>
            </a:pPr>
            <a:r>
              <a:rPr b="1" lang="en-GB" sz="3800"/>
              <a:t>Important Factors from PESTLE Analysis: </a:t>
            </a:r>
            <a:br>
              <a:rPr b="1" lang="en-GB" sz="3800"/>
            </a:br>
            <a:r>
              <a:rPr b="1" lang="en-GB" sz="3800"/>
              <a:t>Technological:</a:t>
            </a:r>
            <a:endParaRPr sz="3800"/>
          </a:p>
        </p:txBody>
      </p:sp>
      <p:sp>
        <p:nvSpPr>
          <p:cNvPr id="140" name="Google Shape;140;p6"/>
          <p:cNvSpPr/>
          <p:nvPr/>
        </p:nvSpPr>
        <p:spPr>
          <a:xfrm flipH="1">
            <a:off x="4267200" y="630936"/>
            <a:ext cx="18288" cy="5590381"/>
          </a:xfrm>
          <a:custGeom>
            <a:rect b="b" l="l" r="r" t="t"/>
            <a:pathLst>
              <a:path extrusionOk="0" fill="none" h="5590381" w="18288">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extrusionOk="0" h="5590381" w="18288">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cap="rnd" cmpd="sng" w="4127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pic>
        <p:nvPicPr>
          <p:cNvPr id="141" name="Google Shape;141;p6"/>
          <p:cNvPicPr preferRelativeResize="0"/>
          <p:nvPr/>
        </p:nvPicPr>
        <p:blipFill rotWithShape="1">
          <a:blip r:embed="rId3">
            <a:alphaModFix/>
          </a:blip>
          <a:srcRect b="0" l="0" r="0" t="0"/>
          <a:stretch/>
        </p:blipFill>
        <p:spPr>
          <a:xfrm>
            <a:off x="4654296" y="792059"/>
            <a:ext cx="6894576" cy="3591386"/>
          </a:xfrm>
          <a:prstGeom prst="rect">
            <a:avLst/>
          </a:prstGeom>
          <a:noFill/>
          <a:ln>
            <a:noFill/>
          </a:ln>
        </p:spPr>
      </p:pic>
      <p:sp>
        <p:nvSpPr>
          <p:cNvPr id="142" name="Google Shape;142;p6"/>
          <p:cNvSpPr txBox="1"/>
          <p:nvPr>
            <p:ph idx="1" type="body"/>
          </p:nvPr>
        </p:nvSpPr>
        <p:spPr>
          <a:xfrm>
            <a:off x="4654296" y="4798577"/>
            <a:ext cx="6894576" cy="1428487"/>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technology that would be used for BreBox would be the highlight of its operational efficiency.</a:t>
            </a:r>
            <a:endParaRPr/>
          </a:p>
          <a:p>
            <a:pPr indent="-228600" lvl="0" marL="228600" rtl="0" algn="l">
              <a:lnSpc>
                <a:spcPct val="90000"/>
              </a:lnSpc>
              <a:spcBef>
                <a:spcPts val="1000"/>
              </a:spcBef>
              <a:spcAft>
                <a:spcPts val="0"/>
              </a:spcAft>
              <a:buClr>
                <a:schemeClr val="dk1"/>
              </a:buClr>
              <a:buSzPts val="2200"/>
              <a:buChar char="•"/>
            </a:pPr>
            <a:r>
              <a:rPr lang="en-GB" sz="2200"/>
              <a:t>Technology improvements creates and virtuous cycle of efficiency and investments for the company (Patel, 2025).</a:t>
            </a:r>
            <a:endParaRPr/>
          </a:p>
          <a:p>
            <a:pPr indent="-88900" lvl="0" marL="228600" rtl="0" algn="l">
              <a:lnSpc>
                <a:spcPct val="90000"/>
              </a:lnSpc>
              <a:spcBef>
                <a:spcPts val="1000"/>
              </a:spcBef>
              <a:spcAft>
                <a:spcPts val="0"/>
              </a:spcAft>
              <a:buClr>
                <a:schemeClr val="dk1"/>
              </a:buClr>
              <a:buSzPts val="2200"/>
              <a:buNone/>
            </a:pPr>
            <a:r>
              <a:t/>
            </a:r>
            <a:endParaRPr sz="22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7" name="Shape 147"/>
        <p:cNvGrpSpPr/>
        <p:nvPr/>
      </p:nvGrpSpPr>
      <p:grpSpPr>
        <a:xfrm>
          <a:off x="0" y="0"/>
          <a:ext cx="0" cy="0"/>
          <a:chOff x="0" y="0"/>
          <a:chExt cx="0" cy="0"/>
        </a:xfrm>
      </p:grpSpPr>
      <p:sp>
        <p:nvSpPr>
          <p:cNvPr id="148" name="Google Shape;148;p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49" name="Google Shape;149;p7"/>
          <p:cNvSpPr txBox="1"/>
          <p:nvPr>
            <p:ph type="title"/>
          </p:nvPr>
        </p:nvSpPr>
        <p:spPr>
          <a:xfrm>
            <a:off x="630936" y="640080"/>
            <a:ext cx="4818888" cy="148132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000"/>
              <a:buFont typeface="Times New Roman"/>
              <a:buNone/>
            </a:pPr>
            <a:r>
              <a:rPr b="1" lang="en-GB" sz="3000"/>
              <a:t>Important Factors from PESTLE Analysis: </a:t>
            </a:r>
            <a:br>
              <a:rPr b="1" lang="en-GB" sz="3000"/>
            </a:br>
            <a:r>
              <a:rPr b="1" lang="en-GB" sz="3000"/>
              <a:t>Social:</a:t>
            </a:r>
            <a:endParaRPr sz="3000"/>
          </a:p>
        </p:txBody>
      </p:sp>
      <p:sp>
        <p:nvSpPr>
          <p:cNvPr id="150" name="Google Shape;150;p7"/>
          <p:cNvSpPr/>
          <p:nvPr/>
        </p:nvSpPr>
        <p:spPr>
          <a:xfrm>
            <a:off x="643278" y="2372868"/>
            <a:ext cx="3255095" cy="18288"/>
          </a:xfrm>
          <a:custGeom>
            <a:rect b="b" l="l" r="r" t="t"/>
            <a:pathLst>
              <a:path extrusionOk="0" fill="none" h="18288" w="3255095">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extrusionOk="0" h="18288" w="3255095">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cmpd="sng" w="381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51" name="Google Shape;151;p7"/>
          <p:cNvSpPr txBox="1"/>
          <p:nvPr>
            <p:ph idx="1" type="body"/>
          </p:nvPr>
        </p:nvSpPr>
        <p:spPr>
          <a:xfrm>
            <a:off x="630936" y="2660904"/>
            <a:ext cx="4818888" cy="35478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BrewBox kiosks would heavily push trendier options alongside a variety of functional drink options.</a:t>
            </a:r>
            <a:endParaRPr/>
          </a:p>
          <a:p>
            <a:pPr indent="-228600" lvl="0" marL="228600" rtl="0" algn="l">
              <a:lnSpc>
                <a:spcPct val="90000"/>
              </a:lnSpc>
              <a:spcBef>
                <a:spcPts val="1000"/>
              </a:spcBef>
              <a:spcAft>
                <a:spcPts val="0"/>
              </a:spcAft>
              <a:buClr>
                <a:schemeClr val="dk1"/>
              </a:buClr>
              <a:buSzPts val="2200"/>
              <a:buChar char="•"/>
            </a:pPr>
            <a:r>
              <a:rPr lang="en-GB" sz="2200"/>
              <a:t>Busy lifestyles and globalised tastes have also influenced the variety that has been brought about in the industry (Wholesale Manager, 2025).</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152" name="Google Shape;152;p7"/>
          <p:cNvPicPr preferRelativeResize="0"/>
          <p:nvPr/>
        </p:nvPicPr>
        <p:blipFill rotWithShape="1">
          <a:blip r:embed="rId3">
            <a:alphaModFix/>
          </a:blip>
          <a:srcRect b="0" l="0" r="0" t="0"/>
          <a:stretch/>
        </p:blipFill>
        <p:spPr>
          <a:xfrm>
            <a:off x="6099048" y="2064258"/>
            <a:ext cx="5458968" cy="272948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7" name="Shape 157"/>
        <p:cNvGrpSpPr/>
        <p:nvPr/>
      </p:nvGrpSpPr>
      <p:grpSpPr>
        <a:xfrm>
          <a:off x="0" y="0"/>
          <a:ext cx="0" cy="0"/>
          <a:chOff x="0" y="0"/>
          <a:chExt cx="0" cy="0"/>
        </a:xfrm>
      </p:grpSpPr>
      <p:sp>
        <p:nvSpPr>
          <p:cNvPr id="158" name="Google Shape;158;p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59" name="Google Shape;159;p8"/>
          <p:cNvSpPr txBox="1"/>
          <p:nvPr>
            <p:ph type="title"/>
          </p:nvPr>
        </p:nvSpPr>
        <p:spPr>
          <a:xfrm>
            <a:off x="630936" y="640080"/>
            <a:ext cx="4818888" cy="148132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000"/>
              <a:buFont typeface="Times New Roman"/>
              <a:buNone/>
            </a:pPr>
            <a:r>
              <a:rPr b="1" lang="en-GB" sz="3000"/>
              <a:t>Two Major Marketing Strategies:</a:t>
            </a:r>
            <a:br>
              <a:rPr b="1" lang="en-GB" sz="3000"/>
            </a:br>
            <a:r>
              <a:rPr b="1" lang="en-GB" sz="3000"/>
              <a:t>Digital Marketing:</a:t>
            </a:r>
            <a:endParaRPr sz="3000"/>
          </a:p>
        </p:txBody>
      </p:sp>
      <p:sp>
        <p:nvSpPr>
          <p:cNvPr id="160" name="Google Shape;160;p8"/>
          <p:cNvSpPr/>
          <p:nvPr/>
        </p:nvSpPr>
        <p:spPr>
          <a:xfrm>
            <a:off x="643278" y="2372868"/>
            <a:ext cx="3255095" cy="18288"/>
          </a:xfrm>
          <a:custGeom>
            <a:rect b="b" l="l" r="r" t="t"/>
            <a:pathLst>
              <a:path extrusionOk="0" fill="none" h="18288" w="3255095">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extrusionOk="0" h="18288" w="3255095">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cmpd="sng" w="381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61" name="Google Shape;161;p8"/>
          <p:cNvSpPr txBox="1"/>
          <p:nvPr>
            <p:ph idx="1" type="body"/>
          </p:nvPr>
        </p:nvSpPr>
        <p:spPr>
          <a:xfrm>
            <a:off x="630936" y="2660904"/>
            <a:ext cx="4818888" cy="35478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To support the culture of coffee and healthy beverages among students, the company would place curated posts on social media platforms such as Instagram, Facebook, and YouTube (Ngo, 2024).</a:t>
            </a:r>
            <a:endParaRPr/>
          </a:p>
          <a:p>
            <a:pPr indent="-228600" lvl="0" marL="228600" rtl="0" algn="l">
              <a:lnSpc>
                <a:spcPct val="90000"/>
              </a:lnSpc>
              <a:spcBef>
                <a:spcPts val="1000"/>
              </a:spcBef>
              <a:spcAft>
                <a:spcPts val="0"/>
              </a:spcAft>
              <a:buClr>
                <a:schemeClr val="dk1"/>
              </a:buClr>
              <a:buSzPts val="2200"/>
              <a:buChar char="•"/>
            </a:pPr>
            <a:r>
              <a:rPr lang="en-GB" sz="2200"/>
              <a:t>Customer-generated posts would be reshared and featured on platforms (Ngo, 2024).</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162" name="Google Shape;162;p8"/>
          <p:cNvPicPr preferRelativeResize="0"/>
          <p:nvPr/>
        </p:nvPicPr>
        <p:blipFill rotWithShape="1">
          <a:blip r:embed="rId3">
            <a:alphaModFix/>
          </a:blip>
          <a:srcRect b="0" l="0" r="0" t="0"/>
          <a:stretch/>
        </p:blipFill>
        <p:spPr>
          <a:xfrm>
            <a:off x="6099048" y="1607069"/>
            <a:ext cx="5458968" cy="364386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7" name="Shape 167"/>
        <p:cNvGrpSpPr/>
        <p:nvPr/>
      </p:nvGrpSpPr>
      <p:grpSpPr>
        <a:xfrm>
          <a:off x="0" y="0"/>
          <a:ext cx="0" cy="0"/>
          <a:chOff x="0" y="0"/>
          <a:chExt cx="0" cy="0"/>
        </a:xfrm>
      </p:grpSpPr>
      <p:sp>
        <p:nvSpPr>
          <p:cNvPr id="168" name="Google Shape;168;p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69" name="Google Shape;169;p9"/>
          <p:cNvSpPr txBox="1"/>
          <p:nvPr>
            <p:ph type="title"/>
          </p:nvPr>
        </p:nvSpPr>
        <p:spPr>
          <a:xfrm>
            <a:off x="630936" y="640080"/>
            <a:ext cx="4818888" cy="1481328"/>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000"/>
              <a:buFont typeface="Times New Roman"/>
              <a:buNone/>
            </a:pPr>
            <a:r>
              <a:rPr b="1" lang="en-GB" sz="3000"/>
              <a:t>Two Major Marketing Strategies:</a:t>
            </a:r>
            <a:br>
              <a:rPr b="1" lang="en-GB" sz="3000"/>
            </a:br>
            <a:r>
              <a:rPr b="1" lang="en-GB" sz="3000"/>
              <a:t>Digital Marketing:</a:t>
            </a:r>
            <a:endParaRPr sz="3000"/>
          </a:p>
        </p:txBody>
      </p:sp>
      <p:sp>
        <p:nvSpPr>
          <p:cNvPr id="170" name="Google Shape;170;p9"/>
          <p:cNvSpPr/>
          <p:nvPr/>
        </p:nvSpPr>
        <p:spPr>
          <a:xfrm>
            <a:off x="643278" y="2372868"/>
            <a:ext cx="3255095" cy="18288"/>
          </a:xfrm>
          <a:custGeom>
            <a:rect b="b" l="l" r="r" t="t"/>
            <a:pathLst>
              <a:path extrusionOk="0" fill="none" h="18288" w="3255095">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extrusionOk="0" h="18288" w="3255095">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cmpd="sng" w="381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71" name="Google Shape;171;p9"/>
          <p:cNvSpPr txBox="1"/>
          <p:nvPr>
            <p:ph idx="1" type="body"/>
          </p:nvPr>
        </p:nvSpPr>
        <p:spPr>
          <a:xfrm>
            <a:off x="630936" y="2660904"/>
            <a:ext cx="4818888" cy="35478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AI technology would store customer preferences and suggest personalised products (Venables, 2026).</a:t>
            </a:r>
            <a:endParaRPr/>
          </a:p>
          <a:p>
            <a:pPr indent="-228600" lvl="0" marL="228600" rtl="0" algn="l">
              <a:lnSpc>
                <a:spcPct val="90000"/>
              </a:lnSpc>
              <a:spcBef>
                <a:spcPts val="1000"/>
              </a:spcBef>
              <a:spcAft>
                <a:spcPts val="0"/>
              </a:spcAft>
              <a:buClr>
                <a:schemeClr val="dk1"/>
              </a:buClr>
              <a:buSzPts val="2200"/>
              <a:buChar char="•"/>
            </a:pPr>
            <a:r>
              <a:rPr lang="en-GB" sz="2200"/>
              <a:t>The company can also introduce a loyalty system, which would generate points on every purchase (Crouch </a:t>
            </a:r>
            <a:r>
              <a:rPr i="1" lang="en-GB" sz="2200"/>
              <a:t>et al.</a:t>
            </a:r>
            <a:r>
              <a:rPr lang="en-GB" sz="2200"/>
              <a:t>,2025).</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172" name="Google Shape;172;p9"/>
          <p:cNvPicPr preferRelativeResize="0"/>
          <p:nvPr/>
        </p:nvPicPr>
        <p:blipFill rotWithShape="1">
          <a:blip r:embed="rId3">
            <a:alphaModFix/>
          </a:blip>
          <a:srcRect b="0" l="0" r="0" t="0"/>
          <a:stretch/>
        </p:blipFill>
        <p:spPr>
          <a:xfrm>
            <a:off x="6099048" y="1723073"/>
            <a:ext cx="5458968" cy="341185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7" name="Shape 177"/>
        <p:cNvGrpSpPr/>
        <p:nvPr/>
      </p:nvGrpSpPr>
      <p:grpSpPr>
        <a:xfrm>
          <a:off x="0" y="0"/>
          <a:ext cx="0" cy="0"/>
          <a:chOff x="0" y="0"/>
          <a:chExt cx="0" cy="0"/>
        </a:xfrm>
      </p:grpSpPr>
      <p:sp>
        <p:nvSpPr>
          <p:cNvPr id="178" name="Google Shape;178;p10"/>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79" name="Google Shape;179;p10"/>
          <p:cNvSpPr txBox="1"/>
          <p:nvPr>
            <p:ph type="title"/>
          </p:nvPr>
        </p:nvSpPr>
        <p:spPr>
          <a:xfrm>
            <a:off x="838201" y="365125"/>
            <a:ext cx="5251316" cy="180730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100"/>
              <a:buFont typeface="Times New Roman"/>
              <a:buNone/>
            </a:pPr>
            <a:r>
              <a:rPr b="1" lang="en-GB" sz="4100"/>
              <a:t>Funding Requirements and Allocation:</a:t>
            </a:r>
            <a:endParaRPr sz="4100"/>
          </a:p>
        </p:txBody>
      </p:sp>
      <p:sp>
        <p:nvSpPr>
          <p:cNvPr id="180" name="Google Shape;180;p10"/>
          <p:cNvSpPr txBox="1"/>
          <p:nvPr>
            <p:ph idx="1" type="body"/>
          </p:nvPr>
        </p:nvSpPr>
        <p:spPr>
          <a:xfrm>
            <a:off x="838200" y="2333297"/>
            <a:ext cx="4619621" cy="384366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GB" sz="2000"/>
              <a:t>During the initial stage, the company would need to purchase the kiosks and supporting technology for its operations.</a:t>
            </a:r>
            <a:endParaRPr/>
          </a:p>
          <a:p>
            <a:pPr indent="-228600" lvl="0" marL="228600" rtl="0" algn="l">
              <a:lnSpc>
                <a:spcPct val="90000"/>
              </a:lnSpc>
              <a:spcBef>
                <a:spcPts val="1000"/>
              </a:spcBef>
              <a:spcAft>
                <a:spcPts val="0"/>
              </a:spcAft>
              <a:buClr>
                <a:schemeClr val="dk1"/>
              </a:buClr>
              <a:buSzPts val="2000"/>
              <a:buChar char="•"/>
            </a:pPr>
            <a:r>
              <a:rPr lang="en-GB" sz="2000"/>
              <a:t> A total investment of £23,000 would be necessary. £12,000 pounds would be invested into Kiosks and machines, and £3,000 for installations.</a:t>
            </a:r>
            <a:endParaRPr/>
          </a:p>
          <a:p>
            <a:pPr indent="-101600" lvl="0" marL="228600" rtl="0" algn="l">
              <a:lnSpc>
                <a:spcPct val="90000"/>
              </a:lnSpc>
              <a:spcBef>
                <a:spcPts val="1000"/>
              </a:spcBef>
              <a:spcAft>
                <a:spcPts val="0"/>
              </a:spcAft>
              <a:buClr>
                <a:schemeClr val="dk1"/>
              </a:buClr>
              <a:buSzPts val="2000"/>
              <a:buNone/>
            </a:pPr>
            <a:r>
              <a:t/>
            </a:r>
            <a:endParaRPr sz="2000"/>
          </a:p>
        </p:txBody>
      </p:sp>
      <p:pic>
        <p:nvPicPr>
          <p:cNvPr id="181" name="Google Shape;181;p10"/>
          <p:cNvPicPr preferRelativeResize="0"/>
          <p:nvPr/>
        </p:nvPicPr>
        <p:blipFill rotWithShape="1">
          <a:blip r:embed="rId3">
            <a:alphaModFix/>
          </a:blip>
          <a:srcRect b="0" l="17718" r="17072" t="0"/>
          <a:stretch/>
        </p:blipFill>
        <p:spPr>
          <a:xfrm>
            <a:off x="6229215" y="10"/>
            <a:ext cx="5962785" cy="6857990"/>
          </a:xfrm>
          <a:custGeom>
            <a:rect b="b" l="l" r="r" t="t"/>
            <a:pathLst>
              <a:path extrusionOk="0" h="6858000" w="5962785">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6" name="Shape 186"/>
        <p:cNvGrpSpPr/>
        <p:nvPr/>
      </p:nvGrpSpPr>
      <p:grpSpPr>
        <a:xfrm>
          <a:off x="0" y="0"/>
          <a:ext cx="0" cy="0"/>
          <a:chOff x="0" y="0"/>
          <a:chExt cx="0" cy="0"/>
        </a:xfrm>
      </p:grpSpPr>
      <p:sp>
        <p:nvSpPr>
          <p:cNvPr id="187" name="Google Shape;187;p11"/>
          <p:cNvSpPr txBox="1"/>
          <p:nvPr>
            <p:ph type="title"/>
          </p:nvPr>
        </p:nvSpPr>
        <p:spPr>
          <a:xfrm>
            <a:off x="6823878" y="741391"/>
            <a:ext cx="4491821" cy="1616203"/>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Times New Roman"/>
              <a:buNone/>
            </a:pPr>
            <a:r>
              <a:rPr b="1" lang="en-GB" sz="3200"/>
              <a:t>Initial Costs and Profit Generation:</a:t>
            </a:r>
            <a:endParaRPr sz="3200"/>
          </a:p>
        </p:txBody>
      </p:sp>
      <p:pic>
        <p:nvPicPr>
          <p:cNvPr descr="Codes on papers" id="188" name="Google Shape;188;p11"/>
          <p:cNvPicPr preferRelativeResize="0"/>
          <p:nvPr/>
        </p:nvPicPr>
        <p:blipFill rotWithShape="1">
          <a:blip r:embed="rId3">
            <a:alphaModFix/>
          </a:blip>
          <a:srcRect b="-1" l="21307" r="19359" t="0"/>
          <a:stretch/>
        </p:blipFill>
        <p:spPr>
          <a:xfrm>
            <a:off x="20" y="10"/>
            <a:ext cx="6095980" cy="6857990"/>
          </a:xfrm>
          <a:prstGeom prst="rect">
            <a:avLst/>
          </a:prstGeom>
          <a:noFill/>
          <a:ln>
            <a:noFill/>
          </a:ln>
        </p:spPr>
      </p:pic>
      <p:grpSp>
        <p:nvGrpSpPr>
          <p:cNvPr id="189" name="Google Shape;189;p11"/>
          <p:cNvGrpSpPr/>
          <p:nvPr/>
        </p:nvGrpSpPr>
        <p:grpSpPr>
          <a:xfrm>
            <a:off x="0" y="0"/>
            <a:ext cx="123362" cy="6858000"/>
            <a:chOff x="12068638" y="0"/>
            <a:chExt cx="123362" cy="6858000"/>
          </a:xfrm>
        </p:grpSpPr>
        <p:sp>
          <p:nvSpPr>
            <p:cNvPr id="190" name="Google Shape;190;p11"/>
            <p:cNvSpPr/>
            <p:nvPr/>
          </p:nvSpPr>
          <p:spPr>
            <a:xfrm>
              <a:off x="12068638" y="0"/>
              <a:ext cx="123362" cy="6858000"/>
            </a:xfrm>
            <a:prstGeom prst="rect">
              <a:avLst/>
            </a:prstGeom>
            <a:gradFill>
              <a:gsLst>
                <a:gs pos="0">
                  <a:schemeClr val="accent2"/>
                </a:gs>
                <a:gs pos="100000">
                  <a:schemeClr val="accent5"/>
                </a:gs>
              </a:gsLst>
              <a:lin ang="1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91" name="Google Shape;191;p11"/>
            <p:cNvSpPr/>
            <p:nvPr/>
          </p:nvSpPr>
          <p:spPr>
            <a:xfrm>
              <a:off x="12068638" y="4139706"/>
              <a:ext cx="123362" cy="2718294"/>
            </a:xfrm>
            <a:prstGeom prst="rect">
              <a:avLst/>
            </a:prstGeom>
            <a:gradFill>
              <a:gsLst>
                <a:gs pos="0">
                  <a:srgbClr val="A02B93">
                    <a:alpha val="0"/>
                  </a:srgbClr>
                </a:gs>
                <a:gs pos="19000">
                  <a:srgbClr val="A02B93">
                    <a:alpha val="0"/>
                  </a:srgbClr>
                </a:gs>
                <a:gs pos="100000">
                  <a:srgbClr val="D86CCC"/>
                </a:gs>
              </a:gsLst>
              <a:lin ang="6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grpSp>
      <p:sp>
        <p:nvSpPr>
          <p:cNvPr id="192" name="Google Shape;192;p11"/>
          <p:cNvSpPr txBox="1"/>
          <p:nvPr>
            <p:ph idx="1" type="body"/>
          </p:nvPr>
        </p:nvSpPr>
        <p:spPr>
          <a:xfrm>
            <a:off x="6823878" y="2533476"/>
            <a:ext cx="4491820" cy="344783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GB" sz="2000"/>
              <a:t>High initial costs also run the risk of a longer payback period (Ayarkwa</a:t>
            </a:r>
            <a:r>
              <a:rPr i="1" lang="en-GB" sz="2000"/>
              <a:t> et al.,</a:t>
            </a:r>
            <a:r>
              <a:rPr lang="en-GB" sz="2000"/>
              <a:t> 2022).</a:t>
            </a:r>
            <a:endParaRPr b="1" sz="2000"/>
          </a:p>
          <a:p>
            <a:pPr indent="-228600" lvl="0" marL="228600" rtl="0" algn="l">
              <a:lnSpc>
                <a:spcPct val="90000"/>
              </a:lnSpc>
              <a:spcBef>
                <a:spcPts val="1000"/>
              </a:spcBef>
              <a:spcAft>
                <a:spcPts val="0"/>
              </a:spcAft>
              <a:buClr>
                <a:schemeClr val="dk1"/>
              </a:buClr>
              <a:buSzPts val="2000"/>
              <a:buChar char="•"/>
            </a:pPr>
            <a:r>
              <a:rPr lang="en-GB" sz="2000"/>
              <a:t>The net profit after taxes would amount to £7,120, £8,000 and £10,000 in the course of three years.</a:t>
            </a:r>
            <a:endParaRPr/>
          </a:p>
          <a:p>
            <a:pPr indent="-101600" lvl="0" marL="228600" rtl="0" algn="l">
              <a:lnSpc>
                <a:spcPct val="90000"/>
              </a:lnSpc>
              <a:spcBef>
                <a:spcPts val="1000"/>
              </a:spcBef>
              <a:spcAft>
                <a:spcPts val="0"/>
              </a:spcAft>
              <a:buClr>
                <a:schemeClr val="dk1"/>
              </a:buClr>
              <a:buSzPts val="2000"/>
              <a:buNone/>
            </a:pPr>
            <a:r>
              <a:t/>
            </a:r>
            <a:endParaRPr sz="20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7" name="Shape 197"/>
        <p:cNvGrpSpPr/>
        <p:nvPr/>
      </p:nvGrpSpPr>
      <p:grpSpPr>
        <a:xfrm>
          <a:off x="0" y="0"/>
          <a:ext cx="0" cy="0"/>
          <a:chOff x="0" y="0"/>
          <a:chExt cx="0" cy="0"/>
        </a:xfrm>
      </p:grpSpPr>
      <p:sp>
        <p:nvSpPr>
          <p:cNvPr id="198" name="Google Shape;198;p12"/>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199" name="Google Shape;199;p12"/>
          <p:cNvSpPr txBox="1"/>
          <p:nvPr>
            <p:ph type="title"/>
          </p:nvPr>
        </p:nvSpPr>
        <p:spPr>
          <a:xfrm>
            <a:off x="640080" y="325369"/>
            <a:ext cx="4368602" cy="1956841"/>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400"/>
              <a:buFont typeface="Times New Roman"/>
              <a:buNone/>
            </a:pPr>
            <a:r>
              <a:rPr b="1" lang="en-GB" sz="5400"/>
              <a:t>Conclusions: </a:t>
            </a:r>
            <a:endParaRPr sz="5400"/>
          </a:p>
        </p:txBody>
      </p:sp>
      <p:sp>
        <p:nvSpPr>
          <p:cNvPr id="200" name="Google Shape;200;p12"/>
          <p:cNvSpPr/>
          <p:nvPr/>
        </p:nvSpPr>
        <p:spPr>
          <a:xfrm>
            <a:off x="640080" y="2586994"/>
            <a:ext cx="3474720" cy="18288"/>
          </a:xfrm>
          <a:custGeom>
            <a:rect b="b" l="l" r="r" t="t"/>
            <a:pathLst>
              <a:path extrusionOk="0" fill="none" h="18288" w="347472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extrusionOk="0" h="18288" w="347472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cap="rnd" cmpd="sng" w="4445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201" name="Google Shape;201;p12"/>
          <p:cNvSpPr txBox="1"/>
          <p:nvPr>
            <p:ph idx="1" type="body"/>
          </p:nvPr>
        </p:nvSpPr>
        <p:spPr>
          <a:xfrm>
            <a:off x="640080" y="2872899"/>
            <a:ext cx="4243589" cy="332066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200"/>
              <a:buChar char="•"/>
            </a:pPr>
            <a:r>
              <a:rPr lang="en-GB" sz="2200"/>
              <a:t>The presentation has stated the use of kiosk technology to be an integral part of the business’s success.</a:t>
            </a:r>
            <a:endParaRPr/>
          </a:p>
          <a:p>
            <a:pPr indent="-228600" lvl="0" marL="228600" rtl="0" algn="l">
              <a:lnSpc>
                <a:spcPct val="90000"/>
              </a:lnSpc>
              <a:spcBef>
                <a:spcPts val="1000"/>
              </a:spcBef>
              <a:spcAft>
                <a:spcPts val="0"/>
              </a:spcAft>
              <a:buClr>
                <a:schemeClr val="dk1"/>
              </a:buClr>
              <a:buSzPts val="2200"/>
              <a:buChar char="•"/>
            </a:pPr>
            <a:r>
              <a:rPr lang="en-GB" sz="2200"/>
              <a:t>The total initial investment and profit generation strategies have also been defined in the final portions.</a:t>
            </a:r>
            <a:endParaRPr/>
          </a:p>
          <a:p>
            <a:pPr indent="-88900" lvl="0" marL="228600" rtl="0" algn="l">
              <a:lnSpc>
                <a:spcPct val="90000"/>
              </a:lnSpc>
              <a:spcBef>
                <a:spcPts val="1000"/>
              </a:spcBef>
              <a:spcAft>
                <a:spcPts val="0"/>
              </a:spcAft>
              <a:buClr>
                <a:schemeClr val="dk1"/>
              </a:buClr>
              <a:buSzPts val="2200"/>
              <a:buNone/>
            </a:pPr>
            <a:r>
              <a:t/>
            </a:r>
            <a:endParaRPr sz="2200"/>
          </a:p>
        </p:txBody>
      </p:sp>
      <p:pic>
        <p:nvPicPr>
          <p:cNvPr id="202" name="Google Shape;202;p12"/>
          <p:cNvPicPr preferRelativeResize="0"/>
          <p:nvPr/>
        </p:nvPicPr>
        <p:blipFill rotWithShape="1">
          <a:blip r:embed="rId3">
            <a:alphaModFix/>
          </a:blip>
          <a:srcRect b="2" l="0" r="2" t="302"/>
          <a:stretch/>
        </p:blipFill>
        <p:spPr>
          <a:xfrm>
            <a:off x="5311702" y="10"/>
            <a:ext cx="6878775" cy="6857990"/>
          </a:xfrm>
          <a:custGeom>
            <a:rect b="b" l="l" r="r" t="t"/>
            <a:pathLst>
              <a:path extrusionOk="0" h="6858000" w="6878775">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Times New Roman"/>
              <a:buNone/>
            </a:pPr>
            <a:r>
              <a:rPr b="1" lang="en-GB"/>
              <a:t>References:</a:t>
            </a:r>
            <a:endParaRPr/>
          </a:p>
        </p:txBody>
      </p:sp>
      <p:sp>
        <p:nvSpPr>
          <p:cNvPr id="208" name="Google Shape;208;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55000" lnSpcReduction="20000"/>
          </a:bodyPr>
          <a:lstStyle/>
          <a:p>
            <a:pPr indent="-228600" lvl="0" marL="228600" rtl="0" algn="l">
              <a:lnSpc>
                <a:spcPct val="90000"/>
              </a:lnSpc>
              <a:spcBef>
                <a:spcPts val="0"/>
              </a:spcBef>
              <a:spcAft>
                <a:spcPts val="0"/>
              </a:spcAft>
              <a:buClr>
                <a:schemeClr val="dk1"/>
              </a:buClr>
              <a:buSzPct val="100000"/>
              <a:buChar char="•"/>
            </a:pPr>
            <a:r>
              <a:rPr lang="en-GB"/>
              <a:t>Ayarkwa, J., Opoku, D.G.J., Antwi-Afari, P. and Li, R.Y.M., (2022). Sustainable building processes’ challenges and strategies: The relative important index approach. </a:t>
            </a:r>
            <a:r>
              <a:rPr i="1" lang="en-GB"/>
              <a:t>Cleaner Engineering and Technology, 7, </a:t>
            </a:r>
            <a:r>
              <a:rPr lang="en-GB"/>
              <a:t>p.100455. </a:t>
            </a:r>
            <a:r>
              <a:rPr lang="en-GB" u="sng">
                <a:solidFill>
                  <a:schemeClr val="hlink"/>
                </a:solidFill>
                <a:hlinkClick r:id="rId3"/>
              </a:rPr>
              <a:t>https://www.sciencedirect.com/science/article/pii/S266679082200060X</a:t>
            </a:r>
            <a:endParaRPr/>
          </a:p>
          <a:p>
            <a:pPr indent="-228600" lvl="0" marL="228600" rtl="0" algn="l">
              <a:lnSpc>
                <a:spcPct val="90000"/>
              </a:lnSpc>
              <a:spcBef>
                <a:spcPts val="1000"/>
              </a:spcBef>
              <a:spcAft>
                <a:spcPts val="0"/>
              </a:spcAft>
              <a:buClr>
                <a:schemeClr val="dk1"/>
              </a:buClr>
              <a:buSzPct val="100000"/>
              <a:buChar char="•"/>
            </a:pPr>
            <a:r>
              <a:rPr lang="en-GB"/>
              <a:t>BBB (2026) </a:t>
            </a:r>
            <a:r>
              <a:rPr i="1" lang="en-GB"/>
              <a:t>What is a private limited company? | start up loans</a:t>
            </a:r>
            <a:r>
              <a:rPr lang="en-GB"/>
              <a:t>, </a:t>
            </a:r>
            <a:r>
              <a:rPr i="1" lang="en-GB"/>
              <a:t>British Business Bank</a:t>
            </a:r>
            <a:r>
              <a:rPr lang="en-GB"/>
              <a:t>. Available at: https://www.startuploans.co.uk/support-and-guidance/business-guidance/legal/what-is-private-limited-company (Accessed: 08 April 2026). </a:t>
            </a:r>
            <a:endParaRPr/>
          </a:p>
          <a:p>
            <a:pPr indent="-228600" lvl="0" marL="228600" rtl="0" algn="l">
              <a:lnSpc>
                <a:spcPct val="90000"/>
              </a:lnSpc>
              <a:spcBef>
                <a:spcPts val="1000"/>
              </a:spcBef>
              <a:spcAft>
                <a:spcPts val="0"/>
              </a:spcAft>
              <a:buClr>
                <a:schemeClr val="dk1"/>
              </a:buClr>
              <a:buSzPct val="100000"/>
              <a:buChar char="•"/>
            </a:pPr>
            <a:r>
              <a:rPr lang="en-GB"/>
              <a:t>Crouch, E. </a:t>
            </a:r>
            <a:r>
              <a:rPr i="1" lang="en-GB"/>
              <a:t>et al.</a:t>
            </a:r>
            <a:r>
              <a:rPr lang="en-GB"/>
              <a:t> (2025) </a:t>
            </a:r>
            <a:r>
              <a:rPr i="1" lang="en-GB"/>
              <a:t>Loyalty programs are growing-so are customer expectations</a:t>
            </a:r>
            <a:r>
              <a:rPr lang="en-GB"/>
              <a:t>, </a:t>
            </a:r>
            <a:r>
              <a:rPr i="1" lang="en-GB"/>
              <a:t>BCG Global</a:t>
            </a:r>
            <a:r>
              <a:rPr lang="en-GB"/>
              <a:t>. Available at: https://www.bcg.com/publications/2024/loyalty-programs-customer-expectations-growing (Accessed: 08 April 2026). </a:t>
            </a:r>
            <a:endParaRPr/>
          </a:p>
          <a:p>
            <a:pPr indent="-228600" lvl="0" marL="228600" rtl="0" algn="l">
              <a:lnSpc>
                <a:spcPct val="90000"/>
              </a:lnSpc>
              <a:spcBef>
                <a:spcPts val="1000"/>
              </a:spcBef>
              <a:spcAft>
                <a:spcPts val="0"/>
              </a:spcAft>
              <a:buClr>
                <a:schemeClr val="dk1"/>
              </a:buClr>
              <a:buSzPct val="100000"/>
              <a:buChar char="•"/>
            </a:pPr>
            <a:r>
              <a:rPr lang="en-GB"/>
              <a:t>Ngo, L.V. (2024) </a:t>
            </a:r>
            <a:r>
              <a:rPr i="1" lang="en-GB"/>
              <a:t>Unlock the secrets of viral campaigns: Master social media marketing</a:t>
            </a:r>
            <a:r>
              <a:rPr lang="en-GB"/>
              <a:t>, </a:t>
            </a:r>
            <a:r>
              <a:rPr i="1" lang="en-GB"/>
              <a:t>UNSW BusinessThink</a:t>
            </a:r>
            <a:r>
              <a:rPr lang="en-GB"/>
              <a:t>. Available at: https://www.businessthink.unsw.edu.au/articles/secrets-of-the-most-successful-social-media-marketing-campaigns (Accessed: 08 April 2026). </a:t>
            </a:r>
            <a:endParaRPr/>
          </a:p>
          <a:p>
            <a:pPr indent="-228600" lvl="0" marL="228600" rtl="0" algn="l">
              <a:lnSpc>
                <a:spcPct val="90000"/>
              </a:lnSpc>
              <a:spcBef>
                <a:spcPts val="1000"/>
              </a:spcBef>
              <a:spcAft>
                <a:spcPts val="0"/>
              </a:spcAft>
              <a:buClr>
                <a:schemeClr val="dk1"/>
              </a:buClr>
              <a:buSzPct val="100000"/>
              <a:buChar char="•"/>
            </a:pPr>
            <a:r>
              <a:rPr lang="en-GB"/>
              <a:t>Patel, B. (2025) </a:t>
            </a:r>
            <a:r>
              <a:rPr i="1" lang="en-GB"/>
              <a:t>How cafés can manage rising coffee prices</a:t>
            </a:r>
            <a:r>
              <a:rPr lang="en-GB"/>
              <a:t>, </a:t>
            </a:r>
            <a:r>
              <a:rPr i="1" lang="en-GB"/>
              <a:t>Perfect Daily Grind</a:t>
            </a:r>
            <a:r>
              <a:rPr lang="en-GB"/>
              <a:t>. Available at: https://perfectdailygrind.com/2025/11/how-cafes-can-manage-rising-coffee-prices/ (Accessed: 08 April 2026). </a:t>
            </a:r>
            <a:endParaRPr/>
          </a:p>
          <a:p>
            <a:pPr indent="-228600" lvl="0" marL="228600" rtl="0" algn="l">
              <a:lnSpc>
                <a:spcPct val="90000"/>
              </a:lnSpc>
              <a:spcBef>
                <a:spcPts val="1000"/>
              </a:spcBef>
              <a:spcAft>
                <a:spcPts val="0"/>
              </a:spcAft>
              <a:buClr>
                <a:schemeClr val="dk1"/>
              </a:buClr>
              <a:buSzPct val="100000"/>
              <a:buChar char="•"/>
            </a:pPr>
            <a:r>
              <a:rPr lang="en-GB"/>
              <a:t>Springer, A. (2025) </a:t>
            </a:r>
            <a:r>
              <a:rPr i="1" lang="en-GB"/>
              <a:t>The hierarchical organization structure</a:t>
            </a:r>
            <a:r>
              <a:rPr lang="en-GB"/>
              <a:t>, </a:t>
            </a:r>
            <a:r>
              <a:rPr i="1" lang="en-GB"/>
              <a:t>Functionly</a:t>
            </a:r>
            <a:r>
              <a:rPr lang="en-GB"/>
              <a:t>. Available at: https://www.functionly.com/orginometry/hierarchy/hierarchical-structure (Accessed: 08 April 2026). </a:t>
            </a:r>
            <a:endParaRPr/>
          </a:p>
          <a:p>
            <a:pPr indent="-228600" lvl="0" marL="228600" rtl="0" algn="l">
              <a:lnSpc>
                <a:spcPct val="90000"/>
              </a:lnSpc>
              <a:spcBef>
                <a:spcPts val="1000"/>
              </a:spcBef>
              <a:spcAft>
                <a:spcPts val="0"/>
              </a:spcAft>
              <a:buClr>
                <a:schemeClr val="dk1"/>
              </a:buClr>
              <a:buSzPct val="100000"/>
              <a:buChar char="•"/>
            </a:pPr>
            <a:r>
              <a:rPr lang="en-GB"/>
              <a:t>Venables, R. (2026) </a:t>
            </a:r>
            <a:r>
              <a:rPr i="1" lang="en-GB"/>
              <a:t>Kiosk or robot? how AI is changing the dynamics of self-service</a:t>
            </a:r>
            <a:r>
              <a:rPr lang="en-GB"/>
              <a:t>, </a:t>
            </a:r>
            <a:r>
              <a:rPr i="1" lang="en-GB"/>
              <a:t>Acante</a:t>
            </a:r>
            <a:r>
              <a:rPr lang="en-GB"/>
              <a:t>. Available at: https://acante.co.uk/news/kiosk-or-robot-how-ai-is-changing-the-dynamics-of-self-service/ (Accessed: 08 April 2026). </a:t>
            </a:r>
            <a:endParaRPr/>
          </a:p>
          <a:p>
            <a:pPr indent="-228600" lvl="0" marL="228600" rtl="0" algn="l">
              <a:lnSpc>
                <a:spcPct val="90000"/>
              </a:lnSpc>
              <a:spcBef>
                <a:spcPts val="1000"/>
              </a:spcBef>
              <a:spcAft>
                <a:spcPts val="0"/>
              </a:spcAft>
              <a:buClr>
                <a:schemeClr val="dk1"/>
              </a:buClr>
              <a:buSzPct val="100000"/>
              <a:buChar char="•"/>
            </a:pPr>
            <a:r>
              <a:rPr lang="en-GB"/>
              <a:t>Wholesale Manager (2025) </a:t>
            </a:r>
            <a:r>
              <a:rPr i="1" lang="en-GB"/>
              <a:t>Café culture – consumers are embracing both Hot Beverages and RTD Cold Coffee</a:t>
            </a:r>
            <a:r>
              <a:rPr lang="en-GB"/>
              <a:t>, </a:t>
            </a:r>
            <a:r>
              <a:rPr i="1" lang="en-GB"/>
              <a:t>Wholesale Manager - The news magazine for the UK wholesale and cash &amp; carry industry</a:t>
            </a:r>
            <a:r>
              <a:rPr lang="en-GB"/>
              <a:t>. Available at: https://wholesalemanager.co.uk/cafe-culture-consumers-are-embracing-both-hot-beverages-and-rtd-cold-coffee/ (Accessed: 08 April 2026).</a:t>
            </a:r>
            <a:endParaRPr/>
          </a:p>
          <a:p>
            <a:pPr indent="-13081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2026-04-08T08:47:05Z</dcterms:created>
  <dc:creator>arkapaul942@outlook.com</dc:creator>
</cp:coreProperties>
</file>