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4"/>
  </p:sldMasterIdLst>
  <p:sldIdLst>
    <p:sldId id="256" r:id="rId5"/>
    <p:sldId id="271" r:id="rId6"/>
    <p:sldId id="268" r:id="rId7"/>
    <p:sldId id="272" r:id="rId8"/>
    <p:sldId id="264" r:id="rId9"/>
    <p:sldId id="274" r:id="rId10"/>
    <p:sldId id="286" r:id="rId11"/>
    <p:sldId id="269" r:id="rId12"/>
    <p:sldId id="278" r:id="rId13"/>
    <p:sldId id="275" r:id="rId14"/>
    <p:sldId id="260" r:id="rId15"/>
    <p:sldId id="262" r:id="rId16"/>
    <p:sldId id="270" r:id="rId17"/>
    <p:sldId id="266" r:id="rId18"/>
    <p:sldId id="263" r:id="rId19"/>
    <p:sldId id="281" r:id="rId20"/>
    <p:sldId id="280" r:id="rId21"/>
    <p:sldId id="279" r:id="rId22"/>
    <p:sldId id="283" r:id="rId23"/>
    <p:sldId id="282" r:id="rId24"/>
    <p:sldId id="285" r:id="rId25"/>
    <p:sldId id="284" r:id="rId26"/>
    <p:sldId id="267" r:id="rId27"/>
    <p:sldId id="287" r:id="rId28"/>
    <p:sldId id="265" r:id="rId29"/>
    <p:sldId id="259"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88" autoAdjust="0"/>
    <p:restoredTop sz="94660"/>
  </p:normalViewPr>
  <p:slideViewPr>
    <p:cSldViewPr snapToGrid="0">
      <p:cViewPr varScale="1">
        <p:scale>
          <a:sx n="72" d="100"/>
          <a:sy n="72" d="100"/>
        </p:scale>
        <p:origin x="6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8" Type="http://schemas.openxmlformats.org/officeDocument/2006/relationships/slide" Target="slides/slide4.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Gender</c:v>
                </c:pt>
              </c:strCache>
            </c:strRef>
          </c:tx>
          <c:dPt>
            <c:idx val="0"/>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027A-4C1F-B7E3-6748CA575D7B}"/>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6C31-4EA3-963A-471F8712FC40}"/>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6C31-4EA3-963A-471F8712FC40}"/>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6C31-4EA3-963A-471F8712FC40}"/>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2"/>
                <c:pt idx="0">
                  <c:v>Men</c:v>
                </c:pt>
                <c:pt idx="1">
                  <c:v>Women</c:v>
                </c:pt>
              </c:strCache>
            </c:strRef>
          </c:cat>
          <c:val>
            <c:numRef>
              <c:f>Sheet1!$B$2:$B$5</c:f>
              <c:numCache>
                <c:formatCode>General</c:formatCode>
                <c:ptCount val="4"/>
                <c:pt idx="0">
                  <c:v>10</c:v>
                </c:pt>
                <c:pt idx="1">
                  <c:v>10</c:v>
                </c:pt>
              </c:numCache>
            </c:numRef>
          </c:val>
          <c:extLst>
            <c:ext xmlns:c16="http://schemas.microsoft.com/office/drawing/2014/chart" uri="{C3380CC4-5D6E-409C-BE32-E72D297353CC}">
              <c16:uniqueId val="{00000000-027A-4C1F-B7E3-6748CA575D7B}"/>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t"/>
      <c:legendEntry>
        <c:idx val="2"/>
        <c:delete val="1"/>
      </c:legendEntry>
      <c:legendEntry>
        <c:idx val="3"/>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Age</c:v>
                </c:pt>
              </c:strCache>
            </c:strRef>
          </c:tx>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2-A5B3-4A91-A19A-439C1E0F57C3}"/>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E4A2-4B58-8CED-B9E97D822399}"/>
              </c:ext>
            </c:extLst>
          </c:dPt>
          <c:dPt>
            <c:idx val="2"/>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A5B3-4A91-A19A-439C1E0F57C3}"/>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18-22</c:v>
                </c:pt>
                <c:pt idx="1">
                  <c:v>23-27</c:v>
                </c:pt>
                <c:pt idx="2">
                  <c:v>28-32</c:v>
                </c:pt>
              </c:strCache>
            </c:strRef>
          </c:cat>
          <c:val>
            <c:numRef>
              <c:f>Sheet1!$B$2:$B$4</c:f>
              <c:numCache>
                <c:formatCode>General</c:formatCode>
                <c:ptCount val="3"/>
                <c:pt idx="0">
                  <c:v>5</c:v>
                </c:pt>
                <c:pt idx="1">
                  <c:v>7</c:v>
                </c:pt>
                <c:pt idx="2">
                  <c:v>7</c:v>
                </c:pt>
              </c:numCache>
            </c:numRef>
          </c:val>
          <c:extLst>
            <c:ext xmlns:c16="http://schemas.microsoft.com/office/drawing/2014/chart" uri="{C3380CC4-5D6E-409C-BE32-E72D297353CC}">
              <c16:uniqueId val="{00000000-A5B3-4A91-A19A-439C1E0F57C3}"/>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600" dirty="0">
                <a:solidFill>
                  <a:schemeClr val="accent1">
                    <a:lumMod val="75000"/>
                  </a:schemeClr>
                </a:solidFill>
                <a:latin typeface="Arial Black" panose="020B0A04020102020204" pitchFamily="34" charset="0"/>
              </a:rPr>
              <a:t>Children</a:t>
            </a:r>
            <a:r>
              <a:rPr lang="en-GB" sz="1600" baseline="0" dirty="0">
                <a:solidFill>
                  <a:schemeClr val="accent1">
                    <a:lumMod val="75000"/>
                  </a:schemeClr>
                </a:solidFill>
                <a:latin typeface="Arial Black" panose="020B0A04020102020204" pitchFamily="34" charset="0"/>
              </a:rPr>
              <a:t> Logo - Case Study</a:t>
            </a:r>
            <a:endParaRPr lang="en-GB" sz="1600" dirty="0">
              <a:solidFill>
                <a:schemeClr val="accent1">
                  <a:lumMod val="75000"/>
                </a:schemeClr>
              </a:solidFill>
              <a:latin typeface="Arial Black" panose="020B0A0402010202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dPt>
            <c:idx val="0"/>
            <c:bubble3D val="0"/>
            <c:spPr>
              <a:solidFill>
                <a:schemeClr val="accent5"/>
              </a:solidFill>
              <a:ln>
                <a:noFill/>
              </a:ln>
              <a:effectLst/>
            </c:spPr>
            <c:extLst>
              <c:ext xmlns:c16="http://schemas.microsoft.com/office/drawing/2014/chart" uri="{C3380CC4-5D6E-409C-BE32-E72D297353CC}">
                <c16:uniqueId val="{00000001-9A22-4E58-BC9D-E60B9B699737}"/>
              </c:ext>
            </c:extLst>
          </c:dPt>
          <c:dPt>
            <c:idx val="1"/>
            <c:bubble3D val="0"/>
            <c:spPr>
              <a:solidFill>
                <a:schemeClr val="accent2"/>
              </a:solidFill>
              <a:ln>
                <a:noFill/>
              </a:ln>
              <a:effectLst/>
            </c:spPr>
            <c:extLst>
              <c:ext xmlns:c16="http://schemas.microsoft.com/office/drawing/2014/chart" uri="{C3380CC4-5D6E-409C-BE32-E72D297353CC}">
                <c16:uniqueId val="{00000003-9A22-4E58-BC9D-E60B9B699737}"/>
              </c:ext>
            </c:extLst>
          </c:dPt>
          <c:dLbls>
            <c:dLbl>
              <c:idx val="0"/>
              <c:layout>
                <c:manualLayout>
                  <c:x val="0.20277777777777767"/>
                  <c:y val="-4.6296296296297144E-3"/>
                </c:manualLayout>
              </c:layout>
              <c:tx>
                <c:rich>
                  <a:bodyPr/>
                  <a:lstStyle/>
                  <a:p>
                    <a:r>
                      <a:rPr lang="en-US" sz="1400" b="1" baseline="0" dirty="0">
                        <a:solidFill>
                          <a:schemeClr val="accent1">
                            <a:lumMod val="75000"/>
                          </a:schemeClr>
                        </a:solidFill>
                        <a:latin typeface="Arial Black" panose="020B0A04020102020204" pitchFamily="34" charset="0"/>
                      </a:rPr>
                      <a:t>Seahorse = </a:t>
                    </a:r>
                    <a:fld id="{97C472EB-54A2-4F7B-B0D5-692750D0CCB2}" type="VALUE">
                      <a:rPr lang="en-US" sz="1400" b="1" baseline="0">
                        <a:solidFill>
                          <a:schemeClr val="accent1">
                            <a:lumMod val="75000"/>
                          </a:schemeClr>
                        </a:solidFill>
                        <a:latin typeface="Arial Black" panose="020B0A04020102020204" pitchFamily="34" charset="0"/>
                      </a:rPr>
                      <a:pPr/>
                      <a:t>[VALUE]</a:t>
                    </a:fld>
                    <a:endParaRPr lang="en-US" sz="1400" b="1" baseline="0" dirty="0">
                      <a:solidFill>
                        <a:schemeClr val="accent1">
                          <a:lumMod val="75000"/>
                        </a:schemeClr>
                      </a:solidFill>
                      <a:latin typeface="Arial Black" panose="020B0A04020102020204" pitchFamily="34" charset="0"/>
                    </a:endParaRPr>
                  </a:p>
                </c:rich>
              </c:tx>
              <c:showLegendKey val="0"/>
              <c:showVal val="1"/>
              <c:showCatName val="0"/>
              <c:showSerName val="1"/>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9A22-4E58-BC9D-E60B9B699737}"/>
                </c:ext>
              </c:extLst>
            </c:dLbl>
            <c:dLbl>
              <c:idx val="1"/>
              <c:layout>
                <c:manualLayout>
                  <c:x val="-0.17223903759534612"/>
                  <c:y val="-8.3333356884926824E-2"/>
                </c:manualLayout>
              </c:layout>
              <c:tx>
                <c:rich>
                  <a:bodyPr/>
                  <a:lstStyle/>
                  <a:p>
                    <a:r>
                      <a:rPr lang="en-US" sz="1400" baseline="0" dirty="0">
                        <a:solidFill>
                          <a:schemeClr val="accent1">
                            <a:lumMod val="75000"/>
                          </a:schemeClr>
                        </a:solidFill>
                        <a:latin typeface="Arial Black" panose="020B0A04020102020204" pitchFamily="34" charset="0"/>
                      </a:rPr>
                      <a:t>Water Polo Ball = </a:t>
                    </a:r>
                    <a:fld id="{67042E1B-BF41-4917-A680-1005186460CF}" type="VALUE">
                      <a:rPr lang="en-US" sz="1400" baseline="0" smtClean="0">
                        <a:solidFill>
                          <a:schemeClr val="accent1">
                            <a:lumMod val="75000"/>
                          </a:schemeClr>
                        </a:solidFill>
                        <a:latin typeface="Arial Black" panose="020B0A04020102020204" pitchFamily="34" charset="0"/>
                      </a:rPr>
                      <a:pPr/>
                      <a:t>[VALUE]</a:t>
                    </a:fld>
                    <a:endParaRPr lang="en-US" sz="1400" baseline="0" dirty="0">
                      <a:solidFill>
                        <a:schemeClr val="accent1">
                          <a:lumMod val="75000"/>
                        </a:schemeClr>
                      </a:solidFill>
                      <a:latin typeface="Arial Black" panose="020B0A04020102020204" pitchFamily="34" charset="0"/>
                    </a:endParaRPr>
                  </a:p>
                </c:rich>
              </c:tx>
              <c:showLegendKey val="0"/>
              <c:showVal val="1"/>
              <c:showCatName val="0"/>
              <c:showSerName val="1"/>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9A22-4E58-BC9D-E60B9B69973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Sheet1!$A$1:$A$2</c:f>
              <c:strCache>
                <c:ptCount val="2"/>
                <c:pt idx="0">
                  <c:v>Seahorse</c:v>
                </c:pt>
                <c:pt idx="1">
                  <c:v>Water Polo ball</c:v>
                </c:pt>
              </c:strCache>
            </c:strRef>
          </c:cat>
          <c:val>
            <c:numRef>
              <c:f>Sheet1!$B$1:$B$2</c:f>
              <c:numCache>
                <c:formatCode>General</c:formatCode>
                <c:ptCount val="2"/>
                <c:pt idx="0">
                  <c:v>8</c:v>
                </c:pt>
                <c:pt idx="1">
                  <c:v>2</c:v>
                </c:pt>
              </c:numCache>
            </c:numRef>
          </c:val>
          <c:extLst>
            <c:ext xmlns:c16="http://schemas.microsoft.com/office/drawing/2014/chart" uri="{C3380CC4-5D6E-409C-BE32-E72D297353CC}">
              <c16:uniqueId val="{00000004-9A22-4E58-BC9D-E60B9B699737}"/>
            </c:ext>
          </c:extLst>
        </c:ser>
        <c:dLbls>
          <c:showLegendKey val="0"/>
          <c:showVal val="1"/>
          <c:showCatName val="0"/>
          <c:showSerName val="0"/>
          <c:showPercent val="0"/>
          <c:showBubbleSize val="0"/>
          <c:showLeaderLines val="1"/>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g"/><Relationship Id="rId1" Type="http://schemas.openxmlformats.org/officeDocument/2006/relationships/image" Target="../media/image16.jp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g"/><Relationship Id="rId1" Type="http://schemas.openxmlformats.org/officeDocument/2006/relationships/image" Target="../media/image16.jp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898487-15F7-434E-A8CD-27140FC5662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78CB2CE-0A81-412D-B60E-256E367F8FC1}">
      <dgm:prSet/>
      <dgm:spPr/>
      <dgm:t>
        <a:bodyPr/>
        <a:lstStyle/>
        <a:p>
          <a:pPr>
            <a:lnSpc>
              <a:spcPct val="100000"/>
            </a:lnSpc>
          </a:pPr>
          <a:r>
            <a:rPr lang="en-GB" dirty="0"/>
            <a:t>About the Club </a:t>
          </a:r>
          <a:endParaRPr lang="en-US" dirty="0"/>
        </a:p>
      </dgm:t>
    </dgm:pt>
    <dgm:pt modelId="{F204E675-EB30-4397-B57B-F08EFAB0B67E}" type="parTrans" cxnId="{9D1C73CB-513A-4CDF-9271-409E8DE20D1C}">
      <dgm:prSet/>
      <dgm:spPr/>
      <dgm:t>
        <a:bodyPr/>
        <a:lstStyle/>
        <a:p>
          <a:endParaRPr lang="en-US"/>
        </a:p>
      </dgm:t>
    </dgm:pt>
    <dgm:pt modelId="{4DAF255B-8AAD-413E-B7F9-7084FC5B7D1F}" type="sibTrans" cxnId="{9D1C73CB-513A-4CDF-9271-409E8DE20D1C}">
      <dgm:prSet/>
      <dgm:spPr/>
      <dgm:t>
        <a:bodyPr/>
        <a:lstStyle/>
        <a:p>
          <a:pPr>
            <a:lnSpc>
              <a:spcPct val="100000"/>
            </a:lnSpc>
          </a:pPr>
          <a:endParaRPr lang="en-US"/>
        </a:p>
      </dgm:t>
    </dgm:pt>
    <dgm:pt modelId="{3BDD4AC0-BE69-4E65-BD53-7634E1619B19}">
      <dgm:prSet/>
      <dgm:spPr/>
      <dgm:t>
        <a:bodyPr/>
        <a:lstStyle/>
        <a:p>
          <a:pPr>
            <a:lnSpc>
              <a:spcPct val="100000"/>
            </a:lnSpc>
          </a:pPr>
          <a:r>
            <a:rPr lang="en-GB" dirty="0"/>
            <a:t>Current Participation</a:t>
          </a:r>
          <a:endParaRPr lang="en-US" dirty="0"/>
        </a:p>
      </dgm:t>
    </dgm:pt>
    <dgm:pt modelId="{DC10CA83-B0A4-4764-9767-004214B609A2}" type="parTrans" cxnId="{2BE47D60-03DB-4CAA-BCD5-7228A9645C71}">
      <dgm:prSet/>
      <dgm:spPr/>
      <dgm:t>
        <a:bodyPr/>
        <a:lstStyle/>
        <a:p>
          <a:endParaRPr lang="en-US"/>
        </a:p>
      </dgm:t>
    </dgm:pt>
    <dgm:pt modelId="{68CE24F8-DAED-4D23-9478-D94A5F28BDE3}" type="sibTrans" cxnId="{2BE47D60-03DB-4CAA-BCD5-7228A9645C71}">
      <dgm:prSet/>
      <dgm:spPr/>
      <dgm:t>
        <a:bodyPr/>
        <a:lstStyle/>
        <a:p>
          <a:pPr>
            <a:lnSpc>
              <a:spcPct val="100000"/>
            </a:lnSpc>
          </a:pPr>
          <a:endParaRPr lang="en-US"/>
        </a:p>
      </dgm:t>
    </dgm:pt>
    <dgm:pt modelId="{9F657E2F-73E6-416D-90F0-1B12AF80D372}">
      <dgm:prSet/>
      <dgm:spPr/>
      <dgm:t>
        <a:bodyPr/>
        <a:lstStyle/>
        <a:p>
          <a:pPr>
            <a:lnSpc>
              <a:spcPct val="100000"/>
            </a:lnSpc>
          </a:pPr>
          <a:r>
            <a:rPr lang="en-GB"/>
            <a:t>Stakeholders</a:t>
          </a:r>
          <a:endParaRPr lang="en-US"/>
        </a:p>
      </dgm:t>
    </dgm:pt>
    <dgm:pt modelId="{D6431C36-9BA6-4857-AFBC-B52A16D286C0}" type="parTrans" cxnId="{0553D8F6-8883-485E-AEB2-21CED94A9602}">
      <dgm:prSet/>
      <dgm:spPr/>
      <dgm:t>
        <a:bodyPr/>
        <a:lstStyle/>
        <a:p>
          <a:endParaRPr lang="en-US"/>
        </a:p>
      </dgm:t>
    </dgm:pt>
    <dgm:pt modelId="{D532044F-CAD0-4AAB-8F45-7BDB062C4E9D}" type="sibTrans" cxnId="{0553D8F6-8883-485E-AEB2-21CED94A9602}">
      <dgm:prSet/>
      <dgm:spPr/>
      <dgm:t>
        <a:bodyPr/>
        <a:lstStyle/>
        <a:p>
          <a:pPr>
            <a:lnSpc>
              <a:spcPct val="100000"/>
            </a:lnSpc>
          </a:pPr>
          <a:endParaRPr lang="en-US"/>
        </a:p>
      </dgm:t>
    </dgm:pt>
    <dgm:pt modelId="{88A62F77-850D-4AE7-BAAA-C8BCE3FB3664}">
      <dgm:prSet/>
      <dgm:spPr/>
      <dgm:t>
        <a:bodyPr/>
        <a:lstStyle/>
        <a:p>
          <a:pPr>
            <a:lnSpc>
              <a:spcPct val="100000"/>
            </a:lnSpc>
          </a:pPr>
          <a:r>
            <a:rPr lang="en-GB"/>
            <a:t>Income </a:t>
          </a:r>
          <a:endParaRPr lang="en-US"/>
        </a:p>
      </dgm:t>
    </dgm:pt>
    <dgm:pt modelId="{34592454-6C01-480D-8A08-0085F5495629}" type="parTrans" cxnId="{F597B66C-A357-4E5C-88E9-B85E32415002}">
      <dgm:prSet/>
      <dgm:spPr/>
      <dgm:t>
        <a:bodyPr/>
        <a:lstStyle/>
        <a:p>
          <a:endParaRPr lang="en-US"/>
        </a:p>
      </dgm:t>
    </dgm:pt>
    <dgm:pt modelId="{BF72FBB4-099C-4935-8F2E-CA6F0235792E}" type="sibTrans" cxnId="{F597B66C-A357-4E5C-88E9-B85E32415002}">
      <dgm:prSet/>
      <dgm:spPr/>
      <dgm:t>
        <a:bodyPr/>
        <a:lstStyle/>
        <a:p>
          <a:pPr>
            <a:lnSpc>
              <a:spcPct val="100000"/>
            </a:lnSpc>
          </a:pPr>
          <a:endParaRPr lang="en-US"/>
        </a:p>
      </dgm:t>
    </dgm:pt>
    <dgm:pt modelId="{4CFA94F3-A116-46EE-952D-BED2E9BBDDC7}">
      <dgm:prSet/>
      <dgm:spPr/>
      <dgm:t>
        <a:bodyPr/>
        <a:lstStyle/>
        <a:p>
          <a:pPr>
            <a:lnSpc>
              <a:spcPct val="100000"/>
            </a:lnSpc>
          </a:pPr>
          <a:r>
            <a:rPr lang="en-GB"/>
            <a:t>Targeting </a:t>
          </a:r>
          <a:endParaRPr lang="en-US"/>
        </a:p>
      </dgm:t>
    </dgm:pt>
    <dgm:pt modelId="{8273AC47-9530-4A48-8512-7AB91F4E9290}" type="parTrans" cxnId="{3A4A9266-0000-4ED9-9274-74959BE7B1E9}">
      <dgm:prSet/>
      <dgm:spPr/>
      <dgm:t>
        <a:bodyPr/>
        <a:lstStyle/>
        <a:p>
          <a:endParaRPr lang="en-US"/>
        </a:p>
      </dgm:t>
    </dgm:pt>
    <dgm:pt modelId="{1B9B457A-4998-4459-8CD8-69AD690A51C3}" type="sibTrans" cxnId="{3A4A9266-0000-4ED9-9274-74959BE7B1E9}">
      <dgm:prSet/>
      <dgm:spPr/>
      <dgm:t>
        <a:bodyPr/>
        <a:lstStyle/>
        <a:p>
          <a:pPr>
            <a:lnSpc>
              <a:spcPct val="100000"/>
            </a:lnSpc>
          </a:pPr>
          <a:endParaRPr lang="en-US"/>
        </a:p>
      </dgm:t>
    </dgm:pt>
    <dgm:pt modelId="{C31EE5C1-43FC-472D-8B91-B4110A53140F}">
      <dgm:prSet/>
      <dgm:spPr/>
      <dgm:t>
        <a:bodyPr/>
        <a:lstStyle/>
        <a:p>
          <a:pPr>
            <a:lnSpc>
              <a:spcPct val="100000"/>
            </a:lnSpc>
          </a:pPr>
          <a:r>
            <a:rPr lang="en-GB" dirty="0"/>
            <a:t>Future Plans</a:t>
          </a:r>
          <a:endParaRPr lang="en-US" dirty="0"/>
        </a:p>
      </dgm:t>
    </dgm:pt>
    <dgm:pt modelId="{7CE3AF2D-5F52-432D-8153-D1AE7C8835FA}" type="parTrans" cxnId="{A51A5C8B-8687-48C7-97CC-C9E323DA7D8D}">
      <dgm:prSet/>
      <dgm:spPr/>
      <dgm:t>
        <a:bodyPr/>
        <a:lstStyle/>
        <a:p>
          <a:endParaRPr lang="en-US"/>
        </a:p>
      </dgm:t>
    </dgm:pt>
    <dgm:pt modelId="{E17C507B-BFD7-40A0-BC9D-5588E425C83D}" type="sibTrans" cxnId="{A51A5C8B-8687-48C7-97CC-C9E323DA7D8D}">
      <dgm:prSet/>
      <dgm:spPr/>
      <dgm:t>
        <a:bodyPr/>
        <a:lstStyle/>
        <a:p>
          <a:endParaRPr lang="en-US"/>
        </a:p>
      </dgm:t>
    </dgm:pt>
    <dgm:pt modelId="{478A2858-23B1-4FE5-9CC5-3F31B934C09F}" type="pres">
      <dgm:prSet presAssocID="{C6898487-15F7-434E-A8CD-27140FC56625}" presName="root" presStyleCnt="0">
        <dgm:presLayoutVars>
          <dgm:dir/>
          <dgm:resizeHandles val="exact"/>
        </dgm:presLayoutVars>
      </dgm:prSet>
      <dgm:spPr/>
    </dgm:pt>
    <dgm:pt modelId="{E3B5A5A5-B87B-4F8B-8E08-55E4B8ACDD94}" type="pres">
      <dgm:prSet presAssocID="{C6898487-15F7-434E-A8CD-27140FC56625}" presName="container" presStyleCnt="0">
        <dgm:presLayoutVars>
          <dgm:dir/>
          <dgm:resizeHandles val="exact"/>
        </dgm:presLayoutVars>
      </dgm:prSet>
      <dgm:spPr/>
    </dgm:pt>
    <dgm:pt modelId="{CF5D22F8-1F82-46C0-A44D-C284395B2B2E}" type="pres">
      <dgm:prSet presAssocID="{D78CB2CE-0A81-412D-B60E-256E367F8FC1}" presName="compNode" presStyleCnt="0"/>
      <dgm:spPr/>
    </dgm:pt>
    <dgm:pt modelId="{678CD7DD-BBA6-47B2-91EB-24CE4E58E490}" type="pres">
      <dgm:prSet presAssocID="{D78CB2CE-0A81-412D-B60E-256E367F8FC1}" presName="iconBgRect" presStyleLbl="bgShp" presStyleIdx="0" presStyleCnt="6"/>
      <dgm:spPr/>
    </dgm:pt>
    <dgm:pt modelId="{67CDE9D9-1FF0-4AD9-BA7A-1A73AD16681F}" type="pres">
      <dgm:prSet presAssocID="{D78CB2CE-0A81-412D-B60E-256E367F8FC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Water polo"/>
        </a:ext>
      </dgm:extLst>
    </dgm:pt>
    <dgm:pt modelId="{FF49F045-5EE7-4D12-8147-6E3E39047D58}" type="pres">
      <dgm:prSet presAssocID="{D78CB2CE-0A81-412D-B60E-256E367F8FC1}" presName="spaceRect" presStyleCnt="0"/>
      <dgm:spPr/>
    </dgm:pt>
    <dgm:pt modelId="{92912245-CB62-4DF9-85DF-41E0C933AC68}" type="pres">
      <dgm:prSet presAssocID="{D78CB2CE-0A81-412D-B60E-256E367F8FC1}" presName="textRect" presStyleLbl="revTx" presStyleIdx="0" presStyleCnt="6">
        <dgm:presLayoutVars>
          <dgm:chMax val="1"/>
          <dgm:chPref val="1"/>
        </dgm:presLayoutVars>
      </dgm:prSet>
      <dgm:spPr/>
    </dgm:pt>
    <dgm:pt modelId="{D196D2E0-8959-4435-ACF2-8B618E0A4182}" type="pres">
      <dgm:prSet presAssocID="{4DAF255B-8AAD-413E-B7F9-7084FC5B7D1F}" presName="sibTrans" presStyleLbl="sibTrans2D1" presStyleIdx="0" presStyleCnt="0"/>
      <dgm:spPr/>
    </dgm:pt>
    <dgm:pt modelId="{ABF7BBC8-5DE7-4770-B3BF-05F1EA10D6E5}" type="pres">
      <dgm:prSet presAssocID="{3BDD4AC0-BE69-4E65-BD53-7634E1619B19}" presName="compNode" presStyleCnt="0"/>
      <dgm:spPr/>
    </dgm:pt>
    <dgm:pt modelId="{B419CD7F-E659-442C-BFA5-CC178BD76AEE}" type="pres">
      <dgm:prSet presAssocID="{3BDD4AC0-BE69-4E65-BD53-7634E1619B19}" presName="iconBgRect" presStyleLbl="bgShp" presStyleIdx="1" presStyleCnt="6"/>
      <dgm:spPr/>
    </dgm:pt>
    <dgm:pt modelId="{C6EE5BEC-05AE-4DC2-8ADC-247C93A495C3}" type="pres">
      <dgm:prSet presAssocID="{3BDD4AC0-BE69-4E65-BD53-7634E1619B1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3D2A18D3-8AD7-4C14-953F-6B7A71D4C116}" type="pres">
      <dgm:prSet presAssocID="{3BDD4AC0-BE69-4E65-BD53-7634E1619B19}" presName="spaceRect" presStyleCnt="0"/>
      <dgm:spPr/>
    </dgm:pt>
    <dgm:pt modelId="{BAB9D1F7-80AF-4048-B317-744C285200C2}" type="pres">
      <dgm:prSet presAssocID="{3BDD4AC0-BE69-4E65-BD53-7634E1619B19}" presName="textRect" presStyleLbl="revTx" presStyleIdx="1" presStyleCnt="6">
        <dgm:presLayoutVars>
          <dgm:chMax val="1"/>
          <dgm:chPref val="1"/>
        </dgm:presLayoutVars>
      </dgm:prSet>
      <dgm:spPr/>
    </dgm:pt>
    <dgm:pt modelId="{05B878F8-6E15-4A1D-B577-79E42E4E4309}" type="pres">
      <dgm:prSet presAssocID="{68CE24F8-DAED-4D23-9478-D94A5F28BDE3}" presName="sibTrans" presStyleLbl="sibTrans2D1" presStyleIdx="0" presStyleCnt="0"/>
      <dgm:spPr/>
    </dgm:pt>
    <dgm:pt modelId="{410CBC2B-F26F-4C40-9071-C56D649C3CBF}" type="pres">
      <dgm:prSet presAssocID="{9F657E2F-73E6-416D-90F0-1B12AF80D372}" presName="compNode" presStyleCnt="0"/>
      <dgm:spPr/>
    </dgm:pt>
    <dgm:pt modelId="{3567072F-C8AE-40AE-8E7F-DD669739188A}" type="pres">
      <dgm:prSet presAssocID="{9F657E2F-73E6-416D-90F0-1B12AF80D372}" presName="iconBgRect" presStyleLbl="bgShp" presStyleIdx="2" presStyleCnt="6"/>
      <dgm:spPr/>
    </dgm:pt>
    <dgm:pt modelId="{8712CA58-5A2F-49C6-A856-1AC75DF31C00}" type="pres">
      <dgm:prSet presAssocID="{9F657E2F-73E6-416D-90F0-1B12AF80D37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85DF6269-581A-47FD-A890-C21F0E3A8284}" type="pres">
      <dgm:prSet presAssocID="{9F657E2F-73E6-416D-90F0-1B12AF80D372}" presName="spaceRect" presStyleCnt="0"/>
      <dgm:spPr/>
    </dgm:pt>
    <dgm:pt modelId="{FB319D8E-4D0F-4ED7-A41B-67643BB22910}" type="pres">
      <dgm:prSet presAssocID="{9F657E2F-73E6-416D-90F0-1B12AF80D372}" presName="textRect" presStyleLbl="revTx" presStyleIdx="2" presStyleCnt="6">
        <dgm:presLayoutVars>
          <dgm:chMax val="1"/>
          <dgm:chPref val="1"/>
        </dgm:presLayoutVars>
      </dgm:prSet>
      <dgm:spPr/>
    </dgm:pt>
    <dgm:pt modelId="{7270ECB3-BC5A-4BC2-B27C-B5FF37F42BC4}" type="pres">
      <dgm:prSet presAssocID="{D532044F-CAD0-4AAB-8F45-7BDB062C4E9D}" presName="sibTrans" presStyleLbl="sibTrans2D1" presStyleIdx="0" presStyleCnt="0"/>
      <dgm:spPr/>
    </dgm:pt>
    <dgm:pt modelId="{0E0003BE-A17A-4D75-8B35-47288FD9DADE}" type="pres">
      <dgm:prSet presAssocID="{88A62F77-850D-4AE7-BAAA-C8BCE3FB3664}" presName="compNode" presStyleCnt="0"/>
      <dgm:spPr/>
    </dgm:pt>
    <dgm:pt modelId="{E49D3997-C0DA-4364-B967-4E260659A6FA}" type="pres">
      <dgm:prSet presAssocID="{88A62F77-850D-4AE7-BAAA-C8BCE3FB3664}" presName="iconBgRect" presStyleLbl="bgShp" presStyleIdx="3" presStyleCnt="6"/>
      <dgm:spPr/>
    </dgm:pt>
    <dgm:pt modelId="{D0A7D2E6-FAF1-4FC9-8177-86EBCDEC32D4}" type="pres">
      <dgm:prSet presAssocID="{88A62F77-850D-4AE7-BAAA-C8BCE3FB366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ound"/>
        </a:ext>
      </dgm:extLst>
    </dgm:pt>
    <dgm:pt modelId="{5FEA6D2B-4C4D-47C5-AD6E-575B10612A1A}" type="pres">
      <dgm:prSet presAssocID="{88A62F77-850D-4AE7-BAAA-C8BCE3FB3664}" presName="spaceRect" presStyleCnt="0"/>
      <dgm:spPr/>
    </dgm:pt>
    <dgm:pt modelId="{9089E939-0EEF-483D-ADEE-A48C7372D0FC}" type="pres">
      <dgm:prSet presAssocID="{88A62F77-850D-4AE7-BAAA-C8BCE3FB3664}" presName="textRect" presStyleLbl="revTx" presStyleIdx="3" presStyleCnt="6">
        <dgm:presLayoutVars>
          <dgm:chMax val="1"/>
          <dgm:chPref val="1"/>
        </dgm:presLayoutVars>
      </dgm:prSet>
      <dgm:spPr/>
    </dgm:pt>
    <dgm:pt modelId="{E51A3425-467F-4651-8671-8809C9C00309}" type="pres">
      <dgm:prSet presAssocID="{BF72FBB4-099C-4935-8F2E-CA6F0235792E}" presName="sibTrans" presStyleLbl="sibTrans2D1" presStyleIdx="0" presStyleCnt="0"/>
      <dgm:spPr/>
    </dgm:pt>
    <dgm:pt modelId="{C1F997D2-9605-44C8-AD1E-64C97912483C}" type="pres">
      <dgm:prSet presAssocID="{4CFA94F3-A116-46EE-952D-BED2E9BBDDC7}" presName="compNode" presStyleCnt="0"/>
      <dgm:spPr/>
    </dgm:pt>
    <dgm:pt modelId="{37CFAC71-6E01-4D85-87FA-2BB1168A0D5D}" type="pres">
      <dgm:prSet presAssocID="{4CFA94F3-A116-46EE-952D-BED2E9BBDDC7}" presName="iconBgRect" presStyleLbl="bgShp" presStyleIdx="4" presStyleCnt="6"/>
      <dgm:spPr/>
    </dgm:pt>
    <dgm:pt modelId="{E89AF213-8E52-4E97-80D8-F3756C497CD5}" type="pres">
      <dgm:prSet presAssocID="{4CFA94F3-A116-46EE-952D-BED2E9BBDDC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391E7359-F91D-4B2C-A02B-6E144AD93D7A}" type="pres">
      <dgm:prSet presAssocID="{4CFA94F3-A116-46EE-952D-BED2E9BBDDC7}" presName="spaceRect" presStyleCnt="0"/>
      <dgm:spPr/>
    </dgm:pt>
    <dgm:pt modelId="{95765E78-31CB-49F9-B0A1-F1FD3161B52E}" type="pres">
      <dgm:prSet presAssocID="{4CFA94F3-A116-46EE-952D-BED2E9BBDDC7}" presName="textRect" presStyleLbl="revTx" presStyleIdx="4" presStyleCnt="6">
        <dgm:presLayoutVars>
          <dgm:chMax val="1"/>
          <dgm:chPref val="1"/>
        </dgm:presLayoutVars>
      </dgm:prSet>
      <dgm:spPr/>
    </dgm:pt>
    <dgm:pt modelId="{EC029442-164A-4CD3-B114-5C175EF70C57}" type="pres">
      <dgm:prSet presAssocID="{1B9B457A-4998-4459-8CD8-69AD690A51C3}" presName="sibTrans" presStyleLbl="sibTrans2D1" presStyleIdx="0" presStyleCnt="0"/>
      <dgm:spPr/>
    </dgm:pt>
    <dgm:pt modelId="{EB1CBC66-EC24-4FE4-893D-5CE73DE0F2E1}" type="pres">
      <dgm:prSet presAssocID="{C31EE5C1-43FC-472D-8B91-B4110A53140F}" presName="compNode" presStyleCnt="0"/>
      <dgm:spPr/>
    </dgm:pt>
    <dgm:pt modelId="{4552704C-E054-4D10-A21F-FEA1E36A4F89}" type="pres">
      <dgm:prSet presAssocID="{C31EE5C1-43FC-472D-8B91-B4110A53140F}" presName="iconBgRect" presStyleLbl="bgShp" presStyleIdx="5" presStyleCnt="6"/>
      <dgm:spPr/>
    </dgm:pt>
    <dgm:pt modelId="{E58266D4-2C9E-43B4-B987-F1F70A10AA26}" type="pres">
      <dgm:prSet presAssocID="{C31EE5C1-43FC-472D-8B91-B4110A5314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pward trend"/>
        </a:ext>
      </dgm:extLst>
    </dgm:pt>
    <dgm:pt modelId="{EBD45E98-B8AC-4263-B8BE-8A074B1B8D48}" type="pres">
      <dgm:prSet presAssocID="{C31EE5C1-43FC-472D-8B91-B4110A53140F}" presName="spaceRect" presStyleCnt="0"/>
      <dgm:spPr/>
    </dgm:pt>
    <dgm:pt modelId="{94D42951-8AA7-4CD5-B727-BF1D14A7344B}" type="pres">
      <dgm:prSet presAssocID="{C31EE5C1-43FC-472D-8B91-B4110A53140F}" presName="textRect" presStyleLbl="revTx" presStyleIdx="5" presStyleCnt="6">
        <dgm:presLayoutVars>
          <dgm:chMax val="1"/>
          <dgm:chPref val="1"/>
        </dgm:presLayoutVars>
      </dgm:prSet>
      <dgm:spPr/>
    </dgm:pt>
  </dgm:ptLst>
  <dgm:cxnLst>
    <dgm:cxn modelId="{C00CBC12-5BB0-42E4-A87B-0B6BFF6C1BCE}" type="presOf" srcId="{68CE24F8-DAED-4D23-9478-D94A5F28BDE3}" destId="{05B878F8-6E15-4A1D-B577-79E42E4E4309}" srcOrd="0" destOrd="0" presId="urn:microsoft.com/office/officeart/2018/2/layout/IconCircleList"/>
    <dgm:cxn modelId="{36672A20-DF06-4B59-8FF2-DDE04DD7B4E5}" type="presOf" srcId="{D532044F-CAD0-4AAB-8F45-7BDB062C4E9D}" destId="{7270ECB3-BC5A-4BC2-B27C-B5FF37F42BC4}" srcOrd="0" destOrd="0" presId="urn:microsoft.com/office/officeart/2018/2/layout/IconCircleList"/>
    <dgm:cxn modelId="{AB347B2B-FEB9-4AFC-BAE4-D618BDFC3BBD}" type="presOf" srcId="{3BDD4AC0-BE69-4E65-BD53-7634E1619B19}" destId="{BAB9D1F7-80AF-4048-B317-744C285200C2}" srcOrd="0" destOrd="0" presId="urn:microsoft.com/office/officeart/2018/2/layout/IconCircleList"/>
    <dgm:cxn modelId="{B4656C33-3B8D-4924-9820-2E0DF995CAC8}" type="presOf" srcId="{88A62F77-850D-4AE7-BAAA-C8BCE3FB3664}" destId="{9089E939-0EEF-483D-ADEE-A48C7372D0FC}" srcOrd="0" destOrd="0" presId="urn:microsoft.com/office/officeart/2018/2/layout/IconCircleList"/>
    <dgm:cxn modelId="{2BE47D60-03DB-4CAA-BCD5-7228A9645C71}" srcId="{C6898487-15F7-434E-A8CD-27140FC56625}" destId="{3BDD4AC0-BE69-4E65-BD53-7634E1619B19}" srcOrd="1" destOrd="0" parTransId="{DC10CA83-B0A4-4764-9767-004214B609A2}" sibTransId="{68CE24F8-DAED-4D23-9478-D94A5F28BDE3}"/>
    <dgm:cxn modelId="{BD3AE742-F6A3-4B18-A49E-839B36AF9564}" type="presOf" srcId="{4CFA94F3-A116-46EE-952D-BED2E9BBDDC7}" destId="{95765E78-31CB-49F9-B0A1-F1FD3161B52E}" srcOrd="0" destOrd="0" presId="urn:microsoft.com/office/officeart/2018/2/layout/IconCircleList"/>
    <dgm:cxn modelId="{3A4A9266-0000-4ED9-9274-74959BE7B1E9}" srcId="{C6898487-15F7-434E-A8CD-27140FC56625}" destId="{4CFA94F3-A116-46EE-952D-BED2E9BBDDC7}" srcOrd="4" destOrd="0" parTransId="{8273AC47-9530-4A48-8512-7AB91F4E9290}" sibTransId="{1B9B457A-4998-4459-8CD8-69AD690A51C3}"/>
    <dgm:cxn modelId="{68E65069-B48A-4740-90AB-E56B892DF863}" type="presOf" srcId="{1B9B457A-4998-4459-8CD8-69AD690A51C3}" destId="{EC029442-164A-4CD3-B114-5C175EF70C57}" srcOrd="0" destOrd="0" presId="urn:microsoft.com/office/officeart/2018/2/layout/IconCircleList"/>
    <dgm:cxn modelId="{F597B66C-A357-4E5C-88E9-B85E32415002}" srcId="{C6898487-15F7-434E-A8CD-27140FC56625}" destId="{88A62F77-850D-4AE7-BAAA-C8BCE3FB3664}" srcOrd="3" destOrd="0" parTransId="{34592454-6C01-480D-8A08-0085F5495629}" sibTransId="{BF72FBB4-099C-4935-8F2E-CA6F0235792E}"/>
    <dgm:cxn modelId="{A7F72B75-DF18-49A8-963B-D3BCB1150D09}" type="presOf" srcId="{D78CB2CE-0A81-412D-B60E-256E367F8FC1}" destId="{92912245-CB62-4DF9-85DF-41E0C933AC68}" srcOrd="0" destOrd="0" presId="urn:microsoft.com/office/officeart/2018/2/layout/IconCircleList"/>
    <dgm:cxn modelId="{96C85877-A667-40C7-A778-A49B51A9CBAD}" type="presOf" srcId="{4DAF255B-8AAD-413E-B7F9-7084FC5B7D1F}" destId="{D196D2E0-8959-4435-ACF2-8B618E0A4182}" srcOrd="0" destOrd="0" presId="urn:microsoft.com/office/officeart/2018/2/layout/IconCircleList"/>
    <dgm:cxn modelId="{14848777-3F6A-4BBD-92FC-9C02B3E88971}" type="presOf" srcId="{C6898487-15F7-434E-A8CD-27140FC56625}" destId="{478A2858-23B1-4FE5-9CC5-3F31B934C09F}" srcOrd="0" destOrd="0" presId="urn:microsoft.com/office/officeart/2018/2/layout/IconCircleList"/>
    <dgm:cxn modelId="{A51A5C8B-8687-48C7-97CC-C9E323DA7D8D}" srcId="{C6898487-15F7-434E-A8CD-27140FC56625}" destId="{C31EE5C1-43FC-472D-8B91-B4110A53140F}" srcOrd="5" destOrd="0" parTransId="{7CE3AF2D-5F52-432D-8153-D1AE7C8835FA}" sibTransId="{E17C507B-BFD7-40A0-BC9D-5588E425C83D}"/>
    <dgm:cxn modelId="{297B81A2-CCF2-4251-9773-F9A244764227}" type="presOf" srcId="{C31EE5C1-43FC-472D-8B91-B4110A53140F}" destId="{94D42951-8AA7-4CD5-B727-BF1D14A7344B}" srcOrd="0" destOrd="0" presId="urn:microsoft.com/office/officeart/2018/2/layout/IconCircleList"/>
    <dgm:cxn modelId="{75DE42C0-ADC3-4110-BDDE-06690DF9ABC1}" type="presOf" srcId="{9F657E2F-73E6-416D-90F0-1B12AF80D372}" destId="{FB319D8E-4D0F-4ED7-A41B-67643BB22910}" srcOrd="0" destOrd="0" presId="urn:microsoft.com/office/officeart/2018/2/layout/IconCircleList"/>
    <dgm:cxn modelId="{9D1C73CB-513A-4CDF-9271-409E8DE20D1C}" srcId="{C6898487-15F7-434E-A8CD-27140FC56625}" destId="{D78CB2CE-0A81-412D-B60E-256E367F8FC1}" srcOrd="0" destOrd="0" parTransId="{F204E675-EB30-4397-B57B-F08EFAB0B67E}" sibTransId="{4DAF255B-8AAD-413E-B7F9-7084FC5B7D1F}"/>
    <dgm:cxn modelId="{0553D8F6-8883-485E-AEB2-21CED94A9602}" srcId="{C6898487-15F7-434E-A8CD-27140FC56625}" destId="{9F657E2F-73E6-416D-90F0-1B12AF80D372}" srcOrd="2" destOrd="0" parTransId="{D6431C36-9BA6-4857-AFBC-B52A16D286C0}" sibTransId="{D532044F-CAD0-4AAB-8F45-7BDB062C4E9D}"/>
    <dgm:cxn modelId="{B971D6F8-8686-4F66-95E4-BA06163FC8D3}" type="presOf" srcId="{BF72FBB4-099C-4935-8F2E-CA6F0235792E}" destId="{E51A3425-467F-4651-8671-8809C9C00309}" srcOrd="0" destOrd="0" presId="urn:microsoft.com/office/officeart/2018/2/layout/IconCircleList"/>
    <dgm:cxn modelId="{C9E75421-10CE-4965-9826-376FEB9B316B}" type="presParOf" srcId="{478A2858-23B1-4FE5-9CC5-3F31B934C09F}" destId="{E3B5A5A5-B87B-4F8B-8E08-55E4B8ACDD94}" srcOrd="0" destOrd="0" presId="urn:microsoft.com/office/officeart/2018/2/layout/IconCircleList"/>
    <dgm:cxn modelId="{1F8C2999-ED1F-4807-A1D7-023B6517017D}" type="presParOf" srcId="{E3B5A5A5-B87B-4F8B-8E08-55E4B8ACDD94}" destId="{CF5D22F8-1F82-46C0-A44D-C284395B2B2E}" srcOrd="0" destOrd="0" presId="urn:microsoft.com/office/officeart/2018/2/layout/IconCircleList"/>
    <dgm:cxn modelId="{71F24717-C675-4197-BB5D-D752EAA03583}" type="presParOf" srcId="{CF5D22F8-1F82-46C0-A44D-C284395B2B2E}" destId="{678CD7DD-BBA6-47B2-91EB-24CE4E58E490}" srcOrd="0" destOrd="0" presId="urn:microsoft.com/office/officeart/2018/2/layout/IconCircleList"/>
    <dgm:cxn modelId="{1AA1FD24-26C4-4ED2-AE31-14B11892CEF5}" type="presParOf" srcId="{CF5D22F8-1F82-46C0-A44D-C284395B2B2E}" destId="{67CDE9D9-1FF0-4AD9-BA7A-1A73AD16681F}" srcOrd="1" destOrd="0" presId="urn:microsoft.com/office/officeart/2018/2/layout/IconCircleList"/>
    <dgm:cxn modelId="{DE31CB55-F9B3-4F2D-9586-717E0D48308F}" type="presParOf" srcId="{CF5D22F8-1F82-46C0-A44D-C284395B2B2E}" destId="{FF49F045-5EE7-4D12-8147-6E3E39047D58}" srcOrd="2" destOrd="0" presId="urn:microsoft.com/office/officeart/2018/2/layout/IconCircleList"/>
    <dgm:cxn modelId="{7BD5DC53-C0D2-4F3F-8F46-42DFFFE57674}" type="presParOf" srcId="{CF5D22F8-1F82-46C0-A44D-C284395B2B2E}" destId="{92912245-CB62-4DF9-85DF-41E0C933AC68}" srcOrd="3" destOrd="0" presId="urn:microsoft.com/office/officeart/2018/2/layout/IconCircleList"/>
    <dgm:cxn modelId="{CF958BB6-8878-46B7-B895-B7DDBB643D74}" type="presParOf" srcId="{E3B5A5A5-B87B-4F8B-8E08-55E4B8ACDD94}" destId="{D196D2E0-8959-4435-ACF2-8B618E0A4182}" srcOrd="1" destOrd="0" presId="urn:microsoft.com/office/officeart/2018/2/layout/IconCircleList"/>
    <dgm:cxn modelId="{3BB81232-AC76-4E4C-9E11-7BF4E9920EE0}" type="presParOf" srcId="{E3B5A5A5-B87B-4F8B-8E08-55E4B8ACDD94}" destId="{ABF7BBC8-5DE7-4770-B3BF-05F1EA10D6E5}" srcOrd="2" destOrd="0" presId="urn:microsoft.com/office/officeart/2018/2/layout/IconCircleList"/>
    <dgm:cxn modelId="{361BFA56-34EF-45E4-8C93-D7C2CEC0FD97}" type="presParOf" srcId="{ABF7BBC8-5DE7-4770-B3BF-05F1EA10D6E5}" destId="{B419CD7F-E659-442C-BFA5-CC178BD76AEE}" srcOrd="0" destOrd="0" presId="urn:microsoft.com/office/officeart/2018/2/layout/IconCircleList"/>
    <dgm:cxn modelId="{AC832C32-C73B-40DF-8112-AFF4E07356A2}" type="presParOf" srcId="{ABF7BBC8-5DE7-4770-B3BF-05F1EA10D6E5}" destId="{C6EE5BEC-05AE-4DC2-8ADC-247C93A495C3}" srcOrd="1" destOrd="0" presId="urn:microsoft.com/office/officeart/2018/2/layout/IconCircleList"/>
    <dgm:cxn modelId="{04B4F4CC-DFA6-42D4-B0CA-0165CC61C99E}" type="presParOf" srcId="{ABF7BBC8-5DE7-4770-B3BF-05F1EA10D6E5}" destId="{3D2A18D3-8AD7-4C14-953F-6B7A71D4C116}" srcOrd="2" destOrd="0" presId="urn:microsoft.com/office/officeart/2018/2/layout/IconCircleList"/>
    <dgm:cxn modelId="{F94B8CA2-2CE5-428A-AF30-9A5CBA54837E}" type="presParOf" srcId="{ABF7BBC8-5DE7-4770-B3BF-05F1EA10D6E5}" destId="{BAB9D1F7-80AF-4048-B317-744C285200C2}" srcOrd="3" destOrd="0" presId="urn:microsoft.com/office/officeart/2018/2/layout/IconCircleList"/>
    <dgm:cxn modelId="{1BEA10B3-5607-4C47-B8AD-EE91C2B7012B}" type="presParOf" srcId="{E3B5A5A5-B87B-4F8B-8E08-55E4B8ACDD94}" destId="{05B878F8-6E15-4A1D-B577-79E42E4E4309}" srcOrd="3" destOrd="0" presId="urn:microsoft.com/office/officeart/2018/2/layout/IconCircleList"/>
    <dgm:cxn modelId="{A6BC4FAF-E63D-4437-BCD1-390F697D24BB}" type="presParOf" srcId="{E3B5A5A5-B87B-4F8B-8E08-55E4B8ACDD94}" destId="{410CBC2B-F26F-4C40-9071-C56D649C3CBF}" srcOrd="4" destOrd="0" presId="urn:microsoft.com/office/officeart/2018/2/layout/IconCircleList"/>
    <dgm:cxn modelId="{1E5D7EF3-0195-4AA3-9171-A8B81A8D4CAB}" type="presParOf" srcId="{410CBC2B-F26F-4C40-9071-C56D649C3CBF}" destId="{3567072F-C8AE-40AE-8E7F-DD669739188A}" srcOrd="0" destOrd="0" presId="urn:microsoft.com/office/officeart/2018/2/layout/IconCircleList"/>
    <dgm:cxn modelId="{1EEA7D6C-B327-4F86-9080-444008009A48}" type="presParOf" srcId="{410CBC2B-F26F-4C40-9071-C56D649C3CBF}" destId="{8712CA58-5A2F-49C6-A856-1AC75DF31C00}" srcOrd="1" destOrd="0" presId="urn:microsoft.com/office/officeart/2018/2/layout/IconCircleList"/>
    <dgm:cxn modelId="{20E50713-39F0-4F75-AAE3-4EE226F6D68A}" type="presParOf" srcId="{410CBC2B-F26F-4C40-9071-C56D649C3CBF}" destId="{85DF6269-581A-47FD-A890-C21F0E3A8284}" srcOrd="2" destOrd="0" presId="urn:microsoft.com/office/officeart/2018/2/layout/IconCircleList"/>
    <dgm:cxn modelId="{5789D3C8-43D3-442F-8231-50C8C5E421E6}" type="presParOf" srcId="{410CBC2B-F26F-4C40-9071-C56D649C3CBF}" destId="{FB319D8E-4D0F-4ED7-A41B-67643BB22910}" srcOrd="3" destOrd="0" presId="urn:microsoft.com/office/officeart/2018/2/layout/IconCircleList"/>
    <dgm:cxn modelId="{5A624182-3C71-4F4D-B534-673741F3CB02}" type="presParOf" srcId="{E3B5A5A5-B87B-4F8B-8E08-55E4B8ACDD94}" destId="{7270ECB3-BC5A-4BC2-B27C-B5FF37F42BC4}" srcOrd="5" destOrd="0" presId="urn:microsoft.com/office/officeart/2018/2/layout/IconCircleList"/>
    <dgm:cxn modelId="{EDADB2D7-0D17-4EF4-B544-3CDE29EB8A11}" type="presParOf" srcId="{E3B5A5A5-B87B-4F8B-8E08-55E4B8ACDD94}" destId="{0E0003BE-A17A-4D75-8B35-47288FD9DADE}" srcOrd="6" destOrd="0" presId="urn:microsoft.com/office/officeart/2018/2/layout/IconCircleList"/>
    <dgm:cxn modelId="{5434D474-6497-460A-80FC-8E4025AF5F23}" type="presParOf" srcId="{0E0003BE-A17A-4D75-8B35-47288FD9DADE}" destId="{E49D3997-C0DA-4364-B967-4E260659A6FA}" srcOrd="0" destOrd="0" presId="urn:microsoft.com/office/officeart/2018/2/layout/IconCircleList"/>
    <dgm:cxn modelId="{E8BE39AB-A1A1-4186-8D70-067A9ABE8DB8}" type="presParOf" srcId="{0E0003BE-A17A-4D75-8B35-47288FD9DADE}" destId="{D0A7D2E6-FAF1-4FC9-8177-86EBCDEC32D4}" srcOrd="1" destOrd="0" presId="urn:microsoft.com/office/officeart/2018/2/layout/IconCircleList"/>
    <dgm:cxn modelId="{9DA0BCB5-66B4-4CDB-83DE-F1E2CD3C5DE4}" type="presParOf" srcId="{0E0003BE-A17A-4D75-8B35-47288FD9DADE}" destId="{5FEA6D2B-4C4D-47C5-AD6E-575B10612A1A}" srcOrd="2" destOrd="0" presId="urn:microsoft.com/office/officeart/2018/2/layout/IconCircleList"/>
    <dgm:cxn modelId="{5B148082-FE4F-4F80-B66B-E5E40F7353A5}" type="presParOf" srcId="{0E0003BE-A17A-4D75-8B35-47288FD9DADE}" destId="{9089E939-0EEF-483D-ADEE-A48C7372D0FC}" srcOrd="3" destOrd="0" presId="urn:microsoft.com/office/officeart/2018/2/layout/IconCircleList"/>
    <dgm:cxn modelId="{DD665164-743C-4B75-B9C0-CBC82E059679}" type="presParOf" srcId="{E3B5A5A5-B87B-4F8B-8E08-55E4B8ACDD94}" destId="{E51A3425-467F-4651-8671-8809C9C00309}" srcOrd="7" destOrd="0" presId="urn:microsoft.com/office/officeart/2018/2/layout/IconCircleList"/>
    <dgm:cxn modelId="{0D1CA461-A266-4CBA-9D91-3D4F487C413D}" type="presParOf" srcId="{E3B5A5A5-B87B-4F8B-8E08-55E4B8ACDD94}" destId="{C1F997D2-9605-44C8-AD1E-64C97912483C}" srcOrd="8" destOrd="0" presId="urn:microsoft.com/office/officeart/2018/2/layout/IconCircleList"/>
    <dgm:cxn modelId="{F890A1EF-2C2F-469B-B16B-E796D34BAE7B}" type="presParOf" srcId="{C1F997D2-9605-44C8-AD1E-64C97912483C}" destId="{37CFAC71-6E01-4D85-87FA-2BB1168A0D5D}" srcOrd="0" destOrd="0" presId="urn:microsoft.com/office/officeart/2018/2/layout/IconCircleList"/>
    <dgm:cxn modelId="{C12336BE-9C3D-4760-B555-8547E6B30545}" type="presParOf" srcId="{C1F997D2-9605-44C8-AD1E-64C97912483C}" destId="{E89AF213-8E52-4E97-80D8-F3756C497CD5}" srcOrd="1" destOrd="0" presId="urn:microsoft.com/office/officeart/2018/2/layout/IconCircleList"/>
    <dgm:cxn modelId="{7F1B61C6-AE0E-4F23-BCDF-504DCCECBCD2}" type="presParOf" srcId="{C1F997D2-9605-44C8-AD1E-64C97912483C}" destId="{391E7359-F91D-4B2C-A02B-6E144AD93D7A}" srcOrd="2" destOrd="0" presId="urn:microsoft.com/office/officeart/2018/2/layout/IconCircleList"/>
    <dgm:cxn modelId="{A17464D1-C1A3-4587-B290-5C993F5A9C29}" type="presParOf" srcId="{C1F997D2-9605-44C8-AD1E-64C97912483C}" destId="{95765E78-31CB-49F9-B0A1-F1FD3161B52E}" srcOrd="3" destOrd="0" presId="urn:microsoft.com/office/officeart/2018/2/layout/IconCircleList"/>
    <dgm:cxn modelId="{66BD281D-4FD3-4900-880A-85B6368BA298}" type="presParOf" srcId="{E3B5A5A5-B87B-4F8B-8E08-55E4B8ACDD94}" destId="{EC029442-164A-4CD3-B114-5C175EF70C57}" srcOrd="9" destOrd="0" presId="urn:microsoft.com/office/officeart/2018/2/layout/IconCircleList"/>
    <dgm:cxn modelId="{13022432-DA36-4E32-B4BD-179828E4BBB6}" type="presParOf" srcId="{E3B5A5A5-B87B-4F8B-8E08-55E4B8ACDD94}" destId="{EB1CBC66-EC24-4FE4-893D-5CE73DE0F2E1}" srcOrd="10" destOrd="0" presId="urn:microsoft.com/office/officeart/2018/2/layout/IconCircleList"/>
    <dgm:cxn modelId="{F1ADB8E2-E6C8-4849-9DF7-8520AA6C24B9}" type="presParOf" srcId="{EB1CBC66-EC24-4FE4-893D-5CE73DE0F2E1}" destId="{4552704C-E054-4D10-A21F-FEA1E36A4F89}" srcOrd="0" destOrd="0" presId="urn:microsoft.com/office/officeart/2018/2/layout/IconCircleList"/>
    <dgm:cxn modelId="{FCA7D372-5257-4EF1-9F3A-6501FCAD8F61}" type="presParOf" srcId="{EB1CBC66-EC24-4FE4-893D-5CE73DE0F2E1}" destId="{E58266D4-2C9E-43B4-B987-F1F70A10AA26}" srcOrd="1" destOrd="0" presId="urn:microsoft.com/office/officeart/2018/2/layout/IconCircleList"/>
    <dgm:cxn modelId="{F4D18544-6825-4DFA-99BE-EBC3CEE45464}" type="presParOf" srcId="{EB1CBC66-EC24-4FE4-893D-5CE73DE0F2E1}" destId="{EBD45E98-B8AC-4263-B8BE-8A074B1B8D48}" srcOrd="2" destOrd="0" presId="urn:microsoft.com/office/officeart/2018/2/layout/IconCircleList"/>
    <dgm:cxn modelId="{FC21C5F4-CFB1-4E0D-9A87-C6392BF5F5B5}" type="presParOf" srcId="{EB1CBC66-EC24-4FE4-893D-5CE73DE0F2E1}" destId="{94D42951-8AA7-4CD5-B727-BF1D14A7344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F8503A-55C1-4C7B-9C99-DB397029B92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4C8F6DFA-96F3-4150-BEE1-43C22D6FDCAB}">
      <dgm:prSet/>
      <dgm:spPr/>
      <dgm:t>
        <a:bodyPr/>
        <a:lstStyle/>
        <a:p>
          <a:r>
            <a:rPr lang="en-GB" dirty="0"/>
            <a:t>Aberavon water polo team is in Aberavon Leisure and fitness centre. </a:t>
          </a:r>
          <a:endParaRPr lang="en-US" dirty="0"/>
        </a:p>
      </dgm:t>
    </dgm:pt>
    <dgm:pt modelId="{60B9BF28-AC97-443B-94A0-4724B7DE7706}" type="parTrans" cxnId="{1821EA77-7554-4D63-963E-CA8F9A05BDE2}">
      <dgm:prSet/>
      <dgm:spPr/>
      <dgm:t>
        <a:bodyPr/>
        <a:lstStyle/>
        <a:p>
          <a:endParaRPr lang="en-US"/>
        </a:p>
      </dgm:t>
    </dgm:pt>
    <dgm:pt modelId="{4A823134-4DF8-4E45-AA5A-7B484C6C7398}" type="sibTrans" cxnId="{1821EA77-7554-4D63-963E-CA8F9A05BDE2}">
      <dgm:prSet/>
      <dgm:spPr/>
      <dgm:t>
        <a:bodyPr/>
        <a:lstStyle/>
        <a:p>
          <a:endParaRPr lang="en-US"/>
        </a:p>
      </dgm:t>
    </dgm:pt>
    <dgm:pt modelId="{FA2A225D-40A7-49B0-845A-62197741E622}">
      <dgm:prSet/>
      <dgm:spPr/>
      <dgm:t>
        <a:bodyPr/>
        <a:lstStyle/>
        <a:p>
          <a:r>
            <a:rPr lang="en-GB" dirty="0"/>
            <a:t>The club is an aquatic and non-profit organisation. </a:t>
          </a:r>
          <a:endParaRPr lang="en-US" dirty="0"/>
        </a:p>
      </dgm:t>
    </dgm:pt>
    <dgm:pt modelId="{27CB91CE-6AAC-49BC-B20E-653CF7A2FC72}" type="parTrans" cxnId="{1C126CBD-F12C-4F6D-8540-EF11269A1BAE}">
      <dgm:prSet/>
      <dgm:spPr/>
      <dgm:t>
        <a:bodyPr/>
        <a:lstStyle/>
        <a:p>
          <a:endParaRPr lang="en-US"/>
        </a:p>
      </dgm:t>
    </dgm:pt>
    <dgm:pt modelId="{04B34387-3A31-49E0-808B-DA82263A7B54}" type="sibTrans" cxnId="{1C126CBD-F12C-4F6D-8540-EF11269A1BAE}">
      <dgm:prSet/>
      <dgm:spPr/>
      <dgm:t>
        <a:bodyPr/>
        <a:lstStyle/>
        <a:p>
          <a:endParaRPr lang="en-US"/>
        </a:p>
      </dgm:t>
    </dgm:pt>
    <dgm:pt modelId="{59D3165F-A4D1-4554-B6A8-B3174BBD4B98}">
      <dgm:prSet/>
      <dgm:spPr/>
      <dgm:t>
        <a:bodyPr/>
        <a:lstStyle/>
        <a:p>
          <a:r>
            <a:rPr lang="en-US" dirty="0"/>
            <a:t>The club is run by Clayton Lane since May 2019</a:t>
          </a:r>
        </a:p>
      </dgm:t>
    </dgm:pt>
    <dgm:pt modelId="{CD08C6F9-DFD2-40FA-9A20-1FCE7AD57FC1}" type="parTrans" cxnId="{5903E2BC-9DE7-47BF-AAD2-52CBD1FBD06D}">
      <dgm:prSet/>
      <dgm:spPr/>
      <dgm:t>
        <a:bodyPr/>
        <a:lstStyle/>
        <a:p>
          <a:endParaRPr lang="en-GB"/>
        </a:p>
      </dgm:t>
    </dgm:pt>
    <dgm:pt modelId="{7D837702-5FDD-48DA-8041-53B193D15CC7}" type="sibTrans" cxnId="{5903E2BC-9DE7-47BF-AAD2-52CBD1FBD06D}">
      <dgm:prSet/>
      <dgm:spPr/>
      <dgm:t>
        <a:bodyPr/>
        <a:lstStyle/>
        <a:p>
          <a:endParaRPr lang="en-GB"/>
        </a:p>
      </dgm:t>
    </dgm:pt>
    <dgm:pt modelId="{CF0A5425-6DE5-4A55-A1A4-B6D28D689CF3}" type="pres">
      <dgm:prSet presAssocID="{B2F8503A-55C1-4C7B-9C99-DB397029B922}" presName="hierChild1" presStyleCnt="0">
        <dgm:presLayoutVars>
          <dgm:chPref val="1"/>
          <dgm:dir/>
          <dgm:animOne val="branch"/>
          <dgm:animLvl val="lvl"/>
          <dgm:resizeHandles/>
        </dgm:presLayoutVars>
      </dgm:prSet>
      <dgm:spPr/>
    </dgm:pt>
    <dgm:pt modelId="{09C59D09-82AF-47ED-9CDC-26A77E8FD079}" type="pres">
      <dgm:prSet presAssocID="{4C8F6DFA-96F3-4150-BEE1-43C22D6FDCAB}" presName="hierRoot1" presStyleCnt="0"/>
      <dgm:spPr/>
    </dgm:pt>
    <dgm:pt modelId="{63766F86-5360-4E0C-AD86-6E559D292115}" type="pres">
      <dgm:prSet presAssocID="{4C8F6DFA-96F3-4150-BEE1-43C22D6FDCAB}" presName="composite" presStyleCnt="0"/>
      <dgm:spPr/>
    </dgm:pt>
    <dgm:pt modelId="{EA6F8C87-40DE-41FE-8A4D-970B092CC7CC}" type="pres">
      <dgm:prSet presAssocID="{4C8F6DFA-96F3-4150-BEE1-43C22D6FDCAB}" presName="background" presStyleLbl="node0" presStyleIdx="0" presStyleCnt="3"/>
      <dgm:spPr>
        <a:solidFill>
          <a:schemeClr val="accent4">
            <a:lumMod val="60000"/>
            <a:lumOff val="40000"/>
          </a:schemeClr>
        </a:solidFill>
      </dgm:spPr>
    </dgm:pt>
    <dgm:pt modelId="{7309EA51-9CAB-4F03-A0B1-16347D03329F}" type="pres">
      <dgm:prSet presAssocID="{4C8F6DFA-96F3-4150-BEE1-43C22D6FDCAB}" presName="text" presStyleLbl="fgAcc0" presStyleIdx="0" presStyleCnt="3">
        <dgm:presLayoutVars>
          <dgm:chPref val="3"/>
        </dgm:presLayoutVars>
      </dgm:prSet>
      <dgm:spPr/>
    </dgm:pt>
    <dgm:pt modelId="{A9F3E351-7620-4B58-817F-5F78ED8350FE}" type="pres">
      <dgm:prSet presAssocID="{4C8F6DFA-96F3-4150-BEE1-43C22D6FDCAB}" presName="hierChild2" presStyleCnt="0"/>
      <dgm:spPr/>
    </dgm:pt>
    <dgm:pt modelId="{CF29D45F-CF78-4526-AFBB-F9CDAA4BAE0E}" type="pres">
      <dgm:prSet presAssocID="{FA2A225D-40A7-49B0-845A-62197741E622}" presName="hierRoot1" presStyleCnt="0"/>
      <dgm:spPr/>
    </dgm:pt>
    <dgm:pt modelId="{E29767A7-8548-417D-BEC3-D3E192714128}" type="pres">
      <dgm:prSet presAssocID="{FA2A225D-40A7-49B0-845A-62197741E622}" presName="composite" presStyleCnt="0"/>
      <dgm:spPr/>
    </dgm:pt>
    <dgm:pt modelId="{DB7874C1-757E-4FA4-A4B8-2510CDAF2EC6}" type="pres">
      <dgm:prSet presAssocID="{FA2A225D-40A7-49B0-845A-62197741E622}" presName="background" presStyleLbl="node0" presStyleIdx="1" presStyleCnt="3"/>
      <dgm:spPr>
        <a:solidFill>
          <a:schemeClr val="accent1">
            <a:lumMod val="60000"/>
            <a:lumOff val="40000"/>
          </a:schemeClr>
        </a:solidFill>
      </dgm:spPr>
    </dgm:pt>
    <dgm:pt modelId="{0B172B6C-1FE6-4B5E-9D62-DC26B2C018B4}" type="pres">
      <dgm:prSet presAssocID="{FA2A225D-40A7-49B0-845A-62197741E622}" presName="text" presStyleLbl="fgAcc0" presStyleIdx="1" presStyleCnt="3">
        <dgm:presLayoutVars>
          <dgm:chPref val="3"/>
        </dgm:presLayoutVars>
      </dgm:prSet>
      <dgm:spPr/>
    </dgm:pt>
    <dgm:pt modelId="{9AEC541D-38F4-4BA3-B39A-91C24E63D110}" type="pres">
      <dgm:prSet presAssocID="{FA2A225D-40A7-49B0-845A-62197741E622}" presName="hierChild2" presStyleCnt="0"/>
      <dgm:spPr/>
    </dgm:pt>
    <dgm:pt modelId="{610CBAEF-81DD-48C6-B538-7B68D3EC4157}" type="pres">
      <dgm:prSet presAssocID="{59D3165F-A4D1-4554-B6A8-B3174BBD4B98}" presName="hierRoot1" presStyleCnt="0"/>
      <dgm:spPr/>
    </dgm:pt>
    <dgm:pt modelId="{11221B8A-4251-4F4A-88F0-8951E978CC7E}" type="pres">
      <dgm:prSet presAssocID="{59D3165F-A4D1-4554-B6A8-B3174BBD4B98}" presName="composite" presStyleCnt="0"/>
      <dgm:spPr/>
    </dgm:pt>
    <dgm:pt modelId="{E470A14C-1ADF-4926-B99B-B56F7F15B65A}" type="pres">
      <dgm:prSet presAssocID="{59D3165F-A4D1-4554-B6A8-B3174BBD4B98}" presName="background" presStyleLbl="node0" presStyleIdx="2" presStyleCnt="3"/>
      <dgm:spPr>
        <a:solidFill>
          <a:schemeClr val="accent3"/>
        </a:solidFill>
      </dgm:spPr>
    </dgm:pt>
    <dgm:pt modelId="{FE8220AF-23A8-4BAB-A83F-1D0C0E6C02C6}" type="pres">
      <dgm:prSet presAssocID="{59D3165F-A4D1-4554-B6A8-B3174BBD4B98}" presName="text" presStyleLbl="fgAcc0" presStyleIdx="2" presStyleCnt="3">
        <dgm:presLayoutVars>
          <dgm:chPref val="3"/>
        </dgm:presLayoutVars>
      </dgm:prSet>
      <dgm:spPr/>
    </dgm:pt>
    <dgm:pt modelId="{4A71BCD6-1520-42C4-B471-552ECB92A4D3}" type="pres">
      <dgm:prSet presAssocID="{59D3165F-A4D1-4554-B6A8-B3174BBD4B98}" presName="hierChild2" presStyleCnt="0"/>
      <dgm:spPr/>
    </dgm:pt>
  </dgm:ptLst>
  <dgm:cxnLst>
    <dgm:cxn modelId="{7388300E-B871-44E6-A2AD-DD4EC40387D8}" type="presOf" srcId="{59D3165F-A4D1-4554-B6A8-B3174BBD4B98}" destId="{FE8220AF-23A8-4BAB-A83F-1D0C0E6C02C6}" srcOrd="0" destOrd="0" presId="urn:microsoft.com/office/officeart/2005/8/layout/hierarchy1"/>
    <dgm:cxn modelId="{BF72C435-5097-463A-AA73-36163A731672}" type="presOf" srcId="{B2F8503A-55C1-4C7B-9C99-DB397029B922}" destId="{CF0A5425-6DE5-4A55-A1A4-B6D28D689CF3}" srcOrd="0" destOrd="0" presId="urn:microsoft.com/office/officeart/2005/8/layout/hierarchy1"/>
    <dgm:cxn modelId="{1821EA77-7554-4D63-963E-CA8F9A05BDE2}" srcId="{B2F8503A-55C1-4C7B-9C99-DB397029B922}" destId="{4C8F6DFA-96F3-4150-BEE1-43C22D6FDCAB}" srcOrd="0" destOrd="0" parTransId="{60B9BF28-AC97-443B-94A0-4724B7DE7706}" sibTransId="{4A823134-4DF8-4E45-AA5A-7B484C6C7398}"/>
    <dgm:cxn modelId="{7E83A7A2-E556-4022-A4A4-56DCDE001C03}" type="presOf" srcId="{FA2A225D-40A7-49B0-845A-62197741E622}" destId="{0B172B6C-1FE6-4B5E-9D62-DC26B2C018B4}" srcOrd="0" destOrd="0" presId="urn:microsoft.com/office/officeart/2005/8/layout/hierarchy1"/>
    <dgm:cxn modelId="{5903E2BC-9DE7-47BF-AAD2-52CBD1FBD06D}" srcId="{B2F8503A-55C1-4C7B-9C99-DB397029B922}" destId="{59D3165F-A4D1-4554-B6A8-B3174BBD4B98}" srcOrd="2" destOrd="0" parTransId="{CD08C6F9-DFD2-40FA-9A20-1FCE7AD57FC1}" sibTransId="{7D837702-5FDD-48DA-8041-53B193D15CC7}"/>
    <dgm:cxn modelId="{1C126CBD-F12C-4F6D-8540-EF11269A1BAE}" srcId="{B2F8503A-55C1-4C7B-9C99-DB397029B922}" destId="{FA2A225D-40A7-49B0-845A-62197741E622}" srcOrd="1" destOrd="0" parTransId="{27CB91CE-6AAC-49BC-B20E-653CF7A2FC72}" sibTransId="{04B34387-3A31-49E0-808B-DA82263A7B54}"/>
    <dgm:cxn modelId="{2F7E0CFB-34E6-4314-9576-ED50EED365C2}" type="presOf" srcId="{4C8F6DFA-96F3-4150-BEE1-43C22D6FDCAB}" destId="{7309EA51-9CAB-4F03-A0B1-16347D03329F}" srcOrd="0" destOrd="0" presId="urn:microsoft.com/office/officeart/2005/8/layout/hierarchy1"/>
    <dgm:cxn modelId="{43EB9BCA-0F16-4565-8DAC-3F15B166326D}" type="presParOf" srcId="{CF0A5425-6DE5-4A55-A1A4-B6D28D689CF3}" destId="{09C59D09-82AF-47ED-9CDC-26A77E8FD079}" srcOrd="0" destOrd="0" presId="urn:microsoft.com/office/officeart/2005/8/layout/hierarchy1"/>
    <dgm:cxn modelId="{D7CE34F6-1B67-4762-BD43-842A816D06C6}" type="presParOf" srcId="{09C59D09-82AF-47ED-9CDC-26A77E8FD079}" destId="{63766F86-5360-4E0C-AD86-6E559D292115}" srcOrd="0" destOrd="0" presId="urn:microsoft.com/office/officeart/2005/8/layout/hierarchy1"/>
    <dgm:cxn modelId="{86C90471-A889-45BF-8162-3C1A14543CE2}" type="presParOf" srcId="{63766F86-5360-4E0C-AD86-6E559D292115}" destId="{EA6F8C87-40DE-41FE-8A4D-970B092CC7CC}" srcOrd="0" destOrd="0" presId="urn:microsoft.com/office/officeart/2005/8/layout/hierarchy1"/>
    <dgm:cxn modelId="{39081375-7F06-47D8-B203-DFD9CF6076D3}" type="presParOf" srcId="{63766F86-5360-4E0C-AD86-6E559D292115}" destId="{7309EA51-9CAB-4F03-A0B1-16347D03329F}" srcOrd="1" destOrd="0" presId="urn:microsoft.com/office/officeart/2005/8/layout/hierarchy1"/>
    <dgm:cxn modelId="{9C011E0E-77D2-4B8B-8B7C-2C01FD288B10}" type="presParOf" srcId="{09C59D09-82AF-47ED-9CDC-26A77E8FD079}" destId="{A9F3E351-7620-4B58-817F-5F78ED8350FE}" srcOrd="1" destOrd="0" presId="urn:microsoft.com/office/officeart/2005/8/layout/hierarchy1"/>
    <dgm:cxn modelId="{08C88632-ABDD-458A-B61F-B22E53085E59}" type="presParOf" srcId="{CF0A5425-6DE5-4A55-A1A4-B6D28D689CF3}" destId="{CF29D45F-CF78-4526-AFBB-F9CDAA4BAE0E}" srcOrd="1" destOrd="0" presId="urn:microsoft.com/office/officeart/2005/8/layout/hierarchy1"/>
    <dgm:cxn modelId="{34381BD2-586C-48E5-8ED1-D5EF0173421C}" type="presParOf" srcId="{CF29D45F-CF78-4526-AFBB-F9CDAA4BAE0E}" destId="{E29767A7-8548-417D-BEC3-D3E192714128}" srcOrd="0" destOrd="0" presId="urn:microsoft.com/office/officeart/2005/8/layout/hierarchy1"/>
    <dgm:cxn modelId="{27816948-DC6A-4305-9577-65F99E648175}" type="presParOf" srcId="{E29767A7-8548-417D-BEC3-D3E192714128}" destId="{DB7874C1-757E-4FA4-A4B8-2510CDAF2EC6}" srcOrd="0" destOrd="0" presId="urn:microsoft.com/office/officeart/2005/8/layout/hierarchy1"/>
    <dgm:cxn modelId="{7663FDEA-4C0D-45B2-9A16-6B1CC01AEC0E}" type="presParOf" srcId="{E29767A7-8548-417D-BEC3-D3E192714128}" destId="{0B172B6C-1FE6-4B5E-9D62-DC26B2C018B4}" srcOrd="1" destOrd="0" presId="urn:microsoft.com/office/officeart/2005/8/layout/hierarchy1"/>
    <dgm:cxn modelId="{BD5D952D-6C4F-4523-BF52-D31241B5B807}" type="presParOf" srcId="{CF29D45F-CF78-4526-AFBB-F9CDAA4BAE0E}" destId="{9AEC541D-38F4-4BA3-B39A-91C24E63D110}" srcOrd="1" destOrd="0" presId="urn:microsoft.com/office/officeart/2005/8/layout/hierarchy1"/>
    <dgm:cxn modelId="{F677CA9E-45E1-4CE3-8E95-A967FF30CD2B}" type="presParOf" srcId="{CF0A5425-6DE5-4A55-A1A4-B6D28D689CF3}" destId="{610CBAEF-81DD-48C6-B538-7B68D3EC4157}" srcOrd="2" destOrd="0" presId="urn:microsoft.com/office/officeart/2005/8/layout/hierarchy1"/>
    <dgm:cxn modelId="{D8F2E2FE-39AB-4770-BD5D-3DABE3320794}" type="presParOf" srcId="{610CBAEF-81DD-48C6-B538-7B68D3EC4157}" destId="{11221B8A-4251-4F4A-88F0-8951E978CC7E}" srcOrd="0" destOrd="0" presId="urn:microsoft.com/office/officeart/2005/8/layout/hierarchy1"/>
    <dgm:cxn modelId="{F766062E-34D1-4E09-BF1C-2EB132C1D876}" type="presParOf" srcId="{11221B8A-4251-4F4A-88F0-8951E978CC7E}" destId="{E470A14C-1ADF-4926-B99B-B56F7F15B65A}" srcOrd="0" destOrd="0" presId="urn:microsoft.com/office/officeart/2005/8/layout/hierarchy1"/>
    <dgm:cxn modelId="{8CC45EA3-A9D9-4C51-96A3-4438764124D3}" type="presParOf" srcId="{11221B8A-4251-4F4A-88F0-8951E978CC7E}" destId="{FE8220AF-23A8-4BAB-A83F-1D0C0E6C02C6}" srcOrd="1" destOrd="0" presId="urn:microsoft.com/office/officeart/2005/8/layout/hierarchy1"/>
    <dgm:cxn modelId="{626F21D1-BCFE-4F81-A26F-B454566E3D58}" type="presParOf" srcId="{610CBAEF-81DD-48C6-B538-7B68D3EC4157}" destId="{4A71BCD6-1520-42C4-B471-552ECB92A4D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7A5865-8799-41FF-8D3A-6BEE3942A7B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F76F6A0-06B5-46A5-ADE8-C0BEA159CABF}">
      <dgm:prSet/>
      <dgm:spPr/>
      <dgm:t>
        <a:bodyPr/>
        <a:lstStyle/>
        <a:p>
          <a:r>
            <a:rPr lang="en-GB" dirty="0"/>
            <a:t>On average 20 people train on a Friday Evening at 8pm for an hour. </a:t>
          </a:r>
          <a:endParaRPr lang="en-US" dirty="0"/>
        </a:p>
      </dgm:t>
    </dgm:pt>
    <dgm:pt modelId="{D60E3F38-4311-4456-8FA3-28AB636FE558}" type="parTrans" cxnId="{D1D59177-1F6B-47E5-9A7D-4287547BFE63}">
      <dgm:prSet/>
      <dgm:spPr/>
      <dgm:t>
        <a:bodyPr/>
        <a:lstStyle/>
        <a:p>
          <a:endParaRPr lang="en-US"/>
        </a:p>
      </dgm:t>
    </dgm:pt>
    <dgm:pt modelId="{EC92456A-E714-4ADF-8B0F-BC0FEA11F12B}" type="sibTrans" cxnId="{D1D59177-1F6B-47E5-9A7D-4287547BFE63}">
      <dgm:prSet/>
      <dgm:spPr/>
      <dgm:t>
        <a:bodyPr/>
        <a:lstStyle/>
        <a:p>
          <a:endParaRPr lang="en-US"/>
        </a:p>
      </dgm:t>
    </dgm:pt>
    <dgm:pt modelId="{3F4D088D-D994-4A0C-AD51-E58E09A624BC}">
      <dgm:prSet/>
      <dgm:spPr/>
      <dgm:t>
        <a:bodyPr/>
        <a:lstStyle/>
        <a:p>
          <a:r>
            <a:rPr lang="en-GB" dirty="0"/>
            <a:t>Each member pays £4 per session to help buy towards the use of the pool which is £40 for half a 25m pool. Any profit on top is put back into the clubs' fund. </a:t>
          </a:r>
          <a:endParaRPr lang="en-US" dirty="0"/>
        </a:p>
      </dgm:t>
    </dgm:pt>
    <dgm:pt modelId="{C7279BEE-6C93-493E-9917-3EEE52732402}" type="parTrans" cxnId="{398480AD-6736-47DE-ABFA-20C79BC1F7EA}">
      <dgm:prSet/>
      <dgm:spPr/>
      <dgm:t>
        <a:bodyPr/>
        <a:lstStyle/>
        <a:p>
          <a:endParaRPr lang="en-US"/>
        </a:p>
      </dgm:t>
    </dgm:pt>
    <dgm:pt modelId="{DEB0DF4B-181F-4A72-B4D0-17B83194824B}" type="sibTrans" cxnId="{398480AD-6736-47DE-ABFA-20C79BC1F7EA}">
      <dgm:prSet/>
      <dgm:spPr/>
      <dgm:t>
        <a:bodyPr/>
        <a:lstStyle/>
        <a:p>
          <a:endParaRPr lang="en-US"/>
        </a:p>
      </dgm:t>
    </dgm:pt>
    <dgm:pt modelId="{051F15C3-9A52-4C36-9FA0-004F98F7879F}" type="pres">
      <dgm:prSet presAssocID="{E17A5865-8799-41FF-8D3A-6BEE3942A7B0}" presName="hierChild1" presStyleCnt="0">
        <dgm:presLayoutVars>
          <dgm:chPref val="1"/>
          <dgm:dir/>
          <dgm:animOne val="branch"/>
          <dgm:animLvl val="lvl"/>
          <dgm:resizeHandles/>
        </dgm:presLayoutVars>
      </dgm:prSet>
      <dgm:spPr/>
    </dgm:pt>
    <dgm:pt modelId="{4315FC64-A7AE-4DB1-ADAF-23F1DCA3740A}" type="pres">
      <dgm:prSet presAssocID="{8F76F6A0-06B5-46A5-ADE8-C0BEA159CABF}" presName="hierRoot1" presStyleCnt="0"/>
      <dgm:spPr/>
    </dgm:pt>
    <dgm:pt modelId="{9317EAE8-F544-49FF-992E-2367C21D51E3}" type="pres">
      <dgm:prSet presAssocID="{8F76F6A0-06B5-46A5-ADE8-C0BEA159CABF}" presName="composite" presStyleCnt="0"/>
      <dgm:spPr/>
    </dgm:pt>
    <dgm:pt modelId="{ADEC4203-C77A-4AAD-BAA3-2A955D8C2D12}" type="pres">
      <dgm:prSet presAssocID="{8F76F6A0-06B5-46A5-ADE8-C0BEA159CABF}" presName="background" presStyleLbl="node0" presStyleIdx="0" presStyleCnt="2"/>
      <dgm:spPr>
        <a:solidFill>
          <a:schemeClr val="tx2">
            <a:lumMod val="60000"/>
            <a:lumOff val="40000"/>
          </a:schemeClr>
        </a:solidFill>
      </dgm:spPr>
    </dgm:pt>
    <dgm:pt modelId="{E83F2ED3-0852-4181-B913-5E0DBF57CDC7}" type="pres">
      <dgm:prSet presAssocID="{8F76F6A0-06B5-46A5-ADE8-C0BEA159CABF}" presName="text" presStyleLbl="fgAcc0" presStyleIdx="0" presStyleCnt="2">
        <dgm:presLayoutVars>
          <dgm:chPref val="3"/>
        </dgm:presLayoutVars>
      </dgm:prSet>
      <dgm:spPr/>
    </dgm:pt>
    <dgm:pt modelId="{45053E34-9AA6-4999-B3FD-B4FB24E3E8B4}" type="pres">
      <dgm:prSet presAssocID="{8F76F6A0-06B5-46A5-ADE8-C0BEA159CABF}" presName="hierChild2" presStyleCnt="0"/>
      <dgm:spPr/>
    </dgm:pt>
    <dgm:pt modelId="{039AE15B-E750-40B3-9C42-332ED147F9CD}" type="pres">
      <dgm:prSet presAssocID="{3F4D088D-D994-4A0C-AD51-E58E09A624BC}" presName="hierRoot1" presStyleCnt="0"/>
      <dgm:spPr/>
    </dgm:pt>
    <dgm:pt modelId="{0F6007E6-0938-4D61-8225-5AB5B2F3F067}" type="pres">
      <dgm:prSet presAssocID="{3F4D088D-D994-4A0C-AD51-E58E09A624BC}" presName="composite" presStyleCnt="0"/>
      <dgm:spPr/>
    </dgm:pt>
    <dgm:pt modelId="{4306B0BD-F88D-45E1-9314-F5D6BF753000}" type="pres">
      <dgm:prSet presAssocID="{3F4D088D-D994-4A0C-AD51-E58E09A624BC}" presName="background" presStyleLbl="node0" presStyleIdx="1" presStyleCnt="2"/>
      <dgm:spPr>
        <a:solidFill>
          <a:schemeClr val="accent6"/>
        </a:solidFill>
      </dgm:spPr>
    </dgm:pt>
    <dgm:pt modelId="{C16E77A4-5139-4B62-9D43-5C3EB690C881}" type="pres">
      <dgm:prSet presAssocID="{3F4D088D-D994-4A0C-AD51-E58E09A624BC}" presName="text" presStyleLbl="fgAcc0" presStyleIdx="1" presStyleCnt="2">
        <dgm:presLayoutVars>
          <dgm:chPref val="3"/>
        </dgm:presLayoutVars>
      </dgm:prSet>
      <dgm:spPr/>
    </dgm:pt>
    <dgm:pt modelId="{6B5E5140-A643-484F-8026-C1CF2D7B12F5}" type="pres">
      <dgm:prSet presAssocID="{3F4D088D-D994-4A0C-AD51-E58E09A624BC}" presName="hierChild2" presStyleCnt="0"/>
      <dgm:spPr/>
    </dgm:pt>
  </dgm:ptLst>
  <dgm:cxnLst>
    <dgm:cxn modelId="{FD9F802F-CB28-45BD-97F0-46A0A62E92E6}" type="presOf" srcId="{8F76F6A0-06B5-46A5-ADE8-C0BEA159CABF}" destId="{E83F2ED3-0852-4181-B913-5E0DBF57CDC7}" srcOrd="0" destOrd="0" presId="urn:microsoft.com/office/officeart/2005/8/layout/hierarchy1"/>
    <dgm:cxn modelId="{2844353D-695F-42AE-BD00-86422C55215B}" type="presOf" srcId="{3F4D088D-D994-4A0C-AD51-E58E09A624BC}" destId="{C16E77A4-5139-4B62-9D43-5C3EB690C881}" srcOrd="0" destOrd="0" presId="urn:microsoft.com/office/officeart/2005/8/layout/hierarchy1"/>
    <dgm:cxn modelId="{D1D59177-1F6B-47E5-9A7D-4287547BFE63}" srcId="{E17A5865-8799-41FF-8D3A-6BEE3942A7B0}" destId="{8F76F6A0-06B5-46A5-ADE8-C0BEA159CABF}" srcOrd="0" destOrd="0" parTransId="{D60E3F38-4311-4456-8FA3-28AB636FE558}" sibTransId="{EC92456A-E714-4ADF-8B0F-BC0FEA11F12B}"/>
    <dgm:cxn modelId="{398480AD-6736-47DE-ABFA-20C79BC1F7EA}" srcId="{E17A5865-8799-41FF-8D3A-6BEE3942A7B0}" destId="{3F4D088D-D994-4A0C-AD51-E58E09A624BC}" srcOrd="1" destOrd="0" parTransId="{C7279BEE-6C93-493E-9917-3EEE52732402}" sibTransId="{DEB0DF4B-181F-4A72-B4D0-17B83194824B}"/>
    <dgm:cxn modelId="{D3F6BDFE-DE06-49AB-A37D-9F6EC7E1354D}" type="presOf" srcId="{E17A5865-8799-41FF-8D3A-6BEE3942A7B0}" destId="{051F15C3-9A52-4C36-9FA0-004F98F7879F}" srcOrd="0" destOrd="0" presId="urn:microsoft.com/office/officeart/2005/8/layout/hierarchy1"/>
    <dgm:cxn modelId="{ADA2EE79-1D54-4F32-98B5-38CC79BA77E8}" type="presParOf" srcId="{051F15C3-9A52-4C36-9FA0-004F98F7879F}" destId="{4315FC64-A7AE-4DB1-ADAF-23F1DCA3740A}" srcOrd="0" destOrd="0" presId="urn:microsoft.com/office/officeart/2005/8/layout/hierarchy1"/>
    <dgm:cxn modelId="{0FA1E647-FB50-4F64-AE37-378433E4A5DF}" type="presParOf" srcId="{4315FC64-A7AE-4DB1-ADAF-23F1DCA3740A}" destId="{9317EAE8-F544-49FF-992E-2367C21D51E3}" srcOrd="0" destOrd="0" presId="urn:microsoft.com/office/officeart/2005/8/layout/hierarchy1"/>
    <dgm:cxn modelId="{C257F145-4BDC-4B31-8808-56708AE49AB7}" type="presParOf" srcId="{9317EAE8-F544-49FF-992E-2367C21D51E3}" destId="{ADEC4203-C77A-4AAD-BAA3-2A955D8C2D12}" srcOrd="0" destOrd="0" presId="urn:microsoft.com/office/officeart/2005/8/layout/hierarchy1"/>
    <dgm:cxn modelId="{A2A4989C-9114-4C60-B140-A91578017F56}" type="presParOf" srcId="{9317EAE8-F544-49FF-992E-2367C21D51E3}" destId="{E83F2ED3-0852-4181-B913-5E0DBF57CDC7}" srcOrd="1" destOrd="0" presId="urn:microsoft.com/office/officeart/2005/8/layout/hierarchy1"/>
    <dgm:cxn modelId="{7EA3D8D5-D2A6-4175-9B6E-5D56909E86ED}" type="presParOf" srcId="{4315FC64-A7AE-4DB1-ADAF-23F1DCA3740A}" destId="{45053E34-9AA6-4999-B3FD-B4FB24E3E8B4}" srcOrd="1" destOrd="0" presId="urn:microsoft.com/office/officeart/2005/8/layout/hierarchy1"/>
    <dgm:cxn modelId="{A6BDC276-9058-4E3A-8DBD-9F1A2DB95A84}" type="presParOf" srcId="{051F15C3-9A52-4C36-9FA0-004F98F7879F}" destId="{039AE15B-E750-40B3-9C42-332ED147F9CD}" srcOrd="1" destOrd="0" presId="urn:microsoft.com/office/officeart/2005/8/layout/hierarchy1"/>
    <dgm:cxn modelId="{2CD7A8ED-ABBD-463F-876A-D522C6717838}" type="presParOf" srcId="{039AE15B-E750-40B3-9C42-332ED147F9CD}" destId="{0F6007E6-0938-4D61-8225-5AB5B2F3F067}" srcOrd="0" destOrd="0" presId="urn:microsoft.com/office/officeart/2005/8/layout/hierarchy1"/>
    <dgm:cxn modelId="{5E593DC0-A059-4319-8F71-195926235EEA}" type="presParOf" srcId="{0F6007E6-0938-4D61-8225-5AB5B2F3F067}" destId="{4306B0BD-F88D-45E1-9314-F5D6BF753000}" srcOrd="0" destOrd="0" presId="urn:microsoft.com/office/officeart/2005/8/layout/hierarchy1"/>
    <dgm:cxn modelId="{65F52347-E6E1-467E-B594-D4A7BE2CEE4E}" type="presParOf" srcId="{0F6007E6-0938-4D61-8225-5AB5B2F3F067}" destId="{C16E77A4-5139-4B62-9D43-5C3EB690C881}" srcOrd="1" destOrd="0" presId="urn:microsoft.com/office/officeart/2005/8/layout/hierarchy1"/>
    <dgm:cxn modelId="{632086FD-5CEE-4CCB-B33A-40CA252C5D6C}" type="presParOf" srcId="{039AE15B-E750-40B3-9C42-332ED147F9CD}" destId="{6B5E5140-A643-484F-8026-C1CF2D7B12F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3265C3-AA80-4930-85C5-F38A710B0B4B}" type="doc">
      <dgm:prSet loTypeId="urn:microsoft.com/office/officeart/2005/8/layout/hList7" loCatId="process" qsTypeId="urn:microsoft.com/office/officeart/2005/8/quickstyle/simple4" qsCatId="simple" csTypeId="urn:microsoft.com/office/officeart/2005/8/colors/colorful5" csCatId="colorful" phldr="1"/>
      <dgm:spPr/>
      <dgm:t>
        <a:bodyPr/>
        <a:lstStyle/>
        <a:p>
          <a:endParaRPr lang="en-US"/>
        </a:p>
      </dgm:t>
    </dgm:pt>
    <dgm:pt modelId="{9FD84A0F-7DB7-458A-B48F-DFC6E84D7154}">
      <dgm:prSet/>
      <dgm:spPr/>
      <dgm:t>
        <a:bodyPr/>
        <a:lstStyle/>
        <a:p>
          <a:r>
            <a:rPr lang="en-GB" baseline="0" dirty="0"/>
            <a:t>The floating aluminium goals are supplied by Celtic leisure. </a:t>
          </a:r>
          <a:endParaRPr lang="en-US" dirty="0"/>
        </a:p>
      </dgm:t>
    </dgm:pt>
    <dgm:pt modelId="{A100304C-0AC3-48EC-A312-F4B189E49F8B}" type="parTrans" cxnId="{97214BB7-B186-44B7-87B8-9F3CEAAEC5FE}">
      <dgm:prSet/>
      <dgm:spPr/>
      <dgm:t>
        <a:bodyPr/>
        <a:lstStyle/>
        <a:p>
          <a:endParaRPr lang="en-US"/>
        </a:p>
      </dgm:t>
    </dgm:pt>
    <dgm:pt modelId="{D4702067-BAA9-404D-99F9-1C2E6A3AA545}" type="sibTrans" cxnId="{97214BB7-B186-44B7-87B8-9F3CEAAEC5FE}">
      <dgm:prSet/>
      <dgm:spPr/>
      <dgm:t>
        <a:bodyPr/>
        <a:lstStyle/>
        <a:p>
          <a:endParaRPr lang="en-US"/>
        </a:p>
      </dgm:t>
    </dgm:pt>
    <dgm:pt modelId="{FE83DB7D-32DE-42E0-9B3D-0181AF7F68A6}">
      <dgm:prSet/>
      <dgm:spPr/>
      <dgm:t>
        <a:bodyPr/>
        <a:lstStyle/>
        <a:p>
          <a:r>
            <a:rPr lang="en-GB" baseline="0" dirty="0"/>
            <a:t>The grant from Sport Wales (£1500) helped buy 13 balls size 4 for the women and size 5 the men. </a:t>
          </a:r>
          <a:endParaRPr lang="en-US" dirty="0"/>
        </a:p>
      </dgm:t>
    </dgm:pt>
    <dgm:pt modelId="{6A1F5323-FE97-4FDC-8632-B00DA3B83F3F}" type="parTrans" cxnId="{DA4C6925-28A0-4E11-9698-6FB6DF3F07FE}">
      <dgm:prSet/>
      <dgm:spPr/>
      <dgm:t>
        <a:bodyPr/>
        <a:lstStyle/>
        <a:p>
          <a:endParaRPr lang="en-US"/>
        </a:p>
      </dgm:t>
    </dgm:pt>
    <dgm:pt modelId="{AEC63BE5-1B85-49CB-8EDD-5CE23D6AFED1}" type="sibTrans" cxnId="{DA4C6925-28A0-4E11-9698-6FB6DF3F07FE}">
      <dgm:prSet/>
      <dgm:spPr/>
      <dgm:t>
        <a:bodyPr/>
        <a:lstStyle/>
        <a:p>
          <a:endParaRPr lang="en-US"/>
        </a:p>
      </dgm:t>
    </dgm:pt>
    <dgm:pt modelId="{65D25FB4-0035-460F-8955-74B41D969A28}">
      <dgm:prSet/>
      <dgm:spPr/>
      <dgm:t>
        <a:bodyPr/>
        <a:lstStyle/>
        <a:p>
          <a:r>
            <a:rPr lang="en-GB" baseline="0" dirty="0"/>
            <a:t>Plus, 2 sets of water polo caps blue and white numbered 1-13.  </a:t>
          </a:r>
          <a:endParaRPr lang="en-US" dirty="0"/>
        </a:p>
      </dgm:t>
    </dgm:pt>
    <dgm:pt modelId="{14E3CCF8-9519-449E-BECD-2C4DE5923406}" type="parTrans" cxnId="{61F6D9AC-F8BF-4548-9351-053BA99A3B17}">
      <dgm:prSet/>
      <dgm:spPr/>
      <dgm:t>
        <a:bodyPr/>
        <a:lstStyle/>
        <a:p>
          <a:endParaRPr lang="en-US"/>
        </a:p>
      </dgm:t>
    </dgm:pt>
    <dgm:pt modelId="{DDDEACF1-3A0C-4E9B-978A-3B238D19FDB8}" type="sibTrans" cxnId="{61F6D9AC-F8BF-4548-9351-053BA99A3B17}">
      <dgm:prSet/>
      <dgm:spPr/>
      <dgm:t>
        <a:bodyPr/>
        <a:lstStyle/>
        <a:p>
          <a:endParaRPr lang="en-US"/>
        </a:p>
      </dgm:t>
    </dgm:pt>
    <dgm:pt modelId="{1CE7EB40-9399-4903-B89E-E579BE704CAA}" type="pres">
      <dgm:prSet presAssocID="{2B3265C3-AA80-4930-85C5-F38A710B0B4B}" presName="Name0" presStyleCnt="0">
        <dgm:presLayoutVars>
          <dgm:dir/>
          <dgm:resizeHandles val="exact"/>
        </dgm:presLayoutVars>
      </dgm:prSet>
      <dgm:spPr/>
    </dgm:pt>
    <dgm:pt modelId="{D204E9E0-6228-4259-A700-02F950F5E385}" type="pres">
      <dgm:prSet presAssocID="{2B3265C3-AA80-4930-85C5-F38A710B0B4B}" presName="fgShape" presStyleLbl="fgShp" presStyleIdx="0" presStyleCnt="1" custLinFactNeighborX="-4348" custLinFactNeighborY="69923"/>
      <dgm:spPr/>
    </dgm:pt>
    <dgm:pt modelId="{56683A44-4067-47D5-A2D1-B73F57D3DC5C}" type="pres">
      <dgm:prSet presAssocID="{2B3265C3-AA80-4930-85C5-F38A710B0B4B}" presName="linComp" presStyleCnt="0"/>
      <dgm:spPr/>
    </dgm:pt>
    <dgm:pt modelId="{46C56750-5FEE-4CE4-B9B1-C721F5230C14}" type="pres">
      <dgm:prSet presAssocID="{9FD84A0F-7DB7-458A-B48F-DFC6E84D7154}" presName="compNode" presStyleCnt="0"/>
      <dgm:spPr/>
    </dgm:pt>
    <dgm:pt modelId="{A8AFCD60-343E-4B4D-B15D-606B1B0E3BFD}" type="pres">
      <dgm:prSet presAssocID="{9FD84A0F-7DB7-458A-B48F-DFC6E84D7154}" presName="bkgdShape" presStyleLbl="node1" presStyleIdx="0" presStyleCnt="3"/>
      <dgm:spPr/>
    </dgm:pt>
    <dgm:pt modelId="{BF4F6F7C-5E64-4AD8-BC79-0B3359BF30ED}" type="pres">
      <dgm:prSet presAssocID="{9FD84A0F-7DB7-458A-B48F-DFC6E84D7154}" presName="nodeTx" presStyleLbl="node1" presStyleIdx="0" presStyleCnt="3">
        <dgm:presLayoutVars>
          <dgm:bulletEnabled val="1"/>
        </dgm:presLayoutVars>
      </dgm:prSet>
      <dgm:spPr/>
    </dgm:pt>
    <dgm:pt modelId="{2B9CB354-C200-4665-AF5B-0D03AAF4FDB1}" type="pres">
      <dgm:prSet presAssocID="{9FD84A0F-7DB7-458A-B48F-DFC6E84D7154}" presName="invisiNode" presStyleLbl="node1" presStyleIdx="0" presStyleCnt="3"/>
      <dgm:spPr/>
    </dgm:pt>
    <dgm:pt modelId="{F54612A8-94CC-4402-BA62-D6A0E1AE5E12}" type="pres">
      <dgm:prSet presAssocID="{9FD84A0F-7DB7-458A-B48F-DFC6E84D7154}"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38000" r="-38000"/>
          </a:stretch>
        </a:blipFill>
      </dgm:spPr>
    </dgm:pt>
    <dgm:pt modelId="{316145E2-5BB1-4227-93DD-09A39953AC2A}" type="pres">
      <dgm:prSet presAssocID="{D4702067-BAA9-404D-99F9-1C2E6A3AA545}" presName="sibTrans" presStyleLbl="sibTrans2D1" presStyleIdx="0" presStyleCnt="0"/>
      <dgm:spPr/>
    </dgm:pt>
    <dgm:pt modelId="{56C2EE6B-3A88-48D0-AAB8-A7315B30FD16}" type="pres">
      <dgm:prSet presAssocID="{FE83DB7D-32DE-42E0-9B3D-0181AF7F68A6}" presName="compNode" presStyleCnt="0"/>
      <dgm:spPr/>
    </dgm:pt>
    <dgm:pt modelId="{05BDAB47-7F75-41ED-9AD7-EFD7D2BD1770}" type="pres">
      <dgm:prSet presAssocID="{FE83DB7D-32DE-42E0-9B3D-0181AF7F68A6}" presName="bkgdShape" presStyleLbl="node1" presStyleIdx="1" presStyleCnt="3"/>
      <dgm:spPr/>
    </dgm:pt>
    <dgm:pt modelId="{571421A2-E1B8-424B-B2F9-FFEBB81B3B9F}" type="pres">
      <dgm:prSet presAssocID="{FE83DB7D-32DE-42E0-9B3D-0181AF7F68A6}" presName="nodeTx" presStyleLbl="node1" presStyleIdx="1" presStyleCnt="3">
        <dgm:presLayoutVars>
          <dgm:bulletEnabled val="1"/>
        </dgm:presLayoutVars>
      </dgm:prSet>
      <dgm:spPr/>
    </dgm:pt>
    <dgm:pt modelId="{EC7A5193-406A-4BC4-8F06-CB1F07A1B7A7}" type="pres">
      <dgm:prSet presAssocID="{FE83DB7D-32DE-42E0-9B3D-0181AF7F68A6}" presName="invisiNode" presStyleLbl="node1" presStyleIdx="1" presStyleCnt="3"/>
      <dgm:spPr/>
    </dgm:pt>
    <dgm:pt modelId="{76F97C46-2A2F-464E-9634-CFCFB9B70DCA}" type="pres">
      <dgm:prSet presAssocID="{FE83DB7D-32DE-42E0-9B3D-0181AF7F68A6}"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7000" b="-7000"/>
          </a:stretch>
        </a:blipFill>
      </dgm:spPr>
    </dgm:pt>
    <dgm:pt modelId="{4360D030-F909-43F1-AC10-A879C3B69DA2}" type="pres">
      <dgm:prSet presAssocID="{AEC63BE5-1B85-49CB-8EDD-5CE23D6AFED1}" presName="sibTrans" presStyleLbl="sibTrans2D1" presStyleIdx="0" presStyleCnt="0"/>
      <dgm:spPr/>
    </dgm:pt>
    <dgm:pt modelId="{B8649E44-A5AF-4BE3-A4D0-1BBFA92852C5}" type="pres">
      <dgm:prSet presAssocID="{65D25FB4-0035-460F-8955-74B41D969A28}" presName="compNode" presStyleCnt="0"/>
      <dgm:spPr/>
    </dgm:pt>
    <dgm:pt modelId="{F3BD9C0D-04EF-4963-B06F-FD0308CB6C52}" type="pres">
      <dgm:prSet presAssocID="{65D25FB4-0035-460F-8955-74B41D969A28}" presName="bkgdShape" presStyleLbl="node1" presStyleIdx="2" presStyleCnt="3"/>
      <dgm:spPr/>
    </dgm:pt>
    <dgm:pt modelId="{3F2C85A0-8BC9-4C8C-9762-401B73DFB696}" type="pres">
      <dgm:prSet presAssocID="{65D25FB4-0035-460F-8955-74B41D969A28}" presName="nodeTx" presStyleLbl="node1" presStyleIdx="2" presStyleCnt="3">
        <dgm:presLayoutVars>
          <dgm:bulletEnabled val="1"/>
        </dgm:presLayoutVars>
      </dgm:prSet>
      <dgm:spPr/>
    </dgm:pt>
    <dgm:pt modelId="{B7149D3A-DA27-4F44-B653-163C58E0CC88}" type="pres">
      <dgm:prSet presAssocID="{65D25FB4-0035-460F-8955-74B41D969A28}" presName="invisiNode" presStyleLbl="node1" presStyleIdx="2" presStyleCnt="3"/>
      <dgm:spPr/>
    </dgm:pt>
    <dgm:pt modelId="{2A2385D1-B25F-4F94-A8B3-FEF165DB4AFD}" type="pres">
      <dgm:prSet presAssocID="{65D25FB4-0035-460F-8955-74B41D969A28}"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6000" b="-6000"/>
          </a:stretch>
        </a:blipFill>
      </dgm:spPr>
    </dgm:pt>
  </dgm:ptLst>
  <dgm:cxnLst>
    <dgm:cxn modelId="{DA4C6925-28A0-4E11-9698-6FB6DF3F07FE}" srcId="{2B3265C3-AA80-4930-85C5-F38A710B0B4B}" destId="{FE83DB7D-32DE-42E0-9B3D-0181AF7F68A6}" srcOrd="1" destOrd="0" parTransId="{6A1F5323-FE97-4FDC-8632-B00DA3B83F3F}" sibTransId="{AEC63BE5-1B85-49CB-8EDD-5CE23D6AFED1}"/>
    <dgm:cxn modelId="{C009AD27-5C1F-4F08-A149-548FA61686F6}" type="presOf" srcId="{9FD84A0F-7DB7-458A-B48F-DFC6E84D7154}" destId="{A8AFCD60-343E-4B4D-B15D-606B1B0E3BFD}" srcOrd="0" destOrd="0" presId="urn:microsoft.com/office/officeart/2005/8/layout/hList7"/>
    <dgm:cxn modelId="{4BCA272E-738A-42F8-B7A9-3CC745390E28}" type="presOf" srcId="{65D25FB4-0035-460F-8955-74B41D969A28}" destId="{3F2C85A0-8BC9-4C8C-9762-401B73DFB696}" srcOrd="1" destOrd="0" presId="urn:microsoft.com/office/officeart/2005/8/layout/hList7"/>
    <dgm:cxn modelId="{87A6535B-80F9-4BE5-BE71-7615CF61E4EE}" type="presOf" srcId="{9FD84A0F-7DB7-458A-B48F-DFC6E84D7154}" destId="{BF4F6F7C-5E64-4AD8-BC79-0B3359BF30ED}" srcOrd="1" destOrd="0" presId="urn:microsoft.com/office/officeart/2005/8/layout/hList7"/>
    <dgm:cxn modelId="{9CD8FF5C-D564-40A6-841D-3C5ADD4F06D4}" type="presOf" srcId="{65D25FB4-0035-460F-8955-74B41D969A28}" destId="{F3BD9C0D-04EF-4963-B06F-FD0308CB6C52}" srcOrd="0" destOrd="0" presId="urn:microsoft.com/office/officeart/2005/8/layout/hList7"/>
    <dgm:cxn modelId="{C757E86E-CC4D-4A85-B541-B3F4983D3B6B}" type="presOf" srcId="{FE83DB7D-32DE-42E0-9B3D-0181AF7F68A6}" destId="{05BDAB47-7F75-41ED-9AD7-EFD7D2BD1770}" srcOrd="0" destOrd="0" presId="urn:microsoft.com/office/officeart/2005/8/layout/hList7"/>
    <dgm:cxn modelId="{A8017A7B-4D4D-47FC-9894-2A9A89804A52}" type="presOf" srcId="{FE83DB7D-32DE-42E0-9B3D-0181AF7F68A6}" destId="{571421A2-E1B8-424B-B2F9-FFEBB81B3B9F}" srcOrd="1" destOrd="0" presId="urn:microsoft.com/office/officeart/2005/8/layout/hList7"/>
    <dgm:cxn modelId="{2A70F598-BB2B-4686-A2CD-0F792182F570}" type="presOf" srcId="{AEC63BE5-1B85-49CB-8EDD-5CE23D6AFED1}" destId="{4360D030-F909-43F1-AC10-A879C3B69DA2}" srcOrd="0" destOrd="0" presId="urn:microsoft.com/office/officeart/2005/8/layout/hList7"/>
    <dgm:cxn modelId="{61F6D9AC-F8BF-4548-9351-053BA99A3B17}" srcId="{2B3265C3-AA80-4930-85C5-F38A710B0B4B}" destId="{65D25FB4-0035-460F-8955-74B41D969A28}" srcOrd="2" destOrd="0" parTransId="{14E3CCF8-9519-449E-BECD-2C4DE5923406}" sibTransId="{DDDEACF1-3A0C-4E9B-978A-3B238D19FDB8}"/>
    <dgm:cxn modelId="{97214BB7-B186-44B7-87B8-9F3CEAAEC5FE}" srcId="{2B3265C3-AA80-4930-85C5-F38A710B0B4B}" destId="{9FD84A0F-7DB7-458A-B48F-DFC6E84D7154}" srcOrd="0" destOrd="0" parTransId="{A100304C-0AC3-48EC-A312-F4B189E49F8B}" sibTransId="{D4702067-BAA9-404D-99F9-1C2E6A3AA545}"/>
    <dgm:cxn modelId="{18361FBE-1C05-4C73-B2D6-8A5981D01D21}" type="presOf" srcId="{D4702067-BAA9-404D-99F9-1C2E6A3AA545}" destId="{316145E2-5BB1-4227-93DD-09A39953AC2A}" srcOrd="0" destOrd="0" presId="urn:microsoft.com/office/officeart/2005/8/layout/hList7"/>
    <dgm:cxn modelId="{8C10C9E5-84E0-4ECD-9A99-89B51F42DCC0}" type="presOf" srcId="{2B3265C3-AA80-4930-85C5-F38A710B0B4B}" destId="{1CE7EB40-9399-4903-B89E-E579BE704CAA}" srcOrd="0" destOrd="0" presId="urn:microsoft.com/office/officeart/2005/8/layout/hList7"/>
    <dgm:cxn modelId="{37165636-7DF2-4425-B0E8-1069BD90D102}" type="presParOf" srcId="{1CE7EB40-9399-4903-B89E-E579BE704CAA}" destId="{D204E9E0-6228-4259-A700-02F950F5E385}" srcOrd="0" destOrd="0" presId="urn:microsoft.com/office/officeart/2005/8/layout/hList7"/>
    <dgm:cxn modelId="{9DBDC1BA-4657-41DC-8072-519BB02997BF}" type="presParOf" srcId="{1CE7EB40-9399-4903-B89E-E579BE704CAA}" destId="{56683A44-4067-47D5-A2D1-B73F57D3DC5C}" srcOrd="1" destOrd="0" presId="urn:microsoft.com/office/officeart/2005/8/layout/hList7"/>
    <dgm:cxn modelId="{21510E5E-D3F8-4F15-A633-2BB483FB4D2A}" type="presParOf" srcId="{56683A44-4067-47D5-A2D1-B73F57D3DC5C}" destId="{46C56750-5FEE-4CE4-B9B1-C721F5230C14}" srcOrd="0" destOrd="0" presId="urn:microsoft.com/office/officeart/2005/8/layout/hList7"/>
    <dgm:cxn modelId="{56A0E73B-4BA6-4729-9BA5-DA9557760BF1}" type="presParOf" srcId="{46C56750-5FEE-4CE4-B9B1-C721F5230C14}" destId="{A8AFCD60-343E-4B4D-B15D-606B1B0E3BFD}" srcOrd="0" destOrd="0" presId="urn:microsoft.com/office/officeart/2005/8/layout/hList7"/>
    <dgm:cxn modelId="{0C368C7F-FBFB-4E4A-940B-9791F44FECD0}" type="presParOf" srcId="{46C56750-5FEE-4CE4-B9B1-C721F5230C14}" destId="{BF4F6F7C-5E64-4AD8-BC79-0B3359BF30ED}" srcOrd="1" destOrd="0" presId="urn:microsoft.com/office/officeart/2005/8/layout/hList7"/>
    <dgm:cxn modelId="{C1FE1C10-4032-4AEC-8F95-1A3AF69304E9}" type="presParOf" srcId="{46C56750-5FEE-4CE4-B9B1-C721F5230C14}" destId="{2B9CB354-C200-4665-AF5B-0D03AAF4FDB1}" srcOrd="2" destOrd="0" presId="urn:microsoft.com/office/officeart/2005/8/layout/hList7"/>
    <dgm:cxn modelId="{5EA42C7D-00A7-4297-809A-21DBBD04E93C}" type="presParOf" srcId="{46C56750-5FEE-4CE4-B9B1-C721F5230C14}" destId="{F54612A8-94CC-4402-BA62-D6A0E1AE5E12}" srcOrd="3" destOrd="0" presId="urn:microsoft.com/office/officeart/2005/8/layout/hList7"/>
    <dgm:cxn modelId="{55B1EFCD-789A-44B7-81F6-0FB0E556910C}" type="presParOf" srcId="{56683A44-4067-47D5-A2D1-B73F57D3DC5C}" destId="{316145E2-5BB1-4227-93DD-09A39953AC2A}" srcOrd="1" destOrd="0" presId="urn:microsoft.com/office/officeart/2005/8/layout/hList7"/>
    <dgm:cxn modelId="{BF51CF6E-6F05-4895-BD92-0FF563F2C3A3}" type="presParOf" srcId="{56683A44-4067-47D5-A2D1-B73F57D3DC5C}" destId="{56C2EE6B-3A88-48D0-AAB8-A7315B30FD16}" srcOrd="2" destOrd="0" presId="urn:microsoft.com/office/officeart/2005/8/layout/hList7"/>
    <dgm:cxn modelId="{881A37D2-0030-4DA6-8966-6F78A887F30E}" type="presParOf" srcId="{56C2EE6B-3A88-48D0-AAB8-A7315B30FD16}" destId="{05BDAB47-7F75-41ED-9AD7-EFD7D2BD1770}" srcOrd="0" destOrd="0" presId="urn:microsoft.com/office/officeart/2005/8/layout/hList7"/>
    <dgm:cxn modelId="{ED98B5FA-C25A-4D79-82DB-D7AE44E32E38}" type="presParOf" srcId="{56C2EE6B-3A88-48D0-AAB8-A7315B30FD16}" destId="{571421A2-E1B8-424B-B2F9-FFEBB81B3B9F}" srcOrd="1" destOrd="0" presId="urn:microsoft.com/office/officeart/2005/8/layout/hList7"/>
    <dgm:cxn modelId="{86BAE5BE-C2CE-4A07-BA21-AD74ABE37082}" type="presParOf" srcId="{56C2EE6B-3A88-48D0-AAB8-A7315B30FD16}" destId="{EC7A5193-406A-4BC4-8F06-CB1F07A1B7A7}" srcOrd="2" destOrd="0" presId="urn:microsoft.com/office/officeart/2005/8/layout/hList7"/>
    <dgm:cxn modelId="{DC679DB3-B5BD-4827-B439-D67CA0A346AD}" type="presParOf" srcId="{56C2EE6B-3A88-48D0-AAB8-A7315B30FD16}" destId="{76F97C46-2A2F-464E-9634-CFCFB9B70DCA}" srcOrd="3" destOrd="0" presId="urn:microsoft.com/office/officeart/2005/8/layout/hList7"/>
    <dgm:cxn modelId="{D0E387C1-0AED-45A4-8064-BC0BCC2A4DD6}" type="presParOf" srcId="{56683A44-4067-47D5-A2D1-B73F57D3DC5C}" destId="{4360D030-F909-43F1-AC10-A879C3B69DA2}" srcOrd="3" destOrd="0" presId="urn:microsoft.com/office/officeart/2005/8/layout/hList7"/>
    <dgm:cxn modelId="{C65C1D59-191E-4863-A308-2154FF4AD5D3}" type="presParOf" srcId="{56683A44-4067-47D5-A2D1-B73F57D3DC5C}" destId="{B8649E44-A5AF-4BE3-A4D0-1BBFA92852C5}" srcOrd="4" destOrd="0" presId="urn:microsoft.com/office/officeart/2005/8/layout/hList7"/>
    <dgm:cxn modelId="{44E50AE1-A47A-4626-BFA5-DD35E3E36BC3}" type="presParOf" srcId="{B8649E44-A5AF-4BE3-A4D0-1BBFA92852C5}" destId="{F3BD9C0D-04EF-4963-B06F-FD0308CB6C52}" srcOrd="0" destOrd="0" presId="urn:microsoft.com/office/officeart/2005/8/layout/hList7"/>
    <dgm:cxn modelId="{C70F087B-A052-45F3-8324-C3DF9038E5F1}" type="presParOf" srcId="{B8649E44-A5AF-4BE3-A4D0-1BBFA92852C5}" destId="{3F2C85A0-8BC9-4C8C-9762-401B73DFB696}" srcOrd="1" destOrd="0" presId="urn:microsoft.com/office/officeart/2005/8/layout/hList7"/>
    <dgm:cxn modelId="{DCC14F55-EFCE-4588-AFC4-CA82FB469277}" type="presParOf" srcId="{B8649E44-A5AF-4BE3-A4D0-1BBFA92852C5}" destId="{B7149D3A-DA27-4F44-B653-163C58E0CC88}" srcOrd="2" destOrd="0" presId="urn:microsoft.com/office/officeart/2005/8/layout/hList7"/>
    <dgm:cxn modelId="{4B470A4E-5672-4D2E-9434-CEB86CE5CD77}" type="presParOf" srcId="{B8649E44-A5AF-4BE3-A4D0-1BBFA92852C5}" destId="{2A2385D1-B25F-4F94-A8B3-FEF165DB4AFD}"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02125-243C-4FCD-A818-3ABACA840F6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1978E40-2591-4CF1-BE41-372E82CCB761}">
      <dgm:prSet/>
      <dgm:spPr>
        <a:solidFill>
          <a:schemeClr val="accent4">
            <a:lumMod val="60000"/>
            <a:lumOff val="40000"/>
          </a:schemeClr>
        </a:solidFill>
      </dgm:spPr>
      <dgm:t>
        <a:bodyPr/>
        <a:lstStyle/>
        <a:p>
          <a:r>
            <a:rPr lang="en-GB"/>
            <a:t>The Swansea University team has had a partnership with Swansea Water Polo Club for the last 5 years. </a:t>
          </a:r>
          <a:endParaRPr lang="en-US"/>
        </a:p>
      </dgm:t>
    </dgm:pt>
    <dgm:pt modelId="{23574217-7FAC-44F0-84A8-7CBEBACF7CB3}" type="parTrans" cxnId="{0C14944C-7F5E-438A-BB0C-1FEC0D32B9DE}">
      <dgm:prSet/>
      <dgm:spPr/>
      <dgm:t>
        <a:bodyPr/>
        <a:lstStyle/>
        <a:p>
          <a:endParaRPr lang="en-US"/>
        </a:p>
      </dgm:t>
    </dgm:pt>
    <dgm:pt modelId="{192E3233-1F0F-489C-B18A-DE19EAD596E9}" type="sibTrans" cxnId="{0C14944C-7F5E-438A-BB0C-1FEC0D32B9DE}">
      <dgm:prSet/>
      <dgm:spPr/>
      <dgm:t>
        <a:bodyPr/>
        <a:lstStyle/>
        <a:p>
          <a:endParaRPr lang="en-US"/>
        </a:p>
      </dgm:t>
    </dgm:pt>
    <dgm:pt modelId="{71123543-0AFE-4DBE-A5E7-273191582228}">
      <dgm:prSet/>
      <dgm:spPr>
        <a:solidFill>
          <a:schemeClr val="accent1"/>
        </a:solidFill>
      </dgm:spPr>
      <dgm:t>
        <a:bodyPr/>
        <a:lstStyle/>
        <a:p>
          <a:r>
            <a:rPr lang="en-GB" dirty="0"/>
            <a:t>Men’s and Women’s university team both participating in the BUCS Western Division 1A for the Men and the Women. </a:t>
          </a:r>
          <a:endParaRPr lang="en-US" dirty="0"/>
        </a:p>
      </dgm:t>
    </dgm:pt>
    <dgm:pt modelId="{A47E8AF6-03D0-4510-B874-CC76110ADF4F}" type="parTrans" cxnId="{7B1EFDDE-666B-4837-A9E7-1050D47DF158}">
      <dgm:prSet/>
      <dgm:spPr/>
      <dgm:t>
        <a:bodyPr/>
        <a:lstStyle/>
        <a:p>
          <a:endParaRPr lang="en-US"/>
        </a:p>
      </dgm:t>
    </dgm:pt>
    <dgm:pt modelId="{8B84A5EE-E112-4D27-8759-A7F2BA60D396}" type="sibTrans" cxnId="{7B1EFDDE-666B-4837-A9E7-1050D47DF158}">
      <dgm:prSet/>
      <dgm:spPr/>
      <dgm:t>
        <a:bodyPr/>
        <a:lstStyle/>
        <a:p>
          <a:endParaRPr lang="en-US"/>
        </a:p>
      </dgm:t>
    </dgm:pt>
    <dgm:pt modelId="{78639EB3-B789-49C1-956B-B207D49C3219}">
      <dgm:prSet/>
      <dgm:spPr>
        <a:solidFill>
          <a:schemeClr val="accent2"/>
        </a:solidFill>
      </dgm:spPr>
      <dgm:t>
        <a:bodyPr/>
        <a:lstStyle/>
        <a:p>
          <a:r>
            <a:rPr lang="en-GB" dirty="0"/>
            <a:t>Both Swansea Club and Swansea University members into the Bristol League 2nd Division and the Women have also entered a team comprising of both Swansea Club and Swansea University members into the </a:t>
          </a:r>
          <a:r>
            <a:rPr lang="en-GB" dirty="0" err="1"/>
            <a:t>UPolo</a:t>
          </a:r>
          <a:r>
            <a:rPr lang="en-GB" dirty="0"/>
            <a:t> League 2nd Division. </a:t>
          </a:r>
          <a:endParaRPr lang="en-US" dirty="0"/>
        </a:p>
      </dgm:t>
    </dgm:pt>
    <dgm:pt modelId="{D83BEE28-1F51-4382-8524-0CF0C67C9160}" type="parTrans" cxnId="{12D4EF2E-5C1E-4198-985E-9B1C79F82AED}">
      <dgm:prSet/>
      <dgm:spPr/>
      <dgm:t>
        <a:bodyPr/>
        <a:lstStyle/>
        <a:p>
          <a:endParaRPr lang="en-US"/>
        </a:p>
      </dgm:t>
    </dgm:pt>
    <dgm:pt modelId="{15C2BDC3-F47C-4920-80F9-2E9425CFF24B}" type="sibTrans" cxnId="{12D4EF2E-5C1E-4198-985E-9B1C79F82AED}">
      <dgm:prSet/>
      <dgm:spPr/>
      <dgm:t>
        <a:bodyPr/>
        <a:lstStyle/>
        <a:p>
          <a:endParaRPr lang="en-US"/>
        </a:p>
      </dgm:t>
    </dgm:pt>
    <dgm:pt modelId="{58E09D40-C9CA-419E-B245-42D0E98F24F3}">
      <dgm:prSet/>
      <dgm:spPr>
        <a:solidFill>
          <a:schemeClr val="accent3"/>
        </a:solidFill>
      </dgm:spPr>
      <dgm:t>
        <a:bodyPr/>
        <a:lstStyle/>
        <a:p>
          <a:r>
            <a:rPr lang="en-GB" dirty="0"/>
            <a:t>2 main sessions at the Welsh National Pool every Tuesday between 20:00 – 22:00 and every Sunday between 11:00 – 12:30. </a:t>
          </a:r>
          <a:endParaRPr lang="en-US" dirty="0"/>
        </a:p>
      </dgm:t>
    </dgm:pt>
    <dgm:pt modelId="{FD64CCA1-2B58-4898-B221-60E70FF95376}" type="parTrans" cxnId="{3B6385A0-C56A-4D4A-8FE4-4DAC2A82555D}">
      <dgm:prSet/>
      <dgm:spPr/>
      <dgm:t>
        <a:bodyPr/>
        <a:lstStyle/>
        <a:p>
          <a:endParaRPr lang="en-US"/>
        </a:p>
      </dgm:t>
    </dgm:pt>
    <dgm:pt modelId="{09BDBD9B-E0D1-4921-A7A7-2969EF1E42C5}" type="sibTrans" cxnId="{3B6385A0-C56A-4D4A-8FE4-4DAC2A82555D}">
      <dgm:prSet/>
      <dgm:spPr/>
      <dgm:t>
        <a:bodyPr/>
        <a:lstStyle/>
        <a:p>
          <a:endParaRPr lang="en-US"/>
        </a:p>
      </dgm:t>
    </dgm:pt>
    <dgm:pt modelId="{030ADCE5-98FD-4DCA-B7BA-E78AFE3595AF}" type="pres">
      <dgm:prSet presAssocID="{7F102125-243C-4FCD-A818-3ABACA840F67}" presName="linear" presStyleCnt="0">
        <dgm:presLayoutVars>
          <dgm:animLvl val="lvl"/>
          <dgm:resizeHandles val="exact"/>
        </dgm:presLayoutVars>
      </dgm:prSet>
      <dgm:spPr/>
    </dgm:pt>
    <dgm:pt modelId="{9140E8C9-95DB-4DD2-BF0D-3CA7EE1E5EBC}" type="pres">
      <dgm:prSet presAssocID="{81978E40-2591-4CF1-BE41-372E82CCB761}" presName="parentText" presStyleLbl="node1" presStyleIdx="0" presStyleCnt="4">
        <dgm:presLayoutVars>
          <dgm:chMax val="0"/>
          <dgm:bulletEnabled val="1"/>
        </dgm:presLayoutVars>
      </dgm:prSet>
      <dgm:spPr/>
    </dgm:pt>
    <dgm:pt modelId="{C7430598-015E-4E70-86C0-51B8BB4562B8}" type="pres">
      <dgm:prSet presAssocID="{192E3233-1F0F-489C-B18A-DE19EAD596E9}" presName="spacer" presStyleCnt="0"/>
      <dgm:spPr/>
    </dgm:pt>
    <dgm:pt modelId="{2430F5E0-088B-4F29-BF0A-6D9B364D20F4}" type="pres">
      <dgm:prSet presAssocID="{71123543-0AFE-4DBE-A5E7-273191582228}" presName="parentText" presStyleLbl="node1" presStyleIdx="1" presStyleCnt="4">
        <dgm:presLayoutVars>
          <dgm:chMax val="0"/>
          <dgm:bulletEnabled val="1"/>
        </dgm:presLayoutVars>
      </dgm:prSet>
      <dgm:spPr/>
    </dgm:pt>
    <dgm:pt modelId="{82AD9DA3-436E-4CEB-9EA4-AA0A07DCDAA2}" type="pres">
      <dgm:prSet presAssocID="{8B84A5EE-E112-4D27-8759-A7F2BA60D396}" presName="spacer" presStyleCnt="0"/>
      <dgm:spPr/>
    </dgm:pt>
    <dgm:pt modelId="{6ACC0072-2141-4C1C-BCEB-10A8B1AF0F80}" type="pres">
      <dgm:prSet presAssocID="{78639EB3-B789-49C1-956B-B207D49C3219}" presName="parentText" presStyleLbl="node1" presStyleIdx="2" presStyleCnt="4">
        <dgm:presLayoutVars>
          <dgm:chMax val="0"/>
          <dgm:bulletEnabled val="1"/>
        </dgm:presLayoutVars>
      </dgm:prSet>
      <dgm:spPr/>
    </dgm:pt>
    <dgm:pt modelId="{A6DB4BAD-B335-4CA7-BB4E-90BD1ADF911C}" type="pres">
      <dgm:prSet presAssocID="{15C2BDC3-F47C-4920-80F9-2E9425CFF24B}" presName="spacer" presStyleCnt="0"/>
      <dgm:spPr/>
    </dgm:pt>
    <dgm:pt modelId="{92CACBD5-20C3-4FB7-B6B4-AA10D29668EF}" type="pres">
      <dgm:prSet presAssocID="{58E09D40-C9CA-419E-B245-42D0E98F24F3}" presName="parentText" presStyleLbl="node1" presStyleIdx="3" presStyleCnt="4">
        <dgm:presLayoutVars>
          <dgm:chMax val="0"/>
          <dgm:bulletEnabled val="1"/>
        </dgm:presLayoutVars>
      </dgm:prSet>
      <dgm:spPr/>
    </dgm:pt>
  </dgm:ptLst>
  <dgm:cxnLst>
    <dgm:cxn modelId="{ACA0981D-880F-4869-BD41-45A1DB45B8AB}" type="presOf" srcId="{58E09D40-C9CA-419E-B245-42D0E98F24F3}" destId="{92CACBD5-20C3-4FB7-B6B4-AA10D29668EF}" srcOrd="0" destOrd="0" presId="urn:microsoft.com/office/officeart/2005/8/layout/vList2"/>
    <dgm:cxn modelId="{7322522B-53E8-4EBA-9E99-1E101E836E5F}" type="presOf" srcId="{7F102125-243C-4FCD-A818-3ABACA840F67}" destId="{030ADCE5-98FD-4DCA-B7BA-E78AFE3595AF}" srcOrd="0" destOrd="0" presId="urn:microsoft.com/office/officeart/2005/8/layout/vList2"/>
    <dgm:cxn modelId="{12D4EF2E-5C1E-4198-985E-9B1C79F82AED}" srcId="{7F102125-243C-4FCD-A818-3ABACA840F67}" destId="{78639EB3-B789-49C1-956B-B207D49C3219}" srcOrd="2" destOrd="0" parTransId="{D83BEE28-1F51-4382-8524-0CF0C67C9160}" sibTransId="{15C2BDC3-F47C-4920-80F9-2E9425CFF24B}"/>
    <dgm:cxn modelId="{0C14944C-7F5E-438A-BB0C-1FEC0D32B9DE}" srcId="{7F102125-243C-4FCD-A818-3ABACA840F67}" destId="{81978E40-2591-4CF1-BE41-372E82CCB761}" srcOrd="0" destOrd="0" parTransId="{23574217-7FAC-44F0-84A8-7CBEBACF7CB3}" sibTransId="{192E3233-1F0F-489C-B18A-DE19EAD596E9}"/>
    <dgm:cxn modelId="{58D5949A-9D29-48AB-8A57-34BC17A54147}" type="presOf" srcId="{78639EB3-B789-49C1-956B-B207D49C3219}" destId="{6ACC0072-2141-4C1C-BCEB-10A8B1AF0F80}" srcOrd="0" destOrd="0" presId="urn:microsoft.com/office/officeart/2005/8/layout/vList2"/>
    <dgm:cxn modelId="{3B6385A0-C56A-4D4A-8FE4-4DAC2A82555D}" srcId="{7F102125-243C-4FCD-A818-3ABACA840F67}" destId="{58E09D40-C9CA-419E-B245-42D0E98F24F3}" srcOrd="3" destOrd="0" parTransId="{FD64CCA1-2B58-4898-B221-60E70FF95376}" sibTransId="{09BDBD9B-E0D1-4921-A7A7-2969EF1E42C5}"/>
    <dgm:cxn modelId="{7FFE91DE-37CF-402E-BD76-C7B937E8F712}" type="presOf" srcId="{81978E40-2591-4CF1-BE41-372E82CCB761}" destId="{9140E8C9-95DB-4DD2-BF0D-3CA7EE1E5EBC}" srcOrd="0" destOrd="0" presId="urn:microsoft.com/office/officeart/2005/8/layout/vList2"/>
    <dgm:cxn modelId="{7B1EFDDE-666B-4837-A9E7-1050D47DF158}" srcId="{7F102125-243C-4FCD-A818-3ABACA840F67}" destId="{71123543-0AFE-4DBE-A5E7-273191582228}" srcOrd="1" destOrd="0" parTransId="{A47E8AF6-03D0-4510-B874-CC76110ADF4F}" sibTransId="{8B84A5EE-E112-4D27-8759-A7F2BA60D396}"/>
    <dgm:cxn modelId="{C3B12EE1-CD9A-47F1-B32B-FDB35CDC1911}" type="presOf" srcId="{71123543-0AFE-4DBE-A5E7-273191582228}" destId="{2430F5E0-088B-4F29-BF0A-6D9B364D20F4}" srcOrd="0" destOrd="0" presId="urn:microsoft.com/office/officeart/2005/8/layout/vList2"/>
    <dgm:cxn modelId="{6F468A23-0148-463F-AB4D-5CFE2F8CE96E}" type="presParOf" srcId="{030ADCE5-98FD-4DCA-B7BA-E78AFE3595AF}" destId="{9140E8C9-95DB-4DD2-BF0D-3CA7EE1E5EBC}" srcOrd="0" destOrd="0" presId="urn:microsoft.com/office/officeart/2005/8/layout/vList2"/>
    <dgm:cxn modelId="{877401CE-697D-4440-A966-7175CD9F97DC}" type="presParOf" srcId="{030ADCE5-98FD-4DCA-B7BA-E78AFE3595AF}" destId="{C7430598-015E-4E70-86C0-51B8BB4562B8}" srcOrd="1" destOrd="0" presId="urn:microsoft.com/office/officeart/2005/8/layout/vList2"/>
    <dgm:cxn modelId="{B62B47D7-69A5-4486-9BE6-8AB601114C96}" type="presParOf" srcId="{030ADCE5-98FD-4DCA-B7BA-E78AFE3595AF}" destId="{2430F5E0-088B-4F29-BF0A-6D9B364D20F4}" srcOrd="2" destOrd="0" presId="urn:microsoft.com/office/officeart/2005/8/layout/vList2"/>
    <dgm:cxn modelId="{5C7B2662-29CC-4228-B9CD-C8E2B9E2A8A1}" type="presParOf" srcId="{030ADCE5-98FD-4DCA-B7BA-E78AFE3595AF}" destId="{82AD9DA3-436E-4CEB-9EA4-AA0A07DCDAA2}" srcOrd="3" destOrd="0" presId="urn:microsoft.com/office/officeart/2005/8/layout/vList2"/>
    <dgm:cxn modelId="{2D4096DC-16EF-43B4-9F59-E3073EC8F0CA}" type="presParOf" srcId="{030ADCE5-98FD-4DCA-B7BA-E78AFE3595AF}" destId="{6ACC0072-2141-4C1C-BCEB-10A8B1AF0F80}" srcOrd="4" destOrd="0" presId="urn:microsoft.com/office/officeart/2005/8/layout/vList2"/>
    <dgm:cxn modelId="{04BF4375-2099-4D3B-A5D6-EBF91CE91930}" type="presParOf" srcId="{030ADCE5-98FD-4DCA-B7BA-E78AFE3595AF}" destId="{A6DB4BAD-B335-4CA7-BB4E-90BD1ADF911C}" srcOrd="5" destOrd="0" presId="urn:microsoft.com/office/officeart/2005/8/layout/vList2"/>
    <dgm:cxn modelId="{F8AE0474-3A58-4406-98EF-F5DC8ADDFFC1}" type="presParOf" srcId="{030ADCE5-98FD-4DCA-B7BA-E78AFE3595AF}" destId="{92CACBD5-20C3-4FB7-B6B4-AA10D29668E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F63644-69C1-4873-86EE-F3B2952AC0A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1A3F2E7-F020-42CF-8646-62C6FF1719AF}">
      <dgm:prSet/>
      <dgm:spPr/>
      <dgm:t>
        <a:bodyPr/>
        <a:lstStyle/>
        <a:p>
          <a:r>
            <a:rPr lang="en-GB" baseline="0"/>
            <a:t>After the London Olympics in 2012, the growth of water polo increased by 15,000 across all levels. </a:t>
          </a:r>
          <a:endParaRPr lang="en-US"/>
        </a:p>
      </dgm:t>
    </dgm:pt>
    <dgm:pt modelId="{6EB5E17C-FDA4-42BB-9DF6-D7FF3067EA1D}" type="parTrans" cxnId="{8B138937-9A10-4771-9573-7C61513F0E67}">
      <dgm:prSet/>
      <dgm:spPr/>
      <dgm:t>
        <a:bodyPr/>
        <a:lstStyle/>
        <a:p>
          <a:endParaRPr lang="en-US"/>
        </a:p>
      </dgm:t>
    </dgm:pt>
    <dgm:pt modelId="{D623539D-4807-4A1E-94F8-B555724A6845}" type="sibTrans" cxnId="{8B138937-9A10-4771-9573-7C61513F0E67}">
      <dgm:prSet/>
      <dgm:spPr/>
      <dgm:t>
        <a:bodyPr/>
        <a:lstStyle/>
        <a:p>
          <a:endParaRPr lang="en-US"/>
        </a:p>
      </dgm:t>
    </dgm:pt>
    <dgm:pt modelId="{931B8A0A-960C-4DA4-B498-8E1E244A5706}">
      <dgm:prSet/>
      <dgm:spPr/>
      <dgm:t>
        <a:bodyPr/>
        <a:lstStyle/>
        <a:p>
          <a:r>
            <a:rPr lang="en-GB" baseline="0"/>
            <a:t>Amateur Swimming Association (ASA) stated “ swimming clubs are critical in supporting the talent pathway for many water polo clubs are being assisted towards achieving the asa’s swim2 accreditation to raise standards.”</a:t>
          </a:r>
          <a:endParaRPr lang="en-US"/>
        </a:p>
      </dgm:t>
    </dgm:pt>
    <dgm:pt modelId="{6A772DF5-CD11-4320-9A24-6826D92E053B}" type="parTrans" cxnId="{1FF29C62-2923-46B7-BC0A-CA9B6126C98A}">
      <dgm:prSet/>
      <dgm:spPr/>
      <dgm:t>
        <a:bodyPr/>
        <a:lstStyle/>
        <a:p>
          <a:endParaRPr lang="en-US"/>
        </a:p>
      </dgm:t>
    </dgm:pt>
    <dgm:pt modelId="{1CF885F5-62A1-4235-990A-7464236C695C}" type="sibTrans" cxnId="{1FF29C62-2923-46B7-BC0A-CA9B6126C98A}">
      <dgm:prSet/>
      <dgm:spPr/>
      <dgm:t>
        <a:bodyPr/>
        <a:lstStyle/>
        <a:p>
          <a:endParaRPr lang="en-US"/>
        </a:p>
      </dgm:t>
    </dgm:pt>
    <dgm:pt modelId="{93FDE2DB-E77C-4EE3-85A5-1AF0E594F9E1}">
      <dgm:prSet/>
      <dgm:spPr/>
      <dgm:t>
        <a:bodyPr/>
        <a:lstStyle/>
        <a:p>
          <a:r>
            <a:rPr lang="en-GB" baseline="0"/>
            <a:t>The ASA is committed to continued investment in the development of club and coach education to provide opportunities for coaches and players to progress along the pathway to world class and ensure the sustainability and success of the sport at the highest level.</a:t>
          </a:r>
          <a:endParaRPr lang="en-US"/>
        </a:p>
      </dgm:t>
    </dgm:pt>
    <dgm:pt modelId="{583A88BD-B7F4-4492-BF25-DAEF1442314A}" type="parTrans" cxnId="{9EF46272-03EF-44D6-AFA9-925708640A71}">
      <dgm:prSet/>
      <dgm:spPr/>
      <dgm:t>
        <a:bodyPr/>
        <a:lstStyle/>
        <a:p>
          <a:endParaRPr lang="en-US"/>
        </a:p>
      </dgm:t>
    </dgm:pt>
    <dgm:pt modelId="{89688512-B3AC-46F3-83A4-D9BF5F61894C}" type="sibTrans" cxnId="{9EF46272-03EF-44D6-AFA9-925708640A71}">
      <dgm:prSet/>
      <dgm:spPr/>
      <dgm:t>
        <a:bodyPr/>
        <a:lstStyle/>
        <a:p>
          <a:endParaRPr lang="en-US"/>
        </a:p>
      </dgm:t>
    </dgm:pt>
    <dgm:pt modelId="{E1318415-A1D3-4DBF-AF66-2BD06783916B}" type="pres">
      <dgm:prSet presAssocID="{00F63644-69C1-4873-86EE-F3B2952AC0AA}" presName="linear" presStyleCnt="0">
        <dgm:presLayoutVars>
          <dgm:animLvl val="lvl"/>
          <dgm:resizeHandles val="exact"/>
        </dgm:presLayoutVars>
      </dgm:prSet>
      <dgm:spPr/>
    </dgm:pt>
    <dgm:pt modelId="{1830205B-D27F-4635-8A8D-EADD951B2559}" type="pres">
      <dgm:prSet presAssocID="{71A3F2E7-F020-42CF-8646-62C6FF1719AF}" presName="parentText" presStyleLbl="node1" presStyleIdx="0" presStyleCnt="3">
        <dgm:presLayoutVars>
          <dgm:chMax val="0"/>
          <dgm:bulletEnabled val="1"/>
        </dgm:presLayoutVars>
      </dgm:prSet>
      <dgm:spPr/>
    </dgm:pt>
    <dgm:pt modelId="{216F4F83-E94F-4E64-AEE3-7BEB943B7404}" type="pres">
      <dgm:prSet presAssocID="{D623539D-4807-4A1E-94F8-B555724A6845}" presName="spacer" presStyleCnt="0"/>
      <dgm:spPr/>
    </dgm:pt>
    <dgm:pt modelId="{B8831A52-8AE1-4BEC-874D-EFFFC64C4EEF}" type="pres">
      <dgm:prSet presAssocID="{931B8A0A-960C-4DA4-B498-8E1E244A5706}" presName="parentText" presStyleLbl="node1" presStyleIdx="1" presStyleCnt="3">
        <dgm:presLayoutVars>
          <dgm:chMax val="0"/>
          <dgm:bulletEnabled val="1"/>
        </dgm:presLayoutVars>
      </dgm:prSet>
      <dgm:spPr/>
    </dgm:pt>
    <dgm:pt modelId="{33900BFD-6CB5-4163-B1B3-676A77AC13A7}" type="pres">
      <dgm:prSet presAssocID="{1CF885F5-62A1-4235-990A-7464236C695C}" presName="spacer" presStyleCnt="0"/>
      <dgm:spPr/>
    </dgm:pt>
    <dgm:pt modelId="{97BA0BD6-749D-45BA-9934-BAD58B37B565}" type="pres">
      <dgm:prSet presAssocID="{93FDE2DB-E77C-4EE3-85A5-1AF0E594F9E1}" presName="parentText" presStyleLbl="node1" presStyleIdx="2" presStyleCnt="3">
        <dgm:presLayoutVars>
          <dgm:chMax val="0"/>
          <dgm:bulletEnabled val="1"/>
        </dgm:presLayoutVars>
      </dgm:prSet>
      <dgm:spPr/>
    </dgm:pt>
  </dgm:ptLst>
  <dgm:cxnLst>
    <dgm:cxn modelId="{DFDA432C-0952-41C1-8CE7-22ACAD0CDF23}" type="presOf" srcId="{931B8A0A-960C-4DA4-B498-8E1E244A5706}" destId="{B8831A52-8AE1-4BEC-874D-EFFFC64C4EEF}" srcOrd="0" destOrd="0" presId="urn:microsoft.com/office/officeart/2005/8/layout/vList2"/>
    <dgm:cxn modelId="{8B138937-9A10-4771-9573-7C61513F0E67}" srcId="{00F63644-69C1-4873-86EE-F3B2952AC0AA}" destId="{71A3F2E7-F020-42CF-8646-62C6FF1719AF}" srcOrd="0" destOrd="0" parTransId="{6EB5E17C-FDA4-42BB-9DF6-D7FF3067EA1D}" sibTransId="{D623539D-4807-4A1E-94F8-B555724A6845}"/>
    <dgm:cxn modelId="{1FF29C62-2923-46B7-BC0A-CA9B6126C98A}" srcId="{00F63644-69C1-4873-86EE-F3B2952AC0AA}" destId="{931B8A0A-960C-4DA4-B498-8E1E244A5706}" srcOrd="1" destOrd="0" parTransId="{6A772DF5-CD11-4320-9A24-6826D92E053B}" sibTransId="{1CF885F5-62A1-4235-990A-7464236C695C}"/>
    <dgm:cxn modelId="{9EF46272-03EF-44D6-AFA9-925708640A71}" srcId="{00F63644-69C1-4873-86EE-F3B2952AC0AA}" destId="{93FDE2DB-E77C-4EE3-85A5-1AF0E594F9E1}" srcOrd="2" destOrd="0" parTransId="{583A88BD-B7F4-4492-BF25-DAEF1442314A}" sibTransId="{89688512-B3AC-46F3-83A4-D9BF5F61894C}"/>
    <dgm:cxn modelId="{A1B72455-155C-4769-A79A-63143C1B419A}" type="presOf" srcId="{71A3F2E7-F020-42CF-8646-62C6FF1719AF}" destId="{1830205B-D27F-4635-8A8D-EADD951B2559}" srcOrd="0" destOrd="0" presId="urn:microsoft.com/office/officeart/2005/8/layout/vList2"/>
    <dgm:cxn modelId="{507B7DB9-5B8E-447F-AD06-F8C54A779C98}" type="presOf" srcId="{93FDE2DB-E77C-4EE3-85A5-1AF0E594F9E1}" destId="{97BA0BD6-749D-45BA-9934-BAD58B37B565}" srcOrd="0" destOrd="0" presId="urn:microsoft.com/office/officeart/2005/8/layout/vList2"/>
    <dgm:cxn modelId="{B250B2FF-DE78-4149-932C-3106BD424459}" type="presOf" srcId="{00F63644-69C1-4873-86EE-F3B2952AC0AA}" destId="{E1318415-A1D3-4DBF-AF66-2BD06783916B}" srcOrd="0" destOrd="0" presId="urn:microsoft.com/office/officeart/2005/8/layout/vList2"/>
    <dgm:cxn modelId="{3F229679-D324-46E5-AFFA-3C86E2F93CFF}" type="presParOf" srcId="{E1318415-A1D3-4DBF-AF66-2BD06783916B}" destId="{1830205B-D27F-4635-8A8D-EADD951B2559}" srcOrd="0" destOrd="0" presId="urn:microsoft.com/office/officeart/2005/8/layout/vList2"/>
    <dgm:cxn modelId="{1DE9C54C-6CBE-49F0-982F-18633DD5A079}" type="presParOf" srcId="{E1318415-A1D3-4DBF-AF66-2BD06783916B}" destId="{216F4F83-E94F-4E64-AEE3-7BEB943B7404}" srcOrd="1" destOrd="0" presId="urn:microsoft.com/office/officeart/2005/8/layout/vList2"/>
    <dgm:cxn modelId="{6960432B-CCD1-446D-B960-740CEB0FB270}" type="presParOf" srcId="{E1318415-A1D3-4DBF-AF66-2BD06783916B}" destId="{B8831A52-8AE1-4BEC-874D-EFFFC64C4EEF}" srcOrd="2" destOrd="0" presId="urn:microsoft.com/office/officeart/2005/8/layout/vList2"/>
    <dgm:cxn modelId="{BC2443C4-20AD-4456-BFA2-FD026A39F5A3}" type="presParOf" srcId="{E1318415-A1D3-4DBF-AF66-2BD06783916B}" destId="{33900BFD-6CB5-4163-B1B3-676A77AC13A7}" srcOrd="3" destOrd="0" presId="urn:microsoft.com/office/officeart/2005/8/layout/vList2"/>
    <dgm:cxn modelId="{16BB22B0-61EC-44B2-BD74-6A39C6B34DA1}" type="presParOf" srcId="{E1318415-A1D3-4DBF-AF66-2BD06783916B}" destId="{97BA0BD6-749D-45BA-9934-BAD58B37B56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5ACDED6-D1BC-4EF0-B86D-6347E9D605A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10F6410-5142-4FC0-8AE4-B45A6A22D127}">
      <dgm:prSet/>
      <dgm:spPr/>
      <dgm:t>
        <a:bodyPr/>
        <a:lstStyle/>
        <a:p>
          <a:r>
            <a:rPr lang="en-GB"/>
            <a:t>Website</a:t>
          </a:r>
          <a:endParaRPr lang="en-US"/>
        </a:p>
      </dgm:t>
    </dgm:pt>
    <dgm:pt modelId="{B3B72C71-E5B4-4B1C-886E-3DAF3CC5E373}" type="parTrans" cxnId="{B99D7546-89BB-45DD-B562-9E07C35641F0}">
      <dgm:prSet/>
      <dgm:spPr/>
      <dgm:t>
        <a:bodyPr/>
        <a:lstStyle/>
        <a:p>
          <a:endParaRPr lang="en-US"/>
        </a:p>
      </dgm:t>
    </dgm:pt>
    <dgm:pt modelId="{D7BB05A7-0345-49CD-8D08-875B0193463F}" type="sibTrans" cxnId="{B99D7546-89BB-45DD-B562-9E07C35641F0}">
      <dgm:prSet/>
      <dgm:spPr/>
      <dgm:t>
        <a:bodyPr/>
        <a:lstStyle/>
        <a:p>
          <a:endParaRPr lang="en-US"/>
        </a:p>
      </dgm:t>
    </dgm:pt>
    <dgm:pt modelId="{4449F7CF-5212-4442-A4AB-2EE54FF74BA9}">
      <dgm:prSet/>
      <dgm:spPr/>
      <dgm:t>
        <a:bodyPr/>
        <a:lstStyle/>
        <a:p>
          <a:r>
            <a:rPr lang="en-GB" dirty="0"/>
            <a:t>Social media – Twitter &amp; Facebook </a:t>
          </a:r>
          <a:endParaRPr lang="en-US" dirty="0"/>
        </a:p>
      </dgm:t>
    </dgm:pt>
    <dgm:pt modelId="{A427A84E-02FA-44D2-9D12-F765029C1255}" type="parTrans" cxnId="{9B450A2E-96CE-41ED-9F20-4536686DB5C3}">
      <dgm:prSet/>
      <dgm:spPr/>
      <dgm:t>
        <a:bodyPr/>
        <a:lstStyle/>
        <a:p>
          <a:endParaRPr lang="en-US"/>
        </a:p>
      </dgm:t>
    </dgm:pt>
    <dgm:pt modelId="{2F05E4F6-871A-4AC9-86D3-92FAECE9F4F9}" type="sibTrans" cxnId="{9B450A2E-96CE-41ED-9F20-4536686DB5C3}">
      <dgm:prSet/>
      <dgm:spPr/>
      <dgm:t>
        <a:bodyPr/>
        <a:lstStyle/>
        <a:p>
          <a:endParaRPr lang="en-US"/>
        </a:p>
      </dgm:t>
    </dgm:pt>
    <dgm:pt modelId="{42316F7A-E740-43E5-83B3-8BBF73BAC342}">
      <dgm:prSet/>
      <dgm:spPr/>
      <dgm:t>
        <a:bodyPr/>
        <a:lstStyle/>
        <a:p>
          <a:r>
            <a:rPr lang="en-GB"/>
            <a:t>Posters</a:t>
          </a:r>
          <a:endParaRPr lang="en-US"/>
        </a:p>
      </dgm:t>
    </dgm:pt>
    <dgm:pt modelId="{362A282A-7BCA-4752-999B-8661A3BBF49A}" type="parTrans" cxnId="{BAFE1BFC-25B9-4A80-96DF-99C6D78F8545}">
      <dgm:prSet/>
      <dgm:spPr/>
      <dgm:t>
        <a:bodyPr/>
        <a:lstStyle/>
        <a:p>
          <a:endParaRPr lang="en-US"/>
        </a:p>
      </dgm:t>
    </dgm:pt>
    <dgm:pt modelId="{CBA082F7-FC1A-4B7A-8C4E-0918F9CFE2ED}" type="sibTrans" cxnId="{BAFE1BFC-25B9-4A80-96DF-99C6D78F8545}">
      <dgm:prSet/>
      <dgm:spPr/>
      <dgm:t>
        <a:bodyPr/>
        <a:lstStyle/>
        <a:p>
          <a:endParaRPr lang="en-US"/>
        </a:p>
      </dgm:t>
    </dgm:pt>
    <dgm:pt modelId="{4186F303-AE2B-4292-A9AC-063BE6FD1B8B}">
      <dgm:prSet/>
      <dgm:spPr/>
      <dgm:t>
        <a:bodyPr/>
        <a:lstStyle/>
        <a:p>
          <a:r>
            <a:rPr lang="en-GB" dirty="0"/>
            <a:t>A partnership with Swansea University</a:t>
          </a:r>
          <a:endParaRPr lang="en-US" dirty="0"/>
        </a:p>
      </dgm:t>
    </dgm:pt>
    <dgm:pt modelId="{951DB3DC-91D3-4C86-8698-390FD8A5AADD}" type="parTrans" cxnId="{D2351C32-3A6E-4298-A0DF-8F7B97582763}">
      <dgm:prSet/>
      <dgm:spPr/>
      <dgm:t>
        <a:bodyPr/>
        <a:lstStyle/>
        <a:p>
          <a:endParaRPr lang="en-US"/>
        </a:p>
      </dgm:t>
    </dgm:pt>
    <dgm:pt modelId="{DA21DCB2-2539-4699-A239-83A2DAEEC672}" type="sibTrans" cxnId="{D2351C32-3A6E-4298-A0DF-8F7B97582763}">
      <dgm:prSet/>
      <dgm:spPr/>
      <dgm:t>
        <a:bodyPr/>
        <a:lstStyle/>
        <a:p>
          <a:endParaRPr lang="en-US"/>
        </a:p>
      </dgm:t>
    </dgm:pt>
    <dgm:pt modelId="{44460B25-9D05-4060-9D7B-F5DC281CF5E9}">
      <dgm:prSet/>
      <dgm:spPr/>
      <dgm:t>
        <a:bodyPr/>
        <a:lstStyle/>
        <a:p>
          <a:r>
            <a:rPr lang="en-GB" dirty="0"/>
            <a:t>Target Celtic dolphins &amp; Pencoed triathlon club </a:t>
          </a:r>
          <a:endParaRPr lang="en-US" dirty="0"/>
        </a:p>
      </dgm:t>
    </dgm:pt>
    <dgm:pt modelId="{0027CDDE-7C5C-47BD-9D70-067C7A28B099}" type="parTrans" cxnId="{293FD790-1266-417F-8149-FC6909BD07A2}">
      <dgm:prSet/>
      <dgm:spPr/>
      <dgm:t>
        <a:bodyPr/>
        <a:lstStyle/>
        <a:p>
          <a:endParaRPr lang="en-US"/>
        </a:p>
      </dgm:t>
    </dgm:pt>
    <dgm:pt modelId="{08C99088-17EA-4C63-8724-4A8338F3B2D5}" type="sibTrans" cxnId="{293FD790-1266-417F-8149-FC6909BD07A2}">
      <dgm:prSet/>
      <dgm:spPr/>
      <dgm:t>
        <a:bodyPr/>
        <a:lstStyle/>
        <a:p>
          <a:endParaRPr lang="en-US"/>
        </a:p>
      </dgm:t>
    </dgm:pt>
    <dgm:pt modelId="{17F4FC07-2954-452C-B1C2-E2BBF0060D72}">
      <dgm:prSet/>
      <dgm:spPr/>
      <dgm:t>
        <a:bodyPr/>
        <a:lstStyle/>
        <a:p>
          <a:r>
            <a:rPr lang="en-GB" dirty="0"/>
            <a:t>Brand</a:t>
          </a:r>
        </a:p>
      </dgm:t>
    </dgm:pt>
    <dgm:pt modelId="{EA768F16-0969-4DB9-AAB2-4F53B6C3C4FC}" type="parTrans" cxnId="{5EA4054B-67FC-4F9C-B94D-E82FD3D210EA}">
      <dgm:prSet/>
      <dgm:spPr/>
      <dgm:t>
        <a:bodyPr/>
        <a:lstStyle/>
        <a:p>
          <a:endParaRPr lang="en-GB"/>
        </a:p>
      </dgm:t>
    </dgm:pt>
    <dgm:pt modelId="{BD504474-AC12-4CCA-9CA8-AAE5377F116D}" type="sibTrans" cxnId="{5EA4054B-67FC-4F9C-B94D-E82FD3D210EA}">
      <dgm:prSet/>
      <dgm:spPr/>
      <dgm:t>
        <a:bodyPr/>
        <a:lstStyle/>
        <a:p>
          <a:endParaRPr lang="en-GB"/>
        </a:p>
      </dgm:t>
    </dgm:pt>
    <dgm:pt modelId="{6BE941CB-FC92-47D6-9980-557023FCF1A3}" type="pres">
      <dgm:prSet presAssocID="{05ACDED6-D1BC-4EF0-B86D-6347E9D605A0}" presName="linear" presStyleCnt="0">
        <dgm:presLayoutVars>
          <dgm:animLvl val="lvl"/>
          <dgm:resizeHandles val="exact"/>
        </dgm:presLayoutVars>
      </dgm:prSet>
      <dgm:spPr/>
    </dgm:pt>
    <dgm:pt modelId="{9F462A0E-F695-4A17-8CC0-E7F2B033AEC1}" type="pres">
      <dgm:prSet presAssocID="{210F6410-5142-4FC0-8AE4-B45A6A22D127}" presName="parentText" presStyleLbl="node1" presStyleIdx="0" presStyleCnt="6">
        <dgm:presLayoutVars>
          <dgm:chMax val="0"/>
          <dgm:bulletEnabled val="1"/>
        </dgm:presLayoutVars>
      </dgm:prSet>
      <dgm:spPr/>
    </dgm:pt>
    <dgm:pt modelId="{B01B581E-6DF6-4ED6-B8A5-6039A582C741}" type="pres">
      <dgm:prSet presAssocID="{D7BB05A7-0345-49CD-8D08-875B0193463F}" presName="spacer" presStyleCnt="0"/>
      <dgm:spPr/>
    </dgm:pt>
    <dgm:pt modelId="{5D582020-9DF0-4CA9-803D-115081AD93FE}" type="pres">
      <dgm:prSet presAssocID="{4449F7CF-5212-4442-A4AB-2EE54FF74BA9}" presName="parentText" presStyleLbl="node1" presStyleIdx="1" presStyleCnt="6">
        <dgm:presLayoutVars>
          <dgm:chMax val="0"/>
          <dgm:bulletEnabled val="1"/>
        </dgm:presLayoutVars>
      </dgm:prSet>
      <dgm:spPr/>
    </dgm:pt>
    <dgm:pt modelId="{6C01FCD4-2652-4354-A5A9-FB87D69FF0C7}" type="pres">
      <dgm:prSet presAssocID="{2F05E4F6-871A-4AC9-86D3-92FAECE9F4F9}" presName="spacer" presStyleCnt="0"/>
      <dgm:spPr/>
    </dgm:pt>
    <dgm:pt modelId="{88C3597A-1C84-4FD0-A458-4EB56AAB56D7}" type="pres">
      <dgm:prSet presAssocID="{42316F7A-E740-43E5-83B3-8BBF73BAC342}" presName="parentText" presStyleLbl="node1" presStyleIdx="2" presStyleCnt="6">
        <dgm:presLayoutVars>
          <dgm:chMax val="0"/>
          <dgm:bulletEnabled val="1"/>
        </dgm:presLayoutVars>
      </dgm:prSet>
      <dgm:spPr/>
    </dgm:pt>
    <dgm:pt modelId="{33A3BB4F-18D5-422E-AC14-EC2E15A6A78B}" type="pres">
      <dgm:prSet presAssocID="{CBA082F7-FC1A-4B7A-8C4E-0918F9CFE2ED}" presName="spacer" presStyleCnt="0"/>
      <dgm:spPr/>
    </dgm:pt>
    <dgm:pt modelId="{1EF8FADD-AA74-44B2-B1A7-C1AE6F762DC0}" type="pres">
      <dgm:prSet presAssocID="{4186F303-AE2B-4292-A9AC-063BE6FD1B8B}" presName="parentText" presStyleLbl="node1" presStyleIdx="3" presStyleCnt="6">
        <dgm:presLayoutVars>
          <dgm:chMax val="0"/>
          <dgm:bulletEnabled val="1"/>
        </dgm:presLayoutVars>
      </dgm:prSet>
      <dgm:spPr/>
    </dgm:pt>
    <dgm:pt modelId="{B0452234-B424-44AE-AC8F-19B7AD98406C}" type="pres">
      <dgm:prSet presAssocID="{DA21DCB2-2539-4699-A239-83A2DAEEC672}" presName="spacer" presStyleCnt="0"/>
      <dgm:spPr/>
    </dgm:pt>
    <dgm:pt modelId="{60E2B87E-99C0-44CA-BEDB-009A688124F4}" type="pres">
      <dgm:prSet presAssocID="{17F4FC07-2954-452C-B1C2-E2BBF0060D72}" presName="parentText" presStyleLbl="node1" presStyleIdx="4" presStyleCnt="6">
        <dgm:presLayoutVars>
          <dgm:chMax val="0"/>
          <dgm:bulletEnabled val="1"/>
        </dgm:presLayoutVars>
      </dgm:prSet>
      <dgm:spPr/>
    </dgm:pt>
    <dgm:pt modelId="{B2689120-B3AC-4042-B3E6-969137ADFDBD}" type="pres">
      <dgm:prSet presAssocID="{BD504474-AC12-4CCA-9CA8-AAE5377F116D}" presName="spacer" presStyleCnt="0"/>
      <dgm:spPr/>
    </dgm:pt>
    <dgm:pt modelId="{A9E6217D-FB4F-40C6-9583-1DF3BDF8C9BB}" type="pres">
      <dgm:prSet presAssocID="{44460B25-9D05-4060-9D7B-F5DC281CF5E9}" presName="parentText" presStyleLbl="node1" presStyleIdx="5" presStyleCnt="6">
        <dgm:presLayoutVars>
          <dgm:chMax val="0"/>
          <dgm:bulletEnabled val="1"/>
        </dgm:presLayoutVars>
      </dgm:prSet>
      <dgm:spPr/>
    </dgm:pt>
  </dgm:ptLst>
  <dgm:cxnLst>
    <dgm:cxn modelId="{BD023C06-FCA7-438F-A4A1-B7EB28174B92}" type="presOf" srcId="{05ACDED6-D1BC-4EF0-B86D-6347E9D605A0}" destId="{6BE941CB-FC92-47D6-9980-557023FCF1A3}" srcOrd="0" destOrd="0" presId="urn:microsoft.com/office/officeart/2005/8/layout/vList2"/>
    <dgm:cxn modelId="{9B450A2E-96CE-41ED-9F20-4536686DB5C3}" srcId="{05ACDED6-D1BC-4EF0-B86D-6347E9D605A0}" destId="{4449F7CF-5212-4442-A4AB-2EE54FF74BA9}" srcOrd="1" destOrd="0" parTransId="{A427A84E-02FA-44D2-9D12-F765029C1255}" sibTransId="{2F05E4F6-871A-4AC9-86D3-92FAECE9F4F9}"/>
    <dgm:cxn modelId="{D2351C32-3A6E-4298-A0DF-8F7B97582763}" srcId="{05ACDED6-D1BC-4EF0-B86D-6347E9D605A0}" destId="{4186F303-AE2B-4292-A9AC-063BE6FD1B8B}" srcOrd="3" destOrd="0" parTransId="{951DB3DC-91D3-4C86-8698-390FD8A5AADD}" sibTransId="{DA21DCB2-2539-4699-A239-83A2DAEEC672}"/>
    <dgm:cxn modelId="{B99D7546-89BB-45DD-B562-9E07C35641F0}" srcId="{05ACDED6-D1BC-4EF0-B86D-6347E9D605A0}" destId="{210F6410-5142-4FC0-8AE4-B45A6A22D127}" srcOrd="0" destOrd="0" parTransId="{B3B72C71-E5B4-4B1C-886E-3DAF3CC5E373}" sibTransId="{D7BB05A7-0345-49CD-8D08-875B0193463F}"/>
    <dgm:cxn modelId="{5EA4054B-67FC-4F9C-B94D-E82FD3D210EA}" srcId="{05ACDED6-D1BC-4EF0-B86D-6347E9D605A0}" destId="{17F4FC07-2954-452C-B1C2-E2BBF0060D72}" srcOrd="4" destOrd="0" parTransId="{EA768F16-0969-4DB9-AAB2-4F53B6C3C4FC}" sibTransId="{BD504474-AC12-4CCA-9CA8-AAE5377F116D}"/>
    <dgm:cxn modelId="{F404D97F-6AF1-4A7C-A852-D573E7C59B73}" type="presOf" srcId="{210F6410-5142-4FC0-8AE4-B45A6A22D127}" destId="{9F462A0E-F695-4A17-8CC0-E7F2B033AEC1}" srcOrd="0" destOrd="0" presId="urn:microsoft.com/office/officeart/2005/8/layout/vList2"/>
    <dgm:cxn modelId="{CE62AD8E-6AA1-44E6-A0B8-02BCD9B7EBC4}" type="presOf" srcId="{4186F303-AE2B-4292-A9AC-063BE6FD1B8B}" destId="{1EF8FADD-AA74-44B2-B1A7-C1AE6F762DC0}" srcOrd="0" destOrd="0" presId="urn:microsoft.com/office/officeart/2005/8/layout/vList2"/>
    <dgm:cxn modelId="{293FD790-1266-417F-8149-FC6909BD07A2}" srcId="{05ACDED6-D1BC-4EF0-B86D-6347E9D605A0}" destId="{44460B25-9D05-4060-9D7B-F5DC281CF5E9}" srcOrd="5" destOrd="0" parTransId="{0027CDDE-7C5C-47BD-9D70-067C7A28B099}" sibTransId="{08C99088-17EA-4C63-8724-4A8338F3B2D5}"/>
    <dgm:cxn modelId="{CAA8E795-97EF-4F50-86FF-BE132A14D5C6}" type="presOf" srcId="{17F4FC07-2954-452C-B1C2-E2BBF0060D72}" destId="{60E2B87E-99C0-44CA-BEDB-009A688124F4}" srcOrd="0" destOrd="0" presId="urn:microsoft.com/office/officeart/2005/8/layout/vList2"/>
    <dgm:cxn modelId="{9FDC15A5-A0A1-4302-B5D6-EE0E1E0A432C}" type="presOf" srcId="{4449F7CF-5212-4442-A4AB-2EE54FF74BA9}" destId="{5D582020-9DF0-4CA9-803D-115081AD93FE}" srcOrd="0" destOrd="0" presId="urn:microsoft.com/office/officeart/2005/8/layout/vList2"/>
    <dgm:cxn modelId="{BA28FAE7-68AE-47A2-AD49-91AF3CF26DEF}" type="presOf" srcId="{42316F7A-E740-43E5-83B3-8BBF73BAC342}" destId="{88C3597A-1C84-4FD0-A458-4EB56AAB56D7}" srcOrd="0" destOrd="0" presId="urn:microsoft.com/office/officeart/2005/8/layout/vList2"/>
    <dgm:cxn modelId="{E85C25F5-075F-48B5-AA72-19494BFB9122}" type="presOf" srcId="{44460B25-9D05-4060-9D7B-F5DC281CF5E9}" destId="{A9E6217D-FB4F-40C6-9583-1DF3BDF8C9BB}" srcOrd="0" destOrd="0" presId="urn:microsoft.com/office/officeart/2005/8/layout/vList2"/>
    <dgm:cxn modelId="{BAFE1BFC-25B9-4A80-96DF-99C6D78F8545}" srcId="{05ACDED6-D1BC-4EF0-B86D-6347E9D605A0}" destId="{42316F7A-E740-43E5-83B3-8BBF73BAC342}" srcOrd="2" destOrd="0" parTransId="{362A282A-7BCA-4752-999B-8661A3BBF49A}" sibTransId="{CBA082F7-FC1A-4B7A-8C4E-0918F9CFE2ED}"/>
    <dgm:cxn modelId="{2B836DD6-4216-4BC5-B9F4-322E1B5AC3A5}" type="presParOf" srcId="{6BE941CB-FC92-47D6-9980-557023FCF1A3}" destId="{9F462A0E-F695-4A17-8CC0-E7F2B033AEC1}" srcOrd="0" destOrd="0" presId="urn:microsoft.com/office/officeart/2005/8/layout/vList2"/>
    <dgm:cxn modelId="{A5DB8990-95A4-4D8F-A5D4-0F2152FD476D}" type="presParOf" srcId="{6BE941CB-FC92-47D6-9980-557023FCF1A3}" destId="{B01B581E-6DF6-4ED6-B8A5-6039A582C741}" srcOrd="1" destOrd="0" presId="urn:microsoft.com/office/officeart/2005/8/layout/vList2"/>
    <dgm:cxn modelId="{48B689B1-D8BF-4885-A581-758D3BA36A97}" type="presParOf" srcId="{6BE941CB-FC92-47D6-9980-557023FCF1A3}" destId="{5D582020-9DF0-4CA9-803D-115081AD93FE}" srcOrd="2" destOrd="0" presId="urn:microsoft.com/office/officeart/2005/8/layout/vList2"/>
    <dgm:cxn modelId="{6F980A77-5F7E-4AE8-BDDC-51F45A544BA6}" type="presParOf" srcId="{6BE941CB-FC92-47D6-9980-557023FCF1A3}" destId="{6C01FCD4-2652-4354-A5A9-FB87D69FF0C7}" srcOrd="3" destOrd="0" presId="urn:microsoft.com/office/officeart/2005/8/layout/vList2"/>
    <dgm:cxn modelId="{3CC04912-C57C-4D2B-BE5D-39CB353EAFC4}" type="presParOf" srcId="{6BE941CB-FC92-47D6-9980-557023FCF1A3}" destId="{88C3597A-1C84-4FD0-A458-4EB56AAB56D7}" srcOrd="4" destOrd="0" presId="urn:microsoft.com/office/officeart/2005/8/layout/vList2"/>
    <dgm:cxn modelId="{C6D208EB-7473-4098-9742-19A6BE404D28}" type="presParOf" srcId="{6BE941CB-FC92-47D6-9980-557023FCF1A3}" destId="{33A3BB4F-18D5-422E-AC14-EC2E15A6A78B}" srcOrd="5" destOrd="0" presId="urn:microsoft.com/office/officeart/2005/8/layout/vList2"/>
    <dgm:cxn modelId="{98E20359-1D98-4B87-9E7A-0E1EA5224E42}" type="presParOf" srcId="{6BE941CB-FC92-47D6-9980-557023FCF1A3}" destId="{1EF8FADD-AA74-44B2-B1A7-C1AE6F762DC0}" srcOrd="6" destOrd="0" presId="urn:microsoft.com/office/officeart/2005/8/layout/vList2"/>
    <dgm:cxn modelId="{34EFBFAB-E39A-40D2-BB8F-624189E44E79}" type="presParOf" srcId="{6BE941CB-FC92-47D6-9980-557023FCF1A3}" destId="{B0452234-B424-44AE-AC8F-19B7AD98406C}" srcOrd="7" destOrd="0" presId="urn:microsoft.com/office/officeart/2005/8/layout/vList2"/>
    <dgm:cxn modelId="{8C681532-AC9C-4D3B-8761-CA4317E244D8}" type="presParOf" srcId="{6BE941CB-FC92-47D6-9980-557023FCF1A3}" destId="{60E2B87E-99C0-44CA-BEDB-009A688124F4}" srcOrd="8" destOrd="0" presId="urn:microsoft.com/office/officeart/2005/8/layout/vList2"/>
    <dgm:cxn modelId="{11DEFDD4-DD43-40F4-8FEA-063146C2397A}" type="presParOf" srcId="{6BE941CB-FC92-47D6-9980-557023FCF1A3}" destId="{B2689120-B3AC-4042-B3E6-969137ADFDBD}" srcOrd="9" destOrd="0" presId="urn:microsoft.com/office/officeart/2005/8/layout/vList2"/>
    <dgm:cxn modelId="{9EC87433-E7AB-4EFC-AA88-829421681D61}" type="presParOf" srcId="{6BE941CB-FC92-47D6-9980-557023FCF1A3}" destId="{A9E6217D-FB4F-40C6-9583-1DF3BDF8C9B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D438804-567F-44DB-A1FE-99EA3C9E800B}" type="doc">
      <dgm:prSet loTypeId="urn:microsoft.com/office/officeart/2016/7/layout/LinearBlockProcessNumbered" loCatId="process" qsTypeId="urn:microsoft.com/office/officeart/2005/8/quickstyle/simple4" qsCatId="simple" csTypeId="urn:microsoft.com/office/officeart/2005/8/colors/colorful1" csCatId="colorful" phldr="1"/>
      <dgm:spPr/>
      <dgm:t>
        <a:bodyPr/>
        <a:lstStyle/>
        <a:p>
          <a:endParaRPr lang="en-US"/>
        </a:p>
      </dgm:t>
    </dgm:pt>
    <dgm:pt modelId="{10F233AC-1E32-41D6-BFE1-CCB563CF1628}">
      <dgm:prSet custT="1"/>
      <dgm:spPr/>
      <dgm:t>
        <a:bodyPr/>
        <a:lstStyle/>
        <a:p>
          <a:pPr algn="ctr"/>
          <a:r>
            <a:rPr lang="en-GB" sz="1800" b="0" baseline="0" dirty="0">
              <a:latin typeface="Calibri" panose="020F0502020204030204" pitchFamily="34" charset="0"/>
            </a:rPr>
            <a:t>Both clubs train on different days and therefore it is easy to share available players.</a:t>
          </a:r>
          <a:r>
            <a:rPr lang="en-GB" sz="1800" b="1" baseline="0" dirty="0">
              <a:latin typeface="Calibri" panose="020F0502020204030204" pitchFamily="34" charset="0"/>
            </a:rPr>
            <a:t> </a:t>
          </a:r>
          <a:endParaRPr lang="en-US" sz="1800" b="1" dirty="0">
            <a:latin typeface="Calibri" panose="020F0502020204030204" pitchFamily="34" charset="0"/>
          </a:endParaRPr>
        </a:p>
      </dgm:t>
    </dgm:pt>
    <dgm:pt modelId="{80C4E9E4-8772-487F-B54E-EAACB40424CE}" type="parTrans" cxnId="{6E7D0F47-60EA-49CA-9FA6-231635916413}">
      <dgm:prSet/>
      <dgm:spPr/>
      <dgm:t>
        <a:bodyPr/>
        <a:lstStyle/>
        <a:p>
          <a:endParaRPr lang="en-US"/>
        </a:p>
      </dgm:t>
    </dgm:pt>
    <dgm:pt modelId="{C1B4CBD7-1B40-49AF-AFD6-92A3C11D6C11}" type="sibTrans" cxnId="{6E7D0F47-60EA-49CA-9FA6-231635916413}">
      <dgm:prSet phldrT="01"/>
      <dgm:spPr/>
      <dgm:t>
        <a:bodyPr/>
        <a:lstStyle/>
        <a:p>
          <a:endParaRPr lang="en-US" dirty="0"/>
        </a:p>
      </dgm:t>
    </dgm:pt>
    <dgm:pt modelId="{5804BA4D-E511-4BAE-A957-AB933E3495E2}">
      <dgm:prSet custT="1"/>
      <dgm:spPr/>
      <dgm:t>
        <a:bodyPr/>
        <a:lstStyle/>
        <a:p>
          <a:pPr algn="ctr"/>
          <a:r>
            <a:rPr lang="en-GB" sz="1800" b="0" baseline="0" dirty="0">
              <a:latin typeface="Calibri" panose="020F0502020204030204" pitchFamily="34" charset="0"/>
            </a:rPr>
            <a:t>Both facilities are easy to get to, with bus stops right outside along with plenty of car parking. </a:t>
          </a:r>
          <a:endParaRPr lang="en-US" sz="1800" b="0" dirty="0">
            <a:latin typeface="Calibri" panose="020F0502020204030204" pitchFamily="34" charset="0"/>
          </a:endParaRPr>
        </a:p>
      </dgm:t>
    </dgm:pt>
    <dgm:pt modelId="{C8149809-0441-46C2-B4FA-C691C87814EC}" type="parTrans" cxnId="{0A9AA10A-2E74-4B12-BFC7-48A4DB82DD1E}">
      <dgm:prSet/>
      <dgm:spPr/>
      <dgm:t>
        <a:bodyPr/>
        <a:lstStyle/>
        <a:p>
          <a:endParaRPr lang="en-US"/>
        </a:p>
      </dgm:t>
    </dgm:pt>
    <dgm:pt modelId="{45BE9554-B6B4-4CBB-A80C-C5AA6FA5C379}" type="sibTrans" cxnId="{0A9AA10A-2E74-4B12-BFC7-48A4DB82DD1E}">
      <dgm:prSet phldrT="02"/>
      <dgm:spPr/>
      <dgm:t>
        <a:bodyPr/>
        <a:lstStyle/>
        <a:p>
          <a:endParaRPr lang="en-US" dirty="0"/>
        </a:p>
      </dgm:t>
    </dgm:pt>
    <dgm:pt modelId="{1E54038B-2452-412C-B177-D7D2D58573A7}">
      <dgm:prSet custT="1"/>
      <dgm:spPr/>
      <dgm:t>
        <a:bodyPr/>
        <a:lstStyle/>
        <a:p>
          <a:pPr algn="ctr"/>
          <a:r>
            <a:rPr lang="en-GB" sz="1600" b="0" baseline="0" dirty="0">
              <a:latin typeface="Calibri" panose="020F0502020204030204" pitchFamily="34" charset="0"/>
            </a:rPr>
            <a:t>Any players from Swansea university that want to continue playing after university and live in the local and surrounding areas have somewhere to play which they are already familiar with</a:t>
          </a:r>
          <a:r>
            <a:rPr lang="en-GB" sz="1400" b="1" baseline="0" dirty="0">
              <a:latin typeface="Calibri" panose="020F0502020204030204" pitchFamily="34" charset="0"/>
            </a:rPr>
            <a:t>. </a:t>
          </a:r>
          <a:endParaRPr lang="en-US" sz="1400" b="1" dirty="0">
            <a:latin typeface="Calibri" panose="020F0502020204030204" pitchFamily="34" charset="0"/>
          </a:endParaRPr>
        </a:p>
      </dgm:t>
    </dgm:pt>
    <dgm:pt modelId="{E0C756F6-49C3-4166-A74C-851DEB207C03}" type="parTrans" cxnId="{29427664-7676-41D6-A850-436254248FBD}">
      <dgm:prSet/>
      <dgm:spPr/>
      <dgm:t>
        <a:bodyPr/>
        <a:lstStyle/>
        <a:p>
          <a:endParaRPr lang="en-US"/>
        </a:p>
      </dgm:t>
    </dgm:pt>
    <dgm:pt modelId="{AAC319CF-E68B-47B1-AF6C-8E348134E154}" type="sibTrans" cxnId="{29427664-7676-41D6-A850-436254248FBD}">
      <dgm:prSet phldrT="03"/>
      <dgm:spPr/>
      <dgm:t>
        <a:bodyPr/>
        <a:lstStyle/>
        <a:p>
          <a:endParaRPr lang="en-US" dirty="0"/>
        </a:p>
      </dgm:t>
    </dgm:pt>
    <dgm:pt modelId="{4967B3C9-C308-4D30-B263-537BA4C3EE1B}" type="pres">
      <dgm:prSet presAssocID="{3D438804-567F-44DB-A1FE-99EA3C9E800B}" presName="Name0" presStyleCnt="0">
        <dgm:presLayoutVars>
          <dgm:animLvl val="lvl"/>
          <dgm:resizeHandles val="exact"/>
        </dgm:presLayoutVars>
      </dgm:prSet>
      <dgm:spPr/>
    </dgm:pt>
    <dgm:pt modelId="{073F58D7-9B6F-4988-9005-C1E80AD4644A}" type="pres">
      <dgm:prSet presAssocID="{10F233AC-1E32-41D6-BFE1-CCB563CF1628}" presName="compositeNode" presStyleCnt="0">
        <dgm:presLayoutVars>
          <dgm:bulletEnabled val="1"/>
        </dgm:presLayoutVars>
      </dgm:prSet>
      <dgm:spPr/>
    </dgm:pt>
    <dgm:pt modelId="{30E8D0AF-9AC9-4C2C-BE98-D2912B42AFD1}" type="pres">
      <dgm:prSet presAssocID="{10F233AC-1E32-41D6-BFE1-CCB563CF1628}" presName="bgRect" presStyleLbl="alignNode1" presStyleIdx="0" presStyleCnt="3"/>
      <dgm:spPr/>
    </dgm:pt>
    <dgm:pt modelId="{5C014781-0069-4307-A478-2E806BE3FFFD}" type="pres">
      <dgm:prSet presAssocID="{C1B4CBD7-1B40-49AF-AFD6-92A3C11D6C11}" presName="sibTransNodeRect" presStyleLbl="alignNode1" presStyleIdx="0" presStyleCnt="3">
        <dgm:presLayoutVars>
          <dgm:chMax val="0"/>
          <dgm:bulletEnabled val="1"/>
        </dgm:presLayoutVars>
      </dgm:prSet>
      <dgm:spPr/>
    </dgm:pt>
    <dgm:pt modelId="{3D21D436-3618-4BF0-9FAA-F5B0B854BD56}" type="pres">
      <dgm:prSet presAssocID="{10F233AC-1E32-41D6-BFE1-CCB563CF1628}" presName="nodeRect" presStyleLbl="alignNode1" presStyleIdx="0" presStyleCnt="3">
        <dgm:presLayoutVars>
          <dgm:bulletEnabled val="1"/>
        </dgm:presLayoutVars>
      </dgm:prSet>
      <dgm:spPr/>
    </dgm:pt>
    <dgm:pt modelId="{1CC2A8C7-17C2-47CB-9AD0-433842C830A9}" type="pres">
      <dgm:prSet presAssocID="{C1B4CBD7-1B40-49AF-AFD6-92A3C11D6C11}" presName="sibTrans" presStyleCnt="0"/>
      <dgm:spPr/>
    </dgm:pt>
    <dgm:pt modelId="{B486EE4E-41DF-4F72-A1E9-B6B5E49C7D65}" type="pres">
      <dgm:prSet presAssocID="{5804BA4D-E511-4BAE-A957-AB933E3495E2}" presName="compositeNode" presStyleCnt="0">
        <dgm:presLayoutVars>
          <dgm:bulletEnabled val="1"/>
        </dgm:presLayoutVars>
      </dgm:prSet>
      <dgm:spPr/>
    </dgm:pt>
    <dgm:pt modelId="{57FE9D51-93BB-42CF-863D-D22C835B6332}" type="pres">
      <dgm:prSet presAssocID="{5804BA4D-E511-4BAE-A957-AB933E3495E2}" presName="bgRect" presStyleLbl="alignNode1" presStyleIdx="1" presStyleCnt="3"/>
      <dgm:spPr/>
    </dgm:pt>
    <dgm:pt modelId="{E175CED8-F9AB-4319-AAB8-0C82EFFAAE27}" type="pres">
      <dgm:prSet presAssocID="{45BE9554-B6B4-4CBB-A80C-C5AA6FA5C379}" presName="sibTransNodeRect" presStyleLbl="alignNode1" presStyleIdx="1" presStyleCnt="3">
        <dgm:presLayoutVars>
          <dgm:chMax val="0"/>
          <dgm:bulletEnabled val="1"/>
        </dgm:presLayoutVars>
      </dgm:prSet>
      <dgm:spPr/>
    </dgm:pt>
    <dgm:pt modelId="{5D1ADC7C-0275-4B30-B346-83BDB159CB27}" type="pres">
      <dgm:prSet presAssocID="{5804BA4D-E511-4BAE-A957-AB933E3495E2}" presName="nodeRect" presStyleLbl="alignNode1" presStyleIdx="1" presStyleCnt="3">
        <dgm:presLayoutVars>
          <dgm:bulletEnabled val="1"/>
        </dgm:presLayoutVars>
      </dgm:prSet>
      <dgm:spPr/>
    </dgm:pt>
    <dgm:pt modelId="{A90D7603-2BCE-4B8B-9A3A-47F8FD82CA70}" type="pres">
      <dgm:prSet presAssocID="{45BE9554-B6B4-4CBB-A80C-C5AA6FA5C379}" presName="sibTrans" presStyleCnt="0"/>
      <dgm:spPr/>
    </dgm:pt>
    <dgm:pt modelId="{FCB4805A-5143-4216-B44D-7E84F129B193}" type="pres">
      <dgm:prSet presAssocID="{1E54038B-2452-412C-B177-D7D2D58573A7}" presName="compositeNode" presStyleCnt="0">
        <dgm:presLayoutVars>
          <dgm:bulletEnabled val="1"/>
        </dgm:presLayoutVars>
      </dgm:prSet>
      <dgm:spPr/>
    </dgm:pt>
    <dgm:pt modelId="{02E79DB5-1D7B-4607-8C6D-5FFCB0C8510F}" type="pres">
      <dgm:prSet presAssocID="{1E54038B-2452-412C-B177-D7D2D58573A7}" presName="bgRect" presStyleLbl="alignNode1" presStyleIdx="2" presStyleCnt="3"/>
      <dgm:spPr/>
    </dgm:pt>
    <dgm:pt modelId="{B1A031A5-B9A8-4747-B183-142CAA80CA9F}" type="pres">
      <dgm:prSet presAssocID="{AAC319CF-E68B-47B1-AF6C-8E348134E154}" presName="sibTransNodeRect" presStyleLbl="alignNode1" presStyleIdx="2" presStyleCnt="3" custLinFactNeighborX="-249" custLinFactNeighborY="-5906">
        <dgm:presLayoutVars>
          <dgm:chMax val="0"/>
          <dgm:bulletEnabled val="1"/>
        </dgm:presLayoutVars>
      </dgm:prSet>
      <dgm:spPr/>
    </dgm:pt>
    <dgm:pt modelId="{639240F1-2980-4053-8662-F2E12E72A820}" type="pres">
      <dgm:prSet presAssocID="{1E54038B-2452-412C-B177-D7D2D58573A7}" presName="nodeRect" presStyleLbl="alignNode1" presStyleIdx="2" presStyleCnt="3">
        <dgm:presLayoutVars>
          <dgm:bulletEnabled val="1"/>
        </dgm:presLayoutVars>
      </dgm:prSet>
      <dgm:spPr/>
    </dgm:pt>
  </dgm:ptLst>
  <dgm:cxnLst>
    <dgm:cxn modelId="{0A9AA10A-2E74-4B12-BFC7-48A4DB82DD1E}" srcId="{3D438804-567F-44DB-A1FE-99EA3C9E800B}" destId="{5804BA4D-E511-4BAE-A957-AB933E3495E2}" srcOrd="1" destOrd="0" parTransId="{C8149809-0441-46C2-B4FA-C691C87814EC}" sibTransId="{45BE9554-B6B4-4CBB-A80C-C5AA6FA5C379}"/>
    <dgm:cxn modelId="{6082DB24-2A83-4D64-B74E-EDC9596EEC23}" type="presOf" srcId="{45BE9554-B6B4-4CBB-A80C-C5AA6FA5C379}" destId="{E175CED8-F9AB-4319-AAB8-0C82EFFAAE27}" srcOrd="0" destOrd="0" presId="urn:microsoft.com/office/officeart/2016/7/layout/LinearBlockProcessNumbered"/>
    <dgm:cxn modelId="{9DF52341-D8BE-4654-98E0-257927854187}" type="presOf" srcId="{5804BA4D-E511-4BAE-A957-AB933E3495E2}" destId="{57FE9D51-93BB-42CF-863D-D22C835B6332}" srcOrd="0" destOrd="0" presId="urn:microsoft.com/office/officeart/2016/7/layout/LinearBlockProcessNumbered"/>
    <dgm:cxn modelId="{29427664-7676-41D6-A850-436254248FBD}" srcId="{3D438804-567F-44DB-A1FE-99EA3C9E800B}" destId="{1E54038B-2452-412C-B177-D7D2D58573A7}" srcOrd="2" destOrd="0" parTransId="{E0C756F6-49C3-4166-A74C-851DEB207C03}" sibTransId="{AAC319CF-E68B-47B1-AF6C-8E348134E154}"/>
    <dgm:cxn modelId="{6E7D0F47-60EA-49CA-9FA6-231635916413}" srcId="{3D438804-567F-44DB-A1FE-99EA3C9E800B}" destId="{10F233AC-1E32-41D6-BFE1-CCB563CF1628}" srcOrd="0" destOrd="0" parTransId="{80C4E9E4-8772-487F-B54E-EAACB40424CE}" sibTransId="{C1B4CBD7-1B40-49AF-AFD6-92A3C11D6C11}"/>
    <dgm:cxn modelId="{00A2C468-2182-4DBA-BDCB-1E4EB0A533ED}" type="presOf" srcId="{1E54038B-2452-412C-B177-D7D2D58573A7}" destId="{639240F1-2980-4053-8662-F2E12E72A820}" srcOrd="1" destOrd="0" presId="urn:microsoft.com/office/officeart/2016/7/layout/LinearBlockProcessNumbered"/>
    <dgm:cxn modelId="{E5AAF277-0B73-4E12-B7A7-29FB0869B3E5}" type="presOf" srcId="{1E54038B-2452-412C-B177-D7D2D58573A7}" destId="{02E79DB5-1D7B-4607-8C6D-5FFCB0C8510F}" srcOrd="0" destOrd="0" presId="urn:microsoft.com/office/officeart/2016/7/layout/LinearBlockProcessNumbered"/>
    <dgm:cxn modelId="{917B8078-67BC-4489-A2CB-9EF0A30BC0E4}" type="presOf" srcId="{AAC319CF-E68B-47B1-AF6C-8E348134E154}" destId="{B1A031A5-B9A8-4747-B183-142CAA80CA9F}" srcOrd="0" destOrd="0" presId="urn:microsoft.com/office/officeart/2016/7/layout/LinearBlockProcessNumbered"/>
    <dgm:cxn modelId="{FFBD8188-5536-477F-84D2-8F60B78559AC}" type="presOf" srcId="{10F233AC-1E32-41D6-BFE1-CCB563CF1628}" destId="{3D21D436-3618-4BF0-9FAA-F5B0B854BD56}" srcOrd="1" destOrd="0" presId="urn:microsoft.com/office/officeart/2016/7/layout/LinearBlockProcessNumbered"/>
    <dgm:cxn modelId="{556076AE-574D-4219-919F-8C7CFBA3F8BE}" type="presOf" srcId="{C1B4CBD7-1B40-49AF-AFD6-92A3C11D6C11}" destId="{5C014781-0069-4307-A478-2E806BE3FFFD}" srcOrd="0" destOrd="0" presId="urn:microsoft.com/office/officeart/2016/7/layout/LinearBlockProcessNumbered"/>
    <dgm:cxn modelId="{A816B2C0-8C98-4447-9270-6D83B8C50746}" type="presOf" srcId="{5804BA4D-E511-4BAE-A957-AB933E3495E2}" destId="{5D1ADC7C-0275-4B30-B346-83BDB159CB27}" srcOrd="1" destOrd="0" presId="urn:microsoft.com/office/officeart/2016/7/layout/LinearBlockProcessNumbered"/>
    <dgm:cxn modelId="{09B82EC2-A7F2-4AD6-B49C-AB452973B830}" type="presOf" srcId="{3D438804-567F-44DB-A1FE-99EA3C9E800B}" destId="{4967B3C9-C308-4D30-B263-537BA4C3EE1B}" srcOrd="0" destOrd="0" presId="urn:microsoft.com/office/officeart/2016/7/layout/LinearBlockProcessNumbered"/>
    <dgm:cxn modelId="{5E0D7EFF-7716-40D1-8E66-F05A83047DBD}" type="presOf" srcId="{10F233AC-1E32-41D6-BFE1-CCB563CF1628}" destId="{30E8D0AF-9AC9-4C2C-BE98-D2912B42AFD1}" srcOrd="0" destOrd="0" presId="urn:microsoft.com/office/officeart/2016/7/layout/LinearBlockProcessNumbered"/>
    <dgm:cxn modelId="{BF180306-673B-4937-B1B8-0A2F9BF1EE1A}" type="presParOf" srcId="{4967B3C9-C308-4D30-B263-537BA4C3EE1B}" destId="{073F58D7-9B6F-4988-9005-C1E80AD4644A}" srcOrd="0" destOrd="0" presId="urn:microsoft.com/office/officeart/2016/7/layout/LinearBlockProcessNumbered"/>
    <dgm:cxn modelId="{F88999E4-14DC-4F7B-A27A-18CE542D91CA}" type="presParOf" srcId="{073F58D7-9B6F-4988-9005-C1E80AD4644A}" destId="{30E8D0AF-9AC9-4C2C-BE98-D2912B42AFD1}" srcOrd="0" destOrd="0" presId="urn:microsoft.com/office/officeart/2016/7/layout/LinearBlockProcessNumbered"/>
    <dgm:cxn modelId="{9902E994-4FB2-44EC-8276-FCE06991427D}" type="presParOf" srcId="{073F58D7-9B6F-4988-9005-C1E80AD4644A}" destId="{5C014781-0069-4307-A478-2E806BE3FFFD}" srcOrd="1" destOrd="0" presId="urn:microsoft.com/office/officeart/2016/7/layout/LinearBlockProcessNumbered"/>
    <dgm:cxn modelId="{A1B34A69-E42B-4645-93BF-7E7BB048D5CE}" type="presParOf" srcId="{073F58D7-9B6F-4988-9005-C1E80AD4644A}" destId="{3D21D436-3618-4BF0-9FAA-F5B0B854BD56}" srcOrd="2" destOrd="0" presId="urn:microsoft.com/office/officeart/2016/7/layout/LinearBlockProcessNumbered"/>
    <dgm:cxn modelId="{6B67B522-262D-4A2E-B511-E7FC99C6B9CF}" type="presParOf" srcId="{4967B3C9-C308-4D30-B263-537BA4C3EE1B}" destId="{1CC2A8C7-17C2-47CB-9AD0-433842C830A9}" srcOrd="1" destOrd="0" presId="urn:microsoft.com/office/officeart/2016/7/layout/LinearBlockProcessNumbered"/>
    <dgm:cxn modelId="{E4736FE0-2AF0-42A5-954C-05534D5A0C4E}" type="presParOf" srcId="{4967B3C9-C308-4D30-B263-537BA4C3EE1B}" destId="{B486EE4E-41DF-4F72-A1E9-B6B5E49C7D65}" srcOrd="2" destOrd="0" presId="urn:microsoft.com/office/officeart/2016/7/layout/LinearBlockProcessNumbered"/>
    <dgm:cxn modelId="{CB341FFA-6D0F-479C-9F99-1A9C19AACC3C}" type="presParOf" srcId="{B486EE4E-41DF-4F72-A1E9-B6B5E49C7D65}" destId="{57FE9D51-93BB-42CF-863D-D22C835B6332}" srcOrd="0" destOrd="0" presId="urn:microsoft.com/office/officeart/2016/7/layout/LinearBlockProcessNumbered"/>
    <dgm:cxn modelId="{68C658D5-D8D1-4175-BC35-6174BD10AFCF}" type="presParOf" srcId="{B486EE4E-41DF-4F72-A1E9-B6B5E49C7D65}" destId="{E175CED8-F9AB-4319-AAB8-0C82EFFAAE27}" srcOrd="1" destOrd="0" presId="urn:microsoft.com/office/officeart/2016/7/layout/LinearBlockProcessNumbered"/>
    <dgm:cxn modelId="{D1EA9F28-3F84-483A-A5A5-D3B6AE3660EF}" type="presParOf" srcId="{B486EE4E-41DF-4F72-A1E9-B6B5E49C7D65}" destId="{5D1ADC7C-0275-4B30-B346-83BDB159CB27}" srcOrd="2" destOrd="0" presId="urn:microsoft.com/office/officeart/2016/7/layout/LinearBlockProcessNumbered"/>
    <dgm:cxn modelId="{E6672E89-83D4-4F57-B1B0-0D44B1C51F98}" type="presParOf" srcId="{4967B3C9-C308-4D30-B263-537BA4C3EE1B}" destId="{A90D7603-2BCE-4B8B-9A3A-47F8FD82CA70}" srcOrd="3" destOrd="0" presId="urn:microsoft.com/office/officeart/2016/7/layout/LinearBlockProcessNumbered"/>
    <dgm:cxn modelId="{8EBEB5D1-D913-40A1-8C3D-59CFB49F4823}" type="presParOf" srcId="{4967B3C9-C308-4D30-B263-537BA4C3EE1B}" destId="{FCB4805A-5143-4216-B44D-7E84F129B193}" srcOrd="4" destOrd="0" presId="urn:microsoft.com/office/officeart/2016/7/layout/LinearBlockProcessNumbered"/>
    <dgm:cxn modelId="{61B33E60-2CE9-498A-A92C-8C94373A52D3}" type="presParOf" srcId="{FCB4805A-5143-4216-B44D-7E84F129B193}" destId="{02E79DB5-1D7B-4607-8C6D-5FFCB0C8510F}" srcOrd="0" destOrd="0" presId="urn:microsoft.com/office/officeart/2016/7/layout/LinearBlockProcessNumbered"/>
    <dgm:cxn modelId="{85433357-3463-4E12-A553-7044B7E4BDA4}" type="presParOf" srcId="{FCB4805A-5143-4216-B44D-7E84F129B193}" destId="{B1A031A5-B9A8-4747-B183-142CAA80CA9F}" srcOrd="1" destOrd="0" presId="urn:microsoft.com/office/officeart/2016/7/layout/LinearBlockProcessNumbered"/>
    <dgm:cxn modelId="{F54EBAAD-424B-4646-84BB-FD5D356F40DE}" type="presParOf" srcId="{FCB4805A-5143-4216-B44D-7E84F129B193}" destId="{639240F1-2980-4053-8662-F2E12E72A82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CD7DD-BBA6-47B2-91EB-24CE4E58E490}">
      <dsp:nvSpPr>
        <dsp:cNvPr id="0" name=""/>
        <dsp:cNvSpPr/>
      </dsp:nvSpPr>
      <dsp:spPr>
        <a:xfrm>
          <a:off x="191458" y="474182"/>
          <a:ext cx="800575" cy="8005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DE9D9-1FF0-4AD9-BA7A-1A73AD16681F}">
      <dsp:nvSpPr>
        <dsp:cNvPr id="0" name=""/>
        <dsp:cNvSpPr/>
      </dsp:nvSpPr>
      <dsp:spPr>
        <a:xfrm>
          <a:off x="359579" y="642302"/>
          <a:ext cx="464334" cy="4643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912245-CB62-4DF9-85DF-41E0C933AC68}">
      <dsp:nvSpPr>
        <dsp:cNvPr id="0" name=""/>
        <dsp:cNvSpPr/>
      </dsp:nvSpPr>
      <dsp:spPr>
        <a:xfrm>
          <a:off x="1163586" y="474182"/>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About the Club </a:t>
          </a:r>
          <a:endParaRPr lang="en-US" sz="2400" kern="1200" dirty="0"/>
        </a:p>
      </dsp:txBody>
      <dsp:txXfrm>
        <a:off x="1163586" y="474182"/>
        <a:ext cx="1887071" cy="800575"/>
      </dsp:txXfrm>
    </dsp:sp>
    <dsp:sp modelId="{B419CD7F-E659-442C-BFA5-CC178BD76AEE}">
      <dsp:nvSpPr>
        <dsp:cNvPr id="0" name=""/>
        <dsp:cNvSpPr/>
      </dsp:nvSpPr>
      <dsp:spPr>
        <a:xfrm>
          <a:off x="3379466" y="474182"/>
          <a:ext cx="800575" cy="8005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E5BEC-05AE-4DC2-8ADC-247C93A495C3}">
      <dsp:nvSpPr>
        <dsp:cNvPr id="0" name=""/>
        <dsp:cNvSpPr/>
      </dsp:nvSpPr>
      <dsp:spPr>
        <a:xfrm>
          <a:off x="3547587" y="642302"/>
          <a:ext cx="464334" cy="4643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B9D1F7-80AF-4048-B317-744C285200C2}">
      <dsp:nvSpPr>
        <dsp:cNvPr id="0" name=""/>
        <dsp:cNvSpPr/>
      </dsp:nvSpPr>
      <dsp:spPr>
        <a:xfrm>
          <a:off x="4351594" y="474182"/>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Current Participation</a:t>
          </a:r>
          <a:endParaRPr lang="en-US" sz="2400" kern="1200" dirty="0"/>
        </a:p>
      </dsp:txBody>
      <dsp:txXfrm>
        <a:off x="4351594" y="474182"/>
        <a:ext cx="1887071" cy="800575"/>
      </dsp:txXfrm>
    </dsp:sp>
    <dsp:sp modelId="{3567072F-C8AE-40AE-8E7F-DD669739188A}">
      <dsp:nvSpPr>
        <dsp:cNvPr id="0" name=""/>
        <dsp:cNvSpPr/>
      </dsp:nvSpPr>
      <dsp:spPr>
        <a:xfrm>
          <a:off x="6567473" y="474182"/>
          <a:ext cx="800575" cy="8005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2CA58-5A2F-49C6-A856-1AC75DF31C00}">
      <dsp:nvSpPr>
        <dsp:cNvPr id="0" name=""/>
        <dsp:cNvSpPr/>
      </dsp:nvSpPr>
      <dsp:spPr>
        <a:xfrm>
          <a:off x="6735594" y="642302"/>
          <a:ext cx="464334" cy="4643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319D8E-4D0F-4ED7-A41B-67643BB22910}">
      <dsp:nvSpPr>
        <dsp:cNvPr id="0" name=""/>
        <dsp:cNvSpPr/>
      </dsp:nvSpPr>
      <dsp:spPr>
        <a:xfrm>
          <a:off x="7539601" y="474182"/>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Stakeholders</a:t>
          </a:r>
          <a:endParaRPr lang="en-US" sz="2400" kern="1200"/>
        </a:p>
      </dsp:txBody>
      <dsp:txXfrm>
        <a:off x="7539601" y="474182"/>
        <a:ext cx="1887071" cy="800575"/>
      </dsp:txXfrm>
    </dsp:sp>
    <dsp:sp modelId="{E49D3997-C0DA-4364-B967-4E260659A6FA}">
      <dsp:nvSpPr>
        <dsp:cNvPr id="0" name=""/>
        <dsp:cNvSpPr/>
      </dsp:nvSpPr>
      <dsp:spPr>
        <a:xfrm>
          <a:off x="191458" y="1796948"/>
          <a:ext cx="800575" cy="80057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A7D2E6-FAF1-4FC9-8177-86EBCDEC32D4}">
      <dsp:nvSpPr>
        <dsp:cNvPr id="0" name=""/>
        <dsp:cNvSpPr/>
      </dsp:nvSpPr>
      <dsp:spPr>
        <a:xfrm>
          <a:off x="359579" y="1965068"/>
          <a:ext cx="464334" cy="4643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89E939-0EEF-483D-ADEE-A48C7372D0FC}">
      <dsp:nvSpPr>
        <dsp:cNvPr id="0" name=""/>
        <dsp:cNvSpPr/>
      </dsp:nvSpPr>
      <dsp:spPr>
        <a:xfrm>
          <a:off x="1163586" y="1796948"/>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Income </a:t>
          </a:r>
          <a:endParaRPr lang="en-US" sz="2400" kern="1200"/>
        </a:p>
      </dsp:txBody>
      <dsp:txXfrm>
        <a:off x="1163586" y="1796948"/>
        <a:ext cx="1887071" cy="800575"/>
      </dsp:txXfrm>
    </dsp:sp>
    <dsp:sp modelId="{37CFAC71-6E01-4D85-87FA-2BB1168A0D5D}">
      <dsp:nvSpPr>
        <dsp:cNvPr id="0" name=""/>
        <dsp:cNvSpPr/>
      </dsp:nvSpPr>
      <dsp:spPr>
        <a:xfrm>
          <a:off x="3379466" y="1796948"/>
          <a:ext cx="800575" cy="80057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9AF213-8E52-4E97-80D8-F3756C497CD5}">
      <dsp:nvSpPr>
        <dsp:cNvPr id="0" name=""/>
        <dsp:cNvSpPr/>
      </dsp:nvSpPr>
      <dsp:spPr>
        <a:xfrm>
          <a:off x="3547587" y="1965068"/>
          <a:ext cx="464334" cy="4643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765E78-31CB-49F9-B0A1-F1FD3161B52E}">
      <dsp:nvSpPr>
        <dsp:cNvPr id="0" name=""/>
        <dsp:cNvSpPr/>
      </dsp:nvSpPr>
      <dsp:spPr>
        <a:xfrm>
          <a:off x="4351594" y="1796948"/>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Targeting </a:t>
          </a:r>
          <a:endParaRPr lang="en-US" sz="2400" kern="1200"/>
        </a:p>
      </dsp:txBody>
      <dsp:txXfrm>
        <a:off x="4351594" y="1796948"/>
        <a:ext cx="1887071" cy="800575"/>
      </dsp:txXfrm>
    </dsp:sp>
    <dsp:sp modelId="{4552704C-E054-4D10-A21F-FEA1E36A4F89}">
      <dsp:nvSpPr>
        <dsp:cNvPr id="0" name=""/>
        <dsp:cNvSpPr/>
      </dsp:nvSpPr>
      <dsp:spPr>
        <a:xfrm>
          <a:off x="6567473" y="1796948"/>
          <a:ext cx="800575" cy="8005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266D4-2C9E-43B4-B987-F1F70A10AA26}">
      <dsp:nvSpPr>
        <dsp:cNvPr id="0" name=""/>
        <dsp:cNvSpPr/>
      </dsp:nvSpPr>
      <dsp:spPr>
        <a:xfrm>
          <a:off x="6735594" y="1965068"/>
          <a:ext cx="464334" cy="46433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D42951-8AA7-4CD5-B727-BF1D14A7344B}">
      <dsp:nvSpPr>
        <dsp:cNvPr id="0" name=""/>
        <dsp:cNvSpPr/>
      </dsp:nvSpPr>
      <dsp:spPr>
        <a:xfrm>
          <a:off x="7539601" y="1796948"/>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Future Plans</a:t>
          </a:r>
          <a:endParaRPr lang="en-US" sz="2400" kern="1200" dirty="0"/>
        </a:p>
      </dsp:txBody>
      <dsp:txXfrm>
        <a:off x="7539601" y="1796948"/>
        <a:ext cx="1887071" cy="800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6F8C87-40DE-41FE-8A4D-970B092CC7CC}">
      <dsp:nvSpPr>
        <dsp:cNvPr id="0" name=""/>
        <dsp:cNvSpPr/>
      </dsp:nvSpPr>
      <dsp:spPr>
        <a:xfrm>
          <a:off x="0" y="435303"/>
          <a:ext cx="2914649" cy="1850802"/>
        </a:xfrm>
        <a:prstGeom prst="roundRect">
          <a:avLst>
            <a:gd name="adj" fmla="val 10000"/>
          </a:avLst>
        </a:prstGeom>
        <a:solidFill>
          <a:schemeClr val="accent4">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09EA51-9CAB-4F03-A0B1-16347D03329F}">
      <dsp:nvSpPr>
        <dsp:cNvPr id="0" name=""/>
        <dsp:cNvSpPr/>
      </dsp:nvSpPr>
      <dsp:spPr>
        <a:xfrm>
          <a:off x="323850" y="742960"/>
          <a:ext cx="2914649" cy="185080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Aberavon water polo team is in Aberavon Leisure and fitness centre. </a:t>
          </a:r>
          <a:endParaRPr lang="en-US" sz="2800" kern="1200" dirty="0"/>
        </a:p>
      </dsp:txBody>
      <dsp:txXfrm>
        <a:off x="378058" y="797168"/>
        <a:ext cx="2806233" cy="1742386"/>
      </dsp:txXfrm>
    </dsp:sp>
    <dsp:sp modelId="{DB7874C1-757E-4FA4-A4B8-2510CDAF2EC6}">
      <dsp:nvSpPr>
        <dsp:cNvPr id="0" name=""/>
        <dsp:cNvSpPr/>
      </dsp:nvSpPr>
      <dsp:spPr>
        <a:xfrm>
          <a:off x="3562350" y="435303"/>
          <a:ext cx="2914649" cy="1850802"/>
        </a:xfrm>
        <a:prstGeom prst="roundRect">
          <a:avLst>
            <a:gd name="adj" fmla="val 10000"/>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172B6C-1FE6-4B5E-9D62-DC26B2C018B4}">
      <dsp:nvSpPr>
        <dsp:cNvPr id="0" name=""/>
        <dsp:cNvSpPr/>
      </dsp:nvSpPr>
      <dsp:spPr>
        <a:xfrm>
          <a:off x="3886200" y="742960"/>
          <a:ext cx="2914649" cy="185080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The club is an aquatic and non-profit organisation. </a:t>
          </a:r>
          <a:endParaRPr lang="en-US" sz="2800" kern="1200" dirty="0"/>
        </a:p>
      </dsp:txBody>
      <dsp:txXfrm>
        <a:off x="3940408" y="797168"/>
        <a:ext cx="2806233" cy="1742386"/>
      </dsp:txXfrm>
    </dsp:sp>
    <dsp:sp modelId="{E470A14C-1ADF-4926-B99B-B56F7F15B65A}">
      <dsp:nvSpPr>
        <dsp:cNvPr id="0" name=""/>
        <dsp:cNvSpPr/>
      </dsp:nvSpPr>
      <dsp:spPr>
        <a:xfrm>
          <a:off x="7124700" y="435303"/>
          <a:ext cx="2914649" cy="1850802"/>
        </a:xfrm>
        <a:prstGeom prst="roundRect">
          <a:avLst>
            <a:gd name="adj" fmla="val 10000"/>
          </a:avLst>
        </a:prstGeom>
        <a:solidFill>
          <a:schemeClr val="accent3"/>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8220AF-23A8-4BAB-A83F-1D0C0E6C02C6}">
      <dsp:nvSpPr>
        <dsp:cNvPr id="0" name=""/>
        <dsp:cNvSpPr/>
      </dsp:nvSpPr>
      <dsp:spPr>
        <a:xfrm>
          <a:off x="7448549" y="742960"/>
          <a:ext cx="2914649" cy="185080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The club is run by Clayton Lane since May 2019</a:t>
          </a:r>
        </a:p>
      </dsp:txBody>
      <dsp:txXfrm>
        <a:off x="7502757" y="797168"/>
        <a:ext cx="2806233" cy="17423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C4203-C77A-4AAD-BAA3-2A955D8C2D12}">
      <dsp:nvSpPr>
        <dsp:cNvPr id="0" name=""/>
        <dsp:cNvSpPr/>
      </dsp:nvSpPr>
      <dsp:spPr>
        <a:xfrm>
          <a:off x="410378" y="238"/>
          <a:ext cx="4089618" cy="2596907"/>
        </a:xfrm>
        <a:prstGeom prst="roundRect">
          <a:avLst>
            <a:gd name="adj" fmla="val 10000"/>
          </a:avLst>
        </a:prstGeom>
        <a:solidFill>
          <a:schemeClr val="tx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3F2ED3-0852-4181-B913-5E0DBF57CDC7}">
      <dsp:nvSpPr>
        <dsp:cNvPr id="0" name=""/>
        <dsp:cNvSpPr/>
      </dsp:nvSpPr>
      <dsp:spPr>
        <a:xfrm>
          <a:off x="864780" y="431920"/>
          <a:ext cx="4089618" cy="2596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On average 20 people train on a Friday Evening at 8pm for an hour. </a:t>
          </a:r>
          <a:endParaRPr lang="en-US" sz="2700" kern="1200" dirty="0"/>
        </a:p>
      </dsp:txBody>
      <dsp:txXfrm>
        <a:off x="940841" y="507981"/>
        <a:ext cx="3937496" cy="2444785"/>
      </dsp:txXfrm>
    </dsp:sp>
    <dsp:sp modelId="{4306B0BD-F88D-45E1-9314-F5D6BF753000}">
      <dsp:nvSpPr>
        <dsp:cNvPr id="0" name=""/>
        <dsp:cNvSpPr/>
      </dsp:nvSpPr>
      <dsp:spPr>
        <a:xfrm>
          <a:off x="5408801" y="238"/>
          <a:ext cx="4089618" cy="2596907"/>
        </a:xfrm>
        <a:prstGeom prst="roundRect">
          <a:avLst>
            <a:gd name="adj" fmla="val 10000"/>
          </a:avLst>
        </a:prstGeom>
        <a:solidFill>
          <a:schemeClr val="accent6"/>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6E77A4-5139-4B62-9D43-5C3EB690C881}">
      <dsp:nvSpPr>
        <dsp:cNvPr id="0" name=""/>
        <dsp:cNvSpPr/>
      </dsp:nvSpPr>
      <dsp:spPr>
        <a:xfrm>
          <a:off x="5863203" y="431920"/>
          <a:ext cx="4089618" cy="2596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Each member pays £4 per session to help buy towards the use of the pool which is £40 for half a 25m pool. Any profit on top is put back into the clubs' fund. </a:t>
          </a:r>
          <a:endParaRPr lang="en-US" sz="2700" kern="1200" dirty="0"/>
        </a:p>
      </dsp:txBody>
      <dsp:txXfrm>
        <a:off x="5939264" y="507981"/>
        <a:ext cx="3937496" cy="24447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FCD60-343E-4B4D-B15D-606B1B0E3BFD}">
      <dsp:nvSpPr>
        <dsp:cNvPr id="0" name=""/>
        <dsp:cNvSpPr/>
      </dsp:nvSpPr>
      <dsp:spPr>
        <a:xfrm>
          <a:off x="2097" y="0"/>
          <a:ext cx="3263756" cy="4104786"/>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baseline="0" dirty="0"/>
            <a:t>The floating aluminium goals are supplied by Celtic leisure. </a:t>
          </a:r>
          <a:endParaRPr lang="en-US" sz="2100" kern="1200" dirty="0"/>
        </a:p>
      </dsp:txBody>
      <dsp:txXfrm>
        <a:off x="2097" y="1641914"/>
        <a:ext cx="3263756" cy="1641914"/>
      </dsp:txXfrm>
    </dsp:sp>
    <dsp:sp modelId="{F54612A8-94CC-4402-BA62-D6A0E1AE5E12}">
      <dsp:nvSpPr>
        <dsp:cNvPr id="0" name=""/>
        <dsp:cNvSpPr/>
      </dsp:nvSpPr>
      <dsp:spPr>
        <a:xfrm>
          <a:off x="950529" y="246287"/>
          <a:ext cx="1366893" cy="136689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8000" r="-38000"/>
          </a:stretch>
        </a:blipFill>
        <a:ln>
          <a:noFill/>
        </a:ln>
        <a:effectLst>
          <a:outerShdw blurRad="50800" dist="25400" dir="5400000" rotWithShape="0">
            <a:srgbClr val="000000">
              <a:alpha val="28000"/>
            </a:srgbClr>
          </a:outerShdw>
        </a:effectLst>
      </dsp:spPr>
      <dsp:style>
        <a:lnRef idx="0">
          <a:scrgbClr r="0" g="0" b="0"/>
        </a:lnRef>
        <a:fillRef idx="1">
          <a:scrgbClr r="0" g="0" b="0"/>
        </a:fillRef>
        <a:effectRef idx="2">
          <a:scrgbClr r="0" g="0" b="0"/>
        </a:effectRef>
        <a:fontRef idx="minor"/>
      </dsp:style>
    </dsp:sp>
    <dsp:sp modelId="{05BDAB47-7F75-41ED-9AD7-EFD7D2BD1770}">
      <dsp:nvSpPr>
        <dsp:cNvPr id="0" name=""/>
        <dsp:cNvSpPr/>
      </dsp:nvSpPr>
      <dsp:spPr>
        <a:xfrm>
          <a:off x="3363767" y="0"/>
          <a:ext cx="3263756" cy="4104786"/>
        </a:xfrm>
        <a:prstGeom prst="roundRect">
          <a:avLst>
            <a:gd name="adj" fmla="val 10000"/>
          </a:avLst>
        </a:prstGeom>
        <a:gradFill rotWithShape="0">
          <a:gsLst>
            <a:gs pos="0">
              <a:schemeClr val="accent5">
                <a:hueOff val="3063757"/>
                <a:satOff val="-1833"/>
                <a:lumOff val="7549"/>
                <a:alphaOff val="0"/>
                <a:tint val="94000"/>
                <a:satMod val="100000"/>
                <a:lumMod val="108000"/>
              </a:schemeClr>
            </a:gs>
            <a:gs pos="50000">
              <a:schemeClr val="accent5">
                <a:hueOff val="3063757"/>
                <a:satOff val="-1833"/>
                <a:lumOff val="7549"/>
                <a:alphaOff val="0"/>
                <a:tint val="98000"/>
                <a:shade val="100000"/>
                <a:satMod val="100000"/>
                <a:lumMod val="100000"/>
              </a:schemeClr>
            </a:gs>
            <a:gs pos="100000">
              <a:schemeClr val="accent5">
                <a:hueOff val="3063757"/>
                <a:satOff val="-1833"/>
                <a:lumOff val="7549"/>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baseline="0" dirty="0"/>
            <a:t>The grant from Sport Wales (£1500) helped buy 13 balls size 4 for the women and size 5 the men. </a:t>
          </a:r>
          <a:endParaRPr lang="en-US" sz="2100" kern="1200" dirty="0"/>
        </a:p>
      </dsp:txBody>
      <dsp:txXfrm>
        <a:off x="3363767" y="1641914"/>
        <a:ext cx="3263756" cy="1641914"/>
      </dsp:txXfrm>
    </dsp:sp>
    <dsp:sp modelId="{76F97C46-2A2F-464E-9634-CFCFB9B70DCA}">
      <dsp:nvSpPr>
        <dsp:cNvPr id="0" name=""/>
        <dsp:cNvSpPr/>
      </dsp:nvSpPr>
      <dsp:spPr>
        <a:xfrm>
          <a:off x="4312198" y="246287"/>
          <a:ext cx="1366893" cy="136689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7000" b="-7000"/>
          </a:stretch>
        </a:blipFill>
        <a:ln>
          <a:noFill/>
        </a:ln>
        <a:effectLst>
          <a:outerShdw blurRad="50800" dist="25400" dir="5400000" rotWithShape="0">
            <a:srgbClr val="000000">
              <a:alpha val="28000"/>
            </a:srgbClr>
          </a:outerShdw>
        </a:effectLst>
      </dsp:spPr>
      <dsp:style>
        <a:lnRef idx="0">
          <a:scrgbClr r="0" g="0" b="0"/>
        </a:lnRef>
        <a:fillRef idx="1">
          <a:scrgbClr r="0" g="0" b="0"/>
        </a:fillRef>
        <a:effectRef idx="2">
          <a:scrgbClr r="0" g="0" b="0"/>
        </a:effectRef>
        <a:fontRef idx="minor"/>
      </dsp:style>
    </dsp:sp>
    <dsp:sp modelId="{F3BD9C0D-04EF-4963-B06F-FD0308CB6C52}">
      <dsp:nvSpPr>
        <dsp:cNvPr id="0" name=""/>
        <dsp:cNvSpPr/>
      </dsp:nvSpPr>
      <dsp:spPr>
        <a:xfrm>
          <a:off x="6725436" y="0"/>
          <a:ext cx="3263756" cy="4104786"/>
        </a:xfrm>
        <a:prstGeom prst="roundRect">
          <a:avLst>
            <a:gd name="adj" fmla="val 10000"/>
          </a:avLst>
        </a:prstGeom>
        <a:gradFill rotWithShape="0">
          <a:gsLst>
            <a:gs pos="0">
              <a:schemeClr val="accent5">
                <a:hueOff val="6127514"/>
                <a:satOff val="-3666"/>
                <a:lumOff val="15098"/>
                <a:alphaOff val="0"/>
                <a:tint val="94000"/>
                <a:satMod val="100000"/>
                <a:lumMod val="108000"/>
              </a:schemeClr>
            </a:gs>
            <a:gs pos="50000">
              <a:schemeClr val="accent5">
                <a:hueOff val="6127514"/>
                <a:satOff val="-3666"/>
                <a:lumOff val="15098"/>
                <a:alphaOff val="0"/>
                <a:tint val="98000"/>
                <a:shade val="100000"/>
                <a:satMod val="100000"/>
                <a:lumMod val="100000"/>
              </a:schemeClr>
            </a:gs>
            <a:gs pos="100000">
              <a:schemeClr val="accent5">
                <a:hueOff val="6127514"/>
                <a:satOff val="-3666"/>
                <a:lumOff val="1509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baseline="0" dirty="0"/>
            <a:t>Plus, 2 sets of water polo caps blue and white numbered 1-13.  </a:t>
          </a:r>
          <a:endParaRPr lang="en-US" sz="2100" kern="1200" dirty="0"/>
        </a:p>
      </dsp:txBody>
      <dsp:txXfrm>
        <a:off x="6725436" y="1641914"/>
        <a:ext cx="3263756" cy="1641914"/>
      </dsp:txXfrm>
    </dsp:sp>
    <dsp:sp modelId="{2A2385D1-B25F-4F94-A8B3-FEF165DB4AFD}">
      <dsp:nvSpPr>
        <dsp:cNvPr id="0" name=""/>
        <dsp:cNvSpPr/>
      </dsp:nvSpPr>
      <dsp:spPr>
        <a:xfrm>
          <a:off x="7673868" y="246287"/>
          <a:ext cx="1366893" cy="136689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6000" b="-6000"/>
          </a:stretch>
        </a:blipFill>
        <a:ln>
          <a:noFill/>
        </a:ln>
        <a:effectLst>
          <a:outerShdw blurRad="50800" dist="25400" dir="5400000" rotWithShape="0">
            <a:srgbClr val="000000">
              <a:alpha val="28000"/>
            </a:srgbClr>
          </a:outerShdw>
        </a:effectLst>
      </dsp:spPr>
      <dsp:style>
        <a:lnRef idx="0">
          <a:scrgbClr r="0" g="0" b="0"/>
        </a:lnRef>
        <a:fillRef idx="1">
          <a:scrgbClr r="0" g="0" b="0"/>
        </a:fillRef>
        <a:effectRef idx="2">
          <a:scrgbClr r="0" g="0" b="0"/>
        </a:effectRef>
        <a:fontRef idx="minor"/>
      </dsp:style>
    </dsp:sp>
    <dsp:sp modelId="{D204E9E0-6228-4259-A700-02F950F5E385}">
      <dsp:nvSpPr>
        <dsp:cNvPr id="0" name=""/>
        <dsp:cNvSpPr/>
      </dsp:nvSpPr>
      <dsp:spPr>
        <a:xfrm>
          <a:off x="0" y="3489068"/>
          <a:ext cx="9191987" cy="615717"/>
        </a:xfrm>
        <a:prstGeom prst="leftRightArrow">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0E8C9-95DB-4DD2-BF0D-3CA7EE1E5EBC}">
      <dsp:nvSpPr>
        <dsp:cNvPr id="0" name=""/>
        <dsp:cNvSpPr/>
      </dsp:nvSpPr>
      <dsp:spPr>
        <a:xfrm>
          <a:off x="0" y="442612"/>
          <a:ext cx="7008208" cy="1356724"/>
        </a:xfrm>
        <a:prstGeom prst="roundRect">
          <a:avLst/>
        </a:prstGeom>
        <a:solidFill>
          <a:schemeClr val="accent4">
            <a:lumMod val="60000"/>
            <a:lumOff val="40000"/>
          </a:schemeClr>
        </a:soli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Swansea University team has had a partnership with Swansea Water Polo Club for the last 5 years. </a:t>
          </a:r>
          <a:endParaRPr lang="en-US" sz="2100" kern="1200"/>
        </a:p>
      </dsp:txBody>
      <dsp:txXfrm>
        <a:off x="66230" y="508842"/>
        <a:ext cx="6875748" cy="1224264"/>
      </dsp:txXfrm>
    </dsp:sp>
    <dsp:sp modelId="{2430F5E0-088B-4F29-BF0A-6D9B364D20F4}">
      <dsp:nvSpPr>
        <dsp:cNvPr id="0" name=""/>
        <dsp:cNvSpPr/>
      </dsp:nvSpPr>
      <dsp:spPr>
        <a:xfrm>
          <a:off x="0" y="1859817"/>
          <a:ext cx="7008208" cy="1356724"/>
        </a:xfrm>
        <a:prstGeom prst="roundRect">
          <a:avLst/>
        </a:prstGeom>
        <a:solidFill>
          <a:schemeClr val="accent1"/>
        </a:soli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Men’s and Women’s university team both participating in the BUCS Western Division 1A for the Men and the Women. </a:t>
          </a:r>
          <a:endParaRPr lang="en-US" sz="2100" kern="1200" dirty="0"/>
        </a:p>
      </dsp:txBody>
      <dsp:txXfrm>
        <a:off x="66230" y="1926047"/>
        <a:ext cx="6875748" cy="1224264"/>
      </dsp:txXfrm>
    </dsp:sp>
    <dsp:sp modelId="{6ACC0072-2141-4C1C-BCEB-10A8B1AF0F80}">
      <dsp:nvSpPr>
        <dsp:cNvPr id="0" name=""/>
        <dsp:cNvSpPr/>
      </dsp:nvSpPr>
      <dsp:spPr>
        <a:xfrm>
          <a:off x="0" y="3277022"/>
          <a:ext cx="7008208" cy="1356724"/>
        </a:xfrm>
        <a:prstGeom prst="roundRect">
          <a:avLst/>
        </a:prstGeom>
        <a:solidFill>
          <a:schemeClr val="accent2"/>
        </a:soli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Both Swansea Club and Swansea University members into the Bristol League 2nd Division and the Women have also entered a team comprising of both Swansea Club and Swansea University members into the </a:t>
          </a:r>
          <a:r>
            <a:rPr lang="en-GB" sz="2100" kern="1200" dirty="0" err="1"/>
            <a:t>UPolo</a:t>
          </a:r>
          <a:r>
            <a:rPr lang="en-GB" sz="2100" kern="1200" dirty="0"/>
            <a:t> League 2nd Division. </a:t>
          </a:r>
          <a:endParaRPr lang="en-US" sz="2100" kern="1200" dirty="0"/>
        </a:p>
      </dsp:txBody>
      <dsp:txXfrm>
        <a:off x="66230" y="3343252"/>
        <a:ext cx="6875748" cy="1224264"/>
      </dsp:txXfrm>
    </dsp:sp>
    <dsp:sp modelId="{92CACBD5-20C3-4FB7-B6B4-AA10D29668EF}">
      <dsp:nvSpPr>
        <dsp:cNvPr id="0" name=""/>
        <dsp:cNvSpPr/>
      </dsp:nvSpPr>
      <dsp:spPr>
        <a:xfrm>
          <a:off x="0" y="4694226"/>
          <a:ext cx="7008208" cy="1356724"/>
        </a:xfrm>
        <a:prstGeom prst="roundRect">
          <a:avLst/>
        </a:prstGeom>
        <a:solidFill>
          <a:schemeClr val="accent3"/>
        </a:soli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2 main sessions at the Welsh National Pool every Tuesday between 20:00 – 22:00 and every Sunday between 11:00 – 12:30. </a:t>
          </a:r>
          <a:endParaRPr lang="en-US" sz="2100" kern="1200" dirty="0"/>
        </a:p>
      </dsp:txBody>
      <dsp:txXfrm>
        <a:off x="66230" y="4760456"/>
        <a:ext cx="6875748" cy="1224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0205B-D27F-4635-8A8D-EADD951B2559}">
      <dsp:nvSpPr>
        <dsp:cNvPr id="0" name=""/>
        <dsp:cNvSpPr/>
      </dsp:nvSpPr>
      <dsp:spPr>
        <a:xfrm>
          <a:off x="0" y="22419"/>
          <a:ext cx="7208569" cy="1810985"/>
        </a:xfrm>
        <a:prstGeom prst="roundRect">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After the London Olympics in 2012, the growth of water polo increased by 15,000 across all levels. </a:t>
          </a:r>
          <a:endParaRPr lang="en-US" sz="2300" kern="1200"/>
        </a:p>
      </dsp:txBody>
      <dsp:txXfrm>
        <a:off x="88405" y="110824"/>
        <a:ext cx="7031759" cy="1634175"/>
      </dsp:txXfrm>
    </dsp:sp>
    <dsp:sp modelId="{B8831A52-8AE1-4BEC-874D-EFFFC64C4EEF}">
      <dsp:nvSpPr>
        <dsp:cNvPr id="0" name=""/>
        <dsp:cNvSpPr/>
      </dsp:nvSpPr>
      <dsp:spPr>
        <a:xfrm>
          <a:off x="0" y="1899644"/>
          <a:ext cx="7208569" cy="1810985"/>
        </a:xfrm>
        <a:prstGeom prst="roundRect">
          <a:avLst/>
        </a:prstGeom>
        <a:gradFill rotWithShape="0">
          <a:gsLst>
            <a:gs pos="0">
              <a:schemeClr val="accent5">
                <a:hueOff val="3063757"/>
                <a:satOff val="-1833"/>
                <a:lumOff val="7549"/>
                <a:alphaOff val="0"/>
                <a:tint val="94000"/>
                <a:satMod val="100000"/>
                <a:lumMod val="108000"/>
              </a:schemeClr>
            </a:gs>
            <a:gs pos="50000">
              <a:schemeClr val="accent5">
                <a:hueOff val="3063757"/>
                <a:satOff val="-1833"/>
                <a:lumOff val="7549"/>
                <a:alphaOff val="0"/>
                <a:tint val="98000"/>
                <a:shade val="100000"/>
                <a:satMod val="100000"/>
                <a:lumMod val="100000"/>
              </a:schemeClr>
            </a:gs>
            <a:gs pos="100000">
              <a:schemeClr val="accent5">
                <a:hueOff val="3063757"/>
                <a:satOff val="-1833"/>
                <a:lumOff val="7549"/>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Amateur Swimming Association (ASA) stated “ swimming clubs are critical in supporting the talent pathway for many water polo clubs are being assisted towards achieving the asa’s swim2 accreditation to raise standards.”</a:t>
          </a:r>
          <a:endParaRPr lang="en-US" sz="2300" kern="1200"/>
        </a:p>
      </dsp:txBody>
      <dsp:txXfrm>
        <a:off x="88405" y="1988049"/>
        <a:ext cx="7031759" cy="1634175"/>
      </dsp:txXfrm>
    </dsp:sp>
    <dsp:sp modelId="{97BA0BD6-749D-45BA-9934-BAD58B37B565}">
      <dsp:nvSpPr>
        <dsp:cNvPr id="0" name=""/>
        <dsp:cNvSpPr/>
      </dsp:nvSpPr>
      <dsp:spPr>
        <a:xfrm>
          <a:off x="0" y="3776869"/>
          <a:ext cx="7208569" cy="1810985"/>
        </a:xfrm>
        <a:prstGeom prst="roundRect">
          <a:avLst/>
        </a:prstGeom>
        <a:gradFill rotWithShape="0">
          <a:gsLst>
            <a:gs pos="0">
              <a:schemeClr val="accent5">
                <a:hueOff val="6127514"/>
                <a:satOff val="-3666"/>
                <a:lumOff val="15098"/>
                <a:alphaOff val="0"/>
                <a:tint val="94000"/>
                <a:satMod val="100000"/>
                <a:lumMod val="108000"/>
              </a:schemeClr>
            </a:gs>
            <a:gs pos="50000">
              <a:schemeClr val="accent5">
                <a:hueOff val="6127514"/>
                <a:satOff val="-3666"/>
                <a:lumOff val="15098"/>
                <a:alphaOff val="0"/>
                <a:tint val="98000"/>
                <a:shade val="100000"/>
                <a:satMod val="100000"/>
                <a:lumMod val="100000"/>
              </a:schemeClr>
            </a:gs>
            <a:gs pos="100000">
              <a:schemeClr val="accent5">
                <a:hueOff val="6127514"/>
                <a:satOff val="-3666"/>
                <a:lumOff val="1509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The ASA is committed to continued investment in the development of club and coach education to provide opportunities for coaches and players to progress along the pathway to world class and ensure the sustainability and success of the sport at the highest level.</a:t>
          </a:r>
          <a:endParaRPr lang="en-US" sz="2300" kern="1200"/>
        </a:p>
      </dsp:txBody>
      <dsp:txXfrm>
        <a:off x="88405" y="3865274"/>
        <a:ext cx="7031759" cy="16341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62A0E-F695-4A17-8CC0-E7F2B033AEC1}">
      <dsp:nvSpPr>
        <dsp:cNvPr id="0" name=""/>
        <dsp:cNvSpPr/>
      </dsp:nvSpPr>
      <dsp:spPr>
        <a:xfrm>
          <a:off x="0" y="57067"/>
          <a:ext cx="6305371" cy="52474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Website</a:t>
          </a:r>
          <a:endParaRPr lang="en-US" sz="2300" kern="1200"/>
        </a:p>
      </dsp:txBody>
      <dsp:txXfrm>
        <a:off x="25616" y="82683"/>
        <a:ext cx="6254139" cy="473513"/>
      </dsp:txXfrm>
    </dsp:sp>
    <dsp:sp modelId="{5D582020-9DF0-4CA9-803D-115081AD93FE}">
      <dsp:nvSpPr>
        <dsp:cNvPr id="0" name=""/>
        <dsp:cNvSpPr/>
      </dsp:nvSpPr>
      <dsp:spPr>
        <a:xfrm>
          <a:off x="0" y="648052"/>
          <a:ext cx="6305371" cy="524745"/>
        </a:xfrm>
        <a:prstGeom prst="roundRect">
          <a:avLst/>
        </a:prstGeom>
        <a:solidFill>
          <a:schemeClr val="accent5">
            <a:hueOff val="1225503"/>
            <a:satOff val="-733"/>
            <a:lumOff val="302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Social media – Twitter &amp; Facebook </a:t>
          </a:r>
          <a:endParaRPr lang="en-US" sz="2300" kern="1200" dirty="0"/>
        </a:p>
      </dsp:txBody>
      <dsp:txXfrm>
        <a:off x="25616" y="673668"/>
        <a:ext cx="6254139" cy="473513"/>
      </dsp:txXfrm>
    </dsp:sp>
    <dsp:sp modelId="{88C3597A-1C84-4FD0-A458-4EB56AAB56D7}">
      <dsp:nvSpPr>
        <dsp:cNvPr id="0" name=""/>
        <dsp:cNvSpPr/>
      </dsp:nvSpPr>
      <dsp:spPr>
        <a:xfrm>
          <a:off x="0" y="1239037"/>
          <a:ext cx="6305371" cy="524745"/>
        </a:xfrm>
        <a:prstGeom prst="roundRect">
          <a:avLst/>
        </a:prstGeom>
        <a:solidFill>
          <a:schemeClr val="accent5">
            <a:hueOff val="2451006"/>
            <a:satOff val="-1466"/>
            <a:lumOff val="603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Posters</a:t>
          </a:r>
          <a:endParaRPr lang="en-US" sz="2300" kern="1200"/>
        </a:p>
      </dsp:txBody>
      <dsp:txXfrm>
        <a:off x="25616" y="1264653"/>
        <a:ext cx="6254139" cy="473513"/>
      </dsp:txXfrm>
    </dsp:sp>
    <dsp:sp modelId="{1EF8FADD-AA74-44B2-B1A7-C1AE6F762DC0}">
      <dsp:nvSpPr>
        <dsp:cNvPr id="0" name=""/>
        <dsp:cNvSpPr/>
      </dsp:nvSpPr>
      <dsp:spPr>
        <a:xfrm>
          <a:off x="0" y="1830022"/>
          <a:ext cx="6305371" cy="524745"/>
        </a:xfrm>
        <a:prstGeom prst="roundRect">
          <a:avLst/>
        </a:prstGeom>
        <a:solidFill>
          <a:schemeClr val="accent5">
            <a:hueOff val="3676508"/>
            <a:satOff val="-2200"/>
            <a:lumOff val="905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 partnership with Swansea University</a:t>
          </a:r>
          <a:endParaRPr lang="en-US" sz="2300" kern="1200" dirty="0"/>
        </a:p>
      </dsp:txBody>
      <dsp:txXfrm>
        <a:off x="25616" y="1855638"/>
        <a:ext cx="6254139" cy="473513"/>
      </dsp:txXfrm>
    </dsp:sp>
    <dsp:sp modelId="{60E2B87E-99C0-44CA-BEDB-009A688124F4}">
      <dsp:nvSpPr>
        <dsp:cNvPr id="0" name=""/>
        <dsp:cNvSpPr/>
      </dsp:nvSpPr>
      <dsp:spPr>
        <a:xfrm>
          <a:off x="0" y="2421007"/>
          <a:ext cx="6305371" cy="524745"/>
        </a:xfrm>
        <a:prstGeom prst="roundRect">
          <a:avLst/>
        </a:prstGeom>
        <a:solidFill>
          <a:schemeClr val="accent5">
            <a:hueOff val="4902011"/>
            <a:satOff val="-2933"/>
            <a:lumOff val="12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Brand</a:t>
          </a:r>
        </a:p>
      </dsp:txBody>
      <dsp:txXfrm>
        <a:off x="25616" y="2446623"/>
        <a:ext cx="6254139" cy="473513"/>
      </dsp:txXfrm>
    </dsp:sp>
    <dsp:sp modelId="{A9E6217D-FB4F-40C6-9583-1DF3BDF8C9BB}">
      <dsp:nvSpPr>
        <dsp:cNvPr id="0" name=""/>
        <dsp:cNvSpPr/>
      </dsp:nvSpPr>
      <dsp:spPr>
        <a:xfrm>
          <a:off x="0" y="3011992"/>
          <a:ext cx="6305371" cy="524745"/>
        </a:xfrm>
        <a:prstGeom prst="roundRect">
          <a:avLst/>
        </a:prstGeom>
        <a:solidFill>
          <a:schemeClr val="accent5">
            <a:hueOff val="6127514"/>
            <a:satOff val="-3666"/>
            <a:lumOff val="1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Target Celtic dolphins &amp; Pencoed triathlon club </a:t>
          </a:r>
          <a:endParaRPr lang="en-US" sz="2300" kern="1200" dirty="0"/>
        </a:p>
      </dsp:txBody>
      <dsp:txXfrm>
        <a:off x="25616" y="3037608"/>
        <a:ext cx="6254139" cy="4735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8D0AF-9AC9-4C2C-BE98-D2912B42AFD1}">
      <dsp:nvSpPr>
        <dsp:cNvPr id="0" name=""/>
        <dsp:cNvSpPr/>
      </dsp:nvSpPr>
      <dsp:spPr>
        <a:xfrm>
          <a:off x="751" y="0"/>
          <a:ext cx="3043237" cy="3071705"/>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300604" tIns="0" rIns="300604" bIns="330200" numCol="1" spcCol="1270" anchor="t" anchorCtr="0">
          <a:noAutofit/>
        </a:bodyPr>
        <a:lstStyle/>
        <a:p>
          <a:pPr marL="0" lvl="0" indent="0" algn="ctr" defTabSz="800100">
            <a:lnSpc>
              <a:spcPct val="90000"/>
            </a:lnSpc>
            <a:spcBef>
              <a:spcPct val="0"/>
            </a:spcBef>
            <a:spcAft>
              <a:spcPct val="35000"/>
            </a:spcAft>
            <a:buNone/>
          </a:pPr>
          <a:r>
            <a:rPr lang="en-GB" sz="1800" b="0" kern="1200" baseline="0" dirty="0">
              <a:latin typeface="Calibri" panose="020F0502020204030204" pitchFamily="34" charset="0"/>
            </a:rPr>
            <a:t>Both clubs train on different days and therefore it is easy to share available players.</a:t>
          </a:r>
          <a:r>
            <a:rPr lang="en-GB" sz="1800" b="1" kern="1200" baseline="0" dirty="0">
              <a:latin typeface="Calibri" panose="020F0502020204030204" pitchFamily="34" charset="0"/>
            </a:rPr>
            <a:t> </a:t>
          </a:r>
          <a:endParaRPr lang="en-US" sz="1800" b="1" kern="1200" dirty="0">
            <a:latin typeface="Calibri" panose="020F0502020204030204" pitchFamily="34" charset="0"/>
          </a:endParaRPr>
        </a:p>
      </dsp:txBody>
      <dsp:txXfrm>
        <a:off x="751" y="1228682"/>
        <a:ext cx="3043237" cy="1843023"/>
      </dsp:txXfrm>
    </dsp:sp>
    <dsp:sp modelId="{5C014781-0069-4307-A478-2E806BE3FFFD}">
      <dsp:nvSpPr>
        <dsp:cNvPr id="0" name=""/>
        <dsp:cNvSpPr/>
      </dsp:nvSpPr>
      <dsp:spPr>
        <a:xfrm>
          <a:off x="751" y="0"/>
          <a:ext cx="3043237" cy="1228682"/>
        </a:xfrm>
        <a:prstGeom prst="rect">
          <a:avLst/>
        </a:prstGeom>
        <a:noFill/>
        <a:ln w="9525" cap="flat" cmpd="sng" algn="ctr">
          <a:noFill/>
          <a:prstDash val="solid"/>
        </a:ln>
        <a:effectLst>
          <a:outerShdw blurRad="50800" dist="25400" dir="5400000" rotWithShape="0">
            <a:srgbClr val="000000">
              <a:alpha val="28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300604" tIns="165100" rIns="300604" bIns="165100" numCol="1" spcCol="1270" anchor="ctr" anchorCtr="0">
          <a:noAutofit/>
        </a:bodyPr>
        <a:lstStyle/>
        <a:p>
          <a:pPr marL="0" lvl="0" indent="0" algn="l" defTabSz="2933700">
            <a:lnSpc>
              <a:spcPct val="90000"/>
            </a:lnSpc>
            <a:spcBef>
              <a:spcPct val="0"/>
            </a:spcBef>
            <a:spcAft>
              <a:spcPct val="35000"/>
            </a:spcAft>
            <a:buNone/>
          </a:pPr>
          <a:endParaRPr lang="en-US" sz="6600" kern="1200" dirty="0"/>
        </a:p>
      </dsp:txBody>
      <dsp:txXfrm>
        <a:off x="751" y="0"/>
        <a:ext cx="3043237" cy="1228682"/>
      </dsp:txXfrm>
    </dsp:sp>
    <dsp:sp modelId="{57FE9D51-93BB-42CF-863D-D22C835B6332}">
      <dsp:nvSpPr>
        <dsp:cNvPr id="0" name=""/>
        <dsp:cNvSpPr/>
      </dsp:nvSpPr>
      <dsp:spPr>
        <a:xfrm>
          <a:off x="3287447" y="0"/>
          <a:ext cx="3043237" cy="3071705"/>
        </a:xfrm>
        <a:prstGeom prst="rect">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w="9525" cap="flat" cmpd="sng" algn="ctr">
          <a:solidFill>
            <a:schemeClr val="accent3">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300604" tIns="0" rIns="300604" bIns="330200" numCol="1" spcCol="1270" anchor="t" anchorCtr="0">
          <a:noAutofit/>
        </a:bodyPr>
        <a:lstStyle/>
        <a:p>
          <a:pPr marL="0" lvl="0" indent="0" algn="ctr" defTabSz="800100">
            <a:lnSpc>
              <a:spcPct val="90000"/>
            </a:lnSpc>
            <a:spcBef>
              <a:spcPct val="0"/>
            </a:spcBef>
            <a:spcAft>
              <a:spcPct val="35000"/>
            </a:spcAft>
            <a:buNone/>
          </a:pPr>
          <a:r>
            <a:rPr lang="en-GB" sz="1800" b="0" kern="1200" baseline="0" dirty="0">
              <a:latin typeface="Calibri" panose="020F0502020204030204" pitchFamily="34" charset="0"/>
            </a:rPr>
            <a:t>Both facilities are easy to get to, with bus stops right outside along with plenty of car parking. </a:t>
          </a:r>
          <a:endParaRPr lang="en-US" sz="1800" b="0" kern="1200" dirty="0">
            <a:latin typeface="Calibri" panose="020F0502020204030204" pitchFamily="34" charset="0"/>
          </a:endParaRPr>
        </a:p>
      </dsp:txBody>
      <dsp:txXfrm>
        <a:off x="3287447" y="1228682"/>
        <a:ext cx="3043237" cy="1843023"/>
      </dsp:txXfrm>
    </dsp:sp>
    <dsp:sp modelId="{E175CED8-F9AB-4319-AAB8-0C82EFFAAE27}">
      <dsp:nvSpPr>
        <dsp:cNvPr id="0" name=""/>
        <dsp:cNvSpPr/>
      </dsp:nvSpPr>
      <dsp:spPr>
        <a:xfrm>
          <a:off x="3287447" y="0"/>
          <a:ext cx="3043237" cy="1228682"/>
        </a:xfrm>
        <a:prstGeom prst="rect">
          <a:avLst/>
        </a:prstGeom>
        <a:noFill/>
        <a:ln w="9525" cap="flat" cmpd="sng" algn="ctr">
          <a:noFill/>
          <a:prstDash val="solid"/>
        </a:ln>
        <a:effectLst>
          <a:outerShdw blurRad="50800" dist="25400" dir="5400000" rotWithShape="0">
            <a:srgbClr val="000000">
              <a:alpha val="28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300604" tIns="165100" rIns="300604" bIns="165100" numCol="1" spcCol="1270" anchor="ctr" anchorCtr="0">
          <a:noAutofit/>
        </a:bodyPr>
        <a:lstStyle/>
        <a:p>
          <a:pPr marL="0" lvl="0" indent="0" algn="l" defTabSz="2933700">
            <a:lnSpc>
              <a:spcPct val="90000"/>
            </a:lnSpc>
            <a:spcBef>
              <a:spcPct val="0"/>
            </a:spcBef>
            <a:spcAft>
              <a:spcPct val="35000"/>
            </a:spcAft>
            <a:buNone/>
          </a:pPr>
          <a:endParaRPr lang="en-US" sz="6600" kern="1200" dirty="0"/>
        </a:p>
      </dsp:txBody>
      <dsp:txXfrm>
        <a:off x="3287447" y="0"/>
        <a:ext cx="3043237" cy="1228682"/>
      </dsp:txXfrm>
    </dsp:sp>
    <dsp:sp modelId="{02E79DB5-1D7B-4607-8C6D-5FFCB0C8510F}">
      <dsp:nvSpPr>
        <dsp:cNvPr id="0" name=""/>
        <dsp:cNvSpPr/>
      </dsp:nvSpPr>
      <dsp:spPr>
        <a:xfrm>
          <a:off x="6574143" y="0"/>
          <a:ext cx="3043237" cy="3071705"/>
        </a:xfrm>
        <a:prstGeom prst="rect">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w="9525" cap="flat" cmpd="sng" algn="ctr">
          <a:solidFill>
            <a:schemeClr val="accent4">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300604" tIns="0" rIns="300604" bIns="330200" numCol="1" spcCol="1270" anchor="t" anchorCtr="0">
          <a:noAutofit/>
        </a:bodyPr>
        <a:lstStyle/>
        <a:p>
          <a:pPr marL="0" lvl="0" indent="0" algn="ctr" defTabSz="711200">
            <a:lnSpc>
              <a:spcPct val="90000"/>
            </a:lnSpc>
            <a:spcBef>
              <a:spcPct val="0"/>
            </a:spcBef>
            <a:spcAft>
              <a:spcPct val="35000"/>
            </a:spcAft>
            <a:buNone/>
          </a:pPr>
          <a:r>
            <a:rPr lang="en-GB" sz="1600" b="0" kern="1200" baseline="0" dirty="0">
              <a:latin typeface="Calibri" panose="020F0502020204030204" pitchFamily="34" charset="0"/>
            </a:rPr>
            <a:t>Any players from Swansea university that want to continue playing after university and live in the local and surrounding areas have somewhere to play which they are already familiar with</a:t>
          </a:r>
          <a:r>
            <a:rPr lang="en-GB" sz="1400" b="1" kern="1200" baseline="0" dirty="0">
              <a:latin typeface="Calibri" panose="020F0502020204030204" pitchFamily="34" charset="0"/>
            </a:rPr>
            <a:t>. </a:t>
          </a:r>
          <a:endParaRPr lang="en-US" sz="1400" b="1" kern="1200" dirty="0">
            <a:latin typeface="Calibri" panose="020F0502020204030204" pitchFamily="34" charset="0"/>
          </a:endParaRPr>
        </a:p>
      </dsp:txBody>
      <dsp:txXfrm>
        <a:off x="6574143" y="1228682"/>
        <a:ext cx="3043237" cy="1843023"/>
      </dsp:txXfrm>
    </dsp:sp>
    <dsp:sp modelId="{B1A031A5-B9A8-4747-B183-142CAA80CA9F}">
      <dsp:nvSpPr>
        <dsp:cNvPr id="0" name=""/>
        <dsp:cNvSpPr/>
      </dsp:nvSpPr>
      <dsp:spPr>
        <a:xfrm>
          <a:off x="6566565" y="0"/>
          <a:ext cx="3043237" cy="1228682"/>
        </a:xfrm>
        <a:prstGeom prst="rect">
          <a:avLst/>
        </a:prstGeom>
        <a:noFill/>
        <a:ln w="9525" cap="flat" cmpd="sng" algn="ctr">
          <a:noFill/>
          <a:prstDash val="solid"/>
        </a:ln>
        <a:effectLst>
          <a:outerShdw blurRad="50800" dist="25400" dir="5400000" rotWithShape="0">
            <a:srgbClr val="000000">
              <a:alpha val="28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300604" tIns="165100" rIns="300604" bIns="165100" numCol="1" spcCol="1270" anchor="ctr" anchorCtr="0">
          <a:noAutofit/>
        </a:bodyPr>
        <a:lstStyle/>
        <a:p>
          <a:pPr marL="0" lvl="0" indent="0" algn="l" defTabSz="2933700">
            <a:lnSpc>
              <a:spcPct val="90000"/>
            </a:lnSpc>
            <a:spcBef>
              <a:spcPct val="0"/>
            </a:spcBef>
            <a:spcAft>
              <a:spcPct val="35000"/>
            </a:spcAft>
            <a:buNone/>
          </a:pPr>
          <a:endParaRPr lang="en-US" sz="6600" kern="1200" dirty="0"/>
        </a:p>
      </dsp:txBody>
      <dsp:txXfrm>
        <a:off x="6566565" y="0"/>
        <a:ext cx="3043237" cy="122868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033414-415B-4C90-A99C-85961159896B}" type="datetimeFigureOut">
              <a:rPr lang="en-GB" smtClean="0"/>
              <a:t>28/05/2020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480663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033414-415B-4C90-A99C-85961159896B}" type="datetimeFigureOut">
              <a:rPr lang="en-GB" smtClean="0"/>
              <a:t>28/05/2020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1818847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033414-415B-4C90-A99C-85961159896B}" type="datetimeFigureOut">
              <a:rPr lang="en-GB" smtClean="0"/>
              <a:t>28/05/2020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2790687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033414-415B-4C90-A99C-85961159896B}" type="datetimeFigureOut">
              <a:rPr lang="en-GB" smtClean="0"/>
              <a:t>28/05/2020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235574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033414-415B-4C90-A99C-85961159896B}" type="datetimeFigureOut">
              <a:rPr lang="en-GB" smtClean="0"/>
              <a:t>28/05/2020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1277216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033414-415B-4C90-A99C-85961159896B}" type="datetimeFigureOut">
              <a:rPr lang="en-GB" smtClean="0"/>
              <a:t>28/05/2020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153739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7033414-415B-4C90-A99C-85961159896B}" type="datetimeFigureOut">
              <a:rPr lang="en-GB" smtClean="0"/>
              <a:t>28/05/2020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3123022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033414-415B-4C90-A99C-85961159896B}" type="datetimeFigureOut">
              <a:rPr lang="en-GB" smtClean="0"/>
              <a:t>28/05/2020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650257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033414-415B-4C90-A99C-85961159896B}" type="datetimeFigureOut">
              <a:rPr lang="en-GB" smtClean="0"/>
              <a:t>28/05/2020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2215139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033414-415B-4C90-A99C-85961159896B}" type="datetimeFigureOut">
              <a:rPr lang="en-GB" smtClean="0"/>
              <a:t>28/05/2020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2708360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033414-415B-4C90-A99C-85961159896B}" type="datetimeFigureOut">
              <a:rPr lang="en-GB" smtClean="0"/>
              <a:t>28/05/2020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3836074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033414-415B-4C90-A99C-85961159896B}" type="datetimeFigureOut">
              <a:rPr lang="en-GB" smtClean="0"/>
              <a:t>28/05/2020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CE7083-249D-4237-8697-0C102007494E}"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82580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033414-415B-4C90-A99C-85961159896B}" type="datetimeFigureOut">
              <a:rPr lang="en-GB" smtClean="0"/>
              <a:t>28/05/2020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914066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7033414-415B-4C90-A99C-85961159896B}" type="datetimeFigureOut">
              <a:rPr lang="en-GB" smtClean="0"/>
              <a:t>28/05/2020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2762700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7033414-415B-4C90-A99C-85961159896B}" type="datetimeFigureOut">
              <a:rPr lang="en-GB" smtClean="0"/>
              <a:t>28/05/2020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3000053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033414-415B-4C90-A99C-85961159896B}" type="datetimeFigureOut">
              <a:rPr lang="en-GB" smtClean="0"/>
              <a:t>28/05/2020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1296625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033414-415B-4C90-A99C-85961159896B}" type="datetimeFigureOut">
              <a:rPr lang="en-GB" smtClean="0"/>
              <a:t>28/05/2020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CE7083-249D-4237-8697-0C102007494E}" type="slidenum">
              <a:rPr lang="en-GB" smtClean="0"/>
              <a:t>‹#›</a:t>
            </a:fld>
            <a:endParaRPr lang="en-GB"/>
          </a:p>
        </p:txBody>
      </p:sp>
    </p:spTree>
    <p:extLst>
      <p:ext uri="{BB962C8B-B14F-4D97-AF65-F5344CB8AC3E}">
        <p14:creationId xmlns:p14="http://schemas.microsoft.com/office/powerpoint/2010/main" val="1779333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7033414-415B-4C90-A99C-85961159896B}" type="datetimeFigureOut">
              <a:rPr lang="en-GB" smtClean="0"/>
              <a:t>28/05/2020</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CE7083-249D-4237-8697-0C102007494E}" type="slidenum">
              <a:rPr lang="en-GB" smtClean="0"/>
              <a:t>‹#›</a:t>
            </a:fld>
            <a:endParaRPr lang="en-GB"/>
          </a:p>
        </p:txBody>
      </p:sp>
    </p:spTree>
    <p:extLst>
      <p:ext uri="{BB962C8B-B14F-4D97-AF65-F5344CB8AC3E}">
        <p14:creationId xmlns:p14="http://schemas.microsoft.com/office/powerpoint/2010/main" val="1790337406"/>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 id="2147483889" r:id="rId13"/>
    <p:sldLayoutId id="2147483890" r:id="rId14"/>
    <p:sldLayoutId id="2147483891" r:id="rId15"/>
    <p:sldLayoutId id="2147483892" r:id="rId16"/>
    <p:sldLayoutId id="2147483893"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diagramLayout" Target="../diagrams/layout8.xml"/><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openxmlformats.org/officeDocument/2006/relationships/image" Target="../media/image31.png"/><Relationship Id="rId5" Type="http://schemas.openxmlformats.org/officeDocument/2006/relationships/diagramColors" Target="../diagrams/colors8.xml"/><Relationship Id="rId10" Type="http://schemas.openxmlformats.org/officeDocument/2006/relationships/image" Target="../media/image30.svg"/><Relationship Id="rId4" Type="http://schemas.openxmlformats.org/officeDocument/2006/relationships/diagramQuickStyle" Target="../diagrams/quickStyle8.xml"/><Relationship Id="rId9" Type="http://schemas.openxmlformats.org/officeDocument/2006/relationships/image" Target="../media/image2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6.jpeg"/><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F22649A-E85B-4750-BABB-173E305BD84B}"/>
              </a:ext>
            </a:extLst>
          </p:cNvPr>
          <p:cNvSpPr>
            <a:spLocks noGrp="1"/>
          </p:cNvSpPr>
          <p:nvPr>
            <p:ph type="subTitle" idx="1"/>
          </p:nvPr>
        </p:nvSpPr>
        <p:spPr>
          <a:xfrm>
            <a:off x="1233925" y="5133793"/>
            <a:ext cx="6247721" cy="1264209"/>
          </a:xfrm>
        </p:spPr>
        <p:txBody>
          <a:bodyPr>
            <a:normAutofit/>
          </a:bodyPr>
          <a:lstStyle/>
          <a:p>
            <a:pPr algn="l"/>
            <a:r>
              <a:rPr lang="en-GB" dirty="0">
                <a:solidFill>
                  <a:schemeClr val="tx1">
                    <a:lumMod val="50000"/>
                    <a:lumOff val="50000"/>
                  </a:schemeClr>
                </a:solidFill>
                <a:latin typeface="Calibri" panose="020F0502020204030204" pitchFamily="34" charset="0"/>
              </a:rPr>
              <a:t>Chelsea Jenkins – 1910104 </a:t>
            </a:r>
          </a:p>
        </p:txBody>
      </p:sp>
      <p:sp>
        <p:nvSpPr>
          <p:cNvPr id="7" name="Rectangle 6">
            <a:extLst>
              <a:ext uri="{FF2B5EF4-FFF2-40B4-BE49-F238E27FC236}">
                <a16:creationId xmlns:a16="http://schemas.microsoft.com/office/drawing/2014/main" id="{F7FCAAD6-0EB4-44D2-B59F-CDFB8E658E27}"/>
              </a:ext>
            </a:extLst>
          </p:cNvPr>
          <p:cNvSpPr/>
          <p:nvPr/>
        </p:nvSpPr>
        <p:spPr>
          <a:xfrm>
            <a:off x="1092963" y="2003817"/>
            <a:ext cx="10006073" cy="2585323"/>
          </a:xfrm>
          <a:prstGeom prst="rect">
            <a:avLst/>
          </a:prstGeom>
          <a:noFill/>
        </p:spPr>
        <p:txBody>
          <a:bodyPr wrap="none" lIns="91440" tIns="45720" rIns="91440" bIns="45720">
            <a:spAutoFit/>
          </a:bodyPr>
          <a:lstStyle/>
          <a:p>
            <a:pPr algn="ctr"/>
            <a:r>
              <a:rPr lang="en-US" sz="5400" b="1" dirty="0">
                <a:ln w="22225">
                  <a:solidFill>
                    <a:schemeClr val="bg2">
                      <a:lumMod val="60000"/>
                      <a:lumOff val="40000"/>
                    </a:schemeClr>
                  </a:solidFill>
                  <a:prstDash val="solid"/>
                </a:ln>
                <a:solidFill>
                  <a:schemeClr val="accent2">
                    <a:lumMod val="75000"/>
                  </a:schemeClr>
                </a:solidFill>
              </a:rPr>
              <a:t>Fundamentals of Sport Marketing </a:t>
            </a:r>
          </a:p>
          <a:p>
            <a:pPr algn="ctr"/>
            <a:r>
              <a:rPr lang="en-US" sz="5400" b="1" dirty="0">
                <a:ln w="22225">
                  <a:solidFill>
                    <a:schemeClr val="bg2">
                      <a:lumMod val="60000"/>
                      <a:lumOff val="40000"/>
                    </a:schemeClr>
                  </a:solidFill>
                  <a:prstDash val="solid"/>
                </a:ln>
                <a:solidFill>
                  <a:schemeClr val="accent2">
                    <a:lumMod val="75000"/>
                  </a:schemeClr>
                </a:solidFill>
              </a:rPr>
              <a:t>(M4X02085)</a:t>
            </a:r>
          </a:p>
          <a:p>
            <a:pPr algn="ctr"/>
            <a:r>
              <a:rPr lang="en-US" sz="5400" b="1" dirty="0">
                <a:ln w="22225">
                  <a:solidFill>
                    <a:schemeClr val="bg2">
                      <a:lumMod val="60000"/>
                      <a:lumOff val="40000"/>
                    </a:schemeClr>
                  </a:solidFill>
                  <a:prstDash val="solid"/>
                </a:ln>
                <a:solidFill>
                  <a:schemeClr val="accent2">
                    <a:lumMod val="75000"/>
                  </a:schemeClr>
                </a:solidFill>
              </a:rPr>
              <a:t>Water polo </a:t>
            </a:r>
            <a:r>
              <a:rPr lang="en-US" sz="5400" b="1" dirty="0" err="1">
                <a:ln w="22225">
                  <a:solidFill>
                    <a:schemeClr val="bg2">
                      <a:lumMod val="60000"/>
                      <a:lumOff val="40000"/>
                    </a:schemeClr>
                  </a:solidFill>
                  <a:prstDash val="solid"/>
                </a:ln>
                <a:solidFill>
                  <a:schemeClr val="accent2">
                    <a:lumMod val="75000"/>
                  </a:schemeClr>
                </a:solidFill>
              </a:rPr>
              <a:t>Aberavon</a:t>
            </a:r>
            <a:r>
              <a:rPr lang="en-US" sz="5400" b="1" dirty="0">
                <a:ln w="22225">
                  <a:solidFill>
                    <a:schemeClr val="bg2">
                      <a:lumMod val="60000"/>
                      <a:lumOff val="40000"/>
                    </a:schemeClr>
                  </a:solidFill>
                  <a:prstDash val="solid"/>
                </a:ln>
                <a:solidFill>
                  <a:schemeClr val="accent2">
                    <a:lumMod val="75000"/>
                  </a:schemeClr>
                </a:solidFill>
              </a:rPr>
              <a:t> </a:t>
            </a:r>
            <a:endParaRPr lang="en-GB" sz="5400" b="1" dirty="0">
              <a:ln w="22225">
                <a:solidFill>
                  <a:schemeClr val="bg2">
                    <a:lumMod val="60000"/>
                    <a:lumOff val="40000"/>
                  </a:schemeClr>
                </a:solidFill>
                <a:prstDash val="solid"/>
              </a:ln>
              <a:solidFill>
                <a:schemeClr val="accent2">
                  <a:lumMod val="75000"/>
                </a:schemeClr>
              </a:solidFill>
            </a:endParaRPr>
          </a:p>
        </p:txBody>
      </p:sp>
    </p:spTree>
    <p:extLst>
      <p:ext uri="{BB962C8B-B14F-4D97-AF65-F5344CB8AC3E}">
        <p14:creationId xmlns:p14="http://schemas.microsoft.com/office/powerpoint/2010/main" val="302004579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5A91CF5-9C5F-4B96-A53F-259628CE6CA2}"/>
              </a:ext>
            </a:extLst>
          </p:cNvPr>
          <p:cNvGraphicFramePr>
            <a:graphicFrameLocks noGrp="1"/>
          </p:cNvGraphicFramePr>
          <p:nvPr>
            <p:ph sz="quarter" idx="13"/>
            <p:extLst>
              <p:ext uri="{D42A27DB-BD31-4B8C-83A1-F6EECF244321}">
                <p14:modId xmlns:p14="http://schemas.microsoft.com/office/powerpoint/2010/main" val="3234442198"/>
              </p:ext>
            </p:extLst>
          </p:nvPr>
        </p:nvGraphicFramePr>
        <p:xfrm>
          <a:off x="1286934" y="2102860"/>
          <a:ext cx="9618132" cy="3071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00C77C2D-4B9F-4945-931B-50770A10AE2E}"/>
              </a:ext>
            </a:extLst>
          </p:cNvPr>
          <p:cNvSpPr/>
          <p:nvPr/>
        </p:nvSpPr>
        <p:spPr>
          <a:xfrm>
            <a:off x="3547265" y="760104"/>
            <a:ext cx="5490718" cy="923330"/>
          </a:xfrm>
          <a:prstGeom prst="rect">
            <a:avLst/>
          </a:prstGeom>
          <a:noFill/>
        </p:spPr>
        <p:txBody>
          <a:bodyPr wrap="square" lIns="91440" tIns="45720" rIns="91440" bIns="45720">
            <a:spAutoFit/>
          </a:bodyPr>
          <a:lstStyle/>
          <a:p>
            <a:pPr algn="ctr"/>
            <a:r>
              <a:rPr lang="en-US" sz="54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Aims &amp; Objectives</a:t>
            </a:r>
          </a:p>
        </p:txBody>
      </p:sp>
    </p:spTree>
    <p:extLst>
      <p:ext uri="{BB962C8B-B14F-4D97-AF65-F5344CB8AC3E}">
        <p14:creationId xmlns:p14="http://schemas.microsoft.com/office/powerpoint/2010/main" val="944028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D2ACA82-D674-4F49-BC06-C30A5E8AC601}"/>
              </a:ext>
            </a:extLst>
          </p:cNvPr>
          <p:cNvGraphicFramePr>
            <a:graphicFrameLocks noGrp="1"/>
          </p:cNvGraphicFramePr>
          <p:nvPr>
            <p:ph sz="quarter" idx="13"/>
            <p:extLst>
              <p:ext uri="{D42A27DB-BD31-4B8C-83A1-F6EECF244321}">
                <p14:modId xmlns:p14="http://schemas.microsoft.com/office/powerpoint/2010/main" val="3770705796"/>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8671B584-47A8-4832-94C5-22AC29F811F6}"/>
              </a:ext>
            </a:extLst>
          </p:cNvPr>
          <p:cNvSpPr/>
          <p:nvPr/>
        </p:nvSpPr>
        <p:spPr>
          <a:xfrm>
            <a:off x="3122782" y="742460"/>
            <a:ext cx="5946435" cy="1107996"/>
          </a:xfrm>
          <a:prstGeom prst="rect">
            <a:avLst/>
          </a:prstGeom>
        </p:spPr>
        <p:txBody>
          <a:bodyPr wrap="square">
            <a:spAutoFit/>
          </a:bodyPr>
          <a:lstStyle/>
          <a:p>
            <a:pPr algn="ctr"/>
            <a:r>
              <a:rPr lang="en-US" sz="66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About the Club</a:t>
            </a:r>
          </a:p>
        </p:txBody>
      </p:sp>
    </p:spTree>
    <p:extLst>
      <p:ext uri="{BB962C8B-B14F-4D97-AF65-F5344CB8AC3E}">
        <p14:creationId xmlns:p14="http://schemas.microsoft.com/office/powerpoint/2010/main" val="816307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E735E-B2BF-4DA9-9A17-09AE6DD65CF8}"/>
              </a:ext>
            </a:extLst>
          </p:cNvPr>
          <p:cNvSpPr>
            <a:spLocks noGrp="1"/>
          </p:cNvSpPr>
          <p:nvPr>
            <p:ph type="title"/>
          </p:nvPr>
        </p:nvSpPr>
        <p:spPr>
          <a:xfrm>
            <a:off x="913775" y="618517"/>
            <a:ext cx="10364451" cy="1596177"/>
          </a:xfrm>
        </p:spPr>
        <p:txBody>
          <a:bodyPr>
            <a:normAutofit/>
          </a:bodyPr>
          <a:lstStyle/>
          <a:p>
            <a:r>
              <a:rPr lang="en-GB" dirty="0"/>
              <a:t> </a:t>
            </a:r>
          </a:p>
        </p:txBody>
      </p:sp>
      <p:graphicFrame>
        <p:nvGraphicFramePr>
          <p:cNvPr id="5" name="Content Placeholder 2">
            <a:extLst>
              <a:ext uri="{FF2B5EF4-FFF2-40B4-BE49-F238E27FC236}">
                <a16:creationId xmlns:a16="http://schemas.microsoft.com/office/drawing/2014/main" id="{2E99D9C8-CDA1-479A-8329-26B9DF11FCA4}"/>
              </a:ext>
            </a:extLst>
          </p:cNvPr>
          <p:cNvGraphicFramePr>
            <a:graphicFrameLocks noGrp="1"/>
          </p:cNvGraphicFramePr>
          <p:nvPr>
            <p:ph sz="quarter" idx="13"/>
            <p:extLst>
              <p:ext uri="{D42A27DB-BD31-4B8C-83A1-F6EECF244321}">
                <p14:modId xmlns:p14="http://schemas.microsoft.com/office/powerpoint/2010/main" val="2480914094"/>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a:extLst>
              <a:ext uri="{FF2B5EF4-FFF2-40B4-BE49-F238E27FC236}">
                <a16:creationId xmlns:a16="http://schemas.microsoft.com/office/drawing/2014/main" id="{6BAF4E4B-2CFF-4704-819E-C67B5A441565}"/>
              </a:ext>
            </a:extLst>
          </p:cNvPr>
          <p:cNvSpPr/>
          <p:nvPr/>
        </p:nvSpPr>
        <p:spPr>
          <a:xfrm>
            <a:off x="3122782" y="742460"/>
            <a:ext cx="5946435" cy="1107996"/>
          </a:xfrm>
          <a:prstGeom prst="rect">
            <a:avLst/>
          </a:prstGeom>
        </p:spPr>
        <p:txBody>
          <a:bodyPr wrap="square">
            <a:spAutoFit/>
          </a:bodyPr>
          <a:lstStyle/>
          <a:p>
            <a:pPr algn="ctr"/>
            <a:r>
              <a:rPr lang="en-US" sz="66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About the Club</a:t>
            </a:r>
          </a:p>
        </p:txBody>
      </p:sp>
    </p:spTree>
    <p:extLst>
      <p:ext uri="{BB962C8B-B14F-4D97-AF65-F5344CB8AC3E}">
        <p14:creationId xmlns:p14="http://schemas.microsoft.com/office/powerpoint/2010/main" val="996990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a:extLst>
              <a:ext uri="{FF2B5EF4-FFF2-40B4-BE49-F238E27FC236}">
                <a16:creationId xmlns:a16="http://schemas.microsoft.com/office/drawing/2014/main" id="{D93160B4-A767-4CCA-833C-1B781DE577E5}"/>
              </a:ext>
            </a:extLst>
          </p:cNvPr>
          <p:cNvGraphicFramePr/>
          <p:nvPr>
            <p:extLst>
              <p:ext uri="{D42A27DB-BD31-4B8C-83A1-F6EECF244321}">
                <p14:modId xmlns:p14="http://schemas.microsoft.com/office/powerpoint/2010/main" val="4262682574"/>
              </p:ext>
            </p:extLst>
          </p:nvPr>
        </p:nvGraphicFramePr>
        <p:xfrm>
          <a:off x="0" y="2411065"/>
          <a:ext cx="5040556" cy="386837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a:extLst>
              <a:ext uri="{FF2B5EF4-FFF2-40B4-BE49-F238E27FC236}">
                <a16:creationId xmlns:a16="http://schemas.microsoft.com/office/drawing/2014/main" id="{E224C599-15EA-485E-889C-1B9E945C2C45}"/>
              </a:ext>
            </a:extLst>
          </p:cNvPr>
          <p:cNvGraphicFramePr/>
          <p:nvPr>
            <p:extLst>
              <p:ext uri="{D42A27DB-BD31-4B8C-83A1-F6EECF244321}">
                <p14:modId xmlns:p14="http://schemas.microsoft.com/office/powerpoint/2010/main" val="3797574446"/>
              </p:ext>
            </p:extLst>
          </p:nvPr>
        </p:nvGraphicFramePr>
        <p:xfrm>
          <a:off x="5738191" y="2411065"/>
          <a:ext cx="6021218" cy="3968139"/>
        </p:xfrm>
        <a:graphic>
          <a:graphicData uri="http://schemas.openxmlformats.org/drawingml/2006/chart">
            <c:chart xmlns:c="http://schemas.openxmlformats.org/drawingml/2006/chart" xmlns:r="http://schemas.openxmlformats.org/officeDocument/2006/relationships" r:id="rId3"/>
          </a:graphicData>
        </a:graphic>
      </p:graphicFrame>
      <p:sp>
        <p:nvSpPr>
          <p:cNvPr id="15" name="Rectangle 14">
            <a:extLst>
              <a:ext uri="{FF2B5EF4-FFF2-40B4-BE49-F238E27FC236}">
                <a16:creationId xmlns:a16="http://schemas.microsoft.com/office/drawing/2014/main" id="{59B9FCFD-3E6C-47CA-B089-7DC4DD21278F}"/>
              </a:ext>
            </a:extLst>
          </p:cNvPr>
          <p:cNvSpPr/>
          <p:nvPr/>
        </p:nvSpPr>
        <p:spPr>
          <a:xfrm>
            <a:off x="3122782" y="317569"/>
            <a:ext cx="5946435" cy="1569660"/>
          </a:xfrm>
          <a:prstGeom prst="rect">
            <a:avLst/>
          </a:prstGeom>
        </p:spPr>
        <p:txBody>
          <a:bodyPr wrap="square">
            <a:spAutoFit/>
          </a:bodyPr>
          <a:lstStyle/>
          <a:p>
            <a:pPr algn="ctr"/>
            <a:r>
              <a:rPr lang="en-US" sz="48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Current Participation in Training</a:t>
            </a:r>
          </a:p>
        </p:txBody>
      </p:sp>
    </p:spTree>
    <p:extLst>
      <p:ext uri="{BB962C8B-B14F-4D97-AF65-F5344CB8AC3E}">
        <p14:creationId xmlns:p14="http://schemas.microsoft.com/office/powerpoint/2010/main" val="2642451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6CB68CFA-6EC4-4BC5-AE9A-7D5C8F915A45}"/>
              </a:ext>
            </a:extLst>
          </p:cNvPr>
          <p:cNvGraphicFramePr>
            <a:graphicFrameLocks noGrp="1"/>
          </p:cNvGraphicFramePr>
          <p:nvPr>
            <p:ph sz="quarter" idx="13"/>
            <p:extLst>
              <p:ext uri="{D42A27DB-BD31-4B8C-83A1-F6EECF244321}">
                <p14:modId xmlns:p14="http://schemas.microsoft.com/office/powerpoint/2010/main" val="2495847746"/>
              </p:ext>
            </p:extLst>
          </p:nvPr>
        </p:nvGraphicFramePr>
        <p:xfrm>
          <a:off x="913774" y="1671123"/>
          <a:ext cx="9991291" cy="4104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ectangle 11">
            <a:extLst>
              <a:ext uri="{FF2B5EF4-FFF2-40B4-BE49-F238E27FC236}">
                <a16:creationId xmlns:a16="http://schemas.microsoft.com/office/drawing/2014/main" id="{60852D20-49E2-4A63-8B7F-AFB22FA6D944}"/>
              </a:ext>
            </a:extLst>
          </p:cNvPr>
          <p:cNvSpPr/>
          <p:nvPr/>
        </p:nvSpPr>
        <p:spPr>
          <a:xfrm>
            <a:off x="3030017" y="516352"/>
            <a:ext cx="5946435" cy="830997"/>
          </a:xfrm>
          <a:prstGeom prst="rect">
            <a:avLst/>
          </a:prstGeom>
        </p:spPr>
        <p:txBody>
          <a:bodyPr wrap="square">
            <a:spAutoFit/>
          </a:bodyPr>
          <a:lstStyle/>
          <a:p>
            <a:pPr algn="ctr"/>
            <a:r>
              <a:rPr lang="en-US" sz="48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Equipment</a:t>
            </a:r>
          </a:p>
        </p:txBody>
      </p:sp>
    </p:spTree>
    <p:extLst>
      <p:ext uri="{BB962C8B-B14F-4D97-AF65-F5344CB8AC3E}">
        <p14:creationId xmlns:p14="http://schemas.microsoft.com/office/powerpoint/2010/main" val="2705564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5" name="Rectangle 74">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preview">
            <a:extLst>
              <a:ext uri="{FF2B5EF4-FFF2-40B4-BE49-F238E27FC236}">
                <a16:creationId xmlns:a16="http://schemas.microsoft.com/office/drawing/2014/main" id="{2F157D6F-097D-47F3-8C14-B500A6E38D5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5903" y="1526005"/>
            <a:ext cx="5135784" cy="3798091"/>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79" name="Picture 78">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Rectangle 16">
            <a:extLst>
              <a:ext uri="{FF2B5EF4-FFF2-40B4-BE49-F238E27FC236}">
                <a16:creationId xmlns:a16="http://schemas.microsoft.com/office/drawing/2014/main" id="{957996E6-5A1E-47EF-8DD9-5AB3F124A142}"/>
              </a:ext>
            </a:extLst>
          </p:cNvPr>
          <p:cNvSpPr/>
          <p:nvPr/>
        </p:nvSpPr>
        <p:spPr>
          <a:xfrm>
            <a:off x="-140381" y="2717164"/>
            <a:ext cx="6326018" cy="2123658"/>
          </a:xfrm>
          <a:prstGeom prst="rect">
            <a:avLst/>
          </a:prstGeom>
        </p:spPr>
        <p:txBody>
          <a:bodyPr wrap="square">
            <a:spAutoFit/>
          </a:bodyPr>
          <a:lstStyle/>
          <a:p>
            <a:pPr algn="ctr"/>
            <a:r>
              <a:rPr lang="en-US" sz="66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Financial Sheet - Now</a:t>
            </a:r>
          </a:p>
        </p:txBody>
      </p:sp>
    </p:spTree>
    <p:extLst>
      <p:ext uri="{BB962C8B-B14F-4D97-AF65-F5344CB8AC3E}">
        <p14:creationId xmlns:p14="http://schemas.microsoft.com/office/powerpoint/2010/main" val="1257696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Diagram 3">
            <a:extLst>
              <a:ext uri="{FF2B5EF4-FFF2-40B4-BE49-F238E27FC236}">
                <a16:creationId xmlns:a16="http://schemas.microsoft.com/office/drawing/2014/main" id="{866175AD-1DCD-47F3-B848-DFB65F78C624}"/>
              </a:ext>
            </a:extLst>
          </p:cNvPr>
          <p:cNvGrpSpPr/>
          <p:nvPr/>
        </p:nvGrpSpPr>
        <p:grpSpPr>
          <a:xfrm>
            <a:off x="2785013" y="1450346"/>
            <a:ext cx="6100736" cy="5271642"/>
            <a:chOff x="-190569" y="-450631"/>
            <a:chExt cx="6739298" cy="6805666"/>
          </a:xfrm>
        </p:grpSpPr>
        <p:sp>
          <p:nvSpPr>
            <p:cNvPr id="5" name="Freeform 16">
              <a:extLst>
                <a:ext uri="{FF2B5EF4-FFF2-40B4-BE49-F238E27FC236}">
                  <a16:creationId xmlns:a16="http://schemas.microsoft.com/office/drawing/2014/main" id="{ED41D6B6-39AE-49A2-B352-6135809BA683}"/>
                </a:ext>
              </a:extLst>
            </p:cNvPr>
            <p:cNvSpPr/>
            <p:nvPr/>
          </p:nvSpPr>
          <p:spPr>
            <a:xfrm>
              <a:off x="2660119" y="2594043"/>
              <a:ext cx="1136021" cy="1166947"/>
            </a:xfrm>
            <a:custGeom>
              <a:avLst/>
              <a:gdLst>
                <a:gd name="f0" fmla="val 10800000"/>
                <a:gd name="f1" fmla="val 5400000"/>
                <a:gd name="f2" fmla="val 180"/>
                <a:gd name="f3" fmla="val w"/>
                <a:gd name="f4" fmla="val h"/>
                <a:gd name="f5" fmla="val 0"/>
                <a:gd name="f6" fmla="val 1041733"/>
                <a:gd name="f7" fmla="val 520867"/>
                <a:gd name="f8" fmla="val 233200"/>
                <a:gd name="f9" fmla="val 808534"/>
                <a:gd name="f10" fmla="val 1041734"/>
                <a:gd name="f11" fmla="+- 0 0 -90"/>
                <a:gd name="f12" fmla="*/ f3 1 1041733"/>
                <a:gd name="f13" fmla="*/ f4 1 1041733"/>
                <a:gd name="f14" fmla="+- f6 0 f5"/>
                <a:gd name="f15" fmla="*/ f11 f0 1"/>
                <a:gd name="f16" fmla="*/ f14 1 1041733"/>
                <a:gd name="f17" fmla="*/ 0 f14 1"/>
                <a:gd name="f18" fmla="*/ 520867 f14 1"/>
                <a:gd name="f19" fmla="*/ 1041734 f14 1"/>
                <a:gd name="f20" fmla="*/ f15 1 f2"/>
                <a:gd name="f21" fmla="*/ f17 1 1041733"/>
                <a:gd name="f22" fmla="*/ f18 1 1041733"/>
                <a:gd name="f23" fmla="*/ f19 1 10417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041733" h="10417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69703" tIns="169703" rIns="169703" bIns="169703" anchor="ctr" anchorCtr="1" compatLnSpc="1"/>
            <a:lstStyle/>
            <a:p>
              <a:pPr algn="ctr">
                <a:lnSpc>
                  <a:spcPct val="90000"/>
                </a:lnSpc>
                <a:spcAft>
                  <a:spcPts val="1100"/>
                </a:spcAft>
              </a:pPr>
              <a:r>
                <a:rPr lang="en-GB" sz="1100" b="1" kern="1200" dirty="0">
                  <a:solidFill>
                    <a:schemeClr val="accent2">
                      <a:lumMod val="75000"/>
                    </a:schemeClr>
                  </a:solidFill>
                  <a:effectLst/>
                  <a:latin typeface="Century Gothic" panose="020B0502020202020204" pitchFamily="34" charset="0"/>
                  <a:ea typeface="Times New Roman" panose="02020603050405020304" pitchFamily="18" charset="0"/>
                  <a:cs typeface="Times New Roman" panose="02020603050405020304" pitchFamily="18" charset="0"/>
                </a:rPr>
                <a:t>Aberavon water polo</a:t>
              </a:r>
              <a:endParaRPr lang="en-GB" sz="12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sp>
          <p:nvSpPr>
            <p:cNvPr id="6" name="Freeform 17">
              <a:extLst>
                <a:ext uri="{FF2B5EF4-FFF2-40B4-BE49-F238E27FC236}">
                  <a16:creationId xmlns:a16="http://schemas.microsoft.com/office/drawing/2014/main" id="{D3A71CE7-AC9E-4D7D-9E09-D4AFE69E523C}"/>
                </a:ext>
              </a:extLst>
            </p:cNvPr>
            <p:cNvSpPr/>
            <p:nvPr/>
          </p:nvSpPr>
          <p:spPr>
            <a:xfrm rot="16200004">
              <a:off x="2470590" y="1895222"/>
              <a:ext cx="1531437" cy="16349"/>
            </a:xfrm>
            <a:custGeom>
              <a:avLst/>
              <a:gdLst>
                <a:gd name="f0" fmla="val 10800000"/>
                <a:gd name="f1" fmla="val 5400000"/>
                <a:gd name="f2" fmla="val 180"/>
                <a:gd name="f3" fmla="val w"/>
                <a:gd name="f4" fmla="val h"/>
                <a:gd name="f5" fmla="val 0"/>
                <a:gd name="f6" fmla="val 1531441"/>
                <a:gd name="f7" fmla="val 16350"/>
                <a:gd name="f8" fmla="val 8175"/>
                <a:gd name="f9" fmla="+- 0 0 -90"/>
                <a:gd name="f10" fmla="*/ f3 1 1531441"/>
                <a:gd name="f11" fmla="*/ f4 1 16350"/>
                <a:gd name="f12" fmla="+- f7 0 f5"/>
                <a:gd name="f13" fmla="+- f6 0 f5"/>
                <a:gd name="f14" fmla="*/ f9 f0 1"/>
                <a:gd name="f15" fmla="*/ f13 1 1531441"/>
                <a:gd name="f16" fmla="*/ f12 1 16350"/>
                <a:gd name="f17" fmla="*/ 0 f13 1"/>
                <a:gd name="f18" fmla="*/ 8175 f12 1"/>
                <a:gd name="f19" fmla="*/ 1531441 f13 1"/>
                <a:gd name="f20" fmla="*/ f14 1 f2"/>
                <a:gd name="f21" fmla="*/ f17 1 1531441"/>
                <a:gd name="f22" fmla="*/ f18 1 16350"/>
                <a:gd name="f23" fmla="*/ f19 1 1531441"/>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31441"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40133" tIns="0" rIns="740133" bIns="0" anchor="ctr" anchorCtr="1" compatLnSpc="1"/>
            <a:lstStyle/>
            <a:p>
              <a:endParaRPr lang="en-GB"/>
            </a:p>
          </p:txBody>
        </p:sp>
        <p:sp>
          <p:nvSpPr>
            <p:cNvPr id="7" name="Freeform 18">
              <a:extLst>
                <a:ext uri="{FF2B5EF4-FFF2-40B4-BE49-F238E27FC236}">
                  <a16:creationId xmlns:a16="http://schemas.microsoft.com/office/drawing/2014/main" id="{4F3C5576-9596-4CDC-93AC-78EDEE448C91}"/>
                </a:ext>
              </a:extLst>
            </p:cNvPr>
            <p:cNvSpPr/>
            <p:nvPr/>
          </p:nvSpPr>
          <p:spPr>
            <a:xfrm>
              <a:off x="2566382" y="-450631"/>
              <a:ext cx="1310572" cy="1520067"/>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Coaches</a:t>
              </a:r>
              <a:endParaRPr lang="en-GB" sz="20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0" name="Freeform 21">
              <a:extLst>
                <a:ext uri="{FF2B5EF4-FFF2-40B4-BE49-F238E27FC236}">
                  <a16:creationId xmlns:a16="http://schemas.microsoft.com/office/drawing/2014/main" id="{6BBEDE61-625F-4311-B147-4765EA920685}"/>
                </a:ext>
              </a:extLst>
            </p:cNvPr>
            <p:cNvSpPr/>
            <p:nvPr/>
          </p:nvSpPr>
          <p:spPr>
            <a:xfrm rot="19800012">
              <a:off x="3587063" y="2546943"/>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24131" tIns="0" rIns="724131" bIns="0" anchor="ctr" anchorCtr="1" compatLnSpc="1"/>
            <a:lstStyle/>
            <a:p>
              <a:endParaRPr lang="en-GB"/>
            </a:p>
          </p:txBody>
        </p:sp>
        <p:sp>
          <p:nvSpPr>
            <p:cNvPr id="11" name="Freeform 22">
              <a:extLst>
                <a:ext uri="{FF2B5EF4-FFF2-40B4-BE49-F238E27FC236}">
                  <a16:creationId xmlns:a16="http://schemas.microsoft.com/office/drawing/2014/main" id="{95A199F0-055D-40B4-8B79-EC00D982449E}"/>
                </a:ext>
              </a:extLst>
            </p:cNvPr>
            <p:cNvSpPr/>
            <p:nvPr/>
          </p:nvSpPr>
          <p:spPr>
            <a:xfrm>
              <a:off x="4965183" y="1037340"/>
              <a:ext cx="1395592" cy="151549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Sport Wales</a:t>
              </a:r>
              <a:endParaRPr lang="en-GB" sz="20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2" name="Freeform 23">
              <a:extLst>
                <a:ext uri="{FF2B5EF4-FFF2-40B4-BE49-F238E27FC236}">
                  <a16:creationId xmlns:a16="http://schemas.microsoft.com/office/drawing/2014/main" id="{4CFA0D8D-0151-484B-918D-1C24D27E4080}"/>
                </a:ext>
              </a:extLst>
            </p:cNvPr>
            <p:cNvSpPr/>
            <p:nvPr/>
          </p:nvSpPr>
          <p:spPr>
            <a:xfrm rot="735414">
              <a:off x="3764978" y="3507448"/>
              <a:ext cx="1485114" cy="16349"/>
            </a:xfrm>
            <a:custGeom>
              <a:avLst/>
              <a:gdLst>
                <a:gd name="f0" fmla="val 10800000"/>
                <a:gd name="f1" fmla="val 5400000"/>
                <a:gd name="f2" fmla="val 180"/>
                <a:gd name="f3" fmla="val w"/>
                <a:gd name="f4" fmla="val h"/>
                <a:gd name="f5" fmla="val 0"/>
                <a:gd name="f6" fmla="val 1485115"/>
                <a:gd name="f7" fmla="val 16350"/>
                <a:gd name="f8" fmla="val 8175"/>
                <a:gd name="f9" fmla="+- 0 0 -90"/>
                <a:gd name="f10" fmla="*/ f3 1 1485115"/>
                <a:gd name="f11" fmla="*/ f4 1 16350"/>
                <a:gd name="f12" fmla="+- f7 0 f5"/>
                <a:gd name="f13" fmla="+- f6 0 f5"/>
                <a:gd name="f14" fmla="*/ f9 f0 1"/>
                <a:gd name="f15" fmla="*/ f13 1 1485115"/>
                <a:gd name="f16" fmla="*/ f12 1 16350"/>
                <a:gd name="f17" fmla="*/ 0 f13 1"/>
                <a:gd name="f18" fmla="*/ 8175 f12 1"/>
                <a:gd name="f19" fmla="*/ 1485115 f13 1"/>
                <a:gd name="f20" fmla="*/ f14 1 f2"/>
                <a:gd name="f21" fmla="*/ f17 1 1485115"/>
                <a:gd name="f22" fmla="*/ f18 1 16350"/>
                <a:gd name="f23" fmla="*/ f19 1 148511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85115"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18133" tIns="0" rIns="718133" bIns="0" anchor="ctr" anchorCtr="1" compatLnSpc="1"/>
            <a:lstStyle/>
            <a:p>
              <a:endParaRPr lang="en-GB"/>
            </a:p>
          </p:txBody>
        </p:sp>
        <p:sp>
          <p:nvSpPr>
            <p:cNvPr id="13" name="Freeform 24">
              <a:extLst>
                <a:ext uri="{FF2B5EF4-FFF2-40B4-BE49-F238E27FC236}">
                  <a16:creationId xmlns:a16="http://schemas.microsoft.com/office/drawing/2014/main" id="{70543F63-F954-495F-97F8-5C1C6100185C}"/>
                </a:ext>
              </a:extLst>
            </p:cNvPr>
            <p:cNvSpPr/>
            <p:nvPr/>
          </p:nvSpPr>
          <p:spPr>
            <a:xfrm>
              <a:off x="5244647" y="3177516"/>
              <a:ext cx="1304082" cy="1310572"/>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4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Customers</a:t>
              </a:r>
              <a:endParaRPr lang="en-GB" sz="16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4" name="Freeform 25">
              <a:extLst>
                <a:ext uri="{FF2B5EF4-FFF2-40B4-BE49-F238E27FC236}">
                  <a16:creationId xmlns:a16="http://schemas.microsoft.com/office/drawing/2014/main" id="{F6348863-DFC8-4FF9-85A1-AAA8DCB10FB5}"/>
                </a:ext>
              </a:extLst>
            </p:cNvPr>
            <p:cNvSpPr/>
            <p:nvPr/>
          </p:nvSpPr>
          <p:spPr>
            <a:xfrm rot="7952619">
              <a:off x="3119486" y="1167045"/>
              <a:ext cx="1750377" cy="1698082"/>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24131" tIns="0" rIns="724131" bIns="0" anchor="ctr" anchorCtr="1" compatLnSpc="1"/>
            <a:lstStyle/>
            <a:p>
              <a:endParaRPr lang="en-GB"/>
            </a:p>
          </p:txBody>
        </p:sp>
        <p:sp>
          <p:nvSpPr>
            <p:cNvPr id="15" name="Freeform 26">
              <a:extLst>
                <a:ext uri="{FF2B5EF4-FFF2-40B4-BE49-F238E27FC236}">
                  <a16:creationId xmlns:a16="http://schemas.microsoft.com/office/drawing/2014/main" id="{5C78372B-846B-4EF6-9EB6-422677295A5D}"/>
                </a:ext>
              </a:extLst>
            </p:cNvPr>
            <p:cNvSpPr/>
            <p:nvPr/>
          </p:nvSpPr>
          <p:spPr>
            <a:xfrm>
              <a:off x="3970295" y="189154"/>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nSpc>
                  <a:spcPct val="90000"/>
                </a:lnSpc>
              </a:pPr>
              <a:r>
                <a:rPr lang="en-GB" sz="1100" b="1" dirty="0">
                  <a:solidFill>
                    <a:schemeClr val="accent2">
                      <a:lumMod val="75000"/>
                    </a:schemeClr>
                  </a:solidFill>
                  <a:effectLst/>
                  <a:latin typeface="Calibri" panose="020F0502020204030204" pitchFamily="34" charset="0"/>
                  <a:ea typeface="Times New Roman" panose="02020603050405020304" pitchFamily="18" charset="0"/>
                  <a:cs typeface="DaunPenh" panose="01010101010101010101" pitchFamily="2" charset="0"/>
                </a:rPr>
                <a:t>Swim Wales</a:t>
              </a:r>
              <a:endParaRPr lang="en-GB" sz="12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6" name="Freeform 27">
              <a:extLst>
                <a:ext uri="{FF2B5EF4-FFF2-40B4-BE49-F238E27FC236}">
                  <a16:creationId xmlns:a16="http://schemas.microsoft.com/office/drawing/2014/main" id="{A15F715D-DC35-436D-95CF-97789689BF43}"/>
                </a:ext>
              </a:extLst>
            </p:cNvPr>
            <p:cNvSpPr/>
            <p:nvPr/>
          </p:nvSpPr>
          <p:spPr>
            <a:xfrm rot="3600008">
              <a:off x="3116530" y="4291445"/>
              <a:ext cx="1520848" cy="16349"/>
            </a:xfrm>
            <a:custGeom>
              <a:avLst/>
              <a:gdLst>
                <a:gd name="f0" fmla="val 10800000"/>
                <a:gd name="f1" fmla="val 5400000"/>
                <a:gd name="f2" fmla="val 180"/>
                <a:gd name="f3" fmla="val w"/>
                <a:gd name="f4" fmla="val h"/>
                <a:gd name="f5" fmla="val 0"/>
                <a:gd name="f6" fmla="val 1520846"/>
                <a:gd name="f7" fmla="val 16350"/>
                <a:gd name="f8" fmla="val 8175"/>
                <a:gd name="f9" fmla="+- 0 0 -90"/>
                <a:gd name="f10" fmla="*/ f3 1 1520846"/>
                <a:gd name="f11" fmla="*/ f4 1 16350"/>
                <a:gd name="f12" fmla="+- f7 0 f5"/>
                <a:gd name="f13" fmla="+- f6 0 f5"/>
                <a:gd name="f14" fmla="*/ f9 f0 1"/>
                <a:gd name="f15" fmla="*/ f13 1 1520846"/>
                <a:gd name="f16" fmla="*/ f12 1 16350"/>
                <a:gd name="f17" fmla="*/ 0 f13 1"/>
                <a:gd name="f18" fmla="*/ 8175 f12 1"/>
                <a:gd name="f19" fmla="*/ 1520846 f13 1"/>
                <a:gd name="f20" fmla="*/ f14 1 f2"/>
                <a:gd name="f21" fmla="*/ f17 1 1520846"/>
                <a:gd name="f22" fmla="*/ f18 1 16350"/>
                <a:gd name="f23" fmla="*/ f19 1 1520846"/>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20846"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35104" tIns="0" rIns="735104" bIns="0" anchor="ctr" anchorCtr="1" compatLnSpc="1"/>
            <a:lstStyle/>
            <a:p>
              <a:endParaRPr lang="en-GB"/>
            </a:p>
          </p:txBody>
        </p:sp>
        <p:sp>
          <p:nvSpPr>
            <p:cNvPr id="17" name="Freeform 28">
              <a:extLst>
                <a:ext uri="{FF2B5EF4-FFF2-40B4-BE49-F238E27FC236}">
                  <a16:creationId xmlns:a16="http://schemas.microsoft.com/office/drawing/2014/main" id="{99A6D9BB-0204-4BF8-BFB1-326DADED1C01}"/>
                </a:ext>
              </a:extLst>
            </p:cNvPr>
            <p:cNvSpPr/>
            <p:nvPr/>
          </p:nvSpPr>
          <p:spPr>
            <a:xfrm>
              <a:off x="3931719" y="4891126"/>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200" b="1" dirty="0">
                  <a:solidFill>
                    <a:schemeClr val="accent2">
                      <a:lumMod val="75000"/>
                    </a:schemeClr>
                  </a:solidFill>
                  <a:effectLst/>
                  <a:latin typeface="Calibri" panose="020F0502020204030204" pitchFamily="34" charset="0"/>
                  <a:ea typeface="Times New Roman" panose="02020603050405020304" pitchFamily="18" charset="0"/>
                </a:rPr>
                <a:t>British Swimming (National Governing Body) </a:t>
              </a:r>
            </a:p>
          </p:txBody>
        </p:sp>
        <p:sp>
          <p:nvSpPr>
            <p:cNvPr id="18" name="Freeform 29">
              <a:extLst>
                <a:ext uri="{FF2B5EF4-FFF2-40B4-BE49-F238E27FC236}">
                  <a16:creationId xmlns:a16="http://schemas.microsoft.com/office/drawing/2014/main" id="{9D125527-B836-4168-B7A8-8D4642E83724}"/>
                </a:ext>
              </a:extLst>
            </p:cNvPr>
            <p:cNvSpPr/>
            <p:nvPr/>
          </p:nvSpPr>
          <p:spPr>
            <a:xfrm rot="3033994">
              <a:off x="1782587" y="2045001"/>
              <a:ext cx="1531437" cy="16349"/>
            </a:xfrm>
            <a:custGeom>
              <a:avLst/>
              <a:gdLst>
                <a:gd name="f0" fmla="val 10800000"/>
                <a:gd name="f1" fmla="val 5400000"/>
                <a:gd name="f2" fmla="val 180"/>
                <a:gd name="f3" fmla="val w"/>
                <a:gd name="f4" fmla="val h"/>
                <a:gd name="f5" fmla="val 0"/>
                <a:gd name="f6" fmla="val 1531441"/>
                <a:gd name="f7" fmla="val 16350"/>
                <a:gd name="f8" fmla="val 8175"/>
                <a:gd name="f9" fmla="+- 0 0 -90"/>
                <a:gd name="f10" fmla="*/ f3 1 1531441"/>
                <a:gd name="f11" fmla="*/ f4 1 16350"/>
                <a:gd name="f12" fmla="+- f7 0 f5"/>
                <a:gd name="f13" fmla="+- f6 0 f5"/>
                <a:gd name="f14" fmla="*/ f9 f0 1"/>
                <a:gd name="f15" fmla="*/ f13 1 1531441"/>
                <a:gd name="f16" fmla="*/ f12 1 16350"/>
                <a:gd name="f17" fmla="*/ 0 f13 1"/>
                <a:gd name="f18" fmla="*/ 8175 f12 1"/>
                <a:gd name="f19" fmla="*/ 1531441 f13 1"/>
                <a:gd name="f20" fmla="*/ f14 1 f2"/>
                <a:gd name="f21" fmla="*/ f17 1 1531441"/>
                <a:gd name="f22" fmla="*/ f18 1 16350"/>
                <a:gd name="f23" fmla="*/ f19 1 1531441"/>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31441"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40133" tIns="0" rIns="740133" bIns="0" anchor="ctr" anchorCtr="1" compatLnSpc="1"/>
            <a:lstStyle/>
            <a:p>
              <a:endParaRPr lang="en-GB"/>
            </a:p>
          </p:txBody>
        </p:sp>
        <p:sp>
          <p:nvSpPr>
            <p:cNvPr id="19" name="Freeform 30">
              <a:extLst>
                <a:ext uri="{FF2B5EF4-FFF2-40B4-BE49-F238E27FC236}">
                  <a16:creationId xmlns:a16="http://schemas.microsoft.com/office/drawing/2014/main" id="{4E9D5F9D-1143-4798-93F3-533742F97360}"/>
                </a:ext>
              </a:extLst>
            </p:cNvPr>
            <p:cNvSpPr/>
            <p:nvPr/>
          </p:nvSpPr>
          <p:spPr>
            <a:xfrm>
              <a:off x="1220336" y="351155"/>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Employees</a:t>
              </a:r>
              <a:endParaRPr lang="en-GB" sz="12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20" name="Freeform 31">
              <a:extLst>
                <a:ext uri="{FF2B5EF4-FFF2-40B4-BE49-F238E27FC236}">
                  <a16:creationId xmlns:a16="http://schemas.microsoft.com/office/drawing/2014/main" id="{94C6EED4-3157-4D63-B23A-E7C99CB8C568}"/>
                </a:ext>
              </a:extLst>
            </p:cNvPr>
            <p:cNvSpPr/>
            <p:nvPr/>
          </p:nvSpPr>
          <p:spPr>
            <a:xfrm rot="5757232">
              <a:off x="2313715" y="4510130"/>
              <a:ext cx="1520848" cy="16349"/>
            </a:xfrm>
            <a:custGeom>
              <a:avLst/>
              <a:gdLst>
                <a:gd name="f0" fmla="val 10800000"/>
                <a:gd name="f1" fmla="val 5400000"/>
                <a:gd name="f2" fmla="val 180"/>
                <a:gd name="f3" fmla="val w"/>
                <a:gd name="f4" fmla="val h"/>
                <a:gd name="f5" fmla="val 0"/>
                <a:gd name="f6" fmla="val 1520846"/>
                <a:gd name="f7" fmla="val 16350"/>
                <a:gd name="f8" fmla="val 8175"/>
                <a:gd name="f9" fmla="+- 0 0 -90"/>
                <a:gd name="f10" fmla="*/ f3 1 1520846"/>
                <a:gd name="f11" fmla="*/ f4 1 16350"/>
                <a:gd name="f12" fmla="+- f7 0 f5"/>
                <a:gd name="f13" fmla="+- f6 0 f5"/>
                <a:gd name="f14" fmla="*/ f9 f0 1"/>
                <a:gd name="f15" fmla="*/ f13 1 1520846"/>
                <a:gd name="f16" fmla="*/ f12 1 16350"/>
                <a:gd name="f17" fmla="*/ 0 f13 1"/>
                <a:gd name="f18" fmla="*/ 8175 f12 1"/>
                <a:gd name="f19" fmla="*/ 1520846 f13 1"/>
                <a:gd name="f20" fmla="*/ f14 1 f2"/>
                <a:gd name="f21" fmla="*/ f17 1 1520846"/>
                <a:gd name="f22" fmla="*/ f18 1 16350"/>
                <a:gd name="f23" fmla="*/ f19 1 1520846"/>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20846" h="16350">
                  <a:moveTo>
                    <a:pt x="f6" y="f8"/>
                  </a:moveTo>
                  <a:lnTo>
                    <a:pt x="f5"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35104" tIns="0" rIns="735104" bIns="0" anchor="ctr" anchorCtr="1" compatLnSpc="1"/>
            <a:lstStyle/>
            <a:p>
              <a:endParaRPr lang="en-GB"/>
            </a:p>
          </p:txBody>
        </p:sp>
        <p:sp>
          <p:nvSpPr>
            <p:cNvPr id="21" name="Freeform 32">
              <a:extLst>
                <a:ext uri="{FF2B5EF4-FFF2-40B4-BE49-F238E27FC236}">
                  <a16:creationId xmlns:a16="http://schemas.microsoft.com/office/drawing/2014/main" id="{3846ED40-43B2-45F1-85DC-C37D11FE44F7}"/>
                </a:ext>
              </a:extLst>
            </p:cNvPr>
            <p:cNvSpPr/>
            <p:nvPr/>
          </p:nvSpPr>
          <p:spPr>
            <a:xfrm>
              <a:off x="2296839" y="5217357"/>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Swansea University</a:t>
              </a:r>
              <a:endParaRPr lang="en-GB" sz="12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22" name="Freeform 33">
              <a:extLst>
                <a:ext uri="{FF2B5EF4-FFF2-40B4-BE49-F238E27FC236}">
                  <a16:creationId xmlns:a16="http://schemas.microsoft.com/office/drawing/2014/main" id="{59EA0AA4-5514-404F-ADB1-5B2FDD620433}"/>
                </a:ext>
              </a:extLst>
            </p:cNvPr>
            <p:cNvSpPr/>
            <p:nvPr/>
          </p:nvSpPr>
          <p:spPr>
            <a:xfrm rot="8345483">
              <a:off x="1480317" y="4256621"/>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6" y="f8"/>
                  </a:moveTo>
                  <a:lnTo>
                    <a:pt x="f5"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24131" tIns="0" rIns="724131" bIns="0" anchor="ctr" anchorCtr="1" compatLnSpc="1"/>
            <a:lstStyle/>
            <a:p>
              <a:endParaRPr lang="en-GB"/>
            </a:p>
          </p:txBody>
        </p:sp>
        <p:sp>
          <p:nvSpPr>
            <p:cNvPr id="23" name="Freeform 34">
              <a:extLst>
                <a:ext uri="{FF2B5EF4-FFF2-40B4-BE49-F238E27FC236}">
                  <a16:creationId xmlns:a16="http://schemas.microsoft.com/office/drawing/2014/main" id="{7310974B-D1AA-41D4-A1A5-4EB98BFAC6BA}"/>
                </a:ext>
              </a:extLst>
            </p:cNvPr>
            <p:cNvSpPr/>
            <p:nvPr/>
          </p:nvSpPr>
          <p:spPr>
            <a:xfrm>
              <a:off x="617726" y="4706778"/>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Competitors</a:t>
              </a:r>
              <a:endParaRPr lang="en-GB" sz="12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24" name="Freeform 35">
              <a:extLst>
                <a:ext uri="{FF2B5EF4-FFF2-40B4-BE49-F238E27FC236}">
                  <a16:creationId xmlns:a16="http://schemas.microsoft.com/office/drawing/2014/main" id="{1E1DD859-A5C2-464A-B675-ED2F6819D7BE}"/>
                </a:ext>
              </a:extLst>
            </p:cNvPr>
            <p:cNvSpPr/>
            <p:nvPr/>
          </p:nvSpPr>
          <p:spPr>
            <a:xfrm rot="20607218">
              <a:off x="1106575" y="3552201"/>
              <a:ext cx="1485113" cy="16349"/>
            </a:xfrm>
            <a:custGeom>
              <a:avLst/>
              <a:gdLst>
                <a:gd name="f0" fmla="val 10800000"/>
                <a:gd name="f1" fmla="val 5400000"/>
                <a:gd name="f2" fmla="val 180"/>
                <a:gd name="f3" fmla="val w"/>
                <a:gd name="f4" fmla="val h"/>
                <a:gd name="f5" fmla="val 0"/>
                <a:gd name="f6" fmla="val 1485115"/>
                <a:gd name="f7" fmla="val 16350"/>
                <a:gd name="f8" fmla="val 8175"/>
                <a:gd name="f9" fmla="+- 0 0 -90"/>
                <a:gd name="f10" fmla="*/ f3 1 1485115"/>
                <a:gd name="f11" fmla="*/ f4 1 16350"/>
                <a:gd name="f12" fmla="+- f7 0 f5"/>
                <a:gd name="f13" fmla="+- f6 0 f5"/>
                <a:gd name="f14" fmla="*/ f9 f0 1"/>
                <a:gd name="f15" fmla="*/ f13 1 1485115"/>
                <a:gd name="f16" fmla="*/ f12 1 16350"/>
                <a:gd name="f17" fmla="*/ 0 f13 1"/>
                <a:gd name="f18" fmla="*/ 8175 f12 1"/>
                <a:gd name="f19" fmla="*/ 1485115 f13 1"/>
                <a:gd name="f20" fmla="*/ f14 1 f2"/>
                <a:gd name="f21" fmla="*/ f17 1 1485115"/>
                <a:gd name="f22" fmla="*/ f18 1 16350"/>
                <a:gd name="f23" fmla="*/ f19 1 148511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85115" h="16350">
                  <a:moveTo>
                    <a:pt x="f6" y="f8"/>
                  </a:moveTo>
                  <a:lnTo>
                    <a:pt x="f5"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18133" tIns="0" rIns="718133" bIns="0" anchor="ctr" anchorCtr="1" compatLnSpc="1"/>
            <a:lstStyle/>
            <a:p>
              <a:endParaRPr lang="en-GB"/>
            </a:p>
          </p:txBody>
        </p:sp>
        <p:sp>
          <p:nvSpPr>
            <p:cNvPr id="25" name="Freeform 36">
              <a:extLst>
                <a:ext uri="{FF2B5EF4-FFF2-40B4-BE49-F238E27FC236}">
                  <a16:creationId xmlns:a16="http://schemas.microsoft.com/office/drawing/2014/main" id="{6CB4D61F-C20B-4F55-AFA0-C50BFB7A90D4}"/>
                </a:ext>
              </a:extLst>
            </p:cNvPr>
            <p:cNvSpPr/>
            <p:nvPr/>
          </p:nvSpPr>
          <p:spPr>
            <a:xfrm>
              <a:off x="-190569" y="2974588"/>
              <a:ext cx="1332753" cy="1427800"/>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6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Suppliers</a:t>
              </a:r>
              <a:endParaRPr lang="en-GB"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26" name="Freeform 37">
              <a:extLst>
                <a:ext uri="{FF2B5EF4-FFF2-40B4-BE49-F238E27FC236}">
                  <a16:creationId xmlns:a16="http://schemas.microsoft.com/office/drawing/2014/main" id="{D1FF4453-0A1E-43B0-9728-2E291AE8AED4}"/>
                </a:ext>
              </a:extLst>
            </p:cNvPr>
            <p:cNvSpPr/>
            <p:nvPr/>
          </p:nvSpPr>
          <p:spPr>
            <a:xfrm rot="1096367">
              <a:off x="1387813" y="2546934"/>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6" y="f8"/>
                  </a:moveTo>
                  <a:lnTo>
                    <a:pt x="f5"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24131" tIns="0" rIns="724131" bIns="0" anchor="ctr" anchorCtr="1" compatLnSpc="1"/>
            <a:lstStyle/>
            <a:p>
              <a:endParaRPr lang="en-GB"/>
            </a:p>
          </p:txBody>
        </p:sp>
        <p:sp>
          <p:nvSpPr>
            <p:cNvPr id="27" name="Freeform 38">
              <a:extLst>
                <a:ext uri="{FF2B5EF4-FFF2-40B4-BE49-F238E27FC236}">
                  <a16:creationId xmlns:a16="http://schemas.microsoft.com/office/drawing/2014/main" id="{F84F9CD5-7CCC-45B5-A0F8-C6519F0B8441}"/>
                </a:ext>
              </a:extLst>
            </p:cNvPr>
            <p:cNvSpPr/>
            <p:nvPr/>
          </p:nvSpPr>
          <p:spPr>
            <a:xfrm>
              <a:off x="254848" y="1397198"/>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Arial" panose="020B0604020202020204" pitchFamily="34" charset="0"/>
                </a:rPr>
                <a:t>Government</a:t>
              </a:r>
              <a:endParaRPr lang="en-GB" sz="1100" dirty="0">
                <a:solidFill>
                  <a:schemeClr val="accent2">
                    <a:lumMod val="75000"/>
                  </a:schemeClr>
                </a:solidFill>
                <a:effectLst/>
                <a:latin typeface="Calibri" panose="020F0502020204030204" pitchFamily="34" charset="0"/>
                <a:ea typeface="Times New Roman" panose="02020603050405020304" pitchFamily="18" charset="0"/>
                <a:cs typeface="Arial" panose="020B0604020202020204" pitchFamily="34" charset="0"/>
              </a:endParaRPr>
            </a:p>
          </p:txBody>
        </p:sp>
      </p:grpSp>
      <p:sp>
        <p:nvSpPr>
          <p:cNvPr id="35" name="Rectangle 34">
            <a:extLst>
              <a:ext uri="{FF2B5EF4-FFF2-40B4-BE49-F238E27FC236}">
                <a16:creationId xmlns:a16="http://schemas.microsoft.com/office/drawing/2014/main" id="{D40E7952-1989-4E2D-86A4-F9E3096DB04C}"/>
              </a:ext>
            </a:extLst>
          </p:cNvPr>
          <p:cNvSpPr/>
          <p:nvPr/>
        </p:nvSpPr>
        <p:spPr>
          <a:xfrm>
            <a:off x="3003202" y="505926"/>
            <a:ext cx="6326018" cy="707886"/>
          </a:xfrm>
          <a:prstGeom prst="rect">
            <a:avLst/>
          </a:prstGeom>
        </p:spPr>
        <p:txBody>
          <a:bodyPr wrap="square">
            <a:spAutoFit/>
          </a:bodyPr>
          <a:lstStyle/>
          <a:p>
            <a:pPr algn="ctr"/>
            <a:r>
              <a:rPr lang="en-US" sz="40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Stakeholder Diagram - Now</a:t>
            </a:r>
          </a:p>
        </p:txBody>
      </p:sp>
    </p:spTree>
    <p:extLst>
      <p:ext uri="{BB962C8B-B14F-4D97-AF65-F5344CB8AC3E}">
        <p14:creationId xmlns:p14="http://schemas.microsoft.com/office/powerpoint/2010/main" val="4211655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C1ACB05-5FDD-4561-972C-58AAC1AD0194}"/>
              </a:ext>
            </a:extLst>
          </p:cNvPr>
          <p:cNvGrpSpPr/>
          <p:nvPr/>
        </p:nvGrpSpPr>
        <p:grpSpPr>
          <a:xfrm>
            <a:off x="109254" y="1590261"/>
            <a:ext cx="5818587" cy="1931504"/>
            <a:chOff x="0" y="4694226"/>
            <a:chExt cx="7144032" cy="1356724"/>
          </a:xfrm>
        </p:grpSpPr>
        <p:sp>
          <p:nvSpPr>
            <p:cNvPr id="5" name="Rectangle: Rounded Corners 4">
              <a:extLst>
                <a:ext uri="{FF2B5EF4-FFF2-40B4-BE49-F238E27FC236}">
                  <a16:creationId xmlns:a16="http://schemas.microsoft.com/office/drawing/2014/main" id="{9C15022F-FB1A-4745-821E-BB6D61C4ABD6}"/>
                </a:ext>
              </a:extLst>
            </p:cNvPr>
            <p:cNvSpPr/>
            <p:nvPr/>
          </p:nvSpPr>
          <p:spPr>
            <a:xfrm>
              <a:off x="0" y="4694226"/>
              <a:ext cx="7008208" cy="1356724"/>
            </a:xfrm>
            <a:prstGeom prst="roundRect">
              <a:avLst/>
            </a:prstGeom>
            <a:solidFill>
              <a:schemeClr val="accent3"/>
            </a:solidFill>
          </p:spPr>
          <p:style>
            <a:lnRef idx="0">
              <a:schemeClr val="lt1">
                <a:hueOff val="0"/>
                <a:satOff val="0"/>
                <a:lumOff val="0"/>
                <a:alphaOff val="0"/>
              </a:schemeClr>
            </a:lnRef>
            <a:fillRef idx="3">
              <a:scrgbClr r="0" g="0" b="0"/>
            </a:fillRef>
            <a:effectRef idx="2">
              <a:schemeClr val="accent2">
                <a:hueOff val="-3343561"/>
                <a:satOff val="-13279"/>
                <a:lumOff val="8432"/>
                <a:alphaOff val="0"/>
              </a:schemeClr>
            </a:effectRef>
            <a:fontRef idx="minor">
              <a:schemeClr val="lt1"/>
            </a:fontRef>
          </p:style>
        </p:sp>
        <p:sp>
          <p:nvSpPr>
            <p:cNvPr id="6" name="Rectangle: Rounded Corners 4">
              <a:extLst>
                <a:ext uri="{FF2B5EF4-FFF2-40B4-BE49-F238E27FC236}">
                  <a16:creationId xmlns:a16="http://schemas.microsoft.com/office/drawing/2014/main" id="{3A96144F-523C-4A54-A93D-95DE9739A14C}"/>
                </a:ext>
              </a:extLst>
            </p:cNvPr>
            <p:cNvSpPr txBox="1"/>
            <p:nvPr/>
          </p:nvSpPr>
          <p:spPr>
            <a:xfrm>
              <a:off x="268284" y="4826686"/>
              <a:ext cx="6875748" cy="122426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000" u="sng" kern="1200" dirty="0"/>
                <a:t>Coaches: </a:t>
              </a:r>
            </a:p>
            <a:p>
              <a:pPr defTabSz="933450">
                <a:lnSpc>
                  <a:spcPct val="90000"/>
                </a:lnSpc>
                <a:spcBef>
                  <a:spcPct val="0"/>
                </a:spcBef>
                <a:spcAft>
                  <a:spcPct val="35000"/>
                </a:spcAft>
              </a:pPr>
              <a:r>
                <a:rPr lang="en-GB" dirty="0"/>
                <a:t>Coach Clayton Lane has put a lot of time and effort into the club from getting a grant off Sport Wales to planning training sessions each week and organising equipment for the club to use. </a:t>
              </a:r>
            </a:p>
            <a:p>
              <a:pPr marL="0" lvl="0" indent="0" algn="l" defTabSz="933450">
                <a:lnSpc>
                  <a:spcPct val="90000"/>
                </a:lnSpc>
                <a:spcBef>
                  <a:spcPct val="0"/>
                </a:spcBef>
                <a:spcAft>
                  <a:spcPct val="35000"/>
                </a:spcAft>
                <a:buNone/>
              </a:pPr>
              <a:endParaRPr lang="en-US" sz="2100" u="sng" kern="1200" dirty="0"/>
            </a:p>
          </p:txBody>
        </p:sp>
      </p:grpSp>
      <p:sp>
        <p:nvSpPr>
          <p:cNvPr id="8" name="Rectangle: Rounded Corners 7">
            <a:extLst>
              <a:ext uri="{FF2B5EF4-FFF2-40B4-BE49-F238E27FC236}">
                <a16:creationId xmlns:a16="http://schemas.microsoft.com/office/drawing/2014/main" id="{2A8AC31C-DC8A-4020-A555-3977DCF07626}"/>
              </a:ext>
            </a:extLst>
          </p:cNvPr>
          <p:cNvSpPr/>
          <p:nvPr/>
        </p:nvSpPr>
        <p:spPr>
          <a:xfrm>
            <a:off x="109253" y="3836505"/>
            <a:ext cx="5707963" cy="1931504"/>
          </a:xfrm>
          <a:prstGeom prst="roundRect">
            <a:avLst/>
          </a:prstGeom>
          <a:solidFill>
            <a:schemeClr val="accent1"/>
          </a:solidFill>
        </p:spPr>
        <p:style>
          <a:lnRef idx="0">
            <a:schemeClr val="lt1">
              <a:hueOff val="0"/>
              <a:satOff val="0"/>
              <a:lumOff val="0"/>
              <a:alphaOff val="0"/>
            </a:schemeClr>
          </a:lnRef>
          <a:fillRef idx="3">
            <a:scrgbClr r="0" g="0" b="0"/>
          </a:fillRef>
          <a:effectRef idx="2">
            <a:schemeClr val="accent2">
              <a:hueOff val="-3343561"/>
              <a:satOff val="-13279"/>
              <a:lumOff val="8432"/>
              <a:alphaOff val="0"/>
            </a:schemeClr>
          </a:effectRef>
          <a:fontRef idx="minor">
            <a:schemeClr val="lt1"/>
          </a:fontRef>
        </p:style>
        <p:txBody>
          <a:bodyPr/>
          <a:lstStyle/>
          <a:p>
            <a:r>
              <a:rPr lang="en-GB" sz="2000" u="sng" dirty="0"/>
              <a:t>Suppliers:</a:t>
            </a:r>
          </a:p>
          <a:p>
            <a:r>
              <a:rPr lang="en-GB" dirty="0"/>
              <a:t>The water polo balls are supplied by Mikasa. The club ordered two different sizes to suit male and female members. The water polo caps are </a:t>
            </a:r>
            <a:r>
              <a:rPr lang="en-GB" dirty="0" err="1"/>
              <a:t>Watko</a:t>
            </a:r>
            <a:r>
              <a:rPr lang="en-GB" dirty="0"/>
              <a:t> brand from decathlon UK website. </a:t>
            </a:r>
          </a:p>
          <a:p>
            <a:endParaRPr lang="en-GB" u="sng" dirty="0"/>
          </a:p>
          <a:p>
            <a:endParaRPr lang="en-GB" u="sng" dirty="0"/>
          </a:p>
        </p:txBody>
      </p:sp>
      <p:sp>
        <p:nvSpPr>
          <p:cNvPr id="9" name="Rectangle: Rounded Corners 8">
            <a:extLst>
              <a:ext uri="{FF2B5EF4-FFF2-40B4-BE49-F238E27FC236}">
                <a16:creationId xmlns:a16="http://schemas.microsoft.com/office/drawing/2014/main" id="{9FF55973-E33D-4239-9628-526715CABCAC}"/>
              </a:ext>
            </a:extLst>
          </p:cNvPr>
          <p:cNvSpPr/>
          <p:nvPr/>
        </p:nvSpPr>
        <p:spPr>
          <a:xfrm>
            <a:off x="6037094" y="1590261"/>
            <a:ext cx="5707963" cy="1931504"/>
          </a:xfrm>
          <a:prstGeom prst="roundRect">
            <a:avLst/>
          </a:prstGeom>
          <a:solidFill>
            <a:schemeClr val="accent6"/>
          </a:solidFill>
        </p:spPr>
        <p:style>
          <a:lnRef idx="0">
            <a:schemeClr val="lt1">
              <a:hueOff val="0"/>
              <a:satOff val="0"/>
              <a:lumOff val="0"/>
              <a:alphaOff val="0"/>
            </a:schemeClr>
          </a:lnRef>
          <a:fillRef idx="3">
            <a:scrgbClr r="0" g="0" b="0"/>
          </a:fillRef>
          <a:effectRef idx="2">
            <a:schemeClr val="accent2">
              <a:hueOff val="-3343561"/>
              <a:satOff val="-13279"/>
              <a:lumOff val="8432"/>
              <a:alphaOff val="0"/>
            </a:schemeClr>
          </a:effectRef>
          <a:fontRef idx="minor">
            <a:schemeClr val="lt1"/>
          </a:fontRef>
        </p:style>
        <p:txBody>
          <a:bodyPr/>
          <a:lstStyle/>
          <a:p>
            <a:r>
              <a:rPr lang="en-GB" sz="2000" u="sng" dirty="0"/>
              <a:t>Sport Wales:</a:t>
            </a:r>
          </a:p>
          <a:p>
            <a:r>
              <a:rPr lang="en-GB" dirty="0"/>
              <a:t>Sport Wales have already given a grant of £1500 to the club. In addition, in the future they will be giving another grant to help the Women’s water polo team grow and possibly a children's team in the future. </a:t>
            </a:r>
          </a:p>
          <a:p>
            <a:endParaRPr lang="en-GB" u="sng" dirty="0"/>
          </a:p>
        </p:txBody>
      </p:sp>
      <p:sp>
        <p:nvSpPr>
          <p:cNvPr id="10" name="Rectangle: Rounded Corners 9">
            <a:extLst>
              <a:ext uri="{FF2B5EF4-FFF2-40B4-BE49-F238E27FC236}">
                <a16:creationId xmlns:a16="http://schemas.microsoft.com/office/drawing/2014/main" id="{18788749-D1BE-4931-9BF1-23F5F04C7D07}"/>
              </a:ext>
            </a:extLst>
          </p:cNvPr>
          <p:cNvSpPr/>
          <p:nvPr/>
        </p:nvSpPr>
        <p:spPr>
          <a:xfrm>
            <a:off x="6037093" y="3836505"/>
            <a:ext cx="5707963" cy="1931504"/>
          </a:xfrm>
          <a:prstGeom prst="roundRect">
            <a:avLst/>
          </a:prstGeom>
          <a:solidFill>
            <a:schemeClr val="accent5"/>
          </a:solidFill>
        </p:spPr>
        <p:style>
          <a:lnRef idx="0">
            <a:schemeClr val="lt1">
              <a:hueOff val="0"/>
              <a:satOff val="0"/>
              <a:lumOff val="0"/>
              <a:alphaOff val="0"/>
            </a:schemeClr>
          </a:lnRef>
          <a:fillRef idx="3">
            <a:scrgbClr r="0" g="0" b="0"/>
          </a:fillRef>
          <a:effectRef idx="2">
            <a:schemeClr val="accent2">
              <a:hueOff val="-3343561"/>
              <a:satOff val="-13279"/>
              <a:lumOff val="8432"/>
              <a:alphaOff val="0"/>
            </a:schemeClr>
          </a:effectRef>
          <a:fontRef idx="minor">
            <a:schemeClr val="lt1"/>
          </a:fontRef>
        </p:style>
        <p:txBody>
          <a:bodyPr/>
          <a:lstStyle/>
          <a:p>
            <a:r>
              <a:rPr lang="en-GB" sz="2000" u="sng" dirty="0"/>
              <a:t>Competition:</a:t>
            </a:r>
          </a:p>
          <a:p>
            <a:r>
              <a:rPr lang="en-GB" dirty="0"/>
              <a:t>Aberavon water polo clubs competition is Swansea and Swansea University water polo club, this is due to there is not many people in the area play the sport. </a:t>
            </a:r>
          </a:p>
          <a:p>
            <a:endParaRPr lang="en-GB" u="sng" dirty="0"/>
          </a:p>
        </p:txBody>
      </p:sp>
      <p:sp>
        <p:nvSpPr>
          <p:cNvPr id="11" name="Rectangle 10">
            <a:extLst>
              <a:ext uri="{FF2B5EF4-FFF2-40B4-BE49-F238E27FC236}">
                <a16:creationId xmlns:a16="http://schemas.microsoft.com/office/drawing/2014/main" id="{4C743E02-7396-4157-890C-0AE934432AA0}"/>
              </a:ext>
            </a:extLst>
          </p:cNvPr>
          <p:cNvSpPr/>
          <p:nvPr/>
        </p:nvSpPr>
        <p:spPr>
          <a:xfrm>
            <a:off x="3018548" y="371062"/>
            <a:ext cx="6326018" cy="707886"/>
          </a:xfrm>
          <a:prstGeom prst="rect">
            <a:avLst/>
          </a:prstGeom>
        </p:spPr>
        <p:txBody>
          <a:bodyPr wrap="square">
            <a:spAutoFit/>
          </a:bodyPr>
          <a:lstStyle/>
          <a:p>
            <a:pPr algn="ctr"/>
            <a:r>
              <a:rPr lang="en-US" sz="40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About the Stakeholder</a:t>
            </a:r>
          </a:p>
        </p:txBody>
      </p:sp>
    </p:spTree>
    <p:extLst>
      <p:ext uri="{BB962C8B-B14F-4D97-AF65-F5344CB8AC3E}">
        <p14:creationId xmlns:p14="http://schemas.microsoft.com/office/powerpoint/2010/main" val="391333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6" name="Picture 1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8" name="Content Placeholder 2">
            <a:extLst>
              <a:ext uri="{FF2B5EF4-FFF2-40B4-BE49-F238E27FC236}">
                <a16:creationId xmlns:a16="http://schemas.microsoft.com/office/drawing/2014/main" id="{5432235A-50B0-49A8-934B-6976D892EBFF}"/>
              </a:ext>
            </a:extLst>
          </p:cNvPr>
          <p:cNvGraphicFramePr>
            <a:graphicFrameLocks noGrp="1"/>
          </p:cNvGraphicFramePr>
          <p:nvPr>
            <p:ph sz="quarter" idx="13"/>
            <p:extLst>
              <p:ext uri="{D42A27DB-BD31-4B8C-83A1-F6EECF244321}">
                <p14:modId xmlns:p14="http://schemas.microsoft.com/office/powerpoint/2010/main" val="32696880"/>
              </p:ext>
            </p:extLst>
          </p:nvPr>
        </p:nvGraphicFramePr>
        <p:xfrm>
          <a:off x="4542719" y="238540"/>
          <a:ext cx="7008208" cy="64935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Rectangle 10">
            <a:extLst>
              <a:ext uri="{FF2B5EF4-FFF2-40B4-BE49-F238E27FC236}">
                <a16:creationId xmlns:a16="http://schemas.microsoft.com/office/drawing/2014/main" id="{69E86E98-26A1-4F0C-9AFF-100A93D947EA}"/>
              </a:ext>
            </a:extLst>
          </p:cNvPr>
          <p:cNvSpPr/>
          <p:nvPr/>
        </p:nvSpPr>
        <p:spPr>
          <a:xfrm>
            <a:off x="-107593" y="1592496"/>
            <a:ext cx="4275119" cy="3785652"/>
          </a:xfrm>
          <a:prstGeom prst="rect">
            <a:avLst/>
          </a:prstGeom>
        </p:spPr>
        <p:txBody>
          <a:bodyPr wrap="square">
            <a:spAutoFit/>
          </a:bodyPr>
          <a:lstStyle/>
          <a:p>
            <a:pPr algn="ctr"/>
            <a:r>
              <a:rPr lang="en-US" sz="48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About </a:t>
            </a:r>
          </a:p>
          <a:p>
            <a:pPr algn="ctr"/>
            <a:r>
              <a:rPr lang="en-US" sz="48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Swansea &amp; Swansea University Water polo</a:t>
            </a:r>
          </a:p>
        </p:txBody>
      </p:sp>
    </p:spTree>
    <p:extLst>
      <p:ext uri="{BB962C8B-B14F-4D97-AF65-F5344CB8AC3E}">
        <p14:creationId xmlns:p14="http://schemas.microsoft.com/office/powerpoint/2010/main" val="2122532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3088"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089" name="Picture 72">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074" name="Picture 2">
            <a:extLst>
              <a:ext uri="{FF2B5EF4-FFF2-40B4-BE49-F238E27FC236}">
                <a16:creationId xmlns:a16="http://schemas.microsoft.com/office/drawing/2014/main" id="{F3DF461A-68FD-491B-B071-5D940BF81CF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689131" y="261659"/>
            <a:ext cx="6017178" cy="4091682"/>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89A5690B-B30C-4CCA-B445-8DEFECC18B34}"/>
              </a:ext>
            </a:extLst>
          </p:cNvPr>
          <p:cNvSpPr/>
          <p:nvPr/>
        </p:nvSpPr>
        <p:spPr>
          <a:xfrm>
            <a:off x="2485691" y="4426230"/>
            <a:ext cx="7691979" cy="2308324"/>
          </a:xfrm>
          <a:prstGeom prst="rect">
            <a:avLst/>
          </a:prstGeom>
        </p:spPr>
        <p:txBody>
          <a:bodyPr wrap="square">
            <a:spAutoFit/>
          </a:bodyPr>
          <a:lstStyle/>
          <a:p>
            <a:pPr algn="ctr"/>
            <a:r>
              <a:rPr lang="en-US" sz="36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Share of Children Participating in Swimming, Diving or Lifesaving Activities in the last 4 week in England from 2010 - 2018</a:t>
            </a:r>
          </a:p>
        </p:txBody>
      </p:sp>
    </p:spTree>
    <p:extLst>
      <p:ext uri="{BB962C8B-B14F-4D97-AF65-F5344CB8AC3E}">
        <p14:creationId xmlns:p14="http://schemas.microsoft.com/office/powerpoint/2010/main" val="1265395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7" name="Picture 16">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7" name="Content Placeholder 2">
            <a:extLst>
              <a:ext uri="{FF2B5EF4-FFF2-40B4-BE49-F238E27FC236}">
                <a16:creationId xmlns:a16="http://schemas.microsoft.com/office/drawing/2014/main" id="{6D1CBE5E-A89A-4A58-BD4A-AEFBAB8BCCE7}"/>
              </a:ext>
            </a:extLst>
          </p:cNvPr>
          <p:cNvGraphicFramePr>
            <a:graphicFrameLocks noGrp="1"/>
          </p:cNvGraphicFramePr>
          <p:nvPr>
            <p:ph sz="quarter" idx="13"/>
            <p:extLst>
              <p:ext uri="{D42A27DB-BD31-4B8C-83A1-F6EECF244321}">
                <p14:modId xmlns:p14="http://schemas.microsoft.com/office/powerpoint/2010/main" val="3649557472"/>
              </p:ext>
            </p:extLst>
          </p:nvPr>
        </p:nvGraphicFramePr>
        <p:xfrm>
          <a:off x="4594225" y="889000"/>
          <a:ext cx="7208569" cy="56102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Rectangle 11">
            <a:extLst>
              <a:ext uri="{FF2B5EF4-FFF2-40B4-BE49-F238E27FC236}">
                <a16:creationId xmlns:a16="http://schemas.microsoft.com/office/drawing/2014/main" id="{EB50F2A0-8C00-470E-B49B-EC7A88E2FD3C}"/>
              </a:ext>
            </a:extLst>
          </p:cNvPr>
          <p:cNvSpPr/>
          <p:nvPr/>
        </p:nvSpPr>
        <p:spPr>
          <a:xfrm>
            <a:off x="-1234406" y="1877913"/>
            <a:ext cx="6528748" cy="2308324"/>
          </a:xfrm>
          <a:prstGeom prst="rect">
            <a:avLst/>
          </a:prstGeom>
        </p:spPr>
        <p:txBody>
          <a:bodyPr wrap="square">
            <a:spAutoFit/>
          </a:bodyPr>
          <a:lstStyle/>
          <a:p>
            <a:pPr algn="ctr"/>
            <a:r>
              <a:rPr lang="en-US" sz="48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Growth of </a:t>
            </a:r>
          </a:p>
          <a:p>
            <a:pPr algn="ctr"/>
            <a:r>
              <a:rPr lang="en-US" sz="48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Water polo </a:t>
            </a:r>
          </a:p>
          <a:p>
            <a:pPr algn="ctr"/>
            <a:r>
              <a:rPr lang="en-US" sz="48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across the UK.  </a:t>
            </a:r>
          </a:p>
        </p:txBody>
      </p:sp>
    </p:spTree>
    <p:extLst>
      <p:ext uri="{BB962C8B-B14F-4D97-AF65-F5344CB8AC3E}">
        <p14:creationId xmlns:p14="http://schemas.microsoft.com/office/powerpoint/2010/main" val="3760423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Diagram 3">
            <a:extLst>
              <a:ext uri="{FF2B5EF4-FFF2-40B4-BE49-F238E27FC236}">
                <a16:creationId xmlns:a16="http://schemas.microsoft.com/office/drawing/2014/main" id="{250FC19E-E519-418D-A42B-E86E3DCDE9A7}"/>
              </a:ext>
            </a:extLst>
          </p:cNvPr>
          <p:cNvGrpSpPr/>
          <p:nvPr/>
        </p:nvGrpSpPr>
        <p:grpSpPr>
          <a:xfrm>
            <a:off x="2968084" y="1234481"/>
            <a:ext cx="6182407" cy="5302751"/>
            <a:chOff x="-219005" y="-423263"/>
            <a:chExt cx="6829517" cy="6845827"/>
          </a:xfrm>
        </p:grpSpPr>
        <p:sp>
          <p:nvSpPr>
            <p:cNvPr id="5" name="Freeform 16">
              <a:extLst>
                <a:ext uri="{FF2B5EF4-FFF2-40B4-BE49-F238E27FC236}">
                  <a16:creationId xmlns:a16="http://schemas.microsoft.com/office/drawing/2014/main" id="{2B989F9E-459E-4559-BDDA-A742245BB305}"/>
                </a:ext>
              </a:extLst>
            </p:cNvPr>
            <p:cNvSpPr/>
            <p:nvPr/>
          </p:nvSpPr>
          <p:spPr>
            <a:xfrm>
              <a:off x="2660119" y="2594043"/>
              <a:ext cx="1136021" cy="1166947"/>
            </a:xfrm>
            <a:custGeom>
              <a:avLst/>
              <a:gdLst>
                <a:gd name="f0" fmla="val 10800000"/>
                <a:gd name="f1" fmla="val 5400000"/>
                <a:gd name="f2" fmla="val 180"/>
                <a:gd name="f3" fmla="val w"/>
                <a:gd name="f4" fmla="val h"/>
                <a:gd name="f5" fmla="val 0"/>
                <a:gd name="f6" fmla="val 1041733"/>
                <a:gd name="f7" fmla="val 520867"/>
                <a:gd name="f8" fmla="val 233200"/>
                <a:gd name="f9" fmla="val 808534"/>
                <a:gd name="f10" fmla="val 1041734"/>
                <a:gd name="f11" fmla="+- 0 0 -90"/>
                <a:gd name="f12" fmla="*/ f3 1 1041733"/>
                <a:gd name="f13" fmla="*/ f4 1 1041733"/>
                <a:gd name="f14" fmla="+- f6 0 f5"/>
                <a:gd name="f15" fmla="*/ f11 f0 1"/>
                <a:gd name="f16" fmla="*/ f14 1 1041733"/>
                <a:gd name="f17" fmla="*/ 0 f14 1"/>
                <a:gd name="f18" fmla="*/ 520867 f14 1"/>
                <a:gd name="f19" fmla="*/ 1041734 f14 1"/>
                <a:gd name="f20" fmla="*/ f15 1 f2"/>
                <a:gd name="f21" fmla="*/ f17 1 1041733"/>
                <a:gd name="f22" fmla="*/ f18 1 1041733"/>
                <a:gd name="f23" fmla="*/ f19 1 10417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041733" h="10417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69703" tIns="169703" rIns="169703" bIns="169703" anchor="ctr" anchorCtr="1" compatLnSpc="1"/>
            <a:lstStyle/>
            <a:p>
              <a:pPr algn="ctr">
                <a:lnSpc>
                  <a:spcPct val="90000"/>
                </a:lnSpc>
                <a:spcAft>
                  <a:spcPts val="1100"/>
                </a:spcAft>
              </a:pPr>
              <a:r>
                <a:rPr lang="en-GB" sz="1100" b="1" kern="1200" dirty="0">
                  <a:solidFill>
                    <a:schemeClr val="accent2">
                      <a:lumMod val="75000"/>
                    </a:schemeClr>
                  </a:solidFill>
                  <a:effectLst/>
                  <a:latin typeface="Century Gothic" panose="020B0502020202020204" pitchFamily="34" charset="0"/>
                  <a:ea typeface="Times New Roman" panose="02020603050405020304" pitchFamily="18" charset="0"/>
                  <a:cs typeface="Times New Roman" panose="02020603050405020304" pitchFamily="18" charset="0"/>
                </a:rPr>
                <a:t>Aberavon water polo</a:t>
              </a:r>
              <a:endParaRPr lang="en-GB" sz="1200" dirty="0">
                <a:solidFill>
                  <a:schemeClr val="accent2">
                    <a:lumMod val="75000"/>
                  </a:schemeClr>
                </a:solidFill>
                <a:effectLst/>
                <a:latin typeface="Times New Roman" panose="02020603050405020304" pitchFamily="18" charset="0"/>
                <a:ea typeface="Times New Roman" panose="02020603050405020304" pitchFamily="18" charset="0"/>
              </a:endParaRPr>
            </a:p>
          </p:txBody>
        </p:sp>
        <p:sp>
          <p:nvSpPr>
            <p:cNvPr id="6" name="Freeform 17">
              <a:extLst>
                <a:ext uri="{FF2B5EF4-FFF2-40B4-BE49-F238E27FC236}">
                  <a16:creationId xmlns:a16="http://schemas.microsoft.com/office/drawing/2014/main" id="{3790925B-7F46-483E-914B-B7DE89531198}"/>
                </a:ext>
              </a:extLst>
            </p:cNvPr>
            <p:cNvSpPr/>
            <p:nvPr/>
          </p:nvSpPr>
          <p:spPr>
            <a:xfrm rot="16200004">
              <a:off x="2470590" y="1895222"/>
              <a:ext cx="1531437" cy="16349"/>
            </a:xfrm>
            <a:custGeom>
              <a:avLst/>
              <a:gdLst>
                <a:gd name="f0" fmla="val 10800000"/>
                <a:gd name="f1" fmla="val 5400000"/>
                <a:gd name="f2" fmla="val 180"/>
                <a:gd name="f3" fmla="val w"/>
                <a:gd name="f4" fmla="val h"/>
                <a:gd name="f5" fmla="val 0"/>
                <a:gd name="f6" fmla="val 1531441"/>
                <a:gd name="f7" fmla="val 16350"/>
                <a:gd name="f8" fmla="val 8175"/>
                <a:gd name="f9" fmla="+- 0 0 -90"/>
                <a:gd name="f10" fmla="*/ f3 1 1531441"/>
                <a:gd name="f11" fmla="*/ f4 1 16350"/>
                <a:gd name="f12" fmla="+- f7 0 f5"/>
                <a:gd name="f13" fmla="+- f6 0 f5"/>
                <a:gd name="f14" fmla="*/ f9 f0 1"/>
                <a:gd name="f15" fmla="*/ f13 1 1531441"/>
                <a:gd name="f16" fmla="*/ f12 1 16350"/>
                <a:gd name="f17" fmla="*/ 0 f13 1"/>
                <a:gd name="f18" fmla="*/ 8175 f12 1"/>
                <a:gd name="f19" fmla="*/ 1531441 f13 1"/>
                <a:gd name="f20" fmla="*/ f14 1 f2"/>
                <a:gd name="f21" fmla="*/ f17 1 1531441"/>
                <a:gd name="f22" fmla="*/ f18 1 16350"/>
                <a:gd name="f23" fmla="*/ f19 1 1531441"/>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31441"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40133" tIns="0" rIns="740133" bIns="0" anchor="ctr" anchorCtr="1" compatLnSpc="1"/>
            <a:lstStyle/>
            <a:p>
              <a:endParaRPr lang="en-GB"/>
            </a:p>
          </p:txBody>
        </p:sp>
        <p:sp>
          <p:nvSpPr>
            <p:cNvPr id="7" name="Freeform 18">
              <a:extLst>
                <a:ext uri="{FF2B5EF4-FFF2-40B4-BE49-F238E27FC236}">
                  <a16:creationId xmlns:a16="http://schemas.microsoft.com/office/drawing/2014/main" id="{B43CB6F1-2153-4414-82EF-333219D01839}"/>
                </a:ext>
              </a:extLst>
            </p:cNvPr>
            <p:cNvSpPr/>
            <p:nvPr/>
          </p:nvSpPr>
          <p:spPr>
            <a:xfrm>
              <a:off x="2572843" y="-423263"/>
              <a:ext cx="1310572" cy="1560270"/>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Coaches</a:t>
              </a:r>
              <a:endParaRPr lang="en-GB" sz="20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0" name="Freeform 21">
              <a:extLst>
                <a:ext uri="{FF2B5EF4-FFF2-40B4-BE49-F238E27FC236}">
                  <a16:creationId xmlns:a16="http://schemas.microsoft.com/office/drawing/2014/main" id="{71F85730-24A2-4622-96E6-D45CE96F018B}"/>
                </a:ext>
              </a:extLst>
            </p:cNvPr>
            <p:cNvSpPr/>
            <p:nvPr/>
          </p:nvSpPr>
          <p:spPr>
            <a:xfrm rot="19800012">
              <a:off x="3483002" y="2275072"/>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24131" tIns="0" rIns="724131" bIns="0" anchor="ctr" anchorCtr="1" compatLnSpc="1"/>
            <a:lstStyle/>
            <a:p>
              <a:endParaRPr lang="en-GB"/>
            </a:p>
          </p:txBody>
        </p:sp>
        <p:sp>
          <p:nvSpPr>
            <p:cNvPr id="11" name="Freeform 22">
              <a:extLst>
                <a:ext uri="{FF2B5EF4-FFF2-40B4-BE49-F238E27FC236}">
                  <a16:creationId xmlns:a16="http://schemas.microsoft.com/office/drawing/2014/main" id="{C1D1648C-BEB5-4D6C-9AE0-7B338B832B5D}"/>
                </a:ext>
              </a:extLst>
            </p:cNvPr>
            <p:cNvSpPr/>
            <p:nvPr/>
          </p:nvSpPr>
          <p:spPr>
            <a:xfrm>
              <a:off x="4708307" y="491687"/>
              <a:ext cx="1304088" cy="154391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Sport Wales</a:t>
              </a:r>
              <a:endParaRPr lang="en-GB" sz="20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2" name="Freeform 23">
              <a:extLst>
                <a:ext uri="{FF2B5EF4-FFF2-40B4-BE49-F238E27FC236}">
                  <a16:creationId xmlns:a16="http://schemas.microsoft.com/office/drawing/2014/main" id="{FC698329-57B3-4D82-BD81-EE48C18E718A}"/>
                </a:ext>
              </a:extLst>
            </p:cNvPr>
            <p:cNvSpPr/>
            <p:nvPr/>
          </p:nvSpPr>
          <p:spPr>
            <a:xfrm>
              <a:off x="3757178" y="3181811"/>
              <a:ext cx="1485113" cy="16349"/>
            </a:xfrm>
            <a:custGeom>
              <a:avLst/>
              <a:gdLst>
                <a:gd name="f0" fmla="val 10800000"/>
                <a:gd name="f1" fmla="val 5400000"/>
                <a:gd name="f2" fmla="val 180"/>
                <a:gd name="f3" fmla="val w"/>
                <a:gd name="f4" fmla="val h"/>
                <a:gd name="f5" fmla="val 0"/>
                <a:gd name="f6" fmla="val 1485115"/>
                <a:gd name="f7" fmla="val 16350"/>
                <a:gd name="f8" fmla="val 8175"/>
                <a:gd name="f9" fmla="+- 0 0 -90"/>
                <a:gd name="f10" fmla="*/ f3 1 1485115"/>
                <a:gd name="f11" fmla="*/ f4 1 16350"/>
                <a:gd name="f12" fmla="+- f7 0 f5"/>
                <a:gd name="f13" fmla="+- f6 0 f5"/>
                <a:gd name="f14" fmla="*/ f9 f0 1"/>
                <a:gd name="f15" fmla="*/ f13 1 1485115"/>
                <a:gd name="f16" fmla="*/ f12 1 16350"/>
                <a:gd name="f17" fmla="*/ 0 f13 1"/>
                <a:gd name="f18" fmla="*/ 8175 f12 1"/>
                <a:gd name="f19" fmla="*/ 1485115 f13 1"/>
                <a:gd name="f20" fmla="*/ f14 1 f2"/>
                <a:gd name="f21" fmla="*/ f17 1 1485115"/>
                <a:gd name="f22" fmla="*/ f18 1 16350"/>
                <a:gd name="f23" fmla="*/ f19 1 148511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85115"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18133" tIns="0" rIns="718133" bIns="0" anchor="ctr" anchorCtr="1" compatLnSpc="1"/>
            <a:lstStyle/>
            <a:p>
              <a:endParaRPr lang="en-GB"/>
            </a:p>
          </p:txBody>
        </p:sp>
        <p:sp>
          <p:nvSpPr>
            <p:cNvPr id="13" name="Freeform 24">
              <a:extLst>
                <a:ext uri="{FF2B5EF4-FFF2-40B4-BE49-F238E27FC236}">
                  <a16:creationId xmlns:a16="http://schemas.microsoft.com/office/drawing/2014/main" id="{70B31FBB-7398-422A-B92E-7B3C4FC92F52}"/>
                </a:ext>
              </a:extLst>
            </p:cNvPr>
            <p:cNvSpPr/>
            <p:nvPr/>
          </p:nvSpPr>
          <p:spPr>
            <a:xfrm>
              <a:off x="5306429" y="2530630"/>
              <a:ext cx="1304083" cy="1294224"/>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4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Customers</a:t>
              </a:r>
              <a:endParaRPr lang="en-GB" sz="16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4" name="Freeform 25">
              <a:extLst>
                <a:ext uri="{FF2B5EF4-FFF2-40B4-BE49-F238E27FC236}">
                  <a16:creationId xmlns:a16="http://schemas.microsoft.com/office/drawing/2014/main" id="{5377DFFE-26D1-4658-B030-FF99F33E4873}"/>
                </a:ext>
              </a:extLst>
            </p:cNvPr>
            <p:cNvSpPr/>
            <p:nvPr/>
          </p:nvSpPr>
          <p:spPr>
            <a:xfrm rot="1800004">
              <a:off x="3587063" y="3816679"/>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24131" tIns="0" rIns="724131" bIns="0" anchor="ctr" anchorCtr="1" compatLnSpc="1"/>
            <a:lstStyle/>
            <a:p>
              <a:endParaRPr lang="en-GB"/>
            </a:p>
          </p:txBody>
        </p:sp>
        <p:sp>
          <p:nvSpPr>
            <p:cNvPr id="15" name="Freeform 26">
              <a:extLst>
                <a:ext uri="{FF2B5EF4-FFF2-40B4-BE49-F238E27FC236}">
                  <a16:creationId xmlns:a16="http://schemas.microsoft.com/office/drawing/2014/main" id="{4669F401-A399-483B-BFA5-B14023B1DEDE}"/>
                </a:ext>
              </a:extLst>
            </p:cNvPr>
            <p:cNvSpPr/>
            <p:nvPr/>
          </p:nvSpPr>
          <p:spPr>
            <a:xfrm>
              <a:off x="4965177" y="3831800"/>
              <a:ext cx="1485113" cy="1487373"/>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nSpc>
                  <a:spcPct val="90000"/>
                </a:lnSpc>
              </a:pPr>
              <a:r>
                <a:rPr lang="en-GB" b="1" dirty="0">
                  <a:solidFill>
                    <a:schemeClr val="accent2">
                      <a:lumMod val="75000"/>
                    </a:schemeClr>
                  </a:solidFill>
                  <a:effectLst/>
                  <a:latin typeface="Calibri" panose="020F0502020204030204" pitchFamily="34" charset="0"/>
                  <a:ea typeface="Times New Roman" panose="02020603050405020304" pitchFamily="18" charset="0"/>
                  <a:cs typeface="DaunPenh" panose="01010101010101010101" pitchFamily="2" charset="0"/>
                </a:rPr>
                <a:t>Swim Wales</a:t>
              </a:r>
              <a:endParaRPr lang="en-GB" sz="20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6" name="Freeform 27">
              <a:extLst>
                <a:ext uri="{FF2B5EF4-FFF2-40B4-BE49-F238E27FC236}">
                  <a16:creationId xmlns:a16="http://schemas.microsoft.com/office/drawing/2014/main" id="{350DB911-0703-429F-9A17-6BFC89C305FE}"/>
                </a:ext>
              </a:extLst>
            </p:cNvPr>
            <p:cNvSpPr/>
            <p:nvPr/>
          </p:nvSpPr>
          <p:spPr>
            <a:xfrm rot="3600008">
              <a:off x="3116530" y="4291445"/>
              <a:ext cx="1520848" cy="16349"/>
            </a:xfrm>
            <a:custGeom>
              <a:avLst/>
              <a:gdLst>
                <a:gd name="f0" fmla="val 10800000"/>
                <a:gd name="f1" fmla="val 5400000"/>
                <a:gd name="f2" fmla="val 180"/>
                <a:gd name="f3" fmla="val w"/>
                <a:gd name="f4" fmla="val h"/>
                <a:gd name="f5" fmla="val 0"/>
                <a:gd name="f6" fmla="val 1520846"/>
                <a:gd name="f7" fmla="val 16350"/>
                <a:gd name="f8" fmla="val 8175"/>
                <a:gd name="f9" fmla="+- 0 0 -90"/>
                <a:gd name="f10" fmla="*/ f3 1 1520846"/>
                <a:gd name="f11" fmla="*/ f4 1 16350"/>
                <a:gd name="f12" fmla="+- f7 0 f5"/>
                <a:gd name="f13" fmla="+- f6 0 f5"/>
                <a:gd name="f14" fmla="*/ f9 f0 1"/>
                <a:gd name="f15" fmla="*/ f13 1 1520846"/>
                <a:gd name="f16" fmla="*/ f12 1 16350"/>
                <a:gd name="f17" fmla="*/ 0 f13 1"/>
                <a:gd name="f18" fmla="*/ 8175 f12 1"/>
                <a:gd name="f19" fmla="*/ 1520846 f13 1"/>
                <a:gd name="f20" fmla="*/ f14 1 f2"/>
                <a:gd name="f21" fmla="*/ f17 1 1520846"/>
                <a:gd name="f22" fmla="*/ f18 1 16350"/>
                <a:gd name="f23" fmla="*/ f19 1 1520846"/>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20846"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35104" tIns="0" rIns="735104" bIns="0" anchor="ctr" anchorCtr="1" compatLnSpc="1"/>
            <a:lstStyle/>
            <a:p>
              <a:endParaRPr lang="en-GB"/>
            </a:p>
          </p:txBody>
        </p:sp>
        <p:sp>
          <p:nvSpPr>
            <p:cNvPr id="17" name="Freeform 28">
              <a:extLst>
                <a:ext uri="{FF2B5EF4-FFF2-40B4-BE49-F238E27FC236}">
                  <a16:creationId xmlns:a16="http://schemas.microsoft.com/office/drawing/2014/main" id="{A18FD96D-8EBD-4525-A36F-C52FB904DAC5}"/>
                </a:ext>
              </a:extLst>
            </p:cNvPr>
            <p:cNvSpPr/>
            <p:nvPr/>
          </p:nvSpPr>
          <p:spPr>
            <a:xfrm>
              <a:off x="3931719" y="4891126"/>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British Swimming </a:t>
              </a:r>
            </a:p>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(National Governing Body)</a:t>
              </a:r>
              <a:endParaRPr lang="en-GB" sz="12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18" name="Freeform 29">
              <a:extLst>
                <a:ext uri="{FF2B5EF4-FFF2-40B4-BE49-F238E27FC236}">
                  <a16:creationId xmlns:a16="http://schemas.microsoft.com/office/drawing/2014/main" id="{75C586A5-513C-4F6A-8F23-175BF93E0A9A}"/>
                </a:ext>
              </a:extLst>
            </p:cNvPr>
            <p:cNvSpPr/>
            <p:nvPr/>
          </p:nvSpPr>
          <p:spPr>
            <a:xfrm rot="5400013">
              <a:off x="2470589" y="4468400"/>
              <a:ext cx="1531437" cy="16349"/>
            </a:xfrm>
            <a:custGeom>
              <a:avLst/>
              <a:gdLst>
                <a:gd name="f0" fmla="val 10800000"/>
                <a:gd name="f1" fmla="val 5400000"/>
                <a:gd name="f2" fmla="val 180"/>
                <a:gd name="f3" fmla="val w"/>
                <a:gd name="f4" fmla="val h"/>
                <a:gd name="f5" fmla="val 0"/>
                <a:gd name="f6" fmla="val 1531441"/>
                <a:gd name="f7" fmla="val 16350"/>
                <a:gd name="f8" fmla="val 8175"/>
                <a:gd name="f9" fmla="+- 0 0 -90"/>
                <a:gd name="f10" fmla="*/ f3 1 1531441"/>
                <a:gd name="f11" fmla="*/ f4 1 16350"/>
                <a:gd name="f12" fmla="+- f7 0 f5"/>
                <a:gd name="f13" fmla="+- f6 0 f5"/>
                <a:gd name="f14" fmla="*/ f9 f0 1"/>
                <a:gd name="f15" fmla="*/ f13 1 1531441"/>
                <a:gd name="f16" fmla="*/ f12 1 16350"/>
                <a:gd name="f17" fmla="*/ 0 f13 1"/>
                <a:gd name="f18" fmla="*/ 8175 f12 1"/>
                <a:gd name="f19" fmla="*/ 1531441 f13 1"/>
                <a:gd name="f20" fmla="*/ f14 1 f2"/>
                <a:gd name="f21" fmla="*/ f17 1 1531441"/>
                <a:gd name="f22" fmla="*/ f18 1 16350"/>
                <a:gd name="f23" fmla="*/ f19 1 1531441"/>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31441" h="16350">
                  <a:moveTo>
                    <a:pt x="f5" y="f8"/>
                  </a:moveTo>
                  <a:lnTo>
                    <a:pt x="f6"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40133" tIns="0" rIns="740133" bIns="0" anchor="ctr" anchorCtr="1" compatLnSpc="1"/>
            <a:lstStyle/>
            <a:p>
              <a:endParaRPr lang="en-GB"/>
            </a:p>
          </p:txBody>
        </p:sp>
        <p:sp>
          <p:nvSpPr>
            <p:cNvPr id="19" name="Freeform 30">
              <a:extLst>
                <a:ext uri="{FF2B5EF4-FFF2-40B4-BE49-F238E27FC236}">
                  <a16:creationId xmlns:a16="http://schemas.microsoft.com/office/drawing/2014/main" id="{4CC00C3F-60AC-4AE4-BE91-5BBEBAAFD038}"/>
                </a:ext>
              </a:extLst>
            </p:cNvPr>
            <p:cNvSpPr/>
            <p:nvPr/>
          </p:nvSpPr>
          <p:spPr>
            <a:xfrm>
              <a:off x="2621146" y="5242292"/>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Employees</a:t>
              </a:r>
              <a:endParaRPr lang="en-GB" sz="12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20" name="Freeform 31">
              <a:extLst>
                <a:ext uri="{FF2B5EF4-FFF2-40B4-BE49-F238E27FC236}">
                  <a16:creationId xmlns:a16="http://schemas.microsoft.com/office/drawing/2014/main" id="{F5AC7996-968C-4DEB-B461-ECEB85724FEF}"/>
                </a:ext>
              </a:extLst>
            </p:cNvPr>
            <p:cNvSpPr/>
            <p:nvPr/>
          </p:nvSpPr>
          <p:spPr>
            <a:xfrm rot="18000008">
              <a:off x="1901922" y="4434311"/>
              <a:ext cx="1520848" cy="16349"/>
            </a:xfrm>
            <a:custGeom>
              <a:avLst/>
              <a:gdLst>
                <a:gd name="f0" fmla="val 10800000"/>
                <a:gd name="f1" fmla="val 5400000"/>
                <a:gd name="f2" fmla="val 180"/>
                <a:gd name="f3" fmla="val w"/>
                <a:gd name="f4" fmla="val h"/>
                <a:gd name="f5" fmla="val 0"/>
                <a:gd name="f6" fmla="val 1520846"/>
                <a:gd name="f7" fmla="val 16350"/>
                <a:gd name="f8" fmla="val 8175"/>
                <a:gd name="f9" fmla="+- 0 0 -90"/>
                <a:gd name="f10" fmla="*/ f3 1 1520846"/>
                <a:gd name="f11" fmla="*/ f4 1 16350"/>
                <a:gd name="f12" fmla="+- f7 0 f5"/>
                <a:gd name="f13" fmla="+- f6 0 f5"/>
                <a:gd name="f14" fmla="*/ f9 f0 1"/>
                <a:gd name="f15" fmla="*/ f13 1 1520846"/>
                <a:gd name="f16" fmla="*/ f12 1 16350"/>
                <a:gd name="f17" fmla="*/ 0 f13 1"/>
                <a:gd name="f18" fmla="*/ 8175 f12 1"/>
                <a:gd name="f19" fmla="*/ 1520846 f13 1"/>
                <a:gd name="f20" fmla="*/ f14 1 f2"/>
                <a:gd name="f21" fmla="*/ f17 1 1520846"/>
                <a:gd name="f22" fmla="*/ f18 1 16350"/>
                <a:gd name="f23" fmla="*/ f19 1 1520846"/>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20846" h="16350">
                  <a:moveTo>
                    <a:pt x="f6" y="f8"/>
                  </a:moveTo>
                  <a:lnTo>
                    <a:pt x="f5"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35104" tIns="0" rIns="735104" bIns="0" anchor="ctr" anchorCtr="1" compatLnSpc="1"/>
            <a:lstStyle/>
            <a:p>
              <a:endParaRPr lang="en-GB"/>
            </a:p>
          </p:txBody>
        </p:sp>
        <p:sp>
          <p:nvSpPr>
            <p:cNvPr id="21" name="Freeform 32">
              <a:extLst>
                <a:ext uri="{FF2B5EF4-FFF2-40B4-BE49-F238E27FC236}">
                  <a16:creationId xmlns:a16="http://schemas.microsoft.com/office/drawing/2014/main" id="{32E9A9D8-160C-4E83-8247-DC56FA56EA30}"/>
                </a:ext>
              </a:extLst>
            </p:cNvPr>
            <p:cNvSpPr/>
            <p:nvPr/>
          </p:nvSpPr>
          <p:spPr>
            <a:xfrm>
              <a:off x="1058037" y="4891126"/>
              <a:ext cx="1482862" cy="153143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Swansea University</a:t>
              </a:r>
              <a:endParaRPr lang="en-GB" sz="20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22" name="Freeform 33">
              <a:extLst>
                <a:ext uri="{FF2B5EF4-FFF2-40B4-BE49-F238E27FC236}">
                  <a16:creationId xmlns:a16="http://schemas.microsoft.com/office/drawing/2014/main" id="{F7234058-37D8-41D1-BE46-2F12A427ED84}"/>
                </a:ext>
              </a:extLst>
            </p:cNvPr>
            <p:cNvSpPr/>
            <p:nvPr/>
          </p:nvSpPr>
          <p:spPr>
            <a:xfrm rot="19800012">
              <a:off x="1387813" y="3816679"/>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6" y="f8"/>
                  </a:moveTo>
                  <a:lnTo>
                    <a:pt x="f5"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24131" tIns="0" rIns="724131" bIns="0" anchor="ctr" anchorCtr="1" compatLnSpc="1"/>
            <a:lstStyle/>
            <a:p>
              <a:endParaRPr lang="en-GB"/>
            </a:p>
          </p:txBody>
        </p:sp>
        <p:sp>
          <p:nvSpPr>
            <p:cNvPr id="23" name="Freeform 34">
              <a:extLst>
                <a:ext uri="{FF2B5EF4-FFF2-40B4-BE49-F238E27FC236}">
                  <a16:creationId xmlns:a16="http://schemas.microsoft.com/office/drawing/2014/main" id="{BAEAFFF5-0795-4219-91A4-F52979C1C690}"/>
                </a:ext>
              </a:extLst>
            </p:cNvPr>
            <p:cNvSpPr/>
            <p:nvPr/>
          </p:nvSpPr>
          <p:spPr>
            <a:xfrm>
              <a:off x="351166" y="3931719"/>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Competitors</a:t>
              </a:r>
              <a:endParaRPr lang="en-GB" sz="12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24" name="Freeform 35">
              <a:extLst>
                <a:ext uri="{FF2B5EF4-FFF2-40B4-BE49-F238E27FC236}">
                  <a16:creationId xmlns:a16="http://schemas.microsoft.com/office/drawing/2014/main" id="{A6B36E35-375C-4383-95B8-6365F4DFC7B3}"/>
                </a:ext>
              </a:extLst>
            </p:cNvPr>
            <p:cNvSpPr/>
            <p:nvPr/>
          </p:nvSpPr>
          <p:spPr>
            <a:xfrm>
              <a:off x="1136034" y="3210386"/>
              <a:ext cx="1485113" cy="16349"/>
            </a:xfrm>
            <a:custGeom>
              <a:avLst/>
              <a:gdLst>
                <a:gd name="f0" fmla="val 10800000"/>
                <a:gd name="f1" fmla="val 5400000"/>
                <a:gd name="f2" fmla="val 180"/>
                <a:gd name="f3" fmla="val w"/>
                <a:gd name="f4" fmla="val h"/>
                <a:gd name="f5" fmla="val 0"/>
                <a:gd name="f6" fmla="val 1485115"/>
                <a:gd name="f7" fmla="val 16350"/>
                <a:gd name="f8" fmla="val 8175"/>
                <a:gd name="f9" fmla="+- 0 0 -90"/>
                <a:gd name="f10" fmla="*/ f3 1 1485115"/>
                <a:gd name="f11" fmla="*/ f4 1 16350"/>
                <a:gd name="f12" fmla="+- f7 0 f5"/>
                <a:gd name="f13" fmla="+- f6 0 f5"/>
                <a:gd name="f14" fmla="*/ f9 f0 1"/>
                <a:gd name="f15" fmla="*/ f13 1 1485115"/>
                <a:gd name="f16" fmla="*/ f12 1 16350"/>
                <a:gd name="f17" fmla="*/ 0 f13 1"/>
                <a:gd name="f18" fmla="*/ 8175 f12 1"/>
                <a:gd name="f19" fmla="*/ 1485115 f13 1"/>
                <a:gd name="f20" fmla="*/ f14 1 f2"/>
                <a:gd name="f21" fmla="*/ f17 1 1485115"/>
                <a:gd name="f22" fmla="*/ f18 1 16350"/>
                <a:gd name="f23" fmla="*/ f19 1 148511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85115" h="16350">
                  <a:moveTo>
                    <a:pt x="f6" y="f8"/>
                  </a:moveTo>
                  <a:lnTo>
                    <a:pt x="f5"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18133" tIns="0" rIns="718133" bIns="0" anchor="ctr" anchorCtr="1" compatLnSpc="1"/>
            <a:lstStyle/>
            <a:p>
              <a:endParaRPr lang="en-GB"/>
            </a:p>
          </p:txBody>
        </p:sp>
        <p:sp>
          <p:nvSpPr>
            <p:cNvPr id="25" name="Freeform 36">
              <a:extLst>
                <a:ext uri="{FF2B5EF4-FFF2-40B4-BE49-F238E27FC236}">
                  <a16:creationId xmlns:a16="http://schemas.microsoft.com/office/drawing/2014/main" id="{A8E174BC-7A59-4620-B168-9A8D796A9C51}"/>
                </a:ext>
              </a:extLst>
            </p:cNvPr>
            <p:cNvSpPr/>
            <p:nvPr/>
          </p:nvSpPr>
          <p:spPr>
            <a:xfrm>
              <a:off x="-219005" y="2552248"/>
              <a:ext cx="1304087" cy="1348973"/>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600" b="1" kern="1200" dirty="0">
                  <a:solidFill>
                    <a:schemeClr val="accent2">
                      <a:lumMod val="75000"/>
                    </a:schemeClr>
                  </a:solidFill>
                  <a:effectLst/>
                  <a:latin typeface="Calibri" panose="020F0502020204030204" pitchFamily="34" charset="0"/>
                  <a:ea typeface="Times New Roman" panose="02020603050405020304" pitchFamily="18" charset="0"/>
                  <a:cs typeface="Times New Roman" panose="02020603050405020304" pitchFamily="18" charset="0"/>
                </a:rPr>
                <a:t>Suppliers</a:t>
              </a:r>
              <a:endParaRPr lang="en-GB" sz="1200" dirty="0">
                <a:solidFill>
                  <a:schemeClr val="accent2">
                    <a:lumMod val="75000"/>
                  </a:schemeClr>
                </a:solidFill>
                <a:effectLst/>
                <a:latin typeface="Calibri" panose="020F0502020204030204" pitchFamily="34" charset="0"/>
                <a:ea typeface="Times New Roman" panose="02020603050405020304" pitchFamily="18" charset="0"/>
              </a:endParaRPr>
            </a:p>
          </p:txBody>
        </p:sp>
        <p:sp>
          <p:nvSpPr>
            <p:cNvPr id="26" name="Freeform 37">
              <a:extLst>
                <a:ext uri="{FF2B5EF4-FFF2-40B4-BE49-F238E27FC236}">
                  <a16:creationId xmlns:a16="http://schemas.microsoft.com/office/drawing/2014/main" id="{75CF17A2-48A1-4FC6-AAC3-D57A8B12C604}"/>
                </a:ext>
              </a:extLst>
            </p:cNvPr>
            <p:cNvSpPr/>
            <p:nvPr/>
          </p:nvSpPr>
          <p:spPr>
            <a:xfrm rot="1800004">
              <a:off x="1523629" y="2240343"/>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6" y="f8"/>
                  </a:moveTo>
                  <a:lnTo>
                    <a:pt x="f5" y="f8"/>
                  </a:lnTo>
                </a:path>
              </a:pathLst>
            </a:custGeom>
            <a:ln/>
          </p:spPr>
          <p:style>
            <a:lnRef idx="1">
              <a:schemeClr val="accent2"/>
            </a:lnRef>
            <a:fillRef idx="0">
              <a:schemeClr val="accent2"/>
            </a:fillRef>
            <a:effectRef idx="0">
              <a:schemeClr val="accent2"/>
            </a:effectRef>
            <a:fontRef idx="minor">
              <a:schemeClr val="tx1"/>
            </a:fontRef>
          </p:style>
          <p:txBody>
            <a:bodyPr vert="horz" wrap="square" lIns="724131" tIns="0" rIns="724131" bIns="0" anchor="ctr" anchorCtr="1" compatLnSpc="1"/>
            <a:lstStyle/>
            <a:p>
              <a:endParaRPr lang="en-GB"/>
            </a:p>
          </p:txBody>
        </p:sp>
        <p:sp>
          <p:nvSpPr>
            <p:cNvPr id="27" name="Freeform 38">
              <a:extLst>
                <a:ext uri="{FF2B5EF4-FFF2-40B4-BE49-F238E27FC236}">
                  <a16:creationId xmlns:a16="http://schemas.microsoft.com/office/drawing/2014/main" id="{E3E2D7D1-0BBF-4BD2-91F2-C751BCF78DEC}"/>
                </a:ext>
              </a:extLst>
            </p:cNvPr>
            <p:cNvSpPr/>
            <p:nvPr/>
          </p:nvSpPr>
          <p:spPr>
            <a:xfrm>
              <a:off x="520871" y="830482"/>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chemeClr val="accent1">
                <a:lumMod val="40000"/>
                <a:lumOff val="60000"/>
              </a:schemeClr>
            </a:solidFill>
            <a:ln/>
          </p:spPr>
          <p:style>
            <a:lnRef idx="1">
              <a:schemeClr val="accent2"/>
            </a:lnRef>
            <a:fillRef idx="2">
              <a:schemeClr val="accent2"/>
            </a:fillRef>
            <a:effectRef idx="1">
              <a:schemeClr val="accent2"/>
            </a:effectRef>
            <a:fontRef idx="minor">
              <a:schemeClr val="dk1"/>
            </a:fontRef>
          </p:style>
          <p:txBody>
            <a:bodyPr vert="horz" wrap="square" lIns="187159" tIns="173589" rIns="187159" bIns="173589" anchor="ctr" anchorCtr="1" compatLnSpc="1"/>
            <a:lstStyle/>
            <a:p>
              <a:pPr algn="ctr">
                <a:lnSpc>
                  <a:spcPct val="90000"/>
                </a:lnSpc>
              </a:pPr>
              <a:r>
                <a:rPr lang="en-GB" sz="1100" b="1" kern="1200" dirty="0">
                  <a:solidFill>
                    <a:schemeClr val="accent2">
                      <a:lumMod val="75000"/>
                    </a:schemeClr>
                  </a:solidFill>
                  <a:effectLst/>
                  <a:latin typeface="Calibri" panose="020F0502020204030204" pitchFamily="34" charset="0"/>
                  <a:ea typeface="Times New Roman" panose="02020603050405020304" pitchFamily="18" charset="0"/>
                  <a:cs typeface="Arial" panose="020B0604020202020204" pitchFamily="34" charset="0"/>
                </a:rPr>
                <a:t>Government</a:t>
              </a:r>
              <a:endParaRPr lang="en-GB" sz="1100" dirty="0">
                <a:solidFill>
                  <a:schemeClr val="accent2">
                    <a:lumMod val="75000"/>
                  </a:schemeClr>
                </a:solidFill>
                <a:effectLst/>
                <a:latin typeface="Calibri" panose="020F0502020204030204" pitchFamily="34" charset="0"/>
                <a:ea typeface="Times New Roman" panose="02020603050405020304" pitchFamily="18" charset="0"/>
                <a:cs typeface="Arial" panose="020B0604020202020204" pitchFamily="34" charset="0"/>
              </a:endParaRPr>
            </a:p>
          </p:txBody>
        </p:sp>
      </p:grpSp>
      <p:sp>
        <p:nvSpPr>
          <p:cNvPr id="32" name="Rectangle 31">
            <a:extLst>
              <a:ext uri="{FF2B5EF4-FFF2-40B4-BE49-F238E27FC236}">
                <a16:creationId xmlns:a16="http://schemas.microsoft.com/office/drawing/2014/main" id="{4B831CFC-AADF-43A5-9BAC-DE3F3FCBF11B}"/>
              </a:ext>
            </a:extLst>
          </p:cNvPr>
          <p:cNvSpPr/>
          <p:nvPr/>
        </p:nvSpPr>
        <p:spPr>
          <a:xfrm>
            <a:off x="2940392" y="543635"/>
            <a:ext cx="6326018" cy="707886"/>
          </a:xfrm>
          <a:prstGeom prst="rect">
            <a:avLst/>
          </a:prstGeom>
        </p:spPr>
        <p:txBody>
          <a:bodyPr wrap="square">
            <a:spAutoFit/>
          </a:bodyPr>
          <a:lstStyle/>
          <a:p>
            <a:pPr algn="ctr"/>
            <a:r>
              <a:rPr lang="en-US" sz="40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Stakeholder Diagram - After</a:t>
            </a:r>
          </a:p>
        </p:txBody>
      </p:sp>
    </p:spTree>
    <p:extLst>
      <p:ext uri="{BB962C8B-B14F-4D97-AF65-F5344CB8AC3E}">
        <p14:creationId xmlns:p14="http://schemas.microsoft.com/office/powerpoint/2010/main" val="3015091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147119-2FF3-4E24-BEAE-12F0711AA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A474E1CC-1624-4E5E-8E46-07272611A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1253578"/>
            <a:ext cx="6926319" cy="4338083"/>
          </a:xfrm>
          <a:prstGeom prst="roundRect">
            <a:avLst>
              <a:gd name="adj" fmla="val 2158"/>
            </a:avLst>
          </a:prstGeom>
          <a:gradFill>
            <a:gsLst>
              <a:gs pos="0">
                <a:schemeClr val="bg1">
                  <a:lumMod val="95000"/>
                </a:schemeClr>
              </a:gs>
              <a:gs pos="100000">
                <a:schemeClr val="bg1">
                  <a:lumMod val="85000"/>
                </a:schemeClr>
              </a:gs>
            </a:gsLst>
            <a:lin ang="5400000" scaled="0"/>
          </a:gradFill>
          <a:ln w="82550" cap="sq">
            <a:solidFill>
              <a:schemeClr val="bg1">
                <a:lumMod val="95000"/>
              </a:schemeClr>
            </a:solidFill>
            <a:miter lim="800000"/>
          </a:ln>
          <a:scene3d>
            <a:camera prst="orthographicFront"/>
            <a:lightRig rig="threePt" dir="t">
              <a:rot lat="0" lon="0" rev="2700000"/>
            </a:lightRig>
          </a:scene3d>
          <a:sp3d contourW="6350">
            <a:bevelT h="38100"/>
            <a:contourClr>
              <a:schemeClr val="bg1">
                <a:lumMod val="6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7B881301-ECA9-4403-B094-4172E790557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74141"/>
          <a:stretch/>
        </p:blipFill>
        <p:spPr>
          <a:xfrm>
            <a:off x="0" y="1"/>
            <a:ext cx="12192000" cy="1773382"/>
          </a:xfrm>
          <a:prstGeom prst="rect">
            <a:avLst/>
          </a:prstGeom>
        </p:spPr>
      </p:pic>
      <p:graphicFrame>
        <p:nvGraphicFramePr>
          <p:cNvPr id="8" name="Content Placeholder 2">
            <a:extLst>
              <a:ext uri="{FF2B5EF4-FFF2-40B4-BE49-F238E27FC236}">
                <a16:creationId xmlns:a16="http://schemas.microsoft.com/office/drawing/2014/main" id="{923CEAC6-B94C-487C-8DDA-3F82C2A36C67}"/>
              </a:ext>
            </a:extLst>
          </p:cNvPr>
          <p:cNvGraphicFramePr>
            <a:graphicFrameLocks noGrp="1"/>
          </p:cNvGraphicFramePr>
          <p:nvPr>
            <p:ph sz="quarter" idx="13"/>
            <p:extLst>
              <p:ext uri="{D42A27DB-BD31-4B8C-83A1-F6EECF244321}">
                <p14:modId xmlns:p14="http://schemas.microsoft.com/office/powerpoint/2010/main" val="2341540441"/>
              </p:ext>
            </p:extLst>
          </p:nvPr>
        </p:nvGraphicFramePr>
        <p:xfrm>
          <a:off x="4964770" y="1625717"/>
          <a:ext cx="6305371" cy="3593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Rectangle 10">
            <a:extLst>
              <a:ext uri="{FF2B5EF4-FFF2-40B4-BE49-F238E27FC236}">
                <a16:creationId xmlns:a16="http://schemas.microsoft.com/office/drawing/2014/main" id="{07A9E4D0-2FEB-4A05-94F5-991F9AAF4364}"/>
              </a:ext>
            </a:extLst>
          </p:cNvPr>
          <p:cNvSpPr/>
          <p:nvPr/>
        </p:nvSpPr>
        <p:spPr>
          <a:xfrm>
            <a:off x="-214913" y="2545456"/>
            <a:ext cx="5179683" cy="1754326"/>
          </a:xfrm>
          <a:prstGeom prst="rect">
            <a:avLst/>
          </a:prstGeom>
        </p:spPr>
        <p:txBody>
          <a:bodyPr wrap="square">
            <a:spAutoFit/>
          </a:bodyPr>
          <a:lstStyle/>
          <a:p>
            <a:pPr algn="ctr"/>
            <a:r>
              <a:rPr lang="en-US" sz="54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What I Purpose for the Club</a:t>
            </a:r>
          </a:p>
        </p:txBody>
      </p:sp>
    </p:spTree>
    <p:extLst>
      <p:ext uri="{BB962C8B-B14F-4D97-AF65-F5344CB8AC3E}">
        <p14:creationId xmlns:p14="http://schemas.microsoft.com/office/powerpoint/2010/main" val="333324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098" name="Picture 2">
            <a:extLst>
              <a:ext uri="{FF2B5EF4-FFF2-40B4-BE49-F238E27FC236}">
                <a16:creationId xmlns:a16="http://schemas.microsoft.com/office/drawing/2014/main" id="{5081D908-AB9C-496D-85F3-366FDEAC33B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92216" y="550656"/>
            <a:ext cx="5734663" cy="3770541"/>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83E81E64-01F9-4FCE-8B6F-22C9C0903588}"/>
              </a:ext>
            </a:extLst>
          </p:cNvPr>
          <p:cNvSpPr/>
          <p:nvPr/>
        </p:nvSpPr>
        <p:spPr>
          <a:xfrm>
            <a:off x="3157761" y="4866323"/>
            <a:ext cx="6326018" cy="1569660"/>
          </a:xfrm>
          <a:prstGeom prst="rect">
            <a:avLst/>
          </a:prstGeom>
        </p:spPr>
        <p:txBody>
          <a:bodyPr wrap="square">
            <a:spAutoFit/>
          </a:bodyPr>
          <a:lstStyle/>
          <a:p>
            <a:pPr algn="ctr"/>
            <a:r>
              <a:rPr lang="en-US" sz="48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Good Example of a Website</a:t>
            </a:r>
          </a:p>
        </p:txBody>
      </p:sp>
    </p:spTree>
    <p:extLst>
      <p:ext uri="{BB962C8B-B14F-4D97-AF65-F5344CB8AC3E}">
        <p14:creationId xmlns:p14="http://schemas.microsoft.com/office/powerpoint/2010/main" val="2008230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54FD0ED-298E-4FA9-B230-668A95790C30}"/>
              </a:ext>
            </a:extLst>
          </p:cNvPr>
          <p:cNvSpPr/>
          <p:nvPr/>
        </p:nvSpPr>
        <p:spPr>
          <a:xfrm>
            <a:off x="2932678" y="609602"/>
            <a:ext cx="6326018" cy="1446550"/>
          </a:xfrm>
          <a:prstGeom prst="rect">
            <a:avLst/>
          </a:prstGeom>
        </p:spPr>
        <p:txBody>
          <a:bodyPr wrap="square">
            <a:spAutoFit/>
          </a:bodyPr>
          <a:lstStyle/>
          <a:p>
            <a:pPr algn="ctr"/>
            <a:r>
              <a:rPr lang="en-US" sz="44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Good Example of Social Media</a:t>
            </a:r>
          </a:p>
        </p:txBody>
      </p:sp>
      <p:pic>
        <p:nvPicPr>
          <p:cNvPr id="1026" name="Picture 2">
            <a:extLst>
              <a:ext uri="{FF2B5EF4-FFF2-40B4-BE49-F238E27FC236}">
                <a16:creationId xmlns:a16="http://schemas.microsoft.com/office/drawing/2014/main" id="{7309C57A-FBFD-4727-A0DC-CD3B104A12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4393" y="1436598"/>
            <a:ext cx="2415072" cy="52296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B448657-F81B-4EAA-B72D-8E312F03F9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1500" y="1436598"/>
            <a:ext cx="2835226" cy="504040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F9E0391C-63D3-4D29-ABC7-A38B0C5D23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0799" y="1436598"/>
            <a:ext cx="2835226" cy="5040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1255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41" name="Picture 2">
            <a:extLst>
              <a:ext uri="{FF2B5EF4-FFF2-40B4-BE49-F238E27FC236}">
                <a16:creationId xmlns:a16="http://schemas.microsoft.com/office/drawing/2014/main" id="{6F7F75A8-F68A-4A99-AC79-B940B81A72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43" name="Picture 142">
            <a:extLst>
              <a:ext uri="{FF2B5EF4-FFF2-40B4-BE49-F238E27FC236}">
                <a16:creationId xmlns:a16="http://schemas.microsoft.com/office/drawing/2014/main" id="{BD56AA71-3722-47B6-8962-814154E97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 name="Picture 2" descr="2018-19 Michigan Athletics Sport Posters - University of Michigan ...">
            <a:extLst>
              <a:ext uri="{FF2B5EF4-FFF2-40B4-BE49-F238E27FC236}">
                <a16:creationId xmlns:a16="http://schemas.microsoft.com/office/drawing/2014/main" id="{3141D145-B80C-4512-8780-CFD98A37ACB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588" r="4" b="4"/>
          <a:stretch/>
        </p:blipFill>
        <p:spPr bwMode="auto">
          <a:xfrm>
            <a:off x="913775" y="550656"/>
            <a:ext cx="5022206" cy="3292475"/>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026" name="Picture 2" descr="Water Polo Sessions at Secondary - Bangkok Prep">
            <a:extLst>
              <a:ext uri="{FF2B5EF4-FFF2-40B4-BE49-F238E27FC236}">
                <a16:creationId xmlns:a16="http://schemas.microsoft.com/office/drawing/2014/main" id="{7F752624-B68F-468A-AAFF-98559DDC43E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0704" r="-2" b="32913"/>
          <a:stretch/>
        </p:blipFill>
        <p:spPr bwMode="auto">
          <a:xfrm>
            <a:off x="6256020" y="550656"/>
            <a:ext cx="5022206" cy="3292475"/>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F5F0D90D-D809-4931-922B-C7012CCD5B75}"/>
              </a:ext>
            </a:extLst>
          </p:cNvPr>
          <p:cNvSpPr/>
          <p:nvPr/>
        </p:nvSpPr>
        <p:spPr>
          <a:xfrm>
            <a:off x="2932991" y="4393787"/>
            <a:ext cx="6326018" cy="769441"/>
          </a:xfrm>
          <a:prstGeom prst="rect">
            <a:avLst/>
          </a:prstGeom>
        </p:spPr>
        <p:txBody>
          <a:bodyPr wrap="square">
            <a:spAutoFit/>
          </a:bodyPr>
          <a:lstStyle/>
          <a:p>
            <a:pPr algn="ctr"/>
            <a:r>
              <a:rPr lang="en-US" sz="44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Good Example of Posters</a:t>
            </a:r>
          </a:p>
        </p:txBody>
      </p:sp>
    </p:spTree>
    <p:extLst>
      <p:ext uri="{BB962C8B-B14F-4D97-AF65-F5344CB8AC3E}">
        <p14:creationId xmlns:p14="http://schemas.microsoft.com/office/powerpoint/2010/main" val="1351365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graphicFrame>
        <p:nvGraphicFramePr>
          <p:cNvPr id="26" name="Content Placeholder 2">
            <a:extLst>
              <a:ext uri="{FF2B5EF4-FFF2-40B4-BE49-F238E27FC236}">
                <a16:creationId xmlns:a16="http://schemas.microsoft.com/office/drawing/2014/main" id="{D5CE5A06-033C-41F3-8CD3-EC881C7A0573}"/>
              </a:ext>
            </a:extLst>
          </p:cNvPr>
          <p:cNvGraphicFramePr>
            <a:graphicFrameLocks noGrp="1"/>
          </p:cNvGraphicFramePr>
          <p:nvPr>
            <p:ph sz="quarter" idx="13"/>
            <p:extLst>
              <p:ext uri="{D42A27DB-BD31-4B8C-83A1-F6EECF244321}">
                <p14:modId xmlns:p14="http://schemas.microsoft.com/office/powerpoint/2010/main" val="1976072583"/>
              </p:ext>
            </p:extLst>
          </p:nvPr>
        </p:nvGraphicFramePr>
        <p:xfrm>
          <a:off x="1286934" y="2535162"/>
          <a:ext cx="9618132" cy="3071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Rectangle 18">
            <a:extLst>
              <a:ext uri="{FF2B5EF4-FFF2-40B4-BE49-F238E27FC236}">
                <a16:creationId xmlns:a16="http://schemas.microsoft.com/office/drawing/2014/main" id="{B4AAD258-9F79-4DD0-9F80-4E81EE69E840}"/>
              </a:ext>
            </a:extLst>
          </p:cNvPr>
          <p:cNvSpPr/>
          <p:nvPr/>
        </p:nvSpPr>
        <p:spPr>
          <a:xfrm>
            <a:off x="3049104" y="281636"/>
            <a:ext cx="6326018" cy="1938992"/>
          </a:xfrm>
          <a:prstGeom prst="rect">
            <a:avLst/>
          </a:prstGeom>
        </p:spPr>
        <p:txBody>
          <a:bodyPr wrap="square">
            <a:spAutoFit/>
          </a:bodyPr>
          <a:lstStyle/>
          <a:p>
            <a:pPr algn="ctr"/>
            <a:r>
              <a:rPr lang="en-US" sz="4000" b="1" dirty="0" err="1">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Aberavon</a:t>
            </a:r>
            <a:r>
              <a:rPr lang="en-US" sz="40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 &amp; Swansea University Water polo Clubs working together</a:t>
            </a:r>
          </a:p>
        </p:txBody>
      </p:sp>
      <p:pic>
        <p:nvPicPr>
          <p:cNvPr id="9" name="Graphic 8" descr="Daily calendar">
            <a:extLst>
              <a:ext uri="{FF2B5EF4-FFF2-40B4-BE49-F238E27FC236}">
                <a16:creationId xmlns:a16="http://schemas.microsoft.com/office/drawing/2014/main" id="{36A3ACF4-2B02-487A-B54B-6928E05C866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299252" y="2653747"/>
            <a:ext cx="914400" cy="914400"/>
          </a:xfrm>
          <a:prstGeom prst="rect">
            <a:avLst/>
          </a:prstGeom>
        </p:spPr>
      </p:pic>
      <p:pic>
        <p:nvPicPr>
          <p:cNvPr id="13" name="Graphic 12" descr="Bus">
            <a:extLst>
              <a:ext uri="{FF2B5EF4-FFF2-40B4-BE49-F238E27FC236}">
                <a16:creationId xmlns:a16="http://schemas.microsoft.com/office/drawing/2014/main" id="{C8E17A89-B61F-40B4-BA07-6278D609367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687759" y="2768600"/>
            <a:ext cx="914400" cy="914400"/>
          </a:xfrm>
          <a:prstGeom prst="rect">
            <a:avLst/>
          </a:prstGeom>
        </p:spPr>
      </p:pic>
      <p:pic>
        <p:nvPicPr>
          <p:cNvPr id="17" name="Graphic 16" descr="Marker">
            <a:extLst>
              <a:ext uri="{FF2B5EF4-FFF2-40B4-BE49-F238E27FC236}">
                <a16:creationId xmlns:a16="http://schemas.microsoft.com/office/drawing/2014/main" id="{3AFD4BB5-8A62-47C6-9AA4-B534D4900A0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917922" y="2768600"/>
            <a:ext cx="914400" cy="914400"/>
          </a:xfrm>
          <a:prstGeom prst="rect">
            <a:avLst/>
          </a:prstGeom>
        </p:spPr>
      </p:pic>
    </p:spTree>
    <p:extLst>
      <p:ext uri="{BB962C8B-B14F-4D97-AF65-F5344CB8AC3E}">
        <p14:creationId xmlns:p14="http://schemas.microsoft.com/office/powerpoint/2010/main" val="2789791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AC690C-826D-4392-B118-0ACE1FEE69A8}"/>
              </a:ext>
            </a:extLst>
          </p:cNvPr>
          <p:cNvSpPr/>
          <p:nvPr/>
        </p:nvSpPr>
        <p:spPr>
          <a:xfrm>
            <a:off x="2777998" y="728260"/>
            <a:ext cx="6636003" cy="540147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15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Brand Logo Examples</a:t>
            </a:r>
          </a:p>
        </p:txBody>
      </p:sp>
    </p:spTree>
    <p:extLst>
      <p:ext uri="{BB962C8B-B14F-4D97-AF65-F5344CB8AC3E}">
        <p14:creationId xmlns:p14="http://schemas.microsoft.com/office/powerpoint/2010/main" val="2059052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33" name="Picture 2">
            <a:extLst>
              <a:ext uri="{FF2B5EF4-FFF2-40B4-BE49-F238E27FC236}">
                <a16:creationId xmlns:a16="http://schemas.microsoft.com/office/drawing/2014/main" id="{8B9DE759-E652-4388-8FE4-67CDFF5DF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72">
            <a:extLst>
              <a:ext uri="{FF2B5EF4-FFF2-40B4-BE49-F238E27FC236}">
                <a16:creationId xmlns:a16="http://schemas.microsoft.com/office/drawing/2014/main" id="{3625A826-0478-494A-9CFD-52063A91F3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6" name="Picture 2">
            <a:extLst>
              <a:ext uri="{FF2B5EF4-FFF2-40B4-BE49-F238E27FC236}">
                <a16:creationId xmlns:a16="http://schemas.microsoft.com/office/drawing/2014/main" id="{FAFE5FED-A8E1-48A7-AF05-8FCFC4F6547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7578"/>
          <a:stretch/>
        </p:blipFill>
        <p:spPr bwMode="auto">
          <a:xfrm rot="5400000">
            <a:off x="6812152" y="2339890"/>
            <a:ext cx="3517494" cy="4226267"/>
          </a:xfrm>
          <a:prstGeom prst="roundRect">
            <a:avLst>
              <a:gd name="adj" fmla="val 5301"/>
            </a:avLst>
          </a:prstGeom>
          <a:noFill/>
          <a:ln w="82550" cap="sq">
            <a:solidFill>
              <a:schemeClr val="accent5"/>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067F2905-DFDE-4FE5-8379-387C801EB41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496" r="9468"/>
          <a:stretch/>
        </p:blipFill>
        <p:spPr bwMode="auto">
          <a:xfrm rot="5400000">
            <a:off x="779440" y="2806585"/>
            <a:ext cx="3821320" cy="3292878"/>
          </a:xfrm>
          <a:prstGeom prst="roundRect">
            <a:avLst>
              <a:gd name="adj" fmla="val 5301"/>
            </a:avLst>
          </a:prstGeom>
          <a:noFill/>
          <a:ln w="82550" cap="sq">
            <a:solidFill>
              <a:schemeClr val="accent5"/>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EAB12DE2-0A48-45E0-8E52-72B86101969F}"/>
              </a:ext>
            </a:extLst>
          </p:cNvPr>
          <p:cNvSpPr/>
          <p:nvPr/>
        </p:nvSpPr>
        <p:spPr>
          <a:xfrm>
            <a:off x="2932991" y="788038"/>
            <a:ext cx="6326018" cy="1754326"/>
          </a:xfrm>
          <a:prstGeom prst="rect">
            <a:avLst/>
          </a:prstGeom>
        </p:spPr>
        <p:txBody>
          <a:bodyPr wrap="square">
            <a:spAutoFit/>
          </a:bodyPr>
          <a:lstStyle/>
          <a:p>
            <a:pPr algn="ctr"/>
            <a:r>
              <a:rPr lang="en-US" sz="54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Children Water Polo Logo</a:t>
            </a:r>
          </a:p>
        </p:txBody>
      </p:sp>
    </p:spTree>
    <p:extLst>
      <p:ext uri="{BB962C8B-B14F-4D97-AF65-F5344CB8AC3E}">
        <p14:creationId xmlns:p14="http://schemas.microsoft.com/office/powerpoint/2010/main" val="276379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33"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2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5" name="Rectangle 23">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27">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12" name="Chart 11">
            <a:extLst>
              <a:ext uri="{FF2B5EF4-FFF2-40B4-BE49-F238E27FC236}">
                <a16:creationId xmlns:a16="http://schemas.microsoft.com/office/drawing/2014/main" id="{85176674-C8B0-4963-A8B8-1C989D5DD902}"/>
              </a:ext>
            </a:extLst>
          </p:cNvPr>
          <p:cNvGraphicFramePr>
            <a:graphicFrameLocks/>
          </p:cNvGraphicFramePr>
          <p:nvPr>
            <p:extLst>
              <p:ext uri="{D42A27DB-BD31-4B8C-83A1-F6EECF244321}">
                <p14:modId xmlns:p14="http://schemas.microsoft.com/office/powerpoint/2010/main" val="437586959"/>
              </p:ext>
            </p:extLst>
          </p:nvPr>
        </p:nvGraphicFramePr>
        <p:xfrm>
          <a:off x="6095903" y="957486"/>
          <a:ext cx="5135784" cy="4935130"/>
        </p:xfrm>
        <a:graphic>
          <a:graphicData uri="http://schemas.openxmlformats.org/drawingml/2006/chart">
            <c:chart xmlns:c="http://schemas.openxmlformats.org/drawingml/2006/chart" xmlns:r="http://schemas.openxmlformats.org/officeDocument/2006/relationships" r:id="rId4"/>
          </a:graphicData>
        </a:graphic>
      </p:graphicFrame>
      <p:sp>
        <p:nvSpPr>
          <p:cNvPr id="29" name="Rectangle 28">
            <a:extLst>
              <a:ext uri="{FF2B5EF4-FFF2-40B4-BE49-F238E27FC236}">
                <a16:creationId xmlns:a16="http://schemas.microsoft.com/office/drawing/2014/main" id="{A9475FDD-A9E4-4F1A-A63F-8DACC7990327}"/>
              </a:ext>
            </a:extLst>
          </p:cNvPr>
          <p:cNvSpPr/>
          <p:nvPr/>
        </p:nvSpPr>
        <p:spPr>
          <a:xfrm>
            <a:off x="189791" y="2331088"/>
            <a:ext cx="6326018" cy="2862322"/>
          </a:xfrm>
          <a:prstGeom prst="rect">
            <a:avLst/>
          </a:prstGeom>
        </p:spPr>
        <p:txBody>
          <a:bodyPr wrap="square">
            <a:spAutoFit/>
          </a:bodyPr>
          <a:lstStyle/>
          <a:p>
            <a:pPr algn="ctr"/>
            <a:r>
              <a:rPr lang="en-US" sz="60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Children Water Polo Logo – Case Study</a:t>
            </a:r>
          </a:p>
        </p:txBody>
      </p:sp>
    </p:spTree>
    <p:extLst>
      <p:ext uri="{BB962C8B-B14F-4D97-AF65-F5344CB8AC3E}">
        <p14:creationId xmlns:p14="http://schemas.microsoft.com/office/powerpoint/2010/main" val="3139688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3086" name="Picture 2">
            <a:extLst>
              <a:ext uri="{FF2B5EF4-FFF2-40B4-BE49-F238E27FC236}">
                <a16:creationId xmlns:a16="http://schemas.microsoft.com/office/drawing/2014/main" id="{8B9DE759-E652-4388-8FE4-67CDFF5DF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087" name="Picture 82">
            <a:extLst>
              <a:ext uri="{FF2B5EF4-FFF2-40B4-BE49-F238E27FC236}">
                <a16:creationId xmlns:a16="http://schemas.microsoft.com/office/drawing/2014/main" id="{3625A826-0478-494A-9CFD-52063A91F3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076" name="Picture 4">
            <a:extLst>
              <a:ext uri="{FF2B5EF4-FFF2-40B4-BE49-F238E27FC236}">
                <a16:creationId xmlns:a16="http://schemas.microsoft.com/office/drawing/2014/main" id="{B58138ED-9870-46EC-BB0C-A6866EA00A0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5400000">
            <a:off x="347841" y="2716511"/>
            <a:ext cx="4391270" cy="3293453"/>
          </a:xfrm>
          <a:prstGeom prst="roundRect">
            <a:avLst>
              <a:gd name="adj" fmla="val 5301"/>
            </a:avLst>
          </a:prstGeom>
          <a:noFill/>
          <a:ln w="82550" cap="sq">
            <a:solidFill>
              <a:schemeClr val="accent5"/>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3084" name="Picture 12">
            <a:extLst>
              <a:ext uri="{FF2B5EF4-FFF2-40B4-BE49-F238E27FC236}">
                <a16:creationId xmlns:a16="http://schemas.microsoft.com/office/drawing/2014/main" id="{55D2A9E9-0F58-4F09-89C9-AEC8E013B7A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rot="5400000">
            <a:off x="5897531" y="2624722"/>
            <a:ext cx="4587140" cy="3440355"/>
          </a:xfrm>
          <a:prstGeom prst="roundRect">
            <a:avLst>
              <a:gd name="adj" fmla="val 5301"/>
            </a:avLst>
          </a:prstGeom>
          <a:noFill/>
          <a:ln w="82550" cap="sq">
            <a:solidFill>
              <a:schemeClr val="accent5"/>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66A9A793-F8D5-46A5-A273-8948A97695B3}"/>
              </a:ext>
            </a:extLst>
          </p:cNvPr>
          <p:cNvSpPr/>
          <p:nvPr/>
        </p:nvSpPr>
        <p:spPr>
          <a:xfrm>
            <a:off x="2543477" y="206638"/>
            <a:ext cx="7363948" cy="1754326"/>
          </a:xfrm>
          <a:prstGeom prst="rect">
            <a:avLst/>
          </a:prstGeom>
        </p:spPr>
        <p:txBody>
          <a:bodyPr wrap="square">
            <a:spAutoFit/>
          </a:bodyPr>
          <a:lstStyle/>
          <a:p>
            <a:pPr algn="ctr"/>
            <a:r>
              <a:rPr lang="en-US" sz="54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Men &amp; Women’s Water Polo Team Logo</a:t>
            </a:r>
          </a:p>
        </p:txBody>
      </p:sp>
    </p:spTree>
    <p:extLst>
      <p:ext uri="{BB962C8B-B14F-4D97-AF65-F5344CB8AC3E}">
        <p14:creationId xmlns:p14="http://schemas.microsoft.com/office/powerpoint/2010/main" val="1211188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1F1DF0-B239-44FA-9FD3-2BE300825662}"/>
              </a:ext>
            </a:extLst>
          </p:cNvPr>
          <p:cNvSpPr/>
          <p:nvPr/>
        </p:nvSpPr>
        <p:spPr>
          <a:xfrm>
            <a:off x="2831313" y="530087"/>
            <a:ext cx="6528748" cy="707886"/>
          </a:xfrm>
          <a:prstGeom prst="rect">
            <a:avLst/>
          </a:prstGeom>
        </p:spPr>
        <p:txBody>
          <a:bodyPr wrap="square">
            <a:spAutoFit/>
          </a:bodyPr>
          <a:lstStyle/>
          <a:p>
            <a:pPr algn="ctr"/>
            <a:r>
              <a:rPr lang="en-US" sz="40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Potential Target Groups</a:t>
            </a:r>
          </a:p>
        </p:txBody>
      </p:sp>
      <p:sp>
        <p:nvSpPr>
          <p:cNvPr id="8" name="Rectangle: Rounded Corners 7">
            <a:extLst>
              <a:ext uri="{FF2B5EF4-FFF2-40B4-BE49-F238E27FC236}">
                <a16:creationId xmlns:a16="http://schemas.microsoft.com/office/drawing/2014/main" id="{963A3966-724C-481A-BDA1-B25CFDBF6280}"/>
              </a:ext>
            </a:extLst>
          </p:cNvPr>
          <p:cNvSpPr/>
          <p:nvPr/>
        </p:nvSpPr>
        <p:spPr>
          <a:xfrm>
            <a:off x="387724" y="1949725"/>
            <a:ext cx="5707963" cy="2768049"/>
          </a:xfrm>
          <a:prstGeom prst="roundRect">
            <a:avLst/>
          </a:prstGeom>
          <a:solidFill>
            <a:schemeClr val="accent2"/>
          </a:solidFill>
        </p:spPr>
        <p:style>
          <a:lnRef idx="0">
            <a:schemeClr val="lt1">
              <a:hueOff val="0"/>
              <a:satOff val="0"/>
              <a:lumOff val="0"/>
              <a:alphaOff val="0"/>
            </a:schemeClr>
          </a:lnRef>
          <a:fillRef idx="3">
            <a:scrgbClr r="0" g="0" b="0"/>
          </a:fillRef>
          <a:effectRef idx="2">
            <a:schemeClr val="accent2">
              <a:hueOff val="-3343561"/>
              <a:satOff val="-13279"/>
              <a:lumOff val="8432"/>
              <a:alphaOff val="0"/>
            </a:schemeClr>
          </a:effectRef>
          <a:fontRef idx="minor">
            <a:schemeClr val="lt1"/>
          </a:fontRef>
        </p:style>
        <p:txBody>
          <a:bodyPr/>
          <a:lstStyle/>
          <a:p>
            <a:r>
              <a:rPr lang="en-GB" sz="2000" b="1" u="sng" dirty="0"/>
              <a:t>Celtic Dolphins Swimming Club:</a:t>
            </a:r>
          </a:p>
          <a:p>
            <a:r>
              <a:rPr lang="en-GB" dirty="0"/>
              <a:t>This is a group of individuals that are “ambitious and competitive.” They are strong and confident swimmers that have developed the skills to transfer into water polo. The club is based in </a:t>
            </a:r>
            <a:r>
              <a:rPr lang="en-GB" dirty="0" err="1"/>
              <a:t>Pontardawe</a:t>
            </a:r>
            <a:r>
              <a:rPr lang="en-GB" dirty="0"/>
              <a:t> Swimming pool, which is only a 25 minute journey in the car from where they original train to Aberavon Leisure Centre. In addition, sets up the club to get children from 11 years old interested in the sport.</a:t>
            </a:r>
          </a:p>
          <a:p>
            <a:r>
              <a:rPr lang="en-GB" dirty="0"/>
              <a:t> </a:t>
            </a:r>
          </a:p>
        </p:txBody>
      </p:sp>
      <p:sp>
        <p:nvSpPr>
          <p:cNvPr id="9" name="Rectangle: Rounded Corners 8">
            <a:extLst>
              <a:ext uri="{FF2B5EF4-FFF2-40B4-BE49-F238E27FC236}">
                <a16:creationId xmlns:a16="http://schemas.microsoft.com/office/drawing/2014/main" id="{3BBB2C4A-2838-411A-BBD9-1B1692133B87}"/>
              </a:ext>
            </a:extLst>
          </p:cNvPr>
          <p:cNvSpPr/>
          <p:nvPr/>
        </p:nvSpPr>
        <p:spPr>
          <a:xfrm>
            <a:off x="6311445" y="1949724"/>
            <a:ext cx="5707963" cy="2768049"/>
          </a:xfrm>
          <a:prstGeom prst="roundRect">
            <a:avLst/>
          </a:prstGeom>
          <a:solidFill>
            <a:schemeClr val="accent5"/>
          </a:solidFill>
        </p:spPr>
        <p:style>
          <a:lnRef idx="0">
            <a:schemeClr val="lt1">
              <a:hueOff val="0"/>
              <a:satOff val="0"/>
              <a:lumOff val="0"/>
              <a:alphaOff val="0"/>
            </a:schemeClr>
          </a:lnRef>
          <a:fillRef idx="3">
            <a:scrgbClr r="0" g="0" b="0"/>
          </a:fillRef>
          <a:effectRef idx="2">
            <a:schemeClr val="accent2">
              <a:hueOff val="-3343561"/>
              <a:satOff val="-13279"/>
              <a:lumOff val="8432"/>
              <a:alphaOff val="0"/>
            </a:schemeClr>
          </a:effectRef>
          <a:fontRef idx="minor">
            <a:schemeClr val="lt1"/>
          </a:fontRef>
        </p:style>
        <p:txBody>
          <a:bodyPr/>
          <a:lstStyle/>
          <a:p>
            <a:r>
              <a:rPr lang="en-GB" sz="2000" b="1" u="sng" dirty="0"/>
              <a:t>Pencoed Triathlon Club:</a:t>
            </a:r>
          </a:p>
          <a:p>
            <a:r>
              <a:rPr lang="en-GB" dirty="0"/>
              <a:t>The club has been running since 2001, and is made up of 65 male and 29 female members and they are based in Pencoed Swimming pool. They partner with British Triathlon and as a result produce athletic and strong athletes perfect for water polo. Due to the club having a significant number of women athletes, this could help Aberavon grow their women’s team and therefore may not have to compete for players as much as before. </a:t>
            </a:r>
          </a:p>
          <a:p>
            <a:endParaRPr lang="en-GB" dirty="0"/>
          </a:p>
        </p:txBody>
      </p:sp>
    </p:spTree>
    <p:extLst>
      <p:ext uri="{BB962C8B-B14F-4D97-AF65-F5344CB8AC3E}">
        <p14:creationId xmlns:p14="http://schemas.microsoft.com/office/powerpoint/2010/main" val="2287253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084"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085" name="Picture 136">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86" name="Rectangle 138">
            <a:extLst>
              <a:ext uri="{FF2B5EF4-FFF2-40B4-BE49-F238E27FC236}">
                <a16:creationId xmlns:a16="http://schemas.microsoft.com/office/drawing/2014/main" id="{99FEFE2E-90AB-4D7E-8C7D-88B1EDD65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87" name="Picture 2">
            <a:extLst>
              <a:ext uri="{FF2B5EF4-FFF2-40B4-BE49-F238E27FC236}">
                <a16:creationId xmlns:a16="http://schemas.microsoft.com/office/drawing/2014/main" id="{84F5650B-0A14-4CAC-B495-4101ACE0C5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088" name="Rounded Rectangle 5">
            <a:extLst>
              <a:ext uri="{FF2B5EF4-FFF2-40B4-BE49-F238E27FC236}">
                <a16:creationId xmlns:a16="http://schemas.microsoft.com/office/drawing/2014/main" id="{409CFA03-CF54-4E01-BAEF-0F6EA3D86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439" y="1215213"/>
            <a:ext cx="6005039"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2050" name="Picture 2" descr="Image preview">
            <a:extLst>
              <a:ext uri="{FF2B5EF4-FFF2-40B4-BE49-F238E27FC236}">
                <a16:creationId xmlns:a16="http://schemas.microsoft.com/office/drawing/2014/main" id="{039056AD-732E-487E-A05D-3B27BC39C4C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371419" y="1774794"/>
            <a:ext cx="5037079" cy="3821232"/>
          </a:xfrm>
          <a:prstGeom prst="rect">
            <a:avLst/>
          </a:prstGeom>
          <a:noFill/>
          <a:extLst>
            <a:ext uri="{909E8E84-426E-40DD-AFC4-6F175D3DCCD1}">
              <a14:hiddenFill xmlns:a14="http://schemas.microsoft.com/office/drawing/2010/main">
                <a:solidFill>
                  <a:srgbClr val="FFFFFF"/>
                </a:solidFill>
              </a14:hiddenFill>
            </a:ext>
          </a:extLst>
        </p:spPr>
      </p:pic>
      <p:pic>
        <p:nvPicPr>
          <p:cNvPr id="2089" name="Picture 144">
            <a:extLst>
              <a:ext uri="{FF2B5EF4-FFF2-40B4-BE49-F238E27FC236}">
                <a16:creationId xmlns:a16="http://schemas.microsoft.com/office/drawing/2014/main" id="{FF596BC0-BB68-4367-A175-10E495A1E7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607" y="1"/>
            <a:ext cx="12192000" cy="6858000"/>
          </a:xfrm>
          <a:prstGeom prst="rect">
            <a:avLst/>
          </a:prstGeom>
        </p:spPr>
      </p:pic>
      <p:sp>
        <p:nvSpPr>
          <p:cNvPr id="65" name="Rectangle 64">
            <a:extLst>
              <a:ext uri="{FF2B5EF4-FFF2-40B4-BE49-F238E27FC236}">
                <a16:creationId xmlns:a16="http://schemas.microsoft.com/office/drawing/2014/main" id="{8652AEED-17C8-4079-852C-BFD7DCD7CC21}"/>
              </a:ext>
            </a:extLst>
          </p:cNvPr>
          <p:cNvSpPr/>
          <p:nvPr/>
        </p:nvSpPr>
        <p:spPr>
          <a:xfrm>
            <a:off x="6276562" y="2459503"/>
            <a:ext cx="6528748" cy="1938992"/>
          </a:xfrm>
          <a:prstGeom prst="rect">
            <a:avLst/>
          </a:prstGeom>
        </p:spPr>
        <p:txBody>
          <a:bodyPr wrap="square">
            <a:spAutoFit/>
          </a:bodyPr>
          <a:lstStyle/>
          <a:p>
            <a:pPr algn="ctr"/>
            <a:r>
              <a:rPr lang="en-US" sz="60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Financial Sheet - After</a:t>
            </a:r>
          </a:p>
        </p:txBody>
      </p:sp>
    </p:spTree>
    <p:extLst>
      <p:ext uri="{BB962C8B-B14F-4D97-AF65-F5344CB8AC3E}">
        <p14:creationId xmlns:p14="http://schemas.microsoft.com/office/powerpoint/2010/main" val="18706281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32" name="Rectangle 76">
            <a:extLst>
              <a:ext uri="{FF2B5EF4-FFF2-40B4-BE49-F238E27FC236}">
                <a16:creationId xmlns:a16="http://schemas.microsoft.com/office/drawing/2014/main" id="{2120660E-F826-4655-BB97-984B17FE5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3" name="Picture 2">
            <a:extLst>
              <a:ext uri="{FF2B5EF4-FFF2-40B4-BE49-F238E27FC236}">
                <a16:creationId xmlns:a16="http://schemas.microsoft.com/office/drawing/2014/main" id="{B36D89EE-FA2B-4C32-8C00-B2C6ED2123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D4BFD7DC-2637-4D36-8658-2F25DC3741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0" t="25436" r="67209" b="24307"/>
          <a:stretch/>
        </p:blipFill>
        <p:spPr bwMode="auto">
          <a:xfrm>
            <a:off x="5964129" y="609600"/>
            <a:ext cx="4428026" cy="5181599"/>
          </a:xfrm>
          <a:prstGeom prst="roundRect">
            <a:avLst>
              <a:gd name="adj" fmla="val 2392"/>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034" name="Picture 80">
            <a:extLst>
              <a:ext uri="{FF2B5EF4-FFF2-40B4-BE49-F238E27FC236}">
                <a16:creationId xmlns:a16="http://schemas.microsoft.com/office/drawing/2014/main" id="{318307F8-152F-4244-A9FE-8D30EFFB7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5" name="Rectangle 24">
            <a:extLst>
              <a:ext uri="{FF2B5EF4-FFF2-40B4-BE49-F238E27FC236}">
                <a16:creationId xmlns:a16="http://schemas.microsoft.com/office/drawing/2014/main" id="{740F1E6C-D7B7-4171-874E-E92D3E0BF8B1}"/>
              </a:ext>
            </a:extLst>
          </p:cNvPr>
          <p:cNvSpPr/>
          <p:nvPr/>
        </p:nvSpPr>
        <p:spPr>
          <a:xfrm>
            <a:off x="-3" y="1086680"/>
            <a:ext cx="6326018" cy="769441"/>
          </a:xfrm>
          <a:prstGeom prst="rect">
            <a:avLst/>
          </a:prstGeom>
        </p:spPr>
        <p:txBody>
          <a:bodyPr wrap="square">
            <a:spAutoFit/>
          </a:bodyPr>
          <a:lstStyle/>
          <a:p>
            <a:pPr algn="ctr"/>
            <a:r>
              <a:rPr lang="en-US" sz="44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Future of the Club</a:t>
            </a:r>
          </a:p>
        </p:txBody>
      </p:sp>
      <p:grpSp>
        <p:nvGrpSpPr>
          <p:cNvPr id="8" name="Group 7">
            <a:extLst>
              <a:ext uri="{FF2B5EF4-FFF2-40B4-BE49-F238E27FC236}">
                <a16:creationId xmlns:a16="http://schemas.microsoft.com/office/drawing/2014/main" id="{9E4E30AF-A87E-4468-B68C-E93DB920B2F4}"/>
              </a:ext>
            </a:extLst>
          </p:cNvPr>
          <p:cNvGrpSpPr/>
          <p:nvPr/>
        </p:nvGrpSpPr>
        <p:grpSpPr>
          <a:xfrm>
            <a:off x="1335395" y="1923199"/>
            <a:ext cx="3846205" cy="3848121"/>
            <a:chOff x="6574140" y="0"/>
            <a:chExt cx="3043240" cy="3071705"/>
          </a:xfrm>
          <a:solidFill>
            <a:schemeClr val="accent4"/>
          </a:solidFill>
        </p:grpSpPr>
        <p:sp>
          <p:nvSpPr>
            <p:cNvPr id="9" name="Rectangle 8">
              <a:extLst>
                <a:ext uri="{FF2B5EF4-FFF2-40B4-BE49-F238E27FC236}">
                  <a16:creationId xmlns:a16="http://schemas.microsoft.com/office/drawing/2014/main" id="{AE3CF6CD-35A7-4BA3-8A76-CD1A2A6A229F}"/>
                </a:ext>
              </a:extLst>
            </p:cNvPr>
            <p:cNvSpPr/>
            <p:nvPr/>
          </p:nvSpPr>
          <p:spPr>
            <a:xfrm>
              <a:off x="6574143" y="0"/>
              <a:ext cx="3043237" cy="3071705"/>
            </a:xfrm>
            <a:prstGeom prst="rect">
              <a:avLst/>
            </a:prstGeom>
            <a:grpFill/>
          </p:spPr>
          <p:style>
            <a:lnRef idx="1">
              <a:schemeClr val="accent4">
                <a:hueOff val="0"/>
                <a:satOff val="0"/>
                <a:lumOff val="0"/>
                <a:alphaOff val="0"/>
              </a:schemeClr>
            </a:lnRef>
            <a:fillRef idx="3">
              <a:schemeClr val="accent4">
                <a:hueOff val="0"/>
                <a:satOff val="0"/>
                <a:lumOff val="0"/>
                <a:alphaOff val="0"/>
              </a:schemeClr>
            </a:fillRef>
            <a:effectRef idx="2">
              <a:schemeClr val="accent4">
                <a:hueOff val="0"/>
                <a:satOff val="0"/>
                <a:lumOff val="0"/>
                <a:alphaOff val="0"/>
              </a:schemeClr>
            </a:effectRef>
            <a:fontRef idx="minor">
              <a:schemeClr val="lt1"/>
            </a:fontRef>
          </p:style>
        </p:sp>
        <p:sp>
          <p:nvSpPr>
            <p:cNvPr id="10" name="TextBox 9">
              <a:extLst>
                <a:ext uri="{FF2B5EF4-FFF2-40B4-BE49-F238E27FC236}">
                  <a16:creationId xmlns:a16="http://schemas.microsoft.com/office/drawing/2014/main" id="{15D6B499-B331-4B42-8313-20ADB86E7A88}"/>
                </a:ext>
              </a:extLst>
            </p:cNvPr>
            <p:cNvSpPr txBox="1"/>
            <p:nvPr/>
          </p:nvSpPr>
          <p:spPr>
            <a:xfrm>
              <a:off x="6574140" y="128142"/>
              <a:ext cx="3043237" cy="2943563"/>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spcFirstLastPara="0" vert="horz" wrap="square" lIns="300604" tIns="0" rIns="300604" bIns="330200" numCol="1" spcCol="1270" anchor="t" anchorCtr="0">
              <a:noAutofit/>
            </a:bodyPr>
            <a:lstStyle/>
            <a:p>
              <a:pPr algn="just">
                <a:lnSpc>
                  <a:spcPct val="150000"/>
                </a:lnSpc>
              </a:pPr>
              <a:r>
                <a:rPr lang="en-US" sz="1400" b="1" dirty="0">
                  <a:latin typeface="Calibri" panose="020F0502020204030204" pitchFamily="34" charset="0"/>
                </a:rPr>
                <a:t>“ Once we are able to start back up and running again my hope is to expand the club by setting up a women's team with help of Sport Wales. I would also like to have the club playing competitively in the Bristol and West league and maybe even have players representing Wales in water polo. In the future I am planning to have Welsh water polo coach Mike Davies take sessions for the club as well. </a:t>
              </a:r>
              <a:r>
                <a:rPr lang="en-GB" sz="1400" dirty="0"/>
                <a:t>”</a:t>
              </a:r>
              <a:endParaRPr lang="en-US" sz="1400" b="1" dirty="0">
                <a:latin typeface="Calibri" panose="020F0502020204030204" pitchFamily="34" charset="0"/>
              </a:endParaRPr>
            </a:p>
            <a:p>
              <a:pPr algn="just">
                <a:lnSpc>
                  <a:spcPct val="150000"/>
                </a:lnSpc>
              </a:pPr>
              <a:r>
                <a:rPr lang="en-US" sz="1400" b="1" dirty="0">
                  <a:latin typeface="Calibri" panose="020F0502020204030204" pitchFamily="34" charset="0"/>
                </a:rPr>
                <a:t>Clayton Lane </a:t>
              </a:r>
              <a:r>
                <a:rPr lang="en-US" sz="1400" b="1">
                  <a:latin typeface="Calibri" panose="020F0502020204030204" pitchFamily="34" charset="0"/>
                </a:rPr>
                <a:t>18th May </a:t>
              </a:r>
              <a:r>
                <a:rPr lang="en-US" sz="1400" b="1" dirty="0">
                  <a:latin typeface="Calibri" panose="020F0502020204030204" pitchFamily="34" charset="0"/>
                </a:rPr>
                <a:t>2020</a:t>
              </a:r>
            </a:p>
            <a:p>
              <a:pPr marL="0" lvl="0" indent="0" algn="ctr" defTabSz="711200">
                <a:lnSpc>
                  <a:spcPct val="90000"/>
                </a:lnSpc>
                <a:spcBef>
                  <a:spcPct val="0"/>
                </a:spcBef>
                <a:spcAft>
                  <a:spcPct val="35000"/>
                </a:spcAft>
                <a:buNone/>
              </a:pPr>
              <a:r>
                <a:rPr lang="en-GB" sz="1400" b="1" kern="1200" baseline="0" dirty="0">
                  <a:latin typeface="Calibri" panose="020F0502020204030204" pitchFamily="34" charset="0"/>
                </a:rPr>
                <a:t> </a:t>
              </a:r>
              <a:endParaRPr lang="en-US" sz="1400" b="1" kern="1200" dirty="0">
                <a:latin typeface="Calibri" panose="020F0502020204030204" pitchFamily="34" charset="0"/>
              </a:endParaRPr>
            </a:p>
          </p:txBody>
        </p:sp>
      </p:grpSp>
    </p:spTree>
    <p:extLst>
      <p:ext uri="{BB962C8B-B14F-4D97-AF65-F5344CB8AC3E}">
        <p14:creationId xmlns:p14="http://schemas.microsoft.com/office/powerpoint/2010/main" val="18055848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EC5312-5D19-4433-86FE-99FE57DA322F}"/>
              </a:ext>
            </a:extLst>
          </p:cNvPr>
          <p:cNvSpPr>
            <a:spLocks noGrp="1"/>
          </p:cNvSpPr>
          <p:nvPr>
            <p:ph sz="quarter" idx="13"/>
          </p:nvPr>
        </p:nvSpPr>
        <p:spPr>
          <a:xfrm>
            <a:off x="2062607" y="2047461"/>
            <a:ext cx="8433739" cy="4280452"/>
          </a:xfrm>
        </p:spPr>
        <p:txBody>
          <a:bodyPr anchor="ctr">
            <a:normAutofit fontScale="25000" lnSpcReduction="20000"/>
          </a:bodyPr>
          <a:lstStyle/>
          <a:p>
            <a:r>
              <a:rPr lang="en-GB" sz="3600" dirty="0">
                <a:solidFill>
                  <a:schemeClr val="bg1"/>
                </a:solidFill>
              </a:rPr>
              <a:t>British Swimming. 2020. </a:t>
            </a:r>
            <a:r>
              <a:rPr lang="en-GB" sz="3600" i="1" dirty="0">
                <a:solidFill>
                  <a:schemeClr val="bg1"/>
                </a:solidFill>
              </a:rPr>
              <a:t>Swim Wales</a:t>
            </a:r>
            <a:r>
              <a:rPr lang="en-GB" sz="3600" dirty="0">
                <a:solidFill>
                  <a:schemeClr val="bg1"/>
                </a:solidFill>
              </a:rPr>
              <a:t>. [online] Available at: &lt;https://www.britishswimming.org/about-us/swim-wales/&gt; [Accessed 19 May 2020].</a:t>
            </a:r>
          </a:p>
          <a:p>
            <a:r>
              <a:rPr lang="en-GB" sz="3600" dirty="0">
                <a:solidFill>
                  <a:schemeClr val="bg1"/>
                </a:solidFill>
              </a:rPr>
              <a:t>Britishtriathlon.org. 2020. </a:t>
            </a:r>
            <a:r>
              <a:rPr lang="en-GB" sz="3600" i="1" dirty="0">
                <a:solidFill>
                  <a:schemeClr val="bg1"/>
                </a:solidFill>
              </a:rPr>
              <a:t>Pencoed Triathlon Club</a:t>
            </a:r>
            <a:r>
              <a:rPr lang="en-GB" sz="3600" dirty="0">
                <a:solidFill>
                  <a:schemeClr val="bg1"/>
                </a:solidFill>
              </a:rPr>
              <a:t>. [online] Available at: &lt;https://www.britishtriathlon.org/clubs/pencoed-triathlon-club_1114&gt; [Accessed 19 May 2020].</a:t>
            </a:r>
          </a:p>
          <a:p>
            <a:r>
              <a:rPr lang="en-GB" sz="3600" dirty="0">
                <a:solidFill>
                  <a:schemeClr val="bg1"/>
                </a:solidFill>
              </a:rPr>
              <a:t>Celtic Leisure. 2020. </a:t>
            </a:r>
            <a:r>
              <a:rPr lang="en-GB" sz="3600" i="1" dirty="0">
                <a:solidFill>
                  <a:schemeClr val="bg1"/>
                </a:solidFill>
              </a:rPr>
              <a:t>Celtic Dolphins Swimming Club - Celtic Leisure</a:t>
            </a:r>
            <a:r>
              <a:rPr lang="en-GB" sz="3600" dirty="0">
                <a:solidFill>
                  <a:schemeClr val="bg1"/>
                </a:solidFill>
              </a:rPr>
              <a:t>. [online] Available at: &lt;https://celticleisure.org/celtic-dolphins-swimming-club/&gt; [Accessed 19 May 2020].</a:t>
            </a:r>
          </a:p>
          <a:p>
            <a:r>
              <a:rPr lang="en-GB" sz="3600" dirty="0">
                <a:solidFill>
                  <a:schemeClr val="bg1"/>
                </a:solidFill>
              </a:rPr>
              <a:t>Clayton lane, 11</a:t>
            </a:r>
            <a:r>
              <a:rPr lang="en-GB" sz="3600" baseline="30000" dirty="0">
                <a:solidFill>
                  <a:schemeClr val="bg1"/>
                </a:solidFill>
              </a:rPr>
              <a:t>th</a:t>
            </a:r>
            <a:r>
              <a:rPr lang="en-GB" sz="3600" dirty="0">
                <a:solidFill>
                  <a:schemeClr val="bg1"/>
                </a:solidFill>
              </a:rPr>
              <a:t> May, 2020. </a:t>
            </a:r>
          </a:p>
          <a:p>
            <a:r>
              <a:rPr lang="en-GB" sz="3600" dirty="0">
                <a:solidFill>
                  <a:schemeClr val="bg1"/>
                </a:solidFill>
              </a:rPr>
              <a:t>DECATHLON. 2020. </a:t>
            </a:r>
            <a:r>
              <a:rPr lang="en-GB" sz="3600" i="1" dirty="0">
                <a:solidFill>
                  <a:schemeClr val="bg1"/>
                </a:solidFill>
              </a:rPr>
              <a:t>INTERMEDIATE EQUIPEMENT - Adult Water Polo Cap Blue</a:t>
            </a:r>
            <a:r>
              <a:rPr lang="en-GB" sz="3600" dirty="0">
                <a:solidFill>
                  <a:schemeClr val="bg1"/>
                </a:solidFill>
              </a:rPr>
              <a:t>. [online] Available at: &lt;https://www.decathlon.co.uk/adult-water-polo-cap-blue-id_8335585.html?iv_=__iv_p_1_g_93978368525_c_419684505355_w_pla-297612067635_n_g_d_c_v__l__t__r_x_pla_y_15177021_f_online_o_694753_z_GB_i_en_j_297612067635_s__e__h_1007454_ii__vi__&amp;gclid=CjwKCAjwh472BRAGEiwAvHVfGuedsYcKz7gSuWXyh7uuI7AghvI0QXEenh98biWfdOochSFU04nGRhoCQycQAvD_BwE#&gt; [Accessed 19 May 2020].</a:t>
            </a:r>
          </a:p>
          <a:p>
            <a:r>
              <a:rPr lang="en-GB" sz="3600" dirty="0">
                <a:solidFill>
                  <a:schemeClr val="bg1"/>
                </a:solidFill>
              </a:rPr>
              <a:t>Haloleisure.org.uk. 2020. </a:t>
            </a:r>
            <a:r>
              <a:rPr lang="en-GB" sz="3600" i="1" dirty="0">
                <a:solidFill>
                  <a:schemeClr val="bg1"/>
                </a:solidFill>
              </a:rPr>
              <a:t>Halo Leisure - Swimming Clubs</a:t>
            </a:r>
            <a:r>
              <a:rPr lang="en-GB" sz="3600" dirty="0">
                <a:solidFill>
                  <a:schemeClr val="bg1"/>
                </a:solidFill>
              </a:rPr>
              <a:t>. [online] Available at: &lt;https://haloleisure.org.uk/activities/bridgend/in-the-pool/swimming-clubs&gt; [Accessed 19 May 2020].</a:t>
            </a:r>
          </a:p>
          <a:p>
            <a:r>
              <a:rPr lang="en-GB" sz="3600" dirty="0">
                <a:solidFill>
                  <a:schemeClr val="bg1"/>
                </a:solidFill>
              </a:rPr>
              <a:t>Sportsmanagement.co.uk. 2012. </a:t>
            </a:r>
            <a:r>
              <a:rPr lang="en-GB" sz="3600" i="1" dirty="0">
                <a:solidFill>
                  <a:schemeClr val="bg1"/>
                </a:solidFill>
              </a:rPr>
              <a:t>Water Polo | Sports Management</a:t>
            </a:r>
            <a:r>
              <a:rPr lang="en-GB" sz="3600" dirty="0">
                <a:solidFill>
                  <a:schemeClr val="bg1"/>
                </a:solidFill>
              </a:rPr>
              <a:t>. [online] Available at: &lt;https://www.sportsmanagement.co.uk/Sports-features/sports-management-magazine/Water-polo/27195&gt; [Accessed 25 May 2020].</a:t>
            </a:r>
          </a:p>
          <a:p>
            <a:r>
              <a:rPr lang="en-GB" sz="3600" dirty="0">
                <a:solidFill>
                  <a:schemeClr val="bg1"/>
                </a:solidFill>
              </a:rPr>
              <a:t>Statista. 2018. </a:t>
            </a:r>
            <a:r>
              <a:rPr lang="en-GB" sz="3600" i="1" dirty="0">
                <a:solidFill>
                  <a:schemeClr val="bg1"/>
                </a:solidFill>
              </a:rPr>
              <a:t>Children's Swimming Participation In England 2010-2018 | Statista</a:t>
            </a:r>
            <a:r>
              <a:rPr lang="en-GB" sz="3600" dirty="0">
                <a:solidFill>
                  <a:schemeClr val="bg1"/>
                </a:solidFill>
              </a:rPr>
              <a:t>. [online] Available at: &lt;https://www.statista.com/statistics/421132/swimming-childrens-sport-involvment-england-uk/&gt; [Accessed 29 April 2020].</a:t>
            </a:r>
          </a:p>
          <a:p>
            <a:r>
              <a:rPr lang="en-GB" sz="3600" dirty="0">
                <a:solidFill>
                  <a:schemeClr val="bg1"/>
                </a:solidFill>
              </a:rPr>
              <a:t>Statista. 2018. </a:t>
            </a:r>
            <a:r>
              <a:rPr lang="en-GB" sz="3600" i="1" dirty="0">
                <a:solidFill>
                  <a:schemeClr val="bg1"/>
                </a:solidFill>
              </a:rPr>
              <a:t>Income Of Swim Wales By Source 2018 | Statista</a:t>
            </a:r>
            <a:r>
              <a:rPr lang="en-GB" sz="3600" dirty="0">
                <a:solidFill>
                  <a:schemeClr val="bg1"/>
                </a:solidFill>
              </a:rPr>
              <a:t>. [online] Available at: &lt;https://www.statista.com/statistics/549481/income-swim-wales-by-source&gt; [Accessed 29 April 2020].</a:t>
            </a:r>
          </a:p>
          <a:p>
            <a:r>
              <a:rPr lang="en-GB" sz="3600" dirty="0">
                <a:solidFill>
                  <a:schemeClr val="bg1"/>
                </a:solidFill>
              </a:rPr>
              <a:t>Swansea-union.co.uk. 2020. </a:t>
            </a:r>
            <a:r>
              <a:rPr lang="en-GB" sz="3600" i="1" dirty="0">
                <a:solidFill>
                  <a:schemeClr val="bg1"/>
                </a:solidFill>
              </a:rPr>
              <a:t>Water Polo</a:t>
            </a:r>
            <a:r>
              <a:rPr lang="en-GB" sz="3600" dirty="0">
                <a:solidFill>
                  <a:schemeClr val="bg1"/>
                </a:solidFill>
              </a:rPr>
              <a:t>. [online] Available at: &lt;https://www.swansea-union.co.uk/activities/club/waterpolo/&gt; [Accessed 19 May 2020].</a:t>
            </a:r>
          </a:p>
          <a:p>
            <a:pPr marL="0" indent="0">
              <a:buNone/>
            </a:pPr>
            <a:endParaRPr lang="en-GB" dirty="0"/>
          </a:p>
          <a:p>
            <a:pPr marL="457200" indent="-457200">
              <a:buFont typeface="+mj-lt"/>
              <a:buAutoNum type="arabicPeriod"/>
            </a:pPr>
            <a:endParaRPr lang="en-GB" dirty="0">
              <a:solidFill>
                <a:schemeClr val="bg1"/>
              </a:solidFill>
            </a:endParaRPr>
          </a:p>
          <a:p>
            <a:endParaRPr lang="en-GB" dirty="0"/>
          </a:p>
          <a:p>
            <a:endParaRPr lang="en-GB" dirty="0"/>
          </a:p>
        </p:txBody>
      </p:sp>
      <p:sp>
        <p:nvSpPr>
          <p:cNvPr id="6" name="Rectangle 5">
            <a:extLst>
              <a:ext uri="{FF2B5EF4-FFF2-40B4-BE49-F238E27FC236}">
                <a16:creationId xmlns:a16="http://schemas.microsoft.com/office/drawing/2014/main" id="{54B6AC31-06EF-49F5-9054-8601310183EA}"/>
              </a:ext>
            </a:extLst>
          </p:cNvPr>
          <p:cNvSpPr/>
          <p:nvPr/>
        </p:nvSpPr>
        <p:spPr>
          <a:xfrm>
            <a:off x="2831313" y="530087"/>
            <a:ext cx="6528748" cy="707886"/>
          </a:xfrm>
          <a:prstGeom prst="rect">
            <a:avLst/>
          </a:prstGeom>
        </p:spPr>
        <p:txBody>
          <a:bodyPr wrap="square">
            <a:spAutoFit/>
          </a:bodyPr>
          <a:lstStyle/>
          <a:p>
            <a:pPr algn="ctr"/>
            <a:r>
              <a:rPr lang="en-US" sz="4000" b="1" dirty="0">
                <a:ln w="13462">
                  <a:solidFill>
                    <a:schemeClr val="accent4">
                      <a:lumMod val="60000"/>
                      <a:lumOff val="40000"/>
                    </a:schemeClr>
                  </a:solidFill>
                  <a:prstDash val="solid"/>
                </a:ln>
                <a:solidFill>
                  <a:schemeClr val="accent2">
                    <a:lumMod val="75000"/>
                  </a:schemeClr>
                </a:solidFill>
                <a:effectLst>
                  <a:outerShdw dist="38100" dir="2700000" algn="bl" rotWithShape="0">
                    <a:schemeClr val="accent5"/>
                  </a:outerShdw>
                </a:effectLst>
              </a:rPr>
              <a:t>Reference List:</a:t>
            </a:r>
          </a:p>
        </p:txBody>
      </p:sp>
    </p:spTree>
    <p:extLst>
      <p:ext uri="{BB962C8B-B14F-4D97-AF65-F5344CB8AC3E}">
        <p14:creationId xmlns:p14="http://schemas.microsoft.com/office/powerpoint/2010/main" val="300988822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81dbf51ca10c8ac55e4bb188cf15c6f1">
  <xsd:schema xmlns:xsd="http://www.w3.org/2001/XMLSchema" xmlns:xs="http://www.w3.org/2001/XMLSchema" xmlns:p="http://schemas.microsoft.com/office/2006/metadata/properties" xmlns:ns3="9d0d5cce-d4dc-4043-8325-c992d2f588cd" targetNamespace="http://schemas.microsoft.com/office/2006/metadata/properties" ma:root="true" ma:fieldsID="a61620473ccb3e4d34662a6ba1ebdb72" ns3:_="">
    <xsd:import namespace="9d0d5cce-d4dc-4043-8325-c992d2f588c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039C84-EF9B-41F8-9EFA-5227A27D39A6}">
  <ds:schemaRefs>
    <ds:schemaRef ds:uri="http://schemas.openxmlformats.org/package/2006/metadata/core-properties"/>
    <ds:schemaRef ds:uri="9d0d5cce-d4dc-4043-8325-c992d2f588cd"/>
    <ds:schemaRef ds:uri="http://schemas.microsoft.com/office/2006/documentManagement/types"/>
    <ds:schemaRef ds:uri="http://purl.org/dc/elements/1.1/"/>
    <ds:schemaRef ds:uri="http://schemas.microsoft.com/office/2006/metadata/properties"/>
    <ds:schemaRef ds:uri="http://purl.org/dc/term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7A4DE61B-490B-40C9-B3D6-AB281BE575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2A41936-3A85-4C3C-B20C-6E83F861CB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TotalTime>
  <Words>1483</Words>
  <Application>Microsoft Office PowerPoint</Application>
  <PresentationFormat>Widescreen</PresentationFormat>
  <Paragraphs>119</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Arial Black</vt:lpstr>
      <vt:lpstr>Calibri</vt:lpstr>
      <vt:lpstr>Century Gothic</vt:lpstr>
      <vt:lpstr>Times New Roman</vt:lpstr>
      <vt:lpstr>Tw Cen MT</vt:lpstr>
      <vt:lpstr>Droplet</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Chelsea Jenkins (1910104)</dc:creator>
  <cp:lastModifiedBy>Chelsea Jenkins (1910104)</cp:lastModifiedBy>
  <cp:revision>1</cp:revision>
  <dcterms:created xsi:type="dcterms:W3CDTF">2020-05-28T14:18:21Z</dcterms:created>
  <dcterms:modified xsi:type="dcterms:W3CDTF">2020-05-28T14:40:22Z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