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75" r:id="rId3"/>
    <p:sldId id="289" r:id="rId4"/>
    <p:sldId id="279" r:id="rId5"/>
    <p:sldId id="276" r:id="rId6"/>
    <p:sldId id="290" r:id="rId7"/>
    <p:sldId id="277" r:id="rId8"/>
    <p:sldId id="291" r:id="rId9"/>
    <p:sldId id="292" r:id="rId10"/>
    <p:sldId id="272" r:id="rId11"/>
    <p:sldId id="258" r:id="rId12"/>
    <p:sldId id="259" r:id="rId13"/>
    <p:sldId id="260" r:id="rId14"/>
    <p:sldId id="285" r:id="rId15"/>
    <p:sldId id="262" r:id="rId16"/>
    <p:sldId id="263" r:id="rId17"/>
    <p:sldId id="265" r:id="rId18"/>
    <p:sldId id="266" r:id="rId19"/>
    <p:sldId id="293" r:id="rId20"/>
    <p:sldId id="267" r:id="rId21"/>
    <p:sldId id="268" r:id="rId22"/>
    <p:sldId id="269"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B300"/>
    <a:srgbClr val="CC9900"/>
    <a:srgbClr val="47C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3A1DD3-65B3-4010-87F6-DBF6F3AD02C0}" type="datetimeFigureOut">
              <a:rPr lang="en-GB" smtClean="0"/>
              <a:t>18/09/2021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DBF965-33D8-47F3-A61C-6FAB7C6C366C}" type="slidenum">
              <a:rPr lang="en-GB" smtClean="0"/>
              <a:t>‹#›</a:t>
            </a:fld>
            <a:endParaRPr lang="en-GB"/>
          </a:p>
        </p:txBody>
      </p:sp>
    </p:spTree>
    <p:extLst>
      <p:ext uri="{BB962C8B-B14F-4D97-AF65-F5344CB8AC3E}">
        <p14:creationId xmlns:p14="http://schemas.microsoft.com/office/powerpoint/2010/main" val="2897552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DBF965-33D8-47F3-A61C-6FAB7C6C366C}" type="slidenum">
              <a:rPr lang="en-GB" smtClean="0"/>
              <a:t>9</a:t>
            </a:fld>
            <a:endParaRPr lang="en-GB"/>
          </a:p>
        </p:txBody>
      </p:sp>
    </p:spTree>
    <p:extLst>
      <p:ext uri="{BB962C8B-B14F-4D97-AF65-F5344CB8AC3E}">
        <p14:creationId xmlns:p14="http://schemas.microsoft.com/office/powerpoint/2010/main" val="2406899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01583568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86380115"/>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141383968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18/09/2021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00119575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374470729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1067152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1379693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72995745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18/09/2021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689185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125015563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124339558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18/09/2021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34037386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684619"/>
            <a:ext cx="6400800" cy="1752600"/>
          </a:xfrm>
        </p:spPr>
        <p:txBody>
          <a:bodyPr/>
          <a:lstStyle/>
          <a:p>
            <a:r>
              <a:rPr lang="en-GB" dirty="0"/>
              <a:t>HPAH5037; HPAH6037 </a:t>
            </a:r>
          </a:p>
          <a:p>
            <a:endParaRPr lang="en-GB" dirty="0"/>
          </a:p>
          <a:p>
            <a:r>
              <a:rPr lang="en-GB" dirty="0"/>
              <a:t>Troubles in Britain</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4" name="Picture 3"/>
          <p:cNvPicPr>
            <a:picLocks noChangeAspect="1"/>
          </p:cNvPicPr>
          <p:nvPr/>
        </p:nvPicPr>
        <p:blipFill>
          <a:blip r:embed="rId2"/>
          <a:stretch>
            <a:fillRect/>
          </a:stretch>
        </p:blipFill>
        <p:spPr>
          <a:xfrm>
            <a:off x="3363306" y="3574407"/>
            <a:ext cx="2417387" cy="2977885"/>
          </a:xfrm>
          <a:prstGeom prst="rect">
            <a:avLst/>
          </a:prstGeom>
        </p:spPr>
      </p:pic>
      <p:sp>
        <p:nvSpPr>
          <p:cNvPr id="9" name="Rectangle 8"/>
          <p:cNvSpPr/>
          <p:nvPr/>
        </p:nvSpPr>
        <p:spPr>
          <a:xfrm>
            <a:off x="3639692" y="6552292"/>
            <a:ext cx="1864613" cy="276999"/>
          </a:xfrm>
          <a:prstGeom prst="rect">
            <a:avLst/>
          </a:prstGeom>
        </p:spPr>
        <p:txBody>
          <a:bodyPr wrap="none">
            <a:spAutoFit/>
          </a:bodyPr>
          <a:lstStyle/>
          <a:p>
            <a:r>
              <a:rPr lang="en-GB" sz="1200" dirty="0"/>
              <a:t>Art by Thomas Davidson</a:t>
            </a:r>
          </a:p>
        </p:txBody>
      </p:sp>
    </p:spTree>
    <p:extLst>
      <p:ext uri="{BB962C8B-B14F-4D97-AF65-F5344CB8AC3E}">
        <p14:creationId xmlns:p14="http://schemas.microsoft.com/office/powerpoint/2010/main" val="232006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www.geodus.com/globe-map/tresgrand/planet-observer_POPBR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8420" t="43169"/>
          <a:stretch/>
        </p:blipFill>
        <p:spPr bwMode="auto">
          <a:xfrm>
            <a:off x="1691680" y="260649"/>
            <a:ext cx="5688631" cy="60486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75856" y="3789040"/>
            <a:ext cx="1008112" cy="369332"/>
          </a:xfrm>
          <a:prstGeom prst="rect">
            <a:avLst/>
          </a:prstGeom>
          <a:noFill/>
        </p:spPr>
        <p:txBody>
          <a:bodyPr wrap="square" rtlCol="0">
            <a:spAutoFit/>
          </a:bodyPr>
          <a:lstStyle/>
          <a:p>
            <a:r>
              <a:rPr lang="en-GB" dirty="0">
                <a:solidFill>
                  <a:srgbClr val="FFFF00"/>
                </a:solidFill>
              </a:rPr>
              <a:t>Silures</a:t>
            </a:r>
          </a:p>
        </p:txBody>
      </p:sp>
      <p:sp>
        <p:nvSpPr>
          <p:cNvPr id="7" name="TextBox 6"/>
          <p:cNvSpPr txBox="1"/>
          <p:nvPr/>
        </p:nvSpPr>
        <p:spPr>
          <a:xfrm>
            <a:off x="2265377" y="3594691"/>
            <a:ext cx="1152128" cy="369332"/>
          </a:xfrm>
          <a:prstGeom prst="rect">
            <a:avLst/>
          </a:prstGeom>
          <a:noFill/>
        </p:spPr>
        <p:txBody>
          <a:bodyPr wrap="square" rtlCol="0">
            <a:spAutoFit/>
          </a:bodyPr>
          <a:lstStyle/>
          <a:p>
            <a:r>
              <a:rPr lang="en-GB" dirty="0">
                <a:solidFill>
                  <a:srgbClr val="FFFF00"/>
                </a:solidFill>
              </a:rPr>
              <a:t>Demetae</a:t>
            </a:r>
          </a:p>
        </p:txBody>
      </p:sp>
      <p:sp>
        <p:nvSpPr>
          <p:cNvPr id="8" name="TextBox 7"/>
          <p:cNvSpPr txBox="1"/>
          <p:nvPr/>
        </p:nvSpPr>
        <p:spPr>
          <a:xfrm>
            <a:off x="2874707" y="2918288"/>
            <a:ext cx="1368152" cy="369332"/>
          </a:xfrm>
          <a:prstGeom prst="rect">
            <a:avLst/>
          </a:prstGeom>
          <a:noFill/>
        </p:spPr>
        <p:txBody>
          <a:bodyPr wrap="square" rtlCol="0">
            <a:spAutoFit/>
          </a:bodyPr>
          <a:lstStyle/>
          <a:p>
            <a:r>
              <a:rPr lang="en-GB" dirty="0">
                <a:solidFill>
                  <a:srgbClr val="FFFF00"/>
                </a:solidFill>
              </a:rPr>
              <a:t>Ordovices</a:t>
            </a:r>
          </a:p>
        </p:txBody>
      </p:sp>
      <p:sp>
        <p:nvSpPr>
          <p:cNvPr id="9" name="TextBox 8"/>
          <p:cNvSpPr txBox="1"/>
          <p:nvPr/>
        </p:nvSpPr>
        <p:spPr>
          <a:xfrm>
            <a:off x="3153644" y="2204864"/>
            <a:ext cx="1368152" cy="369332"/>
          </a:xfrm>
          <a:prstGeom prst="rect">
            <a:avLst/>
          </a:prstGeom>
          <a:noFill/>
        </p:spPr>
        <p:txBody>
          <a:bodyPr wrap="square" rtlCol="0">
            <a:spAutoFit/>
          </a:bodyPr>
          <a:lstStyle/>
          <a:p>
            <a:r>
              <a:rPr lang="en-GB" dirty="0">
                <a:solidFill>
                  <a:srgbClr val="FFFF00"/>
                </a:solidFill>
              </a:rPr>
              <a:t>Deceangli</a:t>
            </a:r>
          </a:p>
        </p:txBody>
      </p:sp>
      <p:sp>
        <p:nvSpPr>
          <p:cNvPr id="10" name="TextBox 9"/>
          <p:cNvSpPr txBox="1"/>
          <p:nvPr/>
        </p:nvSpPr>
        <p:spPr>
          <a:xfrm>
            <a:off x="6066521" y="4265862"/>
            <a:ext cx="864096" cy="369332"/>
          </a:xfrm>
          <a:prstGeom prst="rect">
            <a:avLst/>
          </a:prstGeom>
          <a:noFill/>
        </p:spPr>
        <p:txBody>
          <a:bodyPr wrap="square" rtlCol="0">
            <a:spAutoFit/>
          </a:bodyPr>
          <a:lstStyle/>
          <a:p>
            <a:r>
              <a:rPr lang="en-GB" dirty="0">
                <a:solidFill>
                  <a:srgbClr val="FFFF00"/>
                </a:solidFill>
              </a:rPr>
              <a:t>Canti</a:t>
            </a:r>
          </a:p>
        </p:txBody>
      </p:sp>
      <p:sp>
        <p:nvSpPr>
          <p:cNvPr id="11" name="TextBox 10"/>
          <p:cNvSpPr txBox="1"/>
          <p:nvPr/>
        </p:nvSpPr>
        <p:spPr>
          <a:xfrm>
            <a:off x="5739206" y="3751867"/>
            <a:ext cx="1475454" cy="369332"/>
          </a:xfrm>
          <a:prstGeom prst="rect">
            <a:avLst/>
          </a:prstGeom>
          <a:noFill/>
        </p:spPr>
        <p:txBody>
          <a:bodyPr wrap="square" rtlCol="0">
            <a:spAutoFit/>
          </a:bodyPr>
          <a:lstStyle/>
          <a:p>
            <a:r>
              <a:rPr lang="en-GB" dirty="0">
                <a:solidFill>
                  <a:srgbClr val="FFFF00"/>
                </a:solidFill>
              </a:rPr>
              <a:t>Trinovantes</a:t>
            </a:r>
          </a:p>
        </p:txBody>
      </p:sp>
      <p:sp>
        <p:nvSpPr>
          <p:cNvPr id="12" name="TextBox 11"/>
          <p:cNvSpPr txBox="1"/>
          <p:nvPr/>
        </p:nvSpPr>
        <p:spPr>
          <a:xfrm>
            <a:off x="6419800" y="2854673"/>
            <a:ext cx="864096" cy="369332"/>
          </a:xfrm>
          <a:prstGeom prst="rect">
            <a:avLst/>
          </a:prstGeom>
          <a:noFill/>
        </p:spPr>
        <p:txBody>
          <a:bodyPr wrap="square" rtlCol="0">
            <a:spAutoFit/>
          </a:bodyPr>
          <a:lstStyle/>
          <a:p>
            <a:r>
              <a:rPr lang="en-GB" dirty="0">
                <a:solidFill>
                  <a:srgbClr val="FFFF00"/>
                </a:solidFill>
              </a:rPr>
              <a:t>Iceni</a:t>
            </a:r>
          </a:p>
        </p:txBody>
      </p:sp>
      <p:sp>
        <p:nvSpPr>
          <p:cNvPr id="13" name="TextBox 12"/>
          <p:cNvSpPr txBox="1"/>
          <p:nvPr/>
        </p:nvSpPr>
        <p:spPr>
          <a:xfrm>
            <a:off x="3995936" y="1628800"/>
            <a:ext cx="1475454" cy="369332"/>
          </a:xfrm>
          <a:prstGeom prst="rect">
            <a:avLst/>
          </a:prstGeom>
          <a:noFill/>
        </p:spPr>
        <p:txBody>
          <a:bodyPr wrap="square" rtlCol="0">
            <a:spAutoFit/>
          </a:bodyPr>
          <a:lstStyle/>
          <a:p>
            <a:r>
              <a:rPr lang="en-GB" dirty="0">
                <a:solidFill>
                  <a:srgbClr val="FFFF00"/>
                </a:solidFill>
              </a:rPr>
              <a:t>Brigantes</a:t>
            </a:r>
          </a:p>
        </p:txBody>
      </p:sp>
      <p:sp>
        <p:nvSpPr>
          <p:cNvPr id="14" name="TextBox 13"/>
          <p:cNvSpPr txBox="1"/>
          <p:nvPr/>
        </p:nvSpPr>
        <p:spPr>
          <a:xfrm>
            <a:off x="2520482" y="4941168"/>
            <a:ext cx="1475454" cy="369332"/>
          </a:xfrm>
          <a:prstGeom prst="rect">
            <a:avLst/>
          </a:prstGeom>
          <a:noFill/>
        </p:spPr>
        <p:txBody>
          <a:bodyPr wrap="square" rtlCol="0">
            <a:spAutoFit/>
          </a:bodyPr>
          <a:lstStyle/>
          <a:p>
            <a:r>
              <a:rPr lang="en-GB" dirty="0">
                <a:solidFill>
                  <a:srgbClr val="FFFF00"/>
                </a:solidFill>
              </a:rPr>
              <a:t>Dumnonii</a:t>
            </a:r>
          </a:p>
        </p:txBody>
      </p:sp>
      <p:sp>
        <p:nvSpPr>
          <p:cNvPr id="15" name="TextBox 14"/>
          <p:cNvSpPr txBox="1"/>
          <p:nvPr/>
        </p:nvSpPr>
        <p:spPr>
          <a:xfrm>
            <a:off x="4661654" y="4264524"/>
            <a:ext cx="1224136" cy="369332"/>
          </a:xfrm>
          <a:prstGeom prst="rect">
            <a:avLst/>
          </a:prstGeom>
          <a:noFill/>
        </p:spPr>
        <p:txBody>
          <a:bodyPr wrap="square" rtlCol="0">
            <a:spAutoFit/>
          </a:bodyPr>
          <a:lstStyle/>
          <a:p>
            <a:r>
              <a:rPr lang="en-GB" dirty="0">
                <a:solidFill>
                  <a:srgbClr val="FFFF00"/>
                </a:solidFill>
              </a:rPr>
              <a:t>Atrebates</a:t>
            </a:r>
          </a:p>
        </p:txBody>
      </p:sp>
      <p:sp>
        <p:nvSpPr>
          <p:cNvPr id="17" name="TextBox 16"/>
          <p:cNvSpPr txBox="1"/>
          <p:nvPr/>
        </p:nvSpPr>
        <p:spPr>
          <a:xfrm>
            <a:off x="4139952" y="3751867"/>
            <a:ext cx="1475454" cy="369332"/>
          </a:xfrm>
          <a:prstGeom prst="rect">
            <a:avLst/>
          </a:prstGeom>
          <a:noFill/>
        </p:spPr>
        <p:txBody>
          <a:bodyPr wrap="square" rtlCol="0">
            <a:spAutoFit/>
          </a:bodyPr>
          <a:lstStyle/>
          <a:p>
            <a:r>
              <a:rPr lang="en-GB" dirty="0">
                <a:solidFill>
                  <a:srgbClr val="FFFF00"/>
                </a:solidFill>
              </a:rPr>
              <a:t>Dobuni</a:t>
            </a:r>
          </a:p>
        </p:txBody>
      </p:sp>
      <p:sp>
        <p:nvSpPr>
          <p:cNvPr id="18" name="TextBox 17"/>
          <p:cNvSpPr txBox="1"/>
          <p:nvPr/>
        </p:nvSpPr>
        <p:spPr>
          <a:xfrm>
            <a:off x="4535995" y="2490182"/>
            <a:ext cx="1475454" cy="369332"/>
          </a:xfrm>
          <a:prstGeom prst="rect">
            <a:avLst/>
          </a:prstGeom>
          <a:noFill/>
        </p:spPr>
        <p:txBody>
          <a:bodyPr wrap="square" rtlCol="0">
            <a:spAutoFit/>
          </a:bodyPr>
          <a:lstStyle/>
          <a:p>
            <a:r>
              <a:rPr lang="en-GB" dirty="0">
                <a:solidFill>
                  <a:srgbClr val="FFFF00"/>
                </a:solidFill>
              </a:rPr>
              <a:t>Coritani</a:t>
            </a:r>
          </a:p>
        </p:txBody>
      </p:sp>
      <p:sp>
        <p:nvSpPr>
          <p:cNvPr id="16" name="TextBox 15"/>
          <p:cNvSpPr txBox="1"/>
          <p:nvPr/>
        </p:nvSpPr>
        <p:spPr>
          <a:xfrm>
            <a:off x="4767808" y="3400602"/>
            <a:ext cx="1651992" cy="369332"/>
          </a:xfrm>
          <a:prstGeom prst="rect">
            <a:avLst/>
          </a:prstGeom>
          <a:noFill/>
        </p:spPr>
        <p:txBody>
          <a:bodyPr wrap="square" rtlCol="0">
            <a:spAutoFit/>
          </a:bodyPr>
          <a:lstStyle/>
          <a:p>
            <a:r>
              <a:rPr lang="en-GB" dirty="0">
                <a:solidFill>
                  <a:srgbClr val="FFFF00"/>
                </a:solidFill>
              </a:rPr>
              <a:t>Catuvellauni</a:t>
            </a:r>
          </a:p>
        </p:txBody>
      </p:sp>
      <p:sp>
        <p:nvSpPr>
          <p:cNvPr id="2" name="TextBox 1"/>
          <p:cNvSpPr txBox="1"/>
          <p:nvPr/>
        </p:nvSpPr>
        <p:spPr>
          <a:xfrm>
            <a:off x="3995936" y="4569716"/>
            <a:ext cx="1008112" cy="369332"/>
          </a:xfrm>
          <a:prstGeom prst="rect">
            <a:avLst/>
          </a:prstGeom>
          <a:noFill/>
        </p:spPr>
        <p:txBody>
          <a:bodyPr wrap="square" rtlCol="0">
            <a:spAutoFit/>
          </a:bodyPr>
          <a:lstStyle/>
          <a:p>
            <a:r>
              <a:rPr lang="en-GB" dirty="0">
                <a:solidFill>
                  <a:srgbClr val="FFFF00"/>
                </a:solidFill>
              </a:rPr>
              <a:t>Belgae</a:t>
            </a:r>
          </a:p>
        </p:txBody>
      </p:sp>
      <p:sp>
        <p:nvSpPr>
          <p:cNvPr id="3" name="Rectangle 2"/>
          <p:cNvSpPr/>
          <p:nvPr/>
        </p:nvSpPr>
        <p:spPr>
          <a:xfrm>
            <a:off x="1691680" y="380862"/>
            <a:ext cx="5688630" cy="830997"/>
          </a:xfrm>
          <a:prstGeom prst="rect">
            <a:avLst/>
          </a:prstGeom>
        </p:spPr>
        <p:txBody>
          <a:bodyPr wrap="square">
            <a:spAutoFit/>
          </a:bodyPr>
          <a:lstStyle/>
          <a:p>
            <a:pPr marL="274320" indent="-274320" algn="ctr">
              <a:spcBef>
                <a:spcPct val="20000"/>
              </a:spcBef>
              <a:buClr>
                <a:srgbClr val="D16349"/>
              </a:buClr>
              <a:buSzPct val="85000"/>
              <a:defRPr/>
            </a:pPr>
            <a:r>
              <a:rPr lang="en-GB" sz="2400" b="1" dirty="0">
                <a:solidFill>
                  <a:srgbClr val="FFFF00"/>
                </a:solidFill>
              </a:rPr>
              <a:t>Earlier Roman interaction with Britain</a:t>
            </a:r>
          </a:p>
        </p:txBody>
      </p:sp>
    </p:spTree>
    <p:extLst>
      <p:ext uri="{BB962C8B-B14F-4D97-AF65-F5344CB8AC3E}">
        <p14:creationId xmlns:p14="http://schemas.microsoft.com/office/powerpoint/2010/main" val="250589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28600"/>
            <a:ext cx="8928992" cy="758952"/>
          </a:xfrm>
        </p:spPr>
        <p:txBody>
          <a:bodyPr>
            <a:normAutofit/>
          </a:bodyPr>
          <a:lstStyle/>
          <a:p>
            <a:r>
              <a:rPr lang="en-GB" sz="2800" dirty="0"/>
              <a:t>The context: earlier Roman engagement with Britain</a:t>
            </a:r>
          </a:p>
        </p:txBody>
      </p:sp>
      <p:sp>
        <p:nvSpPr>
          <p:cNvPr id="3" name="Content Placeholder 2"/>
          <p:cNvSpPr>
            <a:spLocks noGrp="1"/>
          </p:cNvSpPr>
          <p:nvPr>
            <p:ph sz="quarter" idx="1"/>
          </p:nvPr>
        </p:nvSpPr>
        <p:spPr>
          <a:xfrm>
            <a:off x="301752" y="1527048"/>
            <a:ext cx="8503920" cy="5142312"/>
          </a:xfrm>
        </p:spPr>
        <p:txBody>
          <a:bodyPr>
            <a:normAutofit fontScale="92500" lnSpcReduction="10000"/>
          </a:bodyPr>
          <a:lstStyle/>
          <a:p>
            <a:r>
              <a:rPr lang="en-GB" dirty="0"/>
              <a:t>Caesar’s Forays – 55 and 54 BC:</a:t>
            </a:r>
          </a:p>
          <a:p>
            <a:pPr lvl="1"/>
            <a:r>
              <a:rPr lang="en-GB" dirty="0"/>
              <a:t>55 BC Caesar sailed with 2 legions [10,000 men] and 500 cavalry, landing in Kent</a:t>
            </a:r>
          </a:p>
          <a:p>
            <a:pPr lvl="1"/>
            <a:r>
              <a:rPr lang="en-GB" dirty="0"/>
              <a:t>54 BC, sets out in July with 800 ships, carrying 5 legions [25,000 men], and 2,000 cavalry – fighting against a Confederation of Britons under </a:t>
            </a:r>
            <a:r>
              <a:rPr lang="en-GB" dirty="0" err="1"/>
              <a:t>Cassivellaunus</a:t>
            </a:r>
            <a:r>
              <a:rPr lang="en-GB" dirty="0"/>
              <a:t>, king of the </a:t>
            </a:r>
            <a:r>
              <a:rPr lang="en-GB" dirty="0" err="1"/>
              <a:t>Catuvellauni</a:t>
            </a:r>
            <a:r>
              <a:rPr lang="en-GB" dirty="0"/>
              <a:t>; Caesar makes an alliance with the </a:t>
            </a:r>
            <a:r>
              <a:rPr lang="en-GB" dirty="0" err="1"/>
              <a:t>Trinovantes</a:t>
            </a:r>
            <a:r>
              <a:rPr lang="en-GB" dirty="0"/>
              <a:t>.</a:t>
            </a:r>
          </a:p>
          <a:p>
            <a:pPr lvl="1"/>
            <a:endParaRPr lang="en-GB" sz="500" dirty="0"/>
          </a:p>
          <a:p>
            <a:r>
              <a:rPr lang="en-GB" dirty="0"/>
              <a:t>Not worth the cost of garrisoning the island – </a:t>
            </a:r>
            <a:r>
              <a:rPr lang="en-GB" b="1" dirty="0"/>
              <a:t>Strabo </a:t>
            </a:r>
            <a:r>
              <a:rPr lang="en-GB" b="1" i="1" dirty="0"/>
              <a:t>Geog</a:t>
            </a:r>
            <a:r>
              <a:rPr lang="en-GB" b="1" dirty="0"/>
              <a:t>. 4.5.3</a:t>
            </a:r>
            <a:r>
              <a:rPr lang="en-GB" dirty="0"/>
              <a:t>.</a:t>
            </a:r>
          </a:p>
          <a:p>
            <a:endParaRPr lang="en-GB" sz="500" dirty="0"/>
          </a:p>
          <a:p>
            <a:r>
              <a:rPr lang="en-GB" dirty="0"/>
              <a:t>Caligula – intended British invasion?</a:t>
            </a:r>
          </a:p>
          <a:p>
            <a:pPr lvl="1"/>
            <a:r>
              <a:rPr lang="en-GB" dirty="0"/>
              <a:t>“The emperor Gaius [Caligula] unquestionably planned an invasion of Britain; but his impulsive ideas shifted like a weathercock, and his grandiose efforts against Germany had come to nothing.” – Tacitus </a:t>
            </a:r>
            <a:r>
              <a:rPr lang="en-GB" i="1" dirty="0"/>
              <a:t>Agricola</a:t>
            </a:r>
            <a:r>
              <a:rPr lang="en-GB" dirty="0"/>
              <a:t> 13.</a:t>
            </a:r>
          </a:p>
          <a:p>
            <a:pPr lvl="1"/>
            <a:endParaRPr lang="en-GB" dirty="0"/>
          </a:p>
        </p:txBody>
      </p:sp>
    </p:spTree>
    <p:extLst>
      <p:ext uri="{BB962C8B-B14F-4D97-AF65-F5344CB8AC3E}">
        <p14:creationId xmlns:p14="http://schemas.microsoft.com/office/powerpoint/2010/main" val="27702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Claudius – Conquest of Southeast Britain</a:t>
            </a:r>
          </a:p>
        </p:txBody>
      </p:sp>
      <p:sp>
        <p:nvSpPr>
          <p:cNvPr id="4" name="Content Placeholder 3"/>
          <p:cNvSpPr>
            <a:spLocks noGrp="1"/>
          </p:cNvSpPr>
          <p:nvPr>
            <p:ph sz="quarter" idx="1"/>
          </p:nvPr>
        </p:nvSpPr>
        <p:spPr>
          <a:xfrm>
            <a:off x="323528" y="1628800"/>
            <a:ext cx="8512624" cy="2160240"/>
          </a:xfrm>
        </p:spPr>
        <p:txBody>
          <a:bodyPr>
            <a:normAutofit fontScale="85000" lnSpcReduction="20000"/>
          </a:bodyPr>
          <a:lstStyle/>
          <a:p>
            <a:r>
              <a:rPr lang="en-GB" dirty="0"/>
              <a:t>AD 43 – four legions under the command of </a:t>
            </a:r>
            <a:r>
              <a:rPr lang="en-GB" dirty="0" err="1"/>
              <a:t>Aulus</a:t>
            </a:r>
            <a:r>
              <a:rPr lang="en-GB" dirty="0"/>
              <a:t> </a:t>
            </a:r>
            <a:r>
              <a:rPr lang="en-GB" dirty="0" err="1"/>
              <a:t>Plautius</a:t>
            </a:r>
            <a:r>
              <a:rPr lang="en-GB" dirty="0"/>
              <a:t> and auxiliary troops are sent to Britain – paper strength 40,000.</a:t>
            </a:r>
          </a:p>
          <a:p>
            <a:pPr lvl="1"/>
            <a:r>
              <a:rPr lang="en-GB" dirty="0"/>
              <a:t>II Augusta (Rhine) </a:t>
            </a:r>
          </a:p>
          <a:p>
            <a:pPr lvl="1"/>
            <a:r>
              <a:rPr lang="en-GB" dirty="0"/>
              <a:t>XIV </a:t>
            </a:r>
            <a:r>
              <a:rPr lang="en-GB" dirty="0" err="1"/>
              <a:t>Gemina</a:t>
            </a:r>
            <a:r>
              <a:rPr lang="en-GB" dirty="0"/>
              <a:t> </a:t>
            </a:r>
          </a:p>
          <a:p>
            <a:pPr lvl="1"/>
            <a:r>
              <a:rPr lang="en-GB" dirty="0"/>
              <a:t>XX Valeria </a:t>
            </a:r>
            <a:r>
              <a:rPr lang="en-GB" dirty="0" err="1"/>
              <a:t>Victrix</a:t>
            </a:r>
            <a:r>
              <a:rPr lang="en-GB" dirty="0"/>
              <a:t> </a:t>
            </a:r>
          </a:p>
          <a:p>
            <a:pPr lvl="1"/>
            <a:r>
              <a:rPr lang="en-GB" dirty="0"/>
              <a:t>IX </a:t>
            </a:r>
            <a:r>
              <a:rPr lang="en-GB" dirty="0" err="1"/>
              <a:t>Hispana</a:t>
            </a:r>
            <a:r>
              <a:rPr lang="en-GB" dirty="0"/>
              <a:t> (Pannonia). </a:t>
            </a:r>
          </a:p>
          <a:p>
            <a:endParaRPr lang="en-GB" sz="1200" dirty="0"/>
          </a:p>
          <a:p>
            <a:endParaRPr lang="en-GB" dirty="0"/>
          </a:p>
          <a:p>
            <a:endParaRPr lang="en-GB" dirty="0"/>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1544" y="2578275"/>
            <a:ext cx="3504608" cy="3704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79512" y="3933056"/>
            <a:ext cx="5152032" cy="2736304"/>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Defeat of </a:t>
            </a:r>
            <a:r>
              <a:rPr lang="en-GB" dirty="0" err="1"/>
              <a:t>Caratacus</a:t>
            </a:r>
            <a:r>
              <a:rPr lang="en-GB" dirty="0"/>
              <a:t>, chieftain of the </a:t>
            </a:r>
            <a:r>
              <a:rPr lang="en-GB" dirty="0" err="1"/>
              <a:t>Catuvellani</a:t>
            </a:r>
            <a:r>
              <a:rPr lang="en-GB" dirty="0"/>
              <a:t> tribe, at Medway. </a:t>
            </a:r>
          </a:p>
          <a:p>
            <a:endParaRPr lang="en-GB" sz="500" dirty="0"/>
          </a:p>
          <a:p>
            <a:r>
              <a:rPr lang="en-GB" dirty="0"/>
              <a:t>Claudius established the capitol of the new province of Britannia at </a:t>
            </a:r>
            <a:r>
              <a:rPr lang="en-GB" dirty="0" err="1"/>
              <a:t>Camulodunum</a:t>
            </a:r>
            <a:r>
              <a:rPr lang="en-GB" dirty="0"/>
              <a:t> (Colchester). </a:t>
            </a:r>
          </a:p>
          <a:p>
            <a:endParaRPr lang="en-GB" sz="500" dirty="0"/>
          </a:p>
          <a:p>
            <a:r>
              <a:rPr lang="en-GB" dirty="0"/>
              <a:t>Claudius receives the submission of the southern Tribes. </a:t>
            </a:r>
          </a:p>
        </p:txBody>
      </p:sp>
    </p:spTree>
    <p:extLst>
      <p:ext uri="{BB962C8B-B14F-4D97-AF65-F5344CB8AC3E}">
        <p14:creationId xmlns:p14="http://schemas.microsoft.com/office/powerpoint/2010/main" val="338397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83568" y="1916832"/>
            <a:ext cx="7776864" cy="3672408"/>
          </a:xfrm>
          <a:prstGeom prst="rect">
            <a:avLst/>
          </a:prstGeom>
        </p:spPr>
        <p:txBody>
          <a:bodyPr vert="horz">
            <a:normAutofit/>
          </a:bodyPr>
          <a:lstStyle/>
          <a:p>
            <a:pPr marL="274320" indent="-274320" algn="ctr">
              <a:spcBef>
                <a:spcPct val="20000"/>
              </a:spcBef>
              <a:buClr>
                <a:srgbClr val="D16349"/>
              </a:buClr>
              <a:buSzPct val="85000"/>
              <a:defRPr/>
            </a:pPr>
            <a:r>
              <a:rPr lang="en-GB" sz="6000" b="1" dirty="0">
                <a:solidFill>
                  <a:prstClr val="black"/>
                </a:solidFill>
              </a:rPr>
              <a:t>Political and Social Developments</a:t>
            </a:r>
            <a:endParaRPr lang="en-GB" sz="100" dirty="0">
              <a:solidFill>
                <a:prstClr val="black"/>
              </a:solidFill>
            </a:endParaRPr>
          </a:p>
        </p:txBody>
      </p:sp>
    </p:spTree>
    <p:extLst>
      <p:ext uri="{BB962C8B-B14F-4D97-AF65-F5344CB8AC3E}">
        <p14:creationId xmlns:p14="http://schemas.microsoft.com/office/powerpoint/2010/main" val="3477140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68A6D-424B-4509-A082-A002342437A1}"/>
              </a:ext>
            </a:extLst>
          </p:cNvPr>
          <p:cNvSpPr>
            <a:spLocks noGrp="1"/>
          </p:cNvSpPr>
          <p:nvPr>
            <p:ph type="title"/>
          </p:nvPr>
        </p:nvSpPr>
        <p:spPr/>
        <p:txBody>
          <a:bodyPr/>
          <a:lstStyle/>
          <a:p>
            <a:r>
              <a:rPr lang="en-GB" dirty="0"/>
              <a:t>Administration</a:t>
            </a:r>
          </a:p>
        </p:txBody>
      </p:sp>
      <p:sp>
        <p:nvSpPr>
          <p:cNvPr id="3" name="Content Placeholder 2">
            <a:extLst>
              <a:ext uri="{FF2B5EF4-FFF2-40B4-BE49-F238E27FC236}">
                <a16:creationId xmlns:a16="http://schemas.microsoft.com/office/drawing/2014/main" id="{4240A51A-D400-458B-9C2C-AEA9CA733E34}"/>
              </a:ext>
            </a:extLst>
          </p:cNvPr>
          <p:cNvSpPr>
            <a:spLocks noGrp="1"/>
          </p:cNvSpPr>
          <p:nvPr>
            <p:ph sz="quarter" idx="1"/>
          </p:nvPr>
        </p:nvSpPr>
        <p:spPr>
          <a:xfrm>
            <a:off x="107504" y="1412775"/>
            <a:ext cx="4287935" cy="5330952"/>
          </a:xfrm>
        </p:spPr>
        <p:txBody>
          <a:bodyPr>
            <a:normAutofit/>
          </a:bodyPr>
          <a:lstStyle/>
          <a:p>
            <a:r>
              <a:rPr lang="en-GB" dirty="0"/>
              <a:t>Some territory directly controlled by the Romans others existing as “client kingdoms”.</a:t>
            </a:r>
          </a:p>
          <a:p>
            <a:endParaRPr lang="en-GB" sz="500" dirty="0"/>
          </a:p>
          <a:p>
            <a:r>
              <a:rPr lang="en-GB" dirty="0"/>
              <a:t>More a relationship with a specific ruler than a “territory” – </a:t>
            </a:r>
            <a:r>
              <a:rPr lang="en-GB" i="1" dirty="0"/>
              <a:t>rex et amicus SPQR</a:t>
            </a:r>
            <a:r>
              <a:rPr lang="en-GB" dirty="0"/>
              <a:t>.</a:t>
            </a:r>
          </a:p>
          <a:p>
            <a:pPr lvl="1"/>
            <a:r>
              <a:rPr lang="en-GB" dirty="0"/>
              <a:t>Mutual defence and support of each others interests. </a:t>
            </a:r>
          </a:p>
          <a:p>
            <a:pPr lvl="1"/>
            <a:r>
              <a:rPr lang="en-GB" dirty="0"/>
              <a:t>Roman military bases might be present for “protection”. </a:t>
            </a:r>
          </a:p>
          <a:p>
            <a:endParaRPr lang="en-GB" dirty="0"/>
          </a:p>
          <a:p>
            <a:endParaRPr lang="en-GB" dirty="0"/>
          </a:p>
        </p:txBody>
      </p:sp>
      <p:pic>
        <p:nvPicPr>
          <p:cNvPr id="4" name="Picture 3">
            <a:extLst>
              <a:ext uri="{FF2B5EF4-FFF2-40B4-BE49-F238E27FC236}">
                <a16:creationId xmlns:a16="http://schemas.microsoft.com/office/drawing/2014/main" id="{8AC883FD-11DD-4301-B019-C32A115007CC}"/>
              </a:ext>
            </a:extLst>
          </p:cNvPr>
          <p:cNvPicPr>
            <a:picLocks noChangeAspect="1"/>
          </p:cNvPicPr>
          <p:nvPr/>
        </p:nvPicPr>
        <p:blipFill>
          <a:blip r:embed="rId2"/>
          <a:stretch>
            <a:fillRect/>
          </a:stretch>
        </p:blipFill>
        <p:spPr>
          <a:xfrm>
            <a:off x="4395439" y="4149080"/>
            <a:ext cx="4570046" cy="2466786"/>
          </a:xfrm>
          <a:prstGeom prst="rect">
            <a:avLst/>
          </a:prstGeom>
        </p:spPr>
      </p:pic>
      <p:sp>
        <p:nvSpPr>
          <p:cNvPr id="6" name="TextBox 5">
            <a:extLst>
              <a:ext uri="{FF2B5EF4-FFF2-40B4-BE49-F238E27FC236}">
                <a16:creationId xmlns:a16="http://schemas.microsoft.com/office/drawing/2014/main" id="{07A0F2AC-D20A-4404-8EA6-9364BD5776B4}"/>
              </a:ext>
            </a:extLst>
          </p:cNvPr>
          <p:cNvSpPr txBox="1"/>
          <p:nvPr/>
        </p:nvSpPr>
        <p:spPr>
          <a:xfrm>
            <a:off x="4395439" y="3856692"/>
            <a:ext cx="4737749" cy="584775"/>
          </a:xfrm>
          <a:prstGeom prst="rect">
            <a:avLst/>
          </a:prstGeom>
          <a:solidFill>
            <a:srgbClr val="F2B300"/>
          </a:solidFill>
        </p:spPr>
        <p:txBody>
          <a:bodyPr wrap="square">
            <a:spAutoFit/>
          </a:bodyPr>
          <a:lstStyle/>
          <a:p>
            <a:r>
              <a:rPr lang="en-GB" sz="1600" dirty="0"/>
              <a:t> </a:t>
            </a:r>
            <a:r>
              <a:rPr lang="en-GB" sz="1600" b="1" dirty="0" err="1"/>
              <a:t>Catuvellauni</a:t>
            </a:r>
            <a:r>
              <a:rPr lang="en-GB" sz="1600" b="1" dirty="0"/>
              <a:t> land annexed following the defeat (and betrayal of </a:t>
            </a:r>
            <a:r>
              <a:rPr lang="en-GB" sz="1600" b="1" dirty="0" err="1"/>
              <a:t>Caratacus</a:t>
            </a:r>
            <a:r>
              <a:rPr lang="en-GB" sz="1600" b="1" dirty="0"/>
              <a:t> in AD 51.</a:t>
            </a:r>
          </a:p>
        </p:txBody>
      </p:sp>
      <p:sp>
        <p:nvSpPr>
          <p:cNvPr id="10" name="Content Placeholder 2">
            <a:extLst>
              <a:ext uri="{FF2B5EF4-FFF2-40B4-BE49-F238E27FC236}">
                <a16:creationId xmlns:a16="http://schemas.microsoft.com/office/drawing/2014/main" id="{B61013A8-C021-4EC7-89EA-428295373CBF}"/>
              </a:ext>
            </a:extLst>
          </p:cNvPr>
          <p:cNvSpPr txBox="1">
            <a:spLocks/>
          </p:cNvSpPr>
          <p:nvPr/>
        </p:nvSpPr>
        <p:spPr>
          <a:xfrm>
            <a:off x="4395439" y="1412775"/>
            <a:ext cx="4570046" cy="246678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a:t>“Certain </a:t>
            </a:r>
            <a:r>
              <a:rPr lang="en-GB" i="1" dirty="0"/>
              <a:t>civitates</a:t>
            </a:r>
            <a:r>
              <a:rPr lang="en-GB" dirty="0"/>
              <a:t> were given to King </a:t>
            </a:r>
            <a:r>
              <a:rPr lang="en-GB" dirty="0" err="1"/>
              <a:t>Cogidubnus</a:t>
            </a:r>
            <a:r>
              <a:rPr lang="en-GB" dirty="0"/>
              <a:t> [</a:t>
            </a:r>
            <a:r>
              <a:rPr lang="en-GB" dirty="0" err="1"/>
              <a:t>Togidubnus</a:t>
            </a:r>
            <a:r>
              <a:rPr lang="en-GB" dirty="0"/>
              <a:t>], who remained most loyal (to Rome) within our own memory, following the long established custom of the Roman people using even kings to make others slaves.” – </a:t>
            </a:r>
            <a:r>
              <a:rPr lang="en-GB" b="1" dirty="0"/>
              <a:t>Tacitus </a:t>
            </a:r>
            <a:r>
              <a:rPr lang="en-GB" b="1" i="1" dirty="0"/>
              <a:t>Agricola</a:t>
            </a:r>
            <a:r>
              <a:rPr lang="en-GB" b="1" dirty="0"/>
              <a:t> 14</a:t>
            </a:r>
            <a:r>
              <a:rPr lang="en-GB" dirty="0"/>
              <a:t>.</a:t>
            </a:r>
          </a:p>
        </p:txBody>
      </p:sp>
    </p:spTree>
    <p:extLst>
      <p:ext uri="{BB962C8B-B14F-4D97-AF65-F5344CB8AC3E}">
        <p14:creationId xmlns:p14="http://schemas.microsoft.com/office/powerpoint/2010/main" val="3801202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Governors of the Province</a:t>
            </a:r>
          </a:p>
        </p:txBody>
      </p:sp>
      <p:sp>
        <p:nvSpPr>
          <p:cNvPr id="5" name="Content Placeholder 4"/>
          <p:cNvSpPr>
            <a:spLocks noGrp="1"/>
          </p:cNvSpPr>
          <p:nvPr>
            <p:ph sz="half" idx="1"/>
          </p:nvPr>
        </p:nvSpPr>
        <p:spPr>
          <a:xfrm>
            <a:off x="301752" y="1628800"/>
            <a:ext cx="4198240" cy="4752528"/>
          </a:xfrm>
        </p:spPr>
        <p:txBody>
          <a:bodyPr>
            <a:normAutofit fontScale="92500" lnSpcReduction="10000"/>
          </a:bodyPr>
          <a:lstStyle/>
          <a:p>
            <a:r>
              <a:rPr lang="en-GB" dirty="0" err="1"/>
              <a:t>Aulus</a:t>
            </a:r>
            <a:r>
              <a:rPr lang="en-GB" dirty="0"/>
              <a:t> </a:t>
            </a:r>
            <a:r>
              <a:rPr lang="en-GB" dirty="0" err="1"/>
              <a:t>Didius</a:t>
            </a:r>
            <a:r>
              <a:rPr lang="en-GB" dirty="0"/>
              <a:t> Gallus – governor from AD 52-57 (latter years of Claudius reign and first few of Nero’s).</a:t>
            </a:r>
          </a:p>
          <a:p>
            <a:endParaRPr lang="en-GB" dirty="0"/>
          </a:p>
          <a:p>
            <a:r>
              <a:rPr lang="en-GB" dirty="0"/>
              <a:t>Quintus </a:t>
            </a:r>
            <a:r>
              <a:rPr lang="en-GB" dirty="0" err="1"/>
              <a:t>Veranius</a:t>
            </a:r>
            <a:r>
              <a:rPr lang="en-GB" dirty="0"/>
              <a:t> – governor in AD 57 (started campaigns against Silures).</a:t>
            </a:r>
          </a:p>
          <a:p>
            <a:endParaRPr lang="en-GB" dirty="0"/>
          </a:p>
          <a:p>
            <a:r>
              <a:rPr lang="en-GB" dirty="0"/>
              <a:t>Gaius Suetonius </a:t>
            </a:r>
            <a:r>
              <a:rPr lang="en-GB" dirty="0" err="1"/>
              <a:t>Paulinus</a:t>
            </a:r>
            <a:r>
              <a:rPr lang="en-GB" dirty="0"/>
              <a:t> – governor from AD 58-62.</a:t>
            </a:r>
          </a:p>
        </p:txBody>
      </p:sp>
      <p:sp>
        <p:nvSpPr>
          <p:cNvPr id="6" name="Content Placeholder 5"/>
          <p:cNvSpPr>
            <a:spLocks noGrp="1"/>
          </p:cNvSpPr>
          <p:nvPr>
            <p:ph sz="half" idx="2"/>
          </p:nvPr>
        </p:nvSpPr>
        <p:spPr>
          <a:xfrm>
            <a:off x="4800600" y="1556792"/>
            <a:ext cx="4091880" cy="5040560"/>
          </a:xfrm>
        </p:spPr>
        <p:txBody>
          <a:bodyPr>
            <a:normAutofit fontScale="92500" lnSpcReduction="10000"/>
          </a:bodyPr>
          <a:lstStyle/>
          <a:p>
            <a:pPr marL="0" indent="0">
              <a:buNone/>
            </a:pPr>
            <a:r>
              <a:rPr lang="en-GB" dirty="0"/>
              <a:t>“… </a:t>
            </a:r>
            <a:r>
              <a:rPr lang="en-GB" dirty="0" err="1"/>
              <a:t>Didius</a:t>
            </a:r>
            <a:r>
              <a:rPr lang="en-GB" dirty="0"/>
              <a:t> Gallus, the next governor, merely held what this predecessors had won, establishing a few forts in more advanced positions, so that he could claim the credit of having made some annexations. </a:t>
            </a:r>
            <a:r>
              <a:rPr lang="en-GB" dirty="0" err="1"/>
              <a:t>Veranius</a:t>
            </a:r>
            <a:r>
              <a:rPr lang="en-GB" dirty="0"/>
              <a:t> succeeded </a:t>
            </a:r>
            <a:r>
              <a:rPr lang="en-GB" dirty="0" err="1"/>
              <a:t>Didius</a:t>
            </a:r>
            <a:r>
              <a:rPr lang="en-GB" dirty="0"/>
              <a:t> only to die within the year. After him Suetonius </a:t>
            </a:r>
            <a:r>
              <a:rPr lang="en-GB" dirty="0" err="1"/>
              <a:t>Paulinus</a:t>
            </a:r>
            <a:r>
              <a:rPr lang="en-GB" dirty="0"/>
              <a:t> enjoyed two years of success, conquering fresh tribes and strengthening the forts.” – </a:t>
            </a:r>
            <a:r>
              <a:rPr lang="en-GB" b="1" dirty="0"/>
              <a:t>Tacitus </a:t>
            </a:r>
            <a:r>
              <a:rPr lang="en-GB" b="1" i="1" dirty="0"/>
              <a:t>Agricola </a:t>
            </a:r>
            <a:r>
              <a:rPr lang="en-GB" b="1" dirty="0"/>
              <a:t>14</a:t>
            </a:r>
            <a:r>
              <a:rPr lang="en-GB" dirty="0"/>
              <a:t>.</a:t>
            </a:r>
          </a:p>
        </p:txBody>
      </p:sp>
    </p:spTree>
    <p:extLst>
      <p:ext uri="{BB962C8B-B14F-4D97-AF65-F5344CB8AC3E}">
        <p14:creationId xmlns:p14="http://schemas.microsoft.com/office/powerpoint/2010/main" val="1694440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5EFDC-EDDB-400A-89B7-49D6EA125B10}"/>
              </a:ext>
            </a:extLst>
          </p:cNvPr>
          <p:cNvSpPr>
            <a:spLocks noGrp="1"/>
          </p:cNvSpPr>
          <p:nvPr>
            <p:ph type="title"/>
          </p:nvPr>
        </p:nvSpPr>
        <p:spPr/>
        <p:txBody>
          <a:bodyPr/>
          <a:lstStyle/>
          <a:p>
            <a:r>
              <a:rPr lang="en-GB" dirty="0"/>
              <a:t>Demographic and Urban Developments</a:t>
            </a:r>
          </a:p>
        </p:txBody>
      </p:sp>
      <p:sp>
        <p:nvSpPr>
          <p:cNvPr id="3" name="Content Placeholder 2">
            <a:extLst>
              <a:ext uri="{FF2B5EF4-FFF2-40B4-BE49-F238E27FC236}">
                <a16:creationId xmlns:a16="http://schemas.microsoft.com/office/drawing/2014/main" id="{7BAB8AA3-C79A-4E64-8934-14917228C6D0}"/>
              </a:ext>
            </a:extLst>
          </p:cNvPr>
          <p:cNvSpPr>
            <a:spLocks noGrp="1"/>
          </p:cNvSpPr>
          <p:nvPr>
            <p:ph sz="quarter" idx="1"/>
          </p:nvPr>
        </p:nvSpPr>
        <p:spPr>
          <a:xfrm>
            <a:off x="107504" y="1527048"/>
            <a:ext cx="5040560" cy="5102352"/>
          </a:xfrm>
        </p:spPr>
        <p:txBody>
          <a:bodyPr>
            <a:normAutofit fontScale="85000" lnSpcReduction="20000"/>
          </a:bodyPr>
          <a:lstStyle/>
          <a:p>
            <a:r>
              <a:rPr lang="en-GB" dirty="0"/>
              <a:t>Migrants from different parts of the Empire moved into Britain, developing sites like </a:t>
            </a:r>
            <a:r>
              <a:rPr lang="en-GB" dirty="0" err="1"/>
              <a:t>Londinium</a:t>
            </a:r>
            <a:r>
              <a:rPr lang="en-GB" dirty="0"/>
              <a:t> (useful crossing point for the Thames).</a:t>
            </a:r>
          </a:p>
          <a:p>
            <a:endParaRPr lang="en-GB" sz="500" dirty="0"/>
          </a:p>
          <a:p>
            <a:r>
              <a:rPr lang="en-GB" dirty="0"/>
              <a:t>Also </a:t>
            </a:r>
            <a:r>
              <a:rPr lang="en-GB" i="1" dirty="0" err="1"/>
              <a:t>colonia</a:t>
            </a:r>
            <a:r>
              <a:rPr lang="en-GB" dirty="0"/>
              <a:t> at </a:t>
            </a:r>
            <a:r>
              <a:rPr lang="en-GB" dirty="0" err="1"/>
              <a:t>Camoludunum</a:t>
            </a:r>
            <a:r>
              <a:rPr lang="en-GB" dirty="0"/>
              <a:t> (Colchester).</a:t>
            </a:r>
          </a:p>
          <a:p>
            <a:pPr lvl="1"/>
            <a:r>
              <a:rPr lang="en-GB" dirty="0"/>
              <a:t>Set up on the site of a pre-existing </a:t>
            </a:r>
            <a:r>
              <a:rPr lang="en-GB" i="1" dirty="0"/>
              <a:t>oppidum</a:t>
            </a:r>
            <a:r>
              <a:rPr lang="en-GB" dirty="0"/>
              <a:t>.</a:t>
            </a:r>
          </a:p>
          <a:p>
            <a:pPr lvl="1"/>
            <a:endParaRPr lang="en-GB" sz="500" dirty="0"/>
          </a:p>
          <a:p>
            <a:r>
              <a:rPr lang="en-GB" dirty="0"/>
              <a:t>Some </a:t>
            </a:r>
            <a:r>
              <a:rPr lang="en-GB" i="1" dirty="0"/>
              <a:t>vici</a:t>
            </a:r>
            <a:r>
              <a:rPr lang="en-GB" dirty="0"/>
              <a:t> settlements developing around forts.</a:t>
            </a:r>
          </a:p>
          <a:p>
            <a:endParaRPr lang="en-GB" sz="600" dirty="0"/>
          </a:p>
          <a:p>
            <a:r>
              <a:rPr lang="en-GB" dirty="0"/>
              <a:t>Some processes of adaptation with more “Roman” elements in places like Verulamium and </a:t>
            </a:r>
            <a:r>
              <a:rPr lang="en-GB" dirty="0" err="1"/>
              <a:t>Silchester</a:t>
            </a:r>
            <a:r>
              <a:rPr lang="en-GB" dirty="0"/>
              <a:t>; but other Iron Age settlements showing little substantive change. </a:t>
            </a:r>
          </a:p>
        </p:txBody>
      </p:sp>
      <p:pic>
        <p:nvPicPr>
          <p:cNvPr id="4" name="Picture 3">
            <a:extLst>
              <a:ext uri="{FF2B5EF4-FFF2-40B4-BE49-F238E27FC236}">
                <a16:creationId xmlns:a16="http://schemas.microsoft.com/office/drawing/2014/main" id="{A82C49CE-EBC1-4E21-8F42-1811C08DD718}"/>
              </a:ext>
            </a:extLst>
          </p:cNvPr>
          <p:cNvPicPr>
            <a:picLocks noChangeAspect="1"/>
          </p:cNvPicPr>
          <p:nvPr/>
        </p:nvPicPr>
        <p:blipFill>
          <a:blip r:embed="rId2"/>
          <a:stretch>
            <a:fillRect/>
          </a:stretch>
        </p:blipFill>
        <p:spPr>
          <a:xfrm>
            <a:off x="5148064" y="1527048"/>
            <a:ext cx="3644142" cy="2478016"/>
          </a:xfrm>
          <a:prstGeom prst="rect">
            <a:avLst/>
          </a:prstGeom>
        </p:spPr>
      </p:pic>
      <p:pic>
        <p:nvPicPr>
          <p:cNvPr id="5" name="Picture 4">
            <a:extLst>
              <a:ext uri="{FF2B5EF4-FFF2-40B4-BE49-F238E27FC236}">
                <a16:creationId xmlns:a16="http://schemas.microsoft.com/office/drawing/2014/main" id="{29E57D24-C446-41BA-9123-080D61C498EC}"/>
              </a:ext>
            </a:extLst>
          </p:cNvPr>
          <p:cNvPicPr>
            <a:picLocks noChangeAspect="1"/>
          </p:cNvPicPr>
          <p:nvPr/>
        </p:nvPicPr>
        <p:blipFill rotWithShape="1">
          <a:blip r:embed="rId3"/>
          <a:srcRect r="13592"/>
          <a:stretch/>
        </p:blipFill>
        <p:spPr>
          <a:xfrm>
            <a:off x="5167387" y="4136456"/>
            <a:ext cx="3668765" cy="2388888"/>
          </a:xfrm>
          <a:prstGeom prst="rect">
            <a:avLst/>
          </a:prstGeom>
        </p:spPr>
      </p:pic>
    </p:spTree>
    <p:extLst>
      <p:ext uri="{BB962C8B-B14F-4D97-AF65-F5344CB8AC3E}">
        <p14:creationId xmlns:p14="http://schemas.microsoft.com/office/powerpoint/2010/main" val="2350351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5A28-D922-4F0D-816A-6223EF8CB8CE}"/>
              </a:ext>
            </a:extLst>
          </p:cNvPr>
          <p:cNvSpPr>
            <a:spLocks noGrp="1"/>
          </p:cNvSpPr>
          <p:nvPr>
            <p:ph type="title"/>
          </p:nvPr>
        </p:nvSpPr>
        <p:spPr/>
        <p:txBody>
          <a:bodyPr/>
          <a:lstStyle/>
          <a:p>
            <a:r>
              <a:rPr lang="en-GB" dirty="0"/>
              <a:t>Iceni</a:t>
            </a:r>
          </a:p>
        </p:txBody>
      </p:sp>
      <p:sp>
        <p:nvSpPr>
          <p:cNvPr id="3" name="Content Placeholder 2">
            <a:extLst>
              <a:ext uri="{FF2B5EF4-FFF2-40B4-BE49-F238E27FC236}">
                <a16:creationId xmlns:a16="http://schemas.microsoft.com/office/drawing/2014/main" id="{338F501B-8E54-4444-A364-6176687DFB8C}"/>
              </a:ext>
            </a:extLst>
          </p:cNvPr>
          <p:cNvSpPr>
            <a:spLocks noGrp="1"/>
          </p:cNvSpPr>
          <p:nvPr>
            <p:ph sz="quarter" idx="1"/>
          </p:nvPr>
        </p:nvSpPr>
        <p:spPr>
          <a:xfrm>
            <a:off x="179512" y="1484784"/>
            <a:ext cx="5760640" cy="5373216"/>
          </a:xfrm>
        </p:spPr>
        <p:txBody>
          <a:bodyPr>
            <a:normAutofit fontScale="92500" lnSpcReduction="20000"/>
          </a:bodyPr>
          <a:lstStyle/>
          <a:p>
            <a:r>
              <a:rPr lang="en-GB" dirty="0"/>
              <a:t>Distinctive Iron Age group associated with north of the Waveney and Ouse in East Anglia and westwards into the Fenlands. </a:t>
            </a:r>
          </a:p>
          <a:p>
            <a:endParaRPr lang="en-GB" sz="500" dirty="0"/>
          </a:p>
          <a:p>
            <a:r>
              <a:rPr lang="en-GB" dirty="0"/>
              <a:t>Distinctive practices and material culture: </a:t>
            </a:r>
          </a:p>
          <a:p>
            <a:pPr lvl="1"/>
            <a:r>
              <a:rPr lang="en-GB" dirty="0"/>
              <a:t>No wheel-made pottery; few cremations; use of coinage but no significant imitation of Roman coinage.</a:t>
            </a:r>
          </a:p>
          <a:p>
            <a:pPr lvl="1"/>
            <a:r>
              <a:rPr lang="en-GB" dirty="0"/>
              <a:t>Evidence for imports – such as copper-alloy vessels what would be used in “Roman” style drinking parties; but also some stylistically mixed objects.</a:t>
            </a:r>
          </a:p>
          <a:p>
            <a:pPr lvl="1"/>
            <a:endParaRPr lang="en-GB" sz="500" dirty="0"/>
          </a:p>
          <a:p>
            <a:r>
              <a:rPr lang="en-GB" dirty="0"/>
              <a:t>Tribe with multiple centres (coins minted in Thetford, Saham Toney and Needham).</a:t>
            </a:r>
          </a:p>
        </p:txBody>
      </p:sp>
      <p:pic>
        <p:nvPicPr>
          <p:cNvPr id="4" name="Picture 3">
            <a:extLst>
              <a:ext uri="{FF2B5EF4-FFF2-40B4-BE49-F238E27FC236}">
                <a16:creationId xmlns:a16="http://schemas.microsoft.com/office/drawing/2014/main" id="{522BD49A-16FF-410C-A7B0-323B9F305832}"/>
              </a:ext>
            </a:extLst>
          </p:cNvPr>
          <p:cNvPicPr>
            <a:picLocks noChangeAspect="1"/>
          </p:cNvPicPr>
          <p:nvPr/>
        </p:nvPicPr>
        <p:blipFill>
          <a:blip r:embed="rId3"/>
          <a:stretch>
            <a:fillRect/>
          </a:stretch>
        </p:blipFill>
        <p:spPr>
          <a:xfrm>
            <a:off x="5940152" y="338089"/>
            <a:ext cx="3111694" cy="2912368"/>
          </a:xfrm>
          <a:prstGeom prst="rect">
            <a:avLst/>
          </a:prstGeom>
        </p:spPr>
      </p:pic>
      <p:pic>
        <p:nvPicPr>
          <p:cNvPr id="5" name="Picture 4">
            <a:extLst>
              <a:ext uri="{FF2B5EF4-FFF2-40B4-BE49-F238E27FC236}">
                <a16:creationId xmlns:a16="http://schemas.microsoft.com/office/drawing/2014/main" id="{38EEE393-F56D-484F-A711-0A24C908E75A}"/>
              </a:ext>
            </a:extLst>
          </p:cNvPr>
          <p:cNvPicPr>
            <a:picLocks noChangeAspect="1"/>
          </p:cNvPicPr>
          <p:nvPr/>
        </p:nvPicPr>
        <p:blipFill rotWithShape="1">
          <a:blip r:embed="rId4"/>
          <a:srcRect l="5579" t="11429" r="5577" b="11429"/>
          <a:stretch/>
        </p:blipFill>
        <p:spPr>
          <a:xfrm>
            <a:off x="5940152" y="3284984"/>
            <a:ext cx="3168352" cy="1440160"/>
          </a:xfrm>
          <a:prstGeom prst="rect">
            <a:avLst/>
          </a:prstGeom>
        </p:spPr>
      </p:pic>
      <p:sp>
        <p:nvSpPr>
          <p:cNvPr id="7" name="TextBox 6">
            <a:extLst>
              <a:ext uri="{FF2B5EF4-FFF2-40B4-BE49-F238E27FC236}">
                <a16:creationId xmlns:a16="http://schemas.microsoft.com/office/drawing/2014/main" id="{3768CB63-1657-4312-82EA-067223E24DB5}"/>
              </a:ext>
            </a:extLst>
          </p:cNvPr>
          <p:cNvSpPr txBox="1"/>
          <p:nvPr/>
        </p:nvSpPr>
        <p:spPr>
          <a:xfrm>
            <a:off x="5966865" y="4684495"/>
            <a:ext cx="3084981" cy="523220"/>
          </a:xfrm>
          <a:prstGeom prst="rect">
            <a:avLst/>
          </a:prstGeom>
          <a:noFill/>
        </p:spPr>
        <p:txBody>
          <a:bodyPr wrap="square">
            <a:spAutoFit/>
          </a:bodyPr>
          <a:lstStyle/>
          <a:p>
            <a:r>
              <a:rPr lang="en-GB" sz="1400" dirty="0"/>
              <a:t>Silver coin associated with the Iceni, British Museum, 2000,0301.7</a:t>
            </a:r>
          </a:p>
        </p:txBody>
      </p:sp>
      <p:sp>
        <p:nvSpPr>
          <p:cNvPr id="8" name="Content Placeholder 2">
            <a:extLst>
              <a:ext uri="{FF2B5EF4-FFF2-40B4-BE49-F238E27FC236}">
                <a16:creationId xmlns:a16="http://schemas.microsoft.com/office/drawing/2014/main" id="{AD766CE5-E383-44E7-9004-CB5C1BFB2FFA}"/>
              </a:ext>
            </a:extLst>
          </p:cNvPr>
          <p:cNvSpPr txBox="1">
            <a:spLocks/>
          </p:cNvSpPr>
          <p:nvPr/>
        </p:nvSpPr>
        <p:spPr>
          <a:xfrm>
            <a:off x="-1970962" y="1707062"/>
            <a:ext cx="4126232" cy="110986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endParaRPr lang="en-GB" dirty="0"/>
          </a:p>
        </p:txBody>
      </p:sp>
      <p:pic>
        <p:nvPicPr>
          <p:cNvPr id="9" name="Picture 8">
            <a:extLst>
              <a:ext uri="{FF2B5EF4-FFF2-40B4-BE49-F238E27FC236}">
                <a16:creationId xmlns:a16="http://schemas.microsoft.com/office/drawing/2014/main" id="{F6F8F1E5-7840-4597-8736-A4AD8392077F}"/>
              </a:ext>
            </a:extLst>
          </p:cNvPr>
          <p:cNvPicPr>
            <a:picLocks noChangeAspect="1"/>
          </p:cNvPicPr>
          <p:nvPr/>
        </p:nvPicPr>
        <p:blipFill rotWithShape="1">
          <a:blip r:embed="rId5"/>
          <a:srcRect l="9772" r="10972"/>
          <a:stretch/>
        </p:blipFill>
        <p:spPr>
          <a:xfrm>
            <a:off x="6999632" y="5209735"/>
            <a:ext cx="2016224" cy="1419665"/>
          </a:xfrm>
          <a:prstGeom prst="rect">
            <a:avLst/>
          </a:prstGeom>
        </p:spPr>
      </p:pic>
      <p:pic>
        <p:nvPicPr>
          <p:cNvPr id="12" name="Picture 11">
            <a:extLst>
              <a:ext uri="{FF2B5EF4-FFF2-40B4-BE49-F238E27FC236}">
                <a16:creationId xmlns:a16="http://schemas.microsoft.com/office/drawing/2014/main" id="{79D2D17C-2038-46ED-BA48-AB102C5F444C}"/>
              </a:ext>
            </a:extLst>
          </p:cNvPr>
          <p:cNvPicPr>
            <a:picLocks noChangeAspect="1"/>
          </p:cNvPicPr>
          <p:nvPr/>
        </p:nvPicPr>
        <p:blipFill rotWithShape="1">
          <a:blip r:embed="rId6"/>
          <a:srcRect l="3434" t="6873" r="22824" b="50000"/>
          <a:stretch/>
        </p:blipFill>
        <p:spPr>
          <a:xfrm>
            <a:off x="5543004" y="5425935"/>
            <a:ext cx="1459502" cy="1207831"/>
          </a:xfrm>
          <a:prstGeom prst="rect">
            <a:avLst/>
          </a:prstGeom>
        </p:spPr>
      </p:pic>
      <p:sp>
        <p:nvSpPr>
          <p:cNvPr id="13" name="TextBox 12">
            <a:extLst>
              <a:ext uri="{FF2B5EF4-FFF2-40B4-BE49-F238E27FC236}">
                <a16:creationId xmlns:a16="http://schemas.microsoft.com/office/drawing/2014/main" id="{719C0D30-8DC0-4E0D-8AC1-5D99F81E91A9}"/>
              </a:ext>
            </a:extLst>
          </p:cNvPr>
          <p:cNvSpPr txBox="1"/>
          <p:nvPr/>
        </p:nvSpPr>
        <p:spPr>
          <a:xfrm>
            <a:off x="6485782" y="6402963"/>
            <a:ext cx="2016224" cy="338554"/>
          </a:xfrm>
          <a:prstGeom prst="rect">
            <a:avLst/>
          </a:prstGeom>
          <a:solidFill>
            <a:schemeClr val="bg1">
              <a:lumMod val="95000"/>
            </a:schemeClr>
          </a:solidFill>
        </p:spPr>
        <p:txBody>
          <a:bodyPr wrap="square">
            <a:spAutoFit/>
          </a:bodyPr>
          <a:lstStyle/>
          <a:p>
            <a:r>
              <a:rPr lang="en-GB" sz="1600" dirty="0" err="1"/>
              <a:t>Crownthorpe</a:t>
            </a:r>
            <a:r>
              <a:rPr lang="en-GB" sz="1600" dirty="0"/>
              <a:t> Hoard</a:t>
            </a:r>
          </a:p>
        </p:txBody>
      </p:sp>
    </p:spTree>
    <p:extLst>
      <p:ext uri="{BB962C8B-B14F-4D97-AF65-F5344CB8AC3E}">
        <p14:creationId xmlns:p14="http://schemas.microsoft.com/office/powerpoint/2010/main" val="428680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Suetonius on Nero’s Military Ambition</a:t>
            </a:r>
          </a:p>
        </p:txBody>
      </p:sp>
      <p:sp>
        <p:nvSpPr>
          <p:cNvPr id="3" name="Content Placeholder 2"/>
          <p:cNvSpPr>
            <a:spLocks noGrp="1"/>
          </p:cNvSpPr>
          <p:nvPr>
            <p:ph sz="quarter" idx="1"/>
          </p:nvPr>
        </p:nvSpPr>
        <p:spPr>
          <a:xfrm>
            <a:off x="251520" y="1412776"/>
            <a:ext cx="8640960" cy="4572000"/>
          </a:xfrm>
        </p:spPr>
        <p:txBody>
          <a:bodyPr>
            <a:noAutofit/>
          </a:bodyPr>
          <a:lstStyle/>
          <a:p>
            <a:pPr marL="0" indent="0">
              <a:buNone/>
            </a:pPr>
            <a:r>
              <a:rPr lang="en-GB" sz="3200" dirty="0"/>
              <a:t>“Nero felt no ambition to extend the Roman Empire; he even considered withdrawing his forces from Britain, yet kept them there because such a decisions might have reflected on the glory won by his adopted father Claudius. The sole additions made during his reign to the list of provinces were the kingdom of Pontus (NE Turkey), ceded to him by </a:t>
            </a:r>
            <a:r>
              <a:rPr lang="en-GB" sz="3200" dirty="0" err="1"/>
              <a:t>Polemon</a:t>
            </a:r>
            <a:r>
              <a:rPr lang="en-GB" sz="3200" dirty="0"/>
              <a:t>, and that of the Cottian Alps (SW Alps) on the death of </a:t>
            </a:r>
            <a:r>
              <a:rPr lang="en-GB" sz="3200" dirty="0" err="1"/>
              <a:t>Cottius</a:t>
            </a:r>
            <a:r>
              <a:rPr lang="en-GB" sz="3200" dirty="0"/>
              <a:t>.” – </a:t>
            </a:r>
            <a:r>
              <a:rPr lang="en-GB" sz="3200" b="1" i="1" dirty="0"/>
              <a:t>Nero </a:t>
            </a:r>
            <a:r>
              <a:rPr lang="en-GB" sz="3200" b="1" dirty="0"/>
              <a:t>18</a:t>
            </a:r>
            <a:r>
              <a:rPr lang="en-GB" sz="3200" dirty="0"/>
              <a:t>. </a:t>
            </a:r>
          </a:p>
        </p:txBody>
      </p:sp>
    </p:spTree>
    <p:extLst>
      <p:ext uri="{BB962C8B-B14F-4D97-AF65-F5344CB8AC3E}">
        <p14:creationId xmlns:p14="http://schemas.microsoft.com/office/powerpoint/2010/main" val="2802756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83568" y="2420888"/>
            <a:ext cx="7776864" cy="2736304"/>
          </a:xfrm>
          <a:prstGeom prst="rect">
            <a:avLst/>
          </a:prstGeom>
        </p:spPr>
        <p:txBody>
          <a:bodyPr vert="horz">
            <a:normAutofit/>
          </a:bodyPr>
          <a:lstStyle/>
          <a:p>
            <a:pPr marL="274320" indent="-274320" algn="ctr">
              <a:spcBef>
                <a:spcPct val="20000"/>
              </a:spcBef>
              <a:buClr>
                <a:srgbClr val="D16349"/>
              </a:buClr>
              <a:buSzPct val="85000"/>
              <a:defRPr/>
            </a:pPr>
            <a:r>
              <a:rPr lang="en-GB" sz="6000" b="1" dirty="0">
                <a:solidFill>
                  <a:prstClr val="black"/>
                </a:solidFill>
              </a:rPr>
              <a:t>Revolt of Boudicca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760448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of the Rebellion (1)</a:t>
            </a:r>
          </a:p>
        </p:txBody>
      </p:sp>
      <p:sp>
        <p:nvSpPr>
          <p:cNvPr id="3" name="Content Placeholder 2"/>
          <p:cNvSpPr>
            <a:spLocks noGrp="1"/>
          </p:cNvSpPr>
          <p:nvPr>
            <p:ph sz="quarter" idx="1"/>
          </p:nvPr>
        </p:nvSpPr>
        <p:spPr>
          <a:xfrm>
            <a:off x="251520" y="1527048"/>
            <a:ext cx="8640960" cy="4998296"/>
          </a:xfrm>
        </p:spPr>
        <p:txBody>
          <a:bodyPr>
            <a:normAutofit fontScale="92500" lnSpcReduction="20000"/>
          </a:bodyPr>
          <a:lstStyle/>
          <a:p>
            <a:pPr marL="0" indent="0">
              <a:buNone/>
            </a:pPr>
            <a:r>
              <a:rPr lang="en-GB" dirty="0"/>
              <a:t>“An excuse for the war was found in the </a:t>
            </a:r>
            <a:r>
              <a:rPr lang="en-GB" b="1" dirty="0"/>
              <a:t>confiscation </a:t>
            </a:r>
            <a:r>
              <a:rPr lang="en-GB" dirty="0"/>
              <a:t>of the sums </a:t>
            </a:r>
            <a:r>
              <a:rPr lang="en-GB" b="1" dirty="0"/>
              <a:t>of money </a:t>
            </a:r>
            <a:r>
              <a:rPr lang="en-GB" dirty="0"/>
              <a:t>that Claudius had given to the foremost Britons; for these sums, as </a:t>
            </a:r>
            <a:r>
              <a:rPr lang="en-GB" b="1" dirty="0" err="1"/>
              <a:t>Catus</a:t>
            </a:r>
            <a:r>
              <a:rPr lang="en-GB" b="1" dirty="0"/>
              <a:t> </a:t>
            </a:r>
            <a:r>
              <a:rPr lang="en-GB" b="1" dirty="0" err="1"/>
              <a:t>Decianus</a:t>
            </a:r>
            <a:r>
              <a:rPr lang="en-GB" b="1" dirty="0"/>
              <a:t>, the procurator of the island</a:t>
            </a:r>
            <a:r>
              <a:rPr lang="en-GB" dirty="0"/>
              <a:t>, maintained, </a:t>
            </a:r>
            <a:r>
              <a:rPr lang="en-GB" b="1" dirty="0"/>
              <a:t>were to be paid back</a:t>
            </a:r>
            <a:r>
              <a:rPr lang="en-GB" dirty="0"/>
              <a:t>. This was one reason for the uprising; another was found in the fact that </a:t>
            </a:r>
            <a:r>
              <a:rPr lang="en-GB" b="1" dirty="0"/>
              <a:t>Seneca</a:t>
            </a:r>
            <a:r>
              <a:rPr lang="en-GB" dirty="0"/>
              <a:t>, in the hope of receiving a good rate of interest, had </a:t>
            </a:r>
            <a:r>
              <a:rPr lang="en-GB" b="1" dirty="0"/>
              <a:t>lent to the islanders 40,000,000 sesterces </a:t>
            </a:r>
            <a:r>
              <a:rPr lang="en-GB" dirty="0"/>
              <a:t>that they did not want, and had afterwards </a:t>
            </a:r>
            <a:r>
              <a:rPr lang="en-GB" b="1" dirty="0"/>
              <a:t>called in this loan </a:t>
            </a:r>
            <a:r>
              <a:rPr lang="en-GB" dirty="0"/>
              <a:t>all at once and had resorted to </a:t>
            </a:r>
            <a:r>
              <a:rPr lang="en-GB" b="1" dirty="0"/>
              <a:t>severe measures in exacting it</a:t>
            </a:r>
            <a:r>
              <a:rPr lang="en-GB" dirty="0"/>
              <a:t>. But the person who was chiefly instrumental in rousing the natives and persuading them to fight the Romans, the person who was thought worthy to be their leader and who directed the conduct of the entire war, was </a:t>
            </a:r>
            <a:r>
              <a:rPr lang="en-GB" b="1" dirty="0"/>
              <a:t>Boudicca</a:t>
            </a:r>
            <a:r>
              <a:rPr lang="en-GB" dirty="0"/>
              <a:t>, a British woman of the royal family and possessed of greater intelligence than often belongs to women.” – </a:t>
            </a:r>
            <a:r>
              <a:rPr lang="en-GB" b="1" dirty="0" err="1"/>
              <a:t>Dio</a:t>
            </a:r>
            <a:r>
              <a:rPr lang="en-GB" b="1" dirty="0"/>
              <a:t> Cassius 62.2.1-2. </a:t>
            </a:r>
            <a:endParaRPr lang="en-GB" dirty="0"/>
          </a:p>
        </p:txBody>
      </p:sp>
    </p:spTree>
    <p:extLst>
      <p:ext uri="{BB962C8B-B14F-4D97-AF65-F5344CB8AC3E}">
        <p14:creationId xmlns:p14="http://schemas.microsoft.com/office/powerpoint/2010/main" val="1397871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of the Rebellion (2)</a:t>
            </a:r>
          </a:p>
        </p:txBody>
      </p:sp>
      <p:sp>
        <p:nvSpPr>
          <p:cNvPr id="3" name="Content Placeholder 2"/>
          <p:cNvSpPr>
            <a:spLocks noGrp="1"/>
          </p:cNvSpPr>
          <p:nvPr>
            <p:ph sz="quarter" idx="1"/>
          </p:nvPr>
        </p:nvSpPr>
        <p:spPr>
          <a:xfrm>
            <a:off x="179512" y="1412776"/>
            <a:ext cx="8856984" cy="5445224"/>
          </a:xfrm>
        </p:spPr>
        <p:txBody>
          <a:bodyPr>
            <a:normAutofit fontScale="92500" lnSpcReduction="10000"/>
          </a:bodyPr>
          <a:lstStyle/>
          <a:p>
            <a:pPr marL="0" indent="0">
              <a:buNone/>
            </a:pPr>
            <a:r>
              <a:rPr lang="en-GB" dirty="0"/>
              <a:t>“The king of the Iceni </a:t>
            </a:r>
            <a:r>
              <a:rPr lang="en-GB" dirty="0" err="1"/>
              <a:t>Prasutagus</a:t>
            </a:r>
            <a:r>
              <a:rPr lang="en-GB" dirty="0"/>
              <a:t>…. named the emperor his heir, together with his two daughters; an act of respect which he thought would place his kingdom and household beyond the risk of injury. The result was different… his </a:t>
            </a:r>
            <a:r>
              <a:rPr lang="en-GB" b="1" dirty="0"/>
              <a:t>kingdom was pillaged by centurions</a:t>
            </a:r>
            <a:r>
              <a:rPr lang="en-GB" dirty="0"/>
              <a:t>, his household by slaves… As a beginning, </a:t>
            </a:r>
            <a:r>
              <a:rPr lang="en-GB" b="1" dirty="0"/>
              <a:t>his wife Boudicca was subjected to the lash and his daughters violated</a:t>
            </a:r>
            <a:r>
              <a:rPr lang="en-GB" dirty="0"/>
              <a:t>: all the chief men of the Iceni were stripped of their family estates, and the relatives of the king were treated as slaves… incited to rebellion the Trinovantes and others, who, not yet broken by servitude, had entered into a secret and treasonable compact to resume their independence.” – </a:t>
            </a:r>
            <a:r>
              <a:rPr lang="en-GB" b="1" dirty="0"/>
              <a:t>Tacitus </a:t>
            </a:r>
            <a:r>
              <a:rPr lang="en-GB" b="1" i="1" dirty="0"/>
              <a:t>Annals </a:t>
            </a:r>
            <a:r>
              <a:rPr lang="en-GB" b="1" dirty="0"/>
              <a:t>14.31.</a:t>
            </a:r>
          </a:p>
          <a:p>
            <a:pPr marL="0" indent="0">
              <a:buNone/>
            </a:pPr>
            <a:endParaRPr lang="en-GB" sz="1300" b="1" dirty="0"/>
          </a:p>
          <a:p>
            <a:pPr marL="0" indent="0">
              <a:buNone/>
            </a:pPr>
            <a:r>
              <a:rPr lang="en-GB" b="1" dirty="0"/>
              <a:t>[The term “Boudica” seems to have been a Celtic term meaning victorious] </a:t>
            </a:r>
            <a:endParaRPr lang="en-GB" dirty="0"/>
          </a:p>
        </p:txBody>
      </p:sp>
    </p:spTree>
    <p:extLst>
      <p:ext uri="{BB962C8B-B14F-4D97-AF65-F5344CB8AC3E}">
        <p14:creationId xmlns:p14="http://schemas.microsoft.com/office/powerpoint/2010/main" val="3231106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of the Rebellion (3)</a:t>
            </a:r>
          </a:p>
        </p:txBody>
      </p:sp>
      <p:sp>
        <p:nvSpPr>
          <p:cNvPr id="3" name="Content Placeholder 2"/>
          <p:cNvSpPr>
            <a:spLocks noGrp="1"/>
          </p:cNvSpPr>
          <p:nvPr>
            <p:ph sz="quarter" idx="1"/>
          </p:nvPr>
        </p:nvSpPr>
        <p:spPr>
          <a:xfrm>
            <a:off x="179512" y="1484784"/>
            <a:ext cx="5544616" cy="2520280"/>
          </a:xfrm>
        </p:spPr>
        <p:txBody>
          <a:bodyPr>
            <a:normAutofit/>
          </a:bodyPr>
          <a:lstStyle/>
          <a:p>
            <a:pPr marL="0" indent="0">
              <a:buNone/>
            </a:pPr>
            <a:r>
              <a:rPr lang="en-GB" sz="2400" dirty="0"/>
              <a:t>“…a colony was settled on conquered lands at </a:t>
            </a:r>
            <a:r>
              <a:rPr lang="en-GB" sz="2400" dirty="0" err="1"/>
              <a:t>Camulodunum</a:t>
            </a:r>
            <a:r>
              <a:rPr lang="en-GB" sz="2400" dirty="0"/>
              <a:t> by a strong detachment of veterans, who were to serve as a bulwark against revolt and to familiarize the friendly natives to their legal obligations.” – </a:t>
            </a:r>
            <a:r>
              <a:rPr lang="en-GB" sz="2400" b="1" dirty="0" err="1"/>
              <a:t>Tac</a:t>
            </a:r>
            <a:r>
              <a:rPr lang="en-GB" sz="2400" b="1" dirty="0"/>
              <a:t>. </a:t>
            </a:r>
            <a:r>
              <a:rPr lang="en-GB" sz="2400" b="1" i="1" dirty="0"/>
              <a:t>Ann. </a:t>
            </a:r>
            <a:r>
              <a:rPr lang="en-GB" sz="2400" b="1" dirty="0"/>
              <a:t>12.32</a:t>
            </a:r>
            <a:r>
              <a:rPr lang="en-GB" sz="2400" dirty="0"/>
              <a:t>.</a:t>
            </a:r>
          </a:p>
        </p:txBody>
      </p:sp>
      <p:sp>
        <p:nvSpPr>
          <p:cNvPr id="4" name="Rectangle 3"/>
          <p:cNvSpPr/>
          <p:nvPr/>
        </p:nvSpPr>
        <p:spPr>
          <a:xfrm>
            <a:off x="179512" y="4019963"/>
            <a:ext cx="5666104" cy="2677656"/>
          </a:xfrm>
          <a:prstGeom prst="rect">
            <a:avLst/>
          </a:prstGeom>
        </p:spPr>
        <p:txBody>
          <a:bodyPr wrap="square">
            <a:spAutoFit/>
          </a:bodyPr>
          <a:lstStyle/>
          <a:p>
            <a:r>
              <a:rPr lang="en-GB" sz="2400" dirty="0"/>
              <a:t>“More than this, the temple raised to the deified Claudius continually met the view, like the citadel of an eternal tyranny; while the priests, chosen for its service, were bound under the pretext of religion to pour out their fortunes like water.” – </a:t>
            </a:r>
            <a:r>
              <a:rPr lang="en-GB" sz="2400" b="1" dirty="0" err="1"/>
              <a:t>Tac</a:t>
            </a:r>
            <a:r>
              <a:rPr lang="en-GB" sz="2400" b="1" dirty="0"/>
              <a:t>. </a:t>
            </a:r>
            <a:r>
              <a:rPr lang="en-GB" sz="2400" b="1" i="1" dirty="0"/>
              <a:t>Ann. </a:t>
            </a:r>
            <a:r>
              <a:rPr lang="en-GB" sz="2400" b="1" dirty="0"/>
              <a:t>14.31</a:t>
            </a:r>
            <a:r>
              <a:rPr lang="en-GB" sz="2400" dirty="0"/>
              <a:t>. </a:t>
            </a:r>
          </a:p>
        </p:txBody>
      </p:sp>
      <p:pic>
        <p:nvPicPr>
          <p:cNvPr id="5" name="Picture 4"/>
          <p:cNvPicPr>
            <a:picLocks noChangeAspect="1"/>
          </p:cNvPicPr>
          <p:nvPr/>
        </p:nvPicPr>
        <p:blipFill>
          <a:blip r:embed="rId2"/>
          <a:stretch>
            <a:fillRect/>
          </a:stretch>
        </p:blipFill>
        <p:spPr>
          <a:xfrm>
            <a:off x="5652120" y="1844824"/>
            <a:ext cx="3300930" cy="1702769"/>
          </a:xfrm>
          <a:prstGeom prst="rect">
            <a:avLst/>
          </a:prstGeom>
        </p:spPr>
      </p:pic>
      <p:pic>
        <p:nvPicPr>
          <p:cNvPr id="6" name="Picture 5"/>
          <p:cNvPicPr>
            <a:picLocks noChangeAspect="1"/>
          </p:cNvPicPr>
          <p:nvPr/>
        </p:nvPicPr>
        <p:blipFill>
          <a:blip r:embed="rId3"/>
          <a:stretch>
            <a:fillRect/>
          </a:stretch>
        </p:blipFill>
        <p:spPr>
          <a:xfrm>
            <a:off x="5845616" y="4221088"/>
            <a:ext cx="3107434" cy="1900489"/>
          </a:xfrm>
          <a:prstGeom prst="rect">
            <a:avLst/>
          </a:prstGeom>
        </p:spPr>
      </p:pic>
    </p:spTree>
    <p:extLst>
      <p:ext uri="{BB962C8B-B14F-4D97-AF65-F5344CB8AC3E}">
        <p14:creationId xmlns:p14="http://schemas.microsoft.com/office/powerpoint/2010/main" val="918949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Boudicca’s Speech in </a:t>
            </a:r>
            <a:r>
              <a:rPr lang="en-GB" dirty="0" err="1"/>
              <a:t>Dio</a:t>
            </a:r>
            <a:r>
              <a:rPr lang="en-GB" dirty="0"/>
              <a:t> (62.3-5)</a:t>
            </a:r>
          </a:p>
        </p:txBody>
      </p:sp>
      <p:sp>
        <p:nvSpPr>
          <p:cNvPr id="3" name="Content Placeholder 2"/>
          <p:cNvSpPr>
            <a:spLocks noGrp="1"/>
          </p:cNvSpPr>
          <p:nvPr>
            <p:ph sz="quarter" idx="1"/>
          </p:nvPr>
        </p:nvSpPr>
        <p:spPr>
          <a:xfrm>
            <a:off x="301752" y="1527048"/>
            <a:ext cx="8503920" cy="4926288"/>
          </a:xfrm>
        </p:spPr>
        <p:txBody>
          <a:bodyPr>
            <a:normAutofit/>
          </a:bodyPr>
          <a:lstStyle/>
          <a:p>
            <a:r>
              <a:rPr lang="en-GB" b="1" dirty="0">
                <a:solidFill>
                  <a:srgbClr val="000000"/>
                </a:solidFill>
              </a:rPr>
              <a:t>Main points: </a:t>
            </a:r>
            <a:endParaRPr lang="en-GB" dirty="0">
              <a:solidFill>
                <a:srgbClr val="000000"/>
              </a:solidFill>
            </a:endParaRPr>
          </a:p>
          <a:p>
            <a:pPr marL="0" indent="0">
              <a:buNone/>
            </a:pPr>
            <a:r>
              <a:rPr lang="en-GB" dirty="0">
                <a:solidFill>
                  <a:srgbClr val="000000"/>
                </a:solidFill>
              </a:rPr>
              <a:t>- Property seized and forced to pay taxes. </a:t>
            </a:r>
          </a:p>
          <a:p>
            <a:pPr marL="0" indent="0">
              <a:buNone/>
            </a:pPr>
            <a:r>
              <a:rPr lang="en-GB" dirty="0">
                <a:solidFill>
                  <a:srgbClr val="000000"/>
                </a:solidFill>
              </a:rPr>
              <a:t>- Worse off than slaves. </a:t>
            </a:r>
          </a:p>
          <a:p>
            <a:pPr marL="0" indent="0">
              <a:buNone/>
            </a:pPr>
            <a:r>
              <a:rPr lang="en-GB" dirty="0">
                <a:solidFill>
                  <a:srgbClr val="000000"/>
                </a:solidFill>
              </a:rPr>
              <a:t>- We failed to force the Roman’s out like we had done with Julius Caesar. </a:t>
            </a:r>
          </a:p>
          <a:p>
            <a:pPr marL="0" indent="0">
              <a:buNone/>
            </a:pPr>
            <a:r>
              <a:rPr lang="en-GB" dirty="0">
                <a:solidFill>
                  <a:srgbClr val="000000"/>
                </a:solidFill>
              </a:rPr>
              <a:t>- One island with one common name, remember what freedom is. </a:t>
            </a:r>
          </a:p>
          <a:p>
            <a:pPr marL="0" indent="0">
              <a:buNone/>
            </a:pPr>
            <a:r>
              <a:rPr lang="en-GB" dirty="0">
                <a:solidFill>
                  <a:srgbClr val="000000"/>
                </a:solidFill>
              </a:rPr>
              <a:t>- Pours scorn on Roman armour and Roman defences, they have neither numbers or bravery. </a:t>
            </a:r>
          </a:p>
          <a:p>
            <a:pPr marL="0" indent="0">
              <a:buNone/>
            </a:pPr>
            <a:r>
              <a:rPr lang="en-GB" dirty="0">
                <a:solidFill>
                  <a:srgbClr val="000000"/>
                </a:solidFill>
              </a:rPr>
              <a:t>- We know our island they do not. </a:t>
            </a:r>
            <a:endParaRPr lang="en-GB" dirty="0"/>
          </a:p>
        </p:txBody>
      </p:sp>
    </p:spTree>
    <p:extLst>
      <p:ext uri="{BB962C8B-B14F-4D97-AF65-F5344CB8AC3E}">
        <p14:creationId xmlns:p14="http://schemas.microsoft.com/office/powerpoint/2010/main" val="2625971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Campaign at Mona</a:t>
            </a:r>
          </a:p>
        </p:txBody>
      </p:sp>
      <p:pic>
        <p:nvPicPr>
          <p:cNvPr id="1026" name="Picture 2" descr="Satellite map of Wales (generic)"/>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29"/>
          <a:stretch/>
        </p:blipFill>
        <p:spPr bwMode="auto">
          <a:xfrm>
            <a:off x="5684704" y="1700808"/>
            <a:ext cx="3135768" cy="453650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740352" y="5301208"/>
            <a:ext cx="1008112" cy="369332"/>
          </a:xfrm>
          <a:prstGeom prst="rect">
            <a:avLst/>
          </a:prstGeom>
          <a:noFill/>
        </p:spPr>
        <p:txBody>
          <a:bodyPr wrap="square" rtlCol="0">
            <a:spAutoFit/>
          </a:bodyPr>
          <a:lstStyle/>
          <a:p>
            <a:r>
              <a:rPr lang="en-GB" dirty="0">
                <a:solidFill>
                  <a:srgbClr val="FF0000"/>
                </a:solidFill>
              </a:rPr>
              <a:t>Silures</a:t>
            </a:r>
          </a:p>
        </p:txBody>
      </p:sp>
      <p:sp>
        <p:nvSpPr>
          <p:cNvPr id="7" name="TextBox 6"/>
          <p:cNvSpPr txBox="1"/>
          <p:nvPr/>
        </p:nvSpPr>
        <p:spPr>
          <a:xfrm>
            <a:off x="6228184" y="4869160"/>
            <a:ext cx="1152128" cy="369332"/>
          </a:xfrm>
          <a:prstGeom prst="rect">
            <a:avLst/>
          </a:prstGeom>
          <a:noFill/>
        </p:spPr>
        <p:txBody>
          <a:bodyPr wrap="square" rtlCol="0">
            <a:spAutoFit/>
          </a:bodyPr>
          <a:lstStyle/>
          <a:p>
            <a:r>
              <a:rPr lang="en-GB" dirty="0">
                <a:solidFill>
                  <a:srgbClr val="FF0000"/>
                </a:solidFill>
              </a:rPr>
              <a:t>Demetae</a:t>
            </a:r>
          </a:p>
        </p:txBody>
      </p:sp>
      <p:sp>
        <p:nvSpPr>
          <p:cNvPr id="8" name="TextBox 7"/>
          <p:cNvSpPr txBox="1"/>
          <p:nvPr/>
        </p:nvSpPr>
        <p:spPr>
          <a:xfrm>
            <a:off x="7280448" y="2987566"/>
            <a:ext cx="1368152" cy="369332"/>
          </a:xfrm>
          <a:prstGeom prst="rect">
            <a:avLst/>
          </a:prstGeom>
          <a:noFill/>
        </p:spPr>
        <p:txBody>
          <a:bodyPr wrap="square" rtlCol="0">
            <a:spAutoFit/>
          </a:bodyPr>
          <a:lstStyle/>
          <a:p>
            <a:r>
              <a:rPr lang="en-GB" dirty="0">
                <a:solidFill>
                  <a:srgbClr val="FF0000"/>
                </a:solidFill>
              </a:rPr>
              <a:t>Ordovices</a:t>
            </a:r>
          </a:p>
        </p:txBody>
      </p:sp>
      <p:sp>
        <p:nvSpPr>
          <p:cNvPr id="10" name="TextBox 9"/>
          <p:cNvSpPr txBox="1"/>
          <p:nvPr/>
        </p:nvSpPr>
        <p:spPr>
          <a:xfrm>
            <a:off x="6300192" y="2060848"/>
            <a:ext cx="864096" cy="369332"/>
          </a:xfrm>
          <a:prstGeom prst="rect">
            <a:avLst/>
          </a:prstGeom>
          <a:noFill/>
        </p:spPr>
        <p:txBody>
          <a:bodyPr wrap="square" rtlCol="0">
            <a:spAutoFit/>
          </a:bodyPr>
          <a:lstStyle/>
          <a:p>
            <a:r>
              <a:rPr lang="en-GB" dirty="0"/>
              <a:t>Mona</a:t>
            </a:r>
          </a:p>
        </p:txBody>
      </p:sp>
      <p:sp>
        <p:nvSpPr>
          <p:cNvPr id="9" name="Content Placeholder 2"/>
          <p:cNvSpPr txBox="1">
            <a:spLocks/>
          </p:cNvSpPr>
          <p:nvPr/>
        </p:nvSpPr>
        <p:spPr>
          <a:xfrm>
            <a:off x="179512" y="5802388"/>
            <a:ext cx="5616624" cy="101386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endParaRPr lang="en-GB" dirty="0"/>
          </a:p>
        </p:txBody>
      </p:sp>
      <p:pic>
        <p:nvPicPr>
          <p:cNvPr id="11" name="Picture 10">
            <a:extLst>
              <a:ext uri="{FF2B5EF4-FFF2-40B4-BE49-F238E27FC236}">
                <a16:creationId xmlns:a16="http://schemas.microsoft.com/office/drawing/2014/main" id="{EE072E7F-6F09-4814-B849-147B4D68C07C}"/>
              </a:ext>
            </a:extLst>
          </p:cNvPr>
          <p:cNvPicPr>
            <a:picLocks noChangeAspect="1"/>
          </p:cNvPicPr>
          <p:nvPr/>
        </p:nvPicPr>
        <p:blipFill rotWithShape="1">
          <a:blip r:embed="rId3"/>
          <a:srcRect l="11121" t="11121" r="54320" b="22641"/>
          <a:stretch/>
        </p:blipFill>
        <p:spPr>
          <a:xfrm>
            <a:off x="3513135" y="2060848"/>
            <a:ext cx="2715049" cy="3902882"/>
          </a:xfrm>
          <a:prstGeom prst="rect">
            <a:avLst/>
          </a:prstGeom>
        </p:spPr>
      </p:pic>
      <p:sp>
        <p:nvSpPr>
          <p:cNvPr id="12" name="TextBox 11">
            <a:extLst>
              <a:ext uri="{FF2B5EF4-FFF2-40B4-BE49-F238E27FC236}">
                <a16:creationId xmlns:a16="http://schemas.microsoft.com/office/drawing/2014/main" id="{8731BC96-BB21-4A8F-967C-3985BB555299}"/>
              </a:ext>
            </a:extLst>
          </p:cNvPr>
          <p:cNvSpPr txBox="1"/>
          <p:nvPr/>
        </p:nvSpPr>
        <p:spPr>
          <a:xfrm>
            <a:off x="218980" y="1932772"/>
            <a:ext cx="3369119" cy="4801314"/>
          </a:xfrm>
          <a:prstGeom prst="rect">
            <a:avLst/>
          </a:prstGeom>
          <a:noFill/>
        </p:spPr>
        <p:txBody>
          <a:bodyPr wrap="square">
            <a:spAutoFit/>
          </a:bodyPr>
          <a:lstStyle/>
          <a:p>
            <a:pPr marL="0" indent="0">
              <a:buNone/>
            </a:pPr>
            <a:r>
              <a:rPr lang="en-GB" sz="1700" dirty="0"/>
              <a:t>“On the beach stood the adverse array, a serried mass of arms and men, </a:t>
            </a:r>
            <a:r>
              <a:rPr lang="en-GB" sz="1700" b="1" dirty="0"/>
              <a:t>with women flitting between the ranks</a:t>
            </a:r>
            <a:r>
              <a:rPr lang="en-GB" sz="1700" dirty="0"/>
              <a:t>… </a:t>
            </a:r>
            <a:r>
              <a:rPr lang="en-GB" sz="1700" b="1" dirty="0"/>
              <a:t>In the style of Furies</a:t>
            </a:r>
            <a:r>
              <a:rPr lang="en-GB" sz="1700" dirty="0"/>
              <a:t>, in robes of deathly black and </a:t>
            </a:r>
            <a:r>
              <a:rPr lang="en-GB" sz="1700" b="1" dirty="0"/>
              <a:t>with dishevelled hair, they brandished their torches</a:t>
            </a:r>
            <a:r>
              <a:rPr lang="en-GB" sz="1700" dirty="0"/>
              <a:t>; while a circle of Druids, lifting their hands to heaven and showering swearwords… </a:t>
            </a:r>
            <a:r>
              <a:rPr lang="en-GB" sz="1700" b="1" dirty="0"/>
              <a:t>a band of females and fanatics</a:t>
            </a:r>
            <a:r>
              <a:rPr lang="en-GB" sz="1700" dirty="0"/>
              <a:t>… to demolish the groves consecrated to their savage cults: for </a:t>
            </a:r>
            <a:r>
              <a:rPr lang="en-GB" sz="1700" b="1" dirty="0"/>
              <a:t>they considered it a duty to consult their deities by means of human entrails</a:t>
            </a:r>
            <a:r>
              <a:rPr lang="en-GB" sz="1700" dirty="0"/>
              <a:t>.” (</a:t>
            </a:r>
            <a:r>
              <a:rPr lang="en-GB" sz="1700" b="1" dirty="0"/>
              <a:t>Tac. </a:t>
            </a:r>
            <a:r>
              <a:rPr lang="en-GB" sz="1700" b="1" i="1" dirty="0"/>
              <a:t>Ann. </a:t>
            </a:r>
            <a:r>
              <a:rPr lang="en-GB" sz="1700" b="1" dirty="0"/>
              <a:t>14.30</a:t>
            </a:r>
            <a:r>
              <a:rPr lang="en-GB" sz="1700" dirty="0"/>
              <a:t>).</a:t>
            </a:r>
          </a:p>
        </p:txBody>
      </p:sp>
      <p:sp>
        <p:nvSpPr>
          <p:cNvPr id="14" name="Content Placeholder 3">
            <a:extLst>
              <a:ext uri="{FF2B5EF4-FFF2-40B4-BE49-F238E27FC236}">
                <a16:creationId xmlns:a16="http://schemas.microsoft.com/office/drawing/2014/main" id="{B1D5611A-1237-4ED8-92BB-F80639F4CAF6}"/>
              </a:ext>
            </a:extLst>
          </p:cNvPr>
          <p:cNvSpPr txBox="1">
            <a:spLocks/>
          </p:cNvSpPr>
          <p:nvPr/>
        </p:nvSpPr>
        <p:spPr>
          <a:xfrm>
            <a:off x="176464" y="1229700"/>
            <a:ext cx="8469088" cy="655751"/>
          </a:xfrm>
          <a:prstGeom prst="rect">
            <a:avLst/>
          </a:prstGeom>
          <a:solidFill>
            <a:schemeClr val="accent2">
              <a:lumMod val="40000"/>
              <a:lumOff val="6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a:t>The main bulk of the Roman forces with the governor Gaius Suetonius Paulinus on Mona (modern Anglesey) – </a:t>
            </a:r>
            <a:r>
              <a:rPr lang="en-GB" sz="1800" b="1" dirty="0" err="1"/>
              <a:t>Dio</a:t>
            </a:r>
            <a:r>
              <a:rPr lang="en-GB" sz="1800" b="1" dirty="0"/>
              <a:t> 62.7</a:t>
            </a:r>
            <a:r>
              <a:rPr lang="en-GB" sz="1800" dirty="0"/>
              <a:t>; </a:t>
            </a:r>
            <a:r>
              <a:rPr lang="en-GB" sz="1800" b="1" dirty="0"/>
              <a:t>Tac. </a:t>
            </a:r>
            <a:r>
              <a:rPr lang="en-GB" sz="1800" b="1" i="1" dirty="0"/>
              <a:t>Ann. </a:t>
            </a:r>
            <a:r>
              <a:rPr lang="en-GB" sz="1800" b="1" dirty="0"/>
              <a:t>14.29-30</a:t>
            </a:r>
            <a:r>
              <a:rPr lang="en-GB" sz="1800" dirty="0"/>
              <a:t>.</a:t>
            </a:r>
            <a:endParaRPr lang="en-GB" sz="1800" b="1" dirty="0"/>
          </a:p>
          <a:p>
            <a:pPr marL="0" indent="0">
              <a:buFont typeface="Wingdings 2"/>
              <a:buNone/>
            </a:pPr>
            <a:endParaRPr lang="en-GB" sz="600" b="1" dirty="0"/>
          </a:p>
        </p:txBody>
      </p:sp>
      <p:sp>
        <p:nvSpPr>
          <p:cNvPr id="16" name="TextBox 15">
            <a:extLst>
              <a:ext uri="{FF2B5EF4-FFF2-40B4-BE49-F238E27FC236}">
                <a16:creationId xmlns:a16="http://schemas.microsoft.com/office/drawing/2014/main" id="{A275119F-DF96-44E2-95E6-7097A3F653EB}"/>
              </a:ext>
            </a:extLst>
          </p:cNvPr>
          <p:cNvSpPr txBox="1"/>
          <p:nvPr/>
        </p:nvSpPr>
        <p:spPr>
          <a:xfrm>
            <a:off x="3398704" y="5953599"/>
            <a:ext cx="5133736" cy="646331"/>
          </a:xfrm>
          <a:prstGeom prst="rect">
            <a:avLst/>
          </a:prstGeom>
          <a:solidFill>
            <a:srgbClr val="92D050"/>
          </a:solidFill>
        </p:spPr>
        <p:txBody>
          <a:bodyPr wrap="square">
            <a:spAutoFit/>
          </a:bodyPr>
          <a:lstStyle/>
          <a:p>
            <a:r>
              <a:rPr lang="en-GB" sz="1800" b="1" dirty="0"/>
              <a:t>Contrasts: emotion vs. disciplines, female vs. male, civilisation vs. superstition. </a:t>
            </a:r>
          </a:p>
        </p:txBody>
      </p:sp>
    </p:spTree>
    <p:extLst>
      <p:ext uri="{BB962C8B-B14F-4D97-AF65-F5344CB8AC3E}">
        <p14:creationId xmlns:p14="http://schemas.microsoft.com/office/powerpoint/2010/main" val="224078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heel(1)">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Outbreak and Roman Setbacks</a:t>
            </a:r>
          </a:p>
        </p:txBody>
      </p:sp>
      <p:pic>
        <p:nvPicPr>
          <p:cNvPr id="2050" name="Picture 2" descr="http://www.geodus.com/globe-map/tresgrand/planet-observer_POPBR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8485" t="59967"/>
          <a:stretch/>
        </p:blipFill>
        <p:spPr bwMode="auto">
          <a:xfrm>
            <a:off x="5076056" y="1700808"/>
            <a:ext cx="3747455" cy="4524672"/>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1 4"/>
          <p:cNvSpPr/>
          <p:nvPr/>
        </p:nvSpPr>
        <p:spPr>
          <a:xfrm>
            <a:off x="8072502" y="3349596"/>
            <a:ext cx="216024" cy="234026"/>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6" name="Rectangle 5"/>
          <p:cNvSpPr/>
          <p:nvPr/>
        </p:nvSpPr>
        <p:spPr>
          <a:xfrm>
            <a:off x="6949783" y="3025725"/>
            <a:ext cx="1598515" cy="338554"/>
          </a:xfrm>
          <a:prstGeom prst="rect">
            <a:avLst/>
          </a:prstGeom>
        </p:spPr>
        <p:txBody>
          <a:bodyPr wrap="none">
            <a:spAutoFit/>
          </a:bodyPr>
          <a:lstStyle/>
          <a:p>
            <a:r>
              <a:rPr lang="en-GB" sz="1600" dirty="0" err="1"/>
              <a:t>Camulodunum</a:t>
            </a:r>
            <a:r>
              <a:rPr lang="en-GB" sz="1600" dirty="0"/>
              <a:t> </a:t>
            </a:r>
          </a:p>
        </p:txBody>
      </p:sp>
      <p:sp>
        <p:nvSpPr>
          <p:cNvPr id="7" name="Explosion 1 6"/>
          <p:cNvSpPr/>
          <p:nvPr/>
        </p:nvSpPr>
        <p:spPr>
          <a:xfrm>
            <a:off x="7539136" y="3607278"/>
            <a:ext cx="216024" cy="234026"/>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8" name="Rectangle 7"/>
          <p:cNvSpPr/>
          <p:nvPr/>
        </p:nvSpPr>
        <p:spPr>
          <a:xfrm>
            <a:off x="6493746" y="3339835"/>
            <a:ext cx="1377300" cy="338554"/>
          </a:xfrm>
          <a:prstGeom prst="rect">
            <a:avLst/>
          </a:prstGeom>
        </p:spPr>
        <p:txBody>
          <a:bodyPr wrap="none">
            <a:spAutoFit/>
          </a:bodyPr>
          <a:lstStyle/>
          <a:p>
            <a:r>
              <a:rPr lang="en-GB" sz="1600" dirty="0" err="1"/>
              <a:t>Verulamium</a:t>
            </a:r>
            <a:r>
              <a:rPr lang="en-GB" sz="1600" dirty="0"/>
              <a:t> </a:t>
            </a:r>
          </a:p>
        </p:txBody>
      </p:sp>
      <p:sp>
        <p:nvSpPr>
          <p:cNvPr id="9" name="Explosion 1 8"/>
          <p:cNvSpPr/>
          <p:nvPr/>
        </p:nvSpPr>
        <p:spPr>
          <a:xfrm>
            <a:off x="7725680" y="3889065"/>
            <a:ext cx="216024" cy="234026"/>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10" name="Rectangle 9"/>
          <p:cNvSpPr/>
          <p:nvPr/>
        </p:nvSpPr>
        <p:spPr>
          <a:xfrm>
            <a:off x="6523107" y="3841304"/>
            <a:ext cx="1202573" cy="338554"/>
          </a:xfrm>
          <a:prstGeom prst="rect">
            <a:avLst/>
          </a:prstGeom>
        </p:spPr>
        <p:txBody>
          <a:bodyPr wrap="none">
            <a:spAutoFit/>
          </a:bodyPr>
          <a:lstStyle/>
          <a:p>
            <a:r>
              <a:rPr lang="en-GB" sz="1600" dirty="0" err="1"/>
              <a:t>Londinium</a:t>
            </a:r>
            <a:endParaRPr lang="en-GB" sz="1600" dirty="0"/>
          </a:p>
        </p:txBody>
      </p:sp>
      <p:sp>
        <p:nvSpPr>
          <p:cNvPr id="11" name="TextBox 10"/>
          <p:cNvSpPr txBox="1"/>
          <p:nvPr/>
        </p:nvSpPr>
        <p:spPr>
          <a:xfrm>
            <a:off x="5436096" y="1783849"/>
            <a:ext cx="649591" cy="276999"/>
          </a:xfrm>
          <a:prstGeom prst="rect">
            <a:avLst/>
          </a:prstGeom>
          <a:noFill/>
        </p:spPr>
        <p:txBody>
          <a:bodyPr wrap="square" rtlCol="0">
            <a:spAutoFit/>
          </a:bodyPr>
          <a:lstStyle/>
          <a:p>
            <a:r>
              <a:rPr lang="en-GB" sz="1200" dirty="0">
                <a:solidFill>
                  <a:srgbClr val="FF0000"/>
                </a:solidFill>
              </a:rPr>
              <a:t>Mona</a:t>
            </a:r>
          </a:p>
        </p:txBody>
      </p:sp>
      <p:sp>
        <p:nvSpPr>
          <p:cNvPr id="14" name="Content Placeholder 2">
            <a:extLst>
              <a:ext uri="{FF2B5EF4-FFF2-40B4-BE49-F238E27FC236}">
                <a16:creationId xmlns:a16="http://schemas.microsoft.com/office/drawing/2014/main" id="{D1C7485A-9E92-4EC3-86B3-336879CA9E25}"/>
              </a:ext>
            </a:extLst>
          </p:cNvPr>
          <p:cNvSpPr txBox="1">
            <a:spLocks/>
          </p:cNvSpPr>
          <p:nvPr/>
        </p:nvSpPr>
        <p:spPr>
          <a:xfrm>
            <a:off x="125344" y="1375280"/>
            <a:ext cx="5288410" cy="2736304"/>
          </a:xfrm>
          <a:prstGeom prst="rect">
            <a:avLst/>
          </a:prstGeom>
          <a:solidFill>
            <a:srgbClr val="47CFFF"/>
          </a:solidFill>
        </p:spPr>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a:t>Two hundred men sent to by the procurator Catus Decianus to defend the veteran colony at Camulodunum (Colchester), troops held out in two day siege at temple of Claudius. The ninth legion sent in relief is routed by British forces, Catus flees to Gaul - </a:t>
            </a:r>
            <a:r>
              <a:rPr lang="en-GB" b="1"/>
              <a:t>Tac. </a:t>
            </a:r>
            <a:r>
              <a:rPr lang="en-GB" b="1" i="1"/>
              <a:t>Ann</a:t>
            </a:r>
            <a:r>
              <a:rPr lang="en-GB" b="1"/>
              <a:t>. 14.32</a:t>
            </a:r>
            <a:r>
              <a:rPr lang="en-GB"/>
              <a:t>. </a:t>
            </a:r>
          </a:p>
          <a:p>
            <a:endParaRPr lang="en-GB" sz="300"/>
          </a:p>
          <a:p>
            <a:endParaRPr lang="en-GB"/>
          </a:p>
          <a:p>
            <a:endParaRPr lang="en-GB" dirty="0"/>
          </a:p>
        </p:txBody>
      </p:sp>
      <p:pic>
        <p:nvPicPr>
          <p:cNvPr id="13" name="Picture 12">
            <a:extLst>
              <a:ext uri="{FF2B5EF4-FFF2-40B4-BE49-F238E27FC236}">
                <a16:creationId xmlns:a16="http://schemas.microsoft.com/office/drawing/2014/main" id="{77F8FD03-C61F-419C-AD50-F9291EC0D4B9}"/>
              </a:ext>
            </a:extLst>
          </p:cNvPr>
          <p:cNvPicPr>
            <a:picLocks noChangeAspect="1"/>
          </p:cNvPicPr>
          <p:nvPr/>
        </p:nvPicPr>
        <p:blipFill>
          <a:blip r:embed="rId3"/>
          <a:stretch>
            <a:fillRect/>
          </a:stretch>
        </p:blipFill>
        <p:spPr>
          <a:xfrm>
            <a:off x="434505" y="3993145"/>
            <a:ext cx="4209503" cy="2736177"/>
          </a:xfrm>
          <a:prstGeom prst="rect">
            <a:avLst/>
          </a:prstGeom>
        </p:spPr>
      </p:pic>
      <p:sp>
        <p:nvSpPr>
          <p:cNvPr id="17" name="TextBox 16">
            <a:extLst>
              <a:ext uri="{FF2B5EF4-FFF2-40B4-BE49-F238E27FC236}">
                <a16:creationId xmlns:a16="http://schemas.microsoft.com/office/drawing/2014/main" id="{5C7C5C61-8D57-4089-9DE2-709BA3AE0A41}"/>
              </a:ext>
            </a:extLst>
          </p:cNvPr>
          <p:cNvSpPr txBox="1"/>
          <p:nvPr/>
        </p:nvSpPr>
        <p:spPr>
          <a:xfrm>
            <a:off x="0" y="6568153"/>
            <a:ext cx="5288410" cy="276999"/>
          </a:xfrm>
          <a:prstGeom prst="rect">
            <a:avLst/>
          </a:prstGeom>
          <a:solidFill>
            <a:schemeClr val="tx2">
              <a:lumMod val="20000"/>
              <a:lumOff val="80000"/>
            </a:schemeClr>
          </a:solidFill>
        </p:spPr>
        <p:txBody>
          <a:bodyPr wrap="square">
            <a:spAutoFit/>
          </a:bodyPr>
          <a:lstStyle/>
          <a:p>
            <a:r>
              <a:rPr lang="en-GB" sz="1200" i="1" dirty="0"/>
              <a:t>The burning of the temple of Claudius at Colchester </a:t>
            </a:r>
            <a:r>
              <a:rPr lang="en-GB" sz="1200" dirty="0"/>
              <a:t>by Peter </a:t>
            </a:r>
            <a:r>
              <a:rPr lang="en-GB" sz="1200" dirty="0" err="1"/>
              <a:t>Froste</a:t>
            </a:r>
            <a:r>
              <a:rPr lang="en-GB" sz="1200" dirty="0"/>
              <a:t> (1935)</a:t>
            </a:r>
          </a:p>
        </p:txBody>
      </p:sp>
      <p:sp>
        <p:nvSpPr>
          <p:cNvPr id="19" name="Content Placeholder 2">
            <a:extLst>
              <a:ext uri="{FF2B5EF4-FFF2-40B4-BE49-F238E27FC236}">
                <a16:creationId xmlns:a16="http://schemas.microsoft.com/office/drawing/2014/main" id="{35135C03-6BCC-4A7B-9485-DDD49CE7A4B9}"/>
              </a:ext>
            </a:extLst>
          </p:cNvPr>
          <p:cNvSpPr txBox="1">
            <a:spLocks/>
          </p:cNvSpPr>
          <p:nvPr/>
        </p:nvSpPr>
        <p:spPr>
          <a:xfrm>
            <a:off x="25766" y="15516"/>
            <a:ext cx="4312499" cy="6829636"/>
          </a:xfrm>
          <a:prstGeom prst="rect">
            <a:avLst/>
          </a:prstGeom>
          <a:solidFill>
            <a:schemeClr val="accent2">
              <a:lumMod val="20000"/>
              <a:lumOff val="80000"/>
            </a:schemeClr>
          </a:solidFill>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Paulinus having put down Mona [Anglesey], marches his army to face Boudicca’s but does not immediately engage them, later forced to due to shortage of supplies - </a:t>
            </a:r>
            <a:r>
              <a:rPr lang="en-GB" b="1" dirty="0" err="1"/>
              <a:t>Dio</a:t>
            </a:r>
            <a:r>
              <a:rPr lang="en-GB" b="1" dirty="0"/>
              <a:t> 62.8</a:t>
            </a:r>
            <a:r>
              <a:rPr lang="en-GB" dirty="0"/>
              <a:t>. </a:t>
            </a:r>
          </a:p>
          <a:p>
            <a:endParaRPr lang="en-GB" sz="300" dirty="0"/>
          </a:p>
          <a:p>
            <a:r>
              <a:rPr lang="en-GB" dirty="0"/>
              <a:t>Paulinus feels he does not have sufficient forces to protect London so the town is abandoned, Verulamium (St Albans) also suffers the same fate -</a:t>
            </a:r>
            <a:r>
              <a:rPr lang="en-GB" b="1" dirty="0"/>
              <a:t>Tac. </a:t>
            </a:r>
            <a:r>
              <a:rPr lang="en-GB" b="1" i="1" dirty="0"/>
              <a:t>Ann. </a:t>
            </a:r>
            <a:r>
              <a:rPr lang="en-GB" b="1" dirty="0"/>
              <a:t>14.33. </a:t>
            </a:r>
            <a:endParaRPr lang="en-GB" dirty="0"/>
          </a:p>
          <a:p>
            <a:endParaRPr lang="en-GB" dirty="0"/>
          </a:p>
        </p:txBody>
      </p:sp>
      <p:pic>
        <p:nvPicPr>
          <p:cNvPr id="3" name="Picture 2" descr="Boudica&amp;#39;s Defeat">
            <a:extLst>
              <a:ext uri="{FF2B5EF4-FFF2-40B4-BE49-F238E27FC236}">
                <a16:creationId xmlns:a16="http://schemas.microsoft.com/office/drawing/2014/main" id="{98F74F9F-CF72-4D0B-94F7-B826A91628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8303" y="515367"/>
            <a:ext cx="4773873" cy="5359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3250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inVertical)">
                                      <p:cBhvr>
                                        <p:cTn id="7" dur="500"/>
                                        <p:tgtEl>
                                          <p:spTgt spid="19"/>
                                        </p:tgtEl>
                                      </p:cBhvr>
                                    </p:animEffect>
                                  </p:childTnLst>
                                </p:cTn>
                              </p:par>
                              <p:par>
                                <p:cTn id="8" presetID="16" presetClass="entr" presetSubtype="21"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British Brutality</a:t>
            </a:r>
          </a:p>
        </p:txBody>
      </p:sp>
      <p:sp>
        <p:nvSpPr>
          <p:cNvPr id="3" name="Content Placeholder 2"/>
          <p:cNvSpPr>
            <a:spLocks noGrp="1"/>
          </p:cNvSpPr>
          <p:nvPr>
            <p:ph sz="quarter" idx="1"/>
          </p:nvPr>
        </p:nvSpPr>
        <p:spPr>
          <a:xfrm>
            <a:off x="323528" y="1412776"/>
            <a:ext cx="8534400" cy="3089520"/>
          </a:xfrm>
        </p:spPr>
        <p:txBody>
          <a:bodyPr>
            <a:normAutofit fontScale="92500" lnSpcReduction="20000"/>
          </a:bodyPr>
          <a:lstStyle/>
          <a:p>
            <a:pPr marL="0" indent="0">
              <a:buNone/>
            </a:pPr>
            <a:r>
              <a:rPr lang="en-GB" sz="3200" dirty="0"/>
              <a:t>“The worst and most bestial atrocity committed by their captors was the following. They hung up naked the noblest and most distinguished women and then cut off their breasts and sewed them to their mouths, in order to make the victims appear to be eating them; afterwards they impaled the women on sharp skewers run lengthwise through the entire body.” – </a:t>
            </a:r>
            <a:r>
              <a:rPr lang="en-GB" sz="3200" b="1" dirty="0" err="1"/>
              <a:t>Dio</a:t>
            </a:r>
            <a:r>
              <a:rPr lang="en-GB" sz="3200" b="1" dirty="0"/>
              <a:t> Cassius 62.7.2. </a:t>
            </a:r>
            <a:endParaRPr lang="en-GB" sz="3200" dirty="0"/>
          </a:p>
        </p:txBody>
      </p:sp>
      <p:pic>
        <p:nvPicPr>
          <p:cNvPr id="4" name="Picture 3">
            <a:extLst>
              <a:ext uri="{FF2B5EF4-FFF2-40B4-BE49-F238E27FC236}">
                <a16:creationId xmlns:a16="http://schemas.microsoft.com/office/drawing/2014/main" id="{F3584353-585A-4FAC-A02F-A6FFD399F008}"/>
              </a:ext>
            </a:extLst>
          </p:cNvPr>
          <p:cNvPicPr>
            <a:picLocks noChangeAspect="1"/>
          </p:cNvPicPr>
          <p:nvPr/>
        </p:nvPicPr>
        <p:blipFill>
          <a:blip r:embed="rId2"/>
          <a:stretch>
            <a:fillRect/>
          </a:stretch>
        </p:blipFill>
        <p:spPr>
          <a:xfrm>
            <a:off x="683568" y="4469160"/>
            <a:ext cx="3456384" cy="2160240"/>
          </a:xfrm>
          <a:prstGeom prst="rect">
            <a:avLst/>
          </a:prstGeom>
        </p:spPr>
      </p:pic>
      <p:pic>
        <p:nvPicPr>
          <p:cNvPr id="6" name="Picture 5">
            <a:extLst>
              <a:ext uri="{FF2B5EF4-FFF2-40B4-BE49-F238E27FC236}">
                <a16:creationId xmlns:a16="http://schemas.microsoft.com/office/drawing/2014/main" id="{6132F176-BB6D-443A-82C6-3D445517C7D0}"/>
              </a:ext>
            </a:extLst>
          </p:cNvPr>
          <p:cNvPicPr>
            <a:picLocks noChangeAspect="1"/>
          </p:cNvPicPr>
          <p:nvPr/>
        </p:nvPicPr>
        <p:blipFill>
          <a:blip r:embed="rId3"/>
          <a:stretch>
            <a:fillRect/>
          </a:stretch>
        </p:blipFill>
        <p:spPr>
          <a:xfrm>
            <a:off x="5001204" y="4502296"/>
            <a:ext cx="2927648" cy="2282651"/>
          </a:xfrm>
          <a:prstGeom prst="rect">
            <a:avLst/>
          </a:prstGeom>
        </p:spPr>
      </p:pic>
    </p:spTree>
    <p:extLst>
      <p:ext uri="{BB962C8B-B14F-4D97-AF65-F5344CB8AC3E}">
        <p14:creationId xmlns:p14="http://schemas.microsoft.com/office/powerpoint/2010/main" val="1256038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0467-6F9C-4526-B74A-B8A105A7966A}"/>
              </a:ext>
            </a:extLst>
          </p:cNvPr>
          <p:cNvSpPr>
            <a:spLocks noGrp="1"/>
          </p:cNvSpPr>
          <p:nvPr>
            <p:ph type="title"/>
          </p:nvPr>
        </p:nvSpPr>
        <p:spPr/>
        <p:txBody>
          <a:bodyPr/>
          <a:lstStyle/>
          <a:p>
            <a:r>
              <a:rPr lang="en-GB" dirty="0"/>
              <a:t>Evidence for Destruction</a:t>
            </a:r>
          </a:p>
        </p:txBody>
      </p:sp>
      <p:sp>
        <p:nvSpPr>
          <p:cNvPr id="3" name="Content Placeholder 2">
            <a:extLst>
              <a:ext uri="{FF2B5EF4-FFF2-40B4-BE49-F238E27FC236}">
                <a16:creationId xmlns:a16="http://schemas.microsoft.com/office/drawing/2014/main" id="{F0DE1067-FC04-493D-8223-1F25A64DCAE5}"/>
              </a:ext>
            </a:extLst>
          </p:cNvPr>
          <p:cNvSpPr>
            <a:spLocks noGrp="1"/>
          </p:cNvSpPr>
          <p:nvPr>
            <p:ph sz="quarter" idx="1"/>
          </p:nvPr>
        </p:nvSpPr>
        <p:spPr/>
        <p:txBody>
          <a:bodyPr/>
          <a:lstStyle/>
          <a:p>
            <a:r>
              <a:rPr lang="en-GB" dirty="0"/>
              <a:t>Comparatively limited evidence for contemporary burning at Verulamium, but seemingly at </a:t>
            </a:r>
            <a:r>
              <a:rPr lang="en-GB" dirty="0" err="1"/>
              <a:t>Silchester</a:t>
            </a:r>
            <a:r>
              <a:rPr lang="en-GB" dirty="0"/>
              <a:t>. </a:t>
            </a:r>
          </a:p>
        </p:txBody>
      </p:sp>
      <p:pic>
        <p:nvPicPr>
          <p:cNvPr id="5" name="Picture 4">
            <a:extLst>
              <a:ext uri="{FF2B5EF4-FFF2-40B4-BE49-F238E27FC236}">
                <a16:creationId xmlns:a16="http://schemas.microsoft.com/office/drawing/2014/main" id="{B027E0D6-9178-4F84-B7C0-A95BECBC7315}"/>
              </a:ext>
            </a:extLst>
          </p:cNvPr>
          <p:cNvPicPr>
            <a:picLocks noChangeAspect="1"/>
          </p:cNvPicPr>
          <p:nvPr/>
        </p:nvPicPr>
        <p:blipFill>
          <a:blip r:embed="rId2"/>
          <a:stretch>
            <a:fillRect/>
          </a:stretch>
        </p:blipFill>
        <p:spPr>
          <a:xfrm>
            <a:off x="-1" y="3789040"/>
            <a:ext cx="4643305" cy="3006359"/>
          </a:xfrm>
          <a:prstGeom prst="rect">
            <a:avLst/>
          </a:prstGeom>
        </p:spPr>
      </p:pic>
      <p:pic>
        <p:nvPicPr>
          <p:cNvPr id="6" name="Picture 5">
            <a:extLst>
              <a:ext uri="{FF2B5EF4-FFF2-40B4-BE49-F238E27FC236}">
                <a16:creationId xmlns:a16="http://schemas.microsoft.com/office/drawing/2014/main" id="{1D726A36-E4FA-4D25-8666-4D77CB39A3F9}"/>
              </a:ext>
            </a:extLst>
          </p:cNvPr>
          <p:cNvPicPr>
            <a:picLocks noChangeAspect="1"/>
          </p:cNvPicPr>
          <p:nvPr/>
        </p:nvPicPr>
        <p:blipFill>
          <a:blip r:embed="rId3"/>
          <a:stretch>
            <a:fillRect/>
          </a:stretch>
        </p:blipFill>
        <p:spPr>
          <a:xfrm>
            <a:off x="4622311" y="3714821"/>
            <a:ext cx="3636428" cy="3068960"/>
          </a:xfrm>
          <a:prstGeom prst="rect">
            <a:avLst/>
          </a:prstGeom>
        </p:spPr>
      </p:pic>
      <p:pic>
        <p:nvPicPr>
          <p:cNvPr id="7" name="Picture 6">
            <a:extLst>
              <a:ext uri="{FF2B5EF4-FFF2-40B4-BE49-F238E27FC236}">
                <a16:creationId xmlns:a16="http://schemas.microsoft.com/office/drawing/2014/main" id="{E2E6F721-4EC2-4462-AA97-22A1E9E554FB}"/>
              </a:ext>
            </a:extLst>
          </p:cNvPr>
          <p:cNvPicPr>
            <a:picLocks noChangeAspect="1"/>
          </p:cNvPicPr>
          <p:nvPr/>
        </p:nvPicPr>
        <p:blipFill>
          <a:blip r:embed="rId4"/>
          <a:stretch>
            <a:fillRect/>
          </a:stretch>
        </p:blipFill>
        <p:spPr>
          <a:xfrm>
            <a:off x="107504" y="2635094"/>
            <a:ext cx="2598473" cy="1946317"/>
          </a:xfrm>
          <a:prstGeom prst="rect">
            <a:avLst/>
          </a:prstGeom>
        </p:spPr>
      </p:pic>
      <p:pic>
        <p:nvPicPr>
          <p:cNvPr id="8" name="Picture 7">
            <a:extLst>
              <a:ext uri="{FF2B5EF4-FFF2-40B4-BE49-F238E27FC236}">
                <a16:creationId xmlns:a16="http://schemas.microsoft.com/office/drawing/2014/main" id="{19DE436A-7D20-4F1D-88AE-C95E3F7FF489}"/>
              </a:ext>
            </a:extLst>
          </p:cNvPr>
          <p:cNvPicPr>
            <a:picLocks noChangeAspect="1"/>
          </p:cNvPicPr>
          <p:nvPr/>
        </p:nvPicPr>
        <p:blipFill rotWithShape="1">
          <a:blip r:embed="rId5"/>
          <a:srcRect b="5530"/>
          <a:stretch/>
        </p:blipFill>
        <p:spPr>
          <a:xfrm>
            <a:off x="6876257" y="2701916"/>
            <a:ext cx="2160240" cy="2040778"/>
          </a:xfrm>
          <a:prstGeom prst="rect">
            <a:avLst/>
          </a:prstGeom>
        </p:spPr>
      </p:pic>
      <p:sp>
        <p:nvSpPr>
          <p:cNvPr id="9" name="TextBox 8">
            <a:extLst>
              <a:ext uri="{FF2B5EF4-FFF2-40B4-BE49-F238E27FC236}">
                <a16:creationId xmlns:a16="http://schemas.microsoft.com/office/drawing/2014/main" id="{3196951D-053B-4830-9C52-FA9A0C6C522B}"/>
              </a:ext>
            </a:extLst>
          </p:cNvPr>
          <p:cNvSpPr txBox="1"/>
          <p:nvPr/>
        </p:nvSpPr>
        <p:spPr>
          <a:xfrm>
            <a:off x="2674301" y="2701456"/>
            <a:ext cx="4392488" cy="1015663"/>
          </a:xfrm>
          <a:prstGeom prst="rect">
            <a:avLst/>
          </a:prstGeom>
          <a:solidFill>
            <a:schemeClr val="accent1">
              <a:lumMod val="20000"/>
              <a:lumOff val="80000"/>
            </a:schemeClr>
          </a:solidFill>
        </p:spPr>
        <p:txBody>
          <a:bodyPr wrap="square" rtlCol="0">
            <a:spAutoFit/>
          </a:bodyPr>
          <a:lstStyle/>
          <a:p>
            <a:r>
              <a:rPr lang="en-GB" sz="2000" dirty="0"/>
              <a:t>Archaeological evidence for destruction at Colchester (</a:t>
            </a:r>
            <a:r>
              <a:rPr lang="en-GB" sz="2000" dirty="0" err="1"/>
              <a:t>Camulodunum</a:t>
            </a:r>
            <a:r>
              <a:rPr lang="en-GB" sz="2000" dirty="0"/>
              <a:t>), connected to sack</a:t>
            </a:r>
          </a:p>
        </p:txBody>
      </p:sp>
      <p:pic>
        <p:nvPicPr>
          <p:cNvPr id="10" name="Picture 9">
            <a:extLst>
              <a:ext uri="{FF2B5EF4-FFF2-40B4-BE49-F238E27FC236}">
                <a16:creationId xmlns:a16="http://schemas.microsoft.com/office/drawing/2014/main" id="{F58E587E-37B6-4992-957C-5C3A297AB5C1}"/>
              </a:ext>
            </a:extLst>
          </p:cNvPr>
          <p:cNvPicPr>
            <a:picLocks noChangeAspect="1"/>
          </p:cNvPicPr>
          <p:nvPr/>
        </p:nvPicPr>
        <p:blipFill>
          <a:blip r:embed="rId6"/>
          <a:stretch>
            <a:fillRect/>
          </a:stretch>
        </p:blipFill>
        <p:spPr>
          <a:xfrm>
            <a:off x="6508777" y="5448243"/>
            <a:ext cx="2584362" cy="1381191"/>
          </a:xfrm>
          <a:prstGeom prst="rect">
            <a:avLst/>
          </a:prstGeom>
        </p:spPr>
      </p:pic>
      <p:pic>
        <p:nvPicPr>
          <p:cNvPr id="11" name="Picture 10">
            <a:extLst>
              <a:ext uri="{FF2B5EF4-FFF2-40B4-BE49-F238E27FC236}">
                <a16:creationId xmlns:a16="http://schemas.microsoft.com/office/drawing/2014/main" id="{EDA02E20-CDD9-477D-B9E1-558BB866EF69}"/>
              </a:ext>
            </a:extLst>
          </p:cNvPr>
          <p:cNvPicPr>
            <a:picLocks noChangeAspect="1"/>
          </p:cNvPicPr>
          <p:nvPr/>
        </p:nvPicPr>
        <p:blipFill>
          <a:blip r:embed="rId7"/>
          <a:stretch>
            <a:fillRect/>
          </a:stretch>
        </p:blipFill>
        <p:spPr>
          <a:xfrm>
            <a:off x="134227" y="228599"/>
            <a:ext cx="4916386" cy="6555181"/>
          </a:xfrm>
          <a:prstGeom prst="rect">
            <a:avLst/>
          </a:prstGeom>
        </p:spPr>
      </p:pic>
      <p:sp>
        <p:nvSpPr>
          <p:cNvPr id="12" name="Content Placeholder 2">
            <a:extLst>
              <a:ext uri="{FF2B5EF4-FFF2-40B4-BE49-F238E27FC236}">
                <a16:creationId xmlns:a16="http://schemas.microsoft.com/office/drawing/2014/main" id="{1F7FF227-074A-4D45-BA1B-4E2C66C3FCD7}"/>
              </a:ext>
            </a:extLst>
          </p:cNvPr>
          <p:cNvSpPr txBox="1">
            <a:spLocks/>
          </p:cNvSpPr>
          <p:nvPr/>
        </p:nvSpPr>
        <p:spPr>
          <a:xfrm>
            <a:off x="134227" y="5812178"/>
            <a:ext cx="8503919" cy="1015663"/>
          </a:xfrm>
          <a:prstGeom prst="rect">
            <a:avLst/>
          </a:prstGeom>
          <a:solidFill>
            <a:schemeClr val="bg1">
              <a:lumMod val="95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000" b="1" dirty="0"/>
              <a:t>Bronze Head of Nero </a:t>
            </a:r>
            <a:r>
              <a:rPr lang="en-GB" sz="2000" dirty="0"/>
              <a:t>(previously identified as belonging to Claudius) found in River Alde at </a:t>
            </a:r>
            <a:r>
              <a:rPr lang="en-GB" sz="2000" dirty="0" err="1"/>
              <a:t>Rendam</a:t>
            </a:r>
            <a:r>
              <a:rPr lang="en-GB" sz="2000" dirty="0"/>
              <a:t>, Suffolk (H. 31.5cm, W. 24.5cm, D. 25cm) – British Museum.</a:t>
            </a:r>
          </a:p>
        </p:txBody>
      </p:sp>
      <p:pic>
        <p:nvPicPr>
          <p:cNvPr id="13" name="Picture 12">
            <a:extLst>
              <a:ext uri="{FF2B5EF4-FFF2-40B4-BE49-F238E27FC236}">
                <a16:creationId xmlns:a16="http://schemas.microsoft.com/office/drawing/2014/main" id="{676F6419-70F5-417E-83AF-E9FEA2AD944D}"/>
              </a:ext>
            </a:extLst>
          </p:cNvPr>
          <p:cNvPicPr>
            <a:picLocks noChangeAspect="1"/>
          </p:cNvPicPr>
          <p:nvPr/>
        </p:nvPicPr>
        <p:blipFill>
          <a:blip r:embed="rId8"/>
          <a:stretch>
            <a:fillRect/>
          </a:stretch>
        </p:blipFill>
        <p:spPr>
          <a:xfrm>
            <a:off x="5102862" y="2797441"/>
            <a:ext cx="3736877" cy="2480914"/>
          </a:xfrm>
          <a:prstGeom prst="rect">
            <a:avLst/>
          </a:prstGeom>
        </p:spPr>
      </p:pic>
    </p:spTree>
    <p:extLst>
      <p:ext uri="{BB962C8B-B14F-4D97-AF65-F5344CB8AC3E}">
        <p14:creationId xmlns:p14="http://schemas.microsoft.com/office/powerpoint/2010/main" val="291491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anim calcmode="lin" valueType="num">
                                      <p:cBhvr>
                                        <p:cTn id="13" dur="1000" fill="hold"/>
                                        <p:tgtEl>
                                          <p:spTgt spid="13"/>
                                        </p:tgtEl>
                                        <p:attrNameLst>
                                          <p:attrName>ppt_x</p:attrName>
                                        </p:attrNameLst>
                                      </p:cBhvr>
                                      <p:tavLst>
                                        <p:tav tm="0">
                                          <p:val>
                                            <p:strVal val="#ppt_x"/>
                                          </p:val>
                                        </p:tav>
                                        <p:tav tm="100000">
                                          <p:val>
                                            <p:strVal val="#ppt_x"/>
                                          </p:val>
                                        </p:tav>
                                      </p:tavLst>
                                    </p:anim>
                                    <p:anim calcmode="lin" valueType="num">
                                      <p:cBhvr>
                                        <p:cTn id="14" dur="1000" fill="hold"/>
                                        <p:tgtEl>
                                          <p:spTgt spid="1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1000"/>
                                        <p:tgtEl>
                                          <p:spTgt spid="12"/>
                                        </p:tgtEl>
                                      </p:cBhvr>
                                    </p:animEffect>
                                    <p:anim calcmode="lin" valueType="num">
                                      <p:cBhvr>
                                        <p:cTn id="18" dur="1000" fill="hold"/>
                                        <p:tgtEl>
                                          <p:spTgt spid="12"/>
                                        </p:tgtEl>
                                        <p:attrNameLst>
                                          <p:attrName>ppt_x</p:attrName>
                                        </p:attrNameLst>
                                      </p:cBhvr>
                                      <p:tavLst>
                                        <p:tav tm="0">
                                          <p:val>
                                            <p:strVal val="#ppt_x"/>
                                          </p:val>
                                        </p:tav>
                                        <p:tav tm="100000">
                                          <p:val>
                                            <p:strVal val="#ppt_x"/>
                                          </p:val>
                                        </p:tav>
                                      </p:tavLst>
                                    </p:anim>
                                    <p:anim calcmode="lin" valueType="num">
                                      <p:cBhvr>
                                        <p:cTn id="1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Size of Armies and Tactics (1)</a:t>
            </a:r>
          </a:p>
        </p:txBody>
      </p:sp>
      <p:sp>
        <p:nvSpPr>
          <p:cNvPr id="3" name="Content Placeholder 2"/>
          <p:cNvSpPr>
            <a:spLocks noGrp="1"/>
          </p:cNvSpPr>
          <p:nvPr>
            <p:ph sz="quarter" idx="1"/>
          </p:nvPr>
        </p:nvSpPr>
        <p:spPr>
          <a:xfrm>
            <a:off x="107504" y="1412776"/>
            <a:ext cx="5256584" cy="5112568"/>
          </a:xfrm>
        </p:spPr>
        <p:txBody>
          <a:bodyPr>
            <a:normAutofit fontScale="85000" lnSpcReduction="10000"/>
          </a:bodyPr>
          <a:lstStyle/>
          <a:p>
            <a:r>
              <a:rPr lang="en-GB" dirty="0"/>
              <a:t>Boudicca’s had forces of 230,000 men, rides in a chariot herself – </a:t>
            </a:r>
            <a:r>
              <a:rPr lang="en-GB" b="1" dirty="0"/>
              <a:t>Dio 62.8 </a:t>
            </a:r>
            <a:r>
              <a:rPr lang="en-GB" dirty="0"/>
              <a:t>(at initial outbreak of rebellion Dio mentions 120,000 men).</a:t>
            </a:r>
          </a:p>
          <a:p>
            <a:endParaRPr lang="en-GB" sz="1200" dirty="0"/>
          </a:p>
          <a:p>
            <a:r>
              <a:rPr lang="en-GB" dirty="0"/>
              <a:t>Roman forces considerably smaller – 10,000 men – Fourteenth Legion, a detachment of the Twentieth, and auxiliary forces from the surrounding areas - </a:t>
            </a:r>
            <a:r>
              <a:rPr lang="en-GB" b="1" dirty="0" err="1"/>
              <a:t>Tac</a:t>
            </a:r>
            <a:r>
              <a:rPr lang="en-GB" b="1" dirty="0"/>
              <a:t>. </a:t>
            </a:r>
            <a:r>
              <a:rPr lang="en-GB" b="1" i="1" dirty="0"/>
              <a:t>Ann. </a:t>
            </a:r>
            <a:r>
              <a:rPr lang="en-GB" b="1" dirty="0"/>
              <a:t>14.34. </a:t>
            </a:r>
            <a:endParaRPr lang="en-GB" dirty="0"/>
          </a:p>
          <a:p>
            <a:endParaRPr lang="en-GB" sz="1200" dirty="0"/>
          </a:p>
          <a:p>
            <a:r>
              <a:rPr lang="en-GB" dirty="0" err="1"/>
              <a:t>Paulinus</a:t>
            </a:r>
            <a:r>
              <a:rPr lang="en-GB" dirty="0"/>
              <a:t> decides to spilt his forces into three divisions, in order to fight at different points simultaneously - </a:t>
            </a:r>
            <a:r>
              <a:rPr lang="en-GB" b="1" dirty="0" err="1"/>
              <a:t>Dio</a:t>
            </a:r>
            <a:r>
              <a:rPr lang="en-GB" b="1" dirty="0"/>
              <a:t> 62.8</a:t>
            </a:r>
            <a:r>
              <a:rPr lang="en-GB" dirty="0"/>
              <a:t>. </a:t>
            </a:r>
          </a:p>
          <a:p>
            <a:endParaRPr lang="en-GB" dirty="0"/>
          </a:p>
        </p:txBody>
      </p:sp>
      <p:pic>
        <p:nvPicPr>
          <p:cNvPr id="1026" name="Picture 2" descr="ENEMIES OF ROME 7.4 - BOUDICCA - The Battle of Watling Street — Steemit">
            <a:extLst>
              <a:ext uri="{FF2B5EF4-FFF2-40B4-BE49-F238E27FC236}">
                <a16:creationId xmlns:a16="http://schemas.microsoft.com/office/drawing/2014/main" id="{DA264126-09E6-445F-BC2E-D361D72ABA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7961" y="1786877"/>
            <a:ext cx="3616266" cy="270870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EA77CA1-E088-4508-BB5D-57B4C22918A5}"/>
              </a:ext>
            </a:extLst>
          </p:cNvPr>
          <p:cNvPicPr>
            <a:picLocks noChangeAspect="1"/>
          </p:cNvPicPr>
          <p:nvPr/>
        </p:nvPicPr>
        <p:blipFill>
          <a:blip r:embed="rId3"/>
          <a:stretch>
            <a:fillRect/>
          </a:stretch>
        </p:blipFill>
        <p:spPr>
          <a:xfrm>
            <a:off x="5503462" y="4509120"/>
            <a:ext cx="3566169" cy="2151330"/>
          </a:xfrm>
          <a:prstGeom prst="rect">
            <a:avLst/>
          </a:prstGeom>
        </p:spPr>
      </p:pic>
    </p:spTree>
    <p:extLst>
      <p:ext uri="{BB962C8B-B14F-4D97-AF65-F5344CB8AC3E}">
        <p14:creationId xmlns:p14="http://schemas.microsoft.com/office/powerpoint/2010/main" val="3429264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Size of Armies and Tactics (2)</a:t>
            </a:r>
          </a:p>
        </p:txBody>
      </p:sp>
      <p:sp>
        <p:nvSpPr>
          <p:cNvPr id="3" name="Content Placeholder 2"/>
          <p:cNvSpPr>
            <a:spLocks noGrp="1"/>
          </p:cNvSpPr>
          <p:nvPr>
            <p:ph sz="quarter" idx="1"/>
          </p:nvPr>
        </p:nvSpPr>
        <p:spPr>
          <a:xfrm>
            <a:off x="323528" y="1700808"/>
            <a:ext cx="8503920" cy="4752528"/>
          </a:xfrm>
        </p:spPr>
        <p:txBody>
          <a:bodyPr>
            <a:normAutofit fontScale="92500" lnSpcReduction="20000"/>
          </a:bodyPr>
          <a:lstStyle/>
          <a:p>
            <a:r>
              <a:rPr lang="en-GB" dirty="0" err="1"/>
              <a:t>Paulinus</a:t>
            </a:r>
            <a:r>
              <a:rPr lang="en-GB" dirty="0"/>
              <a:t> chooses a position in a narrow defile, with woodland in the rear – light infantry and cavalry on the wings - </a:t>
            </a:r>
            <a:r>
              <a:rPr lang="en-GB" b="1" dirty="0" err="1"/>
              <a:t>Tac</a:t>
            </a:r>
            <a:r>
              <a:rPr lang="en-GB" b="1" dirty="0"/>
              <a:t>. </a:t>
            </a:r>
            <a:r>
              <a:rPr lang="en-GB" b="1" i="1" dirty="0"/>
              <a:t>Ann. </a:t>
            </a:r>
            <a:r>
              <a:rPr lang="en-GB" b="1" dirty="0"/>
              <a:t>14.34. </a:t>
            </a:r>
            <a:endParaRPr lang="en-GB" dirty="0"/>
          </a:p>
          <a:p>
            <a:endParaRPr lang="en-GB" sz="1600" dirty="0"/>
          </a:p>
          <a:p>
            <a:r>
              <a:rPr lang="en-GB" dirty="0"/>
              <a:t>Roman’s wait until enemy gets within javelin throwing distance, unleash them and then charges at the Britons in a wedge formation. Roman archers used to fight against chariots. - </a:t>
            </a:r>
            <a:r>
              <a:rPr lang="en-GB" b="1" dirty="0" err="1"/>
              <a:t>Dio</a:t>
            </a:r>
            <a:r>
              <a:rPr lang="en-GB" b="1" dirty="0"/>
              <a:t> 62.12</a:t>
            </a:r>
            <a:r>
              <a:rPr lang="en-GB" dirty="0"/>
              <a:t>; </a:t>
            </a:r>
            <a:r>
              <a:rPr lang="en-GB" b="1" dirty="0" err="1"/>
              <a:t>Tac</a:t>
            </a:r>
            <a:r>
              <a:rPr lang="en-GB" b="1" dirty="0"/>
              <a:t>. </a:t>
            </a:r>
            <a:r>
              <a:rPr lang="en-GB" b="1" i="1" dirty="0"/>
              <a:t>Ann. </a:t>
            </a:r>
            <a:r>
              <a:rPr lang="en-GB" b="1" dirty="0"/>
              <a:t>14.37. </a:t>
            </a:r>
            <a:endParaRPr lang="en-GB" dirty="0"/>
          </a:p>
          <a:p>
            <a:endParaRPr lang="en-GB" sz="1400" dirty="0"/>
          </a:p>
          <a:p>
            <a:r>
              <a:rPr lang="en-GB" dirty="0"/>
              <a:t>400 Roman dead to 80,000 Britons - </a:t>
            </a:r>
            <a:r>
              <a:rPr lang="en-GB" b="1" dirty="0" err="1"/>
              <a:t>Tac</a:t>
            </a:r>
            <a:r>
              <a:rPr lang="en-GB" b="1" dirty="0"/>
              <a:t>. </a:t>
            </a:r>
            <a:r>
              <a:rPr lang="en-GB" b="1" i="1" dirty="0"/>
              <a:t>Ann. </a:t>
            </a:r>
            <a:r>
              <a:rPr lang="en-GB" b="1" dirty="0"/>
              <a:t>14.37. </a:t>
            </a:r>
            <a:endParaRPr lang="en-GB" dirty="0"/>
          </a:p>
          <a:p>
            <a:endParaRPr lang="en-GB" sz="1300" dirty="0"/>
          </a:p>
          <a:p>
            <a:r>
              <a:rPr lang="en-GB" dirty="0"/>
              <a:t>Boudicca feel sick and died - </a:t>
            </a:r>
            <a:r>
              <a:rPr lang="en-GB" b="1" dirty="0" err="1"/>
              <a:t>Dio</a:t>
            </a:r>
            <a:r>
              <a:rPr lang="en-GB" b="1" dirty="0"/>
              <a:t> 62.12.6</a:t>
            </a:r>
            <a:r>
              <a:rPr lang="en-GB" dirty="0"/>
              <a:t>; </a:t>
            </a:r>
            <a:r>
              <a:rPr lang="en-GB" i="1" dirty="0"/>
              <a:t>contra </a:t>
            </a:r>
            <a:r>
              <a:rPr lang="en-GB" dirty="0"/>
              <a:t>Tacitus (</a:t>
            </a:r>
            <a:r>
              <a:rPr lang="en-GB" b="1" i="1" dirty="0"/>
              <a:t>Ann. </a:t>
            </a:r>
            <a:r>
              <a:rPr lang="en-GB" b="1" dirty="0"/>
              <a:t>14.37</a:t>
            </a:r>
            <a:r>
              <a:rPr lang="en-GB" dirty="0"/>
              <a:t>) who says she killed herself with poison. </a:t>
            </a:r>
          </a:p>
          <a:p>
            <a:endParaRPr lang="en-GB" dirty="0"/>
          </a:p>
        </p:txBody>
      </p:sp>
    </p:spTree>
    <p:extLst>
      <p:ext uri="{BB962C8B-B14F-4D97-AF65-F5344CB8AC3E}">
        <p14:creationId xmlns:p14="http://schemas.microsoft.com/office/powerpoint/2010/main" val="255982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Aftermath</a:t>
            </a:r>
          </a:p>
        </p:txBody>
      </p:sp>
      <p:sp>
        <p:nvSpPr>
          <p:cNvPr id="3" name="Content Placeholder 2"/>
          <p:cNvSpPr>
            <a:spLocks noGrp="1"/>
          </p:cNvSpPr>
          <p:nvPr>
            <p:ph sz="quarter" idx="1"/>
          </p:nvPr>
        </p:nvSpPr>
        <p:spPr>
          <a:xfrm>
            <a:off x="323528" y="1628800"/>
            <a:ext cx="8503920" cy="4572000"/>
          </a:xfrm>
        </p:spPr>
        <p:txBody>
          <a:bodyPr>
            <a:normAutofit/>
          </a:bodyPr>
          <a:lstStyle/>
          <a:p>
            <a:r>
              <a:rPr lang="en-GB" dirty="0"/>
              <a:t>The whole army is concentrated and 2,000 legionnaires, eight cohorts of auxiliary and 1,000 cavalry are sent over from Germany. </a:t>
            </a:r>
          </a:p>
          <a:p>
            <a:endParaRPr lang="en-GB" sz="1200" dirty="0"/>
          </a:p>
          <a:p>
            <a:r>
              <a:rPr lang="en-GB" dirty="0"/>
              <a:t>Julius </a:t>
            </a:r>
            <a:r>
              <a:rPr lang="en-GB" dirty="0" err="1"/>
              <a:t>Classicianus</a:t>
            </a:r>
            <a:r>
              <a:rPr lang="en-GB" dirty="0"/>
              <a:t> sent to replace </a:t>
            </a:r>
            <a:r>
              <a:rPr lang="en-GB" dirty="0" err="1"/>
              <a:t>Catus</a:t>
            </a:r>
            <a:r>
              <a:rPr lang="en-GB" dirty="0"/>
              <a:t>, but has poor relations with </a:t>
            </a:r>
            <a:r>
              <a:rPr lang="en-GB" dirty="0" err="1"/>
              <a:t>Paulinus</a:t>
            </a:r>
            <a:r>
              <a:rPr lang="en-GB" dirty="0"/>
              <a:t>. – Julius reports to Nero of </a:t>
            </a:r>
            <a:r>
              <a:rPr lang="en-GB" dirty="0" err="1"/>
              <a:t>Paulinus</a:t>
            </a:r>
            <a:r>
              <a:rPr lang="en-GB" dirty="0"/>
              <a:t> cruelty. </a:t>
            </a:r>
          </a:p>
          <a:p>
            <a:endParaRPr lang="en-GB" sz="1200" dirty="0"/>
          </a:p>
          <a:p>
            <a:r>
              <a:rPr lang="en-GB" dirty="0"/>
              <a:t>Polyclitus, a freedman of Nero, is sent to inspect affairs in Britain, </a:t>
            </a:r>
            <a:r>
              <a:rPr lang="en-GB" dirty="0" err="1"/>
              <a:t>Paulinus</a:t>
            </a:r>
            <a:r>
              <a:rPr lang="en-GB" dirty="0"/>
              <a:t> initial left in place but then replaced in command by Petronius </a:t>
            </a:r>
            <a:r>
              <a:rPr lang="en-GB" dirty="0" err="1"/>
              <a:t>Turpilianus</a:t>
            </a:r>
            <a:r>
              <a:rPr lang="en-GB" dirty="0"/>
              <a:t>. </a:t>
            </a:r>
          </a:p>
          <a:p>
            <a:endParaRPr lang="en-GB" dirty="0"/>
          </a:p>
        </p:txBody>
      </p:sp>
      <p:pic>
        <p:nvPicPr>
          <p:cNvPr id="4" name="Picture 3">
            <a:extLst>
              <a:ext uri="{FF2B5EF4-FFF2-40B4-BE49-F238E27FC236}">
                <a16:creationId xmlns:a16="http://schemas.microsoft.com/office/drawing/2014/main" id="{793E7976-EEF5-4596-B71E-52C588FEB917}"/>
              </a:ext>
            </a:extLst>
          </p:cNvPr>
          <p:cNvPicPr>
            <a:picLocks noChangeAspect="1"/>
          </p:cNvPicPr>
          <p:nvPr/>
        </p:nvPicPr>
        <p:blipFill>
          <a:blip r:embed="rId2"/>
          <a:stretch>
            <a:fillRect/>
          </a:stretch>
        </p:blipFill>
        <p:spPr>
          <a:xfrm>
            <a:off x="0" y="227464"/>
            <a:ext cx="6637040" cy="5973336"/>
          </a:xfrm>
          <a:prstGeom prst="rect">
            <a:avLst/>
          </a:prstGeom>
        </p:spPr>
      </p:pic>
      <p:sp>
        <p:nvSpPr>
          <p:cNvPr id="5" name="Content Placeholder 2">
            <a:extLst>
              <a:ext uri="{FF2B5EF4-FFF2-40B4-BE49-F238E27FC236}">
                <a16:creationId xmlns:a16="http://schemas.microsoft.com/office/drawing/2014/main" id="{3C30CC17-79A6-45C3-BDD7-5EF23EDD75B3}"/>
              </a:ext>
            </a:extLst>
          </p:cNvPr>
          <p:cNvSpPr txBox="1">
            <a:spLocks/>
          </p:cNvSpPr>
          <p:nvPr/>
        </p:nvSpPr>
        <p:spPr>
          <a:xfrm>
            <a:off x="4515" y="5907465"/>
            <a:ext cx="8503920" cy="758952"/>
          </a:xfrm>
          <a:prstGeom prst="rect">
            <a:avLst/>
          </a:prstGeom>
          <a:solidFill>
            <a:schemeClr val="bg1">
              <a:lumMod val="95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200" dirty="0"/>
              <a:t>Partially reconstructed tomb of Gaius Julius </a:t>
            </a:r>
            <a:r>
              <a:rPr lang="en-GB" sz="2200" dirty="0" err="1"/>
              <a:t>Alpinus</a:t>
            </a:r>
            <a:r>
              <a:rPr lang="en-GB" sz="2200" dirty="0"/>
              <a:t> </a:t>
            </a:r>
            <a:r>
              <a:rPr lang="en-GB" sz="2200" dirty="0" err="1"/>
              <a:t>Classicianus</a:t>
            </a:r>
            <a:r>
              <a:rPr lang="en-GB" sz="2200" dirty="0"/>
              <a:t> (after AD 65). Buried at </a:t>
            </a:r>
            <a:r>
              <a:rPr lang="en-GB" sz="2200" dirty="0" err="1"/>
              <a:t>Londinium</a:t>
            </a:r>
            <a:r>
              <a:rPr lang="en-GB" sz="2200" dirty="0"/>
              <a:t>. British Museum.</a:t>
            </a:r>
          </a:p>
        </p:txBody>
      </p:sp>
      <p:sp>
        <p:nvSpPr>
          <p:cNvPr id="6" name="Content Placeholder 2">
            <a:extLst>
              <a:ext uri="{FF2B5EF4-FFF2-40B4-BE49-F238E27FC236}">
                <a16:creationId xmlns:a16="http://schemas.microsoft.com/office/drawing/2014/main" id="{B14268FC-ED13-46FB-86F3-BEB67D8B08D0}"/>
              </a:ext>
            </a:extLst>
          </p:cNvPr>
          <p:cNvSpPr txBox="1">
            <a:spLocks/>
          </p:cNvSpPr>
          <p:nvPr/>
        </p:nvSpPr>
        <p:spPr>
          <a:xfrm>
            <a:off x="6300192" y="35881"/>
            <a:ext cx="2837712" cy="5871584"/>
          </a:xfrm>
          <a:prstGeom prst="rect">
            <a:avLst/>
          </a:prstGeom>
          <a:solidFill>
            <a:schemeClr val="accent2">
              <a:lumMod val="20000"/>
              <a:lumOff val="80000"/>
            </a:schemeClr>
          </a:solidFill>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b="1" dirty="0"/>
              <a:t>To the spirits of the departed (and) of Gaius Julius </a:t>
            </a:r>
            <a:r>
              <a:rPr lang="en-GB" b="1" dirty="0" err="1"/>
              <a:t>Alpinus</a:t>
            </a:r>
            <a:r>
              <a:rPr lang="en-GB" b="1" dirty="0"/>
              <a:t> </a:t>
            </a:r>
            <a:r>
              <a:rPr lang="en-GB" b="1" dirty="0" err="1"/>
              <a:t>Classicianus</a:t>
            </a:r>
            <a:r>
              <a:rPr lang="en-GB" b="1" dirty="0"/>
              <a:t>, son of Gaius, of the Fabian voting tribe, ...procurator of the province of Britain; Julia </a:t>
            </a:r>
            <a:r>
              <a:rPr lang="en-GB" b="1" dirty="0" err="1"/>
              <a:t>Pacata</a:t>
            </a:r>
            <a:r>
              <a:rPr lang="en-GB" b="1" dirty="0"/>
              <a:t> I[</a:t>
            </a:r>
            <a:r>
              <a:rPr lang="en-GB" b="1" dirty="0" err="1"/>
              <a:t>ndiana</a:t>
            </a:r>
            <a:r>
              <a:rPr lang="en-GB" b="1" dirty="0"/>
              <a:t>], daughter of Indus, his wife, had this built.</a:t>
            </a:r>
          </a:p>
        </p:txBody>
      </p:sp>
    </p:spTree>
    <p:extLst>
      <p:ext uri="{BB962C8B-B14F-4D97-AF65-F5344CB8AC3E}">
        <p14:creationId xmlns:p14="http://schemas.microsoft.com/office/powerpoint/2010/main" val="399866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700808"/>
            <a:ext cx="8662736" cy="4968552"/>
          </a:xfrm>
        </p:spPr>
        <p:txBody>
          <a:bodyPr>
            <a:normAutofit/>
          </a:bodyPr>
          <a:lstStyle/>
          <a:p>
            <a:r>
              <a:rPr lang="en-GB" dirty="0"/>
              <a:t>Hoffman, B. 2013. </a:t>
            </a:r>
            <a:r>
              <a:rPr lang="en-GB" i="1" dirty="0"/>
              <a:t>The Roman Invasion of Britain: Archaeology versus History</a:t>
            </a:r>
            <a:r>
              <a:rPr lang="en-GB" dirty="0"/>
              <a:t>. Pen &amp; Sword.</a:t>
            </a:r>
          </a:p>
          <a:p>
            <a:endParaRPr lang="en-GB" sz="500" dirty="0"/>
          </a:p>
          <a:p>
            <a:r>
              <a:rPr lang="en-GB" dirty="0"/>
              <a:t>Potter, T. W. and Jones, C. 1992. </a:t>
            </a:r>
            <a:r>
              <a:rPr lang="en-GB" i="1" dirty="0"/>
              <a:t>Roman Britain. </a:t>
            </a:r>
            <a:r>
              <a:rPr lang="en-GB" dirty="0"/>
              <a:t>London. British Museum Press.</a:t>
            </a:r>
            <a:r>
              <a:rPr lang="en-GB" i="1" dirty="0"/>
              <a:t> </a:t>
            </a:r>
            <a:endParaRPr lang="en-GB" sz="1200" i="1" dirty="0"/>
          </a:p>
          <a:p>
            <a:endParaRPr lang="en-GB" sz="500" dirty="0"/>
          </a:p>
          <a:p>
            <a:r>
              <a:rPr lang="en-GB" dirty="0"/>
              <a:t>Roberts, M. 1988. The Revolt of Boudicca (Tacitus, Annals 14.29-39) and the Assertion of Libertas in Neronian Rome, </a:t>
            </a:r>
            <a:r>
              <a:rPr lang="en-GB" i="1" dirty="0"/>
              <a:t>The American Journal of Philology </a:t>
            </a:r>
            <a:r>
              <a:rPr lang="en-GB" dirty="0"/>
              <a:t>109 (1): 118-132.</a:t>
            </a:r>
          </a:p>
          <a:p>
            <a:endParaRPr lang="en-GB" sz="500" dirty="0"/>
          </a:p>
          <a:p>
            <a:r>
              <a:rPr lang="en-GB" dirty="0" err="1"/>
              <a:t>Scullard</a:t>
            </a:r>
            <a:r>
              <a:rPr lang="en-GB" dirty="0"/>
              <a:t>, H. H. 1979. </a:t>
            </a:r>
            <a:r>
              <a:rPr lang="en-GB" i="1" dirty="0"/>
              <a:t>Roman Britain: Outpost of Empire</a:t>
            </a:r>
            <a:r>
              <a:rPr lang="en-GB" dirty="0"/>
              <a:t>. London: Thames and Hudson.</a:t>
            </a:r>
          </a:p>
          <a:p>
            <a:endParaRPr lang="en-GB" dirty="0"/>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98428953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964</TotalTime>
  <Words>2177</Words>
  <Application>Microsoft Office PowerPoint</Application>
  <PresentationFormat>On-screen Show (4:3)</PresentationFormat>
  <Paragraphs>156</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Georgia</vt:lpstr>
      <vt:lpstr>Wingdings</vt:lpstr>
      <vt:lpstr>Wingdings 2</vt:lpstr>
      <vt:lpstr>Civic</vt:lpstr>
      <vt:lpstr>Murder, Mayhem and Megalomania: The Life and Times of the Emperor Nero</vt:lpstr>
      <vt:lpstr>PowerPoint Presentation</vt:lpstr>
      <vt:lpstr>The context: earlier Roman engagement with Britain</vt:lpstr>
      <vt:lpstr>Claudius – Conquest of Southeast Britain</vt:lpstr>
      <vt:lpstr>PowerPoint Presentation</vt:lpstr>
      <vt:lpstr>Administration</vt:lpstr>
      <vt:lpstr>Governors of the Province</vt:lpstr>
      <vt:lpstr>Demographic and Urban Developments</vt:lpstr>
      <vt:lpstr>Iceni</vt:lpstr>
      <vt:lpstr>Suetonius on Nero’s Military Ambition</vt:lpstr>
      <vt:lpstr>PowerPoint Presentation</vt:lpstr>
      <vt:lpstr>Causes of the Rebellion (1)</vt:lpstr>
      <vt:lpstr>Causes of the Rebellion (2)</vt:lpstr>
      <vt:lpstr>Causes of the Rebellion (3)</vt:lpstr>
      <vt:lpstr>Boudicca’s Speech in Dio (62.3-5)</vt:lpstr>
      <vt:lpstr>Campaign at Mona</vt:lpstr>
      <vt:lpstr>Outbreak and Roman Setbacks</vt:lpstr>
      <vt:lpstr>British Brutality</vt:lpstr>
      <vt:lpstr>Evidence for Destruction</vt:lpstr>
      <vt:lpstr>Size of Armies and Tactics (1)</vt:lpstr>
      <vt:lpstr>Size of Armies and Tactics (2)</vt:lpstr>
      <vt:lpstr>Aftermath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213</cp:revision>
  <dcterms:created xsi:type="dcterms:W3CDTF">2013-11-16T10:19:17Z</dcterms:created>
  <dcterms:modified xsi:type="dcterms:W3CDTF">2021-09-18T11:49:15Z</dcterms:modified>
</cp:coreProperties>
</file>