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9" r:id="rId3"/>
    <p:sldId id="261" r:id="rId4"/>
    <p:sldId id="262" r:id="rId5"/>
    <p:sldId id="263" r:id="rId6"/>
    <p:sldId id="264" r:id="rId7"/>
    <p:sldId id="265" r:id="rId8"/>
    <p:sldId id="266" r:id="rId9"/>
    <p:sldId id="267" r:id="rId10"/>
    <p:sldId id="268" r:id="rId11"/>
    <p:sldId id="269" r:id="rId12"/>
    <p:sldId id="270" r:id="rId13"/>
    <p:sldId id="271" r:id="rId14"/>
    <p:sldId id="260"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0860" autoAdjust="0"/>
  </p:normalViewPr>
  <p:slideViewPr>
    <p:cSldViewPr>
      <p:cViewPr varScale="1">
        <p:scale>
          <a:sx n="86" d="100"/>
          <a:sy n="86" d="100"/>
        </p:scale>
        <p:origin x="936" y="90"/>
      </p:cViewPr>
      <p:guideLst>
        <p:guide orient="horz" pos="1620"/>
        <p:guide pos="2880"/>
      </p:guideLst>
    </p:cSldViewPr>
  </p:slideViewPr>
  <p:outlineViewPr>
    <p:cViewPr>
      <p:scale>
        <a:sx n="33" d="100"/>
        <a:sy n="33" d="100"/>
      </p:scale>
      <p:origin x="42" y="168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2FB3C7-B186-43A3-90DC-D9B6D389F5DF}" type="datetimeFigureOut">
              <a:rPr lang="en-US" smtClean="0"/>
              <a:pPr/>
              <a:t>7/28/2023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4937C31-0DFB-4632-B5FD-198C64231A4B}"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this assignment, a detailed discussion regarding short-term and long-term talent acquisition strategies is going to be presented with the incorporation of potential candidates with encompassing restaurant operation experience. Incentive methods for employees working in restaurant operations can be discussed in this study. </a:t>
            </a:r>
          </a:p>
          <a:p>
            <a:pPr rtl="0"/>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Expansion of outreach strategy can be included in an ideal short-term strategy that can be employed by talent acquisition managers for advancing the connection and engagement with potential candidates. Moreover, the expansion of outreach talent acquisition strategies can allow acquisition managers to attract potential candidates with effective recruitment operation experience. </a:t>
            </a:r>
          </a:p>
          <a:p>
            <a:pPr rtl="0"/>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Communication workplace diversity is an effective short-term talent acquisition strategy. It can optimise the value proposition for the organisational member that ensures the presence of a healthy working ecosystem for interested candidates. It also contributes to efficient ideas and thought processes leading to integrated decision-making and creativity across the internal environment (Felix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2023, p. 631). Increased productivity of restaurant operations with an optimised dining experience can be established with the promotion of workplace diversity in the talent management approach. </a:t>
            </a:r>
          </a:p>
          <a:p>
            <a:pPr rtl="0"/>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inclusion of incentives and beneficial plan can help in recruiting employees with effective restaurant operation experience and motivation factors to optimise their performance capability. Apart from this, incentive communication can help in the integration of the working accountability and responsibility of existing and new employees across the working ecosystem. </a:t>
            </a:r>
          </a:p>
          <a:p>
            <a:pPr rtl="0"/>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provision of managerial and technical training based on individual requirements can be included in an effective long-term talent acquisition strategy as it can contribute to the development of skills and knowledge of individuals. Additionally, it can be stated that competitive differentiator can be established with the commercialisation of a training and development strategy that can enhance the value proposition for interested and existing candidates. </a:t>
            </a:r>
          </a:p>
          <a:p>
            <a:pPr rtl="0"/>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Fostering a flexible working ecosystem helps in the provision of working autonomy and it is crucial for employees as it can allow them to work at their own pace. This can lead to enhanced talent acquisition and employee retention for restaurants that can optimise fine and casual dining services. </a:t>
            </a:r>
          </a:p>
          <a:p>
            <a:pPr rtl="0"/>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establishment of a strong employer brand is an ideal long-term strategy as it increases the brand's credibility and authenticity across the international market. It can permit the cultivation of a sustainable and stellar reputation that can elevate the value proposition of organisational members. </a:t>
            </a:r>
          </a:p>
          <a:p>
            <a:pPr rtl="0"/>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Cash rewards can be involved as an essential monetary incentive method for restaurants as it can foster job satisfaction with the provision of a sense of accomplishment for individuals across the working ecosystem. It can also allow employees working in the restaurant operation to enhance their focus and accountability leading to excellent casual and fine dining services.</a:t>
            </a:r>
          </a:p>
          <a:p>
            <a:pPr rtl="0"/>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Retention bonuses can be significant for restaurants as they can act as useful tools to keep workers satisfied. Implementation of the monetary incentive method can encompass a crucial impact on organisational value leading to the creation of a strong employer brand. </a:t>
            </a:r>
          </a:p>
          <a:p>
            <a:pPr rtl="0"/>
            <a:endParaRPr lang="en-US" b="1"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Incorporation of a reward non-monetary strategy can allow restaurant businesses to create a positive working ecosystem that can improve casual and fine dining services across the operating environment. This incentive method allows individuals to feel valuable across the existing organisational culture.</a:t>
            </a:r>
          </a:p>
          <a:p>
            <a:pPr rtl="0"/>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Restaurant operations regarding casual and fine dining can be enhanced with the association of mentorship programs for employees as it can encourage personal development for them. It can help employees to mitigate the skills and knowledge gap leading to the establishment of improved confidence across the working ecosystem.  </a:t>
            </a:r>
          </a:p>
          <a:p>
            <a:pPr rtl="0"/>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association of monetary incentive methods can significantly influence the organisational value with the establishment of a stronger employer brand across their operating market. Thus, it can be concluded that incentive methods can be highly beneficial for improving restaurant operations within the specific market environment. </a:t>
            </a:r>
          </a:p>
          <a:p>
            <a:pPr rtl="0"/>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4937C31-0DFB-4632-B5FD-198C64231A4B}"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3763A80-54EF-415C-A961-66E16076B80E}" type="datetimeFigureOut">
              <a:rPr lang="en-US" smtClean="0"/>
              <a:pPr/>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D32CDA-A220-47A1-8167-CB73683F80D0}"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3763A80-54EF-415C-A961-66E16076B80E}" type="datetimeFigureOut">
              <a:rPr lang="en-US" smtClean="0"/>
              <a:pPr/>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D32CDA-A220-47A1-8167-CB73683F80D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763A80-54EF-415C-A961-66E16076B80E}" type="datetimeFigureOut">
              <a:rPr lang="en-US" smtClean="0"/>
              <a:pPr/>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D32CDA-A220-47A1-8167-CB73683F80D0}"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3763A80-54EF-415C-A961-66E16076B80E}" type="datetimeFigureOut">
              <a:rPr lang="en-US" smtClean="0"/>
              <a:pPr/>
              <a:t>7/28/2023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D32CDA-A220-47A1-8167-CB73683F80D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3763A80-54EF-415C-A961-66E16076B80E}" type="datetimeFigureOut">
              <a:rPr lang="en-US" smtClean="0"/>
              <a:pPr/>
              <a:t>7/28/2023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D32CDA-A220-47A1-8167-CB73683F80D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3763A80-54EF-415C-A961-66E16076B80E}" type="datetimeFigureOut">
              <a:rPr lang="en-US" smtClean="0"/>
              <a:pPr/>
              <a:t>7/28/2023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D32CDA-A220-47A1-8167-CB73683F80D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763A80-54EF-415C-A961-66E16076B80E}" type="datetimeFigureOut">
              <a:rPr lang="en-US" smtClean="0"/>
              <a:pPr/>
              <a:t>7/28/2023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D32CDA-A220-47A1-8167-CB73683F80D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763A80-54EF-415C-A961-66E16076B80E}" type="datetimeFigureOut">
              <a:rPr lang="en-US" smtClean="0"/>
              <a:pPr/>
              <a:t>7/28/2023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D32CDA-A220-47A1-8167-CB73683F80D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763A80-54EF-415C-A961-66E16076B80E}" type="datetimeFigureOut">
              <a:rPr lang="en-US" smtClean="0"/>
              <a:pPr/>
              <a:t>7/28/2023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D32CDA-A220-47A1-8167-CB73683F80D0}"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3763A80-54EF-415C-A961-66E16076B80E}" type="datetimeFigureOut">
              <a:rPr lang="en-US" smtClean="0"/>
              <a:pPr/>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D32CDA-A220-47A1-8167-CB73683F80D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3763A80-54EF-415C-A961-66E16076B80E}" type="datetimeFigureOut">
              <a:rPr lang="en-US" smtClean="0"/>
              <a:pPr/>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D32CDA-A220-47A1-8167-CB73683F80D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3000"/>
            <a:lum/>
          </a:blip>
          <a:srcRect/>
          <a:stretch>
            <a:fillRect l="-11000" r="-1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C3763A80-54EF-415C-A961-66E16076B80E}" type="datetimeFigureOut">
              <a:rPr lang="en-US" smtClean="0"/>
              <a:pPr/>
              <a:t>7/28/2023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E1D32CDA-A220-47A1-8167-CB73683F80D0}"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895351"/>
            <a:ext cx="9144000" cy="1804988"/>
          </a:xfrm>
        </p:spPr>
        <p:txBody>
          <a:bodyPr>
            <a:noAutofit/>
          </a:bodyPr>
          <a:lstStyle/>
          <a:p>
            <a:r>
              <a:rPr lang="en-US" sz="2000" b="1" dirty="0">
                <a:latin typeface="Times New Roman" pitchFamily="18" charset="0"/>
                <a:cs typeface="Times New Roman" pitchFamily="18" charset="0"/>
              </a:rPr>
              <a:t>BA BUSINESS MANAGEMENT</a:t>
            </a:r>
            <a:br>
              <a:rPr lang="en-US" sz="2000" dirty="0">
                <a:latin typeface="Times New Roman" pitchFamily="18" charset="0"/>
                <a:cs typeface="Times New Roman" pitchFamily="18" charset="0"/>
              </a:rPr>
            </a:br>
            <a:r>
              <a:rPr lang="en-US" sz="2000" b="1" dirty="0">
                <a:latin typeface="Times New Roman" pitchFamily="18" charset="0"/>
                <a:cs typeface="Times New Roman" pitchFamily="18" charset="0"/>
              </a:rPr>
              <a:t>MANAGING PEOPLE</a:t>
            </a:r>
            <a:br>
              <a:rPr lang="en-US" sz="2000" b="1" dirty="0">
                <a:latin typeface="Times New Roman" pitchFamily="18" charset="0"/>
                <a:cs typeface="Times New Roman" pitchFamily="18" charset="0"/>
              </a:rPr>
            </a:br>
            <a:r>
              <a:rPr lang="en-US" sz="2000" b="1" dirty="0">
                <a:latin typeface="Times New Roman" pitchFamily="18" charset="0"/>
                <a:cs typeface="Times New Roman" pitchFamily="18" charset="0"/>
              </a:rPr>
              <a:t>Module coordinator: Asad Jaffari</a:t>
            </a:r>
            <a:br>
              <a:rPr lang="en-US" sz="2000" b="1" dirty="0">
                <a:latin typeface="Times New Roman" pitchFamily="18" charset="0"/>
                <a:cs typeface="Times New Roman" pitchFamily="18" charset="0"/>
              </a:rPr>
            </a:br>
            <a:r>
              <a:rPr lang="en-US" sz="2000" b="1" dirty="0">
                <a:latin typeface="Times New Roman" pitchFamily="18" charset="0"/>
                <a:cs typeface="Times New Roman" pitchFamily="18" charset="0"/>
              </a:rPr>
              <a:t>Module code: LCBB5004</a:t>
            </a:r>
            <a:br>
              <a:rPr lang="en-US" sz="2000" b="1" dirty="0">
                <a:latin typeface="Times New Roman" pitchFamily="18" charset="0"/>
                <a:cs typeface="Times New Roman" pitchFamily="18" charset="0"/>
              </a:rPr>
            </a:br>
            <a:r>
              <a:rPr lang="en-US" sz="2000" b="1" dirty="0">
                <a:latin typeface="Times New Roman" pitchFamily="18" charset="0"/>
                <a:cs typeface="Times New Roman" pitchFamily="18" charset="0"/>
              </a:rPr>
              <a:t>Student ID:2119897</a:t>
            </a:r>
            <a:br>
              <a:rPr lang="en-US" sz="2000" b="1" dirty="0">
                <a:latin typeface="Times New Roman" pitchFamily="18" charset="0"/>
                <a:cs typeface="Times New Roman" pitchFamily="18" charset="0"/>
              </a:rPr>
            </a:br>
            <a:br>
              <a:rPr lang="en-US" sz="4000" dirty="0">
                <a:latin typeface="Times New Roman" pitchFamily="18" charset="0"/>
                <a:cs typeface="Times New Roman" pitchFamily="18" charset="0"/>
              </a:rPr>
            </a:br>
            <a:endParaRPr lang="en-US" sz="40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1981200" y="2419350"/>
            <a:ext cx="5200650" cy="21788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INTRODUCTION</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00150"/>
            <a:ext cx="8077200" cy="3505200"/>
          </a:xfrm>
        </p:spPr>
        <p:txBody>
          <a:bodyPr>
            <a:noAutofit/>
          </a:bodyPr>
          <a:lstStyle/>
          <a:p>
            <a:pPr lvl="0" algn="just">
              <a:lnSpc>
                <a:spcPct val="150000"/>
              </a:lnSpc>
            </a:pPr>
            <a:r>
              <a:rPr lang="en-GB" sz="1600" dirty="0">
                <a:latin typeface="Times New Roman" pitchFamily="18" charset="0"/>
                <a:cs typeface="Times New Roman" pitchFamily="18" charset="0"/>
              </a:rPr>
              <a:t>The role of managing people within the business environment is essential as it can influence the overall working capability of an organisation across the existing market. </a:t>
            </a:r>
          </a:p>
          <a:p>
            <a:pPr lvl="0" algn="just">
              <a:lnSpc>
                <a:spcPct val="150000"/>
              </a:lnSpc>
            </a:pPr>
            <a:r>
              <a:rPr lang="en-GB" sz="1600" dirty="0">
                <a:latin typeface="Times New Roman" pitchFamily="18" charset="0"/>
                <a:cs typeface="Times New Roman" pitchFamily="18" charset="0"/>
              </a:rPr>
              <a:t>Talent acquisition within the business environment deals with the process of recruitment and retaining employees across the working ecosystem (Necula and Strîmbei, 2019, p.1). </a:t>
            </a:r>
          </a:p>
          <a:p>
            <a:pPr lvl="0" algn="just">
              <a:lnSpc>
                <a:spcPct val="150000"/>
              </a:lnSpc>
            </a:pPr>
            <a:r>
              <a:rPr lang="en-GB" sz="1600" dirty="0">
                <a:latin typeface="Times New Roman" pitchFamily="18" charset="0"/>
                <a:cs typeface="Times New Roman" pitchFamily="18" charset="0"/>
              </a:rPr>
              <a:t>Talent acquisition also deals with sourcing, selecting, hiring, and training talent with effective incentive consideration for organisational members.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9550"/>
            <a:ext cx="8229600" cy="857250"/>
          </a:xfrm>
        </p:spPr>
        <p:txBody>
          <a:bodyPr>
            <a:normAutofit fontScale="90000"/>
          </a:bodyPr>
          <a:lstStyle/>
          <a:p>
            <a:r>
              <a:rPr lang="en-US" sz="3200" b="1" dirty="0">
                <a:latin typeface="Times New Roman" pitchFamily="18" charset="0"/>
                <a:cs typeface="Times New Roman" pitchFamily="18" charset="0"/>
              </a:rPr>
              <a:t>SHORT TERM TALENT ACQUISITION STRATEGY</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152400" y="1047750"/>
            <a:ext cx="5562600" cy="3771900"/>
          </a:xfrm>
        </p:spPr>
        <p:txBody>
          <a:bodyPr>
            <a:noAutofit/>
          </a:bodyPr>
          <a:lstStyle/>
          <a:p>
            <a:pPr algn="just">
              <a:lnSpc>
                <a:spcPct val="150000"/>
              </a:lnSpc>
              <a:buNone/>
            </a:pPr>
            <a:r>
              <a:rPr lang="en-GB" sz="1600" b="1" dirty="0">
                <a:latin typeface="Times New Roman" pitchFamily="18" charset="0"/>
                <a:cs typeface="Times New Roman" pitchFamily="18" charset="0"/>
              </a:rPr>
              <a:t>Expanding Outreach Acquisition Strategy</a:t>
            </a:r>
            <a:endParaRPr lang="en-GB" sz="1600" dirty="0">
              <a:latin typeface="Times New Roman" pitchFamily="18" charset="0"/>
              <a:cs typeface="Times New Roman" pitchFamily="18" charset="0"/>
            </a:endParaRPr>
          </a:p>
          <a:p>
            <a:pPr lvl="0" algn="just">
              <a:lnSpc>
                <a:spcPct val="150000"/>
              </a:lnSpc>
            </a:pPr>
            <a:r>
              <a:rPr lang="en-GB" sz="1500" dirty="0">
                <a:latin typeface="Times New Roman" pitchFamily="18" charset="0"/>
                <a:cs typeface="Times New Roman" pitchFamily="18" charset="0"/>
              </a:rPr>
              <a:t>The fundamental goal of outreach strategy is to derive effective relationships with talented and skilled individuals leading to the promotion of workplace productivity. </a:t>
            </a:r>
          </a:p>
          <a:p>
            <a:pPr lvl="0" algn="just">
              <a:lnSpc>
                <a:spcPct val="150000"/>
              </a:lnSpc>
            </a:pPr>
            <a:r>
              <a:rPr lang="en-GB" sz="1500" dirty="0">
                <a:latin typeface="Times New Roman" pitchFamily="18" charset="0"/>
                <a:cs typeface="Times New Roman" pitchFamily="18" charset="0"/>
              </a:rPr>
              <a:t>The outreach marketing approach can allow businesses to improve their business network with the elevation of brand awareness across the target audiences (Indeed, 2023). </a:t>
            </a:r>
          </a:p>
          <a:p>
            <a:pPr lvl="0" algn="just">
              <a:lnSpc>
                <a:spcPct val="150000"/>
              </a:lnSpc>
            </a:pPr>
            <a:r>
              <a:rPr lang="en-GB" sz="1500" dirty="0">
                <a:latin typeface="Times New Roman" pitchFamily="18" charset="0"/>
                <a:cs typeface="Times New Roman" pitchFamily="18" charset="0"/>
              </a:rPr>
              <a:t>Outreach strategy can also contribute to the improved efficiency of casual and fine dining services throughout the restaurant's internal environment. </a:t>
            </a:r>
          </a:p>
        </p:txBody>
      </p:sp>
      <p:pic>
        <p:nvPicPr>
          <p:cNvPr id="3074" name="Picture 2"/>
          <p:cNvPicPr>
            <a:picLocks noChangeAspect="1" noChangeArrowheads="1"/>
          </p:cNvPicPr>
          <p:nvPr/>
        </p:nvPicPr>
        <p:blipFill>
          <a:blip r:embed="rId3"/>
          <a:srcRect/>
          <a:stretch>
            <a:fillRect/>
          </a:stretch>
        </p:blipFill>
        <p:spPr bwMode="auto">
          <a:xfrm>
            <a:off x="5791200" y="1047750"/>
            <a:ext cx="3200400" cy="37338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09550"/>
            <a:ext cx="8229600" cy="857250"/>
          </a:xfrm>
        </p:spPr>
        <p:txBody>
          <a:bodyPr>
            <a:normAutofit fontScale="90000"/>
          </a:bodyPr>
          <a:lstStyle/>
          <a:p>
            <a:pPr algn="l"/>
            <a:r>
              <a:rPr lang="en-US" sz="3200" b="1" dirty="0">
                <a:latin typeface="Times New Roman" pitchFamily="18" charset="0"/>
                <a:cs typeface="Times New Roman" pitchFamily="18" charset="0"/>
              </a:rPr>
              <a:t>SHORT TERM TALENT ACQUISITION STRATEGY</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123950"/>
            <a:ext cx="5105400" cy="3829050"/>
          </a:xfrm>
        </p:spPr>
        <p:txBody>
          <a:bodyPr>
            <a:normAutofit fontScale="85000" lnSpcReduction="20000"/>
          </a:bodyPr>
          <a:lstStyle/>
          <a:p>
            <a:pPr algn="just">
              <a:lnSpc>
                <a:spcPct val="150000"/>
              </a:lnSpc>
              <a:buNone/>
            </a:pPr>
            <a:r>
              <a:rPr lang="en-GB" sz="1800" b="1" dirty="0">
                <a:latin typeface="Times New Roman" pitchFamily="18" charset="0"/>
                <a:cs typeface="Times New Roman" pitchFamily="18" charset="0"/>
              </a:rPr>
              <a:t>Promoting Workplace Diversity </a:t>
            </a:r>
            <a:endParaRPr lang="en-GB" sz="1800" dirty="0">
              <a:latin typeface="Times New Roman" pitchFamily="18" charset="0"/>
              <a:cs typeface="Times New Roman" pitchFamily="18" charset="0"/>
            </a:endParaRPr>
          </a:p>
          <a:p>
            <a:pPr lvl="0" algn="just">
              <a:lnSpc>
                <a:spcPct val="150000"/>
              </a:lnSpc>
            </a:pPr>
            <a:r>
              <a:rPr lang="en-GB" sz="1800" dirty="0">
                <a:latin typeface="Times New Roman" pitchFamily="18" charset="0"/>
                <a:cs typeface="Times New Roman" pitchFamily="18" charset="0"/>
              </a:rPr>
              <a:t>Internal workplace diversity promotion can also be included in ideal short-term talent acquisition strategies for acquisition managers of restaurants and other businesses. </a:t>
            </a:r>
          </a:p>
          <a:p>
            <a:pPr lvl="0" algn="just">
              <a:lnSpc>
                <a:spcPct val="150000"/>
              </a:lnSpc>
            </a:pPr>
            <a:r>
              <a:rPr lang="en-GB" sz="1800" dirty="0">
                <a:latin typeface="Times New Roman" pitchFamily="18" charset="0"/>
                <a:cs typeface="Times New Roman" pitchFamily="18" charset="0"/>
              </a:rPr>
              <a:t>Diversity and inclusion in the talent management approach of organisations can lead to the elevation of job satisfaction with the provision of a positive working environment (Maj, 2023). </a:t>
            </a:r>
          </a:p>
          <a:p>
            <a:pPr lvl="0" algn="just">
              <a:lnSpc>
                <a:spcPct val="150000"/>
              </a:lnSpc>
            </a:pPr>
            <a:r>
              <a:rPr lang="en-GB" sz="1800" dirty="0">
                <a:latin typeface="Times New Roman" pitchFamily="18" charset="0"/>
                <a:cs typeface="Times New Roman" pitchFamily="18" charset="0"/>
              </a:rPr>
              <a:t>Diverse workplaces with the association of employees of different races and backgrounds can lead to enhanced employee reputation and image across operating environments. </a:t>
            </a:r>
          </a:p>
          <a:p>
            <a:pPr algn="just" fontAlgn="base">
              <a:lnSpc>
                <a:spcPct val="150000"/>
              </a:lnSpc>
            </a:pPr>
            <a:endParaRPr lang="en-US" sz="1800" dirty="0">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3"/>
          <a:srcRect/>
          <a:stretch>
            <a:fillRect/>
          </a:stretch>
        </p:blipFill>
        <p:spPr bwMode="auto">
          <a:xfrm>
            <a:off x="5486400" y="742950"/>
            <a:ext cx="3505200" cy="1752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6" name="Picture 2"/>
          <p:cNvPicPr>
            <a:picLocks noChangeAspect="1" noChangeArrowheads="1"/>
          </p:cNvPicPr>
          <p:nvPr/>
        </p:nvPicPr>
        <p:blipFill>
          <a:blip r:embed="rId4"/>
          <a:srcRect/>
          <a:stretch>
            <a:fillRect/>
          </a:stretch>
        </p:blipFill>
        <p:spPr bwMode="auto">
          <a:xfrm>
            <a:off x="5791200" y="2590800"/>
            <a:ext cx="2819400" cy="25527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33350"/>
            <a:ext cx="8229600" cy="857250"/>
          </a:xfrm>
        </p:spPr>
        <p:txBody>
          <a:bodyPr>
            <a:normAutofit fontScale="90000"/>
          </a:bodyPr>
          <a:lstStyle/>
          <a:p>
            <a:r>
              <a:rPr lang="en-US" sz="3200" b="1" dirty="0">
                <a:latin typeface="Times New Roman" pitchFamily="18" charset="0"/>
                <a:cs typeface="Times New Roman" pitchFamily="18" charset="0"/>
              </a:rPr>
              <a:t>SHORT TERM TALENT ACQUISITION STRATEGY</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152400" y="1085850"/>
            <a:ext cx="4953000" cy="3848100"/>
          </a:xfrm>
        </p:spPr>
        <p:txBody>
          <a:bodyPr>
            <a:normAutofit lnSpcReduction="10000"/>
          </a:bodyPr>
          <a:lstStyle/>
          <a:p>
            <a:pPr algn="just">
              <a:lnSpc>
                <a:spcPct val="150000"/>
              </a:lnSpc>
              <a:buNone/>
            </a:pPr>
            <a:r>
              <a:rPr lang="en-GB" sz="1500" b="1" dirty="0">
                <a:latin typeface="Times New Roman" pitchFamily="18" charset="0"/>
                <a:cs typeface="Times New Roman" pitchFamily="18" charset="0"/>
              </a:rPr>
              <a:t>Communicating Incentives and Beneficial Plan </a:t>
            </a:r>
            <a:endParaRPr lang="en-GB" sz="1500" dirty="0">
              <a:latin typeface="Times New Roman" pitchFamily="18" charset="0"/>
              <a:cs typeface="Times New Roman" pitchFamily="18" charset="0"/>
            </a:endParaRPr>
          </a:p>
          <a:p>
            <a:pPr lvl="0" algn="just">
              <a:lnSpc>
                <a:spcPct val="150000"/>
              </a:lnSpc>
            </a:pPr>
            <a:r>
              <a:rPr lang="en-GB" sz="1500" dirty="0">
                <a:latin typeface="Times New Roman" pitchFamily="18" charset="0"/>
                <a:cs typeface="Times New Roman" pitchFamily="18" charset="0"/>
              </a:rPr>
              <a:t>Incentive management can be included in other essential motivation factors for existing and potential employees that can also improve the overall talent management approach. </a:t>
            </a:r>
          </a:p>
          <a:p>
            <a:pPr lvl="0" algn="just">
              <a:lnSpc>
                <a:spcPct val="150000"/>
              </a:lnSpc>
            </a:pPr>
            <a:r>
              <a:rPr lang="en-GB" sz="1500" dirty="0">
                <a:latin typeface="Times New Roman" pitchFamily="18" charset="0"/>
                <a:cs typeface="Times New Roman" pitchFamily="18" charset="0"/>
              </a:rPr>
              <a:t>Incentive and beneficial plans can be encompassed in short-term talent management strategies as they can facilitate performance integration for companies. </a:t>
            </a:r>
          </a:p>
          <a:p>
            <a:pPr lvl="0" algn="just">
              <a:lnSpc>
                <a:spcPct val="150000"/>
              </a:lnSpc>
            </a:pPr>
            <a:r>
              <a:rPr lang="en-GB" sz="1500" dirty="0">
                <a:latin typeface="Times New Roman" pitchFamily="18" charset="0"/>
                <a:cs typeface="Times New Roman" pitchFamily="18" charset="0"/>
              </a:rPr>
              <a:t>The presence of effective incentive programs can allow businesses to motivate employees and it can advance job performance to a higher extent (Liu and Liu, 2022, p.5).</a:t>
            </a:r>
          </a:p>
        </p:txBody>
      </p:sp>
      <p:pic>
        <p:nvPicPr>
          <p:cNvPr id="2050" name="Picture 2"/>
          <p:cNvPicPr>
            <a:picLocks noChangeAspect="1" noChangeArrowheads="1"/>
          </p:cNvPicPr>
          <p:nvPr/>
        </p:nvPicPr>
        <p:blipFill>
          <a:blip r:embed="rId3"/>
          <a:srcRect/>
          <a:stretch>
            <a:fillRect/>
          </a:stretch>
        </p:blipFill>
        <p:spPr bwMode="auto">
          <a:xfrm>
            <a:off x="5181600" y="1047750"/>
            <a:ext cx="3810000" cy="37338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200" b="1" dirty="0">
                <a:latin typeface="Times New Roman" pitchFamily="18" charset="0"/>
                <a:cs typeface="Times New Roman" pitchFamily="18" charset="0"/>
              </a:rPr>
              <a:t>LONG TERM TALENT ACQUISITION STRATEGY</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381000" y="1085850"/>
            <a:ext cx="5181600" cy="3771900"/>
          </a:xfrm>
        </p:spPr>
        <p:txBody>
          <a:bodyPr>
            <a:noAutofit/>
          </a:bodyPr>
          <a:lstStyle/>
          <a:p>
            <a:pPr algn="just">
              <a:lnSpc>
                <a:spcPct val="150000"/>
              </a:lnSpc>
              <a:buNone/>
            </a:pPr>
            <a:r>
              <a:rPr lang="en-GB" sz="1600" b="1" dirty="0">
                <a:latin typeface="Times New Roman" pitchFamily="18" charset="0"/>
                <a:cs typeface="Times New Roman" pitchFamily="18" charset="0"/>
              </a:rPr>
              <a:t>Training and Development </a:t>
            </a:r>
            <a:endParaRPr lang="en-GB" sz="1600" dirty="0">
              <a:latin typeface="Times New Roman" pitchFamily="18" charset="0"/>
              <a:cs typeface="Times New Roman" pitchFamily="18" charset="0"/>
            </a:endParaRPr>
          </a:p>
          <a:p>
            <a:pPr lvl="0" algn="just">
              <a:lnSpc>
                <a:spcPct val="150000"/>
              </a:lnSpc>
            </a:pPr>
            <a:r>
              <a:rPr lang="en-GB" sz="1500" dirty="0">
                <a:latin typeface="Times New Roman" pitchFamily="18" charset="0"/>
                <a:cs typeface="Times New Roman" pitchFamily="18" charset="0"/>
              </a:rPr>
              <a:t>Training and development activities can allow existing and new employees to attain technical and soft skills that can optimise working capability (Forbes, 2023).</a:t>
            </a:r>
          </a:p>
          <a:p>
            <a:pPr lvl="0" algn="just">
              <a:lnSpc>
                <a:spcPct val="150000"/>
              </a:lnSpc>
            </a:pPr>
            <a:r>
              <a:rPr lang="en-GB" sz="1500" dirty="0">
                <a:latin typeface="Times New Roman" pitchFamily="18" charset="0"/>
                <a:cs typeface="Times New Roman" pitchFamily="18" charset="0"/>
              </a:rPr>
              <a:t>Incorporation of an employee training strategy can permit restaurant talent acquisition managers to keep their brand competitive across the domestic environment.</a:t>
            </a:r>
          </a:p>
          <a:p>
            <a:pPr lvl="0" algn="just">
              <a:lnSpc>
                <a:spcPct val="150000"/>
              </a:lnSpc>
            </a:pPr>
            <a:r>
              <a:rPr lang="en-GB" sz="1500" dirty="0">
                <a:latin typeface="Times New Roman" pitchFamily="18" charset="0"/>
                <a:cs typeface="Times New Roman" pitchFamily="18" charset="0"/>
              </a:rPr>
              <a:t>This long terms talent acquisition strategy help in including skilled employees and manager with boosted employee engagement and working productivity.</a:t>
            </a:r>
          </a:p>
        </p:txBody>
      </p:sp>
      <p:pic>
        <p:nvPicPr>
          <p:cNvPr id="6146" name="Picture 2"/>
          <p:cNvPicPr>
            <a:picLocks noChangeAspect="1" noChangeArrowheads="1"/>
          </p:cNvPicPr>
          <p:nvPr/>
        </p:nvPicPr>
        <p:blipFill>
          <a:blip r:embed="rId3"/>
          <a:srcRect/>
          <a:stretch>
            <a:fillRect/>
          </a:stretch>
        </p:blipFill>
        <p:spPr bwMode="auto">
          <a:xfrm>
            <a:off x="5638800" y="1428750"/>
            <a:ext cx="3352800" cy="2819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8229600" cy="857250"/>
          </a:xfrm>
        </p:spPr>
        <p:txBody>
          <a:bodyPr>
            <a:normAutofit/>
          </a:bodyPr>
          <a:lstStyle/>
          <a:p>
            <a:r>
              <a:rPr lang="en-US" sz="2700" b="1" dirty="0">
                <a:latin typeface="Times New Roman" pitchFamily="18" charset="0"/>
                <a:cs typeface="Times New Roman" pitchFamily="18" charset="0"/>
              </a:rPr>
              <a:t>LONG TERM TALENT ACQUISITION STRATEGY</a:t>
            </a:r>
            <a:endParaRPr lang="en-US" sz="2700" dirty="0">
              <a:latin typeface="Times New Roman" pitchFamily="18" charset="0"/>
              <a:cs typeface="Times New Roman" pitchFamily="18" charset="0"/>
            </a:endParaRPr>
          </a:p>
        </p:txBody>
      </p:sp>
      <p:sp>
        <p:nvSpPr>
          <p:cNvPr id="3" name="Content Placeholder 2"/>
          <p:cNvSpPr>
            <a:spLocks noGrp="1"/>
          </p:cNvSpPr>
          <p:nvPr>
            <p:ph idx="1"/>
          </p:nvPr>
        </p:nvSpPr>
        <p:spPr>
          <a:xfrm>
            <a:off x="152400" y="895350"/>
            <a:ext cx="4419600" cy="3829050"/>
          </a:xfrm>
        </p:spPr>
        <p:txBody>
          <a:bodyPr>
            <a:normAutofit fontScale="85000" lnSpcReduction="20000"/>
          </a:bodyPr>
          <a:lstStyle/>
          <a:p>
            <a:pPr algn="just">
              <a:lnSpc>
                <a:spcPct val="150000"/>
              </a:lnSpc>
              <a:buNone/>
            </a:pPr>
            <a:r>
              <a:rPr lang="en-GB" sz="1800" b="1" dirty="0">
                <a:latin typeface="Times New Roman" pitchFamily="18" charset="0"/>
                <a:cs typeface="Times New Roman" pitchFamily="18" charset="0"/>
              </a:rPr>
              <a:t>Fostering Flexible Working Environment</a:t>
            </a:r>
            <a:endParaRPr lang="en-GB" sz="1800" dirty="0">
              <a:latin typeface="Times New Roman" pitchFamily="18" charset="0"/>
              <a:cs typeface="Times New Roman" pitchFamily="18" charset="0"/>
            </a:endParaRPr>
          </a:p>
          <a:p>
            <a:pPr lvl="0" algn="just">
              <a:lnSpc>
                <a:spcPct val="150000"/>
              </a:lnSpc>
            </a:pPr>
            <a:r>
              <a:rPr lang="en-GB" sz="1800" dirty="0">
                <a:latin typeface="Times New Roman" pitchFamily="18" charset="0"/>
                <a:cs typeface="Times New Roman" pitchFamily="18" charset="0"/>
              </a:rPr>
              <a:t>A flexible working environment is another long-term talent acquisition strategy for restaurant managers as it can enhance the value proposition for existing and interested candidates.</a:t>
            </a:r>
          </a:p>
          <a:p>
            <a:pPr lvl="0" algn="just">
              <a:lnSpc>
                <a:spcPct val="150000"/>
              </a:lnSpc>
            </a:pPr>
            <a:r>
              <a:rPr lang="en-GB" sz="1800" dirty="0">
                <a:latin typeface="Times New Roman" pitchFamily="18" charset="0"/>
                <a:cs typeface="Times New Roman" pitchFamily="18" charset="0"/>
              </a:rPr>
              <a:t>A flexible pay structure can enhance beneficial aspects for employees that can help in fostering job satisfaction across the working ecosystem.</a:t>
            </a:r>
          </a:p>
          <a:p>
            <a:pPr lvl="0" algn="just">
              <a:lnSpc>
                <a:spcPct val="150000"/>
              </a:lnSpc>
            </a:pPr>
            <a:r>
              <a:rPr lang="en-GB" sz="1800" dirty="0">
                <a:latin typeface="Times New Roman" pitchFamily="18" charset="0"/>
                <a:cs typeface="Times New Roman" pitchFamily="18" charset="0"/>
              </a:rPr>
              <a:t>Autonomy preference is highly essential for employees in the modern business environment, and it can be attained with the establishment of a flexible working environment (Forbes, 2023).</a:t>
            </a:r>
          </a:p>
          <a:p>
            <a:pPr algn="just" fontAlgn="base">
              <a:lnSpc>
                <a:spcPct val="150000"/>
              </a:lnSpc>
              <a:buNone/>
            </a:pPr>
            <a:endParaRPr lang="en-US" sz="1800" dirty="0">
              <a:latin typeface="Times New Roman" pitchFamily="18" charset="0"/>
              <a:cs typeface="Times New Roman" pitchFamily="18" charset="0"/>
            </a:endParaRPr>
          </a:p>
        </p:txBody>
      </p:sp>
      <p:pic>
        <p:nvPicPr>
          <p:cNvPr id="7170" name="Picture 2"/>
          <p:cNvPicPr>
            <a:picLocks noChangeAspect="1" noChangeArrowheads="1"/>
          </p:cNvPicPr>
          <p:nvPr/>
        </p:nvPicPr>
        <p:blipFill>
          <a:blip r:embed="rId3"/>
          <a:srcRect/>
          <a:stretch>
            <a:fillRect/>
          </a:stretch>
        </p:blipFill>
        <p:spPr bwMode="auto">
          <a:xfrm>
            <a:off x="5334000" y="742950"/>
            <a:ext cx="3276600" cy="16034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074" name="Picture 2"/>
          <p:cNvPicPr>
            <a:picLocks noChangeAspect="1" noChangeArrowheads="1"/>
          </p:cNvPicPr>
          <p:nvPr/>
        </p:nvPicPr>
        <p:blipFill>
          <a:blip r:embed="rId4"/>
          <a:srcRect t="2878" b="5036"/>
          <a:stretch>
            <a:fillRect/>
          </a:stretch>
        </p:blipFill>
        <p:spPr bwMode="auto">
          <a:xfrm>
            <a:off x="4724400" y="2419350"/>
            <a:ext cx="4252913" cy="25908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200" b="1" dirty="0">
                <a:latin typeface="Times New Roman" pitchFamily="18" charset="0"/>
                <a:cs typeface="Times New Roman" pitchFamily="18" charset="0"/>
              </a:rPr>
              <a:t>LONG TERM TALENT ACQUISITION STRATEGY</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381000" y="971550"/>
            <a:ext cx="8229600" cy="3771900"/>
          </a:xfrm>
        </p:spPr>
        <p:txBody>
          <a:bodyPr>
            <a:noAutofit/>
          </a:bodyPr>
          <a:lstStyle/>
          <a:p>
            <a:pPr algn="just">
              <a:lnSpc>
                <a:spcPct val="150000"/>
              </a:lnSpc>
              <a:buNone/>
            </a:pPr>
            <a:r>
              <a:rPr lang="en-GB" sz="1500" b="1" dirty="0">
                <a:latin typeface="Times New Roman" pitchFamily="18" charset="0"/>
                <a:cs typeface="Times New Roman" pitchFamily="18" charset="0"/>
              </a:rPr>
              <a:t>Building a Strong Employer Brand</a:t>
            </a:r>
            <a:endParaRPr lang="en-GB" sz="1500" dirty="0">
              <a:latin typeface="Times New Roman" pitchFamily="18" charset="0"/>
              <a:cs typeface="Times New Roman" pitchFamily="18" charset="0"/>
            </a:endParaRPr>
          </a:p>
          <a:p>
            <a:pPr lvl="0" algn="just">
              <a:lnSpc>
                <a:spcPct val="150000"/>
              </a:lnSpc>
            </a:pPr>
            <a:r>
              <a:rPr lang="en-GB" sz="1500" dirty="0">
                <a:latin typeface="Times New Roman" pitchFamily="18" charset="0"/>
                <a:cs typeface="Times New Roman" pitchFamily="18" charset="0"/>
              </a:rPr>
              <a:t>Investing in the designing and development of a strong employer brand can also be included in long-term talent acquisition strategy for restaurant talent acquisition managers.</a:t>
            </a:r>
          </a:p>
          <a:p>
            <a:pPr lvl="0" algn="just">
              <a:lnSpc>
                <a:spcPct val="150000"/>
              </a:lnSpc>
            </a:pPr>
            <a:r>
              <a:rPr lang="en-GB" sz="1500" dirty="0">
                <a:latin typeface="Times New Roman" pitchFamily="18" charset="0"/>
                <a:cs typeface="Times New Roman" pitchFamily="18" charset="0"/>
              </a:rPr>
              <a:t>Excellent employer brands can contribute to the communication of ethical working values and principles that enhance the reputation in the eyes of interested candidates.</a:t>
            </a:r>
          </a:p>
          <a:p>
            <a:pPr lvl="0" algn="just">
              <a:lnSpc>
                <a:spcPct val="150000"/>
              </a:lnSpc>
            </a:pPr>
            <a:r>
              <a:rPr lang="en-GB" sz="1500" dirty="0">
                <a:latin typeface="Times New Roman" pitchFamily="18" charset="0"/>
                <a:cs typeface="Times New Roman" pitchFamily="18" charset="0"/>
              </a:rPr>
              <a:t>Studies identify that a strong employer brand minimises employee turnover by up to 28%, leading to effective brand reputation and credibility (LinkedIn, 2023).</a:t>
            </a:r>
          </a:p>
        </p:txBody>
      </p:sp>
      <p:pic>
        <p:nvPicPr>
          <p:cNvPr id="8194" name="Picture 2"/>
          <p:cNvPicPr>
            <a:picLocks noChangeAspect="1" noChangeArrowheads="1"/>
          </p:cNvPicPr>
          <p:nvPr/>
        </p:nvPicPr>
        <p:blipFill>
          <a:blip r:embed="rId3"/>
          <a:srcRect/>
          <a:stretch>
            <a:fillRect/>
          </a:stretch>
        </p:blipFill>
        <p:spPr bwMode="auto">
          <a:xfrm>
            <a:off x="5410200" y="3333750"/>
            <a:ext cx="2971800" cy="16178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9550"/>
            <a:ext cx="8229600" cy="857250"/>
          </a:xfrm>
        </p:spPr>
        <p:txBody>
          <a:bodyPr>
            <a:normAutofit/>
          </a:bodyPr>
          <a:lstStyle/>
          <a:p>
            <a:r>
              <a:rPr lang="en-US" sz="3000" b="1" dirty="0">
                <a:latin typeface="Times New Roman" pitchFamily="18" charset="0"/>
                <a:cs typeface="Times New Roman" pitchFamily="18" charset="0"/>
              </a:rPr>
              <a:t>MONETARY INCENTIVE METHODS</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047750"/>
            <a:ext cx="5257800" cy="3771900"/>
          </a:xfrm>
        </p:spPr>
        <p:txBody>
          <a:bodyPr>
            <a:normAutofit fontScale="85000" lnSpcReduction="10000"/>
          </a:bodyPr>
          <a:lstStyle/>
          <a:p>
            <a:pPr algn="just">
              <a:lnSpc>
                <a:spcPct val="150000"/>
              </a:lnSpc>
              <a:buNone/>
            </a:pPr>
            <a:r>
              <a:rPr lang="en-GB" sz="1800" b="1" dirty="0">
                <a:latin typeface="Times New Roman" pitchFamily="18" charset="0"/>
                <a:cs typeface="Times New Roman" pitchFamily="18" charset="0"/>
              </a:rPr>
              <a:t>Cash Reward </a:t>
            </a:r>
            <a:endParaRPr lang="en-GB" sz="1800" dirty="0">
              <a:latin typeface="Times New Roman" pitchFamily="18" charset="0"/>
              <a:cs typeface="Times New Roman" pitchFamily="18" charset="0"/>
            </a:endParaRPr>
          </a:p>
          <a:p>
            <a:pPr lvl="0" algn="just">
              <a:lnSpc>
                <a:spcPct val="150000"/>
              </a:lnSpc>
            </a:pPr>
            <a:r>
              <a:rPr lang="en-GB" sz="1800" dirty="0">
                <a:latin typeface="Times New Roman" pitchFamily="18" charset="0"/>
                <a:cs typeface="Times New Roman" pitchFamily="18" charset="0"/>
              </a:rPr>
              <a:t>Monetary incentive method for talent acquisition managers can include the provision of cash rewards for employees as it can motivate them to increase their working performance.</a:t>
            </a:r>
          </a:p>
          <a:p>
            <a:pPr lvl="0" algn="just">
              <a:lnSpc>
                <a:spcPct val="150000"/>
              </a:lnSpc>
            </a:pPr>
            <a:r>
              <a:rPr lang="en-GB" sz="1800" dirty="0">
                <a:latin typeface="Times New Roman" pitchFamily="18" charset="0"/>
                <a:cs typeface="Times New Roman" pitchFamily="18" charset="0"/>
              </a:rPr>
              <a:t>Monetary value can be highly essential for firms as it can motivate individuals to align with their respective financial goals (Main and Cusson, 2023). </a:t>
            </a:r>
          </a:p>
          <a:p>
            <a:pPr lvl="0" algn="just">
              <a:lnSpc>
                <a:spcPct val="150000"/>
              </a:lnSpc>
            </a:pPr>
            <a:r>
              <a:rPr lang="en-GB" sz="1800" dirty="0">
                <a:latin typeface="Times New Roman" pitchFamily="18" charset="0"/>
                <a:cs typeface="Times New Roman" pitchFamily="18" charset="0"/>
              </a:rPr>
              <a:t>Implementation of performance-based cash rewards can foster a performance-centric organisational culture that can enhance working efficiency and overall organisational productivity. </a:t>
            </a:r>
          </a:p>
          <a:p>
            <a:pPr algn="just" fontAlgn="base">
              <a:lnSpc>
                <a:spcPct val="150000"/>
              </a:lnSpc>
            </a:pPr>
            <a:endParaRPr lang="en-US" sz="1800" dirty="0">
              <a:latin typeface="Times New Roman" pitchFamily="18" charset="0"/>
              <a:cs typeface="Times New Roman" pitchFamily="18" charset="0"/>
            </a:endParaRPr>
          </a:p>
        </p:txBody>
      </p:sp>
      <p:pic>
        <p:nvPicPr>
          <p:cNvPr id="9218" name="Picture 2"/>
          <p:cNvPicPr>
            <a:picLocks noChangeAspect="1" noChangeArrowheads="1"/>
          </p:cNvPicPr>
          <p:nvPr/>
        </p:nvPicPr>
        <p:blipFill>
          <a:blip r:embed="rId3"/>
          <a:srcRect/>
          <a:stretch>
            <a:fillRect/>
          </a:stretch>
        </p:blipFill>
        <p:spPr bwMode="auto">
          <a:xfrm>
            <a:off x="6019800" y="971551"/>
            <a:ext cx="2857053" cy="1371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098" name="Picture 2"/>
          <p:cNvPicPr>
            <a:picLocks noChangeAspect="1" noChangeArrowheads="1"/>
          </p:cNvPicPr>
          <p:nvPr/>
        </p:nvPicPr>
        <p:blipFill>
          <a:blip r:embed="rId4"/>
          <a:srcRect/>
          <a:stretch>
            <a:fillRect/>
          </a:stretch>
        </p:blipFill>
        <p:spPr bwMode="auto">
          <a:xfrm>
            <a:off x="5638800" y="2495550"/>
            <a:ext cx="3378200" cy="24384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MONETARY INCENTIVE METHODS</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152400" y="1085850"/>
            <a:ext cx="5562600" cy="3714750"/>
          </a:xfrm>
        </p:spPr>
        <p:txBody>
          <a:bodyPr>
            <a:normAutofit fontScale="85000" lnSpcReduction="10000"/>
          </a:bodyPr>
          <a:lstStyle/>
          <a:p>
            <a:pPr algn="just">
              <a:lnSpc>
                <a:spcPct val="150000"/>
              </a:lnSpc>
              <a:buNone/>
            </a:pPr>
            <a:r>
              <a:rPr lang="en-GB" sz="1800" b="1" dirty="0">
                <a:latin typeface="Times New Roman" pitchFamily="18" charset="0"/>
                <a:cs typeface="Times New Roman" pitchFamily="18" charset="0"/>
              </a:rPr>
              <a:t>Retention Bonus</a:t>
            </a:r>
            <a:endParaRPr lang="en-GB" sz="1800" dirty="0">
              <a:latin typeface="Times New Roman" pitchFamily="18" charset="0"/>
              <a:cs typeface="Times New Roman" pitchFamily="18" charset="0"/>
            </a:endParaRPr>
          </a:p>
          <a:p>
            <a:pPr lvl="0" algn="just">
              <a:lnSpc>
                <a:spcPct val="150000"/>
              </a:lnSpc>
            </a:pPr>
            <a:r>
              <a:rPr lang="en-GB" sz="1800" dirty="0">
                <a:latin typeface="Times New Roman" pitchFamily="18" charset="0"/>
                <a:cs typeface="Times New Roman" pitchFamily="18" charset="0"/>
              </a:rPr>
              <a:t>A retention bonus is another successful monetary incentive method for a firm as it allows employees to attain monetary incentives with their decision of staying with the firm. </a:t>
            </a:r>
          </a:p>
          <a:p>
            <a:pPr lvl="0" algn="just">
              <a:lnSpc>
                <a:spcPct val="150000"/>
              </a:lnSpc>
            </a:pPr>
            <a:r>
              <a:rPr lang="en-GB" sz="1800" dirty="0">
                <a:latin typeface="Times New Roman" pitchFamily="18" charset="0"/>
                <a:cs typeface="Times New Roman" pitchFamily="18" charset="0"/>
              </a:rPr>
              <a:t>Retention pay is highly crucial for businesses as it can help in maintaining the presence of skilled and talented employees across the working ecosystem. </a:t>
            </a:r>
          </a:p>
          <a:p>
            <a:pPr lvl="0" algn="just">
              <a:lnSpc>
                <a:spcPct val="150000"/>
              </a:lnSpc>
            </a:pPr>
            <a:r>
              <a:rPr lang="en-GB" sz="1800" dirty="0">
                <a:latin typeface="Times New Roman" pitchFamily="18" charset="0"/>
                <a:cs typeface="Times New Roman" pitchFamily="18" charset="0"/>
              </a:rPr>
              <a:t>Normally, retention bonus range between 10 to 25% of the base pay of individuals, which provides monetary value propositions for them across the organisational culture (Birt, 2023). </a:t>
            </a:r>
          </a:p>
          <a:p>
            <a:pPr algn="just" fontAlgn="base">
              <a:lnSpc>
                <a:spcPct val="150000"/>
              </a:lnSpc>
            </a:pPr>
            <a:endParaRPr lang="en-US" sz="1800" dirty="0">
              <a:latin typeface="Times New Roman" pitchFamily="18" charset="0"/>
              <a:cs typeface="Times New Roman" pitchFamily="18" charset="0"/>
            </a:endParaRPr>
          </a:p>
        </p:txBody>
      </p:sp>
      <p:pic>
        <p:nvPicPr>
          <p:cNvPr id="10242" name="Picture 2"/>
          <p:cNvPicPr>
            <a:picLocks noChangeAspect="1" noChangeArrowheads="1"/>
          </p:cNvPicPr>
          <p:nvPr/>
        </p:nvPicPr>
        <p:blipFill>
          <a:blip r:embed="rId3"/>
          <a:srcRect/>
          <a:stretch>
            <a:fillRect/>
          </a:stretch>
        </p:blipFill>
        <p:spPr bwMode="auto">
          <a:xfrm>
            <a:off x="5867400" y="1885950"/>
            <a:ext cx="3086100" cy="2057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0"/>
            <a:ext cx="8229600" cy="857250"/>
          </a:xfrm>
        </p:spPr>
        <p:txBody>
          <a:bodyPr>
            <a:normAutofit/>
          </a:bodyPr>
          <a:lstStyle/>
          <a:p>
            <a:r>
              <a:rPr lang="en-US" sz="3000" b="1" dirty="0">
                <a:latin typeface="Times New Roman" pitchFamily="18" charset="0"/>
                <a:cs typeface="Times New Roman" pitchFamily="18" charset="0"/>
              </a:rPr>
              <a:t>NON-MONETARY INCENTIVE METHODS</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666750"/>
            <a:ext cx="8534400" cy="3714750"/>
          </a:xfrm>
        </p:spPr>
        <p:txBody>
          <a:bodyPr>
            <a:noAutofit/>
          </a:bodyPr>
          <a:lstStyle/>
          <a:p>
            <a:pPr algn="just">
              <a:lnSpc>
                <a:spcPct val="150000"/>
              </a:lnSpc>
              <a:buNone/>
            </a:pPr>
            <a:r>
              <a:rPr lang="en-GB" sz="1500" b="1" dirty="0">
                <a:latin typeface="Times New Roman" pitchFamily="18" charset="0"/>
                <a:cs typeface="Times New Roman" pitchFamily="18" charset="0"/>
              </a:rPr>
              <a:t>Reward and Recognition</a:t>
            </a:r>
            <a:endParaRPr lang="en-GB" sz="1500" dirty="0">
              <a:latin typeface="Times New Roman" pitchFamily="18" charset="0"/>
              <a:cs typeface="Times New Roman" pitchFamily="18" charset="0"/>
            </a:endParaRPr>
          </a:p>
          <a:p>
            <a:pPr lvl="0" algn="just">
              <a:lnSpc>
                <a:spcPct val="150000"/>
              </a:lnSpc>
            </a:pPr>
            <a:r>
              <a:rPr lang="en-GB" sz="1500" dirty="0">
                <a:latin typeface="Times New Roman" pitchFamily="18" charset="0"/>
                <a:cs typeface="Times New Roman" pitchFamily="18" charset="0"/>
              </a:rPr>
              <a:t>Reward and recognition can be included in appropriate non-monetary incentive methods for firms as they can foster employee engagement with increased retention rates (Lartey, 2021).</a:t>
            </a:r>
          </a:p>
          <a:p>
            <a:pPr lvl="0" algn="just">
              <a:lnSpc>
                <a:spcPct val="150000"/>
              </a:lnSpc>
            </a:pPr>
            <a:r>
              <a:rPr lang="en-GB" sz="1500" dirty="0">
                <a:latin typeface="Times New Roman" pitchFamily="18" charset="0"/>
                <a:cs typeface="Times New Roman" pitchFamily="18" charset="0"/>
              </a:rPr>
              <a:t>Reward and recognition systems help elevate the value proposition for an organisational member with an elevation of professional status.</a:t>
            </a:r>
          </a:p>
          <a:p>
            <a:pPr algn="just">
              <a:lnSpc>
                <a:spcPct val="150000"/>
              </a:lnSpc>
            </a:pPr>
            <a:r>
              <a:rPr lang="en-GB" sz="1500" dirty="0">
                <a:latin typeface="Times New Roman" pitchFamily="18" charset="0"/>
                <a:cs typeface="Times New Roman" pitchFamily="18" charset="0"/>
              </a:rPr>
              <a:t>Employee engagement, elevated productivity, and improved retention rate are comprised of the primary benefits of reward and recognition methods across the working ecosystem. </a:t>
            </a:r>
            <a:endParaRPr lang="en-US" sz="1500" dirty="0">
              <a:latin typeface="Times New Roman" pitchFamily="18" charset="0"/>
              <a:cs typeface="Times New Roman" pitchFamily="18" charset="0"/>
            </a:endParaRPr>
          </a:p>
        </p:txBody>
      </p:sp>
      <p:pic>
        <p:nvPicPr>
          <p:cNvPr id="8195" name="Picture 3"/>
          <p:cNvPicPr>
            <a:picLocks noChangeAspect="1" noChangeArrowheads="1"/>
          </p:cNvPicPr>
          <p:nvPr/>
        </p:nvPicPr>
        <p:blipFill>
          <a:blip r:embed="rId3"/>
          <a:srcRect/>
          <a:stretch>
            <a:fillRect/>
          </a:stretch>
        </p:blipFill>
        <p:spPr bwMode="auto">
          <a:xfrm>
            <a:off x="2819400" y="3257550"/>
            <a:ext cx="4038600" cy="188595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NON-MONETARY INCENTIVE METHODS</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228600" y="1085850"/>
            <a:ext cx="5715000" cy="3714750"/>
          </a:xfrm>
        </p:spPr>
        <p:txBody>
          <a:bodyPr>
            <a:noAutofit/>
          </a:bodyPr>
          <a:lstStyle/>
          <a:p>
            <a:pPr algn="just">
              <a:lnSpc>
                <a:spcPct val="150000"/>
              </a:lnSpc>
              <a:buNone/>
            </a:pPr>
            <a:r>
              <a:rPr lang="en-GB" sz="1500" b="1" dirty="0">
                <a:latin typeface="Times New Roman" pitchFamily="18" charset="0"/>
                <a:cs typeface="Times New Roman" pitchFamily="18" charset="0"/>
              </a:rPr>
              <a:t>Mentorship Program</a:t>
            </a:r>
            <a:endParaRPr lang="en-GB" sz="1500" dirty="0">
              <a:latin typeface="Times New Roman" pitchFamily="18" charset="0"/>
              <a:cs typeface="Times New Roman" pitchFamily="18" charset="0"/>
            </a:endParaRPr>
          </a:p>
          <a:p>
            <a:pPr lvl="0" algn="just">
              <a:lnSpc>
                <a:spcPct val="150000"/>
              </a:lnSpc>
            </a:pPr>
            <a:r>
              <a:rPr lang="en-GB" sz="1450" dirty="0">
                <a:latin typeface="Times New Roman" pitchFamily="18" charset="0"/>
                <a:cs typeface="Times New Roman" pitchFamily="18" charset="0"/>
              </a:rPr>
              <a:t>Mentorship programs can be encompassed in non-monetary incentive methods as they can accelerate the value proposition with knowledge and skill advancement.</a:t>
            </a:r>
          </a:p>
          <a:p>
            <a:pPr lvl="0" algn="just">
              <a:lnSpc>
                <a:spcPct val="150000"/>
              </a:lnSpc>
            </a:pPr>
            <a:r>
              <a:rPr lang="en-GB" sz="1450" dirty="0">
                <a:latin typeface="Times New Roman" pitchFamily="18" charset="0"/>
                <a:cs typeface="Times New Roman" pitchFamily="18" charset="0"/>
              </a:rPr>
              <a:t>Personal and professional development of mentees can be attained with a mentorship program making it the most effective incentive approach for firms (NCDA, 2023).</a:t>
            </a:r>
          </a:p>
          <a:p>
            <a:pPr lvl="0" algn="just">
              <a:lnSpc>
                <a:spcPct val="150000"/>
              </a:lnSpc>
            </a:pPr>
            <a:r>
              <a:rPr lang="en-GB" sz="1450" dirty="0">
                <a:latin typeface="Times New Roman" pitchFamily="18" charset="0"/>
                <a:cs typeface="Times New Roman" pitchFamily="18" charset="0"/>
              </a:rPr>
              <a:t>The fundamental concept of a mentorship program across the organisational culture includes the provision of appropriate guidance, support, and feedback to the individual that can advance knowledge growth. </a:t>
            </a:r>
          </a:p>
        </p:txBody>
      </p:sp>
      <p:pic>
        <p:nvPicPr>
          <p:cNvPr id="12290" name="Picture 2"/>
          <p:cNvPicPr>
            <a:picLocks noChangeAspect="1" noChangeArrowheads="1"/>
          </p:cNvPicPr>
          <p:nvPr/>
        </p:nvPicPr>
        <p:blipFill>
          <a:blip r:embed="rId3"/>
          <a:srcRect/>
          <a:stretch>
            <a:fillRect/>
          </a:stretch>
        </p:blipFill>
        <p:spPr bwMode="auto">
          <a:xfrm>
            <a:off x="6096000" y="1733550"/>
            <a:ext cx="2895600" cy="2286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57250"/>
          </a:xfrm>
        </p:spPr>
        <p:txBody>
          <a:bodyPr>
            <a:normAutofit/>
          </a:bodyPr>
          <a:lstStyle/>
          <a:p>
            <a:r>
              <a:rPr lang="en-US" sz="3200" b="1" dirty="0">
                <a:latin typeface="Times New Roman" pitchFamily="18" charset="0"/>
                <a:cs typeface="Times New Roman" pitchFamily="18" charset="0"/>
              </a:rPr>
              <a:t>CONCLUSION</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228600" y="819150"/>
            <a:ext cx="8534400" cy="3886200"/>
          </a:xfrm>
        </p:spPr>
        <p:txBody>
          <a:bodyPr>
            <a:normAutofit/>
          </a:bodyPr>
          <a:lstStyle/>
          <a:p>
            <a:pPr lvl="0" algn="just">
              <a:lnSpc>
                <a:spcPct val="150000"/>
              </a:lnSpc>
            </a:pPr>
            <a:r>
              <a:rPr lang="en-GB" sz="1600" dirty="0">
                <a:latin typeface="Times New Roman" pitchFamily="18" charset="0"/>
                <a:cs typeface="Times New Roman" pitchFamily="18" charset="0"/>
              </a:rPr>
              <a:t>It can be concluded from this discussion that outreach strategy and promotion of workplace diversity can be beneficial for improving the talent management and acquisition approach of firms.</a:t>
            </a:r>
          </a:p>
          <a:p>
            <a:pPr lvl="0" algn="just">
              <a:lnSpc>
                <a:spcPct val="150000"/>
              </a:lnSpc>
            </a:pPr>
            <a:r>
              <a:rPr lang="en-GB" sz="1600" dirty="0">
                <a:latin typeface="Times New Roman" pitchFamily="18" charset="0"/>
                <a:cs typeface="Times New Roman" pitchFamily="18" charset="0"/>
              </a:rPr>
              <a:t>Training and development is an ideal long-term talent acquisition strategy as it can elevate the skill and knowledge development of employees.</a:t>
            </a:r>
          </a:p>
          <a:p>
            <a:pPr lvl="0" algn="just">
              <a:lnSpc>
                <a:spcPct val="150000"/>
              </a:lnSpc>
            </a:pPr>
            <a:r>
              <a:rPr lang="en-GB" sz="1600" dirty="0">
                <a:latin typeface="Times New Roman" pitchFamily="18" charset="0"/>
                <a:cs typeface="Times New Roman" pitchFamily="18" charset="0"/>
              </a:rPr>
              <a:t>Cash rewards and retention bonuses can allow firms to motivate employees to reach their higher potential across the working ecosystem</a:t>
            </a:r>
          </a:p>
        </p:txBody>
      </p:sp>
      <p:pic>
        <p:nvPicPr>
          <p:cNvPr id="13314" name="Picture 2"/>
          <p:cNvPicPr>
            <a:picLocks noChangeAspect="1" noChangeArrowheads="1"/>
          </p:cNvPicPr>
          <p:nvPr/>
        </p:nvPicPr>
        <p:blipFill>
          <a:blip r:embed="rId3"/>
          <a:srcRect/>
          <a:stretch>
            <a:fillRect/>
          </a:stretch>
        </p:blipFill>
        <p:spPr bwMode="auto">
          <a:xfrm>
            <a:off x="4800600" y="3181350"/>
            <a:ext cx="3352800" cy="1752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3350"/>
            <a:ext cx="8229600" cy="857250"/>
          </a:xfrm>
        </p:spPr>
        <p:txBody>
          <a:bodyPr>
            <a:normAutofit/>
          </a:bodyPr>
          <a:lstStyle/>
          <a:p>
            <a:r>
              <a:rPr lang="en-US" sz="3500" b="1" dirty="0">
                <a:latin typeface="Times New Roman" pitchFamily="18" charset="0"/>
                <a:cs typeface="Times New Roman" pitchFamily="18" charset="0"/>
              </a:rPr>
              <a:t>REFERENCES</a:t>
            </a:r>
          </a:p>
        </p:txBody>
      </p:sp>
      <p:sp>
        <p:nvSpPr>
          <p:cNvPr id="3" name="Content Placeholder 2"/>
          <p:cNvSpPr>
            <a:spLocks noGrp="1"/>
          </p:cNvSpPr>
          <p:nvPr>
            <p:ph idx="1"/>
          </p:nvPr>
        </p:nvSpPr>
        <p:spPr>
          <a:xfrm>
            <a:off x="304800" y="895350"/>
            <a:ext cx="8534400" cy="3394472"/>
          </a:xfrm>
        </p:spPr>
        <p:txBody>
          <a:bodyPr>
            <a:noAutofit/>
          </a:bodyPr>
          <a:lstStyle/>
          <a:p>
            <a:pPr algn="just"/>
            <a:r>
              <a:rPr lang="en-GB" sz="1100" dirty="0">
                <a:latin typeface="Times New Roman" pitchFamily="18" charset="0"/>
                <a:cs typeface="Times New Roman" pitchFamily="18" charset="0"/>
              </a:rPr>
              <a:t>Birt, J. (2023) </a:t>
            </a:r>
            <a:r>
              <a:rPr lang="en-GB" sz="1100" i="1" dirty="0">
                <a:latin typeface="Times New Roman" pitchFamily="18" charset="0"/>
                <a:cs typeface="Times New Roman" pitchFamily="18" charset="0"/>
              </a:rPr>
              <a:t>What is a Retention Bonus? </a:t>
            </a:r>
            <a:r>
              <a:rPr lang="en-GB" sz="1100" dirty="0">
                <a:latin typeface="Times New Roman" pitchFamily="18" charset="0"/>
                <a:cs typeface="Times New Roman" pitchFamily="18" charset="0"/>
              </a:rPr>
              <a:t>Available at: https://www.indeed.com/career-advice/pay-salary/retention-bonus (Accessed: 24 July 2023)</a:t>
            </a:r>
          </a:p>
          <a:p>
            <a:pPr algn="just"/>
            <a:r>
              <a:rPr lang="en-GB" sz="1100" dirty="0">
                <a:latin typeface="Times New Roman" pitchFamily="18" charset="0"/>
                <a:cs typeface="Times New Roman" pitchFamily="18" charset="0"/>
              </a:rPr>
              <a:t>Felix, O., Echimina, E.C., Emmanuella, U.E. and Oghenekeno, E.F. (2023) Workplace Diversity and Employee Versatility. </a:t>
            </a:r>
            <a:r>
              <a:rPr lang="en-GB" sz="1100" i="1" dirty="0">
                <a:latin typeface="Times New Roman" pitchFamily="18" charset="0"/>
                <a:cs typeface="Times New Roman" pitchFamily="18" charset="0"/>
              </a:rPr>
              <a:t>International Journal of Advances in Engineering and Management</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5</a:t>
            </a:r>
            <a:r>
              <a:rPr lang="en-GB" sz="1100" dirty="0">
                <a:latin typeface="Times New Roman" pitchFamily="18" charset="0"/>
                <a:cs typeface="Times New Roman" pitchFamily="18" charset="0"/>
              </a:rPr>
              <a:t>(1), pp.628-634.</a:t>
            </a:r>
          </a:p>
          <a:p>
            <a:pPr algn="just"/>
            <a:r>
              <a:rPr lang="en-GB" sz="1100" dirty="0">
                <a:latin typeface="Times New Roman" pitchFamily="18" charset="0"/>
                <a:cs typeface="Times New Roman" pitchFamily="18" charset="0"/>
              </a:rPr>
              <a:t>Forbes (2022) </a:t>
            </a:r>
            <a:r>
              <a:rPr lang="en-GB" sz="1100" i="1" dirty="0">
                <a:latin typeface="Times New Roman" pitchFamily="18" charset="0"/>
                <a:cs typeface="Times New Roman" pitchFamily="18" charset="0"/>
              </a:rPr>
              <a:t>12 Talent Acquisition Strategies To Attract And Retain A Power Team.</a:t>
            </a:r>
            <a:r>
              <a:rPr lang="en-GB" sz="1100" dirty="0">
                <a:latin typeface="Times New Roman" pitchFamily="18" charset="0"/>
                <a:cs typeface="Times New Roman" pitchFamily="18" charset="0"/>
              </a:rPr>
              <a:t> Available at: https://www.forbes.com/sites/forbeshumanresourcescouncil/2023/03/02/12-talent-acquisition-strategies-to-attract-and-retain-a-power-team/?sh=7aa7a3a95ef4 (Accessed: 24 July 2023)</a:t>
            </a:r>
          </a:p>
          <a:p>
            <a:pPr algn="just"/>
            <a:r>
              <a:rPr lang="en-GB" sz="1100" dirty="0">
                <a:latin typeface="Times New Roman" pitchFamily="18" charset="0"/>
                <a:cs typeface="Times New Roman" pitchFamily="18" charset="0"/>
              </a:rPr>
              <a:t>Indeed (2023) </a:t>
            </a:r>
            <a:r>
              <a:rPr lang="en-GB" sz="1100" i="1" dirty="0">
                <a:latin typeface="Times New Roman" pitchFamily="18" charset="0"/>
                <a:cs typeface="Times New Roman" pitchFamily="18" charset="0"/>
              </a:rPr>
              <a:t>What Is Outreach Marketing? Benefits and Strategies.</a:t>
            </a:r>
            <a:r>
              <a:rPr lang="en-GB" sz="1100" dirty="0">
                <a:latin typeface="Times New Roman" pitchFamily="18" charset="0"/>
                <a:cs typeface="Times New Roman" pitchFamily="18" charset="0"/>
              </a:rPr>
              <a:t> Available at: https://www.indeed.com/career-advice/career-development/outreach-marketing (Accessed: 24 July 2023)</a:t>
            </a:r>
          </a:p>
          <a:p>
            <a:pPr algn="just"/>
            <a:r>
              <a:rPr lang="en-GB" sz="1100" dirty="0">
                <a:latin typeface="Times New Roman" pitchFamily="18" charset="0"/>
                <a:cs typeface="Times New Roman" pitchFamily="18" charset="0"/>
              </a:rPr>
              <a:t>Lartey, F.M. (2021) Impact of career Planning, employee autonomy, and manager recognition on employee engagement. </a:t>
            </a:r>
            <a:r>
              <a:rPr lang="en-GB" sz="1100" i="1" dirty="0">
                <a:latin typeface="Times New Roman" pitchFamily="18" charset="0"/>
                <a:cs typeface="Times New Roman" pitchFamily="18" charset="0"/>
              </a:rPr>
              <a:t>Journal of Human Resource and Sustainability Studies</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9</a:t>
            </a:r>
            <a:r>
              <a:rPr lang="en-GB" sz="1100" dirty="0">
                <a:latin typeface="Times New Roman" pitchFamily="18" charset="0"/>
                <a:cs typeface="Times New Roman" pitchFamily="18" charset="0"/>
              </a:rPr>
              <a:t>(02), p.135.</a:t>
            </a:r>
          </a:p>
          <a:p>
            <a:pPr algn="just"/>
            <a:r>
              <a:rPr lang="en-GB" sz="1100" dirty="0">
                <a:latin typeface="Times New Roman" pitchFamily="18" charset="0"/>
                <a:cs typeface="Times New Roman" pitchFamily="18" charset="0"/>
              </a:rPr>
              <a:t>LinkedIn (2023) </a:t>
            </a:r>
            <a:r>
              <a:rPr lang="en-GB" sz="1100" i="1" dirty="0">
                <a:latin typeface="Times New Roman" pitchFamily="18" charset="0"/>
                <a:cs typeface="Times New Roman" pitchFamily="18" charset="0"/>
              </a:rPr>
              <a:t>8 Innovative talent acquisition strategies.</a:t>
            </a:r>
            <a:r>
              <a:rPr lang="en-GB" sz="1100" dirty="0">
                <a:latin typeface="Times New Roman" pitchFamily="18" charset="0"/>
                <a:cs typeface="Times New Roman" pitchFamily="18" charset="0"/>
              </a:rPr>
              <a:t> Available at: https://www.linkedin.com/pulse/8-innovative-talent-acquisition-strategies-northreach-uk (Accessed: 24 July 2023)</a:t>
            </a:r>
          </a:p>
          <a:p>
            <a:pPr algn="just"/>
            <a:r>
              <a:rPr lang="en-GB" sz="1100" dirty="0">
                <a:latin typeface="Times New Roman" pitchFamily="18" charset="0"/>
                <a:cs typeface="Times New Roman" pitchFamily="18" charset="0"/>
              </a:rPr>
              <a:t>Liu, W. and Liu, Y. (2022) The impact of incentives on job performance, business cycle, and population health in emerging economies. </a:t>
            </a:r>
            <a:r>
              <a:rPr lang="en-GB" sz="1100" i="1" dirty="0">
                <a:latin typeface="Times New Roman" pitchFamily="18" charset="0"/>
                <a:cs typeface="Times New Roman" pitchFamily="18" charset="0"/>
              </a:rPr>
              <a:t>Frontiers in public health</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9</a:t>
            </a:r>
            <a:r>
              <a:rPr lang="en-GB" sz="1100" dirty="0">
                <a:latin typeface="Times New Roman" pitchFamily="18" charset="0"/>
                <a:cs typeface="Times New Roman" pitchFamily="18" charset="0"/>
              </a:rPr>
              <a:t>, p.778101.</a:t>
            </a:r>
          </a:p>
          <a:p>
            <a:pPr algn="just"/>
            <a:r>
              <a:rPr lang="en-GB" sz="1100" dirty="0">
                <a:latin typeface="Times New Roman" pitchFamily="18" charset="0"/>
                <a:cs typeface="Times New Roman" pitchFamily="18" charset="0"/>
              </a:rPr>
              <a:t>Main. K., and Cusson, N. (2023) </a:t>
            </a:r>
            <a:r>
              <a:rPr lang="en-GB" sz="1100" i="1" dirty="0">
                <a:latin typeface="Times New Roman" pitchFamily="18" charset="0"/>
                <a:cs typeface="Times New Roman" pitchFamily="18" charset="0"/>
              </a:rPr>
              <a:t>Monetary Incentives In The Workplace.</a:t>
            </a:r>
            <a:r>
              <a:rPr lang="en-GB" sz="1100" dirty="0">
                <a:latin typeface="Times New Roman" pitchFamily="18" charset="0"/>
                <a:cs typeface="Times New Roman" pitchFamily="18" charset="0"/>
              </a:rPr>
              <a:t> Available at: https://www.forbes.com/advisor/business/monetary-incentives/ (Accessed: 24 July 2023)</a:t>
            </a:r>
          </a:p>
          <a:p>
            <a:pPr algn="just"/>
            <a:r>
              <a:rPr lang="en-GB" sz="1100" dirty="0">
                <a:latin typeface="Times New Roman" pitchFamily="18" charset="0"/>
                <a:cs typeface="Times New Roman" pitchFamily="18" charset="0"/>
              </a:rPr>
              <a:t>Maj, J. (2023) The Influence of an Inclusive Work Environment and Perceived Diversity on Job Satisfaction. Evidence from Poland. </a:t>
            </a:r>
            <a:r>
              <a:rPr lang="en-GB" sz="1100" i="1" dirty="0">
                <a:latin typeface="Times New Roman" pitchFamily="18" charset="0"/>
                <a:cs typeface="Times New Roman" pitchFamily="18" charset="0"/>
              </a:rPr>
              <a:t>Central European Business Review</a:t>
            </a:r>
            <a:r>
              <a:rPr lang="en-GB" sz="1100" dirty="0">
                <a:latin typeface="Times New Roman" pitchFamily="18" charset="0"/>
                <a:cs typeface="Times New Roman" pitchFamily="18" charset="0"/>
              </a:rPr>
              <a:t>.</a:t>
            </a:r>
          </a:p>
          <a:p>
            <a:pPr algn="just"/>
            <a:r>
              <a:rPr lang="en-GB" sz="1100" dirty="0">
                <a:latin typeface="Times New Roman" pitchFamily="18" charset="0"/>
                <a:cs typeface="Times New Roman" pitchFamily="18" charset="0"/>
              </a:rPr>
              <a:t>NCDA (2023) </a:t>
            </a:r>
            <a:r>
              <a:rPr lang="en-GB" sz="1100" i="1" dirty="0">
                <a:latin typeface="Times New Roman" pitchFamily="18" charset="0"/>
                <a:cs typeface="Times New Roman" pitchFamily="18" charset="0"/>
              </a:rPr>
              <a:t>Mentoring Program.</a:t>
            </a:r>
            <a:r>
              <a:rPr lang="en-GB" sz="1100" dirty="0">
                <a:latin typeface="Times New Roman" pitchFamily="18" charset="0"/>
                <a:cs typeface="Times New Roman" pitchFamily="18" charset="0"/>
              </a:rPr>
              <a:t> Available at: https://ncda.org/aws/NCDA/pt/sp/mentoring_program (Accessed: 24 July 2023)</a:t>
            </a:r>
          </a:p>
          <a:p>
            <a:pPr algn="just"/>
            <a:r>
              <a:rPr lang="en-GB" sz="1100" dirty="0">
                <a:latin typeface="Times New Roman" pitchFamily="18" charset="0"/>
                <a:cs typeface="Times New Roman" pitchFamily="18" charset="0"/>
              </a:rPr>
              <a:t>Necula, S.C. and Strîmbei, C. (2019) People analytics of semantic web human resource résumés for sustainable talent acquisition. </a:t>
            </a:r>
            <a:r>
              <a:rPr lang="en-GB" sz="1100" i="1" dirty="0">
                <a:latin typeface="Times New Roman" pitchFamily="18" charset="0"/>
                <a:cs typeface="Times New Roman" pitchFamily="18" charset="0"/>
              </a:rPr>
              <a:t>Sustainability</a:t>
            </a:r>
            <a:r>
              <a:rPr lang="en-GB" sz="1100" dirty="0">
                <a:latin typeface="Times New Roman" pitchFamily="18" charset="0"/>
                <a:cs typeface="Times New Roman" pitchFamily="18" charset="0"/>
              </a:rPr>
              <a:t>, </a:t>
            </a:r>
            <a:r>
              <a:rPr lang="en-GB" sz="1100" i="1" dirty="0">
                <a:latin typeface="Times New Roman" pitchFamily="18" charset="0"/>
                <a:cs typeface="Times New Roman" pitchFamily="18" charset="0"/>
              </a:rPr>
              <a:t>11</a:t>
            </a:r>
            <a:r>
              <a:rPr lang="en-GB" sz="1100" dirty="0">
                <a:latin typeface="Times New Roman" pitchFamily="18" charset="0"/>
                <a:cs typeface="Times New Roman" pitchFamily="18" charset="0"/>
              </a:rPr>
              <a:t>(13), p.3520.</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168</TotalTime>
  <Words>2099</Words>
  <Application>Microsoft Office PowerPoint</Application>
  <PresentationFormat>On-screen Show (16:9)</PresentationFormat>
  <Paragraphs>97</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Times New Roman</vt:lpstr>
      <vt:lpstr>Office Theme</vt:lpstr>
      <vt:lpstr>BA BUSINESS MANAGEMENT MANAGING PEOPLE Module coordinator: Asad Jaffari Module code: LCBB5004 Student ID:2119897  </vt:lpstr>
      <vt:lpstr>INTRODUCTION</vt:lpstr>
      <vt:lpstr>SHORT TERM TALENT ACQUISITION STRATEGY</vt:lpstr>
      <vt:lpstr>SHORT TERM TALENT ACQUISITION STRATEGY</vt:lpstr>
      <vt:lpstr>SHORT TERM TALENT ACQUISITION STRATEGY</vt:lpstr>
      <vt:lpstr>LONG TERM TALENT ACQUISITION STRATEGY</vt:lpstr>
      <vt:lpstr>LONG TERM TALENT ACQUISITION STRATEGY</vt:lpstr>
      <vt:lpstr>LONG TERM TALENT ACQUISITION STRATEGY</vt:lpstr>
      <vt:lpstr>MONETARY INCENTIVE METHODS</vt:lpstr>
      <vt:lpstr>MONETARY INCENTIVE METHODS</vt:lpstr>
      <vt:lpstr>NON-MONETARY INCENTIVE METHODS</vt:lpstr>
      <vt:lpstr>NON-MONETARY INCENTIVE METHODS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 MANAGING PEOPLE</dc:title>
  <dc:creator>Rumen Kovachev</dc:creator>
  <cp:lastModifiedBy>Rumen Ivanov Kovachev (2119897)</cp:lastModifiedBy>
  <cp:revision>3</cp:revision>
  <dcterms:created xsi:type="dcterms:W3CDTF">2023-07-18T13:16:26Z</dcterms:created>
  <dcterms:modified xsi:type="dcterms:W3CDTF">2023-07-28T15:48:17Z</dcterms:modified>
</cp:coreProperties>
</file>