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30"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6" r:id="rId11"/>
  </p:sldIdLst>
  <p:sldSz cx="12192000" cy="6858000"/>
  <p:notesSz cx="6858000" cy="10477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793A8"/>
    <a:srgbClr val="2F547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FB297-81FB-52C7-AD83-1F7AB9389693}" v="2316" dt="2020-06-05T15:06:33.367"/>
    <p1510:client id="{37417945-D83D-9EFD-8A70-07AA927457E1}" v="317" dt="2020-06-05T12:01:05.267"/>
    <p1510:client id="{6847666D-2D6E-1B91-B458-293E2BF43292}" v="4" dt="2020-06-05T11:17:06.100"/>
    <p1510:client id="{AAB572C5-3095-73D1-935B-F8F280A8B217}" v="2370" dt="2020-06-05T19:17:04.986"/>
    <p1510:client id="{D864E1C6-2575-741D-8095-6E20F6819424}" v="757" dt="2020-06-04T11:14:35.926"/>
    <p1510:client id="{E8B9B603-1ADA-D8D5-0A37-9EC4017F5DC8}" v="351" dt="2020-06-04T12:03:39.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notesMaster" Target="notesMasters/notesMaster1.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74EE54-093B-4628-89E5-C49A36F774E6}" type="datetimeFigureOut">
              <a:rPr lang="en-GB"/>
              <a:t>05/06/2020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1F8B2-24FA-4C7C-A59D-94313DB84CEE}" type="slidenum">
              <a:rPr lang="en-GB"/>
              <a:t>‹#›</a:t>
            </a:fld>
            <a:endParaRPr lang="en-GB"/>
          </a:p>
        </p:txBody>
      </p:sp>
    </p:spTree>
    <p:extLst>
      <p:ext uri="{BB962C8B-B14F-4D97-AF65-F5344CB8AC3E}">
        <p14:creationId xmlns:p14="http://schemas.microsoft.com/office/powerpoint/2010/main" val="3320870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Dead Sea Scrolls are ancient manuscripts that were discovered between 1947 and 1956 in eleven caves near Khirbet Qumran on the north western shores of the dead sea. Most of the scrolls were written in Hebrew with a small amount written in Aramaic or Greek. A majority of the scrolls were written on parchment and a few were written on papyrus. Only  a handful of the scrolls survived intact, the rest were small fragments which made up approximately 950 different manuscripts. The scrolls were assessed and were put into three catagories biblical, apocryphal and sectarian.</a:t>
            </a:r>
          </a:p>
        </p:txBody>
      </p:sp>
      <p:sp>
        <p:nvSpPr>
          <p:cNvPr id="4" name="Slide Number Placeholder 3"/>
          <p:cNvSpPr>
            <a:spLocks noGrp="1"/>
          </p:cNvSpPr>
          <p:nvPr>
            <p:ph type="sldNum" sz="quarter" idx="5"/>
          </p:nvPr>
        </p:nvSpPr>
        <p:spPr/>
        <p:txBody>
          <a:bodyPr/>
          <a:lstStyle/>
          <a:p>
            <a:fld id="{3301F8B2-24FA-4C7C-A59D-94313DB84CEE}" type="slidenum">
              <a:rPr lang="en-GB"/>
              <a:t>3</a:t>
            </a:fld>
            <a:endParaRPr lang="en-GB"/>
          </a:p>
        </p:txBody>
      </p:sp>
    </p:spTree>
    <p:extLst>
      <p:ext uri="{BB962C8B-B14F-4D97-AF65-F5344CB8AC3E}">
        <p14:creationId xmlns:p14="http://schemas.microsoft.com/office/powerpoint/2010/main" val="729302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majority of the dead sea scrolls were written between the 2nd century BCE and the 2nd century CE. They are a primary source which shows how Jews of the Second Temple era related not only to each other but to the world around them. The scrolls enhanced the knowledge of philosophical and practical disputes which occurred at that time, from disputes about the temple and the priesthood to issues on the observance of everyday laws to do with morality and rituals.</a:t>
            </a:r>
          </a:p>
        </p:txBody>
      </p:sp>
      <p:sp>
        <p:nvSpPr>
          <p:cNvPr id="4" name="Slide Number Placeholder 3"/>
          <p:cNvSpPr>
            <a:spLocks noGrp="1"/>
          </p:cNvSpPr>
          <p:nvPr>
            <p:ph type="sldNum" sz="quarter" idx="5"/>
          </p:nvPr>
        </p:nvSpPr>
        <p:spPr/>
        <p:txBody>
          <a:bodyPr/>
          <a:lstStyle/>
          <a:p>
            <a:fld id="{3301F8B2-24FA-4C7C-A59D-94313DB84CEE}" type="slidenum">
              <a:rPr lang="en-GB"/>
              <a:t>4</a:t>
            </a:fld>
            <a:endParaRPr lang="en-GB"/>
          </a:p>
        </p:txBody>
      </p:sp>
    </p:spTree>
    <p:extLst>
      <p:ext uri="{BB962C8B-B14F-4D97-AF65-F5344CB8AC3E}">
        <p14:creationId xmlns:p14="http://schemas.microsoft.com/office/powerpoint/2010/main" val="289334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6/5/2020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271022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69021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6/5/2020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7182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59250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6/5/2020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612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0735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57591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6/5/2020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2003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6/5/2020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38035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16844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93689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6/5/2020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41593796"/>
      </p:ext>
    </p:extLst>
  </p:cSld>
  <p:clrMap bg1="lt1" tx1="dk1" bg2="lt2" tx2="dk2" accent1="accent1" accent2="accent2" accent3="accent3" accent4="accent4" accent5="accent5" accent6="accent6" hlink="hlink" folHlink="folHlink"/>
  <p:sldLayoutIdLst>
    <p:sldLayoutId id="2147484126" r:id="rId1"/>
    <p:sldLayoutId id="2147484127" r:id="rId2"/>
    <p:sldLayoutId id="2147484128" r:id="rId3"/>
    <p:sldLayoutId id="2147484129" r:id="rId4"/>
    <p:sldLayoutId id="2147484119" r:id="rId5"/>
    <p:sldLayoutId id="2147484125" r:id="rId6"/>
    <p:sldLayoutId id="2147484120" r:id="rId7"/>
    <p:sldLayoutId id="2147484121" r:id="rId8"/>
    <p:sldLayoutId id="2147484122" r:id="rId9"/>
    <p:sldLayoutId id="2147484123" r:id="rId10"/>
    <p:sldLayoutId id="2147484124"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04">
            <a:extLst>
              <a:ext uri="{FF2B5EF4-FFF2-40B4-BE49-F238E27FC236}">
                <a16:creationId xmlns:a16="http://schemas.microsoft.com/office/drawing/2014/main" id="{BEBBBF70-6ABC-46E8-A293-73A60B8E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37" name="Rectangle 106">
            <a:extLst>
              <a:ext uri="{FF2B5EF4-FFF2-40B4-BE49-F238E27FC236}">
                <a16:creationId xmlns:a16="http://schemas.microsoft.com/office/drawing/2014/main" id="{05388887-43DC-4FAF-9400-7925701AF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5857816" y="1175264"/>
            <a:ext cx="5716338" cy="3042706"/>
          </a:xfrm>
        </p:spPr>
        <p:txBody>
          <a:bodyPr>
            <a:normAutofit/>
          </a:bodyPr>
          <a:lstStyle/>
          <a:p>
            <a:r>
              <a:rPr lang="en-US" sz="5400" dirty="0">
                <a:latin typeface="Arial"/>
                <a:cs typeface="Arial"/>
              </a:rPr>
              <a:t>The Dead Sea Scrolls</a:t>
            </a:r>
          </a:p>
        </p:txBody>
      </p:sp>
      <p:sp>
        <p:nvSpPr>
          <p:cNvPr id="3" name="Subtitle 2"/>
          <p:cNvSpPr>
            <a:spLocks noGrp="1"/>
          </p:cNvSpPr>
          <p:nvPr>
            <p:ph type="subTitle" idx="1"/>
          </p:nvPr>
        </p:nvSpPr>
        <p:spPr>
          <a:xfrm>
            <a:off x="5822110" y="4269535"/>
            <a:ext cx="5746561" cy="1878367"/>
          </a:xfrm>
        </p:spPr>
        <p:txBody>
          <a:bodyPr vert="horz" lIns="91440" tIns="45720" rIns="91440" bIns="45720" rtlCol="0" anchor="t">
            <a:noAutofit/>
          </a:bodyPr>
          <a:lstStyle/>
          <a:p>
            <a:pPr>
              <a:lnSpc>
                <a:spcPct val="110000"/>
              </a:lnSpc>
              <a:spcAft>
                <a:spcPts val="600"/>
              </a:spcAft>
            </a:pPr>
            <a:r>
              <a:rPr lang="en-US" sz="2400" dirty="0">
                <a:latin typeface="Arial"/>
                <a:cs typeface="Arial"/>
              </a:rPr>
              <a:t>From Maccabees to Masada: Jews, Christians and Romans (167 BCE – 74 CE) (HPRS5008,HPRS6008) By Vicky Illingworth.</a:t>
            </a:r>
          </a:p>
        </p:txBody>
      </p:sp>
      <p:sp>
        <p:nvSpPr>
          <p:cNvPr id="138" name="Rectangle 108">
            <a:extLst>
              <a:ext uri="{FF2B5EF4-FFF2-40B4-BE49-F238E27FC236}">
                <a16:creationId xmlns:a16="http://schemas.microsoft.com/office/drawing/2014/main" id="{2F2FD4B7-706B-4F5C-A0C7-7D69677C7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9" name="Straight Connector 110">
            <a:extLst>
              <a:ext uri="{FF2B5EF4-FFF2-40B4-BE49-F238E27FC236}">
                <a16:creationId xmlns:a16="http://schemas.microsoft.com/office/drawing/2014/main" id="{26E6DC6E-1FA3-4048-B867-BDB51763F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0" name="Straight Connector 112">
            <a:extLst>
              <a:ext uri="{FF2B5EF4-FFF2-40B4-BE49-F238E27FC236}">
                <a16:creationId xmlns:a16="http://schemas.microsoft.com/office/drawing/2014/main" id="{6E066135-B6C1-4001-B7CC-53A443DF25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1" name="Straight Connector 114">
            <a:extLst>
              <a:ext uri="{FF2B5EF4-FFF2-40B4-BE49-F238E27FC236}">
                <a16:creationId xmlns:a16="http://schemas.microsoft.com/office/drawing/2014/main" id="{33AD82B4-5F4B-4968-B15E-29DCF8592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4" name="Picture 3">
            <a:extLst>
              <a:ext uri="{FF2B5EF4-FFF2-40B4-BE49-F238E27FC236}">
                <a16:creationId xmlns:a16="http://schemas.microsoft.com/office/drawing/2014/main" id="{077D13C7-FD2D-438F-8225-1BE2F9B02B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777792" y="735187"/>
            <a:ext cx="3752067" cy="2110537"/>
          </a:xfrm>
          <a:prstGeom prst="rect">
            <a:avLst/>
          </a:prstGeom>
        </p:spPr>
      </p:pic>
      <p:pic>
        <p:nvPicPr>
          <p:cNvPr id="5" name="Picture 22" descr="A close up of a sign&#10;&#10;Description generated with high confidence">
            <a:extLst>
              <a:ext uri="{FF2B5EF4-FFF2-40B4-BE49-F238E27FC236}">
                <a16:creationId xmlns:a16="http://schemas.microsoft.com/office/drawing/2014/main" id="{D5F7D155-758E-4B1F-8835-8417ECF859AB}"/>
              </a:ext>
            </a:extLst>
          </p:cNvPr>
          <p:cNvPicPr>
            <a:picLocks noChangeAspect="1"/>
          </p:cNvPicPr>
          <p:nvPr/>
        </p:nvPicPr>
        <p:blipFill>
          <a:blip r:embed="rId5"/>
          <a:stretch>
            <a:fillRect/>
          </a:stretch>
        </p:blipFill>
        <p:spPr>
          <a:xfrm>
            <a:off x="718751" y="3426940"/>
            <a:ext cx="1332471" cy="1332471"/>
          </a:xfrm>
          <a:prstGeom prst="rect">
            <a:avLst/>
          </a:prstGeom>
        </p:spPr>
      </p:pic>
      <p:sp>
        <p:nvSpPr>
          <p:cNvPr id="23" name="TextBox 22">
            <a:extLst>
              <a:ext uri="{FF2B5EF4-FFF2-40B4-BE49-F238E27FC236}">
                <a16:creationId xmlns:a16="http://schemas.microsoft.com/office/drawing/2014/main" id="{CB5D02D7-289B-4F2F-96AC-0F189B2DE4D2}"/>
              </a:ext>
            </a:extLst>
          </p:cNvPr>
          <p:cNvSpPr txBox="1"/>
          <p:nvPr/>
        </p:nvSpPr>
        <p:spPr>
          <a:xfrm>
            <a:off x="718751" y="483766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1707543</a:t>
            </a:r>
          </a:p>
        </p:txBody>
      </p:sp>
    </p:spTree>
    <p:extLst>
      <p:ext uri="{BB962C8B-B14F-4D97-AF65-F5344CB8AC3E}">
        <p14:creationId xmlns:p14="http://schemas.microsoft.com/office/powerpoint/2010/main" val="34023716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2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59" name="Rectangle 58">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F9689F5-91DF-4218-8AB0-52690B6FAEC3}"/>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Content</a:t>
            </a:r>
          </a:p>
        </p:txBody>
      </p:sp>
      <p:sp>
        <p:nvSpPr>
          <p:cNvPr id="3" name="Content Placeholder 2">
            <a:extLst>
              <a:ext uri="{FF2B5EF4-FFF2-40B4-BE49-F238E27FC236}">
                <a16:creationId xmlns:a16="http://schemas.microsoft.com/office/drawing/2014/main" id="{2F11B3D7-3435-4B55-AE80-B5A9A8D056F0}"/>
              </a:ext>
            </a:extLst>
          </p:cNvPr>
          <p:cNvSpPr>
            <a:spLocks noGrp="1"/>
          </p:cNvSpPr>
          <p:nvPr>
            <p:ph idx="1"/>
          </p:nvPr>
        </p:nvSpPr>
        <p:spPr>
          <a:xfrm>
            <a:off x="5119536" y="120207"/>
            <a:ext cx="6005664" cy="5914833"/>
          </a:xfrm>
        </p:spPr>
        <p:txBody>
          <a:bodyPr vert="horz" lIns="91440" tIns="45720" rIns="91440" bIns="45720" rtlCol="0" anchor="ctr">
            <a:normAutofit/>
          </a:bodyPr>
          <a:lstStyle/>
          <a:p>
            <a:r>
              <a:rPr lang="en-GB" sz="2000" dirty="0">
                <a:latin typeface="Arial"/>
                <a:cs typeface="Arial"/>
              </a:rPr>
              <a:t>Introduction to The Dead Sea Scrolls</a:t>
            </a:r>
          </a:p>
          <a:p>
            <a:r>
              <a:rPr lang="en-GB" sz="2000" dirty="0">
                <a:latin typeface="Arial"/>
                <a:cs typeface="Arial"/>
              </a:rPr>
              <a:t>The importance of The Dead Sea Scrolls</a:t>
            </a:r>
          </a:p>
          <a:p>
            <a:r>
              <a:rPr lang="en-GB" sz="2000">
                <a:latin typeface="Arial"/>
                <a:cs typeface="Arial"/>
              </a:rPr>
              <a:t>Scrolls linked to the Essenes</a:t>
            </a:r>
            <a:endParaRPr lang="en-GB" sz="2000" dirty="0">
              <a:latin typeface="Arial"/>
              <a:cs typeface="Arial"/>
            </a:endParaRPr>
          </a:p>
          <a:p>
            <a:r>
              <a:rPr lang="en-GB" sz="2000">
                <a:latin typeface="Arial"/>
                <a:cs typeface="Arial"/>
              </a:rPr>
              <a:t>Scholarly debates</a:t>
            </a:r>
          </a:p>
          <a:p>
            <a:r>
              <a:rPr lang="en-GB" sz="2000" dirty="0">
                <a:latin typeface="Arial"/>
                <a:cs typeface="Arial"/>
              </a:rPr>
              <a:t>Recent findings: linking scrolls through animal DNA</a:t>
            </a:r>
          </a:p>
          <a:p>
            <a:r>
              <a:rPr lang="en-GB" sz="2000" dirty="0">
                <a:latin typeface="Arial"/>
                <a:cs typeface="Arial"/>
              </a:rPr>
              <a:t>What does this new information tell us?</a:t>
            </a:r>
          </a:p>
          <a:p>
            <a:r>
              <a:rPr lang="en-GB" sz="2000" dirty="0">
                <a:latin typeface="Arial"/>
                <a:cs typeface="Arial"/>
              </a:rPr>
              <a:t>Conclusion</a:t>
            </a:r>
          </a:p>
          <a:p>
            <a:r>
              <a:rPr lang="en-GB" sz="2000" dirty="0">
                <a:latin typeface="Arial"/>
                <a:cs typeface="Arial"/>
              </a:rPr>
              <a:t>Bibliography</a:t>
            </a:r>
          </a:p>
        </p:txBody>
      </p:sp>
    </p:spTree>
    <p:extLst>
      <p:ext uri="{BB962C8B-B14F-4D97-AF65-F5344CB8AC3E}">
        <p14:creationId xmlns:p14="http://schemas.microsoft.com/office/powerpoint/2010/main" val="199031347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EADE1-EFC6-4F0F-9C6B-B9B916625EE8}"/>
              </a:ext>
            </a:extLst>
          </p:cNvPr>
          <p:cNvSpPr>
            <a:spLocks noGrp="1"/>
          </p:cNvSpPr>
          <p:nvPr>
            <p:ph type="title"/>
          </p:nvPr>
        </p:nvSpPr>
        <p:spPr>
          <a:xfrm>
            <a:off x="518532" y="447448"/>
            <a:ext cx="10067692" cy="1501697"/>
          </a:xfrm>
        </p:spPr>
        <p:txBody>
          <a:bodyPr>
            <a:normAutofit fontScale="90000"/>
          </a:bodyPr>
          <a:lstStyle/>
          <a:p>
            <a:r>
              <a:rPr lang="en-GB" sz="6500">
                <a:solidFill>
                  <a:schemeClr val="tx1"/>
                </a:solidFill>
                <a:latin typeface="Arial"/>
                <a:cs typeface="Arial"/>
              </a:rPr>
              <a:t>Introduction to The Dead Sea Scrolls</a:t>
            </a:r>
            <a:endParaRPr lang="en-GB">
              <a:solidFill>
                <a:schemeClr val="tx1"/>
              </a:solidFill>
            </a:endParaRPr>
          </a:p>
        </p:txBody>
      </p:sp>
      <p:sp>
        <p:nvSpPr>
          <p:cNvPr id="3" name="Content Placeholder 2">
            <a:extLst>
              <a:ext uri="{FF2B5EF4-FFF2-40B4-BE49-F238E27FC236}">
                <a16:creationId xmlns:a16="http://schemas.microsoft.com/office/drawing/2014/main" id="{29C20F95-1915-4BD8-9B27-FBC17EAD2556}"/>
              </a:ext>
            </a:extLst>
          </p:cNvPr>
          <p:cNvSpPr>
            <a:spLocks noGrp="1"/>
          </p:cNvSpPr>
          <p:nvPr>
            <p:ph sz="half" idx="1"/>
          </p:nvPr>
        </p:nvSpPr>
        <p:spPr/>
        <p:txBody>
          <a:bodyPr vert="horz" lIns="91440" tIns="45720" rIns="91440" bIns="45720" rtlCol="0" anchor="t">
            <a:normAutofit fontScale="92500" lnSpcReduction="20000"/>
          </a:bodyPr>
          <a:lstStyle/>
          <a:p>
            <a:r>
              <a:rPr lang="en-GB">
                <a:latin typeface="Arial"/>
                <a:cs typeface="Arial"/>
              </a:rPr>
              <a:t>Ancient manuscripts discovered in eleven caves near Khirbet Qumran between 1947 and 1956.</a:t>
            </a:r>
          </a:p>
          <a:p>
            <a:r>
              <a:rPr lang="en-GB">
                <a:latin typeface="Arial"/>
                <a:cs typeface="Arial"/>
              </a:rPr>
              <a:t>Mostly wriiten in Hebrew with a small number in Aramaic or Greek and mainly written on parchment with a few written-on papyrus.</a:t>
            </a:r>
            <a:endParaRPr lang="en-GB" dirty="0">
              <a:latin typeface="Arial"/>
              <a:cs typeface="Arial"/>
            </a:endParaRPr>
          </a:p>
          <a:p>
            <a:r>
              <a:rPr lang="en-GB">
                <a:latin typeface="Arial"/>
                <a:cs typeface="Arial"/>
              </a:rPr>
              <a:t>Small fragments made up approximatley  950 different manuscripts.</a:t>
            </a:r>
          </a:p>
          <a:p>
            <a:r>
              <a:rPr lang="en-GB">
                <a:latin typeface="Arial"/>
                <a:cs typeface="Arial"/>
              </a:rPr>
              <a:t>The scrolls were seperated into three different categories biblical, apocryphal and sectarian.</a:t>
            </a:r>
            <a:endParaRPr lang="en-GB" dirty="0">
              <a:latin typeface="Arial"/>
              <a:cs typeface="Arial"/>
            </a:endParaRPr>
          </a:p>
        </p:txBody>
      </p:sp>
      <p:pic>
        <p:nvPicPr>
          <p:cNvPr id="5" name="Picture 5" descr="A rocky mountain&#10;&#10;Description generated with very high confidence">
            <a:extLst>
              <a:ext uri="{FF2B5EF4-FFF2-40B4-BE49-F238E27FC236}">
                <a16:creationId xmlns:a16="http://schemas.microsoft.com/office/drawing/2014/main" id="{136EE865-1DD5-445E-AD7F-5AC52539E964}"/>
              </a:ext>
            </a:extLst>
          </p:cNvPr>
          <p:cNvPicPr>
            <a:picLocks noGrp="1" noChangeAspect="1"/>
          </p:cNvPicPr>
          <p:nvPr>
            <p:ph sz="half" idx="2"/>
          </p:nvPr>
        </p:nvPicPr>
        <p:blipFill>
          <a:blip r:embed="rId3"/>
          <a:stretch>
            <a:fillRect/>
          </a:stretch>
        </p:blipFill>
        <p:spPr>
          <a:xfrm>
            <a:off x="6461760" y="2466581"/>
            <a:ext cx="4663440" cy="3022118"/>
          </a:xfrm>
        </p:spPr>
      </p:pic>
      <p:sp>
        <p:nvSpPr>
          <p:cNvPr id="4" name="TextBox 3">
            <a:extLst>
              <a:ext uri="{FF2B5EF4-FFF2-40B4-BE49-F238E27FC236}">
                <a16:creationId xmlns:a16="http://schemas.microsoft.com/office/drawing/2014/main" id="{4DEBD732-E757-41F4-B33A-8C35447BA96C}"/>
              </a:ext>
            </a:extLst>
          </p:cNvPr>
          <p:cNvSpPr txBox="1"/>
          <p:nvPr/>
        </p:nvSpPr>
        <p:spPr>
          <a:xfrm>
            <a:off x="7301753" y="5844989"/>
            <a:ext cx="4961964"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mn-lt"/>
              </a:rPr>
              <a:t>Israel Antiquities Authority, </a:t>
            </a:r>
            <a:r>
              <a:rPr lang="en-GB" sz="1050" i="1">
                <a:latin typeface="Arial"/>
                <a:ea typeface="+mn-lt"/>
                <a:cs typeface="+mn-lt"/>
              </a:rPr>
              <a:t>Qumran Caves Scrolls</a:t>
            </a:r>
            <a:r>
              <a:rPr lang="en-GB" sz="1050">
                <a:latin typeface="Arial"/>
                <a:ea typeface="+mn-lt"/>
                <a:cs typeface="+mn-lt"/>
              </a:rPr>
              <a:t> (2020) &lt;https://www.deadseascrolls.org.il/learn-about-the-scrolls/introduction&gt; [accessed 4 June 2020].</a:t>
            </a:r>
            <a:endParaRPr lang="en-US" sz="1050">
              <a:latin typeface="Arial"/>
            </a:endParaRPr>
          </a:p>
        </p:txBody>
      </p:sp>
      <p:sp>
        <p:nvSpPr>
          <p:cNvPr id="6" name="TextBox 5">
            <a:extLst>
              <a:ext uri="{FF2B5EF4-FFF2-40B4-BE49-F238E27FC236}">
                <a16:creationId xmlns:a16="http://schemas.microsoft.com/office/drawing/2014/main" id="{CF846EEE-58AC-4DD9-B253-01E82B611F37}"/>
              </a:ext>
            </a:extLst>
          </p:cNvPr>
          <p:cNvSpPr txBox="1"/>
          <p:nvPr/>
        </p:nvSpPr>
        <p:spPr>
          <a:xfrm>
            <a:off x="844363" y="5842187"/>
            <a:ext cx="3493994"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Arial"/>
              </a:rPr>
              <a:t>Israel Museum, Jerusalem, </a:t>
            </a:r>
            <a:r>
              <a:rPr lang="en-GB" sz="1050" i="1">
                <a:latin typeface="Arial"/>
                <a:ea typeface="+mn-lt"/>
                <a:cs typeface="Arial"/>
              </a:rPr>
              <a:t>The Dead Sea Scrolls</a:t>
            </a:r>
            <a:r>
              <a:rPr lang="en-GB" sz="1050">
                <a:latin typeface="Arial"/>
                <a:ea typeface="+mn-lt"/>
                <a:cs typeface="Arial"/>
              </a:rPr>
              <a:t> (2020) &lt;https://www.imj.org.il/en/wings/shrine-book/dead-sea-scrolls&gt; [accessed 4 June 2020].</a:t>
            </a:r>
            <a:endParaRPr lang="en-US" sz="1050">
              <a:latin typeface="Arial"/>
              <a:cs typeface="Arial"/>
            </a:endParaRPr>
          </a:p>
        </p:txBody>
      </p:sp>
    </p:spTree>
    <p:extLst>
      <p:ext uri="{BB962C8B-B14F-4D97-AF65-F5344CB8AC3E}">
        <p14:creationId xmlns:p14="http://schemas.microsoft.com/office/powerpoint/2010/main" val="1646968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3151A-3251-47B1-945B-2B4A70592CB6}"/>
              </a:ext>
            </a:extLst>
          </p:cNvPr>
          <p:cNvSpPr>
            <a:spLocks noGrp="1"/>
          </p:cNvSpPr>
          <p:nvPr>
            <p:ph type="title"/>
          </p:nvPr>
        </p:nvSpPr>
        <p:spPr/>
        <p:txBody>
          <a:bodyPr>
            <a:normAutofit fontScale="90000"/>
          </a:bodyPr>
          <a:lstStyle/>
          <a:p>
            <a:r>
              <a:rPr lang="en-GB" sz="6500" dirty="0">
                <a:latin typeface="Arial"/>
                <a:cs typeface="Arial"/>
              </a:rPr>
              <a:t>Importance of The Dead Sea Scrolls</a:t>
            </a:r>
            <a:endParaRPr lang="en-GB" dirty="0">
              <a:latin typeface="Arial"/>
              <a:cs typeface="Arial"/>
            </a:endParaRPr>
          </a:p>
        </p:txBody>
      </p:sp>
      <p:pic>
        <p:nvPicPr>
          <p:cNvPr id="6" name="Picture 6" descr="A large white building&#10;&#10;Description generated with very high confidence">
            <a:extLst>
              <a:ext uri="{FF2B5EF4-FFF2-40B4-BE49-F238E27FC236}">
                <a16:creationId xmlns:a16="http://schemas.microsoft.com/office/drawing/2014/main" id="{C1E98E1C-5039-4C3B-88FE-825E2A18E685}"/>
              </a:ext>
            </a:extLst>
          </p:cNvPr>
          <p:cNvPicPr>
            <a:picLocks noGrp="1" noChangeAspect="1"/>
          </p:cNvPicPr>
          <p:nvPr>
            <p:ph sz="half" idx="1"/>
          </p:nvPr>
        </p:nvPicPr>
        <p:blipFill>
          <a:blip r:embed="rId3"/>
          <a:stretch>
            <a:fillRect/>
          </a:stretch>
        </p:blipFill>
        <p:spPr>
          <a:xfrm>
            <a:off x="1550401" y="2103120"/>
            <a:ext cx="3696237" cy="3749040"/>
          </a:xfrm>
        </p:spPr>
      </p:pic>
      <p:sp>
        <p:nvSpPr>
          <p:cNvPr id="4" name="Content Placeholder 3">
            <a:extLst>
              <a:ext uri="{FF2B5EF4-FFF2-40B4-BE49-F238E27FC236}">
                <a16:creationId xmlns:a16="http://schemas.microsoft.com/office/drawing/2014/main" id="{E531DC3D-A076-489C-923E-FE44B10F528C}"/>
              </a:ext>
            </a:extLst>
          </p:cNvPr>
          <p:cNvSpPr>
            <a:spLocks noGrp="1"/>
          </p:cNvSpPr>
          <p:nvPr>
            <p:ph sz="half" idx="2"/>
          </p:nvPr>
        </p:nvSpPr>
        <p:spPr/>
        <p:txBody>
          <a:bodyPr vert="horz" lIns="91440" tIns="45720" rIns="91440" bIns="45720" rtlCol="0" anchor="t">
            <a:normAutofit/>
          </a:bodyPr>
          <a:lstStyle/>
          <a:p>
            <a:r>
              <a:rPr lang="en-GB">
                <a:latin typeface="Arial"/>
                <a:cs typeface="Arial"/>
              </a:rPr>
              <a:t>Many of</a:t>
            </a:r>
            <a:r>
              <a:rPr lang="en-GB" dirty="0">
                <a:latin typeface="Arial"/>
                <a:cs typeface="Arial"/>
              </a:rPr>
              <a:t> </a:t>
            </a:r>
            <a:r>
              <a:rPr lang="en-GB">
                <a:latin typeface="Arial"/>
                <a:cs typeface="Arial"/>
              </a:rPr>
              <a:t>the scrolls were written between the 2nd century BCE and the 2nd century CE.</a:t>
            </a:r>
          </a:p>
          <a:p>
            <a:r>
              <a:rPr lang="en-GB">
                <a:latin typeface="Arial"/>
                <a:cs typeface="Arial"/>
              </a:rPr>
              <a:t>Primary source which show how Jews of the Second Temple era related to each other and the world around them.</a:t>
            </a:r>
          </a:p>
          <a:p>
            <a:r>
              <a:rPr lang="en-GB">
                <a:latin typeface="Arial"/>
                <a:cs typeface="Arial"/>
              </a:rPr>
              <a:t>Enhanced knowledge of philosophical and practical disputes from the temple to observance of everyday laws.</a:t>
            </a:r>
            <a:endParaRPr lang="en-GB" dirty="0">
              <a:latin typeface="Arial"/>
              <a:cs typeface="Arial"/>
            </a:endParaRPr>
          </a:p>
        </p:txBody>
      </p:sp>
      <p:sp>
        <p:nvSpPr>
          <p:cNvPr id="3" name="TextBox 2">
            <a:extLst>
              <a:ext uri="{FF2B5EF4-FFF2-40B4-BE49-F238E27FC236}">
                <a16:creationId xmlns:a16="http://schemas.microsoft.com/office/drawing/2014/main" id="{FE0F22D9-547D-4B13-86DE-1F16233CAFC8}"/>
              </a:ext>
            </a:extLst>
          </p:cNvPr>
          <p:cNvSpPr txBox="1"/>
          <p:nvPr/>
        </p:nvSpPr>
        <p:spPr>
          <a:xfrm>
            <a:off x="399536" y="5929182"/>
            <a:ext cx="4977711"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ea typeface="+mn-lt"/>
                <a:cs typeface="+mn-lt"/>
              </a:rPr>
              <a:t>Israel Ministry of Foreign Affairs, </a:t>
            </a:r>
            <a:r>
              <a:rPr lang="en-GB" sz="1050" i="1" dirty="0">
                <a:latin typeface="Arial"/>
                <a:ea typeface="+mn-lt"/>
                <a:cs typeface="+mn-lt"/>
              </a:rPr>
              <a:t>HISTORY: Second Temple Period-Return to Zion</a:t>
            </a:r>
            <a:r>
              <a:rPr lang="en-GB" sz="1050" dirty="0">
                <a:latin typeface="Arial"/>
                <a:ea typeface="+mn-lt"/>
                <a:cs typeface="+mn-lt"/>
              </a:rPr>
              <a:t> (2013) &lt;https://mfa.gov.il/mfa/aboutisrael/history/pages/history-%20the%20second%20temple.aspx&gt; [accessed 4 June 2020].</a:t>
            </a:r>
            <a:endParaRPr lang="en-US" sz="1050" dirty="0">
              <a:latin typeface="Arial"/>
            </a:endParaRPr>
          </a:p>
        </p:txBody>
      </p:sp>
      <p:sp>
        <p:nvSpPr>
          <p:cNvPr id="5" name="TextBox 4">
            <a:extLst>
              <a:ext uri="{FF2B5EF4-FFF2-40B4-BE49-F238E27FC236}">
                <a16:creationId xmlns:a16="http://schemas.microsoft.com/office/drawing/2014/main" id="{A29EF166-2324-4892-A5EE-D347626A5F99}"/>
              </a:ext>
            </a:extLst>
          </p:cNvPr>
          <p:cNvSpPr txBox="1"/>
          <p:nvPr/>
        </p:nvSpPr>
        <p:spPr>
          <a:xfrm>
            <a:off x="6732373" y="5743832"/>
            <a:ext cx="4915928"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ea typeface="+mn-lt"/>
                <a:cs typeface="+mn-lt"/>
              </a:rPr>
              <a:t>Israel Antiquities Authority, </a:t>
            </a:r>
            <a:r>
              <a:rPr lang="en-GB" sz="1050" i="1" dirty="0">
                <a:latin typeface="Arial"/>
                <a:ea typeface="+mn-lt"/>
                <a:cs typeface="+mn-lt"/>
              </a:rPr>
              <a:t>Historical Background</a:t>
            </a:r>
            <a:r>
              <a:rPr lang="en-GB" sz="1050" dirty="0">
                <a:latin typeface="Arial"/>
                <a:ea typeface="+mn-lt"/>
                <a:cs typeface="+mn-lt"/>
              </a:rPr>
              <a:t> (2020) &lt;https://www.deadseascrolls.org.il/learn-about-the-scrolls/historical-background&gt; [accessed 4 June 2020].</a:t>
            </a:r>
            <a:endParaRPr lang="en-US" sz="1050">
              <a:latin typeface="Arial"/>
              <a:cs typeface="Arial"/>
            </a:endParaRPr>
          </a:p>
        </p:txBody>
      </p:sp>
    </p:spTree>
    <p:extLst>
      <p:ext uri="{BB962C8B-B14F-4D97-AF65-F5344CB8AC3E}">
        <p14:creationId xmlns:p14="http://schemas.microsoft.com/office/powerpoint/2010/main" val="3601906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9002-2C2F-40CB-854C-EB1075B7491A}"/>
              </a:ext>
            </a:extLst>
          </p:cNvPr>
          <p:cNvSpPr>
            <a:spLocks noGrp="1"/>
          </p:cNvSpPr>
          <p:nvPr>
            <p:ph type="title"/>
          </p:nvPr>
        </p:nvSpPr>
        <p:spPr>
          <a:xfrm>
            <a:off x="1169019" y="466033"/>
            <a:ext cx="10058400" cy="1371600"/>
          </a:xfrm>
        </p:spPr>
        <p:txBody>
          <a:bodyPr>
            <a:normAutofit fontScale="90000"/>
          </a:bodyPr>
          <a:lstStyle/>
          <a:p>
            <a:r>
              <a:rPr lang="en-GB" sz="6500">
                <a:latin typeface="Arial"/>
                <a:cs typeface="Arial"/>
              </a:rPr>
              <a:t>Scrolls linked to the Essenes.</a:t>
            </a:r>
          </a:p>
        </p:txBody>
      </p:sp>
      <p:sp>
        <p:nvSpPr>
          <p:cNvPr id="3" name="Content Placeholder 2">
            <a:extLst>
              <a:ext uri="{FF2B5EF4-FFF2-40B4-BE49-F238E27FC236}">
                <a16:creationId xmlns:a16="http://schemas.microsoft.com/office/drawing/2014/main" id="{C051BA5B-53F3-4BB8-BFC5-B082F4C7E5D4}"/>
              </a:ext>
            </a:extLst>
          </p:cNvPr>
          <p:cNvSpPr>
            <a:spLocks noGrp="1"/>
          </p:cNvSpPr>
          <p:nvPr>
            <p:ph sz="half" idx="1"/>
          </p:nvPr>
        </p:nvSpPr>
        <p:spPr>
          <a:xfrm>
            <a:off x="681318" y="2282414"/>
            <a:ext cx="4663440" cy="3749040"/>
          </a:xfrm>
        </p:spPr>
        <p:txBody>
          <a:bodyPr vert="horz" lIns="91440" tIns="45720" rIns="91440" bIns="45720" rtlCol="0" anchor="t">
            <a:normAutofit fontScale="85000" lnSpcReduction="10000"/>
          </a:bodyPr>
          <a:lstStyle/>
          <a:p>
            <a:r>
              <a:rPr lang="en-GB">
                <a:latin typeface="Arial"/>
                <a:cs typeface="Arial"/>
              </a:rPr>
              <a:t>Essenes- Legal Society or school of Second Temple Judaism.</a:t>
            </a:r>
            <a:endParaRPr lang="en-US">
              <a:latin typeface="Arial"/>
              <a:cs typeface="Arial"/>
            </a:endParaRPr>
          </a:p>
          <a:p>
            <a:r>
              <a:rPr lang="en-GB">
                <a:latin typeface="Arial"/>
                <a:cs typeface="Arial"/>
              </a:rPr>
              <a:t>Influential and important for higher standards of law and purity than in the temple.</a:t>
            </a:r>
          </a:p>
          <a:p>
            <a:r>
              <a:rPr lang="en-GB">
                <a:latin typeface="Arial"/>
                <a:cs typeface="Arial"/>
              </a:rPr>
              <a:t>Often not married but lived in many places, in small communities, studying scripture, engaging in labour to be economically self- sufficient.</a:t>
            </a:r>
          </a:p>
          <a:p>
            <a:r>
              <a:rPr lang="en-GB">
                <a:latin typeface="Arial"/>
                <a:cs typeface="Arial"/>
              </a:rPr>
              <a:t>Qumran- Scroll-burial centre that was gifted or loaned to the Essene to bury scrolls and perserve the text after they were no longer used.</a:t>
            </a:r>
          </a:p>
        </p:txBody>
      </p:sp>
      <p:pic>
        <p:nvPicPr>
          <p:cNvPr id="7" name="Picture 7" descr="A close up of a mountain&#10;&#10;Description generated with high confidence">
            <a:extLst>
              <a:ext uri="{FF2B5EF4-FFF2-40B4-BE49-F238E27FC236}">
                <a16:creationId xmlns:a16="http://schemas.microsoft.com/office/drawing/2014/main" id="{76B7A504-7940-4B6E-AC26-BBE8B905E963}"/>
              </a:ext>
            </a:extLst>
          </p:cNvPr>
          <p:cNvPicPr>
            <a:picLocks noGrp="1" noChangeAspect="1"/>
          </p:cNvPicPr>
          <p:nvPr>
            <p:ph sz="half" idx="2"/>
          </p:nvPr>
        </p:nvPicPr>
        <p:blipFill>
          <a:blip r:embed="rId2"/>
          <a:stretch>
            <a:fillRect/>
          </a:stretch>
        </p:blipFill>
        <p:spPr>
          <a:xfrm>
            <a:off x="7713234" y="1556272"/>
            <a:ext cx="3729316" cy="3668358"/>
          </a:xfrm>
        </p:spPr>
      </p:pic>
      <p:sp>
        <p:nvSpPr>
          <p:cNvPr id="8" name="TextBox 7">
            <a:extLst>
              <a:ext uri="{FF2B5EF4-FFF2-40B4-BE49-F238E27FC236}">
                <a16:creationId xmlns:a16="http://schemas.microsoft.com/office/drawing/2014/main" id="{9E2E0A9E-060B-4DE7-B88E-0DFA5432DB2C}"/>
              </a:ext>
            </a:extLst>
          </p:cNvPr>
          <p:cNvSpPr txBox="1"/>
          <p:nvPr/>
        </p:nvSpPr>
        <p:spPr>
          <a:xfrm>
            <a:off x="8113059" y="5405717"/>
            <a:ext cx="2743200" cy="9002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mn-lt"/>
              </a:rPr>
              <a:t>Sonia Halliday, </a:t>
            </a:r>
            <a:r>
              <a:rPr lang="en-GB" sz="1050" i="1">
                <a:latin typeface="Arial"/>
                <a:ea typeface="+mn-lt"/>
                <a:cs typeface="+mn-lt"/>
              </a:rPr>
              <a:t>Sonia Halliday Photo Library</a:t>
            </a:r>
            <a:r>
              <a:rPr lang="en-GB" sz="1050">
                <a:latin typeface="Arial"/>
                <a:ea typeface="+mn-lt"/>
                <a:cs typeface="+mn-lt"/>
              </a:rPr>
              <a:t> (2010) &lt;http://www.soniahalliday.com/category-view3.php?pri=IS573-9-36.jpg&gt; [accessed 5 June 2020].</a:t>
            </a:r>
            <a:endParaRPr lang="en-US" sz="1050">
              <a:latin typeface="Arial"/>
            </a:endParaRPr>
          </a:p>
        </p:txBody>
      </p:sp>
      <p:sp>
        <p:nvSpPr>
          <p:cNvPr id="9" name="TextBox 8">
            <a:extLst>
              <a:ext uri="{FF2B5EF4-FFF2-40B4-BE49-F238E27FC236}">
                <a16:creationId xmlns:a16="http://schemas.microsoft.com/office/drawing/2014/main" id="{9A9FF824-D223-4BF4-8ED0-9DFFA326A3D7}"/>
              </a:ext>
            </a:extLst>
          </p:cNvPr>
          <p:cNvSpPr txBox="1"/>
          <p:nvPr/>
        </p:nvSpPr>
        <p:spPr>
          <a:xfrm>
            <a:off x="411817" y="5432050"/>
            <a:ext cx="4123763"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mn-lt"/>
              </a:rPr>
              <a:t>Joan E. Taylor, </a:t>
            </a:r>
            <a:r>
              <a:rPr lang="en-GB" sz="1050" i="1">
                <a:latin typeface="Arial"/>
                <a:ea typeface="+mn-lt"/>
                <a:cs typeface="+mn-lt"/>
              </a:rPr>
              <a:t>The Essenes, the scrolls, and the Dead Sea</a:t>
            </a:r>
            <a:r>
              <a:rPr lang="en-GB" sz="1050">
                <a:latin typeface="Arial"/>
                <a:ea typeface="+mn-lt"/>
                <a:cs typeface="+mn-lt"/>
              </a:rPr>
              <a:t>, 1st edn. (Oxford: Oxford University Press, 2012), in , &lt;https://www-oxfordscholarship-com.ezproxy.uwtsd.ac.uk/view/10.1093/acprof:oso/9780199554485.001.0001/acprof-9780199554485-chapter-8&gt; [accessed 5 June 2020].</a:t>
            </a:r>
            <a:endParaRPr lang="en-US" sz="1050">
              <a:latin typeface="Arial"/>
            </a:endParaRPr>
          </a:p>
        </p:txBody>
      </p:sp>
    </p:spTree>
    <p:extLst>
      <p:ext uri="{BB962C8B-B14F-4D97-AF65-F5344CB8AC3E}">
        <p14:creationId xmlns:p14="http://schemas.microsoft.com/office/powerpoint/2010/main" val="2108983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510D2-6900-4415-AC13-510045DB5219}"/>
              </a:ext>
            </a:extLst>
          </p:cNvPr>
          <p:cNvSpPr>
            <a:spLocks noGrp="1"/>
          </p:cNvSpPr>
          <p:nvPr>
            <p:ph type="title"/>
          </p:nvPr>
        </p:nvSpPr>
        <p:spPr/>
        <p:txBody>
          <a:bodyPr>
            <a:normAutofit/>
          </a:bodyPr>
          <a:lstStyle/>
          <a:p>
            <a:r>
              <a:rPr lang="en-GB" sz="6500">
                <a:latin typeface="Arial"/>
                <a:cs typeface="Arial"/>
              </a:rPr>
              <a:t>Scholarly Debates</a:t>
            </a:r>
          </a:p>
        </p:txBody>
      </p:sp>
      <p:sp>
        <p:nvSpPr>
          <p:cNvPr id="3" name="Content Placeholder 2">
            <a:extLst>
              <a:ext uri="{FF2B5EF4-FFF2-40B4-BE49-F238E27FC236}">
                <a16:creationId xmlns:a16="http://schemas.microsoft.com/office/drawing/2014/main" id="{B31D9C8F-20A3-4AA8-B70C-40E572F369BD}"/>
              </a:ext>
            </a:extLst>
          </p:cNvPr>
          <p:cNvSpPr>
            <a:spLocks noGrp="1"/>
          </p:cNvSpPr>
          <p:nvPr>
            <p:ph idx="1"/>
          </p:nvPr>
        </p:nvSpPr>
        <p:spPr/>
        <p:txBody>
          <a:bodyPr vert="horz" lIns="91440" tIns="45720" rIns="91440" bIns="45720" rtlCol="0" anchor="t">
            <a:normAutofit/>
          </a:bodyPr>
          <a:lstStyle/>
          <a:p>
            <a:r>
              <a:rPr lang="en-GB" sz="1800">
                <a:latin typeface="Arial"/>
                <a:ea typeface="+mn-lt"/>
                <a:cs typeface="+mn-lt"/>
              </a:rPr>
              <a:t>Lawrence H Schiffman states:</a:t>
            </a:r>
          </a:p>
          <a:p>
            <a:pPr lvl="1"/>
            <a:r>
              <a:rPr lang="en-GB" sz="1800">
                <a:latin typeface="Arial"/>
                <a:ea typeface="+mn-lt"/>
                <a:cs typeface="+mn-lt"/>
              </a:rPr>
              <a:t>"If, indeed, the Essenes are to be identified with the sect of the Dead Sea Scrolls, then the Qumran evidence may be used to fill in the picture derived from the classical sources. If not, scholars would have to reckon with two sects having similar teachings and similar ways of life. As a matter of fact, Palestine in the Second Commonwealth period was replete with various sects and movements, each contributing to the religious ferment of the times."</a:t>
            </a:r>
            <a:endParaRPr lang="en-GB" sz="1800">
              <a:latin typeface="Arial"/>
            </a:endParaRPr>
          </a:p>
          <a:p>
            <a:pPr lvl="1"/>
            <a:r>
              <a:rPr lang="en-GB" sz="1050">
                <a:latin typeface="Arial"/>
                <a:ea typeface="+mn-lt"/>
                <a:cs typeface="+mn-lt"/>
              </a:rPr>
              <a:t>Lawrence H Schiffman, </a:t>
            </a:r>
            <a:r>
              <a:rPr lang="en-GB" sz="1050" i="1">
                <a:latin typeface="Arial"/>
                <a:ea typeface="+mn-lt"/>
                <a:cs typeface="+mn-lt"/>
              </a:rPr>
              <a:t>Essenes</a:t>
            </a:r>
            <a:r>
              <a:rPr lang="en-GB" sz="1050">
                <a:latin typeface="Arial"/>
                <a:ea typeface="+mn-lt"/>
                <a:cs typeface="+mn-lt"/>
              </a:rPr>
              <a:t>, ed. by Lindsay Jones, 2nd edn. (USA: Macmillan Reference, 2005), in , &lt;https://go-gale-com.ezproxy.uwtsd.ac.uk/ps/i.do?p=GVRL&amp;u=walamp&amp;id=GALE|CX3424500952&amp;v=2.1&amp;it=r&amp;sid=exlibris&gt; [accessed 5 June 2020].</a:t>
            </a:r>
            <a:endParaRPr lang="en-GB" sz="1050" dirty="0">
              <a:latin typeface="Arial"/>
              <a:cs typeface="Arial"/>
            </a:endParaRPr>
          </a:p>
          <a:p>
            <a:pPr lvl="1"/>
            <a:endParaRPr lang="en-GB" sz="1800" dirty="0">
              <a:latin typeface="Arial"/>
              <a:cs typeface="Arial"/>
            </a:endParaRPr>
          </a:p>
          <a:p>
            <a:pPr marL="274320" lvl="1" indent="0">
              <a:buNone/>
            </a:pPr>
            <a:r>
              <a:rPr lang="en-GB" sz="1800">
                <a:latin typeface="Arial"/>
                <a:cs typeface="Arial"/>
              </a:rPr>
              <a:t>John J Collins states:</a:t>
            </a:r>
          </a:p>
          <a:p>
            <a:pPr marL="274320" lvl="1" indent="0">
              <a:buNone/>
            </a:pPr>
            <a:r>
              <a:rPr lang="en-GB" sz="1800" dirty="0">
                <a:latin typeface="Arial"/>
                <a:cs typeface="Arial"/>
              </a:rPr>
              <a:t>"At most, Qumran was one settlement of the yahad. It was never the Yahad in it'd entirety. </a:t>
            </a:r>
            <a:r>
              <a:rPr lang="en-GB" sz="1800">
                <a:latin typeface="Arial"/>
                <a:cs typeface="Arial"/>
              </a:rPr>
              <a:t>There is no good evidence that it was the headquaters or mother-house of the sect."</a:t>
            </a:r>
            <a:endParaRPr lang="en-GB" sz="1800" dirty="0">
              <a:latin typeface="Arial"/>
              <a:cs typeface="Arial"/>
            </a:endParaRPr>
          </a:p>
          <a:p>
            <a:pPr lvl="1"/>
            <a:endParaRPr lang="en-GB" dirty="0"/>
          </a:p>
          <a:p>
            <a:pPr lvl="1"/>
            <a:endParaRPr lang="en-GB" dirty="0"/>
          </a:p>
          <a:p>
            <a:endParaRPr lang="en-GB" cap="all" dirty="0"/>
          </a:p>
          <a:p>
            <a:endParaRPr lang="en-GB" dirty="0"/>
          </a:p>
        </p:txBody>
      </p:sp>
      <p:sp>
        <p:nvSpPr>
          <p:cNvPr id="4" name="TextBox 3">
            <a:extLst>
              <a:ext uri="{FF2B5EF4-FFF2-40B4-BE49-F238E27FC236}">
                <a16:creationId xmlns:a16="http://schemas.microsoft.com/office/drawing/2014/main" id="{966A7651-C715-4927-9D4A-9A0D2042906E}"/>
              </a:ext>
            </a:extLst>
          </p:cNvPr>
          <p:cNvSpPr txBox="1"/>
          <p:nvPr/>
        </p:nvSpPr>
        <p:spPr>
          <a:xfrm>
            <a:off x="1380564" y="5916706"/>
            <a:ext cx="5038164"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mn-lt"/>
              </a:rPr>
              <a:t>John J. Collins, 'Beyond the Qumran Community: Social Organization in the Dead Sea Scrolls', </a:t>
            </a:r>
            <a:r>
              <a:rPr lang="en-GB" sz="1050" i="1">
                <a:latin typeface="Arial"/>
                <a:ea typeface="+mn-lt"/>
                <a:cs typeface="+mn-lt"/>
              </a:rPr>
              <a:t>Dead Sea Discoveries</a:t>
            </a:r>
            <a:r>
              <a:rPr lang="en-GB" sz="1050">
                <a:latin typeface="Arial"/>
                <a:ea typeface="+mn-lt"/>
                <a:cs typeface="+mn-lt"/>
              </a:rPr>
              <a:t>, 16.3, (2009), .</a:t>
            </a:r>
            <a:endParaRPr lang="en-US" sz="1050">
              <a:latin typeface="Arial"/>
            </a:endParaRPr>
          </a:p>
        </p:txBody>
      </p:sp>
    </p:spTree>
    <p:extLst>
      <p:ext uri="{BB962C8B-B14F-4D97-AF65-F5344CB8AC3E}">
        <p14:creationId xmlns:p14="http://schemas.microsoft.com/office/powerpoint/2010/main" val="280273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0F4A8-01B5-4D58-8BAE-FB86E4903BA0}"/>
              </a:ext>
            </a:extLst>
          </p:cNvPr>
          <p:cNvSpPr>
            <a:spLocks noGrp="1"/>
          </p:cNvSpPr>
          <p:nvPr>
            <p:ph type="title"/>
          </p:nvPr>
        </p:nvSpPr>
        <p:spPr>
          <a:xfrm>
            <a:off x="493672" y="396372"/>
            <a:ext cx="12021056" cy="1496860"/>
          </a:xfrm>
        </p:spPr>
        <p:txBody>
          <a:bodyPr>
            <a:noAutofit/>
          </a:bodyPr>
          <a:lstStyle/>
          <a:p>
            <a:r>
              <a:rPr lang="en-GB" sz="5000">
                <a:latin typeface="Arial"/>
                <a:cs typeface="Arial"/>
              </a:rPr>
              <a:t>Recent findings: linking scrolls through animal DNA</a:t>
            </a:r>
            <a:endParaRPr lang="en-US" sz="5000"/>
          </a:p>
        </p:txBody>
      </p:sp>
      <p:pic>
        <p:nvPicPr>
          <p:cNvPr id="5" name="Picture 5" descr="A screenshot of a map&#10;&#10;Description generated with high confidence">
            <a:extLst>
              <a:ext uri="{FF2B5EF4-FFF2-40B4-BE49-F238E27FC236}">
                <a16:creationId xmlns:a16="http://schemas.microsoft.com/office/drawing/2014/main" id="{9B944622-9DF8-4BC9-ACED-54749507C5C8}"/>
              </a:ext>
            </a:extLst>
          </p:cNvPr>
          <p:cNvPicPr>
            <a:picLocks noGrp="1" noChangeAspect="1"/>
          </p:cNvPicPr>
          <p:nvPr>
            <p:ph sz="half" idx="1"/>
          </p:nvPr>
        </p:nvPicPr>
        <p:blipFill>
          <a:blip r:embed="rId2"/>
          <a:stretch>
            <a:fillRect/>
          </a:stretch>
        </p:blipFill>
        <p:spPr>
          <a:xfrm>
            <a:off x="1327453" y="1925547"/>
            <a:ext cx="2746954" cy="3702620"/>
          </a:xfrm>
        </p:spPr>
      </p:pic>
      <p:sp>
        <p:nvSpPr>
          <p:cNvPr id="4" name="Content Placeholder 3">
            <a:extLst>
              <a:ext uri="{FF2B5EF4-FFF2-40B4-BE49-F238E27FC236}">
                <a16:creationId xmlns:a16="http://schemas.microsoft.com/office/drawing/2014/main" id="{7A7EA3A9-03C6-4DF1-8296-FAE24BA156A1}"/>
              </a:ext>
            </a:extLst>
          </p:cNvPr>
          <p:cNvSpPr>
            <a:spLocks noGrp="1"/>
          </p:cNvSpPr>
          <p:nvPr>
            <p:ph sz="half" idx="2"/>
          </p:nvPr>
        </p:nvSpPr>
        <p:spPr>
          <a:xfrm>
            <a:off x="6941924" y="1518572"/>
            <a:ext cx="4663440" cy="3749040"/>
          </a:xfrm>
        </p:spPr>
        <p:txBody>
          <a:bodyPr vert="horz" lIns="91440" tIns="45720" rIns="91440" bIns="45720" rtlCol="0" anchor="t">
            <a:normAutofit lnSpcReduction="10000"/>
          </a:bodyPr>
          <a:lstStyle/>
          <a:p>
            <a:r>
              <a:rPr lang="en-GB">
                <a:latin typeface="Arial"/>
                <a:cs typeface="Arial"/>
              </a:rPr>
              <a:t>Research combined genetic analysis extracted from the Dead Sea Scroll fragments with historical and philological examinations of ancient and religious works.</a:t>
            </a:r>
          </a:p>
          <a:p>
            <a:r>
              <a:rPr lang="en-GB">
                <a:latin typeface="Arial"/>
                <a:cs typeface="Arial"/>
              </a:rPr>
              <a:t>They identified skins of three species of animal: domestic sheep, cow and goat.</a:t>
            </a:r>
          </a:p>
          <a:p>
            <a:r>
              <a:rPr lang="en-GB">
                <a:latin typeface="Arial"/>
                <a:cs typeface="Arial"/>
              </a:rPr>
              <a:t>All the DSS scrolls sampled were made of sheep skin apart from two scrolls.4Q70 and 4Q72b which were made from cow skin.</a:t>
            </a:r>
          </a:p>
        </p:txBody>
      </p:sp>
      <p:sp>
        <p:nvSpPr>
          <p:cNvPr id="3" name="TextBox 2">
            <a:extLst>
              <a:ext uri="{FF2B5EF4-FFF2-40B4-BE49-F238E27FC236}">
                <a16:creationId xmlns:a16="http://schemas.microsoft.com/office/drawing/2014/main" id="{81575B1C-FA85-4CA0-BFA8-CD0ECA63AFEE}"/>
              </a:ext>
            </a:extLst>
          </p:cNvPr>
          <p:cNvSpPr txBox="1"/>
          <p:nvPr/>
        </p:nvSpPr>
        <p:spPr>
          <a:xfrm>
            <a:off x="6798441" y="5729061"/>
            <a:ext cx="510226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mn-lt"/>
              </a:rPr>
              <a:t>Sarit Anava, Moran Neuhof, Hila Gingold, Noam Mizrahi, Mattias Jakobsson, Oded Rechavi, 'Illuminating Genetic Mysteries of the Dead Sea Scrolls', </a:t>
            </a:r>
            <a:r>
              <a:rPr lang="en-GB" sz="1050" i="1">
                <a:latin typeface="Arial"/>
                <a:ea typeface="+mn-lt"/>
                <a:cs typeface="+mn-lt"/>
              </a:rPr>
              <a:t>Cell</a:t>
            </a:r>
            <a:r>
              <a:rPr lang="en-GB" sz="1050">
                <a:latin typeface="Arial"/>
                <a:ea typeface="+mn-lt"/>
                <a:cs typeface="+mn-lt"/>
              </a:rPr>
              <a:t>, 181.1-14, (2020), , in </a:t>
            </a:r>
            <a:r>
              <a:rPr lang="en-GB" sz="1050" i="1">
                <a:latin typeface="Arial"/>
                <a:ea typeface="+mn-lt"/>
                <a:cs typeface="+mn-lt"/>
              </a:rPr>
              <a:t>&lt;https://www.cell.com/cell/fulltext/S0092-8674(20)30552-3&gt; [accessed 3 June 2020].</a:t>
            </a:r>
            <a:endParaRPr lang="en-US" sz="1050">
              <a:latin typeface="Arial"/>
            </a:endParaRPr>
          </a:p>
        </p:txBody>
      </p:sp>
      <p:sp>
        <p:nvSpPr>
          <p:cNvPr id="6" name="TextBox 5">
            <a:extLst>
              <a:ext uri="{FF2B5EF4-FFF2-40B4-BE49-F238E27FC236}">
                <a16:creationId xmlns:a16="http://schemas.microsoft.com/office/drawing/2014/main" id="{FAB79992-AC56-4A73-B67C-E7533A5B3A6F}"/>
              </a:ext>
            </a:extLst>
          </p:cNvPr>
          <p:cNvSpPr txBox="1"/>
          <p:nvPr/>
        </p:nvSpPr>
        <p:spPr>
          <a:xfrm>
            <a:off x="368344" y="5764974"/>
            <a:ext cx="513358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mn-lt"/>
              </a:rPr>
              <a:t>Sarit Anava, Moran Neuhof, Hila Gingold, Noam Mizrahi, Mattias Jakobsson, Oded Rechavi, 'Illuminating Genetic Mysteries of the Dead Sea Scrolls', </a:t>
            </a:r>
            <a:r>
              <a:rPr lang="en-GB" sz="1050" i="1">
                <a:latin typeface="Arial"/>
                <a:ea typeface="+mn-lt"/>
                <a:cs typeface="+mn-lt"/>
              </a:rPr>
              <a:t>Cell</a:t>
            </a:r>
            <a:r>
              <a:rPr lang="en-GB" sz="1050">
                <a:latin typeface="Arial"/>
                <a:ea typeface="+mn-lt"/>
                <a:cs typeface="+mn-lt"/>
              </a:rPr>
              <a:t>, 181.1-14, (2020), , in </a:t>
            </a:r>
            <a:r>
              <a:rPr lang="en-GB" sz="1050" i="1">
                <a:latin typeface="Arial"/>
                <a:ea typeface="+mn-lt"/>
                <a:cs typeface="+mn-lt"/>
              </a:rPr>
              <a:t>&lt;https://www.cell.com/cell/fulltext/S0092-8674(20)30552-3&gt; [accessed 3 June 2020].</a:t>
            </a:r>
            <a:endParaRPr lang="en-US" sz="1050">
              <a:latin typeface="Arial"/>
            </a:endParaRPr>
          </a:p>
        </p:txBody>
      </p:sp>
    </p:spTree>
    <p:extLst>
      <p:ext uri="{BB962C8B-B14F-4D97-AF65-F5344CB8AC3E}">
        <p14:creationId xmlns:p14="http://schemas.microsoft.com/office/powerpoint/2010/main" val="283758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886B-9EB2-4CF6-AE3F-E07BB6910BDA}"/>
              </a:ext>
            </a:extLst>
          </p:cNvPr>
          <p:cNvSpPr>
            <a:spLocks noGrp="1"/>
          </p:cNvSpPr>
          <p:nvPr>
            <p:ph type="title"/>
          </p:nvPr>
        </p:nvSpPr>
        <p:spPr>
          <a:xfrm>
            <a:off x="502024" y="642594"/>
            <a:ext cx="11170023" cy="1371600"/>
          </a:xfrm>
        </p:spPr>
        <p:txBody>
          <a:bodyPr>
            <a:noAutofit/>
          </a:bodyPr>
          <a:lstStyle/>
          <a:p>
            <a:r>
              <a:rPr lang="en-GB" sz="6500">
                <a:latin typeface="Arial"/>
                <a:ea typeface="+mj-lt"/>
                <a:cs typeface="+mj-lt"/>
              </a:rPr>
              <a:t>What does this new information tell us?</a:t>
            </a:r>
            <a:endParaRPr lang="en-US" sz="6500">
              <a:latin typeface="Arial"/>
            </a:endParaRPr>
          </a:p>
        </p:txBody>
      </p:sp>
      <p:sp>
        <p:nvSpPr>
          <p:cNvPr id="3" name="Content Placeholder 2">
            <a:extLst>
              <a:ext uri="{FF2B5EF4-FFF2-40B4-BE49-F238E27FC236}">
                <a16:creationId xmlns:a16="http://schemas.microsoft.com/office/drawing/2014/main" id="{0D647E29-F105-444C-A585-0C069581FF8E}"/>
              </a:ext>
            </a:extLst>
          </p:cNvPr>
          <p:cNvSpPr>
            <a:spLocks noGrp="1"/>
          </p:cNvSpPr>
          <p:nvPr>
            <p:ph sz="half" idx="1"/>
          </p:nvPr>
        </p:nvSpPr>
        <p:spPr>
          <a:xfrm>
            <a:off x="1030942" y="2363095"/>
            <a:ext cx="4699298" cy="3489065"/>
          </a:xfrm>
        </p:spPr>
        <p:txBody>
          <a:bodyPr vert="horz" lIns="91440" tIns="45720" rIns="91440" bIns="45720" rtlCol="0" anchor="t">
            <a:normAutofit lnSpcReduction="10000"/>
          </a:bodyPr>
          <a:lstStyle/>
          <a:p>
            <a:r>
              <a:rPr lang="en-GB">
                <a:latin typeface="Arial"/>
                <a:cs typeface="Arial"/>
              </a:rPr>
              <a:t>The scrolls 4Q70 and 4Q72b were made from cow skin and the Judean Desert was not suited for cow husbandry, there was no evidence for the processing of cow skins in Qumran .</a:t>
            </a:r>
          </a:p>
          <a:p>
            <a:endParaRPr lang="en-GB" dirty="0"/>
          </a:p>
          <a:p>
            <a:r>
              <a:rPr lang="en-GB">
                <a:latin typeface="Arial"/>
                <a:cs typeface="Arial"/>
              </a:rPr>
              <a:t>The scrolls 4Q70 and 4Q72b were part of the Jeremiah scrolls and  most likely brought to the Qumran caves from the outside.</a:t>
            </a:r>
            <a:endParaRPr lang="en-GB" dirty="0">
              <a:latin typeface="Arial"/>
              <a:cs typeface="Arial"/>
            </a:endParaRPr>
          </a:p>
        </p:txBody>
      </p:sp>
      <p:sp>
        <p:nvSpPr>
          <p:cNvPr id="4" name="Content Placeholder 3">
            <a:extLst>
              <a:ext uri="{FF2B5EF4-FFF2-40B4-BE49-F238E27FC236}">
                <a16:creationId xmlns:a16="http://schemas.microsoft.com/office/drawing/2014/main" id="{7074B870-80D9-4A96-B546-5756B31CBAB5}"/>
              </a:ext>
            </a:extLst>
          </p:cNvPr>
          <p:cNvSpPr>
            <a:spLocks noGrp="1"/>
          </p:cNvSpPr>
          <p:nvPr>
            <p:ph sz="half" idx="2"/>
          </p:nvPr>
        </p:nvSpPr>
        <p:spPr>
          <a:xfrm>
            <a:off x="6497619" y="2506532"/>
            <a:ext cx="4663440" cy="3749040"/>
          </a:xfrm>
        </p:spPr>
        <p:txBody>
          <a:bodyPr vert="horz" lIns="91440" tIns="45720" rIns="91440" bIns="45720" rtlCol="0" anchor="t">
            <a:normAutofit lnSpcReduction="10000"/>
          </a:bodyPr>
          <a:lstStyle/>
          <a:p>
            <a:r>
              <a:rPr lang="en-GB">
                <a:latin typeface="Arial"/>
                <a:cs typeface="Arial"/>
              </a:rPr>
              <a:t> The fragments taken from two scrolls 4Q344 and 4Q59 are different from all the other samples taken from the Qumran scrolls which indicates they are unrelated to the scrolls found in the Qumran caves and were unearthed in other caves found in the Judean Desert.</a:t>
            </a:r>
          </a:p>
        </p:txBody>
      </p:sp>
      <p:sp>
        <p:nvSpPr>
          <p:cNvPr id="5" name="TextBox 4">
            <a:extLst>
              <a:ext uri="{FF2B5EF4-FFF2-40B4-BE49-F238E27FC236}">
                <a16:creationId xmlns:a16="http://schemas.microsoft.com/office/drawing/2014/main" id="{AAAFD001-F92C-4718-8000-B2438C4836D0}"/>
              </a:ext>
            </a:extLst>
          </p:cNvPr>
          <p:cNvSpPr txBox="1"/>
          <p:nvPr/>
        </p:nvSpPr>
        <p:spPr>
          <a:xfrm>
            <a:off x="6175331" y="5862181"/>
            <a:ext cx="5665938"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latin typeface="Arial"/>
                <a:ea typeface="+mn-lt"/>
                <a:cs typeface="+mn-lt"/>
              </a:rPr>
              <a:t>Sarit Anava, Moran Neuhof, Hila Gingold, Noam Mizrahi, Mattias Jakobsson, Oded Rechavi, 'Illuminating Genetic Mysteries of the Dead Sea Scrolls', </a:t>
            </a:r>
            <a:r>
              <a:rPr lang="en-GB" sz="1050" i="1">
                <a:latin typeface="Arial"/>
                <a:ea typeface="+mn-lt"/>
                <a:cs typeface="+mn-lt"/>
              </a:rPr>
              <a:t>Cell</a:t>
            </a:r>
            <a:r>
              <a:rPr lang="en-GB" sz="1050">
                <a:latin typeface="Arial"/>
                <a:ea typeface="+mn-lt"/>
                <a:cs typeface="+mn-lt"/>
              </a:rPr>
              <a:t>, 181.1-14, (2020), , in </a:t>
            </a:r>
            <a:r>
              <a:rPr lang="en-GB" sz="1050" i="1">
                <a:latin typeface="Arial"/>
                <a:ea typeface="+mn-lt"/>
                <a:cs typeface="+mn-lt"/>
              </a:rPr>
              <a:t>&lt;https://www.cell.com/cell/fulltext/S0092-8674(20)30552-3&gt; [accessed 3 June 2020].</a:t>
            </a:r>
            <a:endParaRPr lang="en-US" sz="1050">
              <a:latin typeface="Arial"/>
            </a:endParaRPr>
          </a:p>
        </p:txBody>
      </p:sp>
    </p:spTree>
    <p:extLst>
      <p:ext uri="{BB962C8B-B14F-4D97-AF65-F5344CB8AC3E}">
        <p14:creationId xmlns:p14="http://schemas.microsoft.com/office/powerpoint/2010/main" val="2377303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E1B6-2BD9-43C4-8222-FDCCA6C8CE1C}"/>
              </a:ext>
            </a:extLst>
          </p:cNvPr>
          <p:cNvSpPr>
            <a:spLocks noGrp="1"/>
          </p:cNvSpPr>
          <p:nvPr>
            <p:ph type="title"/>
          </p:nvPr>
        </p:nvSpPr>
        <p:spPr/>
        <p:txBody>
          <a:bodyPr/>
          <a:lstStyle/>
          <a:p>
            <a:r>
              <a:rPr lang="en-GB" sz="6500">
                <a:latin typeface="Arial"/>
                <a:cs typeface="Arial"/>
              </a:rPr>
              <a:t>Conclusion</a:t>
            </a:r>
            <a:endParaRPr lang="en-GB"/>
          </a:p>
        </p:txBody>
      </p:sp>
      <p:sp>
        <p:nvSpPr>
          <p:cNvPr id="3" name="Content Placeholder 2">
            <a:extLst>
              <a:ext uri="{FF2B5EF4-FFF2-40B4-BE49-F238E27FC236}">
                <a16:creationId xmlns:a16="http://schemas.microsoft.com/office/drawing/2014/main" id="{852D3532-7097-4793-BBB4-4916CF04D2EB}"/>
              </a:ext>
            </a:extLst>
          </p:cNvPr>
          <p:cNvSpPr>
            <a:spLocks noGrp="1"/>
          </p:cNvSpPr>
          <p:nvPr>
            <p:ph idx="1"/>
          </p:nvPr>
        </p:nvSpPr>
        <p:spPr/>
        <p:txBody>
          <a:bodyPr vert="horz" lIns="91440" tIns="45720" rIns="91440" bIns="45720" rtlCol="0" anchor="t">
            <a:noAutofit/>
          </a:bodyPr>
          <a:lstStyle/>
          <a:p>
            <a:r>
              <a:rPr lang="en-GB" sz="1600">
                <a:latin typeface="Arial"/>
                <a:cs typeface="Arial"/>
              </a:rPr>
              <a:t>The Dead Sea Scrolls are the most important find of the last hundred years. They are a primary source which date from the 2nd century BCE to the 2nd century CE. They inform us how Jews of the Second Temple era interacted with each other. They inform us of a community who lived at Qumran which were thought to be the Essenes who were an important and influential legal society who had high standards of the law and purity.</a:t>
            </a:r>
          </a:p>
          <a:p>
            <a:r>
              <a:rPr lang="en-GB" sz="1600">
                <a:latin typeface="Arial"/>
                <a:cs typeface="Arial"/>
              </a:rPr>
              <a:t>Recent findings have shown that the scrolls can be linked together through animal DNA. It identified two Jeremiah scrolls that were different from the other scrolls as they were made from cow's skin which also showed that they were probably brought to the Qumran caves from the outside. Using the same technique it was shown that two different scrolls thought to be found in cave 4 scrolls 4Q344 and 4Q59 were infact unrelated to all the other scrolls found at Qumran and were unearthed in other caves elsewhere.</a:t>
            </a:r>
          </a:p>
          <a:p>
            <a:r>
              <a:rPr lang="en-GB" sz="1600">
                <a:latin typeface="Arial"/>
                <a:cs typeface="Arial"/>
              </a:rPr>
              <a:t>Interestingly 73 years after the first scroll was found Scholars are still finding new and interesting facts surrounding the DSS.</a:t>
            </a:r>
            <a:endParaRPr lang="en-GB" sz="1600" dirty="0">
              <a:latin typeface="Arial"/>
              <a:cs typeface="Arial"/>
            </a:endParaRPr>
          </a:p>
        </p:txBody>
      </p:sp>
    </p:spTree>
    <p:extLst>
      <p:ext uri="{BB962C8B-B14F-4D97-AF65-F5344CB8AC3E}">
        <p14:creationId xmlns:p14="http://schemas.microsoft.com/office/powerpoint/2010/main" val="3873296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9D5A6-9ADB-41C8-93AC-2C2287E71080}"/>
              </a:ext>
            </a:extLst>
          </p:cNvPr>
          <p:cNvSpPr>
            <a:spLocks noGrp="1"/>
          </p:cNvSpPr>
          <p:nvPr>
            <p:ph type="title"/>
          </p:nvPr>
        </p:nvSpPr>
        <p:spPr>
          <a:xfrm>
            <a:off x="440498" y="-56776"/>
            <a:ext cx="10058400" cy="1371600"/>
          </a:xfrm>
        </p:spPr>
        <p:txBody>
          <a:bodyPr>
            <a:normAutofit fontScale="90000"/>
          </a:bodyPr>
          <a:lstStyle/>
          <a:p>
            <a:br>
              <a:rPr lang="en-GB"/>
            </a:br>
            <a:r>
              <a:rPr lang="en-GB" sz="6500">
                <a:latin typeface="Arial"/>
                <a:cs typeface="Arial"/>
              </a:rPr>
              <a:t>Bibliography</a:t>
            </a:r>
            <a:endParaRPr lang="en-GB"/>
          </a:p>
        </p:txBody>
      </p:sp>
      <p:sp>
        <p:nvSpPr>
          <p:cNvPr id="3" name="Content Placeholder 2">
            <a:extLst>
              <a:ext uri="{FF2B5EF4-FFF2-40B4-BE49-F238E27FC236}">
                <a16:creationId xmlns:a16="http://schemas.microsoft.com/office/drawing/2014/main" id="{61747578-0900-4900-9457-C78895852CA8}"/>
              </a:ext>
            </a:extLst>
          </p:cNvPr>
          <p:cNvSpPr>
            <a:spLocks noGrp="1"/>
          </p:cNvSpPr>
          <p:nvPr>
            <p:ph idx="1"/>
          </p:nvPr>
        </p:nvSpPr>
        <p:spPr>
          <a:xfrm>
            <a:off x="377868" y="1487256"/>
            <a:ext cx="10058400" cy="4997843"/>
          </a:xfrm>
        </p:spPr>
        <p:txBody>
          <a:bodyPr vert="horz" lIns="91440" tIns="45720" rIns="91440" bIns="45720" rtlCol="0" anchor="t">
            <a:noAutofit/>
          </a:bodyPr>
          <a:lstStyle/>
          <a:p>
            <a:r>
              <a:rPr lang="en-GB" sz="1200">
                <a:latin typeface="Arial"/>
                <a:ea typeface="+mn-lt"/>
                <a:cs typeface="Arial"/>
              </a:rPr>
              <a:t> Anava Sarit, Neuhof Moran, Gingold Hila, Mizrahi Noam, Jakobsson Mattias, Rechavi Oded, 'Illuminating Genetic Mysteries of the Dead Sea Scrolls', </a:t>
            </a:r>
            <a:r>
              <a:rPr lang="en-GB" sz="1200" i="1">
                <a:latin typeface="Arial"/>
                <a:ea typeface="+mn-lt"/>
                <a:cs typeface="Arial"/>
              </a:rPr>
              <a:t>Cell</a:t>
            </a:r>
            <a:r>
              <a:rPr lang="en-GB" sz="1200">
                <a:latin typeface="Arial"/>
                <a:ea typeface="+mn-lt"/>
                <a:cs typeface="Arial"/>
              </a:rPr>
              <a:t>, 181.1-14, (2020), , in </a:t>
            </a:r>
            <a:r>
              <a:rPr lang="en-GB" sz="1200" i="1">
                <a:latin typeface="Arial"/>
                <a:ea typeface="+mn-lt"/>
                <a:cs typeface="Arial"/>
              </a:rPr>
              <a:t>&lt;https://www.cell.com/cell/fulltext/S0092-8674(20)30552-3&gt; [accessed 3 June 2020].</a:t>
            </a:r>
          </a:p>
          <a:p>
            <a:r>
              <a:rPr lang="en-GB" sz="1200">
                <a:latin typeface="Arial"/>
                <a:ea typeface="+mn-lt"/>
                <a:cs typeface="Arial"/>
              </a:rPr>
              <a:t> Collins John J, 'Beyond the Qumran Community: Social Organization in the Dead Sea Scrolls', </a:t>
            </a:r>
            <a:r>
              <a:rPr lang="en-GB" sz="1200" i="1">
                <a:latin typeface="Arial"/>
                <a:ea typeface="+mn-lt"/>
                <a:cs typeface="Arial"/>
              </a:rPr>
              <a:t>Dead Sea Discoveries</a:t>
            </a:r>
            <a:r>
              <a:rPr lang="en-GB" sz="1200">
                <a:latin typeface="Arial"/>
                <a:ea typeface="+mn-lt"/>
                <a:cs typeface="Arial"/>
              </a:rPr>
              <a:t>, 16.3, (2009), .</a:t>
            </a:r>
            <a:endParaRPr lang="en-GB" sz="1200" dirty="0">
              <a:ea typeface="+mn-lt"/>
              <a:cs typeface="+mn-lt"/>
            </a:endParaRPr>
          </a:p>
          <a:p>
            <a:r>
              <a:rPr lang="en-GB" sz="1200">
                <a:latin typeface="Arial"/>
                <a:ea typeface="+mn-lt"/>
                <a:cs typeface="Arial"/>
              </a:rPr>
              <a:t> Halliday Sonia, </a:t>
            </a:r>
            <a:r>
              <a:rPr lang="en-GB" sz="1200" i="1">
                <a:latin typeface="Arial"/>
                <a:ea typeface="+mn-lt"/>
                <a:cs typeface="Arial"/>
              </a:rPr>
              <a:t>Sonia Halliday Photo Library</a:t>
            </a:r>
            <a:r>
              <a:rPr lang="en-GB" sz="1200">
                <a:latin typeface="Arial"/>
                <a:ea typeface="+mn-lt"/>
                <a:cs typeface="Arial"/>
              </a:rPr>
              <a:t> (2010) &lt;http://www.soniahalliday.com/category-view3.php?pri=IS573-9-36.jpg&gt; [accessed 5 June 2020].</a:t>
            </a:r>
            <a:endParaRPr lang="en-GB" sz="1200" dirty="0">
              <a:ea typeface="+mn-lt"/>
              <a:cs typeface="+mn-lt"/>
            </a:endParaRPr>
          </a:p>
          <a:p>
            <a:r>
              <a:rPr lang="en-GB" sz="1200">
                <a:latin typeface="Arial"/>
                <a:ea typeface="+mn-lt"/>
                <a:cs typeface="Arial"/>
              </a:rPr>
              <a:t>Israel Antiquities Authority, </a:t>
            </a:r>
            <a:r>
              <a:rPr lang="en-GB" sz="1200" i="1">
                <a:latin typeface="Arial"/>
                <a:ea typeface="+mn-lt"/>
                <a:cs typeface="Arial"/>
              </a:rPr>
              <a:t>Historical Background</a:t>
            </a:r>
            <a:r>
              <a:rPr lang="en-GB" sz="1200">
                <a:latin typeface="Arial"/>
                <a:ea typeface="+mn-lt"/>
                <a:cs typeface="Arial"/>
              </a:rPr>
              <a:t> (2020) &lt;https://www.deadseascrolls.org.il/learn-about-the-scrolls/historical-background&gt; [accessed 4 June 2020].</a:t>
            </a:r>
            <a:endParaRPr lang="en-GB" sz="1200" dirty="0">
              <a:ea typeface="+mn-lt"/>
              <a:cs typeface="+mn-lt"/>
            </a:endParaRPr>
          </a:p>
          <a:p>
            <a:r>
              <a:rPr lang="en-GB" sz="1200">
                <a:latin typeface="Arial"/>
                <a:ea typeface="+mn-lt"/>
                <a:cs typeface="Arial"/>
              </a:rPr>
              <a:t>Israel Antiquities Authority, </a:t>
            </a:r>
            <a:r>
              <a:rPr lang="en-GB" sz="1200" i="1">
                <a:latin typeface="Arial"/>
                <a:ea typeface="+mn-lt"/>
                <a:cs typeface="Arial"/>
              </a:rPr>
              <a:t>Qumran Caves Scrolls</a:t>
            </a:r>
            <a:r>
              <a:rPr lang="en-GB" sz="1200">
                <a:latin typeface="Arial"/>
                <a:ea typeface="+mn-lt"/>
                <a:cs typeface="Arial"/>
              </a:rPr>
              <a:t> (2020) &lt;https://www.deadseascrolls.org.il/learn-about-the-scrolls/introduction&gt; [accessed 4 June 2020].</a:t>
            </a:r>
            <a:endParaRPr lang="en-GB" sz="1200" dirty="0">
              <a:ea typeface="+mn-lt"/>
              <a:cs typeface="+mn-lt"/>
            </a:endParaRPr>
          </a:p>
          <a:p>
            <a:r>
              <a:rPr lang="en-GB" sz="1200">
                <a:latin typeface="Arial"/>
                <a:ea typeface="+mn-lt"/>
                <a:cs typeface="Arial"/>
              </a:rPr>
              <a:t>Israel Ministry of Foreign Affairs, </a:t>
            </a:r>
            <a:r>
              <a:rPr lang="en-GB" sz="1200" i="1">
                <a:latin typeface="Arial"/>
                <a:ea typeface="+mn-lt"/>
                <a:cs typeface="Arial"/>
              </a:rPr>
              <a:t>HISTORY: Second Temple Period-Return to Zion</a:t>
            </a:r>
            <a:r>
              <a:rPr lang="en-GB" sz="1200">
                <a:latin typeface="Arial"/>
                <a:ea typeface="+mn-lt"/>
                <a:cs typeface="Arial"/>
              </a:rPr>
              <a:t> (2013) &lt;https://mfa.gov.il/mfa/aboutisrael/history/pages/history-%20the%20second%20temple.aspx&gt; [accessed 4 June 2020].</a:t>
            </a:r>
            <a:endParaRPr lang="en-GB" sz="1200" dirty="0">
              <a:ea typeface="+mn-lt"/>
              <a:cs typeface="+mn-lt"/>
            </a:endParaRPr>
          </a:p>
          <a:p>
            <a:r>
              <a:rPr lang="en-GB" sz="1200">
                <a:latin typeface="Arial"/>
                <a:ea typeface="+mn-lt"/>
                <a:cs typeface="Arial"/>
              </a:rPr>
              <a:t>Israel Museum, Jerusalem, </a:t>
            </a:r>
            <a:r>
              <a:rPr lang="en-GB" sz="1200" i="1">
                <a:latin typeface="Arial"/>
                <a:ea typeface="+mn-lt"/>
                <a:cs typeface="Arial"/>
              </a:rPr>
              <a:t>The Dead Sea Scrolls</a:t>
            </a:r>
            <a:r>
              <a:rPr lang="en-GB" sz="1200">
                <a:latin typeface="Arial"/>
                <a:ea typeface="+mn-lt"/>
                <a:cs typeface="Arial"/>
              </a:rPr>
              <a:t> (2020) &lt;https://www.imj.org.il/en/wings/shrine-book/dead-sea-scrolls&gt; [accessed 4 June 2020].</a:t>
            </a:r>
            <a:endParaRPr lang="en-GB" sz="1200" dirty="0">
              <a:ea typeface="+mn-lt"/>
              <a:cs typeface="+mn-lt"/>
            </a:endParaRPr>
          </a:p>
          <a:p>
            <a:r>
              <a:rPr lang="en-GB" sz="1200">
                <a:latin typeface="Arial"/>
                <a:ea typeface="+mn-lt"/>
                <a:cs typeface="Arial"/>
              </a:rPr>
              <a:t>  Schiffman Lawrence H, </a:t>
            </a:r>
            <a:r>
              <a:rPr lang="en-GB" sz="1200" i="1">
                <a:latin typeface="Arial"/>
                <a:ea typeface="+mn-lt"/>
                <a:cs typeface="Arial"/>
              </a:rPr>
              <a:t>Essenes</a:t>
            </a:r>
            <a:r>
              <a:rPr lang="en-GB" sz="1200">
                <a:latin typeface="Arial"/>
                <a:ea typeface="+mn-lt"/>
                <a:cs typeface="Arial"/>
              </a:rPr>
              <a:t>, ed. by Lindsay Jones, 2nd edn. (USA: Macmillan Reference, 2005), in , &lt;https://go-gale-com.ezproxy.uwtsd.ac.uk/ps/i.do?p=GVRL&amp;u=walamp&amp;id=GALE|CX3424500952&amp;v=2.1&amp;it=r&amp;sid=exlibris&gt; [accessed 5 June 2020].</a:t>
            </a:r>
            <a:endParaRPr lang="en-US" sz="1200">
              <a:ea typeface="+mn-lt"/>
              <a:cs typeface="+mn-lt"/>
            </a:endParaRPr>
          </a:p>
          <a:p>
            <a:r>
              <a:rPr lang="en-GB" sz="1200">
                <a:latin typeface="Arial"/>
                <a:ea typeface="+mn-lt"/>
                <a:cs typeface="+mn-lt"/>
              </a:rPr>
              <a:t>Taylor</a:t>
            </a:r>
            <a:r>
              <a:rPr lang="en-GB" sz="1200" dirty="0">
                <a:ea typeface="+mn-lt"/>
                <a:cs typeface="+mn-lt"/>
              </a:rPr>
              <a:t> </a:t>
            </a:r>
            <a:r>
              <a:rPr lang="en-GB" sz="1200">
                <a:latin typeface="Arial"/>
                <a:cs typeface="Arial"/>
              </a:rPr>
              <a:t>Joan E, </a:t>
            </a:r>
            <a:r>
              <a:rPr lang="en-GB" sz="1200" i="1">
                <a:latin typeface="Arial"/>
                <a:cs typeface="Arial"/>
              </a:rPr>
              <a:t>The Essenes, the scrolls, and the Dead Sea</a:t>
            </a:r>
            <a:r>
              <a:rPr lang="en-GB" sz="1200">
                <a:latin typeface="Arial"/>
                <a:cs typeface="Arial"/>
              </a:rPr>
              <a:t>, 1st edn. (Oxford: Oxford University Press, 2012), in , &lt;https://www-oxfordscholarship-com.ezproxy.uwtsd.ac.uk/view/10.1093/acprof:oso/9780199554485.001.0001/acprof-9780199554485-chapter-8&gt; [accessed 5 June 2020].</a:t>
            </a:r>
            <a:endParaRPr lang="en-US" sz="1200"/>
          </a:p>
          <a:p>
            <a:endParaRPr lang="en-GB" sz="1200">
              <a:latin typeface="Arial"/>
              <a:cs typeface="Arial"/>
            </a:endParaRPr>
          </a:p>
        </p:txBody>
      </p:sp>
    </p:spTree>
    <p:extLst>
      <p:ext uri="{BB962C8B-B14F-4D97-AF65-F5344CB8AC3E}">
        <p14:creationId xmlns:p14="http://schemas.microsoft.com/office/powerpoint/2010/main" val="36710195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TotalTime>0</TotalTime>
  <Words>0</Words>
  <Application>Microsoft Office PowerPoint</Application>
  <PresentationFormat>Widescreen</PresentationFormat>
  <Paragraphs>0</Paragraphs>
  <Slides>10</Slides>
  <Notes>2</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SavonVTI</vt:lpstr>
      <vt:lpstr>The Dead Sea Scrolls</vt:lpstr>
      <vt:lpstr>Content</vt:lpstr>
      <vt:lpstr>Introduction to The Dead Sea Scrolls</vt:lpstr>
      <vt:lpstr>Importance of The Dead Sea Scrolls</vt:lpstr>
      <vt:lpstr>Scrolls linked to the Essenes.</vt:lpstr>
      <vt:lpstr>Scholarly Debates</vt:lpstr>
      <vt:lpstr>Recent findings: linking scrolls through animal DNA</vt:lpstr>
      <vt:lpstr>What does this new information tell us?</vt:lpstr>
      <vt:lpstr>Conclusion</vt:lpstr>
      <vt:lpstr>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1431</cp:revision>
  <dcterms:created xsi:type="dcterms:W3CDTF">2020-06-04T10:28:41Z</dcterms:created>
  <dcterms:modified xsi:type="dcterms:W3CDTF">2020-06-05T19:17:07Z</dcterms:modified>
</cp:coreProperties>
</file>