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3" r:id="rId4"/>
    <p:sldId id="264" r:id="rId5"/>
    <p:sldId id="265" r:id="rId6"/>
    <p:sldId id="259" r:id="rId7"/>
    <p:sldId id="261" r:id="rId8"/>
    <p:sldId id="260" r:id="rId9"/>
    <p:sldId id="262" r:id="rId10"/>
    <p:sldId id="258"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9" autoAdjust="0"/>
    <p:restoredTop sz="77735" autoAdjust="0"/>
  </p:normalViewPr>
  <p:slideViewPr>
    <p:cSldViewPr snapToGrid="0">
      <p:cViewPr varScale="1">
        <p:scale>
          <a:sx n="64" d="100"/>
          <a:sy n="64" d="100"/>
        </p:scale>
        <p:origin x="119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7481DC-4BF5-4041-B90F-AA1861C8E323}" type="datetimeFigureOut">
              <a:rPr lang="en-IN" smtClean="0"/>
              <a:t>07-04-2026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9CDCFA-A626-4D9C-B597-17970805B45E}" type="slidenum">
              <a:rPr lang="en-IN" smtClean="0"/>
              <a:t>‹#›</a:t>
            </a:fld>
            <a:endParaRPr lang="en-IN"/>
          </a:p>
        </p:txBody>
      </p:sp>
    </p:spTree>
    <p:extLst>
      <p:ext uri="{BB962C8B-B14F-4D97-AF65-F5344CB8AC3E}">
        <p14:creationId xmlns:p14="http://schemas.microsoft.com/office/powerpoint/2010/main" val="25927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Asthma is a long-term health condition affecting individuals by hampering the airways causing narrowing, inflammation, and breathing difficulties for people (</a:t>
            </a:r>
            <a:r>
              <a:rPr lang="en-IN" sz="1200" kern="1200" dirty="0">
                <a:solidFill>
                  <a:schemeClr val="tx1"/>
                </a:solidFill>
                <a:effectLst/>
                <a:latin typeface="+mn-lt"/>
                <a:ea typeface="+mn-ea"/>
                <a:cs typeface="+mn-cs"/>
              </a:rPr>
              <a:t>Sheikh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2021</a:t>
            </a:r>
            <a:r>
              <a:rPr lang="en-US" sz="1200" kern="1200" dirty="0">
                <a:solidFill>
                  <a:schemeClr val="tx1"/>
                </a:solidFill>
                <a:effectLst/>
                <a:latin typeface="+mn-lt"/>
                <a:ea typeface="+mn-ea"/>
                <a:cs typeface="+mn-cs"/>
              </a:rPr>
              <a:t>). In an average about 7.2 million people in the UK are suffering from asthma that accounts for about 8 in 100 people (</a:t>
            </a:r>
            <a:r>
              <a:rPr lang="en-US" sz="1200" kern="1200" dirty="0" err="1">
                <a:solidFill>
                  <a:schemeClr val="tx1"/>
                </a:solidFill>
                <a:effectLst/>
                <a:latin typeface="+mn-lt"/>
                <a:ea typeface="+mn-ea"/>
                <a:cs typeface="+mn-cs"/>
              </a:rPr>
              <a:t>Asthmaandlung</a:t>
            </a:r>
            <a:r>
              <a:rPr lang="en-US" sz="1200" kern="1200" dirty="0">
                <a:solidFill>
                  <a:schemeClr val="tx1"/>
                </a:solidFill>
                <a:effectLst/>
                <a:latin typeface="+mn-lt"/>
                <a:ea typeface="+mn-ea"/>
                <a:cs typeface="+mn-cs"/>
              </a:rPr>
              <a:t>, 2026). This number includes both adults and children in the country. In this presentation, a profile of a fictional patient will be considered who is suffering from asthma to develop a care plan for better management of asthma. Individual needs and lifestyle choices of the patient will be considered for preparing the care plan. Moreover, the way normal physiology can be impacted by asthma will be understood by examining the respiratory system’s function and structure. In this case, the lifestyle factors such as exercise, smoking, and other triggers for asthma will be considered for evaluation. Lastly, patient-centred management with effective and safe processes will be recommended following NHS and NICE guidance.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2</a:t>
            </a:fld>
            <a:endParaRPr lang="en-IN"/>
          </a:p>
        </p:txBody>
      </p:sp>
    </p:spTree>
    <p:extLst>
      <p:ext uri="{BB962C8B-B14F-4D97-AF65-F5344CB8AC3E}">
        <p14:creationId xmlns:p14="http://schemas.microsoft.com/office/powerpoint/2010/main" val="3973114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Sarah Jones is a 32-year-old woman who lives in urban UK suffers with chronic respiratory disease, Asthma. She is experiencing asthma since her childhood under a moderate and persistent condition. She suffered with the symptoms such as shortness of breath, wheezing, and chest tightness, especially during seasonal changes. Moreover, when she entered her professional life, she took the job in a retail store. This caused her increasing exposure to strong fragrances and dust that are strong triggers for asthma symptoms. Apart from these, she engages in low levels of physical activity and occasionally smokes. These are making negative impact on her respiratory health hampering her asthmatic condition (</a:t>
            </a:r>
            <a:r>
              <a:rPr lang="en-IN" sz="1200" kern="1200" dirty="0">
                <a:solidFill>
                  <a:schemeClr val="tx1"/>
                </a:solidFill>
                <a:effectLst/>
                <a:latin typeface="+mn-lt"/>
                <a:ea typeface="+mn-ea"/>
                <a:cs typeface="+mn-cs"/>
              </a:rPr>
              <a:t>Moitra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2023</a:t>
            </a:r>
            <a:r>
              <a:rPr lang="en-US" sz="1200" kern="1200" dirty="0">
                <a:solidFill>
                  <a:schemeClr val="tx1"/>
                </a:solidFill>
                <a:effectLst/>
                <a:latin typeface="+mn-lt"/>
                <a:ea typeface="+mn-ea"/>
                <a:cs typeface="+mn-cs"/>
              </a:rPr>
              <a:t>). She also faces work-related stress contributing to her asthma exacerbation. Stress results in the construction of airways making it hard to control for the individuals with asthma (</a:t>
            </a:r>
            <a:r>
              <a:rPr lang="en-IN" sz="1200" kern="1200" dirty="0">
                <a:solidFill>
                  <a:schemeClr val="tx1"/>
                </a:solidFill>
                <a:effectLst/>
                <a:latin typeface="+mn-lt"/>
                <a:ea typeface="+mn-ea"/>
                <a:cs typeface="+mn-cs"/>
              </a:rPr>
              <a:t>Landeo-Gutierrez and Celedón, 2020</a:t>
            </a:r>
            <a:r>
              <a:rPr lang="en-US" sz="1200" kern="1200" dirty="0">
                <a:solidFill>
                  <a:schemeClr val="tx1"/>
                </a:solidFill>
                <a:effectLst/>
                <a:latin typeface="+mn-lt"/>
                <a:ea typeface="+mn-ea"/>
                <a:cs typeface="+mn-cs"/>
              </a:rPr>
              <a:t>). Additionally, Sarah manages her condition independently as she lives alone. She reported that she often skips her prescribed medications that increases the risk for acute attacks and poor asthma control.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3</a:t>
            </a:fld>
            <a:endParaRPr lang="en-IN"/>
          </a:p>
        </p:txBody>
      </p:sp>
    </p:spTree>
    <p:extLst>
      <p:ext uri="{BB962C8B-B14F-4D97-AF65-F5344CB8AC3E}">
        <p14:creationId xmlns:p14="http://schemas.microsoft.com/office/powerpoint/2010/main" val="2606050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respiratory system in the body conducts the gas exchange and breathing by supplying oxygen to the body and removing carbon dioxide. This process is conducted through upper airways that include nose, pharynx, and larynx along with the lower airways consisting of lungs, trachea, bronchi, and bronchioles (</a:t>
            </a:r>
            <a:r>
              <a:rPr lang="en-IN" sz="1200" kern="1200" dirty="0">
                <a:solidFill>
                  <a:schemeClr val="tx1"/>
                </a:solidFill>
                <a:effectLst/>
                <a:latin typeface="+mn-lt"/>
                <a:ea typeface="+mn-ea"/>
                <a:cs typeface="+mn-cs"/>
              </a:rPr>
              <a:t>Anagnostopoulou and </a:t>
            </a:r>
            <a:r>
              <a:rPr lang="en-IN" sz="1200" kern="1200" dirty="0" err="1">
                <a:solidFill>
                  <a:schemeClr val="tx1"/>
                </a:solidFill>
                <a:effectLst/>
                <a:latin typeface="+mn-lt"/>
                <a:ea typeface="+mn-ea"/>
                <a:cs typeface="+mn-cs"/>
              </a:rPr>
              <a:t>Schittny</a:t>
            </a:r>
            <a:r>
              <a:rPr lang="en-IN" sz="1200" kern="1200" dirty="0">
                <a:solidFill>
                  <a:schemeClr val="tx1"/>
                </a:solidFill>
                <a:effectLst/>
                <a:latin typeface="+mn-lt"/>
                <a:ea typeface="+mn-ea"/>
                <a:cs typeface="+mn-cs"/>
              </a:rPr>
              <a:t>, 2021</a:t>
            </a:r>
            <a:r>
              <a:rPr lang="en-US" sz="1200" kern="1200" dirty="0">
                <a:solidFill>
                  <a:schemeClr val="tx1"/>
                </a:solidFill>
                <a:effectLst/>
                <a:latin typeface="+mn-lt"/>
                <a:ea typeface="+mn-ea"/>
                <a:cs typeface="+mn-cs"/>
              </a:rPr>
              <a:t>). The breathing takes place as the air travels through the mentioned structured to reach alveoli. Alveoli are the tiny sacs in which diffusion takes place for gas exchange. In this case, carbon dioxide is removed when the oxygen enters the bloodstream. Moreover, the intercostal muscles and diaphragm play key roles in ventilation by allowing the contraction and relaxation that support inhalation and exhalation (</a:t>
            </a:r>
            <a:r>
              <a:rPr lang="en-IN" sz="1200" kern="1200" dirty="0" err="1">
                <a:solidFill>
                  <a:schemeClr val="tx1"/>
                </a:solidFill>
                <a:effectLst/>
                <a:latin typeface="+mn-lt"/>
                <a:ea typeface="+mn-ea"/>
                <a:cs typeface="+mn-cs"/>
              </a:rPr>
              <a:t>Bastir</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2022</a:t>
            </a:r>
            <a:r>
              <a:rPr lang="en-US" sz="1200" kern="1200" dirty="0">
                <a:solidFill>
                  <a:schemeClr val="tx1"/>
                </a:solidFill>
                <a:effectLst/>
                <a:latin typeface="+mn-lt"/>
                <a:ea typeface="+mn-ea"/>
                <a:cs typeface="+mn-cs"/>
              </a:rPr>
              <a:t>). Additionally, the presence of mucosal lining and smooth muscles in the airways helps in conducting clear airflow. However, the normal respiratory function can be affected by narrowing or inflammation during asthma.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4</a:t>
            </a:fld>
            <a:endParaRPr lang="en-IN"/>
          </a:p>
        </p:txBody>
      </p:sp>
    </p:spTree>
    <p:extLst>
      <p:ext uri="{BB962C8B-B14F-4D97-AF65-F5344CB8AC3E}">
        <p14:creationId xmlns:p14="http://schemas.microsoft.com/office/powerpoint/2010/main" val="2844574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Ventilation is another term for breathing as it consists of moving air in and out the lungs. Contraction and flattening of the diaphragm take place during inhalation along with the contraction of the external intercostal muscles (</a:t>
            </a:r>
            <a:r>
              <a:rPr lang="en-IN" sz="1200" kern="1200" dirty="0">
                <a:solidFill>
                  <a:schemeClr val="tx1"/>
                </a:solidFill>
                <a:effectLst/>
                <a:latin typeface="+mn-lt"/>
                <a:ea typeface="+mn-ea"/>
                <a:cs typeface="+mn-cs"/>
              </a:rPr>
              <a:t>Pleil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2021</a:t>
            </a:r>
            <a:r>
              <a:rPr lang="en-US" sz="1200" kern="1200" dirty="0">
                <a:solidFill>
                  <a:schemeClr val="tx1"/>
                </a:solidFill>
                <a:effectLst/>
                <a:latin typeface="+mn-lt"/>
                <a:ea typeface="+mn-ea"/>
                <a:cs typeface="+mn-cs"/>
              </a:rPr>
              <a:t>). This process helps in lifting the rib cage to increase the thoracic volume for air passing. This process looks for reducing pressure within the lungs to promote air flow within it. On the other hand, during the exhalation process, the thoracic volume decreases with increasing pressure to push out the air by allowing the muscles to relax. Moreover, diffusion process takes place in the alveoli for exchanging gas from the high-concentrated area of alveoli to low-concentrated area into the blood. At this time, diffusion of carbon dioxide also takes place from the blood to the alveoli to be expelled through exhalation process (</a:t>
            </a:r>
            <a:r>
              <a:rPr lang="en-IN" sz="1200" kern="1200" dirty="0" err="1">
                <a:solidFill>
                  <a:schemeClr val="tx1"/>
                </a:solidFill>
                <a:effectLst/>
                <a:latin typeface="+mn-lt"/>
                <a:ea typeface="+mn-ea"/>
                <a:cs typeface="+mn-cs"/>
              </a:rPr>
              <a:t>Burggren</a:t>
            </a:r>
            <a:r>
              <a:rPr lang="en-IN" sz="1200" kern="1200" dirty="0">
                <a:solidFill>
                  <a:schemeClr val="tx1"/>
                </a:solidFill>
                <a:effectLst/>
                <a:latin typeface="+mn-lt"/>
                <a:ea typeface="+mn-ea"/>
                <a:cs typeface="+mn-cs"/>
              </a:rPr>
              <a:t>, Fahlman, and Milsom, 2024</a:t>
            </a:r>
            <a:r>
              <a:rPr lang="en-US" sz="1200" kern="1200" dirty="0">
                <a:solidFill>
                  <a:schemeClr val="tx1"/>
                </a:solidFill>
                <a:effectLst/>
                <a:latin typeface="+mn-lt"/>
                <a:ea typeface="+mn-ea"/>
                <a:cs typeface="+mn-cs"/>
              </a:rPr>
              <a:t>). Then, transportation of oxygen takes place by binding with haemoglobin in red blood cells while carbon dioxide is removed from the blood carried mainly in the form of bicarbonate ions. In this process, enough oxygen is delivered to the cells for producing energy and removal of waste gas is conducted through the respiratory system.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5</a:t>
            </a:fld>
            <a:endParaRPr lang="en-IN"/>
          </a:p>
        </p:txBody>
      </p:sp>
    </p:spTree>
    <p:extLst>
      <p:ext uri="{BB962C8B-B14F-4D97-AF65-F5344CB8AC3E}">
        <p14:creationId xmlns:p14="http://schemas.microsoft.com/office/powerpoint/2010/main" val="3813352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bronchi and bronchioles are affected in asthma which is a chronic inflammatory condition hampering the airways. Considering the fictional patient, Sarah Jones, the exposure to particular triggers such as smoke, stress, and allergens can influence the immune system for overreacting. This overreaction causes an inflammation in the airway lining causing breathing problem. Sensitivity of the airways and swelling take place due to the inflammation causing risks for asthma (</a:t>
            </a:r>
            <a:r>
              <a:rPr lang="en-IN" sz="1200" kern="1200" dirty="0" err="1">
                <a:solidFill>
                  <a:schemeClr val="tx1"/>
                </a:solidFill>
                <a:effectLst/>
                <a:latin typeface="+mn-lt"/>
                <a:ea typeface="+mn-ea"/>
                <a:cs typeface="+mn-cs"/>
              </a:rPr>
              <a:t>Sinyor</a:t>
            </a:r>
            <a:r>
              <a:rPr lang="en-IN" sz="1200" kern="1200" dirty="0">
                <a:solidFill>
                  <a:schemeClr val="tx1"/>
                </a:solidFill>
                <a:effectLst/>
                <a:latin typeface="+mn-lt"/>
                <a:ea typeface="+mn-ea"/>
                <a:cs typeface="+mn-cs"/>
              </a:rPr>
              <a:t> and Perez, 2023</a:t>
            </a:r>
            <a:r>
              <a:rPr lang="en-US" sz="1200" kern="1200" dirty="0">
                <a:solidFill>
                  <a:schemeClr val="tx1"/>
                </a:solidFill>
                <a:effectLst/>
                <a:latin typeface="+mn-lt"/>
                <a:ea typeface="+mn-ea"/>
                <a:cs typeface="+mn-cs"/>
              </a:rPr>
              <a:t>). At this time, contraction of the smooth muscles around the airways is done that is known as bronchoconstriction narrowing the air passage further. In this process, excess mucus is produced causing blockage to the airways which is already narrowed down. These processes in combination result in reduced airflow in the lungs causing asthmatic symptoms. These result in shortness of breath, wheezing, coughing, and chest tightness among the individuals with asthma. This highlights the way disruption occurs during normal breathing physiology causing difficulties for effective gas exchange affecting the overall respiratory function.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6</a:t>
            </a:fld>
            <a:endParaRPr lang="en-IN"/>
          </a:p>
        </p:txBody>
      </p:sp>
    </p:spTree>
    <p:extLst>
      <p:ext uri="{BB962C8B-B14F-4D97-AF65-F5344CB8AC3E}">
        <p14:creationId xmlns:p14="http://schemas.microsoft.com/office/powerpoint/2010/main" val="3329667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important for conducting effective monitoring and assessment to manage asthma and preventing its impact. It is understood the peak flow meter should be used by Sarah to measure the effectiveness of air expulsion from the lungs. The use of peak flow meter can help in identifying the worsening of airway narrowing even when the symptoms are not severe (</a:t>
            </a:r>
            <a:r>
              <a:rPr lang="en-IN" sz="1200" kern="1200" dirty="0" err="1">
                <a:solidFill>
                  <a:schemeClr val="tx1"/>
                </a:solidFill>
                <a:effectLst/>
                <a:latin typeface="+mn-lt"/>
                <a:ea typeface="+mn-ea"/>
                <a:cs typeface="+mn-cs"/>
              </a:rPr>
              <a:t>Mosnaim</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2025</a:t>
            </a:r>
            <a:r>
              <a:rPr lang="en-US" sz="1200" kern="1200" dirty="0">
                <a:solidFill>
                  <a:schemeClr val="tx1"/>
                </a:solidFill>
                <a:effectLst/>
                <a:latin typeface="+mn-lt"/>
                <a:ea typeface="+mn-ea"/>
                <a:cs typeface="+mn-cs"/>
              </a:rPr>
              <a:t>). However, in the clinical settings, in order to test lung functions, spirometry is used that is especially forced on expiratory volume in one second (FEV1). This process allows the determination of overall respiratory function and level of airway obstruction. In addition to it, the patients can maintain a symptom diary to know about the patterns in asthma development. It can also support in identifying the severity and frequency of the asthma attacks and the common triggers.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Different types of triggers influence asthma among individuals such as smoke, dust, stress, and allergens which must reviewed regularly. Apart from these, the different lifestyle factors should also be assessed including low physical activity and smoking that can make negative impact on asthma control (</a:t>
            </a:r>
            <a:r>
              <a:rPr lang="en-IN" sz="1200" kern="1200" dirty="0">
                <a:solidFill>
                  <a:schemeClr val="tx1"/>
                </a:solidFill>
                <a:effectLst/>
                <a:latin typeface="+mn-lt"/>
                <a:ea typeface="+mn-ea"/>
                <a:cs typeface="+mn-cs"/>
              </a:rPr>
              <a:t>Gupta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2021</a:t>
            </a:r>
            <a:r>
              <a:rPr lang="en-US" sz="1200" kern="1200" dirty="0">
                <a:solidFill>
                  <a:schemeClr val="tx1"/>
                </a:solidFill>
                <a:effectLst/>
                <a:latin typeface="+mn-lt"/>
                <a:ea typeface="+mn-ea"/>
                <a:cs typeface="+mn-cs"/>
              </a:rPr>
              <a:t>). Moreover, it is important to regularly review the medication adherence to ensure the administration of preventer inhaler consistently that contains corticosteroids. Additionally, the checking of inhaler techniques should be done so that proper drug delivery can be conducted to the lungs. It is understood that continuous monitoring of the asthmatic condition can help in improving symptom control, having timely intervention, and reducing the risk of complications.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7</a:t>
            </a:fld>
            <a:endParaRPr lang="en-IN"/>
          </a:p>
        </p:txBody>
      </p:sp>
    </p:spTree>
    <p:extLst>
      <p:ext uri="{BB962C8B-B14F-4D97-AF65-F5344CB8AC3E}">
        <p14:creationId xmlns:p14="http://schemas.microsoft.com/office/powerpoint/2010/main" val="3372624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care plan for Sarah Jones for managing her moderately persistent asthma should be focused on reduction of risk factors such as stress, smoking, and allergens and managing her symptoms. Following the NICE and NHS guidelines, the care plan can be designed for Sarah. She should be put under pharmacological management including daily preventer inhaler containing corticosteroid that can reduce the airway inflammation. Moreover, a short-acting bronchodilator that the reliever inhaler should be prescribed to her to provide them immediate symptom relief (</a:t>
            </a:r>
            <a:r>
              <a:rPr lang="en-US" sz="1200" kern="1200" dirty="0" err="1">
                <a:solidFill>
                  <a:schemeClr val="tx1"/>
                </a:solidFill>
                <a:effectLst/>
                <a:latin typeface="+mn-lt"/>
                <a:ea typeface="+mn-ea"/>
                <a:cs typeface="+mn-cs"/>
              </a:rPr>
              <a:t>Nhs</a:t>
            </a:r>
            <a:r>
              <a:rPr lang="en-US" sz="1200" kern="1200" dirty="0">
                <a:solidFill>
                  <a:schemeClr val="tx1"/>
                </a:solidFill>
                <a:effectLst/>
                <a:latin typeface="+mn-lt"/>
                <a:ea typeface="+mn-ea"/>
                <a:cs typeface="+mn-cs"/>
              </a:rPr>
              <a:t>, 2026).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Apart from these, Sarah should be put under regular monitoring of her asthmatic symptoms including routine reviews with her GP, maintaining a symptom diary, and peak flow meter. These measures can help in guiding treatment adjustments and assessing the disease control processes (</a:t>
            </a:r>
            <a:r>
              <a:rPr lang="en-IN" sz="1200" kern="1200" dirty="0">
                <a:solidFill>
                  <a:schemeClr val="tx1"/>
                </a:solidFill>
                <a:effectLst/>
                <a:latin typeface="+mn-lt"/>
                <a:ea typeface="+mn-ea"/>
                <a:cs typeface="+mn-cs"/>
              </a:rPr>
              <a:t>Nice, 2024</a:t>
            </a:r>
            <a:r>
              <a:rPr lang="en-US" sz="1200" kern="1200" dirty="0">
                <a:solidFill>
                  <a:schemeClr val="tx1"/>
                </a:solidFill>
                <a:effectLst/>
                <a:latin typeface="+mn-lt"/>
                <a:ea typeface="+mn-ea"/>
                <a:cs typeface="+mn-cs"/>
              </a:rPr>
              <a:t>). In the care plan and management process, education plays an important role. By educating Sarah, she can understand her condition, recognise early warning signs, and will know the correct use of inhalers. Thereby, she can manage herself properly even in her independent living condition. However, a clear communication between the patient and healthcare professionals should be promoted so that informed decisions can be made (). This allows the healthcare professionals to know about the condition of the patients in detail to plan for the medications and lifestyle behaviours thoroughly.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Ethical considerations are also considered in this process which include providing culturally sensitive care, maintaining confidentiality, and respecting patient autonomy. The healthcare professionals must respect the dignity and wishes of the patients while planning the care management plan (</a:t>
            </a:r>
            <a:r>
              <a:rPr lang="en-IN" sz="1200" kern="1200" dirty="0">
                <a:solidFill>
                  <a:schemeClr val="tx1"/>
                </a:solidFill>
                <a:effectLst/>
                <a:latin typeface="+mn-lt"/>
                <a:ea typeface="+mn-ea"/>
                <a:cs typeface="+mn-cs"/>
              </a:rPr>
              <a:t>Zhang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2024</a:t>
            </a:r>
            <a:r>
              <a:rPr lang="en-US" sz="1200" kern="1200" dirty="0">
                <a:solidFill>
                  <a:schemeClr val="tx1"/>
                </a:solidFill>
                <a:effectLst/>
                <a:latin typeface="+mn-lt"/>
                <a:ea typeface="+mn-ea"/>
                <a:cs typeface="+mn-cs"/>
              </a:rPr>
              <a:t>). It helps in avoiding ethical complications while managing asthma control effectively. Moreover, quality of life can be improved through evidence-based and structured approach by preventing exacerbations.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8</a:t>
            </a:fld>
            <a:endParaRPr lang="en-IN"/>
          </a:p>
        </p:txBody>
      </p:sp>
    </p:spTree>
    <p:extLst>
      <p:ext uri="{BB962C8B-B14F-4D97-AF65-F5344CB8AC3E}">
        <p14:creationId xmlns:p14="http://schemas.microsoft.com/office/powerpoint/2010/main" val="2258142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recommended that the asthma patients must go through lifestyle changes to support overall well-being and effectively manage asthma. For Sarah Jones, she should seriously stop smoking even occasionally. Smoking affects the airway inflammation more along with reduces the absorption of inhaled corticosteroids (</a:t>
            </a:r>
            <a:r>
              <a:rPr lang="en-IN" sz="1200" kern="1200" dirty="0" err="1">
                <a:solidFill>
                  <a:schemeClr val="tx1"/>
                </a:solidFill>
                <a:effectLst/>
                <a:latin typeface="+mn-lt"/>
                <a:ea typeface="+mn-ea"/>
                <a:cs typeface="+mn-cs"/>
              </a:rPr>
              <a:t>Elendu</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2025</a:t>
            </a:r>
            <a:r>
              <a:rPr lang="en-US" sz="1200" kern="1200" dirty="0">
                <a:solidFill>
                  <a:schemeClr val="tx1"/>
                </a:solidFill>
                <a:effectLst/>
                <a:latin typeface="+mn-lt"/>
                <a:ea typeface="+mn-ea"/>
                <a:cs typeface="+mn-cs"/>
              </a:rPr>
              <a:t>). In this case, the NHS smoking cessation services can be recommended to her to get structured support. Moreover, she must engage in regular physical activity to strengthen respiratory muscles, promoting general health, and improving lung capacity. In order to help manage asthma, swimming or walking can be advantageous along with the use of reliever inhaler before exercise as required. The known triggers should also be avoided to prevent the development of asthma (</a:t>
            </a:r>
            <a:r>
              <a:rPr lang="en-IN" sz="1200" kern="1200" dirty="0" err="1">
                <a:solidFill>
                  <a:schemeClr val="tx1"/>
                </a:solidFill>
                <a:effectLst/>
                <a:latin typeface="+mn-lt"/>
                <a:ea typeface="+mn-ea"/>
                <a:cs typeface="+mn-cs"/>
              </a:rPr>
              <a:t>Kawamatawong</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2022</a:t>
            </a:r>
            <a:r>
              <a:rPr lang="en-US" sz="1200" kern="1200" dirty="0">
                <a:solidFill>
                  <a:schemeClr val="tx1"/>
                </a:solidFill>
                <a:effectLst/>
                <a:latin typeface="+mn-lt"/>
                <a:ea typeface="+mn-ea"/>
                <a:cs typeface="+mn-cs"/>
              </a:rPr>
              <a:t>). In the case of Sarah, she should reduce her exposure to allergens, dust, workplace irritants, and strong fragrances. She must focus on managing stress as it is another important trigger for asthma. Adequate sleep, relaxation exercises, and maintaining balanced routine can be of help in improving symptom control.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9</a:t>
            </a:fld>
            <a:endParaRPr lang="en-IN"/>
          </a:p>
        </p:txBody>
      </p:sp>
    </p:spTree>
    <p:extLst>
      <p:ext uri="{BB962C8B-B14F-4D97-AF65-F5344CB8AC3E}">
        <p14:creationId xmlns:p14="http://schemas.microsoft.com/office/powerpoint/2010/main" val="3299500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concluded that asthma occurs due to the obstruction of the airways which can be influenced by stress, allergens, and dust. In this case, Sarah Jones is exposed to dust, fragrances, and allergens at her workplace with her moderately persistent asthma. Based on the NHS and NICE guidelines, she is recommended to use preventer inhaler, regular exercise, cessation of smoking, and managing stress.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10</a:t>
            </a:fld>
            <a:endParaRPr lang="en-IN"/>
          </a:p>
        </p:txBody>
      </p:sp>
    </p:spTree>
    <p:extLst>
      <p:ext uri="{BB962C8B-B14F-4D97-AF65-F5344CB8AC3E}">
        <p14:creationId xmlns:p14="http://schemas.microsoft.com/office/powerpoint/2010/main" val="3339922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79CDCFA-A626-4D9C-B597-17970805B45E}" type="slidenum">
              <a:rPr lang="en-IN" smtClean="0"/>
              <a:t>11</a:t>
            </a:fld>
            <a:endParaRPr lang="en-IN"/>
          </a:p>
        </p:txBody>
      </p:sp>
    </p:spTree>
    <p:extLst>
      <p:ext uri="{BB962C8B-B14F-4D97-AF65-F5344CB8AC3E}">
        <p14:creationId xmlns:p14="http://schemas.microsoft.com/office/powerpoint/2010/main" val="903354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DBA7B-32F5-DDBE-9EC7-D793049687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0458E60-6899-5A16-7B71-2E93E29154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73069F1-E028-C125-80AB-0A7886AD68B2}"/>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5" name="Footer Placeholder 4">
            <a:extLst>
              <a:ext uri="{FF2B5EF4-FFF2-40B4-BE49-F238E27FC236}">
                <a16:creationId xmlns:a16="http://schemas.microsoft.com/office/drawing/2014/main" id="{17FF7934-08C7-FD51-8AF1-50A24D9D32C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4D212C4-8E3B-DD42-42D9-2A28FA58DA55}"/>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2196060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22FB3-AF1F-291C-8440-6A7B5F32A85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695FB56-DC19-15E0-C682-47991E62D6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DA81B6C-B9A2-26A4-C457-691A4AE4DD89}"/>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5" name="Footer Placeholder 4">
            <a:extLst>
              <a:ext uri="{FF2B5EF4-FFF2-40B4-BE49-F238E27FC236}">
                <a16:creationId xmlns:a16="http://schemas.microsoft.com/office/drawing/2014/main" id="{DAC7A93A-EC6A-C08C-DF72-CC77A91C167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292221D-CB35-4F05-2311-4DD468213B98}"/>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505081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BDACC-3E79-8257-6D49-71245AC931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5280668-4E89-6156-DD6E-35E2CDE0BF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3E5B81-1F2E-A277-5255-D731BE9B495D}"/>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5" name="Footer Placeholder 4">
            <a:extLst>
              <a:ext uri="{FF2B5EF4-FFF2-40B4-BE49-F238E27FC236}">
                <a16:creationId xmlns:a16="http://schemas.microsoft.com/office/drawing/2014/main" id="{737FF153-4FBD-E9E3-A021-F7F660E3C38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821558C-9B96-F694-62DF-10CEBF9DD340}"/>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1129305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5D37D-EF52-869E-8C8D-AF29DCC6A1A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2A590BD-EE6D-0CD9-659C-61D8CCB62E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AB2FD27-4AFD-B757-D326-1866C0F383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351471E-7190-9A55-FF87-0D40DEB858BA}"/>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6" name="Footer Placeholder 5">
            <a:extLst>
              <a:ext uri="{FF2B5EF4-FFF2-40B4-BE49-F238E27FC236}">
                <a16:creationId xmlns:a16="http://schemas.microsoft.com/office/drawing/2014/main" id="{5FECEFAA-3AE2-599C-7F1E-BD456D3659B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FEAB1B5-37E8-9F6A-61F8-05A4FBF99467}"/>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2465662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003C0-2955-0877-5448-809F8C586EE7}"/>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C5212DE-F073-34B8-38E7-E3E9F53073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80D634-3EBF-430D-F316-E9D0DF1BD7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7A3665D-9557-7C52-5F30-50DB806D1C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5EEB7B-7E0C-932D-A8C9-258509C047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B38C5F0-204E-CB7B-0ED5-6DD5AAE7B255}"/>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8" name="Footer Placeholder 7">
            <a:extLst>
              <a:ext uri="{FF2B5EF4-FFF2-40B4-BE49-F238E27FC236}">
                <a16:creationId xmlns:a16="http://schemas.microsoft.com/office/drawing/2014/main" id="{DA32CADB-AB7E-B086-488E-1635A30EBDEE}"/>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126B0B9-8FF5-272B-C051-BDE7ED108A24}"/>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4154719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C071C-2C92-FB5B-AA00-718B4CA3D95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FA2E823-C87B-7549-9842-6C8EF1CF7027}"/>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4" name="Footer Placeholder 3">
            <a:extLst>
              <a:ext uri="{FF2B5EF4-FFF2-40B4-BE49-F238E27FC236}">
                <a16:creationId xmlns:a16="http://schemas.microsoft.com/office/drawing/2014/main" id="{4B3B3A41-03DA-C6FF-038F-0C0C001BB3A6}"/>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8AEDAE3-7305-40A6-1E82-319502A9A599}"/>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1247427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E50E4-2C6F-B8A0-55D7-1BAC4A88D062}"/>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3" name="Footer Placeholder 2">
            <a:extLst>
              <a:ext uri="{FF2B5EF4-FFF2-40B4-BE49-F238E27FC236}">
                <a16:creationId xmlns:a16="http://schemas.microsoft.com/office/drawing/2014/main" id="{D0CF5D68-BCA0-541D-E519-E4982248DE5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1C7138E-FA13-7C4E-19C1-66E1CCF63FF7}"/>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1614103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D29DC-0709-0DA6-1CEB-F00A6F972A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1085B70-EB1D-B0E6-E35C-9F4C9376EF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25632A46-EBE4-3DC0-E188-49DDAC9916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033D5B-8206-48B5-1A58-4BB1AB8ECDA8}"/>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6" name="Footer Placeholder 5">
            <a:extLst>
              <a:ext uri="{FF2B5EF4-FFF2-40B4-BE49-F238E27FC236}">
                <a16:creationId xmlns:a16="http://schemas.microsoft.com/office/drawing/2014/main" id="{13980FD6-C4C4-A5D7-03BF-6B72A556DB9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BF4AE9B-A69F-FE2C-A531-0977DC0D20AA}"/>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753737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1DEF-F685-F165-A717-B594649235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685B735-241A-B679-2D0D-4918B15C38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DD3773D-FE7A-2F2E-F9CF-49A71A5A6A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58884D-D921-4602-099F-AB554A53A8FB}"/>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6" name="Footer Placeholder 5">
            <a:extLst>
              <a:ext uri="{FF2B5EF4-FFF2-40B4-BE49-F238E27FC236}">
                <a16:creationId xmlns:a16="http://schemas.microsoft.com/office/drawing/2014/main" id="{21963E62-217D-272E-8366-B67F8708371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864979F-5FAF-2BB7-84E8-CEEFC8AD7939}"/>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3933318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C0725-C6BE-6459-9036-A185E0A505D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5DAB295-93AD-DE0A-D10F-FC8D9FDB9F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14B4205-9775-8491-2A43-EA4C2F8B6030}"/>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5" name="Footer Placeholder 4">
            <a:extLst>
              <a:ext uri="{FF2B5EF4-FFF2-40B4-BE49-F238E27FC236}">
                <a16:creationId xmlns:a16="http://schemas.microsoft.com/office/drawing/2014/main" id="{40D33278-19F0-2981-D3B3-127D79B43BD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091E353-04D2-7B5D-A678-43C63E1560FF}"/>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796429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56F99F-4715-7C5F-73D2-278D3C3CA71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7E47D23-15EE-B899-6834-0902BEA4FE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433DAF6-17B2-33B9-0B55-FBC90AC04E45}"/>
              </a:ext>
            </a:extLst>
          </p:cNvPr>
          <p:cNvSpPr>
            <a:spLocks noGrp="1"/>
          </p:cNvSpPr>
          <p:nvPr>
            <p:ph type="dt" sz="half" idx="10"/>
          </p:nvPr>
        </p:nvSpPr>
        <p:spPr/>
        <p:txBody>
          <a:bodyPr/>
          <a:lstStyle/>
          <a:p>
            <a:fld id="{F7E0B957-CD6A-4480-BB53-90F7B8752C1D}" type="datetimeFigureOut">
              <a:rPr lang="en-IN" smtClean="0"/>
              <a:t>07-04-2026</a:t>
            </a:fld>
            <a:endParaRPr lang="en-IN"/>
          </a:p>
        </p:txBody>
      </p:sp>
      <p:sp>
        <p:nvSpPr>
          <p:cNvPr id="5" name="Footer Placeholder 4">
            <a:extLst>
              <a:ext uri="{FF2B5EF4-FFF2-40B4-BE49-F238E27FC236}">
                <a16:creationId xmlns:a16="http://schemas.microsoft.com/office/drawing/2014/main" id="{6B57C930-46C3-E261-1FAE-BFECFF95C4C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7FF4FCA-A25B-A81E-A90D-58008C72693B}"/>
              </a:ext>
            </a:extLst>
          </p:cNvPr>
          <p:cNvSpPr>
            <a:spLocks noGrp="1"/>
          </p:cNvSpPr>
          <p:nvPr>
            <p:ph type="sldNum" sz="quarter" idx="12"/>
          </p:nvPr>
        </p:nvSpPr>
        <p:spPr/>
        <p:txBody>
          <a:bodyPr/>
          <a:lstStyle/>
          <a:p>
            <a:fld id="{EE375E15-AFDF-4586-BCF5-58AD92953680}" type="slidenum">
              <a:rPr lang="en-IN" smtClean="0"/>
              <a:t>‹#›</a:t>
            </a:fld>
            <a:endParaRPr lang="en-IN"/>
          </a:p>
        </p:txBody>
      </p:sp>
    </p:spTree>
    <p:extLst>
      <p:ext uri="{BB962C8B-B14F-4D97-AF65-F5344CB8AC3E}">
        <p14:creationId xmlns:p14="http://schemas.microsoft.com/office/powerpoint/2010/main" val="981609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16A347-BD0C-D527-979D-6ADC9F7221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B3CA7B5-6BE4-36D3-DB7C-802FE39CA7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7BACA17-0AF3-B112-66AB-66C9754128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E0B957-CD6A-4480-BB53-90F7B8752C1D}" type="datetimeFigureOut">
              <a:rPr lang="en-IN" smtClean="0"/>
              <a:t>07-04-2026</a:t>
            </a:fld>
            <a:endParaRPr lang="en-IN"/>
          </a:p>
        </p:txBody>
      </p:sp>
      <p:sp>
        <p:nvSpPr>
          <p:cNvPr id="5" name="Footer Placeholder 4">
            <a:extLst>
              <a:ext uri="{FF2B5EF4-FFF2-40B4-BE49-F238E27FC236}">
                <a16:creationId xmlns:a16="http://schemas.microsoft.com/office/drawing/2014/main" id="{050F0D2E-705D-A1DE-F137-A7BFAA41AB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91924F0-D98A-D5F9-4D1F-5595847DA7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375E15-AFDF-4586-BCF5-58AD92953680}" type="slidenum">
              <a:rPr lang="en-IN" smtClean="0"/>
              <a:t>‹#›</a:t>
            </a:fld>
            <a:endParaRPr lang="en-IN"/>
          </a:p>
        </p:txBody>
      </p:sp>
    </p:spTree>
    <p:extLst>
      <p:ext uri="{BB962C8B-B14F-4D97-AF65-F5344CB8AC3E}">
        <p14:creationId xmlns:p14="http://schemas.microsoft.com/office/powerpoint/2010/main" val="6215158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2.xml"/><Relationship Id="rId7" Type="http://schemas.openxmlformats.org/officeDocument/2006/relationships/hyperlink" Target="https://www.nice.org.uk/guidance/ng245" TargetMode="Externa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hyperlink" Target="https://www.nhs.uk/conditions/asthma/" TargetMode="External"/><Relationship Id="rId5" Type="http://schemas.openxmlformats.org/officeDocument/2006/relationships/hyperlink" Target="https://www.asthmaandlung.org.uk/conditions/asthma/what-asthma" TargetMode="External"/><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22.png"/><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A5064-2DA3-5761-17C2-B8249DA7D681}"/>
              </a:ext>
            </a:extLst>
          </p:cNvPr>
          <p:cNvSpPr>
            <a:spLocks noGrp="1"/>
          </p:cNvSpPr>
          <p:nvPr>
            <p:ph type="ctrTitle"/>
          </p:nvPr>
        </p:nvSpPr>
        <p:spPr>
          <a:xfrm>
            <a:off x="1010653" y="1122362"/>
            <a:ext cx="9657347" cy="5470943"/>
          </a:xfrm>
        </p:spPr>
        <p:txBody>
          <a:bodyPr>
            <a:normAutofit fontScale="90000"/>
          </a:bodyPr>
          <a:lstStyle/>
          <a:p>
            <a:r>
              <a:rPr lang="en-GB" b="1" dirty="0"/>
              <a:t>Module Code: </a:t>
            </a:r>
            <a:r>
              <a:rPr lang="en-IN" b="1" dirty="0"/>
              <a:t>BMHP5023</a:t>
            </a:r>
            <a:br>
              <a:rPr lang="en-GB" dirty="0"/>
            </a:br>
            <a:r>
              <a:rPr lang="en-GB" b="1" dirty="0"/>
              <a:t>Module Title: </a:t>
            </a:r>
            <a:r>
              <a:rPr lang="en-IN" b="1" dirty="0"/>
              <a:t>Introduction to Physiology</a:t>
            </a:r>
            <a:br>
              <a:rPr lang="en-GB" dirty="0"/>
            </a:br>
            <a:r>
              <a:rPr lang="en-GB" b="1" dirty="0"/>
              <a:t>Student Name: Nicoleta-Gianina Abiaboeru</a:t>
            </a:r>
            <a:br>
              <a:rPr lang="en-GB" dirty="0"/>
            </a:br>
            <a:r>
              <a:rPr lang="en-GB" b="1" dirty="0"/>
              <a:t>Student Number: 2527024</a:t>
            </a:r>
            <a:br>
              <a:rPr lang="en-GB" dirty="0"/>
            </a:br>
            <a:r>
              <a:rPr lang="en-GB" b="1" dirty="0"/>
              <a:t>Lecture’s Name: </a:t>
            </a:r>
            <a:r>
              <a:rPr lang="en-IN" b="1" dirty="0"/>
              <a:t>Dr Soban Sadiq</a:t>
            </a:r>
            <a:br>
              <a:rPr lang="en-GB" dirty="0"/>
            </a:br>
            <a:endParaRPr lang="en-IN" sz="4000" dirty="0">
              <a:latin typeface="Times New Roman" panose="02020603050405020304" pitchFamily="18" charset="0"/>
              <a:cs typeface="Times New Roman" panose="02020603050405020304" pitchFamily="18" charset="0"/>
            </a:endParaRPr>
          </a:p>
        </p:txBody>
      </p:sp>
      <p:pic>
        <p:nvPicPr>
          <p:cNvPr id="7" name="Video 6">
            <a:hlinkClick r:id="" action="ppaction://media"/>
            <a:extLst>
              <a:ext uri="{FF2B5EF4-FFF2-40B4-BE49-F238E27FC236}">
                <a16:creationId xmlns:a16="http://schemas.microsoft.com/office/drawing/2014/main" id="{71CB3442-7D6D-AB3C-9F29-B2DC47F0D2C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0394015"/>
      </p:ext>
    </p:extLst>
  </p:cSld>
  <p:clrMapOvr>
    <a:masterClrMapping/>
  </p:clrMapOvr>
  <mc:AlternateContent xmlns:mc="http://schemas.openxmlformats.org/markup-compatibility/2006">
    <mc:Choice xmlns:p14="http://schemas.microsoft.com/office/powerpoint/2010/main" Requires="p14">
      <p:transition spd="slow" p14:dur="2000" advTm="8564"/>
    </mc:Choice>
    <mc:Fallback>
      <p:transition spd="slow" advTm="8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7628FF-8A4C-8B5B-5CA7-1FFB17113C50}"/>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Introduction</a:t>
            </a:r>
            <a:endParaRPr lang="en-IN" sz="320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FD5C5AE9-63C0-3A38-ADD2-EB0DF4221112}"/>
              </a:ext>
            </a:extLst>
          </p:cNvPr>
          <p:cNvSpPr>
            <a:spLocks noGrp="1"/>
          </p:cNvSpPr>
          <p:nvPr>
            <p:ph sz="half" idx="1"/>
          </p:nvPr>
        </p:nvSpPr>
        <p:spPr/>
        <p:txBody>
          <a:bodyPr>
            <a:normAutofit/>
          </a:bodyPr>
          <a:lstStyle/>
          <a:p>
            <a:pPr lvl="0" algn="just">
              <a:lnSpc>
                <a:spcPct val="150000"/>
              </a:lnSpc>
            </a:pPr>
            <a:r>
              <a:rPr lang="en-US" sz="1800" dirty="0">
                <a:latin typeface="Times New Roman" panose="02020603050405020304" pitchFamily="18" charset="0"/>
                <a:cs typeface="Times New Roman" panose="02020603050405020304" pitchFamily="18" charset="0"/>
              </a:rPr>
              <a:t>Asthma is a common chronic respiratory disease in the UK </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About 7.2 million in the UK have asthma that is about 8 in 100 people (</a:t>
            </a:r>
            <a:r>
              <a:rPr lang="en-US" sz="1800" dirty="0" err="1">
                <a:latin typeface="Times New Roman" panose="02020603050405020304" pitchFamily="18" charset="0"/>
                <a:cs typeface="Times New Roman" panose="02020603050405020304" pitchFamily="18" charset="0"/>
              </a:rPr>
              <a:t>Asthmaandlung</a:t>
            </a:r>
            <a:r>
              <a:rPr lang="en-US" sz="1800" dirty="0">
                <a:latin typeface="Times New Roman" panose="02020603050405020304" pitchFamily="18" charset="0"/>
                <a:cs typeface="Times New Roman" panose="02020603050405020304" pitchFamily="18" charset="0"/>
              </a:rPr>
              <a:t>, 2026)</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In this presentation, a care plan will be devised for a fictional patient having asthma</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The respiratory system structure, asthma effects, function, and evidence-based approach with NICE and NHS guidance will be covered</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8" name="Content Placeholder 7">
            <a:extLst>
              <a:ext uri="{FF2B5EF4-FFF2-40B4-BE49-F238E27FC236}">
                <a16:creationId xmlns:a16="http://schemas.microsoft.com/office/drawing/2014/main" id="{097F9094-B50A-5952-899E-AF388C13494F}"/>
              </a:ext>
            </a:extLst>
          </p:cNvPr>
          <p:cNvPicPr>
            <a:picLocks noGrp="1" noChangeAspect="1"/>
          </p:cNvPicPr>
          <p:nvPr>
            <p:ph sz="half" idx="2"/>
          </p:nvPr>
        </p:nvPicPr>
        <p:blipFill>
          <a:blip r:embed="rId5"/>
          <a:stretch>
            <a:fillRect/>
          </a:stretch>
        </p:blipFill>
        <p:spPr>
          <a:xfrm>
            <a:off x="6958242" y="1992937"/>
            <a:ext cx="4395558" cy="3966991"/>
          </a:xfrm>
          <a:prstGeom prst="rect">
            <a:avLst/>
          </a:prstGeom>
        </p:spPr>
      </p:pic>
      <p:pic>
        <p:nvPicPr>
          <p:cNvPr id="9" name="Video 8">
            <a:hlinkClick r:id="" action="ppaction://media"/>
            <a:extLst>
              <a:ext uri="{FF2B5EF4-FFF2-40B4-BE49-F238E27FC236}">
                <a16:creationId xmlns:a16="http://schemas.microsoft.com/office/drawing/2014/main" id="{0DC7D00B-DAB9-32D4-873F-F134B1B61B9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9994513"/>
      </p:ext>
    </p:extLst>
  </p:cSld>
  <p:clrMapOvr>
    <a:masterClrMapping/>
  </p:clrMapOvr>
  <mc:AlternateContent xmlns:mc="http://schemas.openxmlformats.org/markup-compatibility/2006">
    <mc:Choice xmlns:p14="http://schemas.microsoft.com/office/powerpoint/2010/main" Requires="p14">
      <p:transition spd="slow" p14:dur="2000" advTm="40145"/>
    </mc:Choice>
    <mc:Fallback>
      <p:transition spd="slow" advTm="40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2C762-0188-17B0-E3CA-E1CDEDB8CA65}"/>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Fictional patient profile</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65EE031-9E00-F903-B994-D6AF7ED0BB2F}"/>
              </a:ext>
            </a:extLst>
          </p:cNvPr>
          <p:cNvSpPr>
            <a:spLocks noGrp="1"/>
          </p:cNvSpPr>
          <p:nvPr>
            <p:ph sz="half" idx="1"/>
          </p:nvPr>
        </p:nvSpPr>
        <p:spPr/>
        <p:txBody>
          <a:bodyPr>
            <a:normAutofit/>
          </a:bodyPr>
          <a:lstStyle/>
          <a:p>
            <a:pPr lvl="0" algn="just">
              <a:lnSpc>
                <a:spcPct val="150000"/>
              </a:lnSpc>
            </a:pPr>
            <a:r>
              <a:rPr lang="en-US" sz="1800" dirty="0">
                <a:latin typeface="Times New Roman" panose="02020603050405020304" pitchFamily="18" charset="0"/>
                <a:cs typeface="Times New Roman" panose="02020603050405020304" pitchFamily="18" charset="0"/>
              </a:rPr>
              <a:t>Sarah Jones is a 32-year-old female residing in urban UK suffering from asthma</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She had moderate persistent asthma since childhood</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She works in retail and exposed to seasonal allergens and dust</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Lifestyle factors are that she has low physical activity, stress, and she smokes</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E8703AC9-F7DF-0692-2415-27F373E7408D}"/>
              </a:ext>
            </a:extLst>
          </p:cNvPr>
          <p:cNvPicPr>
            <a:picLocks noGrp="1" noChangeAspect="1"/>
          </p:cNvPicPr>
          <p:nvPr>
            <p:ph sz="half" idx="2"/>
          </p:nvPr>
        </p:nvPicPr>
        <p:blipFill>
          <a:blip r:embed="rId5"/>
          <a:stretch>
            <a:fillRect/>
          </a:stretch>
        </p:blipFill>
        <p:spPr>
          <a:xfrm>
            <a:off x="6972300" y="2024742"/>
            <a:ext cx="4381500" cy="3412671"/>
          </a:xfrm>
          <a:prstGeom prst="rect">
            <a:avLst/>
          </a:prstGeom>
        </p:spPr>
      </p:pic>
      <p:pic>
        <p:nvPicPr>
          <p:cNvPr id="13" name="Video 12">
            <a:hlinkClick r:id="" action="ppaction://media"/>
            <a:extLst>
              <a:ext uri="{FF2B5EF4-FFF2-40B4-BE49-F238E27FC236}">
                <a16:creationId xmlns:a16="http://schemas.microsoft.com/office/drawing/2014/main" id="{895B661A-1AFC-FBD4-F8F9-ABFFD5CD1F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6755892"/>
      </p:ext>
    </p:extLst>
  </p:cSld>
  <p:clrMapOvr>
    <a:masterClrMapping/>
  </p:clrMapOvr>
  <mc:AlternateContent xmlns:mc="http://schemas.openxmlformats.org/markup-compatibility/2006">
    <mc:Choice xmlns:p14="http://schemas.microsoft.com/office/powerpoint/2010/main" Requires="p14">
      <p:transition spd="slow" p14:dur="2000" advTm="58260"/>
    </mc:Choice>
    <mc:Fallback>
      <p:transition spd="slow" advTm="58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A3BE7-4307-49A7-0FB1-CADBDAC4D7FA}"/>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Relevant body system: Respiratory system</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FD2363-0FA7-41A1-92E3-597EB2019A16}"/>
              </a:ext>
            </a:extLst>
          </p:cNvPr>
          <p:cNvSpPr>
            <a:spLocks noGrp="1"/>
          </p:cNvSpPr>
          <p:nvPr>
            <p:ph sz="half" idx="1"/>
          </p:nvPr>
        </p:nvSpPr>
        <p:spPr/>
        <p:txBody>
          <a:bodyPr>
            <a:normAutofit/>
          </a:bodyPr>
          <a:lstStyle/>
          <a:p>
            <a:pPr lvl="0" algn="just">
              <a:lnSpc>
                <a:spcPct val="150000"/>
              </a:lnSpc>
            </a:pPr>
            <a:r>
              <a:rPr lang="en-US" sz="1800" dirty="0">
                <a:latin typeface="Times New Roman" panose="02020603050405020304" pitchFamily="18" charset="0"/>
                <a:cs typeface="Times New Roman" panose="02020603050405020304" pitchFamily="18" charset="0"/>
              </a:rPr>
              <a:t>Nose, pharynx, larynx, trachea, bronchi, lungs, and alveoli consist the structure of the respiratory system (</a:t>
            </a:r>
            <a:r>
              <a:rPr lang="en-IN" sz="1800" dirty="0">
                <a:latin typeface="Times New Roman" panose="02020603050405020304" pitchFamily="18" charset="0"/>
                <a:cs typeface="Times New Roman" panose="02020603050405020304" pitchFamily="18" charset="0"/>
              </a:rPr>
              <a:t>Anagnostopoulou and </a:t>
            </a:r>
            <a:r>
              <a:rPr lang="en-IN" sz="1800" dirty="0" err="1">
                <a:latin typeface="Times New Roman" panose="02020603050405020304" pitchFamily="18" charset="0"/>
                <a:cs typeface="Times New Roman" panose="02020603050405020304" pitchFamily="18" charset="0"/>
              </a:rPr>
              <a:t>Schittny</a:t>
            </a:r>
            <a:r>
              <a:rPr lang="en-IN" sz="1800" dirty="0">
                <a:latin typeface="Times New Roman" panose="02020603050405020304" pitchFamily="18" charset="0"/>
                <a:cs typeface="Times New Roman" panose="02020603050405020304" pitchFamily="18" charset="0"/>
              </a:rPr>
              <a:t>, 2021</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It functions for ventilation, gas exchange, and oxygen transportation</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For breathing, the diaphragm and intercostal muscles play important roles (</a:t>
            </a:r>
            <a:r>
              <a:rPr lang="en-IN" sz="1800" dirty="0" err="1">
                <a:latin typeface="Times New Roman" panose="02020603050405020304" pitchFamily="18" charset="0"/>
                <a:cs typeface="Times New Roman" panose="02020603050405020304" pitchFamily="18" charset="0"/>
              </a:rPr>
              <a:t>Bastir</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2022</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The airway structure helps in maintaining airflow</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6C36E0E6-E30A-A25E-8F1C-19B1451E525F}"/>
              </a:ext>
            </a:extLst>
          </p:cNvPr>
          <p:cNvPicPr>
            <a:picLocks noGrp="1" noChangeAspect="1"/>
          </p:cNvPicPr>
          <p:nvPr>
            <p:ph sz="half" idx="2"/>
          </p:nvPr>
        </p:nvPicPr>
        <p:blipFill>
          <a:blip r:embed="rId5"/>
          <a:stretch>
            <a:fillRect/>
          </a:stretch>
        </p:blipFill>
        <p:spPr>
          <a:xfrm>
            <a:off x="6694714" y="2008413"/>
            <a:ext cx="4849586" cy="3673929"/>
          </a:xfrm>
          <a:prstGeom prst="rect">
            <a:avLst/>
          </a:prstGeom>
        </p:spPr>
      </p:pic>
      <p:pic>
        <p:nvPicPr>
          <p:cNvPr id="10" name="Video 9">
            <a:hlinkClick r:id="" action="ppaction://media"/>
            <a:extLst>
              <a:ext uri="{FF2B5EF4-FFF2-40B4-BE49-F238E27FC236}">
                <a16:creationId xmlns:a16="http://schemas.microsoft.com/office/drawing/2014/main" id="{4D499E36-C64B-F851-17AB-458224B4FA7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7953573"/>
      </p:ext>
    </p:extLst>
  </p:cSld>
  <p:clrMapOvr>
    <a:masterClrMapping/>
  </p:clrMapOvr>
  <mc:AlternateContent xmlns:mc="http://schemas.openxmlformats.org/markup-compatibility/2006">
    <mc:Choice xmlns:p14="http://schemas.microsoft.com/office/powerpoint/2010/main" Requires="p14">
      <p:transition spd="slow" p14:dur="2000" advTm="52533"/>
    </mc:Choice>
    <mc:Fallback>
      <p:transition spd="slow" advTm="52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9A09A-35F2-5A12-FE0E-2DD564B29081}"/>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Physiology of breathing</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89B64AE-EA8D-658B-5C21-B18C953F9069}"/>
              </a:ext>
            </a:extLst>
          </p:cNvPr>
          <p:cNvSpPr>
            <a:spLocks noGrp="1"/>
          </p:cNvSpPr>
          <p:nvPr>
            <p:ph sz="half" idx="1"/>
          </p:nvPr>
        </p:nvSpPr>
        <p:spPr/>
        <p:txBody>
          <a:bodyPr>
            <a:normAutofit lnSpcReduction="10000"/>
          </a:bodyPr>
          <a:lstStyle/>
          <a:p>
            <a:pPr lvl="0" algn="just">
              <a:lnSpc>
                <a:spcPct val="150000"/>
              </a:lnSpc>
            </a:pPr>
            <a:r>
              <a:rPr lang="en-US" sz="1800" dirty="0">
                <a:latin typeface="Times New Roman" panose="02020603050405020304" pitchFamily="18" charset="0"/>
                <a:cs typeface="Times New Roman" panose="02020603050405020304" pitchFamily="18" charset="0"/>
              </a:rPr>
              <a:t>Ventilation occurs by the processes of inhalation and exhalation that is influenced by pressure changes</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The breathing mechanics is supported by intercostal muscles and diaphragm (</a:t>
            </a:r>
            <a:r>
              <a:rPr lang="en-IN" sz="1800" dirty="0">
                <a:latin typeface="Times New Roman" panose="02020603050405020304" pitchFamily="18" charset="0"/>
                <a:cs typeface="Times New Roman" panose="02020603050405020304" pitchFamily="18" charset="0"/>
              </a:rPr>
              <a:t>Pleil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2021</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Gas exchange takes place in the alveoli through diffusion process</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Transportation of oxygen to and removal of carbon dioxide from blood take place during breathing (</a:t>
            </a:r>
            <a:r>
              <a:rPr lang="en-IN" sz="1800" dirty="0" err="1">
                <a:latin typeface="Times New Roman" panose="02020603050405020304" pitchFamily="18" charset="0"/>
                <a:cs typeface="Times New Roman" panose="02020603050405020304" pitchFamily="18" charset="0"/>
              </a:rPr>
              <a:t>Burggren</a:t>
            </a:r>
            <a:r>
              <a:rPr lang="en-IN" sz="1800" dirty="0">
                <a:latin typeface="Times New Roman" panose="02020603050405020304" pitchFamily="18" charset="0"/>
                <a:cs typeface="Times New Roman" panose="02020603050405020304" pitchFamily="18" charset="0"/>
              </a:rPr>
              <a:t>, Fahlman, and Milsom, 2024</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82AC995A-7854-E053-FBAB-AA8F51D09D6F}"/>
              </a:ext>
            </a:extLst>
          </p:cNvPr>
          <p:cNvPicPr>
            <a:picLocks noGrp="1" noChangeAspect="1"/>
          </p:cNvPicPr>
          <p:nvPr>
            <p:ph sz="half" idx="2"/>
          </p:nvPr>
        </p:nvPicPr>
        <p:blipFill>
          <a:blip r:embed="rId5"/>
          <a:stretch>
            <a:fillRect/>
          </a:stretch>
        </p:blipFill>
        <p:spPr>
          <a:xfrm>
            <a:off x="6580414" y="1959429"/>
            <a:ext cx="4947557" cy="4351337"/>
          </a:xfrm>
          <a:prstGeom prst="rect">
            <a:avLst/>
          </a:prstGeom>
        </p:spPr>
      </p:pic>
      <p:pic>
        <p:nvPicPr>
          <p:cNvPr id="8" name="Video 7">
            <a:hlinkClick r:id="" action="ppaction://media"/>
            <a:extLst>
              <a:ext uri="{FF2B5EF4-FFF2-40B4-BE49-F238E27FC236}">
                <a16:creationId xmlns:a16="http://schemas.microsoft.com/office/drawing/2014/main" id="{4BD1FCF5-19F4-1770-3C76-30B04079008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5328577"/>
      </p:ext>
    </p:extLst>
  </p:cSld>
  <p:clrMapOvr>
    <a:masterClrMapping/>
  </p:clrMapOvr>
  <mc:AlternateContent xmlns:mc="http://schemas.openxmlformats.org/markup-compatibility/2006">
    <mc:Choice xmlns:p14="http://schemas.microsoft.com/office/powerpoint/2010/main" Requires="p14">
      <p:transition spd="slow" p14:dur="2000" advTm="53290"/>
    </mc:Choice>
    <mc:Fallback>
      <p:transition spd="slow" advTm="53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317A3-D05A-811D-B9BA-67DC5051B9AC}"/>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Pathophysiology of Asthma</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5E17579-2F80-B551-C1A9-6577B6969083}"/>
              </a:ext>
            </a:extLst>
          </p:cNvPr>
          <p:cNvSpPr>
            <a:spLocks noGrp="1"/>
          </p:cNvSpPr>
          <p:nvPr>
            <p:ph sz="half" idx="1"/>
          </p:nvPr>
        </p:nvSpPr>
        <p:spPr/>
        <p:txBody>
          <a:bodyPr>
            <a:normAutofit/>
          </a:bodyPr>
          <a:lstStyle/>
          <a:p>
            <a:pPr lvl="0" algn="just">
              <a:lnSpc>
                <a:spcPct val="150000"/>
              </a:lnSpc>
            </a:pPr>
            <a:r>
              <a:rPr lang="en-US" sz="1800" dirty="0">
                <a:latin typeface="Times New Roman" panose="02020603050405020304" pitchFamily="18" charset="0"/>
                <a:cs typeface="Times New Roman" panose="02020603050405020304" pitchFamily="18" charset="0"/>
              </a:rPr>
              <a:t>In Asthma, chronic inflammation of the airways takes place</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Bronchoconstriction leads bronchioles and bronchi to narrow down </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The airflow is blocked when excess mucus is produced (</a:t>
            </a:r>
            <a:r>
              <a:rPr lang="en-IN" sz="1800" dirty="0" err="1">
                <a:latin typeface="Times New Roman" panose="02020603050405020304" pitchFamily="18" charset="0"/>
                <a:cs typeface="Times New Roman" panose="02020603050405020304" pitchFamily="18" charset="0"/>
              </a:rPr>
              <a:t>Sinyor</a:t>
            </a:r>
            <a:r>
              <a:rPr lang="en-IN" sz="1800" dirty="0">
                <a:latin typeface="Times New Roman" panose="02020603050405020304" pitchFamily="18" charset="0"/>
                <a:cs typeface="Times New Roman" panose="02020603050405020304" pitchFamily="18" charset="0"/>
              </a:rPr>
              <a:t> and Perez, 2023</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Breathlessness and wheezing are caused with reduced airflow </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15CF23E6-8703-BD8F-7118-B8770B637A84}"/>
              </a:ext>
            </a:extLst>
          </p:cNvPr>
          <p:cNvPicPr>
            <a:picLocks noGrp="1" noChangeAspect="1"/>
          </p:cNvPicPr>
          <p:nvPr>
            <p:ph sz="half" idx="2"/>
          </p:nvPr>
        </p:nvPicPr>
        <p:blipFill>
          <a:blip r:embed="rId5"/>
          <a:stretch>
            <a:fillRect/>
          </a:stretch>
        </p:blipFill>
        <p:spPr>
          <a:xfrm>
            <a:off x="6792686" y="1992087"/>
            <a:ext cx="4561114" cy="3641270"/>
          </a:xfrm>
          <a:prstGeom prst="rect">
            <a:avLst/>
          </a:prstGeom>
        </p:spPr>
      </p:pic>
      <p:pic>
        <p:nvPicPr>
          <p:cNvPr id="7" name="Video 6">
            <a:hlinkClick r:id="" action="ppaction://media"/>
            <a:extLst>
              <a:ext uri="{FF2B5EF4-FFF2-40B4-BE49-F238E27FC236}">
                <a16:creationId xmlns:a16="http://schemas.microsoft.com/office/drawing/2014/main" id="{6085936D-8E96-C921-A3EA-50469F394B9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6786166"/>
      </p:ext>
    </p:extLst>
  </p:cSld>
  <p:clrMapOvr>
    <a:masterClrMapping/>
  </p:clrMapOvr>
  <mc:AlternateContent xmlns:mc="http://schemas.openxmlformats.org/markup-compatibility/2006">
    <mc:Choice xmlns:p14="http://schemas.microsoft.com/office/powerpoint/2010/main" Requires="p14">
      <p:transition spd="slow" p14:dur="2000" advTm="42339"/>
    </mc:Choice>
    <mc:Fallback>
      <p:transition spd="slow" advTm="42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CA260-6FAF-121E-CF4B-3BC44FC2C9F6}"/>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Monitoring and assessment</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FC4665-0896-FCF9-079D-D3781618F576}"/>
              </a:ext>
            </a:extLst>
          </p:cNvPr>
          <p:cNvSpPr>
            <a:spLocks noGrp="1"/>
          </p:cNvSpPr>
          <p:nvPr>
            <p:ph sz="half" idx="1"/>
          </p:nvPr>
        </p:nvSpPr>
        <p:spPr/>
        <p:txBody>
          <a:bodyPr>
            <a:normAutofit lnSpcReduction="10000"/>
          </a:bodyPr>
          <a:lstStyle/>
          <a:p>
            <a:pPr lvl="0" algn="just">
              <a:lnSpc>
                <a:spcPct val="150000"/>
              </a:lnSpc>
            </a:pPr>
            <a:r>
              <a:rPr lang="en-US" sz="1800" dirty="0">
                <a:latin typeface="Times New Roman" panose="02020603050405020304" pitchFamily="18" charset="0"/>
                <a:cs typeface="Times New Roman" panose="02020603050405020304" pitchFamily="18" charset="0"/>
              </a:rPr>
              <a:t>Monitoring should be done by regularly monitoring using symptom tracking and peak flow</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Spirometry tests can be conducted to assess the airway obstruction and lung functions (</a:t>
            </a:r>
            <a:r>
              <a:rPr lang="en-IN" sz="1800" dirty="0" err="1">
                <a:latin typeface="Times New Roman" panose="02020603050405020304" pitchFamily="18" charset="0"/>
                <a:cs typeface="Times New Roman" panose="02020603050405020304" pitchFamily="18" charset="0"/>
              </a:rPr>
              <a:t>Mosnaim</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2025</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The frequency of asthma exacerbation and triggers for it should be identified</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A correct inhaler technique and adherence to medication review should be performed regularly (</a:t>
            </a:r>
            <a:r>
              <a:rPr lang="en-IN" sz="1800" dirty="0">
                <a:latin typeface="Times New Roman" panose="02020603050405020304" pitchFamily="18" charset="0"/>
                <a:cs typeface="Times New Roman" panose="02020603050405020304" pitchFamily="18" charset="0"/>
              </a:rPr>
              <a:t>Gupta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2021</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8D8DB4EB-56D0-FC8F-0A11-B4E16F52D65D}"/>
              </a:ext>
            </a:extLst>
          </p:cNvPr>
          <p:cNvPicPr>
            <a:picLocks noGrp="1" noChangeAspect="1"/>
          </p:cNvPicPr>
          <p:nvPr>
            <p:ph sz="half" idx="2"/>
          </p:nvPr>
        </p:nvPicPr>
        <p:blipFill>
          <a:blip r:embed="rId5"/>
          <a:stretch>
            <a:fillRect/>
          </a:stretch>
        </p:blipFill>
        <p:spPr>
          <a:xfrm>
            <a:off x="6955971" y="1944130"/>
            <a:ext cx="4523015" cy="4232833"/>
          </a:xfrm>
          <a:prstGeom prst="rect">
            <a:avLst/>
          </a:prstGeom>
        </p:spPr>
      </p:pic>
      <p:pic>
        <p:nvPicPr>
          <p:cNvPr id="12" name="Video 11">
            <a:hlinkClick r:id="" action="ppaction://media"/>
            <a:extLst>
              <a:ext uri="{FF2B5EF4-FFF2-40B4-BE49-F238E27FC236}">
                <a16:creationId xmlns:a16="http://schemas.microsoft.com/office/drawing/2014/main" id="{3A13F290-9E2D-4661-313C-FFF533B39D0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0103675"/>
      </p:ext>
    </p:extLst>
  </p:cSld>
  <p:clrMapOvr>
    <a:masterClrMapping/>
  </p:clrMapOvr>
  <mc:AlternateContent xmlns:mc="http://schemas.openxmlformats.org/markup-compatibility/2006">
    <mc:Choice xmlns:p14="http://schemas.microsoft.com/office/powerpoint/2010/main" Requires="p14">
      <p:transition spd="slow" p14:dur="2000" advTm="50243"/>
    </mc:Choice>
    <mc:Fallback>
      <p:transition spd="slow" advTm="50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6E91-F563-CB9E-FAD1-5022A174C11A}"/>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Care plan and management</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55AAA5D-588B-682D-9B1F-B3CA252988F8}"/>
              </a:ext>
            </a:extLst>
          </p:cNvPr>
          <p:cNvSpPr>
            <a:spLocks noGrp="1"/>
          </p:cNvSpPr>
          <p:nvPr>
            <p:ph sz="half" idx="1"/>
          </p:nvPr>
        </p:nvSpPr>
        <p:spPr/>
        <p:txBody>
          <a:bodyPr>
            <a:normAutofit lnSpcReduction="10000"/>
          </a:bodyPr>
          <a:lstStyle/>
          <a:p>
            <a:pPr lvl="0" algn="just">
              <a:lnSpc>
                <a:spcPct val="150000"/>
              </a:lnSpc>
            </a:pPr>
            <a:r>
              <a:rPr lang="en-US" sz="1800" dirty="0">
                <a:latin typeface="Times New Roman" panose="02020603050405020304" pitchFamily="18" charset="0"/>
                <a:cs typeface="Times New Roman" panose="02020603050405020304" pitchFamily="18" charset="0"/>
              </a:rPr>
              <a:t>Sarah Jones, a 32-year-old female suffers from moderate asthma with the risks of stress, smoking, and allergens</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Reliever inhaler as required and preventer (ICS) daily as medication for asthma (</a:t>
            </a:r>
            <a:r>
              <a:rPr lang="en-US" sz="1800" dirty="0" err="1">
                <a:latin typeface="Times New Roman" panose="02020603050405020304" pitchFamily="18" charset="0"/>
                <a:cs typeface="Times New Roman" panose="02020603050405020304" pitchFamily="18" charset="0"/>
              </a:rPr>
              <a:t>Nhs</a:t>
            </a:r>
            <a:r>
              <a:rPr lang="en-US" sz="1800" dirty="0">
                <a:latin typeface="Times New Roman" panose="02020603050405020304" pitchFamily="18" charset="0"/>
                <a:cs typeface="Times New Roman" panose="02020603050405020304" pitchFamily="18" charset="0"/>
              </a:rPr>
              <a:t>, 2026)</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Maintaining symptom diary, peak flow, and regular GP/ asthma nurse reviews should be conducted</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Person-centred care should be provided through communication, ethical considerations, and education (</a:t>
            </a:r>
            <a:r>
              <a:rPr lang="en-IN" sz="1800" dirty="0">
                <a:latin typeface="Times New Roman" panose="02020603050405020304" pitchFamily="18" charset="0"/>
                <a:cs typeface="Times New Roman" panose="02020603050405020304" pitchFamily="18" charset="0"/>
              </a:rPr>
              <a:t>Nice, 2024</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AC073DDF-DB5D-93B1-C8E6-1F8EC4FA8F28}"/>
              </a:ext>
            </a:extLst>
          </p:cNvPr>
          <p:cNvPicPr>
            <a:picLocks noGrp="1" noChangeAspect="1"/>
          </p:cNvPicPr>
          <p:nvPr>
            <p:ph sz="half" idx="2"/>
          </p:nvPr>
        </p:nvPicPr>
        <p:blipFill>
          <a:blip r:embed="rId5"/>
          <a:stretch>
            <a:fillRect/>
          </a:stretch>
        </p:blipFill>
        <p:spPr>
          <a:xfrm>
            <a:off x="7177087" y="2008414"/>
            <a:ext cx="4318227" cy="4049486"/>
          </a:xfrm>
          <a:prstGeom prst="rect">
            <a:avLst/>
          </a:prstGeom>
        </p:spPr>
      </p:pic>
      <p:pic>
        <p:nvPicPr>
          <p:cNvPr id="7" name="Video 6">
            <a:hlinkClick r:id="" action="ppaction://media"/>
            <a:extLst>
              <a:ext uri="{FF2B5EF4-FFF2-40B4-BE49-F238E27FC236}">
                <a16:creationId xmlns:a16="http://schemas.microsoft.com/office/drawing/2014/main" id="{BCF74894-EF3E-9AE9-F634-40521CCAA79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0410343"/>
      </p:ext>
    </p:extLst>
  </p:cSld>
  <p:clrMapOvr>
    <a:masterClrMapping/>
  </p:clrMapOvr>
  <mc:AlternateContent xmlns:mc="http://schemas.openxmlformats.org/markup-compatibility/2006">
    <mc:Choice xmlns:p14="http://schemas.microsoft.com/office/powerpoint/2010/main" Requires="p14">
      <p:transition spd="slow" p14:dur="2000" advTm="51116"/>
    </mc:Choice>
    <mc:Fallback>
      <p:transition spd="slow" advTm="51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B7C9A-F557-BA9D-BD1D-DEAAAE180E4D}"/>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Evidence-based lifestyle recommendations</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DC2A6A1-4AE9-36B4-9400-900D9E3353C3}"/>
              </a:ext>
            </a:extLst>
          </p:cNvPr>
          <p:cNvSpPr>
            <a:spLocks noGrp="1"/>
          </p:cNvSpPr>
          <p:nvPr>
            <p:ph sz="half" idx="1"/>
          </p:nvPr>
        </p:nvSpPr>
        <p:spPr/>
        <p:txBody>
          <a:bodyPr>
            <a:normAutofit lnSpcReduction="10000"/>
          </a:bodyPr>
          <a:lstStyle/>
          <a:p>
            <a:pPr lvl="0" algn="just">
              <a:lnSpc>
                <a:spcPct val="150000"/>
              </a:lnSpc>
            </a:pPr>
            <a:r>
              <a:rPr lang="en-US" sz="1800" dirty="0">
                <a:latin typeface="Times New Roman" panose="02020603050405020304" pitchFamily="18" charset="0"/>
                <a:cs typeface="Times New Roman" panose="02020603050405020304" pitchFamily="18" charset="0"/>
              </a:rPr>
              <a:t>Treatment effectiveness and lung function can be improved by smoking cessation</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The patients should be suggested with regular and moderate exercises to promote respiratory health (</a:t>
            </a:r>
            <a:r>
              <a:rPr lang="en-IN" sz="1800" dirty="0" err="1">
                <a:latin typeface="Times New Roman" panose="02020603050405020304" pitchFamily="18" charset="0"/>
                <a:cs typeface="Times New Roman" panose="02020603050405020304" pitchFamily="18" charset="0"/>
              </a:rPr>
              <a:t>Elendu</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2025</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The occupational and environmental triggers to asthma should be avoided</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Stress management and healthy daily routine maintenance should be recommended (</a:t>
            </a:r>
            <a:r>
              <a:rPr lang="en-IN" sz="1800" dirty="0" err="1">
                <a:latin typeface="Times New Roman" panose="02020603050405020304" pitchFamily="18" charset="0"/>
                <a:cs typeface="Times New Roman" panose="02020603050405020304" pitchFamily="18" charset="0"/>
              </a:rPr>
              <a:t>Kawamatawong</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2022</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030BAFEF-C6A6-24E8-85C2-5039807B75FE}"/>
              </a:ext>
            </a:extLst>
          </p:cNvPr>
          <p:cNvPicPr>
            <a:picLocks noGrp="1" noChangeAspect="1"/>
          </p:cNvPicPr>
          <p:nvPr>
            <p:ph sz="half" idx="2"/>
          </p:nvPr>
        </p:nvPicPr>
        <p:blipFill>
          <a:blip r:embed="rId5"/>
          <a:stretch>
            <a:fillRect/>
          </a:stretch>
        </p:blipFill>
        <p:spPr>
          <a:xfrm>
            <a:off x="6825343" y="2008413"/>
            <a:ext cx="4528457" cy="4168549"/>
          </a:xfrm>
          <a:prstGeom prst="rect">
            <a:avLst/>
          </a:prstGeom>
        </p:spPr>
      </p:pic>
      <p:pic>
        <p:nvPicPr>
          <p:cNvPr id="10" name="Video 9">
            <a:hlinkClick r:id="" action="ppaction://media"/>
            <a:extLst>
              <a:ext uri="{FF2B5EF4-FFF2-40B4-BE49-F238E27FC236}">
                <a16:creationId xmlns:a16="http://schemas.microsoft.com/office/drawing/2014/main" id="{D59BF1AB-EF27-6F7B-8908-86EDBB4F214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6465136"/>
      </p:ext>
    </p:extLst>
  </p:cSld>
  <p:clrMapOvr>
    <a:masterClrMapping/>
  </p:clrMapOvr>
  <mc:AlternateContent xmlns:mc="http://schemas.openxmlformats.org/markup-compatibility/2006">
    <mc:Choice xmlns:p14="http://schemas.microsoft.com/office/powerpoint/2010/main" Requires="p14">
      <p:transition spd="slow" p14:dur="2000" advTm="49254"/>
    </mc:Choice>
    <mc:Fallback>
      <p:transition spd="slow" advTm="49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5849F-E569-214F-3C92-2E0068CF9590}"/>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Conclusion </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A9255F3-E19D-5D05-D572-600326047398}"/>
              </a:ext>
            </a:extLst>
          </p:cNvPr>
          <p:cNvSpPr>
            <a:spLocks noGrp="1"/>
          </p:cNvSpPr>
          <p:nvPr>
            <p:ph sz="half" idx="1"/>
          </p:nvPr>
        </p:nvSpPr>
        <p:spPr/>
        <p:txBody>
          <a:bodyPr>
            <a:normAutofit/>
          </a:bodyPr>
          <a:lstStyle/>
          <a:p>
            <a:pPr lvl="0" algn="just">
              <a:lnSpc>
                <a:spcPct val="150000"/>
              </a:lnSpc>
            </a:pPr>
            <a:r>
              <a:rPr lang="en-US" sz="1800" dirty="0">
                <a:latin typeface="Times New Roman" panose="02020603050405020304" pitchFamily="18" charset="0"/>
                <a:cs typeface="Times New Roman" panose="02020603050405020304" pitchFamily="18" charset="0"/>
              </a:rPr>
              <a:t>Proper understanding, lifestyle adjustments, and monitoring are required in asthma management</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A care plan is prepared based on the individual needs of Sarah Jones</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Evidence-based approaches are recommended to her following NICE and NHS guidelines</a:t>
            </a:r>
            <a:endParaRPr lang="en-IN" sz="1800" dirty="0">
              <a:latin typeface="Times New Roman" panose="02020603050405020304" pitchFamily="18" charset="0"/>
              <a:cs typeface="Times New Roman" panose="02020603050405020304" pitchFamily="18" charset="0"/>
            </a:endParaRPr>
          </a:p>
          <a:p>
            <a:pPr lvl="0" algn="just">
              <a:lnSpc>
                <a:spcPct val="150000"/>
              </a:lnSpc>
            </a:pPr>
            <a:r>
              <a:rPr lang="en-US" sz="1800" dirty="0">
                <a:latin typeface="Times New Roman" panose="02020603050405020304" pitchFamily="18" charset="0"/>
                <a:cs typeface="Times New Roman" panose="02020603050405020304" pitchFamily="18" charset="0"/>
              </a:rPr>
              <a:t>The aim of the care plan is to improve quality of life and her asthma symptoms</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46592605-82B1-819F-4357-BE3C25252F69}"/>
              </a:ext>
            </a:extLst>
          </p:cNvPr>
          <p:cNvPicPr>
            <a:picLocks noGrp="1" noChangeAspect="1"/>
          </p:cNvPicPr>
          <p:nvPr>
            <p:ph sz="half" idx="2"/>
          </p:nvPr>
        </p:nvPicPr>
        <p:blipFill>
          <a:blip r:embed="rId5"/>
          <a:stretch>
            <a:fillRect/>
          </a:stretch>
        </p:blipFill>
        <p:spPr>
          <a:xfrm>
            <a:off x="6760029" y="2057401"/>
            <a:ext cx="4593771" cy="3559628"/>
          </a:xfrm>
          <a:prstGeom prst="rect">
            <a:avLst/>
          </a:prstGeom>
        </p:spPr>
      </p:pic>
      <p:pic>
        <p:nvPicPr>
          <p:cNvPr id="7" name="Video 6">
            <a:hlinkClick r:id="" action="ppaction://media"/>
            <a:extLst>
              <a:ext uri="{FF2B5EF4-FFF2-40B4-BE49-F238E27FC236}">
                <a16:creationId xmlns:a16="http://schemas.microsoft.com/office/drawing/2014/main" id="{C2F7CF05-50C6-4964-2B3B-D99E28303E1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3166428"/>
      </p:ext>
    </p:extLst>
  </p:cSld>
  <p:clrMapOvr>
    <a:masterClrMapping/>
  </p:clrMapOvr>
  <mc:AlternateContent xmlns:mc="http://schemas.openxmlformats.org/markup-compatibility/2006">
    <mc:Choice xmlns:p14="http://schemas.microsoft.com/office/powerpoint/2010/main" Requires="p14">
      <p:transition spd="slow" p14:dur="2000" advTm="35466"/>
    </mc:Choice>
    <mc:Fallback>
      <p:transition spd="slow" advTm="35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115F175-BEC5-01F7-D315-0D9473994141}"/>
              </a:ext>
            </a:extLst>
          </p:cNvPr>
          <p:cNvSpPr>
            <a:spLocks noGrp="1"/>
          </p:cNvSpPr>
          <p:nvPr>
            <p:ph type="title"/>
          </p:nvPr>
        </p:nvSpPr>
        <p:spPr>
          <a:xfrm>
            <a:off x="838200" y="292099"/>
            <a:ext cx="10515600" cy="777875"/>
          </a:xfrm>
        </p:spPr>
        <p:txBody>
          <a:bodyPr>
            <a:normAutofit/>
          </a:bodyPr>
          <a:lstStyle/>
          <a:p>
            <a:pPr algn="ctr"/>
            <a:r>
              <a:rPr lang="en-US" sz="3200" b="1" dirty="0">
                <a:latin typeface="Times New Roman" panose="02020603050405020304" pitchFamily="18" charset="0"/>
                <a:cs typeface="Times New Roman" panose="02020603050405020304" pitchFamily="18" charset="0"/>
              </a:rPr>
              <a:t>Reference list</a:t>
            </a:r>
            <a:endParaRPr lang="en-IN" sz="3200"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1B202118-351B-7A21-672C-2A0CC58E6E71}"/>
              </a:ext>
            </a:extLst>
          </p:cNvPr>
          <p:cNvSpPr>
            <a:spLocks noGrp="1"/>
          </p:cNvSpPr>
          <p:nvPr>
            <p:ph idx="1"/>
          </p:nvPr>
        </p:nvSpPr>
        <p:spPr>
          <a:xfrm>
            <a:off x="261257" y="1069974"/>
            <a:ext cx="11593286" cy="5495927"/>
          </a:xfrm>
        </p:spPr>
        <p:txBody>
          <a:bodyPr>
            <a:normAutofit fontScale="40000" lnSpcReduction="20000"/>
          </a:bodyPr>
          <a:lstStyle/>
          <a:p>
            <a:pPr algn="just"/>
            <a:r>
              <a:rPr lang="en-IN" dirty="0">
                <a:latin typeface="Times New Roman" panose="02020603050405020304" pitchFamily="18" charset="0"/>
                <a:cs typeface="Times New Roman" panose="02020603050405020304" pitchFamily="18" charset="0"/>
              </a:rPr>
              <a:t>Anagnostopoulou, P. and </a:t>
            </a:r>
            <a:r>
              <a:rPr lang="en-IN" dirty="0" err="1">
                <a:latin typeface="Times New Roman" panose="02020603050405020304" pitchFamily="18" charset="0"/>
                <a:cs typeface="Times New Roman" panose="02020603050405020304" pitchFamily="18" charset="0"/>
              </a:rPr>
              <a:t>Schittny</a:t>
            </a:r>
            <a:r>
              <a:rPr lang="en-IN" dirty="0">
                <a:latin typeface="Times New Roman" panose="02020603050405020304" pitchFamily="18" charset="0"/>
                <a:cs typeface="Times New Roman" panose="02020603050405020304" pitchFamily="18" charset="0"/>
              </a:rPr>
              <a:t>, J.C., 2021. Anatomy and development of the respiratory system. </a:t>
            </a:r>
            <a:r>
              <a:rPr lang="en-IN" i="1" dirty="0">
                <a:latin typeface="Times New Roman" panose="02020603050405020304" pitchFamily="18" charset="0"/>
                <a:cs typeface="Times New Roman" panose="02020603050405020304" pitchFamily="18" charset="0"/>
              </a:rPr>
              <a:t>ERS Handbook of Paediatric Respiratory Medicine</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a:t>
            </a:r>
            <a:r>
              <a:rPr lang="en-IN" dirty="0">
                <a:latin typeface="Times New Roman" panose="02020603050405020304" pitchFamily="18" charset="0"/>
                <a:cs typeface="Times New Roman" panose="02020603050405020304" pitchFamily="18" charset="0"/>
              </a:rPr>
              <a:t>.</a:t>
            </a:r>
          </a:p>
          <a:p>
            <a:pPr algn="just"/>
            <a:r>
              <a:rPr lang="en-US" dirty="0" err="1">
                <a:latin typeface="Times New Roman" panose="02020603050405020304" pitchFamily="18" charset="0"/>
                <a:cs typeface="Times New Roman" panose="02020603050405020304" pitchFamily="18" charset="0"/>
              </a:rPr>
              <a:t>Asthmaandlung</a:t>
            </a:r>
            <a:r>
              <a:rPr lang="en-US" dirty="0">
                <a:latin typeface="Times New Roman" panose="02020603050405020304" pitchFamily="18" charset="0"/>
                <a:cs typeface="Times New Roman" panose="02020603050405020304" pitchFamily="18" charset="0"/>
              </a:rPr>
              <a:t>, 2026, “</a:t>
            </a:r>
            <a:r>
              <a:rPr lang="en-US" i="1" dirty="0">
                <a:latin typeface="Times New Roman" panose="02020603050405020304" pitchFamily="18" charset="0"/>
                <a:cs typeface="Times New Roman" panose="02020603050405020304" pitchFamily="18" charset="0"/>
              </a:rPr>
              <a:t>What is asthma?</a:t>
            </a:r>
            <a:r>
              <a:rPr lang="en-US" dirty="0">
                <a:latin typeface="Times New Roman" panose="02020603050405020304" pitchFamily="18" charset="0"/>
                <a:cs typeface="Times New Roman" panose="02020603050405020304" pitchFamily="18" charset="0"/>
              </a:rPr>
              <a:t>”, Available from: </a:t>
            </a:r>
            <a:r>
              <a:rPr lang="en-US" u="sng" dirty="0">
                <a:latin typeface="Times New Roman" panose="02020603050405020304" pitchFamily="18" charset="0"/>
                <a:cs typeface="Times New Roman" panose="02020603050405020304" pitchFamily="18" charset="0"/>
                <a:hlinkClick r:id="rId5"/>
              </a:rPr>
              <a:t>https://www.asthmaandlung.org.uk/conditions/asthma/what-asthma</a:t>
            </a:r>
            <a:r>
              <a:rPr lang="en-US" dirty="0">
                <a:latin typeface="Times New Roman" panose="02020603050405020304" pitchFamily="18" charset="0"/>
                <a:cs typeface="Times New Roman" panose="02020603050405020304" pitchFamily="18" charset="0"/>
              </a:rPr>
              <a:t>, [Accessed on: 17/03/2026]</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Bastir</a:t>
            </a:r>
            <a:r>
              <a:rPr lang="en-IN" dirty="0">
                <a:latin typeface="Times New Roman" panose="02020603050405020304" pitchFamily="18" charset="0"/>
                <a:cs typeface="Times New Roman" panose="02020603050405020304" pitchFamily="18" charset="0"/>
              </a:rPr>
              <a:t>, M., Sanz Prieto, D., López-Rey, J.M., </a:t>
            </a:r>
            <a:r>
              <a:rPr lang="en-IN" dirty="0" err="1">
                <a:latin typeface="Times New Roman" panose="02020603050405020304" pitchFamily="18" charset="0"/>
                <a:cs typeface="Times New Roman" panose="02020603050405020304" pitchFamily="18" charset="0"/>
              </a:rPr>
              <a:t>Palancar</a:t>
            </a:r>
            <a:r>
              <a:rPr lang="en-IN" dirty="0">
                <a:latin typeface="Times New Roman" panose="02020603050405020304" pitchFamily="18" charset="0"/>
                <a:cs typeface="Times New Roman" panose="02020603050405020304" pitchFamily="18" charset="0"/>
              </a:rPr>
              <a:t>, C.A., Gómez Recio, M., López </a:t>
            </a:r>
            <a:r>
              <a:rPr lang="en-IN" dirty="0" err="1">
                <a:latin typeface="Times New Roman" panose="02020603050405020304" pitchFamily="18" charset="0"/>
                <a:cs typeface="Times New Roman" panose="02020603050405020304" pitchFamily="18" charset="0"/>
              </a:rPr>
              <a:t>Cano</a:t>
            </a:r>
            <a:r>
              <a:rPr lang="en-IN" dirty="0">
                <a:latin typeface="Times New Roman" panose="02020603050405020304" pitchFamily="18" charset="0"/>
                <a:cs typeface="Times New Roman" panose="02020603050405020304" pitchFamily="18" charset="0"/>
              </a:rPr>
              <a:t>, M., González Ruiz, J.M., Pérez Ramos, A., Burgos, M.A., Beyor, B. and García Martínez, D., 2022. The evolution, form and function of the human respiratory system.</a:t>
            </a:r>
          </a:p>
          <a:p>
            <a:pPr algn="just"/>
            <a:r>
              <a:rPr lang="en-IN" dirty="0" err="1">
                <a:latin typeface="Times New Roman" panose="02020603050405020304" pitchFamily="18" charset="0"/>
                <a:cs typeface="Times New Roman" panose="02020603050405020304" pitchFamily="18" charset="0"/>
              </a:rPr>
              <a:t>Burggren</a:t>
            </a:r>
            <a:r>
              <a:rPr lang="en-IN" dirty="0">
                <a:latin typeface="Times New Roman" panose="02020603050405020304" pitchFamily="18" charset="0"/>
                <a:cs typeface="Times New Roman" panose="02020603050405020304" pitchFamily="18" charset="0"/>
              </a:rPr>
              <a:t>, W., Fahlman, A. and Milsom, W., 2024. Breathing patterns and associated cardiovascular changes in intermittently breathing animals:(Partially) correcting a semantic quagmire. </a:t>
            </a:r>
            <a:r>
              <a:rPr lang="en-IN" i="1" dirty="0">
                <a:latin typeface="Times New Roman" panose="02020603050405020304" pitchFamily="18" charset="0"/>
                <a:cs typeface="Times New Roman" panose="02020603050405020304" pitchFamily="18" charset="0"/>
              </a:rPr>
              <a:t>Experimental Physiology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109</a:t>
            </a:r>
            <a:r>
              <a:rPr lang="en-IN" dirty="0">
                <a:latin typeface="Times New Roman" panose="02020603050405020304" pitchFamily="18" charset="0"/>
                <a:cs typeface="Times New Roman" panose="02020603050405020304" pitchFamily="18" charset="0"/>
              </a:rPr>
              <a:t>(7), pp.1051-1065.</a:t>
            </a:r>
          </a:p>
          <a:p>
            <a:pPr algn="just"/>
            <a:r>
              <a:rPr lang="en-IN" dirty="0" err="1">
                <a:latin typeface="Times New Roman" panose="02020603050405020304" pitchFamily="18" charset="0"/>
                <a:cs typeface="Times New Roman" panose="02020603050405020304" pitchFamily="18" charset="0"/>
              </a:rPr>
              <a:t>Elendu</a:t>
            </a:r>
            <a:r>
              <a:rPr lang="en-IN" dirty="0">
                <a:latin typeface="Times New Roman" panose="02020603050405020304" pitchFamily="18" charset="0"/>
                <a:cs typeface="Times New Roman" panose="02020603050405020304" pitchFamily="18" charset="0"/>
              </a:rPr>
              <a:t>, C., Amaechi, D.C., </a:t>
            </a:r>
            <a:r>
              <a:rPr lang="en-IN" dirty="0" err="1">
                <a:latin typeface="Times New Roman" panose="02020603050405020304" pitchFamily="18" charset="0"/>
                <a:cs typeface="Times New Roman" panose="02020603050405020304" pitchFamily="18" charset="0"/>
              </a:rPr>
              <a:t>Elendu</a:t>
            </a:r>
            <a:r>
              <a:rPr lang="en-IN" dirty="0">
                <a:latin typeface="Times New Roman" panose="02020603050405020304" pitchFamily="18" charset="0"/>
                <a:cs typeface="Times New Roman" panose="02020603050405020304" pitchFamily="18" charset="0"/>
              </a:rPr>
              <a:t>, T.C., Amaechi, E.C., </a:t>
            </a:r>
            <a:r>
              <a:rPr lang="en-IN" dirty="0" err="1">
                <a:latin typeface="Times New Roman" panose="02020603050405020304" pitchFamily="18" charset="0"/>
                <a:cs typeface="Times New Roman" panose="02020603050405020304" pitchFamily="18" charset="0"/>
              </a:rPr>
              <a:t>Elendu</a:t>
            </a:r>
            <a:r>
              <a:rPr lang="en-IN" dirty="0">
                <a:latin typeface="Times New Roman" panose="02020603050405020304" pitchFamily="18" charset="0"/>
                <a:cs typeface="Times New Roman" panose="02020603050405020304" pitchFamily="18" charset="0"/>
              </a:rPr>
              <a:t>, I.D., Joseph, M.C., </a:t>
            </a:r>
            <a:r>
              <a:rPr lang="en-IN" dirty="0" err="1">
                <a:latin typeface="Times New Roman" panose="02020603050405020304" pitchFamily="18" charset="0"/>
                <a:cs typeface="Times New Roman" panose="02020603050405020304" pitchFamily="18" charset="0"/>
              </a:rPr>
              <a:t>Ajakaye</a:t>
            </a:r>
            <a:r>
              <a:rPr lang="en-IN" dirty="0">
                <a:latin typeface="Times New Roman" panose="02020603050405020304" pitchFamily="18" charset="0"/>
                <a:cs typeface="Times New Roman" panose="02020603050405020304" pitchFamily="18" charset="0"/>
              </a:rPr>
              <a:t>, A.A., Ansong, S.O., Tyagi, V., </a:t>
            </a:r>
            <a:r>
              <a:rPr lang="en-IN" dirty="0" err="1">
                <a:latin typeface="Times New Roman" panose="02020603050405020304" pitchFamily="18" charset="0"/>
                <a:cs typeface="Times New Roman" panose="02020603050405020304" pitchFamily="18" charset="0"/>
              </a:rPr>
              <a:t>Anukam</a:t>
            </a:r>
            <a:r>
              <a:rPr lang="en-IN" dirty="0">
                <a:latin typeface="Times New Roman" panose="02020603050405020304" pitchFamily="18" charset="0"/>
                <a:cs typeface="Times New Roman" panose="02020603050405020304" pitchFamily="18" charset="0"/>
              </a:rPr>
              <a:t>, L.I. and </a:t>
            </a:r>
            <a:r>
              <a:rPr lang="en-IN" dirty="0" err="1">
                <a:latin typeface="Times New Roman" panose="02020603050405020304" pitchFamily="18" charset="0"/>
                <a:cs typeface="Times New Roman" panose="02020603050405020304" pitchFamily="18" charset="0"/>
              </a:rPr>
              <a:t>Oguoma</a:t>
            </a:r>
            <a:r>
              <a:rPr lang="en-IN" dirty="0">
                <a:latin typeface="Times New Roman" panose="02020603050405020304" pitchFamily="18" charset="0"/>
                <a:cs typeface="Times New Roman" panose="02020603050405020304" pitchFamily="18" charset="0"/>
              </a:rPr>
              <a:t>, C.O., 2025. Guideline-driven and dependable management of asthma: an evidence-based systematic review. </a:t>
            </a:r>
            <a:r>
              <a:rPr lang="en-IN" i="1" dirty="0">
                <a:latin typeface="Times New Roman" panose="02020603050405020304" pitchFamily="18" charset="0"/>
                <a:cs typeface="Times New Roman" panose="02020603050405020304" pitchFamily="18" charset="0"/>
              </a:rPr>
              <a:t>Annals of Medicine and Surgery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87</a:t>
            </a:r>
            <a:r>
              <a:rPr lang="en-IN" dirty="0">
                <a:latin typeface="Times New Roman" panose="02020603050405020304" pitchFamily="18" charset="0"/>
                <a:cs typeface="Times New Roman" panose="02020603050405020304" pitchFamily="18" charset="0"/>
              </a:rPr>
              <a:t>(8), pp.5153-5164.</a:t>
            </a:r>
          </a:p>
          <a:p>
            <a:pPr algn="just"/>
            <a:r>
              <a:rPr lang="en-IN" dirty="0">
                <a:latin typeface="Times New Roman" panose="02020603050405020304" pitchFamily="18" charset="0"/>
                <a:cs typeface="Times New Roman" panose="02020603050405020304" pitchFamily="18" charset="0"/>
              </a:rPr>
              <a:t>Gupta, R.S., Fierstein, J.L., Boon, K.L., Kanaley, M.K., Bozen, A., Kan, K., Vojta, D. and Warren, C.M., 2021. Sensor-based electronic monitoring for asthma: a randomized controlled trial. </a:t>
            </a:r>
            <a:r>
              <a:rPr lang="en-IN" i="1" dirty="0" err="1">
                <a:latin typeface="Times New Roman" panose="02020603050405020304" pitchFamily="18" charset="0"/>
                <a:cs typeface="Times New Roman" panose="02020603050405020304" pitchFamily="18" charset="0"/>
              </a:rPr>
              <a:t>Pediatrics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147</a:t>
            </a:r>
            <a:r>
              <a:rPr lang="en-IN" dirty="0">
                <a:latin typeface="Times New Roman" panose="02020603050405020304" pitchFamily="18" charset="0"/>
                <a:cs typeface="Times New Roman" panose="02020603050405020304" pitchFamily="18" charset="0"/>
              </a:rPr>
              <a:t>(1).</a:t>
            </a:r>
          </a:p>
          <a:p>
            <a:pPr algn="just"/>
            <a:r>
              <a:rPr lang="en-IN" dirty="0" err="1">
                <a:latin typeface="Times New Roman" panose="02020603050405020304" pitchFamily="18" charset="0"/>
                <a:cs typeface="Times New Roman" panose="02020603050405020304" pitchFamily="18" charset="0"/>
              </a:rPr>
              <a:t>Kawamatawong</a:t>
            </a:r>
            <a:r>
              <a:rPr lang="en-IN" dirty="0">
                <a:latin typeface="Times New Roman" panose="02020603050405020304" pitchFamily="18" charset="0"/>
                <a:cs typeface="Times New Roman" panose="02020603050405020304" pitchFamily="18" charset="0"/>
              </a:rPr>
              <a:t>, T., </a:t>
            </a:r>
            <a:r>
              <a:rPr lang="en-IN" dirty="0" err="1">
                <a:latin typeface="Times New Roman" panose="02020603050405020304" pitchFamily="18" charset="0"/>
                <a:cs typeface="Times New Roman" panose="02020603050405020304" pitchFamily="18" charset="0"/>
              </a:rPr>
              <a:t>Sangasapaviriya</a:t>
            </a:r>
            <a:r>
              <a:rPr lang="en-IN" dirty="0">
                <a:latin typeface="Times New Roman" panose="02020603050405020304" pitchFamily="18" charset="0"/>
                <a:cs typeface="Times New Roman" panose="02020603050405020304" pitchFamily="18" charset="0"/>
              </a:rPr>
              <a:t>, A., </a:t>
            </a:r>
            <a:r>
              <a:rPr lang="en-IN" dirty="0" err="1">
                <a:latin typeface="Times New Roman" panose="02020603050405020304" pitchFamily="18" charset="0"/>
                <a:cs typeface="Times New Roman" panose="02020603050405020304" pitchFamily="18" charset="0"/>
              </a:rPr>
              <a:t>Saiphoklang</a:t>
            </a:r>
            <a:r>
              <a:rPr lang="en-IN" dirty="0">
                <a:latin typeface="Times New Roman" panose="02020603050405020304" pitchFamily="18" charset="0"/>
                <a:cs typeface="Times New Roman" panose="02020603050405020304" pitchFamily="18" charset="0"/>
              </a:rPr>
              <a:t>, N., </a:t>
            </a:r>
            <a:r>
              <a:rPr lang="en-IN" dirty="0" err="1">
                <a:latin typeface="Times New Roman" panose="02020603050405020304" pitchFamily="18" charset="0"/>
                <a:cs typeface="Times New Roman" panose="02020603050405020304" pitchFamily="18" charset="0"/>
              </a:rPr>
              <a:t>Oer-Areemitr</a:t>
            </a:r>
            <a:r>
              <a:rPr lang="en-IN" dirty="0">
                <a:latin typeface="Times New Roman" panose="02020603050405020304" pitchFamily="18" charset="0"/>
                <a:cs typeface="Times New Roman" panose="02020603050405020304" pitchFamily="18" charset="0"/>
              </a:rPr>
              <a:t>, N., </a:t>
            </a:r>
            <a:r>
              <a:rPr lang="en-IN" dirty="0" err="1">
                <a:latin typeface="Times New Roman" panose="02020603050405020304" pitchFamily="18" charset="0"/>
                <a:cs typeface="Times New Roman" panose="02020603050405020304" pitchFamily="18" charset="0"/>
              </a:rPr>
              <a:t>Sriprasart</a:t>
            </a:r>
            <a:r>
              <a:rPr lang="en-IN" dirty="0">
                <a:latin typeface="Times New Roman" panose="02020603050405020304" pitchFamily="18" charset="0"/>
                <a:cs typeface="Times New Roman" panose="02020603050405020304" pitchFamily="18" charset="0"/>
              </a:rPr>
              <a:t>, T., </a:t>
            </a:r>
            <a:r>
              <a:rPr lang="en-IN" dirty="0" err="1">
                <a:latin typeface="Times New Roman" panose="02020603050405020304" pitchFamily="18" charset="0"/>
                <a:cs typeface="Times New Roman" panose="02020603050405020304" pitchFamily="18" charset="0"/>
              </a:rPr>
              <a:t>Kamalaporn</a:t>
            </a:r>
            <a:r>
              <a:rPr lang="en-IN" dirty="0">
                <a:latin typeface="Times New Roman" panose="02020603050405020304" pitchFamily="18" charset="0"/>
                <a:cs typeface="Times New Roman" panose="02020603050405020304" pitchFamily="18" charset="0"/>
              </a:rPr>
              <a:t>, H., </a:t>
            </a:r>
            <a:r>
              <a:rPr lang="en-IN" dirty="0" err="1">
                <a:latin typeface="Times New Roman" panose="02020603050405020304" pitchFamily="18" charset="0"/>
                <a:cs typeface="Times New Roman" panose="02020603050405020304" pitchFamily="18" charset="0"/>
              </a:rPr>
              <a:t>Amnuaypattanapon</a:t>
            </a:r>
            <a:r>
              <a:rPr lang="en-IN" dirty="0">
                <a:latin typeface="Times New Roman" panose="02020603050405020304" pitchFamily="18" charset="0"/>
                <a:cs typeface="Times New Roman" panose="02020603050405020304" pitchFamily="18" charset="0"/>
              </a:rPr>
              <a:t>, K., </a:t>
            </a:r>
            <a:r>
              <a:rPr lang="en-IN" dirty="0" err="1">
                <a:latin typeface="Times New Roman" panose="02020603050405020304" pitchFamily="18" charset="0"/>
                <a:cs typeface="Times New Roman" panose="02020603050405020304" pitchFamily="18" charset="0"/>
              </a:rPr>
              <a:t>Rerkpattanapipat</a:t>
            </a:r>
            <a:r>
              <a:rPr lang="en-IN" dirty="0">
                <a:latin typeface="Times New Roman" panose="02020603050405020304" pitchFamily="18" charset="0"/>
                <a:cs typeface="Times New Roman" panose="02020603050405020304" pitchFamily="18" charset="0"/>
              </a:rPr>
              <a:t>, T., </a:t>
            </a:r>
            <a:r>
              <a:rPr lang="en-IN" dirty="0" err="1">
                <a:latin typeface="Times New Roman" panose="02020603050405020304" pitchFamily="18" charset="0"/>
                <a:cs typeface="Times New Roman" panose="02020603050405020304" pitchFamily="18" charset="0"/>
              </a:rPr>
              <a:t>Chirakalwasan</a:t>
            </a:r>
            <a:r>
              <a:rPr lang="en-IN" dirty="0">
                <a:latin typeface="Times New Roman" panose="02020603050405020304" pitchFamily="18" charset="0"/>
                <a:cs typeface="Times New Roman" panose="02020603050405020304" pitchFamily="18" charset="0"/>
              </a:rPr>
              <a:t>, N., </a:t>
            </a:r>
            <a:r>
              <a:rPr lang="en-IN" dirty="0" err="1">
                <a:latin typeface="Times New Roman" panose="02020603050405020304" pitchFamily="18" charset="0"/>
                <a:cs typeface="Times New Roman" panose="02020603050405020304" pitchFamily="18" charset="0"/>
              </a:rPr>
              <a:t>Kulpraneet</a:t>
            </a:r>
            <a:r>
              <a:rPr lang="en-IN" dirty="0">
                <a:latin typeface="Times New Roman" panose="02020603050405020304" pitchFamily="18" charset="0"/>
                <a:cs typeface="Times New Roman" panose="02020603050405020304" pitchFamily="18" charset="0"/>
              </a:rPr>
              <a:t>, M. and Wongsa, C., 2022. Guidelines for the management of asthma in adults: evidence and recommendations. </a:t>
            </a:r>
            <a:r>
              <a:rPr lang="en-IN" i="1" dirty="0">
                <a:latin typeface="Times New Roman" panose="02020603050405020304" pitchFamily="18" charset="0"/>
                <a:cs typeface="Times New Roman" panose="02020603050405020304" pitchFamily="18" charset="0"/>
              </a:rPr>
              <a:t>Asian Pacific Journal of Allergy and Immunology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40</a:t>
            </a:r>
            <a:r>
              <a:rPr lang="en-IN" dirty="0">
                <a:latin typeface="Times New Roman" panose="02020603050405020304" pitchFamily="18" charset="0"/>
                <a:cs typeface="Times New Roman" panose="02020603050405020304" pitchFamily="18" charset="0"/>
              </a:rPr>
              <a:t>(1), pp.1-21.</a:t>
            </a:r>
          </a:p>
          <a:p>
            <a:pPr algn="just"/>
            <a:r>
              <a:rPr lang="en-IN" dirty="0">
                <a:latin typeface="Times New Roman" panose="02020603050405020304" pitchFamily="18" charset="0"/>
                <a:cs typeface="Times New Roman" panose="02020603050405020304" pitchFamily="18" charset="0"/>
              </a:rPr>
              <a:t>Landeo-Gutierrez, J. and Celedón, J.C., 2020. Chronic stress and asthma in adolescents. </a:t>
            </a:r>
            <a:r>
              <a:rPr lang="en-IN" i="1" dirty="0">
                <a:latin typeface="Times New Roman" panose="02020603050405020304" pitchFamily="18" charset="0"/>
                <a:cs typeface="Times New Roman" panose="02020603050405020304" pitchFamily="18" charset="0"/>
              </a:rPr>
              <a:t>Annals of Allergy, Asthma &amp; Immunology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125</a:t>
            </a:r>
            <a:r>
              <a:rPr lang="en-IN" dirty="0">
                <a:latin typeface="Times New Roman" panose="02020603050405020304" pitchFamily="18" charset="0"/>
                <a:cs typeface="Times New Roman" panose="02020603050405020304" pitchFamily="18" charset="0"/>
              </a:rPr>
              <a:t>(4), pp.393-398.</a:t>
            </a:r>
          </a:p>
          <a:p>
            <a:pPr algn="just"/>
            <a:r>
              <a:rPr lang="en-IN" dirty="0">
                <a:latin typeface="Times New Roman" panose="02020603050405020304" pitchFamily="18" charset="0"/>
                <a:cs typeface="Times New Roman" panose="02020603050405020304" pitchFamily="18" charset="0"/>
              </a:rPr>
              <a:t>Moitra, S., Carsin, A.E., Abramson, M.J., </a:t>
            </a:r>
            <a:r>
              <a:rPr lang="en-IN" dirty="0" err="1">
                <a:latin typeface="Times New Roman" panose="02020603050405020304" pitchFamily="18" charset="0"/>
                <a:cs typeface="Times New Roman" panose="02020603050405020304" pitchFamily="18" charset="0"/>
              </a:rPr>
              <a:t>Accordini</a:t>
            </a:r>
            <a:r>
              <a:rPr lang="en-IN" dirty="0">
                <a:latin typeface="Times New Roman" panose="02020603050405020304" pitchFamily="18" charset="0"/>
                <a:cs typeface="Times New Roman" panose="02020603050405020304" pitchFamily="18" charset="0"/>
              </a:rPr>
              <a:t>, S., Amaral, A.F., Anto, J., Bono, R., Casas Ruiz, L., </a:t>
            </a:r>
            <a:r>
              <a:rPr lang="en-IN" dirty="0" err="1">
                <a:latin typeface="Times New Roman" panose="02020603050405020304" pitchFamily="18" charset="0"/>
                <a:cs typeface="Times New Roman" panose="02020603050405020304" pitchFamily="18" charset="0"/>
              </a:rPr>
              <a:t>Cerveri</a:t>
            </a:r>
            <a:r>
              <a:rPr lang="en-IN" dirty="0">
                <a:latin typeface="Times New Roman" panose="02020603050405020304" pitchFamily="18" charset="0"/>
                <a:cs typeface="Times New Roman" panose="02020603050405020304" pitchFamily="18" charset="0"/>
              </a:rPr>
              <a:t>, I., Chatzi, L. and </a:t>
            </a:r>
            <a:r>
              <a:rPr lang="en-IN" dirty="0" err="1">
                <a:latin typeface="Times New Roman" panose="02020603050405020304" pitchFamily="18" charset="0"/>
                <a:cs typeface="Times New Roman" panose="02020603050405020304" pitchFamily="18" charset="0"/>
              </a:rPr>
              <a:t>Demoly</a:t>
            </a:r>
            <a:r>
              <a:rPr lang="en-IN" dirty="0">
                <a:latin typeface="Times New Roman" panose="02020603050405020304" pitchFamily="18" charset="0"/>
                <a:cs typeface="Times New Roman" panose="02020603050405020304" pitchFamily="18" charset="0"/>
              </a:rPr>
              <a:t>, P., 2023. Long-term effect of asthma on the development of obesity among adults: an international cohort study, ECRHS. </a:t>
            </a:r>
            <a:r>
              <a:rPr lang="en-IN" i="1" dirty="0">
                <a:latin typeface="Times New Roman" panose="02020603050405020304" pitchFamily="18" charset="0"/>
                <a:cs typeface="Times New Roman" panose="02020603050405020304" pitchFamily="18" charset="0"/>
              </a:rPr>
              <a:t>Thorax</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78</a:t>
            </a:r>
            <a:r>
              <a:rPr lang="en-IN" dirty="0">
                <a:latin typeface="Times New Roman" panose="02020603050405020304" pitchFamily="18" charset="0"/>
                <a:cs typeface="Times New Roman" panose="02020603050405020304" pitchFamily="18" charset="0"/>
              </a:rPr>
              <a:t>(2), pp.128-135.</a:t>
            </a:r>
          </a:p>
          <a:p>
            <a:pPr algn="just"/>
            <a:r>
              <a:rPr lang="en-IN" dirty="0" err="1">
                <a:latin typeface="Times New Roman" panose="02020603050405020304" pitchFamily="18" charset="0"/>
                <a:cs typeface="Times New Roman" panose="02020603050405020304" pitchFamily="18" charset="0"/>
              </a:rPr>
              <a:t>Mosnaim</a:t>
            </a:r>
            <a:r>
              <a:rPr lang="en-IN" dirty="0">
                <a:latin typeface="Times New Roman" panose="02020603050405020304" pitchFamily="18" charset="0"/>
                <a:cs typeface="Times New Roman" panose="02020603050405020304" pitchFamily="18" charset="0"/>
              </a:rPr>
              <a:t>, G., Carrasquel, M., Ewing, T., Berty, A. and Snedden, M., 2025. Remote monitoring in asthma: a systematic review. </a:t>
            </a:r>
            <a:r>
              <a:rPr lang="en-IN" i="1" dirty="0">
                <a:latin typeface="Times New Roman" panose="02020603050405020304" pitchFamily="18" charset="0"/>
                <a:cs typeface="Times New Roman" panose="02020603050405020304" pitchFamily="18" charset="0"/>
              </a:rPr>
              <a:t>European Respiratory Review</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34</a:t>
            </a:r>
            <a:r>
              <a:rPr lang="en-IN" dirty="0">
                <a:latin typeface="Times New Roman" panose="02020603050405020304" pitchFamily="18" charset="0"/>
                <a:cs typeface="Times New Roman" panose="02020603050405020304" pitchFamily="18" charset="0"/>
              </a:rPr>
              <a:t>(175).</a:t>
            </a:r>
          </a:p>
          <a:p>
            <a:pPr algn="just"/>
            <a:r>
              <a:rPr lang="en-US" dirty="0" err="1">
                <a:latin typeface="Times New Roman" panose="02020603050405020304" pitchFamily="18" charset="0"/>
                <a:cs typeface="Times New Roman" panose="02020603050405020304" pitchFamily="18" charset="0"/>
              </a:rPr>
              <a:t>Nhs</a:t>
            </a:r>
            <a:r>
              <a:rPr lang="en-US" dirty="0">
                <a:latin typeface="Times New Roman" panose="02020603050405020304" pitchFamily="18" charset="0"/>
                <a:cs typeface="Times New Roman" panose="02020603050405020304" pitchFamily="18" charset="0"/>
              </a:rPr>
              <a:t>, 2026, “</a:t>
            </a:r>
            <a:r>
              <a:rPr lang="en-IN" i="1" dirty="0">
                <a:latin typeface="Times New Roman" panose="02020603050405020304" pitchFamily="18" charset="0"/>
                <a:cs typeface="Times New Roman" panose="02020603050405020304" pitchFamily="18" charset="0"/>
              </a:rPr>
              <a:t>Asthma</a:t>
            </a:r>
            <a:r>
              <a:rPr lang="en-US" dirty="0">
                <a:latin typeface="Times New Roman" panose="02020603050405020304" pitchFamily="18" charset="0"/>
                <a:cs typeface="Times New Roman" panose="02020603050405020304" pitchFamily="18" charset="0"/>
              </a:rPr>
              <a:t>”, Available from: </a:t>
            </a:r>
            <a:r>
              <a:rPr lang="en-US" u="sng" dirty="0">
                <a:latin typeface="Times New Roman" panose="02020603050405020304" pitchFamily="18" charset="0"/>
                <a:cs typeface="Times New Roman" panose="02020603050405020304" pitchFamily="18" charset="0"/>
                <a:hlinkClick r:id="rId6"/>
              </a:rPr>
              <a:t>https://www.nhs.uk/conditions/asthma/</a:t>
            </a:r>
            <a:r>
              <a:rPr lang="en-US" dirty="0">
                <a:latin typeface="Times New Roman" panose="02020603050405020304" pitchFamily="18" charset="0"/>
                <a:cs typeface="Times New Roman" panose="02020603050405020304" pitchFamily="18" charset="0"/>
              </a:rPr>
              <a:t>[Accessed on: 15/03/2026]</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Nice, 2024, “</a:t>
            </a:r>
            <a:r>
              <a:rPr lang="en-IN" i="1" dirty="0">
                <a:latin typeface="Times New Roman" panose="02020603050405020304" pitchFamily="18" charset="0"/>
                <a:cs typeface="Times New Roman" panose="02020603050405020304" pitchFamily="18" charset="0"/>
              </a:rPr>
              <a:t>Asthma: diagnosis, monitoring and chronic asthma management (BTS, NICE, SIGN)</a:t>
            </a:r>
            <a:r>
              <a:rPr lang="en-IN"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Available from: </a:t>
            </a:r>
            <a:r>
              <a:rPr lang="en-IN" u="sng" dirty="0">
                <a:latin typeface="Times New Roman" panose="02020603050405020304" pitchFamily="18" charset="0"/>
                <a:cs typeface="Times New Roman" panose="02020603050405020304" pitchFamily="18" charset="0"/>
                <a:hlinkClick r:id="rId7"/>
              </a:rPr>
              <a:t>https://www.nice.org.uk/guidance/ng245</a:t>
            </a:r>
            <a:r>
              <a:rPr lang="en-IN"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[Accessed on: 16/03/2026]</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Pleil, J.D., Ariel Geer Wallace, M., Davis, M.D. and Matty, C.M., 2021. The physics of human breathing: flow, timing, volume, and pressure parameters for normal, on-demand, and ventilator respiration. </a:t>
            </a:r>
            <a:r>
              <a:rPr lang="en-IN" i="1" dirty="0">
                <a:latin typeface="Times New Roman" panose="02020603050405020304" pitchFamily="18" charset="0"/>
                <a:cs typeface="Times New Roman" panose="02020603050405020304" pitchFamily="18" charset="0"/>
              </a:rPr>
              <a:t>Journal of breath research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15</a:t>
            </a:r>
            <a:r>
              <a:rPr lang="en-IN" dirty="0">
                <a:latin typeface="Times New Roman" panose="02020603050405020304" pitchFamily="18" charset="0"/>
                <a:cs typeface="Times New Roman" panose="02020603050405020304" pitchFamily="18" charset="0"/>
              </a:rPr>
              <a:t>(4), p.042002.</a:t>
            </a:r>
          </a:p>
          <a:p>
            <a:pPr algn="just"/>
            <a:r>
              <a:rPr lang="en-IN" dirty="0">
                <a:latin typeface="Times New Roman" panose="02020603050405020304" pitchFamily="18" charset="0"/>
                <a:cs typeface="Times New Roman" panose="02020603050405020304" pitchFamily="18" charset="0"/>
              </a:rPr>
              <a:t>Sheikh, S.I., Ryan-Wenger, N.A., Pitts, J., </a:t>
            </a:r>
            <a:r>
              <a:rPr lang="en-IN" dirty="0" err="1">
                <a:latin typeface="Times New Roman" panose="02020603050405020304" pitchFamily="18" charset="0"/>
                <a:cs typeface="Times New Roman" panose="02020603050405020304" pitchFamily="18" charset="0"/>
              </a:rPr>
              <a:t>Nemastil</a:t>
            </a:r>
            <a:r>
              <a:rPr lang="en-IN" dirty="0">
                <a:latin typeface="Times New Roman" panose="02020603050405020304" pitchFamily="18" charset="0"/>
                <a:cs typeface="Times New Roman" panose="02020603050405020304" pitchFamily="18" charset="0"/>
              </a:rPr>
              <a:t>, C.J. and Palacios, S., 2021. Impact of asthma severity on long-term asthma control. </a:t>
            </a:r>
            <a:r>
              <a:rPr lang="en-IN" i="1" dirty="0">
                <a:latin typeface="Times New Roman" panose="02020603050405020304" pitchFamily="18" charset="0"/>
                <a:cs typeface="Times New Roman" panose="02020603050405020304" pitchFamily="18" charset="0"/>
              </a:rPr>
              <a:t>Journal of Asthma</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58</a:t>
            </a:r>
            <a:r>
              <a:rPr lang="en-IN" dirty="0">
                <a:latin typeface="Times New Roman" panose="02020603050405020304" pitchFamily="18" charset="0"/>
                <a:cs typeface="Times New Roman" panose="02020603050405020304" pitchFamily="18" charset="0"/>
              </a:rPr>
              <a:t>(6), pp.725-734.</a:t>
            </a:r>
          </a:p>
          <a:p>
            <a:pPr algn="just"/>
            <a:r>
              <a:rPr lang="en-IN" dirty="0" err="1">
                <a:latin typeface="Times New Roman" panose="02020603050405020304" pitchFamily="18" charset="0"/>
                <a:cs typeface="Times New Roman" panose="02020603050405020304" pitchFamily="18" charset="0"/>
              </a:rPr>
              <a:t>Sinyor</a:t>
            </a:r>
            <a:r>
              <a:rPr lang="en-IN" dirty="0">
                <a:latin typeface="Times New Roman" panose="02020603050405020304" pitchFamily="18" charset="0"/>
                <a:cs typeface="Times New Roman" panose="02020603050405020304" pitchFamily="18" charset="0"/>
              </a:rPr>
              <a:t>, B. and Perez, L.C., 2023. Pathophysiology of asthma. In </a:t>
            </a:r>
            <a:r>
              <a:rPr lang="en-IN" i="1" dirty="0" err="1">
                <a:latin typeface="Times New Roman" panose="02020603050405020304" pitchFamily="18" charset="0"/>
                <a:cs typeface="Times New Roman" panose="02020603050405020304" pitchFamily="18" charset="0"/>
              </a:rPr>
              <a:t>StatPearls</a:t>
            </a:r>
            <a:r>
              <a:rPr lang="en-IN" i="1" dirty="0">
                <a:latin typeface="Times New Roman" panose="02020603050405020304" pitchFamily="18" charset="0"/>
                <a:cs typeface="Times New Roman" panose="02020603050405020304" pitchFamily="18" charset="0"/>
              </a:rPr>
              <a:t> [Internet]</a:t>
            </a:r>
            <a:r>
              <a:rPr lang="en-IN" dirty="0">
                <a:latin typeface="Times New Roman" panose="02020603050405020304" pitchFamily="18" charset="0"/>
                <a:cs typeface="Times New Roman" panose="02020603050405020304" pitchFamily="18" charset="0"/>
              </a:rPr>
              <a:t>. </a:t>
            </a:r>
            <a:r>
              <a:rPr lang="en-IN" dirty="0" err="1">
                <a:latin typeface="Times New Roman" panose="02020603050405020304" pitchFamily="18" charset="0"/>
                <a:cs typeface="Times New Roman" panose="02020603050405020304" pitchFamily="18" charset="0"/>
              </a:rPr>
              <a:t>StatPearls</a:t>
            </a:r>
            <a:r>
              <a:rPr lang="en-IN" dirty="0">
                <a:latin typeface="Times New Roman" panose="02020603050405020304" pitchFamily="18" charset="0"/>
                <a:cs typeface="Times New Roman" panose="02020603050405020304" pitchFamily="18" charset="0"/>
              </a:rPr>
              <a:t> Publishing.</a:t>
            </a:r>
          </a:p>
          <a:p>
            <a:pPr algn="just"/>
            <a:r>
              <a:rPr lang="en-IN" dirty="0">
                <a:latin typeface="Times New Roman" panose="02020603050405020304" pitchFamily="18" charset="0"/>
                <a:cs typeface="Times New Roman" panose="02020603050405020304" pitchFamily="18" charset="0"/>
              </a:rPr>
              <a:t>Zhang, Y., Fu, J., Lai, J., Deng, S., Guo, Z., Zhong, C., Tang, J., Cao, W. and Wu, Y., 2024. Reporting of ethical considerations in qualitative research utilizing social media data on public health care: scoping review. </a:t>
            </a:r>
            <a:r>
              <a:rPr lang="en-IN" i="1" dirty="0">
                <a:latin typeface="Times New Roman" panose="02020603050405020304" pitchFamily="18" charset="0"/>
                <a:cs typeface="Times New Roman" panose="02020603050405020304" pitchFamily="18" charset="0"/>
              </a:rPr>
              <a:t>Journal of Medical Internet Research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26</a:t>
            </a:r>
            <a:r>
              <a:rPr lang="en-IN" dirty="0">
                <a:latin typeface="Times New Roman" panose="02020603050405020304" pitchFamily="18" charset="0"/>
                <a:cs typeface="Times New Roman" panose="02020603050405020304" pitchFamily="18" charset="0"/>
              </a:rPr>
              <a:t>, p.e51496.</a:t>
            </a:r>
          </a:p>
          <a:p>
            <a:pPr algn="just"/>
            <a:endParaRPr lang="en-IN" dirty="0">
              <a:latin typeface="Times New Roman" panose="02020603050405020304" pitchFamily="18" charset="0"/>
              <a:cs typeface="Times New Roman" panose="02020603050405020304" pitchFamily="18" charset="0"/>
            </a:endParaRPr>
          </a:p>
        </p:txBody>
      </p:sp>
      <p:pic>
        <p:nvPicPr>
          <p:cNvPr id="3" name="Video 2">
            <a:hlinkClick r:id="" action="ppaction://media"/>
            <a:extLst>
              <a:ext uri="{FF2B5EF4-FFF2-40B4-BE49-F238E27FC236}">
                <a16:creationId xmlns:a16="http://schemas.microsoft.com/office/drawing/2014/main" id="{33B9B22F-2939-84C2-4E9D-E32A95AD1C4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134600" y="4800600"/>
            <a:ext cx="2057400" cy="2057400"/>
          </a:xfrm>
          <a:prstGeom prst="ellipse">
            <a:avLst/>
          </a:prstGeom>
        </p:spPr>
      </p:pic>
    </p:spTree>
    <p:extLst>
      <p:ext uri="{BB962C8B-B14F-4D97-AF65-F5344CB8AC3E}">
        <p14:creationId xmlns:p14="http://schemas.microsoft.com/office/powerpoint/2010/main" val="4260951616"/>
      </p:ext>
    </p:extLst>
  </p:cSld>
  <p:clrMapOvr>
    <a:masterClrMapping/>
  </p:clrMapOvr>
  <mc:AlternateContent xmlns:mc="http://schemas.openxmlformats.org/markup-compatibility/2006">
    <mc:Choice xmlns:p14="http://schemas.microsoft.com/office/powerpoint/2010/main" Requires="p14">
      <p:transition spd="slow" p14:dur="2000" advTm="3423"/>
    </mc:Choice>
    <mc:Fallback>
      <p:transition spd="slow" advTm="3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934D2-B7E2-71BB-905B-7897A48B5CF4}"/>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4EED3F32-655A-69F4-40FD-3E50DD2E97E8}"/>
              </a:ext>
            </a:extLst>
          </p:cNvPr>
          <p:cNvPicPr>
            <a:picLocks noGrp="1" noChangeAspect="1"/>
          </p:cNvPicPr>
          <p:nvPr>
            <p:ph idx="1"/>
          </p:nvPr>
        </p:nvPicPr>
        <p:blipFill>
          <a:blip r:embed="rId4"/>
          <a:stretch>
            <a:fillRect/>
          </a:stretch>
        </p:blipFill>
        <p:spPr>
          <a:xfrm>
            <a:off x="1" y="41501"/>
            <a:ext cx="12192000" cy="6814423"/>
          </a:xfrm>
          <a:prstGeom prst="rect">
            <a:avLst/>
          </a:prstGeom>
        </p:spPr>
      </p:pic>
      <p:pic>
        <p:nvPicPr>
          <p:cNvPr id="4" name="Video 3">
            <a:hlinkClick r:id="" action="ppaction://media"/>
            <a:extLst>
              <a:ext uri="{FF2B5EF4-FFF2-40B4-BE49-F238E27FC236}">
                <a16:creationId xmlns:a16="http://schemas.microsoft.com/office/drawing/2014/main" id="{02885FD6-EC7A-044F-79F1-43952CB2D4F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4344629"/>
      </p:ext>
    </p:extLst>
  </p:cSld>
  <p:clrMapOvr>
    <a:masterClrMapping/>
  </p:clrMapOvr>
  <mc:AlternateContent xmlns:mc="http://schemas.openxmlformats.org/markup-compatibility/2006">
    <mc:Choice xmlns:p14="http://schemas.microsoft.com/office/powerpoint/2010/main" Requires="p14">
      <p:transition spd="slow" p14:dur="2000" advTm="3632"/>
    </mc:Choice>
    <mc:Fallback>
      <p:transition spd="slow" advTm="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3264</Words>
  <Application>Microsoft Office PowerPoint</Application>
  <PresentationFormat>Widescreen</PresentationFormat>
  <Paragraphs>85</Paragraphs>
  <Slides>12</Slides>
  <Notes>10</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Module Code: BMHP5023 Module Title: Introduction to Physiology Student Name: Nicoleta-Gianina Abiaboeru Student Number: 2527024 Lecture’s Name: Dr Soban Sadiq </vt:lpstr>
      <vt:lpstr>Introduction</vt:lpstr>
      <vt:lpstr>Fictional patient profile</vt:lpstr>
      <vt:lpstr>Relevant body system: Respiratory system</vt:lpstr>
      <vt:lpstr>Physiology of breathing</vt:lpstr>
      <vt:lpstr>Pathophysiology of Asthma</vt:lpstr>
      <vt:lpstr>Monitoring and assessment</vt:lpstr>
      <vt:lpstr>Care plan and management</vt:lpstr>
      <vt:lpstr>Evidence-based lifestyle recommendations</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Nicoleta Gianina Abiaboeru (2527024)</cp:lastModifiedBy>
  <cp:revision>1</cp:revision>
  <dcterms:created xsi:type="dcterms:W3CDTF">2026-03-17T15:39:29Z</dcterms:created>
  <dcterms:modified xsi:type="dcterms:W3CDTF">2026-04-07T19:30:58Z</dcterms:modified>
</cp:coreProperties>
</file>