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notesMasterIdLst>
    <p:notesMasterId r:id="rId20"/>
  </p:notesMasterIdLst>
  <p:sldIdLst>
    <p:sldId id="256" r:id="rId2"/>
    <p:sldId id="258" r:id="rId3"/>
    <p:sldId id="275" r:id="rId4"/>
    <p:sldId id="299" r:id="rId5"/>
    <p:sldId id="301" r:id="rId6"/>
    <p:sldId id="302" r:id="rId7"/>
    <p:sldId id="303" r:id="rId8"/>
    <p:sldId id="304" r:id="rId9"/>
    <p:sldId id="282" r:id="rId10"/>
    <p:sldId id="310" r:id="rId11"/>
    <p:sldId id="305" r:id="rId12"/>
    <p:sldId id="309" r:id="rId13"/>
    <p:sldId id="306" r:id="rId14"/>
    <p:sldId id="307" r:id="rId15"/>
    <p:sldId id="293" r:id="rId16"/>
    <p:sldId id="308" r:id="rId17"/>
    <p:sldId id="297" r:id="rId18"/>
    <p:sldId id="298" r:id="rId19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9" d="100"/>
          <a:sy n="69" d="100"/>
        </p:scale>
        <p:origin x="-1404" y="-9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3" Type="http://schemas.openxmlformats.org/officeDocument/2006/relationships/slide" Target="slides/slide2.xml"/><Relationship Id="rId21" Type="http://schemas.openxmlformats.org/officeDocument/2006/relationships/presProps" Target="pres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notesMaster" Target="notesMasters/notesMaster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tableStyles" Target="tableStyle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theme" Target="theme/theme1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0121CEA-89E6-4E52-8CF7-16C2E1D2CFD3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CA92973-6D2B-4ABE-8D75-17D01804C62E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536238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22030" y="1371600"/>
            <a:ext cx="8229600" cy="1828800"/>
          </a:xfrm>
        </p:spPr>
        <p:txBody>
          <a:bodyPr vert="horz" lIns="45720" tIns="0" rIns="45720" bIns="0" anchor="b">
            <a:norm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</a:sp3d>
          </a:bodyPr>
          <a:lstStyle>
            <a:lvl1pPr>
              <a:defRPr sz="4800" b="1" cap="all" baseline="0">
                <a:ln w="6350">
                  <a:noFill/>
                </a:ln>
                <a:gradFill>
                  <a:gsLst>
                    <a:gs pos="0">
                      <a:schemeClr val="accent1">
                        <a:tint val="73000"/>
                        <a:satMod val="145000"/>
                      </a:schemeClr>
                    </a:gs>
                    <a:gs pos="73000">
                      <a:schemeClr val="accent1">
                        <a:tint val="73000"/>
                        <a:satMod val="145000"/>
                      </a:schemeClr>
                    </a:gs>
                    <a:gs pos="100000">
                      <a:schemeClr val="accent1">
                        <a:tint val="83000"/>
                        <a:satMod val="143000"/>
                      </a:schemeClr>
                    </a:gs>
                  </a:gsLst>
                  <a:lin ang="4800000" scaled="1"/>
                </a:gradFill>
                <a:effectLst>
                  <a:outerShdw blurRad="127000" dist="200000" dir="2700000" algn="tl" rotWithShape="0">
                    <a:srgbClr val="000000">
                      <a:alpha val="30000"/>
                    </a:srgbClr>
                  </a:outerShdw>
                </a:effectLst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371600" y="3331698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609600"/>
            <a:ext cx="7086600" cy="1828800"/>
          </a:xfrm>
        </p:spPr>
        <p:txBody>
          <a:bodyPr vert="horz" bIns="0" anchor="b">
            <a:noAutofit/>
            <a:scene3d>
              <a:camera prst="orthographicFront"/>
              <a:lightRig rig="soft" dir="t">
                <a:rot lat="0" lon="0" rev="17220000"/>
              </a:lightRig>
            </a:scene3d>
            <a:sp3d prstMaterial="softEdge">
              <a:bevelT w="38100" h="38100"/>
              <a:contourClr>
                <a:schemeClr val="tx2">
                  <a:shade val="50000"/>
                </a:schemeClr>
              </a:contourClr>
            </a:sp3d>
          </a:bodyPr>
          <a:lstStyle>
            <a:lvl1pPr algn="l" rtl="0">
              <a:spcBef>
                <a:spcPct val="0"/>
              </a:spcBef>
              <a:buNone/>
              <a:defRPr sz="4800" b="1" cap="none" baseline="0">
                <a:ln w="6350">
                  <a:noFill/>
                </a:ln>
                <a:solidFill>
                  <a:schemeClr val="accent1">
                    <a:tint val="90000"/>
                    <a:satMod val="120000"/>
                  </a:schemeClr>
                </a:solidFill>
                <a:effectLst>
                  <a:outerShdw blurRad="114300" dist="101600" dir="2700000" algn="tl" rotWithShape="0">
                    <a:srgbClr val="000000">
                      <a:alpha val="40000"/>
                    </a:srgbClr>
                  </a:outerShdw>
                </a:effectLst>
                <a:latin typeface="+mj-lt"/>
                <a:ea typeface="+mj-ea"/>
                <a:cs typeface="+mj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600200" y="2507786"/>
            <a:ext cx="7086600" cy="1509712"/>
          </a:xfrm>
        </p:spPr>
        <p:txBody>
          <a:bodyPr anchor="t"/>
          <a:lstStyle>
            <a:lvl1pPr marL="73152" indent="0" algn="l">
              <a:buNone/>
              <a:defRPr sz="2000">
                <a:solidFill>
                  <a:schemeClr val="tx1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7924800" y="6416675"/>
            <a:ext cx="762000" cy="365125"/>
          </a:xfrm>
        </p:spPr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8229600" cy="11430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2"/>
            <a:ext cx="4040188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5025" y="1535112"/>
            <a:ext cx="4041775" cy="750887"/>
          </a:xfrm>
        </p:spPr>
        <p:txBody>
          <a:bodyPr anchor="ctr"/>
          <a:lstStyle>
            <a:lvl1pPr marL="0" indent="0">
              <a:buNone/>
              <a:defRPr sz="2400" b="0" cap="all" baseline="0">
                <a:solidFill>
                  <a:schemeClr val="tx1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457200" y="2362200"/>
            <a:ext cx="4040188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362200"/>
            <a:ext cx="4041775" cy="3763963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vert="horz" anchor="b">
            <a:normAutofit/>
            <a:sp3d prstMaterial="softEdge"/>
          </a:bodyPr>
          <a:lstStyle>
            <a:lvl1pPr algn="l">
              <a:buNone/>
              <a:defRPr sz="2200" b="0">
                <a:ln w="6350">
                  <a:noFill/>
                </a:ln>
                <a:solidFill>
                  <a:schemeClr val="accent1">
                    <a:tint val="73000"/>
                    <a:satMod val="180000"/>
                  </a:schemeClr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457200" y="1524000"/>
            <a:ext cx="3008313" cy="4602163"/>
          </a:xfrm>
        </p:spPr>
        <p:txBody>
          <a:bodyPr/>
          <a:lstStyle>
            <a:lvl1pPr marL="0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2600"/>
            </a:lvl1pPr>
            <a:lvl2pPr>
              <a:defRPr sz="2400"/>
            </a:lvl2pPr>
            <a:lvl3pPr>
              <a:defRPr sz="22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828800" y="609600"/>
            <a:ext cx="5486400" cy="522288"/>
          </a:xfrm>
        </p:spPr>
        <p:txBody>
          <a:bodyPr lIns="45720" rIns="45720" bIns="0" anchor="b">
            <a:sp3d prstMaterial="softEdge"/>
          </a:bodyPr>
          <a:lstStyle>
            <a:lvl1pPr algn="ctr">
              <a:buNone/>
              <a:defRPr sz="2000" b="1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828800" y="1831975"/>
            <a:ext cx="5486400" cy="3962400"/>
          </a:xfrm>
          <a:solidFill>
            <a:schemeClr val="bg2"/>
          </a:solidFill>
          <a:ln w="44450" cap="sq" cmpd="sng" algn="ctr">
            <a:solidFill>
              <a:srgbClr val="FFFFFF"/>
            </a:solidFill>
            <a:prstDash val="solid"/>
            <a:miter lim="800000"/>
          </a:ln>
          <a:effectLst>
            <a:outerShdw blurRad="190500" dist="228600" dir="2700000" sy="90000">
              <a:srgbClr val="000000">
                <a:alpha val="25000"/>
              </a:srgbClr>
            </a:outerShdw>
          </a:effectLst>
          <a:scene3d>
            <a:camera prst="orthographicFront">
              <a:rot lat="0" lon="0" rev="0"/>
            </a:camera>
            <a:lightRig rig="balanced" dir="tr">
              <a:rot lat="0" lon="0" rev="2700000"/>
            </a:lightRig>
          </a:scene3d>
          <a:sp3d prstMaterial="matte">
            <a:contourClr>
              <a:schemeClr val="tx2">
                <a:shade val="50000"/>
              </a:schemeClr>
            </a:contourClr>
          </a:sp3d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t"/>
          <a:lstStyle>
            <a:lvl1pPr indent="0">
              <a:buNone/>
              <a:defRPr sz="3200"/>
            </a:lvl1pPr>
          </a:lstStyle>
          <a:p>
            <a:pPr marL="0" algn="l" rtl="0" eaLnBrk="1" latinLnBrk="0" hangingPunct="1"/>
            <a:r>
              <a:rPr kumimoji="0" lang="en-US" smtClean="0">
                <a:solidFill>
                  <a:schemeClr val="lt1"/>
                </a:solidFill>
                <a:latin typeface="+mn-lt"/>
                <a:ea typeface="+mn-ea"/>
                <a:cs typeface="+mn-cs"/>
              </a:rPr>
              <a:t>Click icon to add picture</a:t>
            </a:r>
            <a:endParaRPr kumimoji="0" lang="en-US" dirty="0">
              <a:solidFill>
                <a:schemeClr val="lt1"/>
              </a:solidFill>
              <a:latin typeface="+mn-lt"/>
              <a:ea typeface="+mn-ea"/>
              <a:cs typeface="+mn-cs"/>
            </a:endParaRP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828800" y="1166787"/>
            <a:ext cx="5486400" cy="530352"/>
          </a:xfrm>
        </p:spPr>
        <p:txBody>
          <a:bodyPr lIns="45720" tIns="45720" rIns="45720" anchor="t"/>
          <a:lstStyle>
            <a:lvl1pPr marL="0" indent="0" algn="ctr"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anchor="ctr">
            <a:normAutofit/>
            <a:scene3d>
              <a:camera prst="orthographicFront"/>
              <a:lightRig rig="soft" dir="t">
                <a:rot lat="0" lon="0" rev="16800000"/>
              </a:lightRig>
            </a:scene3d>
            <a:sp3d prstMaterial="softEdge">
              <a:bevelT w="38100" h="38100"/>
            </a:sp3d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709160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457200" y="6416675"/>
            <a:ext cx="2133600" cy="365125"/>
          </a:xfrm>
          <a:prstGeom prst="rect">
            <a:avLst/>
          </a:prstGeom>
        </p:spPr>
        <p:txBody>
          <a:bodyPr vert="horz" anchor="b"/>
          <a:lstStyle>
            <a:lvl1pPr algn="l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4F393128-1A8D-418F-B91F-7CAD85E501C5}" type="datetimeFigureOut">
              <a:rPr lang="en-GB" smtClean="0"/>
              <a:pPr/>
              <a:t>21/01/2016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3124200" y="6416675"/>
            <a:ext cx="2895600" cy="365125"/>
          </a:xfrm>
          <a:prstGeom prst="rect">
            <a:avLst/>
          </a:prstGeom>
        </p:spPr>
        <p:txBody>
          <a:bodyPr vert="horz" anchor="b"/>
          <a:lstStyle>
            <a:lvl1pPr algn="ct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7924800" y="6416675"/>
            <a:ext cx="762000" cy="365125"/>
          </a:xfrm>
          <a:prstGeom prst="rect">
            <a:avLst/>
          </a:prstGeom>
        </p:spPr>
        <p:txBody>
          <a:bodyPr vert="horz" lIns="0" rIns="0" anchor="b"/>
          <a:lstStyle>
            <a:lvl1pPr algn="r" eaLnBrk="1" latinLnBrk="0" hangingPunct="1">
              <a:defRPr kumimoji="0" sz="1200">
                <a:solidFill>
                  <a:schemeClr val="tx1">
                    <a:shade val="50000"/>
                  </a:schemeClr>
                </a:solidFill>
              </a:defRPr>
            </a:lvl1pPr>
          </a:lstStyle>
          <a:p>
            <a:fld id="{81A5D182-ECDF-4E72-A994-763EFAF7D203}" type="slidenum">
              <a:rPr lang="en-GB" smtClean="0"/>
              <a:pPr/>
              <a:t>‹#›</a:t>
            </a:fld>
            <a:endParaRPr lang="en-GB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rtl="0" eaLnBrk="1" latinLnBrk="0" hangingPunct="1">
        <a:spcBef>
          <a:spcPct val="0"/>
        </a:spcBef>
        <a:buNone/>
        <a:defRPr kumimoji="0" sz="4100" b="1" kern="1200" cap="none" baseline="0">
          <a:ln w="6350">
            <a:noFill/>
          </a:ln>
          <a:gradFill>
            <a:gsLst>
              <a:gs pos="0">
                <a:schemeClr val="accent1">
                  <a:tint val="73000"/>
                  <a:satMod val="145000"/>
                </a:schemeClr>
              </a:gs>
              <a:gs pos="73000">
                <a:schemeClr val="accent1">
                  <a:tint val="73000"/>
                  <a:satMod val="145000"/>
                </a:schemeClr>
              </a:gs>
              <a:gs pos="100000">
                <a:schemeClr val="accent1">
                  <a:tint val="83000"/>
                  <a:satMod val="143000"/>
                </a:schemeClr>
              </a:gs>
            </a:gsLst>
            <a:lin ang="4800000" scaled="1"/>
          </a:gradFill>
          <a:effectLst>
            <a:outerShdw blurRad="114300" dist="101600" dir="2700000" algn="tl" rotWithShape="0">
              <a:srgbClr val="000000">
                <a:alpha val="40000"/>
              </a:srgbClr>
            </a:outerShdw>
          </a:effectLst>
          <a:latin typeface="+mj-lt"/>
          <a:ea typeface="+mj-ea"/>
          <a:cs typeface="+mj-cs"/>
        </a:defRPr>
      </a:lvl1pPr>
    </p:titleStyle>
    <p:bodyStyle>
      <a:lvl1pPr marL="548640" indent="-411480" algn="l" rtl="0" eaLnBrk="1" latinLnBrk="0" hangingPunct="1">
        <a:spcBef>
          <a:spcPct val="20000"/>
        </a:spcBef>
        <a:buClr>
          <a:schemeClr val="tx1">
            <a:shade val="95000"/>
          </a:schemeClr>
        </a:buClr>
        <a:buSzPct val="65000"/>
        <a:buFont typeface="Wingdings 2"/>
        <a:buChar char="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868680" indent="-283464" algn="l" rtl="0" eaLnBrk="1" latinLnBrk="0" hangingPunct="1">
        <a:spcBef>
          <a:spcPct val="20000"/>
        </a:spcBef>
        <a:buClr>
          <a:schemeClr val="tx1"/>
        </a:buClr>
        <a:buSzPct val="80000"/>
        <a:buFont typeface="Wingdings 2"/>
        <a:buChar char="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33856" indent="-228600" algn="l" rtl="0" eaLnBrk="1" latinLnBrk="0" hangingPunct="1">
        <a:spcBef>
          <a:spcPct val="20000"/>
        </a:spcBef>
        <a:buClr>
          <a:schemeClr val="tx1"/>
        </a:buClr>
        <a:buSzPct val="95000"/>
        <a:buFont typeface="Wingdings"/>
        <a:buChar char=""/>
        <a:defRPr kumimoji="0" sz="2200" kern="1200">
          <a:solidFill>
            <a:schemeClr val="tx1"/>
          </a:solidFill>
          <a:latin typeface="+mn-lt"/>
          <a:ea typeface="+mn-ea"/>
          <a:cs typeface="+mn-cs"/>
        </a:defRPr>
      </a:lvl3pPr>
      <a:lvl4pPr marL="1353312" indent="-182880" algn="l" rtl="0" eaLnBrk="1" latinLnBrk="0" hangingPunct="1">
        <a:spcBef>
          <a:spcPct val="20000"/>
        </a:spcBef>
        <a:buClr>
          <a:schemeClr val="tx1"/>
        </a:buClr>
        <a:buSzPct val="100000"/>
        <a:buFont typeface="Wingdings 3"/>
        <a:buChar char="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154533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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1764792" indent="-182880" algn="l" rtl="0" eaLnBrk="1" latinLnBrk="0" hangingPunct="1">
        <a:spcBef>
          <a:spcPct val="20000"/>
        </a:spcBef>
        <a:buClr>
          <a:schemeClr val="tx1"/>
        </a:buClr>
        <a:buFont typeface="Wingdings 3"/>
        <a:buChar char="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65960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2167128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2368296" indent="-182880" algn="l" rtl="0" eaLnBrk="1" latinLnBrk="0" hangingPunct="1">
        <a:spcBef>
          <a:spcPct val="20000"/>
        </a:spcBef>
        <a:buClr>
          <a:schemeClr val="tx1"/>
        </a:buClr>
        <a:buFont typeface="Wingdings 2"/>
        <a:buChar char=""/>
        <a:defRPr kumimoji="0" sz="14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4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hyperlink" Target="http://cas.awm.gov.au/item/ART09807" TargetMode="External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jpeg"/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8.jpeg"/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4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jpeg"/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4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jpeg"/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2.jpeg"/><Relationship Id="rId1" Type="http://schemas.openxmlformats.org/officeDocument/2006/relationships/slideLayout" Target="../slideLayouts/slideLayout6.xml"/></Relationships>
</file>

<file path=ppt/slides/_rels/slide1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jpe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 smtClean="0"/>
              <a:t>THE GREAT WAR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GB" dirty="0" smtClean="0"/>
              <a:t>REMEMBERING – REPRESENTATION AND REALITY</a:t>
            </a:r>
            <a:endParaRPr lang="en-GB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0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fontAlgn="auto">
              <a:spcAft>
                <a:spcPts val="0"/>
              </a:spcAft>
              <a:defRPr/>
            </a:pPr>
            <a:r>
              <a:rPr lang="en-GB"/>
              <a:t>MILITARY DEATHS – 1914-18</a:t>
            </a:r>
            <a:endParaRPr lang="en-US"/>
          </a:p>
        </p:txBody>
      </p:sp>
      <p:sp>
        <p:nvSpPr>
          <p:cNvPr id="4099" name="Rectangle 4"/>
          <p:cNvSpPr>
            <a:spLocks noGrp="1" noChangeArrowheads="1"/>
          </p:cNvSpPr>
          <p:nvPr>
            <p:ph sz="half" idx="1"/>
          </p:nvPr>
        </p:nvSpPr>
        <p:spPr/>
        <p:txBody>
          <a:bodyPr/>
          <a:lstStyle/>
          <a:p>
            <a:r>
              <a:rPr lang="en-GB" sz="2400" dirty="0" smtClean="0"/>
              <a:t>BRITAIN – 723,000</a:t>
            </a:r>
          </a:p>
          <a:p>
            <a:r>
              <a:rPr lang="en-GB" sz="2400" dirty="0" smtClean="0"/>
              <a:t>EMPIRE – 198,000</a:t>
            </a:r>
          </a:p>
          <a:p>
            <a:r>
              <a:rPr lang="en-GB" sz="2400" dirty="0" smtClean="0"/>
              <a:t>FRANCE – 1,398,000</a:t>
            </a:r>
          </a:p>
          <a:p>
            <a:r>
              <a:rPr lang="en-GB" sz="2400" dirty="0" smtClean="0"/>
              <a:t>RUSSIA – 1,811,000</a:t>
            </a:r>
          </a:p>
          <a:p>
            <a:r>
              <a:rPr lang="en-GB" sz="2400" dirty="0" smtClean="0"/>
              <a:t>GERMANY – 2,037,000</a:t>
            </a:r>
          </a:p>
          <a:p>
            <a:r>
              <a:rPr lang="en-GB" sz="2400" dirty="0" smtClean="0"/>
              <a:t>ITALY – 578,000</a:t>
            </a:r>
          </a:p>
          <a:p>
            <a:r>
              <a:rPr lang="en-GB" sz="2400" dirty="0" smtClean="0"/>
              <a:t>USA – 114,000</a:t>
            </a:r>
          </a:p>
          <a:p>
            <a:r>
              <a:rPr lang="en-GB" sz="2400" dirty="0" smtClean="0"/>
              <a:t>PORTUGAL – 7,000</a:t>
            </a:r>
          </a:p>
          <a:p>
            <a:r>
              <a:rPr lang="en-GB" sz="2400" dirty="0" smtClean="0"/>
              <a:t>SOURCE: FERGUSON, </a:t>
            </a:r>
            <a:r>
              <a:rPr lang="en-GB" sz="2400" i="1" dirty="0" smtClean="0"/>
              <a:t>PITY OF WAR</a:t>
            </a:r>
            <a:r>
              <a:rPr lang="en-GB" sz="2400" dirty="0" smtClean="0"/>
              <a:t>, p. 295.</a:t>
            </a:r>
            <a:endParaRPr lang="en-US" sz="2400" dirty="0" smtClean="0"/>
          </a:p>
        </p:txBody>
      </p:sp>
      <p:sp>
        <p:nvSpPr>
          <p:cNvPr id="4100" name="Rectangle 5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r>
              <a:rPr lang="en-GB" sz="2400" smtClean="0"/>
              <a:t>DOUAUMENT OSSUARY VERDUN</a:t>
            </a:r>
            <a:endParaRPr lang="en-US" sz="2400" smtClean="0"/>
          </a:p>
        </p:txBody>
      </p:sp>
      <p:pic>
        <p:nvPicPr>
          <p:cNvPr id="4101" name="Picture 7" descr="NSengupta_1996_12_Verdun_069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572000" y="2708275"/>
            <a:ext cx="4103688" cy="324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HOW DO WE CHOOSE TO REMEMBER? 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187624" y="1700808"/>
            <a:ext cx="6912767" cy="4464496"/>
          </a:xfrm>
        </p:spPr>
      </p:pic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9154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MENIN GATE</a:t>
            </a:r>
            <a:endParaRPr lang="en-US" smtClean="0"/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4580" name="Picture 5" descr="menin-gate-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683568" y="1268761"/>
            <a:ext cx="7776864" cy="547260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626939610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29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YPRES - 1917</a:t>
            </a:r>
            <a:endParaRPr lang="en-US" smtClean="0"/>
          </a:p>
        </p:txBody>
      </p:sp>
      <p:sp>
        <p:nvSpPr>
          <p:cNvPr id="11267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1268" name="Picture 5" descr="ypres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750" y="1628775"/>
            <a:ext cx="8099425" cy="45339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3438981254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73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fontAlgn="auto" hangingPunct="1">
              <a:spcAft>
                <a:spcPts val="0"/>
              </a:spcAft>
              <a:defRPr/>
            </a:pPr>
            <a:r>
              <a:rPr lang="en-GB" smtClean="0"/>
              <a:t>‘THE SLOUGH OF DESPOND’</a:t>
            </a:r>
            <a:endParaRPr lang="en-US" smtClean="0"/>
          </a:p>
        </p:txBody>
      </p:sp>
      <p:sp>
        <p:nvSpPr>
          <p:cNvPr id="14339" name="Rectangle 3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/>
            <a:endParaRPr lang="en-US" altLang="en-US" smtClean="0"/>
          </a:p>
        </p:txBody>
      </p:sp>
      <p:pic>
        <p:nvPicPr>
          <p:cNvPr id="14340" name="Picture 4" descr="ypres0407_468x27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8313" y="1700213"/>
            <a:ext cx="8207375" cy="4321175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4210035075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MENIN GATE BY  WILL LONGSTAFF (LOOK CAREFULLY!)</a:t>
            </a:r>
            <a:endParaRPr lang="en-GB" dirty="0"/>
          </a:p>
        </p:txBody>
      </p:sp>
      <p:pic>
        <p:nvPicPr>
          <p:cNvPr id="4" name="Picture 5" descr="Menin Gate at Midnight by Will Longstaff (1927)">
            <a:hlinkClick r:id="rId2" tooltip="Menin Gate at Midnight by Will Longstaff (1927)"/>
          </p:cNvPr>
          <p:cNvPicPr>
            <a:picLocks noGrp="1" noChangeAspect="1" noChangeArrowheads="1"/>
          </p:cNvPicPr>
          <p:nvPr>
            <p:ph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714500" y="1772816"/>
            <a:ext cx="5715000" cy="4536504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55684317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SPIRITUALISM</a:t>
            </a:r>
            <a:endParaRPr lang="en-GB" dirty="0"/>
          </a:p>
        </p:txBody>
      </p:sp>
      <p:pic>
        <p:nvPicPr>
          <p:cNvPr id="4" name="Picture 7" descr="Org_19_Sir_Arthur_Conan_Doyle_Spiritualist_Ghost_Photo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2627784" y="1844824"/>
            <a:ext cx="4104456" cy="4464496"/>
          </a:xfrm>
          <a:noFill/>
        </p:spPr>
      </p:pic>
    </p:spTree>
    <p:extLst>
      <p:ext uri="{BB962C8B-B14F-4D97-AF65-F5344CB8AC3E}">
        <p14:creationId xmlns:p14="http://schemas.microsoft.com/office/powerpoint/2010/main" val="61373573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4274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US" dirty="0" smtClean="0"/>
              <a:t>THE BATTLEFIELD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28676" name="Picture 5" descr="tyne-cot-cemetery-ypres-b142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251520" y="1687636"/>
            <a:ext cx="4104456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7" name="Picture 7" descr="3280625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4648200" y="1687635"/>
            <a:ext cx="4038600" cy="44656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BATTLEFIELD</a:t>
            </a:r>
            <a:endParaRPr lang="en-GB" dirty="0"/>
          </a:p>
        </p:txBody>
      </p:sp>
      <p:pic>
        <p:nvPicPr>
          <p:cNvPr id="6" name="Content Placeholder 5"/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71600" y="1700808"/>
            <a:ext cx="7488832" cy="4536503"/>
          </a:xfrm>
        </p:spPr>
      </p:pic>
    </p:spTree>
    <p:extLst>
      <p:ext uri="{BB962C8B-B14F-4D97-AF65-F5344CB8AC3E}">
        <p14:creationId xmlns:p14="http://schemas.microsoft.com/office/powerpoint/2010/main" val="2025187297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68" name="Rectangle 4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US" sz="4000" dirty="0" smtClean="0"/>
              <a:t>REDEMPTION</a:t>
            </a:r>
          </a:p>
        </p:txBody>
      </p:sp>
      <p:sp>
        <p:nvSpPr>
          <p:cNvPr id="88070" name="Rectangle 6"/>
          <p:cNvSpPr>
            <a:spLocks noGrp="1" noChangeArrowheads="1"/>
          </p:cNvSpPr>
          <p:nvPr>
            <p:ph sz="half" idx="2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smtClean="0"/>
              <a:t>NARBERTH WAR MEMORIAL</a:t>
            </a:r>
            <a:endParaRPr lang="en-US" sz="2400" smtClean="0"/>
          </a:p>
        </p:txBody>
      </p:sp>
      <p:pic>
        <p:nvPicPr>
          <p:cNvPr id="47109" name="Picture 6" descr="126311795_268737c9d7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787900" y="2420938"/>
            <a:ext cx="3600450" cy="36734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1948921699_bc7a5c8da3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969354" y="1600200"/>
            <a:ext cx="3014291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145642653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LOOK CAREFULLY!</a:t>
            </a:r>
            <a:endParaRPr lang="en-GB" dirty="0"/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5" name="Picture 7" descr="cimetiere_-_douaumont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115616" y="1772816"/>
            <a:ext cx="6552727" cy="432048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  <p:extLst>
      <p:ext uri="{BB962C8B-B14F-4D97-AF65-F5344CB8AC3E}">
        <p14:creationId xmlns:p14="http://schemas.microsoft.com/office/powerpoint/2010/main" val="287987651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smtClean="0"/>
              <a:t>TOMMY</a:t>
            </a:r>
            <a:endParaRPr lang="en-GB" dirty="0"/>
          </a:p>
        </p:txBody>
      </p:sp>
      <p:sp>
        <p:nvSpPr>
          <p:cNvPr id="8" name="Content Placeholder 7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/>
          </a:p>
        </p:txBody>
      </p:sp>
      <p:pic>
        <p:nvPicPr>
          <p:cNvPr id="4" name="Picture 17" descr="1497040561_2da2fdb57a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23423" y="1628800"/>
            <a:ext cx="4176464" cy="4608512"/>
          </a:xfrm>
          <a:prstGeom prst="rect">
            <a:avLst/>
          </a:prstGeom>
          <a:noFill/>
        </p:spPr>
      </p:pic>
      <p:pic>
        <p:nvPicPr>
          <p:cNvPr id="14" name="Picture 8" descr="300px-CarmarthenCountyWarMemorial"/>
          <p:cNvPicPr>
            <a:picLocks noGrp="1" noChangeAspect="1" noChangeArrowheads="1"/>
          </p:cNvPicPr>
          <p:nvPr>
            <p:ph sz="half" idx="2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5364088" y="1844824"/>
            <a:ext cx="2920930" cy="4176463"/>
          </a:xfrm>
          <a:noFill/>
        </p:spPr>
      </p:pic>
    </p:spTree>
    <p:extLst>
      <p:ext uri="{BB962C8B-B14F-4D97-AF65-F5344CB8AC3E}">
        <p14:creationId xmlns:p14="http://schemas.microsoft.com/office/powerpoint/2010/main" val="417716158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TOMMY</a:t>
            </a:r>
            <a:endParaRPr lang="en-GB" dirty="0"/>
          </a:p>
        </p:txBody>
      </p:sp>
      <p:pic>
        <p:nvPicPr>
          <p:cNvPr id="12" name="Picture 7" descr="somme"/>
          <p:cNvPicPr>
            <a:picLocks noGrp="1" noChangeAspect="1" noChangeArrowheads="1"/>
          </p:cNvPicPr>
          <p:nvPr>
            <p:ph sz="half" idx="2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648200" y="1772816"/>
            <a:ext cx="4038600" cy="432047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3" name="Content Placeholder 11"/>
          <p:cNvPicPr>
            <a:picLocks noGrp="1" noChangeAspect="1"/>
          </p:cNvPicPr>
          <p:nvPr>
            <p:ph sz="half" idx="1"/>
          </p:nvPr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43609" y="1844824"/>
            <a:ext cx="3096343" cy="4176464"/>
          </a:xfrm>
        </p:spPr>
      </p:pic>
    </p:spTree>
    <p:extLst>
      <p:ext uri="{BB962C8B-B14F-4D97-AF65-F5344CB8AC3E}">
        <p14:creationId xmlns:p14="http://schemas.microsoft.com/office/powerpoint/2010/main" val="1385304979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sz="4000" dirty="0" smtClean="0"/>
              <a:t>PEACE?</a:t>
            </a:r>
            <a:endParaRPr lang="en-US" sz="4000" dirty="0" smtClean="0"/>
          </a:p>
        </p:txBody>
      </p:sp>
      <p:sp>
        <p:nvSpPr>
          <p:cNvPr id="83973" name="Rectangle 5"/>
          <p:cNvSpPr>
            <a:spLocks noGrp="1" noChangeArrowheads="1"/>
          </p:cNvSpPr>
          <p:nvPr>
            <p:ph sz="half" idx="2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endParaRPr lang="en-US" sz="2400" smtClean="0"/>
          </a:p>
        </p:txBody>
      </p:sp>
      <p:pic>
        <p:nvPicPr>
          <p:cNvPr id="46085" name="Picture 7" descr="stock-photo-war-memorial-cenotaph-aberystwyth-wales-uk-15878326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859338" y="1628775"/>
            <a:ext cx="3529012" cy="44767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6" name="Picture 7" descr="Grieving%20Parents%20-%20Side%20View"/>
          <p:cNvPicPr>
            <a:picLocks noGrp="1" noChangeAspect="1" noChangeArrowheads="1"/>
          </p:cNvPicPr>
          <p:nvPr>
            <p:ph sz="half"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1916832"/>
            <a:ext cx="3456384" cy="418869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THE EMPTY TOMB</a:t>
            </a:r>
            <a:endParaRPr lang="en-GB" dirty="0"/>
          </a:p>
        </p:txBody>
      </p:sp>
      <p:pic>
        <p:nvPicPr>
          <p:cNvPr id="7" name="Picture 8" descr="Cenotaph-1"/>
          <p:cNvPicPr>
            <a:picLocks noGrp="1" noChangeAspect="1" noChangeArrowheads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>
          <a:xfrm>
            <a:off x="1763688" y="1600200"/>
            <a:ext cx="5328592" cy="4708525"/>
          </a:xfrm>
          <a:prstGeom prst="rect">
            <a:avLst/>
          </a:prstGeom>
          <a:noFill/>
        </p:spPr>
      </p:pic>
    </p:spTree>
    <p:extLst>
      <p:ext uri="{BB962C8B-B14F-4D97-AF65-F5344CB8AC3E}">
        <p14:creationId xmlns:p14="http://schemas.microsoft.com/office/powerpoint/2010/main" val="3009286864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58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mtClean="0"/>
              <a:t>THE FRENCH WAY</a:t>
            </a:r>
            <a:endParaRPr lang="en-US" smtClean="0"/>
          </a:p>
        </p:txBody>
      </p:sp>
      <p:pic>
        <p:nvPicPr>
          <p:cNvPr id="50179" name="Picture 7" descr="NSengupta_2007_Verdun_h_Douaumont_40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900113" y="1557338"/>
            <a:ext cx="7343775" cy="45735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0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pPr eaLnBrk="1" hangingPunct="1">
              <a:defRPr/>
            </a:pPr>
            <a:r>
              <a:rPr lang="en-GB" dirty="0" smtClean="0"/>
              <a:t>OSSUARIES</a:t>
            </a:r>
            <a:endParaRPr lang="en-US" dirty="0" smtClean="0"/>
          </a:p>
        </p:txBody>
      </p:sp>
      <p:sp>
        <p:nvSpPr>
          <p:cNvPr id="99332" name="Rectangle 4"/>
          <p:cNvSpPr>
            <a:spLocks noGrp="1" noChangeArrowheads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defRPr/>
            </a:pPr>
            <a:r>
              <a:rPr lang="en-GB" sz="2400" dirty="0" smtClean="0"/>
              <a:t> </a:t>
            </a:r>
            <a:endParaRPr lang="en-US" sz="2400" dirty="0" smtClean="0"/>
          </a:p>
        </p:txBody>
      </p:sp>
      <p:pic>
        <p:nvPicPr>
          <p:cNvPr id="51206" name="Picture 9" descr="[crypt of the Ossuary at Douaumont]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1979712" y="1412776"/>
            <a:ext cx="5832648" cy="4824536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</p:spTree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pex">
  <a:themeElements>
    <a:clrScheme name="Apex">
      <a:dk1>
        <a:sysClr val="windowText" lastClr="000000"/>
      </a:dk1>
      <a:lt1>
        <a:sysClr val="window" lastClr="FFFFFF"/>
      </a:lt1>
      <a:dk2>
        <a:srgbClr val="69676D"/>
      </a:dk2>
      <a:lt2>
        <a:srgbClr val="C9C2D1"/>
      </a:lt2>
      <a:accent1>
        <a:srgbClr val="CEB966"/>
      </a:accent1>
      <a:accent2>
        <a:srgbClr val="9CB084"/>
      </a:accent2>
      <a:accent3>
        <a:srgbClr val="6BB1C9"/>
      </a:accent3>
      <a:accent4>
        <a:srgbClr val="6585CF"/>
      </a:accent4>
      <a:accent5>
        <a:srgbClr val="7E6BC9"/>
      </a:accent5>
      <a:accent6>
        <a:srgbClr val="A379BB"/>
      </a:accent6>
      <a:hlink>
        <a:srgbClr val="410082"/>
      </a:hlink>
      <a:folHlink>
        <a:srgbClr val="932968"/>
      </a:folHlink>
    </a:clrScheme>
    <a:fontScheme name="Apex">
      <a:majorFont>
        <a:latin typeface="Lucida Sans"/>
        <a:ea typeface=""/>
        <a:cs typeface=""/>
        <a:font script="Grek" typeface="Arial"/>
        <a:font script="Cyrl" typeface="Arial"/>
        <a:font script="Jpan" typeface="HG丸ｺﾞｼｯｸM-PRO"/>
        <a:font script="Hang" typeface="휴먼옛체"/>
        <a:font script="Hans" typeface="黑体"/>
        <a:font script="Hant" typeface="微軟正黑體"/>
        <a:font script="Arab" typeface="Tahoma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</a:majorFont>
      <a:minorFont>
        <a:latin typeface="Book Antiqua"/>
        <a:ea typeface=""/>
        <a:cs typeface=""/>
        <a:font script="Grek" typeface="Times New Roman"/>
        <a:font script="Cyrl" typeface="Times New Roman"/>
        <a:font script="Jpan" typeface="HG明朝B"/>
        <a:font script="Hang" typeface="돋움"/>
        <a:font script="Hans" typeface="宋体"/>
        <a:font script="Hant" typeface="新細明體"/>
        <a:font script="Arab" typeface="Times New Roman"/>
        <a:font script="Hebr" typeface="David"/>
        <a:font script="Thai" typeface="Eucrosia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pex">
      <a:fillStyleLst>
        <a:solidFill>
          <a:schemeClr val="phClr"/>
        </a:solidFill>
        <a:gradFill rotWithShape="1">
          <a:gsLst>
            <a:gs pos="20000">
              <a:schemeClr val="phClr">
                <a:tint val="9000"/>
              </a:schemeClr>
            </a:gs>
            <a:gs pos="100000">
              <a:schemeClr val="phClr">
                <a:tint val="70000"/>
                <a:satMod val="100000"/>
              </a:schemeClr>
            </a:gs>
          </a:gsLst>
          <a:path path="circle">
            <a:fillToRect l="-15000" t="-15000" r="115000" b="115000"/>
          </a:path>
        </a:gradFill>
        <a:gradFill rotWithShape="1">
          <a:gsLst>
            <a:gs pos="0">
              <a:schemeClr val="phClr">
                <a:shade val="60000"/>
              </a:schemeClr>
            </a:gs>
            <a:gs pos="33000">
              <a:schemeClr val="phClr">
                <a:tint val="86500"/>
              </a:schemeClr>
            </a:gs>
            <a:gs pos="46750">
              <a:schemeClr val="phClr">
                <a:tint val="71000"/>
                <a:satMod val="112000"/>
              </a:schemeClr>
            </a:gs>
            <a:gs pos="53000">
              <a:schemeClr val="phClr">
                <a:tint val="71000"/>
                <a:satMod val="112000"/>
              </a:schemeClr>
            </a:gs>
            <a:gs pos="68000">
              <a:schemeClr val="phClr">
                <a:tint val="86000"/>
              </a:schemeClr>
            </a:gs>
            <a:gs pos="100000">
              <a:schemeClr val="phClr">
                <a:shade val="60000"/>
              </a:schemeClr>
            </a:gs>
          </a:gsLst>
          <a:lin ang="8350000" scaled="1"/>
        </a:gradFill>
      </a:fillStyleLst>
      <a:lnStyleLst>
        <a:ln w="9525" cap="flat" cmpd="sng" algn="ctr">
          <a:solidFill>
            <a:schemeClr val="phClr">
              <a:shade val="48000"/>
              <a:satMod val="11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130000" dist="101600" dir="2700000" algn="tl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</a:effectStyle>
        <a:effectStyle>
          <a:effectLst>
            <a:outerShdw blurRad="190500" dist="228600" dir="2700000" sy="90000" rotWithShape="0">
              <a:srgbClr val="000000">
                <a:alpha val="25500"/>
              </a:srgbClr>
            </a:outerShdw>
          </a:effectLst>
          <a:scene3d>
            <a:camera prst="orthographicFront" fov="0">
              <a:rot lat="0" lon="0" rev="0"/>
            </a:camera>
            <a:lightRig rig="soft" dir="tl">
              <a:rot lat="0" lon="0" rev="20100000"/>
            </a:lightRig>
          </a:scene3d>
          <a:sp3d>
            <a:bevelT w="50800" h="508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180000"/>
              </a:schemeClr>
            </a:gs>
            <a:gs pos="100000">
              <a:schemeClr val="phClr">
                <a:shade val="45000"/>
                <a:satMod val="120000"/>
              </a:schemeClr>
            </a:gs>
          </a:gsLst>
          <a:path path="circle">
            <a:fillToRect r="100000" b="100000"/>
          </a:path>
        </a:gradFill>
        <a:blipFill>
          <a:blip xmlns:r="http://schemas.openxmlformats.org/officeDocument/2006/relationships" r:embed="rId1">
            <a:duotone>
              <a:schemeClr val="phClr">
                <a:shade val="3000"/>
                <a:satMod val="110000"/>
              </a:schemeClr>
              <a:schemeClr val="phClr">
                <a:tint val="60000"/>
                <a:satMod val="425000"/>
              </a:schemeClr>
            </a:duotone>
          </a:blip>
          <a:stretch>
            <a:fillRect/>
          </a:stretch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Apex</Template>
  <TotalTime>189</TotalTime>
  <Words>102</Words>
  <Application>Microsoft Office PowerPoint</Application>
  <PresentationFormat>On-screen Show (4:3)</PresentationFormat>
  <Paragraphs>31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size="19" baseType="lpstr">
      <vt:lpstr>Apex</vt:lpstr>
      <vt:lpstr>THE GREAT WAR</vt:lpstr>
      <vt:lpstr>MILITARY DEATHS – 1914-18</vt:lpstr>
      <vt:lpstr>HOW DO WE CHOOSE TO REMEMBER? </vt:lpstr>
      <vt:lpstr>MENIN GATE</vt:lpstr>
      <vt:lpstr>YPRES - 1917</vt:lpstr>
      <vt:lpstr>‘THE SLOUGH OF DESPOND’</vt:lpstr>
      <vt:lpstr>MENIN GATE BY  WILL LONGSTAFF (LOOK CAREFULLY!)</vt:lpstr>
      <vt:lpstr>SPIRITUALISM</vt:lpstr>
      <vt:lpstr>THE BATTLEFIELD</vt:lpstr>
      <vt:lpstr>THE BATTLEFIELD</vt:lpstr>
      <vt:lpstr>REDEMPTION</vt:lpstr>
      <vt:lpstr>LOOK CAREFULLY!</vt:lpstr>
      <vt:lpstr>TOMMY</vt:lpstr>
      <vt:lpstr>TOMMY</vt:lpstr>
      <vt:lpstr>PEACE?</vt:lpstr>
      <vt:lpstr>THE EMPTY TOMB</vt:lpstr>
      <vt:lpstr>THE FRENCH WAY</vt:lpstr>
      <vt:lpstr>OSSUARIES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THE GREAT WAR</dc:title>
  <dc:creator>Sony</dc:creator>
  <cp:lastModifiedBy>Lester Mason</cp:lastModifiedBy>
  <cp:revision>16</cp:revision>
  <dcterms:created xsi:type="dcterms:W3CDTF">2012-07-30T10:58:16Z</dcterms:created>
  <dcterms:modified xsi:type="dcterms:W3CDTF">2016-01-21T11:07:50Z</dcterms:modified>
</cp:coreProperties>
</file>