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190"/>
    <p:restoredTop sz="94676"/>
  </p:normalViewPr>
  <p:slideViewPr>
    <p:cSldViewPr snapToGrid="0">
      <p:cViewPr varScale="1">
        <p:scale>
          <a:sx n="51" d="100"/>
          <a:sy n="51" d="100"/>
        </p:scale>
        <p:origin x="200" y="1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75C12-6A22-63AA-A760-0BDC4BB898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AA1BC2-D006-21E4-203B-2B8F66AE29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21D64F-3136-F9DB-60D9-44AA7942A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1EFD6-B4CC-CF4C-899F-C2304565CBE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5BC45-97F6-7C72-27B1-C7B35B1D9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C1B265-345B-4CAD-1551-073623672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687EC-1188-A347-95F8-DB9281AC3C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4327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BC106-5CEE-8AA3-1908-D0390CB06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DB5AE6-2BFA-2D3C-942A-285002A31B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2234E-D4A2-139E-B0E5-A504E7865E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1EFD6-B4CC-CF4C-899F-C2304565CBE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ED67F2-0DE1-D961-4124-78CE2598D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A4572B-CBFA-92BC-FE7A-8EEEA8518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687EC-1188-A347-95F8-DB9281AC3C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704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9CF9F-ADCD-222F-B056-C5F9F0EFA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0FB5B7-AA3F-A98F-03FA-2DE9C25840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B541A9-2163-24D9-E12C-19F7AB985A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1EFD6-B4CC-CF4C-899F-C2304565CBE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C9A16A-3707-6137-6978-A719239B6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C70CDA-4D5F-F488-85BC-B251B95BE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687EC-1188-A347-95F8-DB9281AC3C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739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B0E70-696C-0C1E-273D-F56234F4B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FBCF94-2A63-BE89-00D8-D43D7694AA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3A0113-3EC2-EFE5-CF05-44346429AC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E6A475-5E3C-B89A-3D51-FD650139E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1EFD6-B4CC-CF4C-899F-C2304565CBE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B71438-B634-2D00-BB32-553D581A49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31BDF7-F985-79A4-8FED-61A1E3B4E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687EC-1188-A347-95F8-DB9281AC3C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442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336F9-3DE9-6BC3-0E27-FB2F9920E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F9444-9B59-80F6-1279-DD07E4002B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1584BF-10AC-DDB3-C50D-C3BBA0305A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E832AE-63C0-C88E-0B15-783C1D3754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B0B43AF-371F-327C-5087-CDBE5B83DA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C648B6-4726-8187-396B-E68E679C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1EFD6-B4CC-CF4C-899F-C2304565CBE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856A52-7583-DC9F-E16D-EB83C14FA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85EDEA-4CD7-46C7-BE89-8BE1561D6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687EC-1188-A347-95F8-DB9281AC3C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8826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F2284-2986-EC26-258F-C03DBF504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1AC04A-5E97-8BE4-AA83-B42CD353DE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1EFD6-B4CC-CF4C-899F-C2304565CBE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635E1C-4C27-A5F5-3245-6F7812EC0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489031-767E-280C-0CF2-08E57CBAFA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687EC-1188-A347-95F8-DB9281AC3C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669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BC44893-6A5D-41A9-15C0-32615A8927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1EFD6-B4CC-CF4C-899F-C2304565CBE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02D008-41AE-1410-FA23-16C468C60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B85822-3F6C-93D3-B8C5-E9E69CF8A4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687EC-1188-A347-95F8-DB9281AC3C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637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CDEB0-8A51-4E50-4C17-F4D3F4605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3E331-40B8-CA60-938F-81177D21C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7358EE-AB0E-CEE9-4826-04CCE66C82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DF0109-C5EA-FBB8-428E-300CB9D25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1EFD6-B4CC-CF4C-899F-C2304565CBE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FD099D-FDED-400A-D715-A449F5653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F038DA-7FFF-DF95-586D-D57FFB5C8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687EC-1188-A347-95F8-DB9281AC3C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7969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35E30-67FD-9225-AC68-D512105B9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0507150-613B-FBD7-E260-F50551DE58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31D7EC-6E16-8FE8-A50F-3B77D91FFF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E47C20-0BF1-9731-E5B6-115FE8B996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1EFD6-B4CC-CF4C-899F-C2304565CBE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3C1FE60-BE7A-7585-0AC0-B237A3671D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114211-DA4D-2E68-7DD4-75D86558C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687EC-1188-A347-95F8-DB9281AC3C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6854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22D30-84B1-359E-2B02-EBADB2A8D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559829-5A0B-4EC5-5802-4B605ADF9F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78095F-879C-87DF-C1DA-D744A4090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1EFD6-B4CC-CF4C-899F-C2304565CBE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9436D3-7F6F-F618-C667-72187F90FB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08676A-49AD-842B-1F99-06FCAFC432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687EC-1188-A347-95F8-DB9281AC3C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736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BB9F29-23FF-C40C-603A-655DEF8C51F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E42417-930C-E6FE-10D1-9C324B9C36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37CF23-7F89-75C9-EECA-F2D90B1433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1EFD6-B4CC-CF4C-899F-C2304565CBE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814794-081F-D536-FBFA-085B2DF02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A2F735-5638-F8B0-2F55-BB1A9E967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3687EC-1188-A347-95F8-DB9281AC3C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6108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E4F6BD-BA27-6A62-1113-8ABDF1D5F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787B77-34E1-A030-B344-B93031DA08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47385-4661-11CF-6961-9C9BFFF860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11EFD6-B4CC-CF4C-899F-C2304565CBE8}" type="datetimeFigureOut">
              <a:rPr lang="en-US" smtClean="0"/>
              <a:t>4/27/26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9D4A2F-A9DA-00DB-F1C1-5435993E6D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BB0E54-3AC3-50C1-1039-559A257B48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33687EC-1188-A347-95F8-DB9281AC3C8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879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05BB21B-853E-DC88-5B80-B939B65F5B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945" y="303980"/>
            <a:ext cx="8468668" cy="62500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55882E3-DFE4-E561-66BD-0CD81D617B0B}"/>
              </a:ext>
            </a:extLst>
          </p:cNvPr>
          <p:cNvSpPr txBox="1"/>
          <p:nvPr/>
        </p:nvSpPr>
        <p:spPr>
          <a:xfrm rot="16200000">
            <a:off x="7128912" y="2367170"/>
            <a:ext cx="6250041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kern="1800" dirty="0">
                <a:solidFill>
                  <a:srgbClr val="19193D"/>
                </a:solidFill>
                <a:effectLst/>
                <a:latin typeface="BIG CASLON MEDIUM" panose="02000603090000020003" pitchFamily="2" charset="-79"/>
                <a:ea typeface="Times New Roman" panose="02020603050405020304" pitchFamily="18" charset="0"/>
                <a:cs typeface="BIG CASLON MEDIUM" panose="02000603090000020003" pitchFamily="2" charset="-79"/>
              </a:rPr>
              <a:t>Key </a:t>
            </a:r>
            <a:r>
              <a:rPr lang="en-GB" sz="6600" b="1" kern="1800" dirty="0">
                <a:solidFill>
                  <a:srgbClr val="19193D"/>
                </a:solidFill>
                <a:latin typeface="BIG CASLON MEDIUM" panose="02000603090000020003" pitchFamily="2" charset="-79"/>
                <a:ea typeface="Times New Roman" panose="02020603050405020304" pitchFamily="18" charset="0"/>
                <a:cs typeface="BIG CASLON MEDIUM" panose="02000603090000020003" pitchFamily="2" charset="-79"/>
              </a:rPr>
              <a:t>P</a:t>
            </a:r>
            <a:r>
              <a:rPr lang="en-GB" sz="6600" b="1" kern="1800" dirty="0">
                <a:solidFill>
                  <a:srgbClr val="19193D"/>
                </a:solidFill>
                <a:effectLst/>
                <a:latin typeface="BIG CASLON MEDIUM" panose="02000603090000020003" pitchFamily="2" charset="-79"/>
                <a:ea typeface="Times New Roman" panose="02020603050405020304" pitchFamily="18" charset="0"/>
                <a:cs typeface="BIG CASLON MEDIUM" panose="02000603090000020003" pitchFamily="2" charset="-79"/>
              </a:rPr>
              <a:t>olicies and</a:t>
            </a:r>
            <a:r>
              <a:rPr lang="en-GB" sz="4800" b="1" kern="1800" dirty="0">
                <a:solidFill>
                  <a:srgbClr val="19193D"/>
                </a:solidFill>
                <a:effectLst/>
                <a:latin typeface="BIG CASLON MEDIUM" panose="02000603090000020003" pitchFamily="2" charset="-79"/>
                <a:ea typeface="Times New Roman" panose="02020603050405020304" pitchFamily="18" charset="0"/>
                <a:cs typeface="BIG CASLON MEDIUM" panose="02000603090000020003" pitchFamily="2" charset="-79"/>
              </a:rPr>
              <a:t> </a:t>
            </a:r>
            <a:r>
              <a:rPr lang="en-GB" sz="6600" b="1" kern="1800" dirty="0">
                <a:solidFill>
                  <a:srgbClr val="19193D"/>
                </a:solidFill>
                <a:effectLst/>
                <a:latin typeface="BIG CASLON MEDIUM" panose="02000603090000020003" pitchFamily="2" charset="-79"/>
                <a:ea typeface="Times New Roman" panose="02020603050405020304" pitchFamily="18" charset="0"/>
                <a:cs typeface="BIG CASLON MEDIUM" panose="02000603090000020003" pitchFamily="2" charset="-79"/>
              </a:rPr>
              <a:t>Procedures</a:t>
            </a:r>
            <a:r>
              <a:rPr lang="en-GB" sz="4800" b="1" kern="1800" dirty="0">
                <a:solidFill>
                  <a:srgbClr val="19193D"/>
                </a:solidFill>
                <a:effectLst/>
                <a:latin typeface="BIG CASLON MEDIUM" panose="02000603090000020003" pitchFamily="2" charset="-79"/>
                <a:ea typeface="Times New Roman" panose="02020603050405020304" pitchFamily="18" charset="0"/>
                <a:cs typeface="BIG CASLON MEDIUM" panose="02000603090000020003" pitchFamily="2" charset="-79"/>
              </a:rPr>
              <a:t> </a:t>
            </a:r>
            <a:endParaRPr lang="en-US" sz="4800" b="1" dirty="0">
              <a:latin typeface="BIG CASLON MEDIUM" panose="02000603090000020003" pitchFamily="2" charset="-79"/>
              <a:cs typeface="BIG CASLON MEDIUM" panose="02000603090000020003" pitchFamily="2" charset="-79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4FE83B-72F1-34CE-E94D-A8D729B5DDD1}"/>
              </a:ext>
            </a:extLst>
          </p:cNvPr>
          <p:cNvSpPr txBox="1"/>
          <p:nvPr/>
        </p:nvSpPr>
        <p:spPr>
          <a:xfrm rot="16200000">
            <a:off x="8807896" y="3998515"/>
            <a:ext cx="62500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kern="1800" dirty="0">
                <a:solidFill>
                  <a:srgbClr val="19193D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2404336 Charlotte Palmer </a:t>
            </a:r>
            <a:endParaRPr lang="en-US" b="1" dirty="0">
              <a:latin typeface="BIG CASLON MEDIUM" panose="02000603090000020003" pitchFamily="2" charset="-79"/>
              <a:cs typeface="BIG CASLON MEDIUM" panose="020006030900000200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937446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9CB4E5A-5D01-EC2B-6EC9-114BE2AAC1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6819" y="228600"/>
            <a:ext cx="4676101" cy="633222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E770D8B-F5AD-D041-8C4E-CEE6C2E95076}"/>
              </a:ext>
            </a:extLst>
          </p:cNvPr>
          <p:cNvSpPr txBox="1"/>
          <p:nvPr/>
        </p:nvSpPr>
        <p:spPr>
          <a:xfrm>
            <a:off x="259080" y="228600"/>
            <a:ext cx="686743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4000" b="1" kern="1800" dirty="0">
                <a:solidFill>
                  <a:srgbClr val="19193D"/>
                </a:solidFill>
                <a:latin typeface="BIG CASLON MEDIUM" panose="02000603090000020003" pitchFamily="2" charset="-79"/>
                <a:ea typeface="Times New Roman" panose="02020603050405020304" pitchFamily="18" charset="0"/>
                <a:cs typeface="BIG CASLON MEDIUM" panose="02000603090000020003" pitchFamily="2" charset="-79"/>
              </a:rPr>
              <a:t>Operational </a:t>
            </a:r>
            <a:r>
              <a:rPr lang="en-GB" sz="4000" b="1" kern="1800" dirty="0">
                <a:solidFill>
                  <a:srgbClr val="19193D"/>
                </a:solidFill>
                <a:effectLst/>
                <a:latin typeface="BIG CASLON MEDIUM" panose="02000603090000020003" pitchFamily="2" charset="-79"/>
                <a:ea typeface="Times New Roman" panose="02020603050405020304" pitchFamily="18" charset="0"/>
                <a:cs typeface="BIG CASLON MEDIUM" panose="02000603090000020003" pitchFamily="2" charset="-79"/>
              </a:rPr>
              <a:t> </a:t>
            </a:r>
            <a:r>
              <a:rPr lang="en-GB" sz="4000" b="1" kern="1800" dirty="0">
                <a:solidFill>
                  <a:srgbClr val="19193D"/>
                </a:solidFill>
                <a:latin typeface="BIG CASLON MEDIUM" panose="02000603090000020003" pitchFamily="2" charset="-79"/>
                <a:ea typeface="Times New Roman" panose="02020603050405020304" pitchFamily="18" charset="0"/>
                <a:cs typeface="BIG CASLON MEDIUM" panose="02000603090000020003" pitchFamily="2" charset="-79"/>
              </a:rPr>
              <a:t>P</a:t>
            </a:r>
            <a:r>
              <a:rPr lang="en-GB" sz="4000" b="1" kern="1800" dirty="0">
                <a:solidFill>
                  <a:srgbClr val="19193D"/>
                </a:solidFill>
                <a:effectLst/>
                <a:latin typeface="BIG CASLON MEDIUM" panose="02000603090000020003" pitchFamily="2" charset="-79"/>
                <a:ea typeface="Times New Roman" panose="02020603050405020304" pitchFamily="18" charset="0"/>
                <a:cs typeface="BIG CASLON MEDIUM" panose="02000603090000020003" pitchFamily="2" charset="-79"/>
              </a:rPr>
              <a:t>olicies and Procedures for a successful opening </a:t>
            </a:r>
            <a:endParaRPr lang="en-US" sz="4000" b="1" dirty="0">
              <a:latin typeface="BIG CASLON MEDIUM" panose="02000603090000020003" pitchFamily="2" charset="-79"/>
              <a:cs typeface="BIG CASLON MEDIUM" panose="02000603090000020003" pitchFamily="2" charset="-79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101584-0C2E-B681-7C94-976479030576}"/>
              </a:ext>
            </a:extLst>
          </p:cNvPr>
          <p:cNvSpPr txBox="1"/>
          <p:nvPr/>
        </p:nvSpPr>
        <p:spPr>
          <a:xfrm>
            <a:off x="0" y="2328128"/>
            <a:ext cx="686743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400" dirty="0">
                <a:latin typeface="Arima Madurai" pitchFamily="2" charset="77"/>
                <a:cs typeface="Arima Madurai" pitchFamily="2" charset="77"/>
              </a:rPr>
              <a:t>Luxury coastal hotel located in the heart of Swansea, designed to ensure premium guest satisfaction, experience-led hospitality offering prioritizing service excellence 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400" dirty="0">
                <a:latin typeface="Arima Madurai" pitchFamily="2" charset="77"/>
                <a:cs typeface="Arima Madurai" pitchFamily="2" charset="77"/>
              </a:rPr>
              <a:t>High-end service that thrives off consistency efficiency and reliable operational delivery 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400" dirty="0">
                <a:latin typeface="Arima Madurai" pitchFamily="2" charset="77"/>
                <a:cs typeface="Arima Madurai" pitchFamily="2" charset="77"/>
              </a:rPr>
              <a:t>Structured and well- organized Standard (SOPs), Normal (NOPs), and Emergency (EOPs) procedures ensuring services are consistent and efficient risk management</a:t>
            </a:r>
          </a:p>
        </p:txBody>
      </p:sp>
    </p:spTree>
    <p:extLst>
      <p:ext uri="{BB962C8B-B14F-4D97-AF65-F5344CB8AC3E}">
        <p14:creationId xmlns:p14="http://schemas.microsoft.com/office/powerpoint/2010/main" val="4655949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7DB04D0-6BF5-8749-0546-5676C9BEE8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674" y="303892"/>
            <a:ext cx="5768523" cy="619487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5AD5E61-BFB0-B3DD-C8A0-FE38DD7A4E1B}"/>
              </a:ext>
            </a:extLst>
          </p:cNvPr>
          <p:cNvSpPr txBox="1"/>
          <p:nvPr/>
        </p:nvSpPr>
        <p:spPr>
          <a:xfrm>
            <a:off x="6227804" y="303892"/>
            <a:ext cx="59641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Standard Operational Procedures (SOPs)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D6BB12-5740-E043-7C88-0914019740A2}"/>
              </a:ext>
            </a:extLst>
          </p:cNvPr>
          <p:cNvSpPr txBox="1"/>
          <p:nvPr/>
        </p:nvSpPr>
        <p:spPr>
          <a:xfrm>
            <a:off x="6032130" y="1595021"/>
            <a:ext cx="59641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400" dirty="0">
                <a:latin typeface="Arima Madurai" pitchFamily="2" charset="77"/>
                <a:cs typeface="Arima Madurai" pitchFamily="2" charset="77"/>
              </a:rPr>
              <a:t>SOP is a step-by–step documentation that standardise safe and efficient performance across all aspects of service delivery areas 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400" dirty="0">
                <a:latin typeface="Arima Madurai" pitchFamily="2" charset="77"/>
                <a:cs typeface="Arima Madurai" pitchFamily="2" charset="77"/>
              </a:rPr>
              <a:t>Applied across all key service touchpoints, including front office operations, housekeeping, food and beverage and guest experience to ensure consistent service delivery 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400" dirty="0">
                <a:latin typeface="Arima Madurai" pitchFamily="2" charset="77"/>
                <a:cs typeface="Arima Madurai" pitchFamily="2" charset="77"/>
              </a:rPr>
              <a:t>Requires a strong balance between standardisation and staff to maintain personalized luxury guest experience while also ensuring individuality between guests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361D2E7-519A-DF89-F072-78E8B16BBC01}"/>
              </a:ext>
            </a:extLst>
          </p:cNvPr>
          <p:cNvSpPr txBox="1"/>
          <p:nvPr/>
        </p:nvSpPr>
        <p:spPr>
          <a:xfrm>
            <a:off x="2109376" y="6396335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www.ehs.iastate.edu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2024)</a:t>
            </a:r>
            <a:r>
              <a:rPr lang="en-US" sz="2400" dirty="0">
                <a:latin typeface="Arima Madurai" pitchFamily="2" charset="77"/>
                <a:cs typeface="Arima Madurai" pitchFamily="2" charset="77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92361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DB2AA9-6957-5024-A5F5-65889C326E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620" y="177800"/>
            <a:ext cx="6975348" cy="629615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6D1CF99-AF58-3CF7-AAF0-2A5543446D2E}"/>
              </a:ext>
            </a:extLst>
          </p:cNvPr>
          <p:cNvSpPr txBox="1"/>
          <p:nvPr/>
        </p:nvSpPr>
        <p:spPr>
          <a:xfrm>
            <a:off x="256032" y="177800"/>
            <a:ext cx="596419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Normal Operational Procedures (NOPs)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348B7D-0C4C-1D9F-B707-E2ADAB9F5E40}"/>
              </a:ext>
            </a:extLst>
          </p:cNvPr>
          <p:cNvSpPr txBox="1"/>
          <p:nvPr/>
        </p:nvSpPr>
        <p:spPr>
          <a:xfrm>
            <a:off x="0" y="1624878"/>
            <a:ext cx="4841631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400" dirty="0">
                <a:latin typeface="Arima Madurai" pitchFamily="2" charset="77"/>
                <a:cs typeface="Arima Madurai" pitchFamily="2" charset="77"/>
              </a:rPr>
              <a:t>NOPs is how each department will operate daily, for example  front desk is open 24 hours with daily handovers between shifts 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400" dirty="0">
                <a:latin typeface="Arima Madurai" pitchFamily="2" charset="77"/>
                <a:cs typeface="Arima Madurai" pitchFamily="2" charset="77"/>
              </a:rPr>
              <a:t>This improves efficiency, coordination and consistency during opening hours 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400" dirty="0">
                <a:latin typeface="Arima Madurai" pitchFamily="2" charset="77"/>
                <a:cs typeface="Arima Madurai" pitchFamily="2" charset="77"/>
              </a:rPr>
              <a:t>Failing to run NOP’s correctly could result in service delays, inefficiencies and inconsistent guest experiences </a:t>
            </a:r>
          </a:p>
        </p:txBody>
      </p:sp>
    </p:spTree>
    <p:extLst>
      <p:ext uri="{BB962C8B-B14F-4D97-AF65-F5344CB8AC3E}">
        <p14:creationId xmlns:p14="http://schemas.microsoft.com/office/powerpoint/2010/main" val="2782334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2181CC0-3E84-5A90-4976-6CF707AB3E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700" y="393700"/>
            <a:ext cx="6759402" cy="61087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4B23F1C-7F85-6365-4269-07FE37B1744B}"/>
              </a:ext>
            </a:extLst>
          </p:cNvPr>
          <p:cNvSpPr txBox="1"/>
          <p:nvPr/>
        </p:nvSpPr>
        <p:spPr>
          <a:xfrm>
            <a:off x="7370510" y="130229"/>
            <a:ext cx="482149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Emergency Operational Procedures (EOPs)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C18357-533D-449D-D293-36A554EFABAC}"/>
              </a:ext>
            </a:extLst>
          </p:cNvPr>
          <p:cNvSpPr txBox="1"/>
          <p:nvPr/>
        </p:nvSpPr>
        <p:spPr>
          <a:xfrm>
            <a:off x="7153102" y="1999676"/>
            <a:ext cx="4841631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400" dirty="0">
                <a:latin typeface="Arima Madurai" pitchFamily="2" charset="77"/>
                <a:cs typeface="Arima Madurai" pitchFamily="2" charset="77"/>
              </a:rPr>
              <a:t>EOPs are procedures designed to manage unexpected incidence within the hotel. 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400" dirty="0">
                <a:latin typeface="Arima Madurai" pitchFamily="2" charset="77"/>
                <a:cs typeface="Arima Madurai" pitchFamily="2" charset="77"/>
              </a:rPr>
              <a:t>Requiring regular staff training, drills and scenario-based-training  to fully prepare staff to ensure effective responses.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400" dirty="0">
                <a:latin typeface="Arima Madurai" pitchFamily="2" charset="77"/>
                <a:cs typeface="Arima Madurai" pitchFamily="2" charset="77"/>
              </a:rPr>
              <a:t>Failing to implement effective EOPs can result in safety risk, damage and operational disruption </a:t>
            </a:r>
          </a:p>
        </p:txBody>
      </p:sp>
    </p:spTree>
    <p:extLst>
      <p:ext uri="{BB962C8B-B14F-4D97-AF65-F5344CB8AC3E}">
        <p14:creationId xmlns:p14="http://schemas.microsoft.com/office/powerpoint/2010/main" val="12687163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56EC40B-503E-4878-0297-89140148E1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2600" y="355600"/>
            <a:ext cx="6304643" cy="6146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BA869BC-4A6F-4005-E0DD-5C3B1801C0AB}"/>
              </a:ext>
            </a:extLst>
          </p:cNvPr>
          <p:cNvSpPr txBox="1"/>
          <p:nvPr/>
        </p:nvSpPr>
        <p:spPr>
          <a:xfrm>
            <a:off x="324757" y="254000"/>
            <a:ext cx="48214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latin typeface="BIG CASLON MEDIUM" panose="02000603090000020003" pitchFamily="2" charset="-79"/>
                <a:cs typeface="BIG CASLON MEDIUM" panose="02000603090000020003" pitchFamily="2" charset="-79"/>
              </a:rPr>
              <a:t>Key Takeaways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50DD6E-6221-F6FD-9E1E-4C8E77FA87C4}"/>
              </a:ext>
            </a:extLst>
          </p:cNvPr>
          <p:cNvSpPr txBox="1"/>
          <p:nvPr/>
        </p:nvSpPr>
        <p:spPr>
          <a:xfrm>
            <a:off x="0" y="1186876"/>
            <a:ext cx="4841631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400" dirty="0">
                <a:latin typeface="Arima Madurai" pitchFamily="2" charset="77"/>
                <a:cs typeface="Arima Madurai" pitchFamily="2" charset="77"/>
              </a:rPr>
              <a:t>Each of these operational procedures have their own dynamic but work towards the common goal, guest satisfaction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US" sz="2400" dirty="0">
                <a:latin typeface="Arima Madurai" pitchFamily="2" charset="77"/>
                <a:cs typeface="Arima Madurai" pitchFamily="2" charset="77"/>
              </a:rPr>
              <a:t>Each of these operations must compliment each other, failing to do so will cause flaws in the overall feel of the hotel resulting in negative guest satisfaction </a:t>
            </a:r>
          </a:p>
        </p:txBody>
      </p:sp>
    </p:spTree>
    <p:extLst>
      <p:ext uri="{BB962C8B-B14F-4D97-AF65-F5344CB8AC3E}">
        <p14:creationId xmlns:p14="http://schemas.microsoft.com/office/powerpoint/2010/main" val="3347216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BD41122-0FB8-083B-EC00-1C2870851F3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9000"/>
          </a:blip>
          <a:stretch>
            <a:fillRect/>
          </a:stretch>
        </p:blipFill>
        <p:spPr>
          <a:xfrm>
            <a:off x="-1" y="0"/>
            <a:ext cx="12192001" cy="6858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03B970-F333-0D1F-D9D5-6476B360BF10}"/>
              </a:ext>
            </a:extLst>
          </p:cNvPr>
          <p:cNvSpPr txBox="1"/>
          <p:nvPr/>
        </p:nvSpPr>
        <p:spPr>
          <a:xfrm>
            <a:off x="2970978" y="208170"/>
            <a:ext cx="625004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b="1" kern="1800" dirty="0">
                <a:solidFill>
                  <a:srgbClr val="19193D"/>
                </a:solidFill>
                <a:latin typeface="BIG CASLON MEDIUM" panose="02000603090000020003" pitchFamily="2" charset="-79"/>
                <a:cs typeface="BIG CASLON MEDIUM" panose="02000603090000020003" pitchFamily="2" charset="-79"/>
              </a:rPr>
              <a:t>Reference list</a:t>
            </a:r>
            <a:endParaRPr lang="en-US" sz="4800" b="1" dirty="0">
              <a:latin typeface="BIG CASLON MEDIUM" panose="02000603090000020003" pitchFamily="2" charset="-79"/>
              <a:cs typeface="BIG CASLON MEDIUM" panose="02000603090000020003" pitchFamily="2" charset="-79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08F6EC-0B26-46DB-B30A-D37444E94D30}"/>
              </a:ext>
            </a:extLst>
          </p:cNvPr>
          <p:cNvSpPr txBox="1"/>
          <p:nvPr/>
        </p:nvSpPr>
        <p:spPr>
          <a:xfrm>
            <a:off x="380999" y="1524336"/>
            <a:ext cx="11429998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Armstrong, M. (2016).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Armstrong’s Handbook of Management and Leadership for HR: Developing Effective People Skills for Better Leadership and Management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4th ed. London: Kogan Page, p.4.</a:t>
            </a:r>
          </a:p>
          <a:p>
            <a:pPr algn="l"/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Capcon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Limited. (2023).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Power of SOPs: Enhancing Productivity, Training, Brand Consistency, and Management in the Hospitality Sector • </a:t>
            </a:r>
            <a:r>
              <a:rPr lang="en-GB" sz="1800" b="0" i="1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Capcon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Limited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www.capcon.co.uk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/the-power-of-sops-enhancing-productivity-training-brand-consistency-and-management-in-the-hospitality-sector/.</a:t>
            </a:r>
          </a:p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Indeed Career Guide. (2024).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How to write standard operating procedures (plus tips)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uk.indeed.com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/career-advice/career-development/how-to-write-standard-operating-procedures.</a:t>
            </a:r>
          </a:p>
          <a:p>
            <a:pPr algn="l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Mullins, L.J. (2019).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Organisational Behaviour in the Workplace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12th ed. Harlow: Pearson.</a:t>
            </a:r>
          </a:p>
          <a:p>
            <a:pPr algn="l"/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Tempo.io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(2025).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Method of Procedure: Definition and Examples | Tempo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www.tempo.io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/glossary/method-of-procedure [Accessed 27 Apr. 2026].</a:t>
            </a:r>
          </a:p>
          <a:p>
            <a:pPr algn="l"/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www.ehs.iastate.edu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(2024).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Standard Operating Procedures - Environmental Health and Safety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[online] Available at: 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www.ehs.iastate.edu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/sop.</a:t>
            </a:r>
          </a:p>
        </p:txBody>
      </p:sp>
    </p:spTree>
    <p:extLst>
      <p:ext uri="{BB962C8B-B14F-4D97-AF65-F5344CB8AC3E}">
        <p14:creationId xmlns:p14="http://schemas.microsoft.com/office/powerpoint/2010/main" val="24873509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729</TotalTime>
  <Words>534</Words>
  <Application>Microsoft Macintosh PowerPoint</Application>
  <PresentationFormat>Widescreen</PresentationFormat>
  <Paragraphs>29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Aptos</vt:lpstr>
      <vt:lpstr>Aptos Display</vt:lpstr>
      <vt:lpstr>Arial</vt:lpstr>
      <vt:lpstr>Arima Madurai</vt:lpstr>
      <vt:lpstr>BIG CASLON MEDIUM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Charlie Palmer (2404336)</dc:creator>
  <cp:lastModifiedBy>Charlie Palmer (2404336)</cp:lastModifiedBy>
  <cp:revision>1</cp:revision>
  <dcterms:created xsi:type="dcterms:W3CDTF">2026-04-27T11:04:48Z</dcterms:created>
  <dcterms:modified xsi:type="dcterms:W3CDTF">2026-04-27T23:14:02Z</dcterms:modified>
</cp:coreProperties>
</file>