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1" r:id="rId6"/>
    <p:sldId id="262" r:id="rId7"/>
    <p:sldId id="263" r:id="rId8"/>
    <p:sldId id="264" r:id="rId9"/>
    <p:sldId id="266" r:id="rId10"/>
    <p:sldId id="267" r:id="rId11"/>
    <p:sldId id="269" r:id="rId12"/>
    <p:sldId id="272" r:id="rId13"/>
    <p:sldId id="273" r:id="rId14"/>
    <p:sldId id="270" r:id="rId15"/>
    <p:sldId id="274" r:id="rId16"/>
    <p:sldId id="271" r:id="rId17"/>
    <p:sldId id="275"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1449" autoAdjust="0"/>
  </p:normalViewPr>
  <p:slideViewPr>
    <p:cSldViewPr snapToGrid="0">
      <p:cViewPr varScale="1">
        <p:scale>
          <a:sx n="76" d="100"/>
          <a:sy n="76" d="100"/>
        </p:scale>
        <p:origin x="126" y="3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340573-B5BB-4EEF-93F0-BA84F58DC8F5}" type="datetimeFigureOut">
              <a:rPr lang="en-GB" smtClean="0"/>
              <a:t>16/10/2018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64979-BDC9-4DF9-9B0A-B9D821C4C9C5}" type="slidenum">
              <a:rPr lang="en-GB" smtClean="0"/>
              <a:t>‹#›</a:t>
            </a:fld>
            <a:endParaRPr lang="en-GB"/>
          </a:p>
        </p:txBody>
      </p:sp>
    </p:spTree>
    <p:extLst>
      <p:ext uri="{BB962C8B-B14F-4D97-AF65-F5344CB8AC3E}">
        <p14:creationId xmlns:p14="http://schemas.microsoft.com/office/powerpoint/2010/main" val="19912062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764979-BDC9-4DF9-9B0A-B9D821C4C9C5}" type="slidenum">
              <a:rPr lang="en-GB" smtClean="0"/>
              <a:t>3</a:t>
            </a:fld>
            <a:endParaRPr lang="en-GB"/>
          </a:p>
        </p:txBody>
      </p:sp>
    </p:spTree>
    <p:extLst>
      <p:ext uri="{BB962C8B-B14F-4D97-AF65-F5344CB8AC3E}">
        <p14:creationId xmlns:p14="http://schemas.microsoft.com/office/powerpoint/2010/main" val="1976498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382EE16-FF58-492B-9179-EFBA61ED9D4C}" type="slidenum">
              <a:rPr lang="en-GB" smtClean="0"/>
              <a:t>6</a:t>
            </a:fld>
            <a:endParaRPr lang="en-GB"/>
          </a:p>
        </p:txBody>
      </p:sp>
    </p:spTree>
    <p:extLst>
      <p:ext uri="{BB962C8B-B14F-4D97-AF65-F5344CB8AC3E}">
        <p14:creationId xmlns:p14="http://schemas.microsoft.com/office/powerpoint/2010/main" val="3088017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2764979-BDC9-4DF9-9B0A-B9D821C4C9C5}" type="slidenum">
              <a:rPr lang="en-GB" smtClean="0"/>
              <a:t>15</a:t>
            </a:fld>
            <a:endParaRPr lang="en-GB"/>
          </a:p>
        </p:txBody>
      </p:sp>
    </p:spTree>
    <p:extLst>
      <p:ext uri="{BB962C8B-B14F-4D97-AF65-F5344CB8AC3E}">
        <p14:creationId xmlns:p14="http://schemas.microsoft.com/office/powerpoint/2010/main" val="1825637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6F6C5BA-87D8-4B52-92BC-1EC09C01EBD5}"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1627483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F6C5BA-87D8-4B52-92BC-1EC09C01EBD5}"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2482177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6F6C5BA-87D8-4B52-92BC-1EC09C01EBD5}"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1190448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6F6C5BA-87D8-4B52-92BC-1EC09C01EBD5}"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3516694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6F6C5BA-87D8-4B52-92BC-1EC09C01EBD5}" type="datetimeFigureOut">
              <a:rPr lang="en-GB" smtClean="0"/>
              <a:t>16/10/2018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1636869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6F6C5BA-87D8-4B52-92BC-1EC09C01EBD5}" type="datetimeFigureOut">
              <a:rPr lang="en-GB" smtClean="0"/>
              <a:t>16/10/2018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1973071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F6C5BA-87D8-4B52-92BC-1EC09C01EBD5}" type="datetimeFigureOut">
              <a:rPr lang="en-GB" smtClean="0"/>
              <a:t>16/10/2018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3492211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F6C5BA-87D8-4B52-92BC-1EC09C01EBD5}"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29321887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6F6C5BA-87D8-4B52-92BC-1EC09C01EBD5}" type="datetimeFigureOut">
              <a:rPr lang="en-GB" smtClean="0"/>
              <a:t>16/10/2018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1050804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F6C5BA-87D8-4B52-92BC-1EC09C01EBD5}"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2888703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F6C5BA-87D8-4B52-92BC-1EC09C01EBD5}" type="datetimeFigureOut">
              <a:rPr lang="en-GB" smtClean="0"/>
              <a:t>16/10/2018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E5BF50-6E76-4541-8149-2D73AE04F953}" type="slidenum">
              <a:rPr lang="en-GB" smtClean="0"/>
              <a:t>‹#›</a:t>
            </a:fld>
            <a:endParaRPr lang="en-GB"/>
          </a:p>
        </p:txBody>
      </p:sp>
    </p:spTree>
    <p:extLst>
      <p:ext uri="{BB962C8B-B14F-4D97-AF65-F5344CB8AC3E}">
        <p14:creationId xmlns:p14="http://schemas.microsoft.com/office/powerpoint/2010/main" val="34829730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F6C5BA-87D8-4B52-92BC-1EC09C01EBD5}" type="datetimeFigureOut">
              <a:rPr lang="en-GB" smtClean="0"/>
              <a:t>16/10/2018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E5BF50-6E76-4541-8149-2D73AE04F953}" type="slidenum">
              <a:rPr lang="en-GB" smtClean="0"/>
              <a:t>‹#›</a:t>
            </a:fld>
            <a:endParaRPr lang="en-GB"/>
          </a:p>
        </p:txBody>
      </p:sp>
    </p:spTree>
    <p:extLst>
      <p:ext uri="{BB962C8B-B14F-4D97-AF65-F5344CB8AC3E}">
        <p14:creationId xmlns:p14="http://schemas.microsoft.com/office/powerpoint/2010/main" val="35574615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uwtsd.ac.uk/media/uwtsd-website/style-assets/content-assets/documents/library-and-learning-resources/Harvard-eng.PDF" TargetMode="External"/><Relationship Id="rId1" Type="http://schemas.openxmlformats.org/officeDocument/2006/relationships/slideLayout" Target="../slideLayouts/slideLayout2.xml"/><Relationship Id="rId4" Type="http://schemas.openxmlformats.org/officeDocument/2006/relationships/hyperlink" Target="https://www.uwtsd.ac.uk/library/infoskill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uwtsd.ac.uk/library/online-library/recommended-apps/" TargetMode="External"/><Relationship Id="rId2" Type="http://schemas.openxmlformats.org/officeDocument/2006/relationships/hyperlink" Target="https://www.uwtsd.ac.uk/library/online-library/refwork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www.phrasebank.manchester.ac.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libguides.reading.ac.uk/masters/writin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Referencing </a:t>
            </a:r>
            <a:endParaRPr lang="en-GB" dirty="0"/>
          </a:p>
        </p:txBody>
      </p:sp>
      <p:sp>
        <p:nvSpPr>
          <p:cNvPr id="3" name="Subtitle 2"/>
          <p:cNvSpPr>
            <a:spLocks noGrp="1"/>
          </p:cNvSpPr>
          <p:nvPr>
            <p:ph type="subTitle" idx="1"/>
          </p:nvPr>
        </p:nvSpPr>
        <p:spPr/>
        <p:txBody>
          <a:bodyPr/>
          <a:lstStyle/>
          <a:p>
            <a:r>
              <a:rPr lang="en-GB" dirty="0" smtClean="0"/>
              <a:t>MA Children and Young People </a:t>
            </a:r>
            <a:endParaRPr lang="en-GB" dirty="0"/>
          </a:p>
        </p:txBody>
      </p:sp>
    </p:spTree>
    <p:extLst>
      <p:ext uri="{BB962C8B-B14F-4D97-AF65-F5344CB8AC3E}">
        <p14:creationId xmlns:p14="http://schemas.microsoft.com/office/powerpoint/2010/main" val="5116977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Referencing at M Level </a:t>
            </a:r>
            <a:endParaRPr lang="en-GB" dirty="0"/>
          </a:p>
        </p:txBody>
      </p:sp>
      <p:sp>
        <p:nvSpPr>
          <p:cNvPr id="3" name="Content Placeholder 2"/>
          <p:cNvSpPr>
            <a:spLocks noGrp="1"/>
          </p:cNvSpPr>
          <p:nvPr>
            <p:ph idx="1"/>
          </p:nvPr>
        </p:nvSpPr>
        <p:spPr/>
        <p:style>
          <a:lnRef idx="2">
            <a:schemeClr val="accent1"/>
          </a:lnRef>
          <a:fillRef idx="1">
            <a:schemeClr val="lt1"/>
          </a:fillRef>
          <a:effectRef idx="0">
            <a:schemeClr val="accent1"/>
          </a:effectRef>
          <a:fontRef idx="minor">
            <a:schemeClr val="dk1"/>
          </a:fontRef>
        </p:style>
        <p:txBody>
          <a:bodyPr/>
          <a:lstStyle/>
          <a:p>
            <a:r>
              <a:rPr lang="en-GB" dirty="0" smtClean="0"/>
              <a:t>Acknowledges sources of information </a:t>
            </a:r>
          </a:p>
          <a:p>
            <a:r>
              <a:rPr lang="en-GB" dirty="0" smtClean="0"/>
              <a:t>Lends academic authority/credibility</a:t>
            </a:r>
          </a:p>
          <a:p>
            <a:r>
              <a:rPr lang="en-GB" dirty="0" smtClean="0"/>
              <a:t>Expectation that it is </a:t>
            </a:r>
            <a:r>
              <a:rPr lang="en-GB" i="1" dirty="0" smtClean="0"/>
              <a:t>accurate </a:t>
            </a:r>
          </a:p>
          <a:p>
            <a:endParaRPr lang="en-GB" i="1" dirty="0"/>
          </a:p>
          <a:p>
            <a:r>
              <a:rPr lang="en-GB" dirty="0" smtClean="0"/>
              <a:t>BUT… it’s more than that:</a:t>
            </a:r>
          </a:p>
          <a:p>
            <a:pPr lvl="1"/>
            <a:r>
              <a:rPr lang="en-GB" dirty="0" smtClean="0"/>
              <a:t>Demonstrates wide reading </a:t>
            </a:r>
          </a:p>
          <a:p>
            <a:pPr lvl="1"/>
            <a:r>
              <a:rPr lang="en-GB" dirty="0" smtClean="0"/>
              <a:t>Provides strong, secure support (e.g. multiple references)</a:t>
            </a:r>
          </a:p>
          <a:p>
            <a:pPr lvl="1"/>
            <a:r>
              <a:rPr lang="en-GB" dirty="0" smtClean="0"/>
              <a:t>Evidences your thinking process in this area (assimilation) </a:t>
            </a:r>
          </a:p>
          <a:p>
            <a:pPr lvl="1"/>
            <a:r>
              <a:rPr lang="en-GB" dirty="0" smtClean="0"/>
              <a:t> Critical analysis and synthesis </a:t>
            </a:r>
          </a:p>
        </p:txBody>
      </p:sp>
    </p:spTree>
    <p:extLst>
      <p:ext uri="{BB962C8B-B14F-4D97-AF65-F5344CB8AC3E}">
        <p14:creationId xmlns:p14="http://schemas.microsoft.com/office/powerpoint/2010/main" val="145428224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Referencing your ‘Research Journey’  </a:t>
            </a:r>
            <a:endParaRPr lang="en-GB" dirty="0"/>
          </a:p>
        </p:txBody>
      </p:sp>
      <p:sp>
        <p:nvSpPr>
          <p:cNvPr id="3" name="Content Placeholder 2"/>
          <p:cNvSpPr>
            <a:spLocks noGrp="1"/>
          </p:cNvSpPr>
          <p:nvPr>
            <p:ph idx="1"/>
          </p:nvPr>
        </p:nvSpPr>
        <p:spPr/>
        <p:style>
          <a:lnRef idx="2">
            <a:schemeClr val="accent1"/>
          </a:lnRef>
          <a:fillRef idx="1">
            <a:schemeClr val="lt1"/>
          </a:fillRef>
          <a:effectRef idx="0">
            <a:schemeClr val="accent1"/>
          </a:effectRef>
          <a:fontRef idx="minor">
            <a:schemeClr val="dk1"/>
          </a:fontRef>
        </p:style>
        <p:txBody>
          <a:bodyPr/>
          <a:lstStyle/>
          <a:p>
            <a:r>
              <a:rPr lang="en-GB" dirty="0" smtClean="0"/>
              <a:t>What </a:t>
            </a:r>
            <a:r>
              <a:rPr lang="en-GB" dirty="0"/>
              <a:t>topic </a:t>
            </a:r>
            <a:r>
              <a:rPr lang="en-GB" dirty="0" smtClean="0"/>
              <a:t>did you decide to </a:t>
            </a:r>
            <a:r>
              <a:rPr lang="en-GB" dirty="0"/>
              <a:t>explore and </a:t>
            </a:r>
            <a:r>
              <a:rPr lang="en-GB" dirty="0" smtClean="0"/>
              <a:t>why?</a:t>
            </a:r>
          </a:p>
          <a:p>
            <a:r>
              <a:rPr lang="en-GB" dirty="0" smtClean="0"/>
              <a:t>Who </a:t>
            </a:r>
            <a:r>
              <a:rPr lang="en-GB" dirty="0"/>
              <a:t>has explored it before and what </a:t>
            </a:r>
            <a:r>
              <a:rPr lang="en-GB" dirty="0" smtClean="0"/>
              <a:t>have they </a:t>
            </a:r>
            <a:r>
              <a:rPr lang="en-GB" dirty="0"/>
              <a:t>found </a:t>
            </a:r>
            <a:r>
              <a:rPr lang="en-GB" dirty="0" smtClean="0"/>
              <a:t>out?</a:t>
            </a:r>
          </a:p>
          <a:p>
            <a:r>
              <a:rPr lang="en-GB" dirty="0" smtClean="0"/>
              <a:t>How have you </a:t>
            </a:r>
            <a:r>
              <a:rPr lang="en-GB" dirty="0"/>
              <a:t>explored it and what </a:t>
            </a:r>
            <a:r>
              <a:rPr lang="en-GB" dirty="0" smtClean="0"/>
              <a:t>have you </a:t>
            </a:r>
            <a:r>
              <a:rPr lang="en-GB" dirty="0"/>
              <a:t>found </a:t>
            </a:r>
            <a:r>
              <a:rPr lang="en-GB" dirty="0" smtClean="0"/>
              <a:t>out?</a:t>
            </a:r>
          </a:p>
          <a:p>
            <a:r>
              <a:rPr lang="en-GB" dirty="0" smtClean="0"/>
              <a:t>What </a:t>
            </a:r>
            <a:r>
              <a:rPr lang="en-GB" dirty="0"/>
              <a:t>did your discoveries tell you about your </a:t>
            </a:r>
            <a:r>
              <a:rPr lang="en-GB" dirty="0" smtClean="0"/>
              <a:t>topic?</a:t>
            </a:r>
          </a:p>
          <a:p>
            <a:r>
              <a:rPr lang="en-GB" dirty="0"/>
              <a:t>W</a:t>
            </a:r>
            <a:r>
              <a:rPr lang="en-GB" dirty="0" smtClean="0"/>
              <a:t>hat </a:t>
            </a:r>
            <a:r>
              <a:rPr lang="en-GB" dirty="0"/>
              <a:t>did that lead you to conclude</a:t>
            </a:r>
            <a:r>
              <a:rPr lang="en-GB" dirty="0" smtClean="0"/>
              <a:t>?</a:t>
            </a:r>
          </a:p>
          <a:p>
            <a:endParaRPr lang="en-GB" dirty="0"/>
          </a:p>
          <a:p>
            <a:pPr marL="0" indent="0" algn="ctr">
              <a:buNone/>
            </a:pPr>
            <a:r>
              <a:rPr lang="en-GB" dirty="0" smtClean="0"/>
              <a:t>	</a:t>
            </a:r>
            <a:r>
              <a:rPr lang="en-GB" sz="4400" b="1" dirty="0" smtClean="0"/>
              <a:t>Digest – Sift – Select </a:t>
            </a:r>
            <a:endParaRPr lang="en-GB" sz="4400" dirty="0"/>
          </a:p>
        </p:txBody>
      </p:sp>
    </p:spTree>
    <p:extLst>
      <p:ext uri="{BB962C8B-B14F-4D97-AF65-F5344CB8AC3E}">
        <p14:creationId xmlns:p14="http://schemas.microsoft.com/office/powerpoint/2010/main" val="37037393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Accurac</a:t>
            </a:r>
            <a:r>
              <a:rPr lang="en-GB" dirty="0"/>
              <a:t>y</a:t>
            </a:r>
          </a:p>
        </p:txBody>
      </p:sp>
      <p:sp>
        <p:nvSpPr>
          <p:cNvPr id="5" name="Text Placeholder 4"/>
          <p:cNvSpPr>
            <a:spLocks noGrp="1"/>
          </p:cNvSpPr>
          <p:nvPr>
            <p:ph type="body" idx="1"/>
          </p:nvPr>
        </p:nvSpPr>
        <p:spPr/>
        <p:txBody>
          <a:bodyPr/>
          <a:lstStyle/>
          <a:p>
            <a:r>
              <a:rPr lang="en-GB" dirty="0" smtClean="0"/>
              <a:t>A Refresher! </a:t>
            </a:r>
            <a:endParaRPr lang="en-GB" dirty="0"/>
          </a:p>
        </p:txBody>
      </p:sp>
    </p:spTree>
    <p:extLst>
      <p:ext uri="{BB962C8B-B14F-4D97-AF65-F5344CB8AC3E}">
        <p14:creationId xmlns:p14="http://schemas.microsoft.com/office/powerpoint/2010/main" val="4607617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1"/>
                </a:solidFill>
              </a:rPr>
              <a:t>Gwybodaeth</a:t>
            </a:r>
            <a:r>
              <a:rPr lang="en-GB" dirty="0" smtClean="0">
                <a:solidFill>
                  <a:schemeClr val="accent1"/>
                </a:solidFill>
              </a:rPr>
              <a:t> </a:t>
            </a:r>
            <a:r>
              <a:rPr lang="en-GB" dirty="0" err="1" smtClean="0">
                <a:solidFill>
                  <a:schemeClr val="accent1"/>
                </a:solidFill>
              </a:rPr>
              <a:t>Pwysig</a:t>
            </a:r>
            <a:r>
              <a:rPr lang="en-GB" dirty="0" smtClean="0">
                <a:solidFill>
                  <a:schemeClr val="accent1"/>
                </a:solidFill>
              </a:rPr>
              <a:t/>
            </a:r>
            <a:br>
              <a:rPr lang="en-GB" dirty="0" smtClean="0">
                <a:solidFill>
                  <a:schemeClr val="accent1"/>
                </a:solidFill>
              </a:rPr>
            </a:br>
            <a:r>
              <a:rPr lang="en-GB" dirty="0" smtClean="0"/>
              <a:t>Key information </a:t>
            </a:r>
            <a:endParaRPr lang="en-GB" dirty="0"/>
          </a:p>
        </p:txBody>
      </p:sp>
      <p:sp>
        <p:nvSpPr>
          <p:cNvPr id="4" name="Content Placeholder 3"/>
          <p:cNvSpPr>
            <a:spLocks noGrp="1"/>
          </p:cNvSpPr>
          <p:nvPr>
            <p:ph idx="1"/>
          </p:nvPr>
        </p:nvSpPr>
        <p:spPr>
          <a:xfrm>
            <a:off x="838200" y="1825625"/>
            <a:ext cx="11100102" cy="4351338"/>
          </a:xfrm>
        </p:spPr>
        <p:style>
          <a:lnRef idx="2">
            <a:schemeClr val="dk1"/>
          </a:lnRef>
          <a:fillRef idx="1">
            <a:schemeClr val="lt1"/>
          </a:fillRef>
          <a:effectRef idx="0">
            <a:schemeClr val="dk1"/>
          </a:effectRef>
          <a:fontRef idx="minor">
            <a:schemeClr val="dk1"/>
          </a:fontRef>
        </p:style>
        <p:txBody>
          <a:bodyPr/>
          <a:lstStyle/>
          <a:p>
            <a:r>
              <a:rPr lang="en-GB" dirty="0" smtClean="0"/>
              <a:t>An in-text citation </a:t>
            </a:r>
            <a:r>
              <a:rPr lang="en-GB" dirty="0" smtClean="0"/>
              <a:t>includes some key information:</a:t>
            </a:r>
          </a:p>
          <a:p>
            <a:pPr lvl="1"/>
            <a:r>
              <a:rPr lang="en-GB" dirty="0" smtClean="0"/>
              <a:t>Author’s surname ONLY</a:t>
            </a:r>
          </a:p>
          <a:p>
            <a:pPr lvl="1"/>
            <a:r>
              <a:rPr lang="en-GB" dirty="0" smtClean="0"/>
              <a:t>Year of publication</a:t>
            </a:r>
          </a:p>
          <a:p>
            <a:pPr lvl="1"/>
            <a:r>
              <a:rPr lang="en-GB" dirty="0" smtClean="0"/>
              <a:t>Page number (for specific ideas/direct quotations) </a:t>
            </a:r>
            <a:endParaRPr lang="en-GB" dirty="0"/>
          </a:p>
        </p:txBody>
      </p:sp>
      <p:sp>
        <p:nvSpPr>
          <p:cNvPr id="9" name="Cloud 8"/>
          <p:cNvSpPr/>
          <p:nvPr/>
        </p:nvSpPr>
        <p:spPr>
          <a:xfrm>
            <a:off x="1778705" y="557064"/>
            <a:ext cx="8634590" cy="5976664"/>
          </a:xfrm>
          <a:prstGeom prst="cloud">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2400" b="1" u="sng" dirty="0" smtClean="0"/>
              <a:t>TOP TIP! </a:t>
            </a:r>
          </a:p>
          <a:p>
            <a:pPr algn="ctr"/>
            <a:endParaRPr lang="en-GB" sz="2400" dirty="0"/>
          </a:p>
          <a:p>
            <a:r>
              <a:rPr lang="en-GB" sz="2400" dirty="0" smtClean="0"/>
              <a:t>Create a notes template/document with space to record:</a:t>
            </a:r>
          </a:p>
          <a:p>
            <a:endParaRPr lang="en-GB" sz="2400" dirty="0" smtClean="0"/>
          </a:p>
          <a:p>
            <a:pPr marL="285750" indent="-285750">
              <a:buFont typeface="Arial" panose="020B0604020202020204" pitchFamily="34" charset="0"/>
              <a:buChar char="•"/>
            </a:pPr>
            <a:r>
              <a:rPr lang="en-GB" sz="2400" dirty="0" smtClean="0"/>
              <a:t>Author(s) and initials</a:t>
            </a:r>
          </a:p>
          <a:p>
            <a:pPr marL="285750" indent="-285750">
              <a:buFont typeface="Arial" panose="020B0604020202020204" pitchFamily="34" charset="0"/>
              <a:buChar char="•"/>
            </a:pPr>
            <a:r>
              <a:rPr lang="en-GB" sz="2400" dirty="0" smtClean="0"/>
              <a:t>Date of publication</a:t>
            </a:r>
          </a:p>
          <a:p>
            <a:pPr marL="285750" indent="-285750">
              <a:buFont typeface="Arial" panose="020B0604020202020204" pitchFamily="34" charset="0"/>
              <a:buChar char="•"/>
            </a:pPr>
            <a:r>
              <a:rPr lang="en-GB" sz="2400" dirty="0" smtClean="0"/>
              <a:t>Title of publications</a:t>
            </a:r>
          </a:p>
          <a:p>
            <a:pPr marL="285750" indent="-285750">
              <a:buFont typeface="Arial" panose="020B0604020202020204" pitchFamily="34" charset="0"/>
              <a:buChar char="•"/>
            </a:pPr>
            <a:r>
              <a:rPr lang="en-GB" sz="2400" dirty="0" smtClean="0"/>
              <a:t>Place of publication</a:t>
            </a:r>
          </a:p>
          <a:p>
            <a:pPr marL="285750" indent="-285750">
              <a:buFont typeface="Arial" panose="020B0604020202020204" pitchFamily="34" charset="0"/>
              <a:buChar char="•"/>
            </a:pPr>
            <a:r>
              <a:rPr lang="en-GB" sz="2400" dirty="0" smtClean="0"/>
              <a:t>Name of Journal, volume and page number</a:t>
            </a:r>
          </a:p>
          <a:p>
            <a:pPr marL="285750" indent="-285750">
              <a:buFont typeface="Arial" panose="020B0604020202020204" pitchFamily="34" charset="0"/>
              <a:buChar char="•"/>
            </a:pPr>
            <a:r>
              <a:rPr lang="en-GB" sz="2400" dirty="0" smtClean="0"/>
              <a:t>Margin with space for page numbers</a:t>
            </a:r>
          </a:p>
        </p:txBody>
      </p:sp>
    </p:spTree>
    <p:extLst>
      <p:ext uri="{BB962C8B-B14F-4D97-AF65-F5344CB8AC3E}">
        <p14:creationId xmlns:p14="http://schemas.microsoft.com/office/powerpoint/2010/main" val="551879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dirty="0" smtClean="0"/>
              <a:t>Referring </a:t>
            </a:r>
            <a:r>
              <a:rPr lang="en-GB" dirty="0" smtClean="0"/>
              <a:t>to other authors’ works</a:t>
            </a:r>
            <a:endParaRPr lang="en-GB" dirty="0"/>
          </a:p>
        </p:txBody>
      </p:sp>
      <p:sp>
        <p:nvSpPr>
          <p:cNvPr id="6" name="Content Placeholder 5"/>
          <p:cNvSpPr>
            <a:spLocks noGrp="1"/>
          </p:cNvSpPr>
          <p:nvPr>
            <p:ph idx="1"/>
          </p:nvPr>
        </p:nvSpPr>
        <p:spPr/>
        <p:txBody>
          <a:bodyPr/>
          <a:lstStyle/>
          <a:p>
            <a:pPr marL="365125" indent="-255588" fontAlgn="base">
              <a:spcBef>
                <a:spcPts val="400"/>
              </a:spcBef>
              <a:spcAft>
                <a:spcPct val="0"/>
              </a:spcAft>
              <a:buClr>
                <a:srgbClr val="2DA2BF"/>
              </a:buClr>
              <a:buSzPct val="68000"/>
              <a:buNone/>
            </a:pPr>
            <a:endParaRPr lang="en-US" altLang="en-US" sz="2700" dirty="0">
              <a:solidFill>
                <a:prstClr val="black"/>
              </a:solidFill>
              <a:latin typeface="Lucida Sans Unicode"/>
            </a:endParaRPr>
          </a:p>
          <a:p>
            <a:pPr marL="365125" indent="-255588" fontAlgn="base">
              <a:spcBef>
                <a:spcPts val="400"/>
              </a:spcBef>
              <a:spcAft>
                <a:spcPct val="0"/>
              </a:spcAft>
              <a:buClr>
                <a:srgbClr val="2DA2BF"/>
              </a:buClr>
              <a:buSzPct val="68000"/>
              <a:buFont typeface="Wingdings 3" pitchFamily="18" charset="2"/>
              <a:buChar char=""/>
            </a:pPr>
            <a:r>
              <a:rPr lang="en-US" altLang="en-US" sz="2700" dirty="0">
                <a:solidFill>
                  <a:prstClr val="black"/>
                </a:solidFill>
                <a:latin typeface="Arial" panose="020B0604020202020204" pitchFamily="34" charset="0"/>
                <a:cs typeface="Arial" panose="020B0604020202020204" pitchFamily="34" charset="0"/>
              </a:rPr>
              <a:t>Plagiarism in higher education has been debated at length (</a:t>
            </a:r>
            <a:r>
              <a:rPr lang="en-US" altLang="en-US" sz="2700" dirty="0">
                <a:solidFill>
                  <a:prstClr val="black"/>
                </a:solidFill>
                <a:latin typeface="Arial" panose="020B0604020202020204" pitchFamily="34" charset="0"/>
                <a:cs typeface="Arial" panose="020B0604020202020204" pitchFamily="34" charset="0"/>
              </a:rPr>
              <a:t>Neville, </a:t>
            </a:r>
            <a:r>
              <a:rPr lang="en-US" altLang="en-US" sz="2700" dirty="0">
                <a:solidFill>
                  <a:prstClr val="black"/>
                </a:solidFill>
                <a:latin typeface="Arial" panose="020B0604020202020204" pitchFamily="34" charset="0"/>
                <a:cs typeface="Arial" panose="020B0604020202020204" pitchFamily="34" charset="0"/>
              </a:rPr>
              <a:t>2007</a:t>
            </a:r>
            <a:r>
              <a:rPr lang="en-US" altLang="en-US" sz="2700" dirty="0">
                <a:solidFill>
                  <a:prstClr val="black"/>
                </a:solidFill>
                <a:latin typeface="Arial" panose="020B0604020202020204" pitchFamily="34" charset="0"/>
                <a:cs typeface="Arial" panose="020B0604020202020204" pitchFamily="34" charset="0"/>
              </a:rPr>
              <a:t>).</a:t>
            </a:r>
          </a:p>
          <a:p>
            <a:pPr marL="109537" indent="0"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indent="-255588" fontAlgn="base">
              <a:spcBef>
                <a:spcPts val="400"/>
              </a:spcBef>
              <a:spcAft>
                <a:spcPct val="0"/>
              </a:spcAft>
              <a:buClr>
                <a:srgbClr val="2DA2BF"/>
              </a:buClr>
              <a:buSzPct val="68000"/>
              <a:buNone/>
            </a:pPr>
            <a:r>
              <a:rPr lang="en-US" altLang="en-US" sz="2700" dirty="0" smtClean="0">
                <a:solidFill>
                  <a:prstClr val="black"/>
                </a:solidFill>
                <a:latin typeface="Arial" panose="020B0604020202020204" pitchFamily="34" charset="0"/>
                <a:cs typeface="Arial" panose="020B0604020202020204" pitchFamily="34" charset="0"/>
              </a:rPr>
              <a:t>Or</a:t>
            </a:r>
            <a:endParaRPr lang="en-US" altLang="en-US" sz="2700" dirty="0">
              <a:solidFill>
                <a:prstClr val="black"/>
              </a:solidFill>
              <a:latin typeface="Arial" panose="020B0604020202020204" pitchFamily="34" charset="0"/>
              <a:cs typeface="Arial" panose="020B0604020202020204" pitchFamily="34" charset="0"/>
            </a:endParaRPr>
          </a:p>
          <a:p>
            <a:pPr marL="365125" indent="-255588" fontAlgn="base">
              <a:spcBef>
                <a:spcPts val="400"/>
              </a:spcBef>
              <a:spcAft>
                <a:spcPct val="0"/>
              </a:spcAft>
              <a:buClr>
                <a:srgbClr val="2DA2BF"/>
              </a:buClr>
              <a:buSzPct val="68000"/>
              <a:buNone/>
            </a:pPr>
            <a:endParaRPr lang="en-US" altLang="en-US" sz="2700" dirty="0">
              <a:solidFill>
                <a:prstClr val="black"/>
              </a:solidFill>
              <a:latin typeface="Arial" panose="020B0604020202020204" pitchFamily="34" charset="0"/>
              <a:cs typeface="Arial" panose="020B0604020202020204" pitchFamily="34" charset="0"/>
            </a:endParaRPr>
          </a:p>
          <a:p>
            <a:pPr marL="365125" indent="-255588" fontAlgn="base">
              <a:spcBef>
                <a:spcPts val="400"/>
              </a:spcBef>
              <a:spcAft>
                <a:spcPct val="0"/>
              </a:spcAft>
              <a:buClr>
                <a:srgbClr val="2DA2BF"/>
              </a:buClr>
              <a:buSzPct val="68000"/>
              <a:buFont typeface="Wingdings 3" pitchFamily="18" charset="2"/>
              <a:buChar char=""/>
            </a:pPr>
            <a:r>
              <a:rPr lang="en-US" altLang="en-US" sz="2700" dirty="0">
                <a:solidFill>
                  <a:prstClr val="black"/>
                </a:solidFill>
                <a:latin typeface="Arial" panose="020B0604020202020204" pitchFamily="34" charset="0"/>
                <a:cs typeface="Arial" panose="020B0604020202020204" pitchFamily="34" charset="0"/>
              </a:rPr>
              <a:t>According to Neville (2007) plagiarism in higher education has been debated at length.</a:t>
            </a:r>
          </a:p>
          <a:p>
            <a:pPr marL="0" indent="0">
              <a:buNone/>
            </a:pPr>
            <a:endParaRPr lang="en-GB" dirty="0">
              <a:latin typeface="Arial" panose="020B0604020202020204" pitchFamily="34" charset="0"/>
              <a:cs typeface="Arial" panose="020B0604020202020204" pitchFamily="34" charset="0"/>
            </a:endParaRPr>
          </a:p>
        </p:txBody>
      </p:sp>
      <p:sp>
        <p:nvSpPr>
          <p:cNvPr id="2" name="Up Arrow 1"/>
          <p:cNvSpPr/>
          <p:nvPr/>
        </p:nvSpPr>
        <p:spPr>
          <a:xfrm rot="1161277">
            <a:off x="1907303" y="2987028"/>
            <a:ext cx="432048" cy="1008112"/>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Up Arrow 2"/>
          <p:cNvSpPr/>
          <p:nvPr/>
        </p:nvSpPr>
        <p:spPr>
          <a:xfrm rot="12793725">
            <a:off x="5012049" y="3363072"/>
            <a:ext cx="379630" cy="977261"/>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56436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smtClean="0"/>
              <a:t>Direct </a:t>
            </a:r>
            <a:r>
              <a:rPr lang="en-GB" sz="3600" dirty="0"/>
              <a:t>Quotations</a:t>
            </a:r>
            <a:endParaRPr lang="en-GB" sz="3600" dirty="0"/>
          </a:p>
        </p:txBody>
      </p:sp>
      <p:sp>
        <p:nvSpPr>
          <p:cNvPr id="4" name="Content Placeholder 3"/>
          <p:cNvSpPr>
            <a:spLocks noGrp="1"/>
          </p:cNvSpPr>
          <p:nvPr>
            <p:ph idx="1"/>
          </p:nvPr>
        </p:nvSpPr>
        <p:spPr>
          <a:xfrm>
            <a:off x="838200" y="3619499"/>
            <a:ext cx="10515600" cy="2557463"/>
          </a:xfrm>
        </p:spPr>
        <p:style>
          <a:lnRef idx="2">
            <a:schemeClr val="dk1"/>
          </a:lnRef>
          <a:fillRef idx="1">
            <a:schemeClr val="lt1"/>
          </a:fillRef>
          <a:effectRef idx="0">
            <a:schemeClr val="dk1"/>
          </a:effectRef>
          <a:fontRef idx="minor">
            <a:schemeClr val="dk1"/>
          </a:fontRef>
        </p:style>
        <p:txBody>
          <a:bodyPr>
            <a:normAutofit/>
          </a:bodyPr>
          <a:lstStyle/>
          <a:p>
            <a:pPr marL="365760" indent="-256032">
              <a:spcBef>
                <a:spcPts val="400"/>
              </a:spcBef>
              <a:buClr>
                <a:srgbClr val="2DA2BF"/>
              </a:buClr>
              <a:buSzPct val="68000"/>
              <a:buFont typeface="Wingdings 3"/>
              <a:buChar char=""/>
              <a:defRPr/>
            </a:pPr>
            <a:r>
              <a:rPr lang="en-US" i="1" dirty="0">
                <a:solidFill>
                  <a:prstClr val="black"/>
                </a:solidFill>
                <a:cs typeface="Arial" panose="020B0604020202020204" pitchFamily="34" charset="0"/>
              </a:rPr>
              <a:t>MUST be in quotation marks (if less than 2 lines long</a:t>
            </a:r>
            <a:r>
              <a:rPr lang="en-US" i="1" dirty="0">
                <a:solidFill>
                  <a:prstClr val="black"/>
                </a:solidFill>
                <a:cs typeface="Arial" panose="020B0604020202020204" pitchFamily="34" charset="0"/>
              </a:rPr>
              <a:t>)</a:t>
            </a:r>
          </a:p>
          <a:p>
            <a:pPr marL="365760" indent="-256032">
              <a:spcBef>
                <a:spcPts val="400"/>
              </a:spcBef>
              <a:buClr>
                <a:srgbClr val="2DA2BF"/>
              </a:buClr>
              <a:buSzPct val="68000"/>
              <a:buFont typeface="Wingdings 3"/>
              <a:buChar char=""/>
              <a:defRPr/>
            </a:pPr>
            <a:endParaRPr lang="en-US" i="1" dirty="0">
              <a:solidFill>
                <a:prstClr val="black"/>
              </a:solidFill>
              <a:cs typeface="Arial" panose="020B0604020202020204" pitchFamily="34" charset="0"/>
            </a:endParaRPr>
          </a:p>
          <a:p>
            <a:pPr marL="365760" indent="-256032">
              <a:spcBef>
                <a:spcPts val="400"/>
              </a:spcBef>
              <a:buClr>
                <a:srgbClr val="2DA2BF"/>
              </a:buClr>
              <a:buSzPct val="68000"/>
              <a:buFont typeface="Wingdings 3"/>
              <a:buChar char=""/>
              <a:defRPr/>
            </a:pPr>
            <a:r>
              <a:rPr lang="en-US" i="1" dirty="0">
                <a:solidFill>
                  <a:prstClr val="black"/>
                </a:solidFill>
                <a:cs typeface="Arial" panose="020B0604020202020204" pitchFamily="34" charset="0"/>
              </a:rPr>
              <a:t>Need to include the page number</a:t>
            </a:r>
          </a:p>
          <a:p>
            <a:pPr marL="109728" indent="0">
              <a:spcBef>
                <a:spcPts val="400"/>
              </a:spcBef>
              <a:buClr>
                <a:srgbClr val="2DA2BF"/>
              </a:buClr>
              <a:buSzPct val="68000"/>
              <a:buNone/>
              <a:defRPr/>
            </a:pPr>
            <a:endParaRPr lang="en-US" i="1" dirty="0">
              <a:solidFill>
                <a:prstClr val="black"/>
              </a:solidFill>
              <a:cs typeface="Arial" panose="020B0604020202020204" pitchFamily="34" charset="0"/>
            </a:endParaRPr>
          </a:p>
          <a:p>
            <a:pPr marL="365760" indent="-256032">
              <a:spcBef>
                <a:spcPts val="400"/>
              </a:spcBef>
              <a:buClr>
                <a:srgbClr val="2DA2BF"/>
              </a:buClr>
              <a:buSzPct val="68000"/>
              <a:buFont typeface="Wingdings 3"/>
              <a:buChar char=""/>
              <a:defRPr/>
            </a:pPr>
            <a:r>
              <a:rPr lang="en-US" i="1" dirty="0">
                <a:solidFill>
                  <a:prstClr val="black"/>
                </a:solidFill>
                <a:cs typeface="Arial" panose="020B0604020202020204" pitchFamily="34" charset="0"/>
              </a:rPr>
              <a:t>In the original language</a:t>
            </a:r>
          </a:p>
          <a:p>
            <a:endParaRPr lang="en-GB" sz="2400" dirty="0"/>
          </a:p>
        </p:txBody>
      </p:sp>
      <p:pic>
        <p:nvPicPr>
          <p:cNvPr id="6" name="Picture 5"/>
          <p:cNvPicPr>
            <a:picLocks noChangeAspect="1"/>
          </p:cNvPicPr>
          <p:nvPr/>
        </p:nvPicPr>
        <p:blipFill>
          <a:blip r:embed="rId2"/>
          <a:stretch>
            <a:fillRect/>
          </a:stretch>
        </p:blipFill>
        <p:spPr>
          <a:xfrm>
            <a:off x="4688681" y="1571045"/>
            <a:ext cx="2814637" cy="1788741"/>
          </a:xfrm>
          <a:prstGeom prst="rect">
            <a:avLst/>
          </a:prstGeom>
        </p:spPr>
      </p:pic>
    </p:spTree>
    <p:extLst>
      <p:ext uri="{BB962C8B-B14F-4D97-AF65-F5344CB8AC3E}">
        <p14:creationId xmlns:p14="http://schemas.microsoft.com/office/powerpoint/2010/main" val="20095540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91544" y="-99392"/>
            <a:ext cx="1184887" cy="864096"/>
          </a:xfrm>
        </p:spPr>
        <p:txBody>
          <a:bodyPr>
            <a:normAutofit/>
          </a:bodyPr>
          <a:lstStyle/>
          <a:p>
            <a:r>
              <a:rPr lang="en-GB" dirty="0" smtClean="0"/>
              <a:t>E.g.</a:t>
            </a:r>
            <a:endParaRPr lang="en-GB" dirty="0"/>
          </a:p>
        </p:txBody>
      </p:sp>
      <p:sp>
        <p:nvSpPr>
          <p:cNvPr id="4" name="Content Placeholder 3"/>
          <p:cNvSpPr>
            <a:spLocks noGrp="1"/>
          </p:cNvSpPr>
          <p:nvPr>
            <p:ph idx="1"/>
          </p:nvPr>
        </p:nvSpPr>
        <p:spPr/>
        <p:txBody>
          <a:bodyPr/>
          <a:lstStyle/>
          <a:p>
            <a:pPr marL="109537" indent="0" fontAlgn="base">
              <a:spcBef>
                <a:spcPts val="400"/>
              </a:spcBef>
              <a:spcAft>
                <a:spcPct val="0"/>
              </a:spcAft>
              <a:buClr>
                <a:srgbClr val="2DA2BF"/>
              </a:buClr>
              <a:buSzPct val="68000"/>
              <a:buNone/>
            </a:pPr>
            <a:r>
              <a:rPr lang="en-US" altLang="en-US" sz="3200" dirty="0">
                <a:solidFill>
                  <a:prstClr val="black"/>
                </a:solidFill>
                <a:latin typeface="Arial" panose="020B0604020202020204" pitchFamily="34" charset="0"/>
                <a:cs typeface="Arial" panose="020B0604020202020204" pitchFamily="34" charset="0"/>
              </a:rPr>
              <a:t>‘You will no doubt be aware that plagiarism is a hot topic of discussion in higher education</a:t>
            </a:r>
            <a:r>
              <a:rPr lang="en-US" altLang="en-US" sz="3200" dirty="0">
                <a:solidFill>
                  <a:prstClr val="black"/>
                </a:solidFill>
                <a:latin typeface="Arial" panose="020B0604020202020204" pitchFamily="34" charset="0"/>
                <a:cs typeface="Arial" panose="020B0604020202020204" pitchFamily="34" charset="0"/>
              </a:rPr>
              <a:t>’ </a:t>
            </a:r>
            <a:r>
              <a:rPr lang="en-US" altLang="en-US" sz="3200" dirty="0">
                <a:solidFill>
                  <a:prstClr val="black"/>
                </a:solidFill>
                <a:latin typeface="Arial" panose="020B0604020202020204" pitchFamily="34" charset="0"/>
                <a:cs typeface="Arial" panose="020B0604020202020204" pitchFamily="34" charset="0"/>
              </a:rPr>
              <a:t>(Neville, 2007, p.27</a:t>
            </a:r>
            <a:r>
              <a:rPr lang="en-US" altLang="en-US" sz="3200" dirty="0">
                <a:solidFill>
                  <a:prstClr val="black"/>
                </a:solidFill>
                <a:latin typeface="Arial" panose="020B0604020202020204" pitchFamily="34" charset="0"/>
                <a:cs typeface="Arial" panose="020B0604020202020204" pitchFamily="34" charset="0"/>
              </a:rPr>
              <a:t>).</a:t>
            </a:r>
          </a:p>
          <a:p>
            <a:pPr marL="109537" indent="0" fontAlgn="base">
              <a:spcBef>
                <a:spcPts val="400"/>
              </a:spcBef>
              <a:spcAft>
                <a:spcPct val="0"/>
              </a:spcAft>
              <a:buClr>
                <a:srgbClr val="2DA2BF"/>
              </a:buClr>
              <a:buSzPct val="68000"/>
              <a:buNone/>
            </a:pPr>
            <a:endParaRPr lang="en-US" altLang="en-US" sz="3200" dirty="0">
              <a:solidFill>
                <a:prstClr val="black"/>
              </a:solidFill>
              <a:latin typeface="Arial" panose="020B0604020202020204" pitchFamily="34" charset="0"/>
              <a:cs typeface="Arial" panose="020B0604020202020204" pitchFamily="34" charset="0"/>
            </a:endParaRPr>
          </a:p>
          <a:p>
            <a:pPr>
              <a:buNone/>
            </a:pPr>
            <a:r>
              <a:rPr lang="en-US" altLang="en-US" sz="3200" dirty="0" smtClean="0">
                <a:latin typeface="Arial" panose="020B0604020202020204" pitchFamily="34" charset="0"/>
                <a:cs typeface="Arial" panose="020B0604020202020204" pitchFamily="34" charset="0"/>
              </a:rPr>
              <a:t>OR</a:t>
            </a:r>
            <a:endParaRPr lang="en-US" altLang="en-US" sz="3200" dirty="0">
              <a:latin typeface="Arial" panose="020B0604020202020204" pitchFamily="34" charset="0"/>
              <a:cs typeface="Arial" panose="020B0604020202020204" pitchFamily="34" charset="0"/>
            </a:endParaRPr>
          </a:p>
          <a:p>
            <a:pPr>
              <a:buNone/>
            </a:pPr>
            <a:endParaRPr lang="en-US" altLang="en-US" sz="3200" dirty="0">
              <a:latin typeface="Arial" panose="020B0604020202020204" pitchFamily="34" charset="0"/>
              <a:cs typeface="Arial" panose="020B0604020202020204" pitchFamily="34" charset="0"/>
            </a:endParaRPr>
          </a:p>
          <a:p>
            <a:pPr>
              <a:buNone/>
            </a:pPr>
            <a:r>
              <a:rPr lang="en-US" altLang="en-US" sz="3200" dirty="0">
                <a:latin typeface="Arial" panose="020B0604020202020204" pitchFamily="34" charset="0"/>
                <a:cs typeface="Arial" panose="020B0604020202020204" pitchFamily="34" charset="0"/>
              </a:rPr>
              <a:t>Neville </a:t>
            </a:r>
            <a:r>
              <a:rPr lang="en-US" altLang="en-US" sz="3200" dirty="0">
                <a:latin typeface="Arial" panose="020B0604020202020204" pitchFamily="34" charset="0"/>
                <a:cs typeface="Arial" panose="020B0604020202020204" pitchFamily="34" charset="0"/>
              </a:rPr>
              <a:t>(2007, p.27) believes that ‘plagiarism  is a hot topic of discussion in higher education’.</a:t>
            </a:r>
          </a:p>
          <a:p>
            <a:pPr marL="365125" indent="-255588" fontAlgn="base">
              <a:spcBef>
                <a:spcPts val="400"/>
              </a:spcBef>
              <a:spcAft>
                <a:spcPct val="0"/>
              </a:spcAft>
              <a:buClr>
                <a:srgbClr val="2DA2BF"/>
              </a:buClr>
              <a:buSzPct val="68000"/>
              <a:buFont typeface="Wingdings 3" pitchFamily="18" charset="2"/>
              <a:buChar char=""/>
            </a:pPr>
            <a:endParaRPr lang="en-US" altLang="en-US" sz="3200" dirty="0">
              <a:solidFill>
                <a:prstClr val="black"/>
              </a:solidFill>
              <a:latin typeface="Arial" panose="020B0604020202020204" pitchFamily="34" charset="0"/>
              <a:cs typeface="Arial" panose="020B0604020202020204" pitchFamily="34" charset="0"/>
            </a:endParaRPr>
          </a:p>
          <a:p>
            <a:pPr marL="0" indent="0">
              <a:buNone/>
            </a:pPr>
            <a:endParaRPr lang="en-GB" dirty="0"/>
          </a:p>
        </p:txBody>
      </p:sp>
      <p:sp>
        <p:nvSpPr>
          <p:cNvPr id="2" name="Down Arrow 1"/>
          <p:cNvSpPr/>
          <p:nvPr/>
        </p:nvSpPr>
        <p:spPr>
          <a:xfrm rot="2905570">
            <a:off x="1255084" y="825477"/>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654041">
            <a:off x="6935313" y="2644488"/>
            <a:ext cx="432048" cy="10081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109688" y="764705"/>
            <a:ext cx="2711893" cy="646331"/>
          </a:xfrm>
          <a:prstGeom prst="rect">
            <a:avLst/>
          </a:prstGeom>
          <a:noFill/>
        </p:spPr>
        <p:txBody>
          <a:bodyPr wrap="square" rtlCol="0">
            <a:spAutoFit/>
          </a:bodyPr>
          <a:lstStyle/>
          <a:p>
            <a:r>
              <a:rPr lang="en-GB" dirty="0"/>
              <a:t>Consistent use of speech mark</a:t>
            </a:r>
            <a:endParaRPr lang="en-GB" dirty="0"/>
          </a:p>
        </p:txBody>
      </p:sp>
      <p:sp>
        <p:nvSpPr>
          <p:cNvPr id="8" name="TextBox 7"/>
          <p:cNvSpPr txBox="1"/>
          <p:nvPr/>
        </p:nvSpPr>
        <p:spPr>
          <a:xfrm>
            <a:off x="6016886" y="3721732"/>
            <a:ext cx="2711893" cy="646331"/>
          </a:xfrm>
          <a:prstGeom prst="rect">
            <a:avLst/>
          </a:prstGeom>
          <a:noFill/>
        </p:spPr>
        <p:txBody>
          <a:bodyPr wrap="square" rtlCol="0">
            <a:spAutoFit/>
          </a:bodyPr>
          <a:lstStyle/>
          <a:p>
            <a:r>
              <a:rPr lang="en-GB" dirty="0"/>
              <a:t>Speech mark opened and closed</a:t>
            </a:r>
            <a:endParaRPr lang="en-GB" dirty="0"/>
          </a:p>
        </p:txBody>
      </p:sp>
      <p:sp>
        <p:nvSpPr>
          <p:cNvPr id="9" name="Down Arrow 8"/>
          <p:cNvSpPr/>
          <p:nvPr/>
        </p:nvSpPr>
        <p:spPr>
          <a:xfrm rot="883708">
            <a:off x="8512755" y="740121"/>
            <a:ext cx="432048" cy="169305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8108809" y="108980"/>
            <a:ext cx="2088232" cy="646331"/>
          </a:xfrm>
          <a:prstGeom prst="rect">
            <a:avLst/>
          </a:prstGeom>
          <a:noFill/>
        </p:spPr>
        <p:txBody>
          <a:bodyPr wrap="square" rtlCol="0">
            <a:spAutoFit/>
          </a:bodyPr>
          <a:lstStyle/>
          <a:p>
            <a:r>
              <a:rPr lang="en-GB" dirty="0"/>
              <a:t>Use commas to separate items</a:t>
            </a:r>
            <a:endParaRPr lang="en-GB" dirty="0"/>
          </a:p>
        </p:txBody>
      </p:sp>
      <p:sp>
        <p:nvSpPr>
          <p:cNvPr id="11" name="TextBox 10"/>
          <p:cNvSpPr txBox="1"/>
          <p:nvPr/>
        </p:nvSpPr>
        <p:spPr>
          <a:xfrm>
            <a:off x="9891007" y="683202"/>
            <a:ext cx="1656184" cy="646331"/>
          </a:xfrm>
          <a:prstGeom prst="rect">
            <a:avLst/>
          </a:prstGeom>
          <a:noFill/>
        </p:spPr>
        <p:txBody>
          <a:bodyPr wrap="square" rtlCol="0">
            <a:spAutoFit/>
          </a:bodyPr>
          <a:lstStyle/>
          <a:p>
            <a:r>
              <a:rPr lang="en-GB" dirty="0"/>
              <a:t>Surname, Year, Page Number </a:t>
            </a:r>
            <a:endParaRPr lang="en-GB" dirty="0"/>
          </a:p>
        </p:txBody>
      </p:sp>
      <p:sp>
        <p:nvSpPr>
          <p:cNvPr id="12" name="Up Arrow 11"/>
          <p:cNvSpPr/>
          <p:nvPr/>
        </p:nvSpPr>
        <p:spPr>
          <a:xfrm>
            <a:off x="10719099" y="2752501"/>
            <a:ext cx="324036" cy="792089"/>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10262640" y="3767773"/>
            <a:ext cx="1284551" cy="646331"/>
          </a:xfrm>
          <a:prstGeom prst="rect">
            <a:avLst/>
          </a:prstGeom>
          <a:noFill/>
        </p:spPr>
        <p:txBody>
          <a:bodyPr wrap="square" rtlCol="0">
            <a:spAutoFit/>
          </a:bodyPr>
          <a:lstStyle/>
          <a:p>
            <a:r>
              <a:rPr lang="en-GB" dirty="0"/>
              <a:t>Full stop at end</a:t>
            </a:r>
            <a:endParaRPr lang="en-GB" dirty="0"/>
          </a:p>
        </p:txBody>
      </p:sp>
    </p:spTree>
    <p:extLst>
      <p:ext uri="{BB962C8B-B14F-4D97-AF65-F5344CB8AC3E}">
        <p14:creationId xmlns:p14="http://schemas.microsoft.com/office/powerpoint/2010/main" val="944321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2"/>
                                        </p:tgtEl>
                                        <p:attrNameLst>
                                          <p:attrName>style.visibility</p:attrName>
                                        </p:attrNameLst>
                                      </p:cBhvr>
                                      <p:to>
                                        <p:strVal val="visible"/>
                                      </p:to>
                                    </p:set>
                                    <p:anim calcmode="lin" valueType="num">
                                      <p:cBhvr additive="base">
                                        <p:cTn id="49" dur="500" fill="hold"/>
                                        <p:tgtEl>
                                          <p:spTgt spid="12"/>
                                        </p:tgtEl>
                                        <p:attrNameLst>
                                          <p:attrName>ppt_x</p:attrName>
                                        </p:attrNameLst>
                                      </p:cBhvr>
                                      <p:tavLst>
                                        <p:tav tm="0">
                                          <p:val>
                                            <p:strVal val="#ppt_x"/>
                                          </p:val>
                                        </p:tav>
                                        <p:tav tm="100000">
                                          <p:val>
                                            <p:strVal val="#ppt_x"/>
                                          </p:val>
                                        </p:tav>
                                      </p:tavLst>
                                    </p:anim>
                                    <p:anim calcmode="lin" valueType="num">
                                      <p:cBhvr additive="base">
                                        <p:cTn id="5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 calcmode="lin" valueType="num">
                                      <p:cBhvr additive="base">
                                        <p:cTn id="55" dur="500" fill="hold"/>
                                        <p:tgtEl>
                                          <p:spTgt spid="13"/>
                                        </p:tgtEl>
                                        <p:attrNameLst>
                                          <p:attrName>ppt_x</p:attrName>
                                        </p:attrNameLst>
                                      </p:cBhvr>
                                      <p:tavLst>
                                        <p:tav tm="0">
                                          <p:val>
                                            <p:strVal val="#ppt_x"/>
                                          </p:val>
                                        </p:tav>
                                        <p:tav tm="100000">
                                          <p:val>
                                            <p:strVal val="#ppt_x"/>
                                          </p:val>
                                        </p:tav>
                                      </p:tavLst>
                                    </p:anim>
                                    <p:anim calcmode="lin" valueType="num">
                                      <p:cBhvr additive="base">
                                        <p:cTn id="5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7" grpId="0"/>
      <p:bldP spid="8" grpId="0"/>
      <p:bldP spid="9" grpId="0" animBg="1"/>
      <p:bldP spid="10" grpId="0"/>
      <p:bldP spid="11" grpId="0"/>
      <p:bldP spid="12" grpId="0" animBg="1"/>
      <p:bldP spid="1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dirty="0" smtClean="0"/>
              <a:t>What is a long quotation?</a:t>
            </a:r>
            <a:endParaRPr lang="en-GB" dirty="0"/>
          </a:p>
        </p:txBody>
      </p:sp>
      <p:sp>
        <p:nvSpPr>
          <p:cNvPr id="6" name="Content Placeholder 5"/>
          <p:cNvSpPr>
            <a:spLocks noGrp="1"/>
          </p:cNvSpPr>
          <p:nvPr>
            <p:ph idx="1"/>
          </p:nvPr>
        </p:nvSpPr>
        <p:spPr>
          <a:xfrm>
            <a:off x="838200" y="4190999"/>
            <a:ext cx="10515600" cy="2189163"/>
          </a:xfrm>
        </p:spPr>
        <p:txBody>
          <a:bodyPr/>
          <a:lstStyle/>
          <a:p>
            <a:r>
              <a:rPr lang="en-GB" dirty="0" smtClean="0"/>
              <a:t>If more than two lines long, quotations should be:</a:t>
            </a:r>
          </a:p>
          <a:p>
            <a:pPr lvl="1"/>
            <a:r>
              <a:rPr lang="en-GB" dirty="0" smtClean="0"/>
              <a:t> indented</a:t>
            </a:r>
          </a:p>
          <a:p>
            <a:pPr lvl="1"/>
            <a:r>
              <a:rPr lang="en-GB" dirty="0" smtClean="0"/>
              <a:t> justified</a:t>
            </a:r>
          </a:p>
          <a:p>
            <a:pPr lvl="1"/>
            <a:r>
              <a:rPr lang="en-GB" dirty="0" smtClean="0"/>
              <a:t>single line spacing</a:t>
            </a:r>
          </a:p>
          <a:p>
            <a:pPr lvl="1"/>
            <a:r>
              <a:rPr lang="en-GB" dirty="0" smtClean="0"/>
              <a:t>no quotation marks</a:t>
            </a:r>
            <a:endParaRPr lang="en-GB" dirty="0"/>
          </a:p>
        </p:txBody>
      </p:sp>
      <p:pic>
        <p:nvPicPr>
          <p:cNvPr id="9" name="Picture 8"/>
          <p:cNvPicPr>
            <a:picLocks noChangeAspect="1"/>
          </p:cNvPicPr>
          <p:nvPr/>
        </p:nvPicPr>
        <p:blipFill>
          <a:blip r:embed="rId2">
            <a:duotone>
              <a:prstClr val="black"/>
              <a:schemeClr val="accent1">
                <a:tint val="45000"/>
                <a:satMod val="400000"/>
              </a:schemeClr>
            </a:duotone>
          </a:blip>
          <a:stretch>
            <a:fillRect/>
          </a:stretch>
        </p:blipFill>
        <p:spPr>
          <a:xfrm>
            <a:off x="4752975" y="1601787"/>
            <a:ext cx="2686050" cy="2297111"/>
          </a:xfrm>
          <a:prstGeom prst="rect">
            <a:avLst/>
          </a:prstGeom>
        </p:spPr>
      </p:pic>
    </p:spTree>
    <p:extLst>
      <p:ext uri="{BB962C8B-B14F-4D97-AF65-F5344CB8AC3E}">
        <p14:creationId xmlns:p14="http://schemas.microsoft.com/office/powerpoint/2010/main" val="7567452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 </a:t>
            </a:r>
            <a:endParaRPr lang="en-GB" dirty="0"/>
          </a:p>
        </p:txBody>
      </p:sp>
      <p:sp>
        <p:nvSpPr>
          <p:cNvPr id="5" name="Content Placeholder 4"/>
          <p:cNvSpPr>
            <a:spLocks noGrp="1"/>
          </p:cNvSpPr>
          <p:nvPr>
            <p:ph idx="1"/>
          </p:nvPr>
        </p:nvSpPr>
        <p:spPr/>
        <p:txBody>
          <a:bodyPr>
            <a:normAutofit/>
          </a:bodyPr>
          <a:lstStyle/>
          <a:p>
            <a:pPr marL="0" indent="0">
              <a:lnSpc>
                <a:spcPct val="150000"/>
              </a:lnSpc>
              <a:buNone/>
            </a:pPr>
            <a:r>
              <a:rPr lang="en-GB" dirty="0">
                <a:latin typeface="Arial" panose="020B0604020202020204" pitchFamily="34" charset="0"/>
                <a:cs typeface="Arial" panose="020B0604020202020204" pitchFamily="34" charset="0"/>
              </a:rPr>
              <a:t>It does not appear to be case that all young people are rebellious as is often portrayed in the media.  As Miles (</a:t>
            </a:r>
            <a:r>
              <a:rPr lang="en-GB" dirty="0" smtClean="0">
                <a:latin typeface="Arial" panose="020B0604020202020204" pitchFamily="34" charset="0"/>
                <a:cs typeface="Arial" panose="020B0604020202020204" pitchFamily="34" charset="0"/>
              </a:rPr>
              <a:t>2005) </a:t>
            </a:r>
            <a:r>
              <a:rPr lang="en-GB" dirty="0">
                <a:latin typeface="Arial" panose="020B0604020202020204" pitchFamily="34" charset="0"/>
                <a:cs typeface="Arial" panose="020B0604020202020204" pitchFamily="34" charset="0"/>
              </a:rPr>
              <a:t>states:</a:t>
            </a:r>
          </a:p>
          <a:p>
            <a:pPr marL="365760" lvl="1" indent="0" algn="just">
              <a:buNone/>
            </a:pPr>
            <a:r>
              <a:rPr lang="en-GB" dirty="0">
                <a:latin typeface="Arial" panose="020B0604020202020204" pitchFamily="34" charset="0"/>
                <a:cs typeface="Arial" panose="020B0604020202020204" pitchFamily="34" charset="0"/>
              </a:rPr>
              <a:t>Y</a:t>
            </a:r>
            <a:r>
              <a:rPr lang="en-GB" dirty="0" smtClean="0">
                <a:latin typeface="Arial" panose="020B0604020202020204" pitchFamily="34" charset="0"/>
                <a:cs typeface="Arial" panose="020B0604020202020204" pitchFamily="34" charset="0"/>
              </a:rPr>
              <a:t>oung </a:t>
            </a:r>
            <a:r>
              <a:rPr lang="en-GB" dirty="0">
                <a:latin typeface="Arial" panose="020B0604020202020204" pitchFamily="34" charset="0"/>
                <a:cs typeface="Arial" panose="020B0604020202020204" pitchFamily="34" charset="0"/>
              </a:rPr>
              <a:t>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pPr marL="0" indent="0">
              <a:buNone/>
            </a:pPr>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p>
        </p:txBody>
      </p:sp>
      <p:sp>
        <p:nvSpPr>
          <p:cNvPr id="3" name="Right Arrow 2"/>
          <p:cNvSpPr/>
          <p:nvPr/>
        </p:nvSpPr>
        <p:spPr>
          <a:xfrm>
            <a:off x="307144" y="4401728"/>
            <a:ext cx="755576"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1923653" y="482913"/>
            <a:ext cx="493389"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a:off x="11291044" y="2448953"/>
            <a:ext cx="216024" cy="79208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rot="20062741">
            <a:off x="8900330" y="4833346"/>
            <a:ext cx="54005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189750" y="3863487"/>
            <a:ext cx="990364" cy="369332"/>
          </a:xfrm>
          <a:prstGeom prst="rect">
            <a:avLst/>
          </a:prstGeom>
          <a:noFill/>
        </p:spPr>
        <p:txBody>
          <a:bodyPr wrap="square" rtlCol="0">
            <a:spAutoFit/>
          </a:bodyPr>
          <a:lstStyle/>
          <a:p>
            <a:r>
              <a:rPr lang="en-GB" b="1" dirty="0"/>
              <a:t>Indent</a:t>
            </a:r>
            <a:endParaRPr lang="en-GB" b="1" dirty="0"/>
          </a:p>
        </p:txBody>
      </p:sp>
      <p:sp>
        <p:nvSpPr>
          <p:cNvPr id="10" name="TextBox 9"/>
          <p:cNvSpPr txBox="1"/>
          <p:nvPr/>
        </p:nvSpPr>
        <p:spPr>
          <a:xfrm>
            <a:off x="3342970" y="381575"/>
            <a:ext cx="1368152" cy="646331"/>
          </a:xfrm>
          <a:prstGeom prst="rect">
            <a:avLst/>
          </a:prstGeom>
          <a:noFill/>
        </p:spPr>
        <p:txBody>
          <a:bodyPr wrap="square" rtlCol="0">
            <a:spAutoFit/>
          </a:bodyPr>
          <a:lstStyle/>
          <a:p>
            <a:pPr algn="ctr"/>
            <a:r>
              <a:rPr lang="en-GB" b="1" dirty="0"/>
              <a:t>No speech marks</a:t>
            </a:r>
            <a:endParaRPr lang="en-GB" b="1" dirty="0"/>
          </a:p>
        </p:txBody>
      </p:sp>
      <p:sp>
        <p:nvSpPr>
          <p:cNvPr id="12" name="TextBox 11"/>
          <p:cNvSpPr txBox="1"/>
          <p:nvPr/>
        </p:nvSpPr>
        <p:spPr>
          <a:xfrm>
            <a:off x="9827901" y="2448953"/>
            <a:ext cx="1832435" cy="646331"/>
          </a:xfrm>
          <a:prstGeom prst="rect">
            <a:avLst/>
          </a:prstGeom>
          <a:noFill/>
        </p:spPr>
        <p:txBody>
          <a:bodyPr wrap="square" rtlCol="0">
            <a:spAutoFit/>
          </a:bodyPr>
          <a:lstStyle/>
          <a:p>
            <a:pPr algn="ctr"/>
            <a:r>
              <a:rPr lang="en-GB" b="1" dirty="0"/>
              <a:t>Single Line Spacing</a:t>
            </a:r>
            <a:endParaRPr lang="en-GB" b="1" dirty="0"/>
          </a:p>
        </p:txBody>
      </p:sp>
      <p:sp>
        <p:nvSpPr>
          <p:cNvPr id="13" name="TextBox 12"/>
          <p:cNvSpPr txBox="1"/>
          <p:nvPr/>
        </p:nvSpPr>
        <p:spPr>
          <a:xfrm>
            <a:off x="8793078" y="5853797"/>
            <a:ext cx="2069645" cy="646331"/>
          </a:xfrm>
          <a:prstGeom prst="rect">
            <a:avLst/>
          </a:prstGeom>
          <a:noFill/>
        </p:spPr>
        <p:txBody>
          <a:bodyPr wrap="square" rtlCol="0">
            <a:spAutoFit/>
          </a:bodyPr>
          <a:lstStyle/>
          <a:p>
            <a:pPr algn="ctr"/>
            <a:r>
              <a:rPr lang="en-GB" b="1" dirty="0"/>
              <a:t>Surname, Year, Page Number. </a:t>
            </a:r>
            <a:endParaRPr lang="en-GB" b="1" dirty="0"/>
          </a:p>
        </p:txBody>
      </p:sp>
    </p:spTree>
    <p:extLst>
      <p:ext uri="{BB962C8B-B14F-4D97-AF65-F5344CB8AC3E}">
        <p14:creationId xmlns:p14="http://schemas.microsoft.com/office/powerpoint/2010/main" val="514641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412776"/>
            <a:ext cx="6324600" cy="3429000"/>
          </a:xfrm>
        </p:spPr>
      </p:pic>
    </p:spTree>
    <p:extLst>
      <p:ext uri="{BB962C8B-B14F-4D97-AF65-F5344CB8AC3E}">
        <p14:creationId xmlns:p14="http://schemas.microsoft.com/office/powerpoint/2010/main" val="22495273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hlinkClick r:id="rId2"/>
              </a:rPr>
              <a:t>Harvard Referencing Guide </a:t>
            </a:r>
            <a:endParaRPr lang="en-GB" dirty="0"/>
          </a:p>
        </p:txBody>
      </p:sp>
      <p:pic>
        <p:nvPicPr>
          <p:cNvPr id="4" name="Picture 3"/>
          <p:cNvPicPr>
            <a:picLocks noChangeAspect="1"/>
          </p:cNvPicPr>
          <p:nvPr/>
        </p:nvPicPr>
        <p:blipFill rotWithShape="1">
          <a:blip r:embed="rId3"/>
          <a:srcRect l="25408" t="15185" r="27630" b="4444"/>
          <a:stretch/>
        </p:blipFill>
        <p:spPr>
          <a:xfrm>
            <a:off x="1651000" y="1690688"/>
            <a:ext cx="3378200" cy="4625044"/>
          </a:xfrm>
          <a:prstGeom prst="rect">
            <a:avLst/>
          </a:prstGeom>
        </p:spPr>
      </p:pic>
      <p:sp>
        <p:nvSpPr>
          <p:cNvPr id="5" name="Explosion 2 4"/>
          <p:cNvSpPr/>
          <p:nvPr/>
        </p:nvSpPr>
        <p:spPr>
          <a:xfrm>
            <a:off x="6362700" y="2565400"/>
            <a:ext cx="5156200" cy="3594100"/>
          </a:xfrm>
          <a:prstGeom prst="irregularSeal2">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3200" dirty="0" smtClean="0">
                <a:hlinkClick r:id="rId4"/>
              </a:rPr>
              <a:t>INFOSKILLS </a:t>
            </a:r>
            <a:endParaRPr lang="en-GB" sz="3200" dirty="0"/>
          </a:p>
        </p:txBody>
      </p:sp>
    </p:spTree>
    <p:extLst>
      <p:ext uri="{BB962C8B-B14F-4D97-AF65-F5344CB8AC3E}">
        <p14:creationId xmlns:p14="http://schemas.microsoft.com/office/powerpoint/2010/main" val="48801114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Other Useful Resources </a:t>
            </a:r>
            <a:endParaRPr lang="en-GB" dirty="0"/>
          </a:p>
        </p:txBody>
      </p:sp>
      <p:sp>
        <p:nvSpPr>
          <p:cNvPr id="3" name="Content Placeholder 2"/>
          <p:cNvSpPr>
            <a:spLocks noGrp="1"/>
          </p:cNvSpPr>
          <p:nvPr>
            <p:ph idx="1"/>
          </p:nvPr>
        </p:nvSpPr>
        <p:spPr/>
        <p:txBody>
          <a:bodyPr/>
          <a:lstStyle/>
          <a:p>
            <a:r>
              <a:rPr lang="en-GB" dirty="0" err="1" smtClean="0"/>
              <a:t>RefWorks</a:t>
            </a:r>
            <a:r>
              <a:rPr lang="en-GB" dirty="0" smtClean="0"/>
              <a:t> - </a:t>
            </a:r>
            <a:r>
              <a:rPr lang="en-GB" dirty="0" smtClean="0">
                <a:hlinkClick r:id="rId2"/>
              </a:rPr>
              <a:t>https://www.uwtsd.ac.uk/library/online-library/refworks/</a:t>
            </a:r>
            <a:endParaRPr lang="en-GB" dirty="0" smtClean="0"/>
          </a:p>
          <a:p>
            <a:endParaRPr lang="en-GB" dirty="0"/>
          </a:p>
          <a:p>
            <a:r>
              <a:rPr lang="en-GB" dirty="0" smtClean="0"/>
              <a:t>References Tab on Word (also creates reference list) </a:t>
            </a:r>
          </a:p>
          <a:p>
            <a:endParaRPr lang="en-GB" dirty="0"/>
          </a:p>
          <a:p>
            <a:r>
              <a:rPr lang="en-GB" dirty="0" smtClean="0">
                <a:hlinkClick r:id="rId3"/>
              </a:rPr>
              <a:t>Referencing Apps </a:t>
            </a:r>
            <a:r>
              <a:rPr lang="en-GB" dirty="0" smtClean="0"/>
              <a:t>– </a:t>
            </a:r>
            <a:r>
              <a:rPr lang="en-GB" dirty="0" err="1" smtClean="0"/>
              <a:t>EasyBib</a:t>
            </a:r>
            <a:r>
              <a:rPr lang="en-GB" dirty="0" smtClean="0"/>
              <a:t> / </a:t>
            </a:r>
            <a:r>
              <a:rPr lang="en-GB" dirty="0" err="1" smtClean="0"/>
              <a:t>RefMe</a:t>
            </a:r>
            <a:r>
              <a:rPr lang="en-GB" dirty="0" smtClean="0"/>
              <a:t> </a:t>
            </a:r>
            <a:endParaRPr lang="en-GB" dirty="0"/>
          </a:p>
        </p:txBody>
      </p:sp>
    </p:spTree>
    <p:extLst>
      <p:ext uri="{BB962C8B-B14F-4D97-AF65-F5344CB8AC3E}">
        <p14:creationId xmlns:p14="http://schemas.microsoft.com/office/powerpoint/2010/main" val="20021152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Critical Thinking and Referencing</a:t>
            </a:r>
            <a:endParaRPr lang="en-GB" dirty="0"/>
          </a:p>
        </p:txBody>
      </p:sp>
      <p:sp>
        <p:nvSpPr>
          <p:cNvPr id="5" name="Text Placeholder 4"/>
          <p:cNvSpPr>
            <a:spLocks noGrp="1"/>
          </p:cNvSpPr>
          <p:nvPr>
            <p:ph type="body" idx="1"/>
          </p:nvPr>
        </p:nvSpPr>
        <p:spPr/>
        <p:txBody>
          <a:bodyPr/>
          <a:lstStyle/>
          <a:p>
            <a:r>
              <a:rPr lang="en-GB" dirty="0" smtClean="0"/>
              <a:t>Extending your referencing skills to demonstrate your thinking </a:t>
            </a:r>
            <a:endParaRPr lang="en-GB" dirty="0"/>
          </a:p>
        </p:txBody>
      </p:sp>
    </p:spTree>
    <p:extLst>
      <p:ext uri="{BB962C8B-B14F-4D97-AF65-F5344CB8AC3E}">
        <p14:creationId xmlns:p14="http://schemas.microsoft.com/office/powerpoint/2010/main" val="262420700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89000" y="3032125"/>
            <a:ext cx="10515600" cy="3152775"/>
          </a:xfrm>
        </p:spPr>
        <p:txBody>
          <a:bodyPr>
            <a:normAutofit lnSpcReduction="10000"/>
          </a:bodyPr>
          <a:lstStyle/>
          <a:p>
            <a:r>
              <a:rPr lang="en-GB" dirty="0" smtClean="0">
                <a:effectLst/>
              </a:rPr>
              <a:t>Many studies have investigated household accidents caused by cheese. These studies disagree about the most significant reasons for cheese-based injury with some arguing that choking on cheese poses the highest risk (</a:t>
            </a:r>
            <a:r>
              <a:rPr lang="en-GB" dirty="0" err="1" smtClean="0">
                <a:effectLst/>
              </a:rPr>
              <a:t>Muffet</a:t>
            </a:r>
            <a:r>
              <a:rPr lang="en-GB" dirty="0" smtClean="0">
                <a:effectLst/>
              </a:rPr>
              <a:t>, 2008; Moon; 2009; Rennet, 2011). Other studies claim that burns from melted cheese are more hazardous (</a:t>
            </a:r>
            <a:r>
              <a:rPr lang="en-GB" dirty="0" err="1" smtClean="0">
                <a:effectLst/>
              </a:rPr>
              <a:t>Rechaud</a:t>
            </a:r>
            <a:r>
              <a:rPr lang="en-GB" dirty="0" smtClean="0">
                <a:effectLst/>
              </a:rPr>
              <a:t>, 1989; Rarebit, 2009), whilst a minority of recent studies have identified slipping on cheese as a growing danger (</a:t>
            </a:r>
            <a:r>
              <a:rPr lang="en-GB" dirty="0" err="1" smtClean="0">
                <a:effectLst/>
              </a:rPr>
              <a:t>Skepper</a:t>
            </a:r>
            <a:r>
              <a:rPr lang="en-GB" dirty="0" smtClean="0">
                <a:effectLst/>
              </a:rPr>
              <a:t>, 2011).</a:t>
            </a:r>
            <a:endParaRPr lang="en-GB" dirty="0" smtClean="0"/>
          </a:p>
          <a:p>
            <a:endParaRPr lang="en-GB" dirty="0"/>
          </a:p>
        </p:txBody>
      </p:sp>
      <p:pic>
        <p:nvPicPr>
          <p:cNvPr id="5" name="Picture 4"/>
          <p:cNvPicPr>
            <a:picLocks noChangeAspect="1"/>
          </p:cNvPicPr>
          <p:nvPr/>
        </p:nvPicPr>
        <p:blipFill>
          <a:blip r:embed="rId3"/>
          <a:stretch>
            <a:fillRect/>
          </a:stretch>
        </p:blipFill>
        <p:spPr>
          <a:xfrm>
            <a:off x="3693085" y="279400"/>
            <a:ext cx="4522227" cy="2508250"/>
          </a:xfrm>
          <a:prstGeom prst="rect">
            <a:avLst/>
          </a:prstGeom>
        </p:spPr>
      </p:pic>
      <p:sp>
        <p:nvSpPr>
          <p:cNvPr id="6" name="TextBox 5"/>
          <p:cNvSpPr txBox="1"/>
          <p:nvPr/>
        </p:nvSpPr>
        <p:spPr>
          <a:xfrm>
            <a:off x="774700" y="3032125"/>
            <a:ext cx="10629900" cy="3416320"/>
          </a:xfrm>
          <a:prstGeom prst="rect">
            <a:avLst/>
          </a:prstGeom>
          <a:noFill/>
        </p:spPr>
        <p:txBody>
          <a:bodyPr wrap="square" rtlCol="0">
            <a:spAutoFit/>
          </a:bodyPr>
          <a:lstStyle/>
          <a:p>
            <a:r>
              <a:rPr lang="en-GB" sz="2400" dirty="0" err="1" smtClean="0">
                <a:effectLst/>
              </a:rPr>
              <a:t>Skepper's</a:t>
            </a:r>
            <a:r>
              <a:rPr lang="en-GB" sz="2400" dirty="0" smtClean="0">
                <a:effectLst/>
              </a:rPr>
              <a:t> recent study introduces a new model for assessing the relative dangers of cheese related-injuries (2011). He identifies the overall total damage done as more important than the frequency of injuries (</a:t>
            </a:r>
            <a:r>
              <a:rPr lang="en-GB" sz="2400" dirty="0" err="1" smtClean="0">
                <a:effectLst/>
              </a:rPr>
              <a:t>Skepper</a:t>
            </a:r>
            <a:r>
              <a:rPr lang="en-GB" sz="2400" dirty="0" smtClean="0">
                <a:effectLst/>
              </a:rPr>
              <a:t>, 2011). However, this model does not adequately take into account Archer's theory of 'Under-reporting' (2009) which states that people are less likely to report frequently occurring small accidents until a critical mass of injuries are reached.</a:t>
            </a:r>
            <a:r>
              <a:rPr lang="en-GB" sz="2400" dirty="0"/>
              <a:t> Even in this more analytical piece of writing, only the relevant points of the study and the theory are mentioned briefly - but you need a confident and thorough understanding to refer to them so concisely.</a:t>
            </a:r>
          </a:p>
          <a:p>
            <a:endParaRPr lang="en-GB" sz="2400" dirty="0"/>
          </a:p>
        </p:txBody>
      </p:sp>
    </p:spTree>
    <p:extLst>
      <p:ext uri="{BB962C8B-B14F-4D97-AF65-F5344CB8AC3E}">
        <p14:creationId xmlns:p14="http://schemas.microsoft.com/office/powerpoint/2010/main" val="3656263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 dur="500"/>
                                        <p:tgtEl>
                                          <p:spTgt spid="3">
                                            <p:txEl>
                                              <p:pRg st="0" end="0"/>
                                            </p:txEl>
                                          </p:spTgt>
                                        </p:tgtEl>
                                        <p:attrNameLst>
                                          <p:attrName>ppt_y</p:attrName>
                                        </p:attrNameLst>
                                      </p:cBhvr>
                                      <p:tavLst>
                                        <p:tav tm="0">
                                          <p:val>
                                            <p:strVal val="ppt_y"/>
                                          </p:val>
                                        </p:tav>
                                        <p:tav tm="100000">
                                          <p:val>
                                            <p:strVal val="1+ppt_h/2"/>
                                          </p:val>
                                        </p:tav>
                                      </p:tavLst>
                                    </p:anim>
                                    <p:set>
                                      <p:cBhvr>
                                        <p:cTn id="8" dur="1" fill="hold">
                                          <p:stCondLst>
                                            <p:cond delay="499"/>
                                          </p:stCondLst>
                                        </p:cTn>
                                        <p:tgtEl>
                                          <p:spTgt spid="3">
                                            <p:txEl>
                                              <p:pRg st="0" end="0"/>
                                            </p:txEl>
                                          </p:spTgt>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 calcmode="lin" valueType="num">
                                      <p:cBhvr additive="base">
                                        <p:cTn id="1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smtClean="0"/>
              <a:t>Some Useful Resources </a:t>
            </a:r>
            <a:endParaRPr lang="en-GB" dirty="0"/>
          </a:p>
        </p:txBody>
      </p:sp>
      <p:sp>
        <p:nvSpPr>
          <p:cNvPr id="7" name="Content Placeholder 6"/>
          <p:cNvSpPr>
            <a:spLocks noGrp="1"/>
          </p:cNvSpPr>
          <p:nvPr>
            <p:ph idx="1"/>
          </p:nvPr>
        </p:nvSpPr>
        <p:spPr>
          <a:xfrm>
            <a:off x="838200" y="4292599"/>
            <a:ext cx="10515600" cy="1884363"/>
          </a:xfrm>
        </p:spPr>
        <p:txBody>
          <a:bodyPr/>
          <a:lstStyle/>
          <a:p>
            <a:r>
              <a:rPr lang="en-GB" dirty="0" smtClean="0"/>
              <a:t>Critical Thinking Template </a:t>
            </a:r>
          </a:p>
          <a:p>
            <a:endParaRPr lang="en-GB" dirty="0" smtClean="0"/>
          </a:p>
          <a:p>
            <a:r>
              <a:rPr lang="en-GB" dirty="0" smtClean="0">
                <a:hlinkClick r:id="rId2"/>
              </a:rPr>
              <a:t>Manchester Academic Phrase bank </a:t>
            </a:r>
            <a:endParaRPr lang="en-GB" dirty="0"/>
          </a:p>
        </p:txBody>
      </p:sp>
      <p:pic>
        <p:nvPicPr>
          <p:cNvPr id="8" name="Picture 7"/>
          <p:cNvPicPr>
            <a:picLocks noChangeAspect="1"/>
          </p:cNvPicPr>
          <p:nvPr/>
        </p:nvPicPr>
        <p:blipFill>
          <a:blip r:embed="rId3"/>
          <a:stretch>
            <a:fillRect/>
          </a:stretch>
        </p:blipFill>
        <p:spPr>
          <a:xfrm>
            <a:off x="4432299" y="1690688"/>
            <a:ext cx="2949575" cy="1966383"/>
          </a:xfrm>
          <a:prstGeom prst="rect">
            <a:avLst/>
          </a:prstGeom>
        </p:spPr>
      </p:pic>
    </p:spTree>
    <p:extLst>
      <p:ext uri="{BB962C8B-B14F-4D97-AF65-F5344CB8AC3E}">
        <p14:creationId xmlns:p14="http://schemas.microsoft.com/office/powerpoint/2010/main" val="320397238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 </a:t>
            </a:r>
            <a:endParaRPr lang="en-GB" dirty="0"/>
          </a:p>
        </p:txBody>
      </p:sp>
      <p:sp>
        <p:nvSpPr>
          <p:cNvPr id="3" name="Content Placeholder 2"/>
          <p:cNvSpPr>
            <a:spLocks noGrp="1"/>
          </p:cNvSpPr>
          <p:nvPr>
            <p:ph idx="1"/>
          </p:nvPr>
        </p:nvSpPr>
        <p:spPr/>
        <p:txBody>
          <a:bodyPr/>
          <a:lstStyle/>
          <a:p>
            <a:r>
              <a:rPr lang="en-US" dirty="0" err="1">
                <a:solidFill>
                  <a:prstClr val="black"/>
                </a:solidFill>
                <a:latin typeface="Arial" panose="020B0604020202020204" pitchFamily="34" charset="0"/>
                <a:cs typeface="Arial" panose="020B0604020202020204" pitchFamily="34" charset="0"/>
              </a:rPr>
              <a:t>Neville,C</a:t>
            </a:r>
            <a:r>
              <a:rPr lang="en-US" dirty="0">
                <a:solidFill>
                  <a:prstClr val="black"/>
                </a:solidFill>
                <a:latin typeface="Arial" panose="020B0604020202020204" pitchFamily="34" charset="0"/>
                <a:cs typeface="Arial" panose="020B0604020202020204" pitchFamily="34" charset="0"/>
              </a:rPr>
              <a:t> (2007)  T</a:t>
            </a:r>
            <a:r>
              <a:rPr lang="en-US" i="1" dirty="0">
                <a:solidFill>
                  <a:prstClr val="black"/>
                </a:solidFill>
                <a:latin typeface="Arial" panose="020B0604020202020204" pitchFamily="34" charset="0"/>
                <a:cs typeface="Arial" panose="020B0604020202020204" pitchFamily="34" charset="0"/>
              </a:rPr>
              <a:t>he Complete Guide to Referencing and Avoiding Plagiarism</a:t>
            </a:r>
            <a:r>
              <a:rPr lang="en-US" dirty="0">
                <a:solidFill>
                  <a:prstClr val="black"/>
                </a:solidFill>
                <a:latin typeface="Arial" panose="020B0604020202020204" pitchFamily="34" charset="0"/>
                <a:cs typeface="Arial" panose="020B0604020202020204" pitchFamily="34" charset="0"/>
              </a:rPr>
              <a:t>. Maidenhead: Open University Press</a:t>
            </a:r>
            <a:r>
              <a:rPr lang="en-US" dirty="0" smtClean="0">
                <a:solidFill>
                  <a:prstClr val="black"/>
                </a:solidFill>
                <a:latin typeface="Arial" panose="020B0604020202020204" pitchFamily="34" charset="0"/>
                <a:cs typeface="Arial" panose="020B0604020202020204" pitchFamily="34" charset="0"/>
              </a:rPr>
              <a:t>.</a:t>
            </a:r>
          </a:p>
          <a:p>
            <a:pPr marL="0" indent="0">
              <a:buNone/>
            </a:pPr>
            <a:endParaRPr lang="en-US" dirty="0">
              <a:solidFill>
                <a:prstClr val="black"/>
              </a:solidFill>
              <a:latin typeface="Arial" panose="020B0604020202020204" pitchFamily="34" charset="0"/>
              <a:cs typeface="Arial" panose="020B0604020202020204" pitchFamily="34" charset="0"/>
            </a:endParaRPr>
          </a:p>
          <a:p>
            <a:r>
              <a:rPr lang="en-GB" dirty="0" smtClean="0"/>
              <a:t>University of Reading (2018) </a:t>
            </a:r>
            <a:r>
              <a:rPr lang="en-GB" i="1" dirty="0" smtClean="0"/>
              <a:t>Writing at Master’s Level. </a:t>
            </a:r>
            <a:r>
              <a:rPr lang="en-GB" dirty="0" smtClean="0"/>
              <a:t>Available at: </a:t>
            </a:r>
            <a:r>
              <a:rPr lang="en-GB" dirty="0" smtClean="0">
                <a:hlinkClick r:id="rId2"/>
              </a:rPr>
              <a:t>https://libguides.reading.ac.uk/masters/writing</a:t>
            </a:r>
            <a:r>
              <a:rPr lang="en-GB" dirty="0" smtClean="0"/>
              <a:t> (Accessed: 14/10/18).</a:t>
            </a:r>
            <a:endParaRPr lang="en-GB" dirty="0"/>
          </a:p>
        </p:txBody>
      </p:sp>
    </p:spTree>
    <p:extLst>
      <p:ext uri="{BB962C8B-B14F-4D97-AF65-F5344CB8AC3E}">
        <p14:creationId xmlns:p14="http://schemas.microsoft.com/office/powerpoint/2010/main" val="185510747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716</Words>
  <Application>Microsoft Office PowerPoint</Application>
  <PresentationFormat>Widescreen</PresentationFormat>
  <Paragraphs>98</Paragraphs>
  <Slides>17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Lucida Sans Unicode</vt:lpstr>
      <vt:lpstr>Wingdings 3</vt:lpstr>
      <vt:lpstr>Office Theme</vt:lpstr>
      <vt:lpstr>Referencing </vt:lpstr>
      <vt:lpstr>Referencing at M Level </vt:lpstr>
      <vt:lpstr>Referencing your ‘Research Journey’  </vt:lpstr>
      <vt:lpstr>Accuracy</vt:lpstr>
      <vt:lpstr>Gwybodaeth Pwysig Key information </vt:lpstr>
      <vt:lpstr>Referring to other authors’ works</vt:lpstr>
      <vt:lpstr>Direct Quotations</vt:lpstr>
      <vt:lpstr>E.g.</vt:lpstr>
      <vt:lpstr>What is a long quotation?</vt:lpstr>
      <vt:lpstr>E.g. </vt:lpstr>
      <vt:lpstr>PowerPoint Presentation</vt:lpstr>
      <vt:lpstr>Harvard Referencing Guide </vt:lpstr>
      <vt:lpstr>Other Useful Resources </vt:lpstr>
      <vt:lpstr>Critical Thinking and Referencing</vt:lpstr>
      <vt:lpstr>PowerPoint Presentation</vt:lpstr>
      <vt:lpstr>Some Useful Resources </vt:lpstr>
      <vt:lpstr>Bibliography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dc:title>
  <dc:creator>Sarah Stewart</dc:creator>
  <cp:lastModifiedBy>Sarah Stewart</cp:lastModifiedBy>
  <cp:revision>4</cp:revision>
  <dcterms:created xsi:type="dcterms:W3CDTF">2018-10-16T13:15:03Z</dcterms:created>
  <dcterms:modified xsi:type="dcterms:W3CDTF">2018-10-16T13:36:24Z</dcterms:modified>
</cp:coreProperties>
</file>