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56" r:id="rId2"/>
    <p:sldId id="257" r:id="rId3"/>
    <p:sldId id="259" r:id="rId4"/>
    <p:sldId id="264" r:id="rId5"/>
    <p:sldId id="263" r:id="rId6"/>
    <p:sldId id="265" r:id="rId7"/>
    <p:sldId id="281" r:id="rId8"/>
    <p:sldId id="262" r:id="rId9"/>
    <p:sldId id="261" r:id="rId10"/>
    <p:sldId id="267" r:id="rId11"/>
    <p:sldId id="274" r:id="rId12"/>
    <p:sldId id="277" r:id="rId13"/>
    <p:sldId id="270" r:id="rId14"/>
    <p:sldId id="279" r:id="rId15"/>
  </p:sldIdLst>
  <p:sldSz cx="9144000" cy="6858000" type="screen4x3"/>
  <p:notesSz cx="6858000" cy="987425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21" d="100"/>
          <a:sy n="121" d="100"/>
        </p:scale>
        <p:origin x="504" y="10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3713"/>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93713"/>
          </a:xfrm>
          <a:prstGeom prst="rect">
            <a:avLst/>
          </a:prstGeom>
        </p:spPr>
        <p:txBody>
          <a:bodyPr vert="horz" lIns="91440" tIns="45720" rIns="91440" bIns="45720" rtlCol="0"/>
          <a:lstStyle>
            <a:lvl1pPr algn="r">
              <a:defRPr sz="1200"/>
            </a:lvl1pPr>
          </a:lstStyle>
          <a:p>
            <a:fld id="{0AD242D5-3293-4D74-A6D2-5E485F08CF41}" type="datetimeFigureOut">
              <a:rPr lang="en-US" smtClean="0"/>
              <a:pPr/>
              <a:t>10/7/2025</a:t>
            </a:fld>
            <a:endParaRPr lang="en-GB"/>
          </a:p>
        </p:txBody>
      </p:sp>
      <p:sp>
        <p:nvSpPr>
          <p:cNvPr id="4" name="Slide Image Placeholder 3"/>
          <p:cNvSpPr>
            <a:spLocks noGrp="1" noRot="1" noChangeAspect="1"/>
          </p:cNvSpPr>
          <p:nvPr>
            <p:ph type="sldImg" idx="2"/>
          </p:nvPr>
        </p:nvSpPr>
        <p:spPr>
          <a:xfrm>
            <a:off x="962025" y="741363"/>
            <a:ext cx="4933950" cy="370205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691063"/>
            <a:ext cx="5486400" cy="444341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378950"/>
            <a:ext cx="2971800" cy="49371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9378950"/>
            <a:ext cx="2971800" cy="493713"/>
          </a:xfrm>
          <a:prstGeom prst="rect">
            <a:avLst/>
          </a:prstGeom>
        </p:spPr>
        <p:txBody>
          <a:bodyPr vert="horz" lIns="91440" tIns="45720" rIns="91440" bIns="45720" rtlCol="0" anchor="b"/>
          <a:lstStyle>
            <a:lvl1pPr algn="r">
              <a:defRPr sz="1200"/>
            </a:lvl1pPr>
          </a:lstStyle>
          <a:p>
            <a:fld id="{0259C330-62E3-454E-928C-F25496428911}"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0259C330-62E3-454E-928C-F25496428911}" type="slidenum">
              <a:rPr lang="en-GB" smtClean="0"/>
              <a:pPr/>
              <a:t>14</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3DE0B35D-B849-4643-BDE3-E21FAB194C4B}" type="datetimeFigureOut">
              <a:rPr lang="en-US" smtClean="0"/>
              <a:pPr/>
              <a:t>10/7/2025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8A3E70-0488-45EB-8CF6-E7C284307654}"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DE0B35D-B849-4643-BDE3-E21FAB194C4B}" type="datetimeFigureOut">
              <a:rPr lang="en-US" smtClean="0"/>
              <a:pPr/>
              <a:t>10/7/2025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8A3E70-0488-45EB-8CF6-E7C284307654}"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DE0B35D-B849-4643-BDE3-E21FAB194C4B}" type="datetimeFigureOut">
              <a:rPr lang="en-US" smtClean="0"/>
              <a:pPr/>
              <a:t>10/7/2025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8A3E70-0488-45EB-8CF6-E7C284307654}"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DE0B35D-B849-4643-BDE3-E21FAB194C4B}" type="datetimeFigureOut">
              <a:rPr lang="en-US" smtClean="0"/>
              <a:pPr/>
              <a:t>10/7/2025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48A3E70-0488-45EB-8CF6-E7C284307654}"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3DE0B35D-B849-4643-BDE3-E21FAB194C4B}" type="datetimeFigureOut">
              <a:rPr lang="en-US" smtClean="0"/>
              <a:pPr/>
              <a:t>10/7/2025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48A3E70-0488-45EB-8CF6-E7C284307654}"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DE0B35D-B849-4643-BDE3-E21FAB194C4B}" type="datetimeFigureOut">
              <a:rPr lang="en-US" smtClean="0"/>
              <a:pPr/>
              <a:t>10/7/2025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48A3E70-0488-45EB-8CF6-E7C284307654}"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DE0B35D-B849-4643-BDE3-E21FAB194C4B}" type="datetimeFigureOut">
              <a:rPr lang="en-US" smtClean="0"/>
              <a:pPr/>
              <a:t>10/7/2025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48A3E70-0488-45EB-8CF6-E7C284307654}"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DE0B35D-B849-4643-BDE3-E21FAB194C4B}" type="datetimeFigureOut">
              <a:rPr lang="en-US" smtClean="0"/>
              <a:pPr/>
              <a:t>10/7/2025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48A3E70-0488-45EB-8CF6-E7C284307654}"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DE0B35D-B849-4643-BDE3-E21FAB194C4B}" type="datetimeFigureOut">
              <a:rPr lang="en-US" smtClean="0"/>
              <a:pPr/>
              <a:t>10/7/2025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48A3E70-0488-45EB-8CF6-E7C284307654}"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DE0B35D-B849-4643-BDE3-E21FAB194C4B}" type="datetimeFigureOut">
              <a:rPr lang="en-US" smtClean="0"/>
              <a:pPr/>
              <a:t>10/7/2025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8A3E70-0488-45EB-8CF6-E7C284307654}"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DE0B35D-B849-4643-BDE3-E21FAB194C4B}" type="datetimeFigureOut">
              <a:rPr lang="en-US" smtClean="0"/>
              <a:pPr/>
              <a:t>10/7/2025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8A3E70-0488-45EB-8CF6-E7C284307654}"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rgbClr val="5E9EFF"/>
            </a:gs>
            <a:gs pos="39999">
              <a:srgbClr val="85C2FF"/>
            </a:gs>
            <a:gs pos="70000">
              <a:srgbClr val="C4D6EB"/>
            </a:gs>
            <a:gs pos="100000">
              <a:srgbClr val="FFEBFA"/>
            </a:gs>
          </a:gsLst>
          <a:lin ang="5400000" scaled="0"/>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DE0B35D-B849-4643-BDE3-E21FAB194C4B}" type="datetimeFigureOut">
              <a:rPr lang="en-US" smtClean="0"/>
              <a:pPr/>
              <a:t>10/7/2025</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48A3E70-0488-45EB-8CF6-E7C284307654}" type="slidenum">
              <a:rPr lang="en-GB" smtClean="0"/>
              <a:pPr/>
              <a:t>‹#›</a:t>
            </a:fld>
            <a:endParaRPr lang="en-GB"/>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www.youtube.com/watch?v=G9cCfwcIusU"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www.aviationreporting.eu/"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blog.pond5.com/4240-5-essential-drone-cinematography-techniques/" TargetMode="External"/><Relationship Id="rId7" Type="http://schemas.openxmlformats.org/officeDocument/2006/relationships/hyperlink" Target="https://www.youtube.com/watch?v=GonA_sWn9lU" TargetMode="External"/><Relationship Id="rId2" Type="http://schemas.openxmlformats.org/officeDocument/2006/relationships/hyperlink" Target="https://www.youtube.com/watch?v=JlCSTat6k_M" TargetMode="External"/><Relationship Id="rId1" Type="http://schemas.openxmlformats.org/officeDocument/2006/relationships/slideLayout" Target="../slideLayouts/slideLayout2.xml"/><Relationship Id="rId6" Type="http://schemas.openxmlformats.org/officeDocument/2006/relationships/hyperlink" Target="https://uavcoach.com/aerial-videography/" TargetMode="External"/><Relationship Id="rId5" Type="http://schemas.openxmlformats.org/officeDocument/2006/relationships/hyperlink" Target="https://www.youtube.com/watch?v=x2MBWc3ic04" TargetMode="External"/><Relationship Id="rId4" Type="http://schemas.openxmlformats.org/officeDocument/2006/relationships/hyperlink" Target="https://www.youtube.com/user/djiinnovations/playlists?view=50&amp;sort=dd&amp;shelf_id=28"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hyperlink" Target="https://www.bbc.co.uk/bitesize/guides/z8yp7hv/revision/1" TargetMode="External"/><Relationship Id="rId13" Type="http://schemas.openxmlformats.org/officeDocument/2006/relationships/hyperlink" Target="https://dronesafe.uk/safety-apps/" TargetMode="External"/><Relationship Id="rId3" Type="http://schemas.openxmlformats.org/officeDocument/2006/relationships/hyperlink" Target="https://www.metoffice.gov.uk/" TargetMode="External"/><Relationship Id="rId7" Type="http://schemas.openxmlformats.org/officeDocument/2006/relationships/hyperlink" Target="https://www.bbc.co.uk/weather/coast_and_sea/inshore_waters" TargetMode="External"/><Relationship Id="rId12" Type="http://schemas.openxmlformats.org/officeDocument/2006/relationships/hyperlink" Target="https://www.coverdrone.com/flysafe/" TargetMode="External"/><Relationship Id="rId2" Type="http://schemas.openxmlformats.org/officeDocument/2006/relationships/hyperlink" Target="https://www.uavforecast.com/" TargetMode="External"/><Relationship Id="rId1" Type="http://schemas.openxmlformats.org/officeDocument/2006/relationships/slideLayout" Target="../slideLayouts/slideLayout2.xml"/><Relationship Id="rId6" Type="http://schemas.openxmlformats.org/officeDocument/2006/relationships/hyperlink" Target="https://www.mhpa.co.uk/weather-feed-milford-haven/" TargetMode="External"/><Relationship Id="rId11" Type="http://schemas.openxmlformats.org/officeDocument/2006/relationships/hyperlink" Target="https://www.noflydrones.co.uk/" TargetMode="External"/><Relationship Id="rId5" Type="http://schemas.openxmlformats.org/officeDocument/2006/relationships/hyperlink" Target="https://www.windguru.cz/39151" TargetMode="External"/><Relationship Id="rId10" Type="http://schemas.openxmlformats.org/officeDocument/2006/relationships/hyperlink" Target="https://www.memory-map.co.uk/caa-vfr-charts-1-250-000" TargetMode="External"/><Relationship Id="rId4" Type="http://schemas.openxmlformats.org/officeDocument/2006/relationships/hyperlink" Target="https://www.bbc.co.uk/weather/2653755" TargetMode="External"/><Relationship Id="rId9" Type="http://schemas.openxmlformats.org/officeDocument/2006/relationships/hyperlink" Target="https://skyvector.com/" TargetMode="External"/><Relationship Id="rId14" Type="http://schemas.openxmlformats.org/officeDocument/2006/relationships/hyperlink" Target="https://www.youtube.com/watch?v=6bDDOZuP7cQ" TargetMode="External"/></Relationships>
</file>

<file path=ppt/slides/_rels/slide14.xml.rels><?xml version="1.0" encoding="UTF-8" standalone="yes"?>
<Relationships xmlns="http://schemas.openxmlformats.org/package/2006/relationships"><Relationship Id="rId8" Type="http://schemas.openxmlformats.org/officeDocument/2006/relationships/hyperlink" Target="https://www.heliguy.com/blog/2019/03/12/15-drone-apps-to-help-you/" TargetMode="External"/><Relationship Id="rId3" Type="http://schemas.openxmlformats.org/officeDocument/2006/relationships/hyperlink" Target="https://www.youtube.com/watch?v=JRs92uWJ_Ds" TargetMode="External"/><Relationship Id="rId7" Type="http://schemas.openxmlformats.org/officeDocument/2006/relationships/hyperlink" Target="https://www.noflydrones.co.uk/"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hyperlink" Target="https://dronesafe.uk/safety-apps/" TargetMode="External"/><Relationship Id="rId5" Type="http://schemas.openxmlformats.org/officeDocument/2006/relationships/hyperlink" Target="https://www.youtube.com/channel/UC5M8EjqTAD4c0ioRoWLWOXg/videos" TargetMode="External"/><Relationship Id="rId4" Type="http://schemas.openxmlformats.org/officeDocument/2006/relationships/hyperlink" Target="https://www.youtube.com/watch?v=bwAH2d2yXC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42910" y="428604"/>
            <a:ext cx="7772400" cy="1470025"/>
          </a:xfrm>
        </p:spPr>
        <p:txBody>
          <a:bodyPr>
            <a:noAutofit/>
          </a:bodyPr>
          <a:lstStyle/>
          <a:p>
            <a:r>
              <a:rPr lang="en-GB" sz="6600" dirty="0">
                <a:effectLst>
                  <a:outerShdw blurRad="38100" dist="38100" dir="2700000" algn="tl">
                    <a:srgbClr val="000000">
                      <a:alpha val="43137"/>
                    </a:srgbClr>
                  </a:outerShdw>
                </a:effectLst>
              </a:rPr>
              <a:t>AERIAL FILMAKING 2025</a:t>
            </a:r>
          </a:p>
        </p:txBody>
      </p:sp>
      <p:sp>
        <p:nvSpPr>
          <p:cNvPr id="3" name="Subtitle 2"/>
          <p:cNvSpPr>
            <a:spLocks noGrp="1"/>
          </p:cNvSpPr>
          <p:nvPr>
            <p:ph type="subTitle" idx="1"/>
          </p:nvPr>
        </p:nvSpPr>
        <p:spPr>
          <a:xfrm>
            <a:off x="2026770" y="4252516"/>
            <a:ext cx="4107701" cy="1047729"/>
          </a:xfrm>
        </p:spPr>
        <p:txBody>
          <a:bodyPr/>
          <a:lstStyle/>
          <a:p>
            <a:endParaRPr lang="en-GB" dirty="0"/>
          </a:p>
        </p:txBody>
      </p:sp>
      <p:sp>
        <p:nvSpPr>
          <p:cNvPr id="5" name="TextBox 4"/>
          <p:cNvSpPr txBox="1"/>
          <p:nvPr/>
        </p:nvSpPr>
        <p:spPr>
          <a:xfrm>
            <a:off x="357158" y="6286520"/>
            <a:ext cx="8501122" cy="338554"/>
          </a:xfrm>
          <a:prstGeom prst="rect">
            <a:avLst/>
          </a:prstGeom>
          <a:noFill/>
        </p:spPr>
        <p:txBody>
          <a:bodyPr wrap="square" rtlCol="0">
            <a:spAutoFit/>
          </a:bodyPr>
          <a:lstStyle/>
          <a:p>
            <a:r>
              <a:rPr lang="en-GB" sz="1600" b="1" dirty="0">
                <a:solidFill>
                  <a:schemeClr val="bg1">
                    <a:lumMod val="65000"/>
                    <a:lumOff val="35000"/>
                  </a:schemeClr>
                </a:solidFill>
              </a:rPr>
              <a:t>University of Wales Trinity Saint David September-January 2025-26		</a:t>
            </a:r>
          </a:p>
        </p:txBody>
      </p:sp>
      <p:pic>
        <p:nvPicPr>
          <p:cNvPr id="1026" name="Picture 2" descr="The contents of the DJI Mini 5 Pro Fly More Combos have now been leaked in official images. (Image source: @quadro-news, edited)">
            <a:extLst>
              <a:ext uri="{FF2B5EF4-FFF2-40B4-BE49-F238E27FC236}">
                <a16:creationId xmlns:a16="http://schemas.microsoft.com/office/drawing/2014/main" id="{9B3D808F-4DF9-D90A-5361-49B8A03776E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37928" y="2348880"/>
            <a:ext cx="5868144" cy="3301849"/>
          </a:xfrm>
          <a:prstGeom prst="rect">
            <a:avLst/>
          </a:prstGeom>
          <a:noFill/>
          <a:ln w="28575">
            <a:solidFill>
              <a:schemeClr val="bg1">
                <a:lumMod val="95000"/>
                <a:lumOff val="5000"/>
              </a:schemeClr>
            </a:solidFill>
          </a:ln>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596" y="0"/>
            <a:ext cx="8229600" cy="1143000"/>
          </a:xfrm>
        </p:spPr>
        <p:txBody>
          <a:bodyPr/>
          <a:lstStyle/>
          <a:p>
            <a:r>
              <a:rPr lang="en-GB" dirty="0">
                <a:effectLst>
                  <a:outerShdw blurRad="38100" dist="38100" dir="2700000" algn="tl">
                    <a:srgbClr val="000000">
                      <a:alpha val="43137"/>
                    </a:srgbClr>
                  </a:outerShdw>
                </a:effectLst>
              </a:rPr>
              <a:t>DRONE + CAMERA OPERATION</a:t>
            </a:r>
          </a:p>
        </p:txBody>
      </p:sp>
      <p:sp>
        <p:nvSpPr>
          <p:cNvPr id="3" name="Content Placeholder 2"/>
          <p:cNvSpPr>
            <a:spLocks noGrp="1"/>
          </p:cNvSpPr>
          <p:nvPr>
            <p:ph idx="1"/>
          </p:nvPr>
        </p:nvSpPr>
        <p:spPr>
          <a:xfrm>
            <a:off x="500034" y="1357298"/>
            <a:ext cx="8229600" cy="4525963"/>
          </a:xfrm>
        </p:spPr>
        <p:txBody>
          <a:bodyPr>
            <a:normAutofit fontScale="92500" lnSpcReduction="10000"/>
          </a:bodyPr>
          <a:lstStyle/>
          <a:p>
            <a:pPr algn="ctr">
              <a:buNone/>
            </a:pPr>
            <a:r>
              <a:rPr lang="en-GB" sz="3500" b="1" u="sng" dirty="0">
                <a:solidFill>
                  <a:schemeClr val="bg1">
                    <a:lumMod val="65000"/>
                    <a:lumOff val="35000"/>
                  </a:schemeClr>
                </a:solidFill>
              </a:rPr>
              <a:t>CONTENT</a:t>
            </a:r>
          </a:p>
          <a:p>
            <a:pPr algn="ctr">
              <a:buNone/>
            </a:pPr>
            <a:endParaRPr lang="en-GB" b="1" u="sng" dirty="0">
              <a:solidFill>
                <a:schemeClr val="bg1">
                  <a:lumMod val="65000"/>
                  <a:lumOff val="35000"/>
                </a:schemeClr>
              </a:solidFill>
            </a:endParaRPr>
          </a:p>
          <a:p>
            <a:pPr marL="514350" indent="-514350">
              <a:buFont typeface="+mj-lt"/>
              <a:buAutoNum type="arabicPeriod"/>
            </a:pPr>
            <a:r>
              <a:rPr lang="en-GB" sz="3000" b="1" u="sng" dirty="0">
                <a:solidFill>
                  <a:schemeClr val="bg1">
                    <a:lumMod val="65000"/>
                    <a:lumOff val="35000"/>
                  </a:schemeClr>
                </a:solidFill>
              </a:rPr>
              <a:t>Aircraft Preparation</a:t>
            </a:r>
          </a:p>
          <a:p>
            <a:pPr marL="514350" indent="-514350">
              <a:buFont typeface="+mj-lt"/>
              <a:buAutoNum type="arabicPeriod"/>
            </a:pPr>
            <a:endParaRPr lang="en-GB" sz="3000" b="1" u="sng" dirty="0">
              <a:solidFill>
                <a:schemeClr val="bg1">
                  <a:lumMod val="65000"/>
                  <a:lumOff val="35000"/>
                </a:schemeClr>
              </a:solidFill>
            </a:endParaRPr>
          </a:p>
          <a:p>
            <a:pPr marL="514350" indent="-514350">
              <a:buFont typeface="+mj-lt"/>
              <a:buAutoNum type="arabicPeriod"/>
            </a:pPr>
            <a:r>
              <a:rPr lang="en-GB" sz="3000" b="1" u="sng" dirty="0">
                <a:solidFill>
                  <a:schemeClr val="bg1">
                    <a:lumMod val="65000"/>
                    <a:lumOff val="35000"/>
                  </a:schemeClr>
                </a:solidFill>
              </a:rPr>
              <a:t>Flight Procedures</a:t>
            </a:r>
          </a:p>
          <a:p>
            <a:pPr marL="514350" indent="-514350">
              <a:buFont typeface="+mj-lt"/>
              <a:buAutoNum type="arabicPeriod"/>
            </a:pPr>
            <a:endParaRPr lang="en-GB" sz="3000" b="1" u="sng" dirty="0">
              <a:solidFill>
                <a:schemeClr val="bg1">
                  <a:lumMod val="65000"/>
                  <a:lumOff val="35000"/>
                </a:schemeClr>
              </a:solidFill>
            </a:endParaRPr>
          </a:p>
          <a:p>
            <a:pPr marL="514350" indent="-514350">
              <a:buFont typeface="+mj-lt"/>
              <a:buAutoNum type="arabicPeriod"/>
            </a:pPr>
            <a:r>
              <a:rPr lang="en-GB" sz="3000" b="1" u="sng" dirty="0">
                <a:solidFill>
                  <a:schemeClr val="bg1">
                    <a:lumMod val="65000"/>
                    <a:lumOff val="35000"/>
                  </a:schemeClr>
                </a:solidFill>
              </a:rPr>
              <a:t>Techniques</a:t>
            </a:r>
          </a:p>
          <a:p>
            <a:pPr marL="514350" indent="-514350">
              <a:buFont typeface="+mj-lt"/>
              <a:buAutoNum type="arabicPeriod"/>
            </a:pPr>
            <a:endParaRPr lang="en-GB" sz="3000" b="1" u="sng" dirty="0">
              <a:solidFill>
                <a:schemeClr val="bg1">
                  <a:lumMod val="65000"/>
                  <a:lumOff val="35000"/>
                </a:schemeClr>
              </a:solidFill>
            </a:endParaRPr>
          </a:p>
          <a:p>
            <a:pPr marL="514350" indent="-514350">
              <a:buFont typeface="+mj-lt"/>
              <a:buAutoNum type="arabicPeriod"/>
            </a:pPr>
            <a:r>
              <a:rPr lang="en-GB" sz="3000" b="1" u="sng" dirty="0">
                <a:solidFill>
                  <a:schemeClr val="bg1">
                    <a:lumMod val="65000"/>
                    <a:lumOff val="35000"/>
                  </a:schemeClr>
                </a:solidFill>
              </a:rPr>
              <a:t>Post Flight Procedures + Logging</a:t>
            </a:r>
          </a:p>
          <a:p>
            <a:pPr algn="ctr">
              <a:buNone/>
            </a:pPr>
            <a:endParaRPr lang="en-GB" b="1" u="sng" dirty="0">
              <a:solidFill>
                <a:schemeClr val="bg1">
                  <a:lumMod val="65000"/>
                  <a:lumOff val="35000"/>
                </a:schemeClr>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596" y="0"/>
            <a:ext cx="8229600" cy="1143000"/>
          </a:xfrm>
        </p:spPr>
        <p:txBody>
          <a:bodyPr/>
          <a:lstStyle/>
          <a:p>
            <a:r>
              <a:rPr lang="en-GB" dirty="0">
                <a:effectLst>
                  <a:outerShdw blurRad="38100" dist="38100" dir="2700000" algn="tl">
                    <a:srgbClr val="000000">
                      <a:alpha val="43137"/>
                    </a:srgbClr>
                  </a:outerShdw>
                </a:effectLst>
              </a:rPr>
              <a:t>DRONE + CAMERA OPERATION</a:t>
            </a:r>
            <a:endParaRPr lang="en-GB" dirty="0"/>
          </a:p>
        </p:txBody>
      </p:sp>
      <p:sp>
        <p:nvSpPr>
          <p:cNvPr id="7" name="TextBox 6"/>
          <p:cNvSpPr txBox="1"/>
          <p:nvPr/>
        </p:nvSpPr>
        <p:spPr>
          <a:xfrm>
            <a:off x="857224" y="1071546"/>
            <a:ext cx="7358114" cy="584775"/>
          </a:xfrm>
          <a:prstGeom prst="rect">
            <a:avLst/>
          </a:prstGeom>
          <a:noFill/>
        </p:spPr>
        <p:txBody>
          <a:bodyPr wrap="square" rtlCol="0">
            <a:spAutoFit/>
          </a:bodyPr>
          <a:lstStyle/>
          <a:p>
            <a:pPr algn="ctr"/>
            <a:r>
              <a:rPr lang="en-GB" sz="3200" b="1" u="sng" dirty="0">
                <a:solidFill>
                  <a:schemeClr val="bg1">
                    <a:lumMod val="65000"/>
                    <a:lumOff val="35000"/>
                  </a:schemeClr>
                </a:solidFill>
              </a:rPr>
              <a:t>1. AIRCRAFT PREPARATION</a:t>
            </a:r>
          </a:p>
        </p:txBody>
      </p:sp>
      <p:sp>
        <p:nvSpPr>
          <p:cNvPr id="5" name="Content Placeholder 4"/>
          <p:cNvSpPr>
            <a:spLocks noGrp="1"/>
          </p:cNvSpPr>
          <p:nvPr>
            <p:ph idx="1"/>
          </p:nvPr>
        </p:nvSpPr>
        <p:spPr>
          <a:xfrm>
            <a:off x="500034" y="2143116"/>
            <a:ext cx="8229600" cy="4525963"/>
          </a:xfrm>
        </p:spPr>
        <p:txBody>
          <a:bodyPr>
            <a:normAutofit/>
          </a:bodyPr>
          <a:lstStyle/>
          <a:p>
            <a:pPr algn="ctr">
              <a:buNone/>
            </a:pPr>
            <a:r>
              <a:rPr lang="en-GB" sz="2800" b="1" u="sng" dirty="0">
                <a:solidFill>
                  <a:schemeClr val="bg1">
                    <a:lumMod val="65000"/>
                    <a:lumOff val="35000"/>
                  </a:schemeClr>
                </a:solidFill>
              </a:rPr>
              <a:t>Quick Reference Handbook (QRH)</a:t>
            </a:r>
          </a:p>
          <a:p>
            <a:pPr algn="ctr">
              <a:buNone/>
            </a:pPr>
            <a:endParaRPr lang="en-GB" sz="2800" b="1" u="sng" dirty="0">
              <a:solidFill>
                <a:schemeClr val="bg1">
                  <a:lumMod val="65000"/>
                  <a:lumOff val="35000"/>
                </a:schemeClr>
              </a:solidFill>
            </a:endParaRPr>
          </a:p>
          <a:p>
            <a:r>
              <a:rPr lang="en-GB" sz="2800" b="1" dirty="0">
                <a:solidFill>
                  <a:srgbClr val="FF0000"/>
                </a:solidFill>
              </a:rPr>
              <a:t>The Quick Reference Handbook is intended for quick reference during operations. Any Remote Pilot (RP) operating this aircraft must ensure they are fully familiar with manufacturer operating manuals and the capabilities of the UAS.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596" y="0"/>
            <a:ext cx="8229600" cy="1143000"/>
          </a:xfrm>
        </p:spPr>
        <p:txBody>
          <a:bodyPr/>
          <a:lstStyle/>
          <a:p>
            <a:r>
              <a:rPr lang="en-GB" dirty="0">
                <a:effectLst>
                  <a:outerShdw blurRad="38100" dist="38100" dir="2700000" algn="tl">
                    <a:srgbClr val="000000">
                      <a:alpha val="43137"/>
                    </a:srgbClr>
                  </a:outerShdw>
                </a:effectLst>
              </a:rPr>
              <a:t>DRONE + CAMERA OPERATION</a:t>
            </a:r>
            <a:endParaRPr lang="en-GB" dirty="0"/>
          </a:p>
        </p:txBody>
      </p:sp>
      <p:sp>
        <p:nvSpPr>
          <p:cNvPr id="10" name="Content Placeholder 9"/>
          <p:cNvSpPr>
            <a:spLocks noGrp="1"/>
          </p:cNvSpPr>
          <p:nvPr>
            <p:ph idx="1"/>
          </p:nvPr>
        </p:nvSpPr>
        <p:spPr>
          <a:xfrm>
            <a:off x="457200" y="1000108"/>
            <a:ext cx="8229600" cy="5500726"/>
          </a:xfrm>
        </p:spPr>
        <p:txBody>
          <a:bodyPr>
            <a:normAutofit/>
          </a:bodyPr>
          <a:lstStyle/>
          <a:p>
            <a:pPr algn="ctr">
              <a:buNone/>
            </a:pPr>
            <a:r>
              <a:rPr lang="en-GB" sz="2800" b="1" u="sng" dirty="0">
                <a:solidFill>
                  <a:schemeClr val="bg1">
                    <a:lumMod val="65000"/>
                    <a:lumOff val="35000"/>
                  </a:schemeClr>
                </a:solidFill>
              </a:rPr>
              <a:t>Quick Reference Handbook (QRH)</a:t>
            </a:r>
          </a:p>
          <a:p>
            <a:pPr algn="ctr">
              <a:buNone/>
            </a:pPr>
            <a:r>
              <a:rPr lang="en-GB" sz="2800" b="1" dirty="0">
                <a:solidFill>
                  <a:srgbClr val="FF0000"/>
                </a:solidFill>
              </a:rPr>
              <a:t>Please refer to full example in the Operations Manual on </a:t>
            </a:r>
            <a:r>
              <a:rPr lang="en-GB" sz="2800" b="1" dirty="0" err="1">
                <a:solidFill>
                  <a:srgbClr val="FF0000"/>
                </a:solidFill>
              </a:rPr>
              <a:t>Moodle</a:t>
            </a:r>
            <a:endParaRPr lang="en-GB" sz="2800" b="1" dirty="0">
              <a:solidFill>
                <a:srgbClr val="FF0000"/>
              </a:solidFill>
            </a:endParaRPr>
          </a:p>
          <a:p>
            <a:r>
              <a:rPr lang="en-GB" sz="2800" b="1" dirty="0">
                <a:solidFill>
                  <a:schemeClr val="bg1">
                    <a:lumMod val="65000"/>
                    <a:lumOff val="35000"/>
                  </a:schemeClr>
                </a:solidFill>
              </a:rPr>
              <a:t>Know your UAS specification and capabilities</a:t>
            </a:r>
          </a:p>
          <a:p>
            <a:r>
              <a:rPr lang="en-GB" sz="2800" b="1" dirty="0">
                <a:solidFill>
                  <a:schemeClr val="bg1">
                    <a:lumMod val="65000"/>
                    <a:lumOff val="35000"/>
                  </a:schemeClr>
                </a:solidFill>
              </a:rPr>
              <a:t>Pre- deployment checklist</a:t>
            </a:r>
          </a:p>
          <a:p>
            <a:r>
              <a:rPr lang="en-GB" sz="2800" b="1" dirty="0">
                <a:solidFill>
                  <a:schemeClr val="bg1">
                    <a:lumMod val="65000"/>
                    <a:lumOff val="35000"/>
                  </a:schemeClr>
                </a:solidFill>
              </a:rPr>
              <a:t>Pre-flight procedures</a:t>
            </a:r>
          </a:p>
          <a:p>
            <a:r>
              <a:rPr lang="en-GB" sz="2800" b="1" dirty="0">
                <a:solidFill>
                  <a:schemeClr val="bg1">
                    <a:lumMod val="65000"/>
                    <a:lumOff val="35000"/>
                  </a:schemeClr>
                </a:solidFill>
              </a:rPr>
              <a:t>Flight Procedures</a:t>
            </a:r>
          </a:p>
          <a:p>
            <a:r>
              <a:rPr lang="en-GB" sz="2800" b="1" dirty="0">
                <a:solidFill>
                  <a:schemeClr val="bg1">
                    <a:lumMod val="65000"/>
                    <a:lumOff val="35000"/>
                  </a:schemeClr>
                </a:solidFill>
              </a:rPr>
              <a:t>Emergency procedures</a:t>
            </a:r>
          </a:p>
          <a:p>
            <a:r>
              <a:rPr lang="en-GB" sz="2800" b="1" dirty="0">
                <a:solidFill>
                  <a:schemeClr val="bg1">
                    <a:lumMod val="65000"/>
                    <a:lumOff val="35000"/>
                  </a:schemeClr>
                </a:solidFill>
              </a:rPr>
              <a:t>Post flight procedures</a:t>
            </a:r>
          </a:p>
          <a:p>
            <a:r>
              <a:rPr lang="en-GB" sz="2800" b="1" dirty="0">
                <a:solidFill>
                  <a:schemeClr val="bg1">
                    <a:lumMod val="65000"/>
                    <a:lumOff val="35000"/>
                  </a:schemeClr>
                </a:solidFill>
              </a:rPr>
              <a:t>Aircraft maintenance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0034" y="0"/>
            <a:ext cx="8229600" cy="1143000"/>
          </a:xfrm>
        </p:spPr>
        <p:txBody>
          <a:bodyPr/>
          <a:lstStyle/>
          <a:p>
            <a:r>
              <a:rPr lang="en-GB" dirty="0">
                <a:effectLst>
                  <a:outerShdw blurRad="38100" dist="38100" dir="2700000" algn="tl">
                    <a:srgbClr val="000000">
                      <a:alpha val="43137"/>
                    </a:srgbClr>
                  </a:outerShdw>
                </a:effectLst>
              </a:rPr>
              <a:t>DRONE + CAMERA OPERATION</a:t>
            </a:r>
            <a:endParaRPr lang="en-GB" dirty="0"/>
          </a:p>
        </p:txBody>
      </p:sp>
      <p:sp>
        <p:nvSpPr>
          <p:cNvPr id="3" name="Content Placeholder 2"/>
          <p:cNvSpPr>
            <a:spLocks noGrp="1"/>
          </p:cNvSpPr>
          <p:nvPr>
            <p:ph idx="1"/>
          </p:nvPr>
        </p:nvSpPr>
        <p:spPr>
          <a:xfrm>
            <a:off x="428596" y="1071546"/>
            <a:ext cx="8229600" cy="5786454"/>
          </a:xfrm>
        </p:spPr>
        <p:txBody>
          <a:bodyPr>
            <a:normAutofit/>
          </a:bodyPr>
          <a:lstStyle/>
          <a:p>
            <a:pPr algn="ctr">
              <a:buNone/>
            </a:pPr>
            <a:endParaRPr lang="en-GB" sz="2400" b="1" i="1" u="sng" dirty="0">
              <a:solidFill>
                <a:schemeClr val="bg1">
                  <a:lumMod val="65000"/>
                  <a:lumOff val="35000"/>
                </a:schemeClr>
              </a:solidFill>
            </a:endParaRPr>
          </a:p>
          <a:p>
            <a:pPr algn="ctr">
              <a:buNone/>
            </a:pPr>
            <a:endParaRPr lang="en-GB" b="1" i="1" u="sng" dirty="0">
              <a:solidFill>
                <a:schemeClr val="bg1">
                  <a:lumMod val="65000"/>
                  <a:lumOff val="35000"/>
                </a:schemeClr>
              </a:solidFill>
            </a:endParaRPr>
          </a:p>
          <a:p>
            <a:pPr algn="ctr">
              <a:buNone/>
            </a:pPr>
            <a:endParaRPr lang="en-GB" b="1" i="1" u="sng" dirty="0">
              <a:solidFill>
                <a:schemeClr val="bg1">
                  <a:lumMod val="65000"/>
                  <a:lumOff val="35000"/>
                </a:schemeClr>
              </a:solidFill>
            </a:endParaRPr>
          </a:p>
          <a:p>
            <a:endParaRPr lang="en-GB" sz="2800" b="1" dirty="0">
              <a:solidFill>
                <a:schemeClr val="bg1">
                  <a:lumMod val="65000"/>
                  <a:lumOff val="35000"/>
                </a:schemeClr>
              </a:solidFill>
            </a:endParaRPr>
          </a:p>
        </p:txBody>
      </p:sp>
      <p:sp>
        <p:nvSpPr>
          <p:cNvPr id="10" name="TextBox 9"/>
          <p:cNvSpPr txBox="1"/>
          <p:nvPr/>
        </p:nvSpPr>
        <p:spPr>
          <a:xfrm>
            <a:off x="857224" y="1214422"/>
            <a:ext cx="7715304" cy="5693866"/>
          </a:xfrm>
          <a:prstGeom prst="rect">
            <a:avLst/>
          </a:prstGeom>
          <a:noFill/>
        </p:spPr>
        <p:txBody>
          <a:bodyPr wrap="square" rtlCol="0">
            <a:spAutoFit/>
          </a:bodyPr>
          <a:lstStyle/>
          <a:p>
            <a:pPr marL="514350" indent="-514350" algn="ctr">
              <a:buAutoNum type="arabicPeriod"/>
            </a:pPr>
            <a:r>
              <a:rPr lang="en-GB" sz="3200" b="1" u="sng" dirty="0">
                <a:solidFill>
                  <a:schemeClr val="bg1">
                    <a:lumMod val="65000"/>
                    <a:lumOff val="35000"/>
                  </a:schemeClr>
                </a:solidFill>
              </a:rPr>
              <a:t>AIRCRAFT PREPARATION</a:t>
            </a:r>
          </a:p>
          <a:p>
            <a:pPr marL="514350" indent="-514350" algn="ctr">
              <a:buAutoNum type="arabicPeriod"/>
            </a:pPr>
            <a:endParaRPr lang="en-GB" sz="3200" b="1" u="sng" dirty="0">
              <a:solidFill>
                <a:schemeClr val="bg1">
                  <a:lumMod val="65000"/>
                  <a:lumOff val="35000"/>
                </a:schemeClr>
              </a:solidFill>
            </a:endParaRPr>
          </a:p>
          <a:p>
            <a:pPr>
              <a:buFont typeface="Arial" pitchFamily="34" charset="0"/>
              <a:buChar char="•"/>
            </a:pPr>
            <a:r>
              <a:rPr lang="en-GB" sz="2800" b="1" dirty="0">
                <a:solidFill>
                  <a:schemeClr val="bg1">
                    <a:lumMod val="65000"/>
                    <a:lumOff val="35000"/>
                  </a:schemeClr>
                </a:solidFill>
              </a:rPr>
              <a:t>Pre- deployment checklist – refer to QRH</a:t>
            </a:r>
          </a:p>
          <a:p>
            <a:pPr>
              <a:buFont typeface="Arial" pitchFamily="34" charset="0"/>
              <a:buChar char="•"/>
            </a:pPr>
            <a:endParaRPr lang="en-GB" sz="2800" b="1" dirty="0">
              <a:solidFill>
                <a:schemeClr val="bg1">
                  <a:lumMod val="65000"/>
                  <a:lumOff val="35000"/>
                </a:schemeClr>
              </a:solidFill>
            </a:endParaRPr>
          </a:p>
          <a:p>
            <a:pPr>
              <a:buFont typeface="Arial" pitchFamily="34" charset="0"/>
              <a:buChar char="•"/>
            </a:pPr>
            <a:r>
              <a:rPr lang="en-GB" sz="2800" b="1" dirty="0">
                <a:solidFill>
                  <a:schemeClr val="bg1">
                    <a:lumMod val="65000"/>
                    <a:lumOff val="35000"/>
                  </a:schemeClr>
                </a:solidFill>
              </a:rPr>
              <a:t>Pre-flight procedures – refer to QRH</a:t>
            </a:r>
          </a:p>
          <a:p>
            <a:pPr>
              <a:buFont typeface="Arial" pitchFamily="34" charset="0"/>
              <a:buChar char="•"/>
            </a:pPr>
            <a:endParaRPr lang="en-GB" sz="2800" b="1" dirty="0">
              <a:solidFill>
                <a:schemeClr val="bg1">
                  <a:lumMod val="65000"/>
                  <a:lumOff val="35000"/>
                </a:schemeClr>
              </a:solidFill>
            </a:endParaRPr>
          </a:p>
          <a:p>
            <a:pPr algn="ctr"/>
            <a:r>
              <a:rPr lang="en-GB" sz="3200" b="1" u="sng" dirty="0">
                <a:solidFill>
                  <a:schemeClr val="bg1">
                    <a:lumMod val="65000"/>
                    <a:lumOff val="35000"/>
                  </a:schemeClr>
                </a:solidFill>
              </a:rPr>
              <a:t>Video</a:t>
            </a:r>
          </a:p>
          <a:p>
            <a:pPr>
              <a:buFont typeface="Arial" pitchFamily="34" charset="0"/>
              <a:buChar char="•"/>
            </a:pPr>
            <a:r>
              <a:rPr lang="en-GB" sz="2800" b="1" dirty="0">
                <a:solidFill>
                  <a:schemeClr val="bg1">
                    <a:lumMod val="65000"/>
                    <a:lumOff val="35000"/>
                  </a:schemeClr>
                </a:solidFill>
              </a:rPr>
              <a:t>Recap: planning your flight: </a:t>
            </a:r>
            <a:r>
              <a:rPr lang="en-GB" sz="1600" dirty="0">
                <a:hlinkClick r:id="rId2"/>
              </a:rPr>
              <a:t>https://www.youtube.com/watch?v=G9cCfwcIusU</a:t>
            </a:r>
            <a:endParaRPr lang="en-GB" sz="1600" b="1" dirty="0">
              <a:solidFill>
                <a:schemeClr val="bg1">
                  <a:lumMod val="65000"/>
                  <a:lumOff val="35000"/>
                </a:schemeClr>
              </a:solidFill>
            </a:endParaRPr>
          </a:p>
          <a:p>
            <a:pPr>
              <a:buFont typeface="Arial" pitchFamily="34" charset="0"/>
              <a:buChar char="•"/>
            </a:pPr>
            <a:endParaRPr lang="en-GB" sz="2800" b="1" dirty="0">
              <a:solidFill>
                <a:schemeClr val="bg1">
                  <a:lumMod val="65000"/>
                  <a:lumOff val="35000"/>
                </a:schemeClr>
              </a:solidFill>
            </a:endParaRPr>
          </a:p>
          <a:p>
            <a:pPr>
              <a:buFont typeface="Arial" pitchFamily="34" charset="0"/>
              <a:buChar char="•"/>
            </a:pPr>
            <a:r>
              <a:rPr lang="en-GB" sz="2800" b="1" dirty="0">
                <a:solidFill>
                  <a:schemeClr val="bg1">
                    <a:lumMod val="65000"/>
                    <a:lumOff val="35000"/>
                  </a:schemeClr>
                </a:solidFill>
              </a:rPr>
              <a:t>DW: Pre- flight procedures</a:t>
            </a:r>
          </a:p>
          <a:p>
            <a:endParaRPr lang="en-GB" sz="2800" b="1" dirty="0">
              <a:solidFill>
                <a:schemeClr val="bg1">
                  <a:lumMod val="65000"/>
                  <a:lumOff val="35000"/>
                </a:schemeClr>
              </a:solidFill>
            </a:endParaRPr>
          </a:p>
          <a:p>
            <a:pPr marL="514350" indent="-514350">
              <a:buFont typeface="Arial" pitchFamily="34" charset="0"/>
              <a:buChar char="•"/>
            </a:pPr>
            <a:endParaRPr lang="en-GB" sz="2800" b="1" dirty="0">
              <a:solidFill>
                <a:schemeClr val="bg1">
                  <a:lumMod val="65000"/>
                  <a:lumOff val="35000"/>
                </a:schemeClr>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0034" y="0"/>
            <a:ext cx="8229600" cy="1143000"/>
          </a:xfrm>
        </p:spPr>
        <p:txBody>
          <a:bodyPr/>
          <a:lstStyle/>
          <a:p>
            <a:r>
              <a:rPr lang="en-GB" dirty="0">
                <a:effectLst>
                  <a:outerShdw blurRad="38100" dist="38100" dir="2700000" algn="tl">
                    <a:srgbClr val="000000">
                      <a:alpha val="43137"/>
                    </a:srgbClr>
                  </a:outerShdw>
                </a:effectLst>
              </a:rPr>
              <a:t>DRONE + CAMERA OPERATION</a:t>
            </a:r>
            <a:endParaRPr lang="en-GB" dirty="0"/>
          </a:p>
        </p:txBody>
      </p:sp>
      <p:sp>
        <p:nvSpPr>
          <p:cNvPr id="3" name="Content Placeholder 2"/>
          <p:cNvSpPr>
            <a:spLocks noGrp="1"/>
          </p:cNvSpPr>
          <p:nvPr>
            <p:ph idx="1"/>
          </p:nvPr>
        </p:nvSpPr>
        <p:spPr>
          <a:xfrm>
            <a:off x="428596" y="1071546"/>
            <a:ext cx="8572560" cy="5257800"/>
          </a:xfrm>
        </p:spPr>
        <p:txBody>
          <a:bodyPr>
            <a:normAutofit/>
          </a:bodyPr>
          <a:lstStyle/>
          <a:p>
            <a:pPr algn="ctr">
              <a:buNone/>
            </a:pPr>
            <a:r>
              <a:rPr lang="en-GB" b="1" u="sng" dirty="0">
                <a:solidFill>
                  <a:schemeClr val="bg1">
                    <a:lumMod val="65000"/>
                    <a:lumOff val="35000"/>
                  </a:schemeClr>
                </a:solidFill>
              </a:rPr>
              <a:t>2. FLIGHT PROCEDURES</a:t>
            </a:r>
          </a:p>
          <a:p>
            <a:r>
              <a:rPr lang="en-GB" sz="2800" b="1" u="sng" dirty="0">
                <a:solidFill>
                  <a:schemeClr val="bg1">
                    <a:lumMod val="65000"/>
                    <a:lumOff val="35000"/>
                  </a:schemeClr>
                </a:solidFill>
              </a:rPr>
              <a:t>DW video</a:t>
            </a:r>
          </a:p>
          <a:p>
            <a:endParaRPr lang="en-GB" sz="1700" b="1" u="sng" dirty="0">
              <a:solidFill>
                <a:schemeClr val="bg1">
                  <a:lumMod val="65000"/>
                  <a:lumOff val="35000"/>
                </a:schemeClr>
              </a:solidFill>
            </a:endParaRPr>
          </a:p>
          <a:p>
            <a:pPr>
              <a:buNone/>
            </a:pPr>
            <a:endParaRPr lang="en-GB" b="1" u="sng" dirty="0">
              <a:solidFill>
                <a:schemeClr val="bg1">
                  <a:lumMod val="65000"/>
                  <a:lumOff val="35000"/>
                </a:schemeClr>
              </a:solidFill>
            </a:endParaRPr>
          </a:p>
          <a:p>
            <a:pPr algn="ctr">
              <a:buNone/>
            </a:pPr>
            <a:r>
              <a:rPr lang="en-GB" b="1" u="sng" dirty="0">
                <a:solidFill>
                  <a:schemeClr val="bg1">
                    <a:lumMod val="65000"/>
                    <a:lumOff val="35000"/>
                  </a:schemeClr>
                </a:solidFill>
              </a:rPr>
              <a:t> </a:t>
            </a:r>
          </a:p>
          <a:p>
            <a:pPr>
              <a:buNone/>
            </a:pPr>
            <a:endParaRPr lang="en-GB" b="1" u="sng" dirty="0">
              <a:solidFill>
                <a:schemeClr val="bg1">
                  <a:lumMod val="65000"/>
                  <a:lumOff val="35000"/>
                </a:schemeClr>
              </a:solidFill>
            </a:endParaRPr>
          </a:p>
          <a:p>
            <a:endParaRPr lang="en-GB" b="1" u="sng" dirty="0">
              <a:solidFill>
                <a:schemeClr val="bg1">
                  <a:lumMod val="65000"/>
                  <a:lumOff val="35000"/>
                </a:schemeClr>
              </a:solidFill>
            </a:endParaRPr>
          </a:p>
          <a:p>
            <a:pPr algn="ctr">
              <a:buNone/>
            </a:pPr>
            <a:endParaRPr lang="en-GB" sz="900" b="1" u="sng" dirty="0">
              <a:solidFill>
                <a:schemeClr val="bg1">
                  <a:lumMod val="65000"/>
                  <a:lumOff val="35000"/>
                </a:schemeClr>
              </a:solidFill>
            </a:endParaRPr>
          </a:p>
          <a:p>
            <a:pPr algn="ctr">
              <a:buNone/>
            </a:pPr>
            <a:endParaRPr lang="en-GB" b="1" u="sng" dirty="0">
              <a:solidFill>
                <a:schemeClr val="bg1">
                  <a:lumMod val="65000"/>
                  <a:lumOff val="35000"/>
                </a:schemeClr>
              </a:solidFill>
            </a:endParaRPr>
          </a:p>
          <a:p>
            <a:pPr algn="ctr">
              <a:buNone/>
            </a:pPr>
            <a:endParaRPr lang="en-GB" b="1" u="sng" dirty="0">
              <a:solidFill>
                <a:schemeClr val="bg1">
                  <a:lumMod val="65000"/>
                  <a:lumOff val="35000"/>
                </a:schemeClr>
              </a:solidFill>
            </a:endParaRPr>
          </a:p>
        </p:txBody>
      </p:sp>
      <p:pic>
        <p:nvPicPr>
          <p:cNvPr id="4" name="Picture 3" descr="IMG_0404.PNG"/>
          <p:cNvPicPr>
            <a:picLocks noChangeAspect="1"/>
          </p:cNvPicPr>
          <p:nvPr/>
        </p:nvPicPr>
        <p:blipFill>
          <a:blip r:embed="rId2" cstate="print"/>
          <a:stretch>
            <a:fillRect/>
          </a:stretch>
        </p:blipFill>
        <p:spPr>
          <a:xfrm>
            <a:off x="1691680" y="2276872"/>
            <a:ext cx="5857916" cy="4393437"/>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596" y="0"/>
            <a:ext cx="8229600" cy="1143000"/>
          </a:xfrm>
        </p:spPr>
        <p:txBody>
          <a:bodyPr/>
          <a:lstStyle/>
          <a:p>
            <a:r>
              <a:rPr lang="en-GB" dirty="0">
                <a:effectLst>
                  <a:outerShdw blurRad="38100" dist="38100" dir="2700000" algn="tl">
                    <a:srgbClr val="000000">
                      <a:alpha val="43137"/>
                    </a:srgbClr>
                  </a:outerShdw>
                </a:effectLst>
              </a:rPr>
              <a:t>DRONE + CAMERA OPERATION</a:t>
            </a:r>
            <a:endParaRPr lang="en-GB" dirty="0"/>
          </a:p>
        </p:txBody>
      </p:sp>
      <p:sp>
        <p:nvSpPr>
          <p:cNvPr id="3" name="Content Placeholder 2"/>
          <p:cNvSpPr>
            <a:spLocks noGrp="1"/>
          </p:cNvSpPr>
          <p:nvPr>
            <p:ph idx="1"/>
          </p:nvPr>
        </p:nvSpPr>
        <p:spPr>
          <a:xfrm>
            <a:off x="428596" y="1142984"/>
            <a:ext cx="8229600" cy="4525963"/>
          </a:xfrm>
        </p:spPr>
        <p:txBody>
          <a:bodyPr>
            <a:normAutofit fontScale="92500" lnSpcReduction="20000"/>
          </a:bodyPr>
          <a:lstStyle/>
          <a:p>
            <a:pPr>
              <a:buNone/>
            </a:pPr>
            <a:endParaRPr lang="en-GB" b="1" u="sng" dirty="0">
              <a:solidFill>
                <a:schemeClr val="bg1">
                  <a:lumMod val="65000"/>
                  <a:lumOff val="35000"/>
                </a:schemeClr>
              </a:solidFill>
            </a:endParaRPr>
          </a:p>
          <a:p>
            <a:pPr algn="ctr">
              <a:buNone/>
            </a:pPr>
            <a:r>
              <a:rPr lang="en-GB" b="1" u="sng" dirty="0">
                <a:solidFill>
                  <a:schemeClr val="bg1">
                    <a:lumMod val="65000"/>
                    <a:lumOff val="35000"/>
                  </a:schemeClr>
                </a:solidFill>
              </a:rPr>
              <a:t> EMERGENCY PROCEDURES</a:t>
            </a:r>
          </a:p>
          <a:p>
            <a:pPr algn="ctr">
              <a:buNone/>
            </a:pPr>
            <a:r>
              <a:rPr lang="en-GB" b="1" u="sng" dirty="0">
                <a:solidFill>
                  <a:srgbClr val="FF0000"/>
                </a:solidFill>
              </a:rPr>
              <a:t>REFER to QRH</a:t>
            </a:r>
          </a:p>
          <a:p>
            <a:pPr algn="ctr"/>
            <a:endParaRPr lang="en-GB" sz="1600" b="1" dirty="0">
              <a:solidFill>
                <a:schemeClr val="bg1">
                  <a:lumMod val="65000"/>
                  <a:lumOff val="35000"/>
                </a:schemeClr>
              </a:solidFill>
            </a:endParaRPr>
          </a:p>
          <a:p>
            <a:r>
              <a:rPr lang="en-GB" b="1" dirty="0">
                <a:solidFill>
                  <a:schemeClr val="bg1">
                    <a:lumMod val="65000"/>
                    <a:lumOff val="35000"/>
                  </a:schemeClr>
                </a:solidFill>
              </a:rPr>
              <a:t>Failsafe systems</a:t>
            </a:r>
          </a:p>
          <a:p>
            <a:r>
              <a:rPr lang="en-GB" b="1" dirty="0">
                <a:solidFill>
                  <a:schemeClr val="bg1">
                    <a:lumMod val="65000"/>
                    <a:lumOff val="35000"/>
                  </a:schemeClr>
                </a:solidFill>
              </a:rPr>
              <a:t>Return to Home – initiated from App or control button</a:t>
            </a:r>
          </a:p>
          <a:p>
            <a:r>
              <a:rPr lang="en-GB" b="1" dirty="0" err="1">
                <a:solidFill>
                  <a:schemeClr val="bg1">
                    <a:lumMod val="65000"/>
                    <a:lumOff val="35000"/>
                  </a:schemeClr>
                </a:solidFill>
              </a:rPr>
              <a:t>Geofencing</a:t>
            </a:r>
            <a:r>
              <a:rPr lang="en-GB" b="1" dirty="0">
                <a:solidFill>
                  <a:schemeClr val="bg1">
                    <a:lumMod val="65000"/>
                    <a:lumOff val="35000"/>
                  </a:schemeClr>
                </a:solidFill>
              </a:rPr>
              <a:t> – can be set in App</a:t>
            </a:r>
          </a:p>
          <a:p>
            <a:r>
              <a:rPr lang="en-GB" b="1" dirty="0">
                <a:solidFill>
                  <a:schemeClr val="bg1">
                    <a:lumMod val="65000"/>
                    <a:lumOff val="35000"/>
                  </a:schemeClr>
                </a:solidFill>
              </a:rPr>
              <a:t>Crew warning</a:t>
            </a:r>
          </a:p>
          <a:p>
            <a:r>
              <a:rPr lang="en-GB" b="1" dirty="0">
                <a:solidFill>
                  <a:schemeClr val="bg1">
                    <a:lumMod val="65000"/>
                    <a:lumOff val="35000"/>
                  </a:schemeClr>
                </a:solidFill>
              </a:rPr>
              <a:t>Response to Emergency Situations</a:t>
            </a:r>
          </a:p>
          <a:p>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596" y="0"/>
            <a:ext cx="8229600" cy="1143000"/>
          </a:xfrm>
        </p:spPr>
        <p:txBody>
          <a:bodyPr/>
          <a:lstStyle/>
          <a:p>
            <a:r>
              <a:rPr lang="en-GB" dirty="0">
                <a:effectLst>
                  <a:outerShdw blurRad="38100" dist="38100" dir="2700000" algn="tl">
                    <a:srgbClr val="000000">
                      <a:alpha val="43137"/>
                    </a:srgbClr>
                  </a:outerShdw>
                </a:effectLst>
              </a:rPr>
              <a:t>DRONE + CAMERA OPERATION</a:t>
            </a:r>
            <a:endParaRPr lang="en-GB" dirty="0"/>
          </a:p>
        </p:txBody>
      </p:sp>
      <p:sp>
        <p:nvSpPr>
          <p:cNvPr id="3" name="Content Placeholder 2"/>
          <p:cNvSpPr>
            <a:spLocks noGrp="1"/>
          </p:cNvSpPr>
          <p:nvPr>
            <p:ph idx="1"/>
          </p:nvPr>
        </p:nvSpPr>
        <p:spPr>
          <a:xfrm>
            <a:off x="428596" y="1214422"/>
            <a:ext cx="8229600" cy="4525963"/>
          </a:xfrm>
        </p:spPr>
        <p:txBody>
          <a:bodyPr/>
          <a:lstStyle/>
          <a:p>
            <a:pPr algn="ctr">
              <a:buNone/>
            </a:pPr>
            <a:endParaRPr lang="en-GB" b="1" dirty="0">
              <a:solidFill>
                <a:schemeClr val="bg1">
                  <a:lumMod val="65000"/>
                  <a:lumOff val="35000"/>
                </a:schemeClr>
              </a:solidFill>
            </a:endParaRPr>
          </a:p>
          <a:p>
            <a:pPr algn="ctr">
              <a:buNone/>
            </a:pPr>
            <a:endParaRPr lang="en-GB" b="1" dirty="0">
              <a:solidFill>
                <a:schemeClr val="bg1">
                  <a:lumMod val="65000"/>
                  <a:lumOff val="35000"/>
                </a:schemeClr>
              </a:solidFill>
            </a:endParaRPr>
          </a:p>
          <a:p>
            <a:pPr algn="ctr">
              <a:buNone/>
            </a:pPr>
            <a:endParaRPr lang="en-GB" b="1" dirty="0">
              <a:solidFill>
                <a:schemeClr val="bg1">
                  <a:lumMod val="65000"/>
                  <a:lumOff val="35000"/>
                </a:schemeClr>
              </a:solidFill>
            </a:endParaRPr>
          </a:p>
          <a:p>
            <a:pPr algn="ctr">
              <a:buNone/>
            </a:pPr>
            <a:endParaRPr lang="en-GB" b="1" dirty="0">
              <a:solidFill>
                <a:schemeClr val="bg1">
                  <a:lumMod val="65000"/>
                  <a:lumOff val="35000"/>
                </a:schemeClr>
              </a:solidFill>
            </a:endParaRPr>
          </a:p>
        </p:txBody>
      </p:sp>
      <p:sp>
        <p:nvSpPr>
          <p:cNvPr id="8" name="Content Placeholder 2"/>
          <p:cNvSpPr txBox="1">
            <a:spLocks/>
          </p:cNvSpPr>
          <p:nvPr/>
        </p:nvSpPr>
        <p:spPr>
          <a:xfrm>
            <a:off x="428596" y="1142984"/>
            <a:ext cx="8229600" cy="5572164"/>
          </a:xfrm>
          <a:prstGeom prst="rect">
            <a:avLst/>
          </a:prstGeom>
        </p:spPr>
        <p:txBody>
          <a:bodyPr vert="horz" lIns="91440" tIns="45720" rIns="91440" bIns="45720" rtlCol="0">
            <a:normAutofit/>
          </a:bodyPr>
          <a:lstStyle/>
          <a:p>
            <a:pPr marL="342900" marR="0" lvl="0" indent="-34290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3200" b="1" i="0" u="sng" strike="noStrike" kern="1200" cap="none" spc="0" normalizeH="0" baseline="0" noProof="0" dirty="0">
                <a:ln>
                  <a:noFill/>
                </a:ln>
                <a:solidFill>
                  <a:schemeClr val="bg1">
                    <a:lumMod val="65000"/>
                    <a:lumOff val="35000"/>
                  </a:schemeClr>
                </a:solidFill>
                <a:effectLst/>
                <a:uLnTx/>
                <a:uFillTx/>
                <a:latin typeface="+mn-lt"/>
                <a:ea typeface="+mn-ea"/>
                <a:cs typeface="+mn-cs"/>
              </a:rPr>
              <a:t>EMERGENCY</a:t>
            </a:r>
            <a:r>
              <a:rPr kumimoji="0" lang="en-GB" sz="3200" b="1" i="0" u="sng" strike="noStrike" kern="1200" cap="none" spc="0" normalizeH="0" noProof="0" dirty="0">
                <a:ln>
                  <a:noFill/>
                </a:ln>
                <a:solidFill>
                  <a:schemeClr val="bg1">
                    <a:lumMod val="65000"/>
                    <a:lumOff val="35000"/>
                  </a:schemeClr>
                </a:solidFill>
                <a:effectLst/>
                <a:uLnTx/>
                <a:uFillTx/>
                <a:latin typeface="+mn-lt"/>
                <a:ea typeface="+mn-ea"/>
                <a:cs typeface="+mn-cs"/>
              </a:rPr>
              <a:t> PROCEDURES</a:t>
            </a:r>
          </a:p>
          <a:p>
            <a:pPr marL="342900" marR="0" lvl="0" indent="-342900" algn="ctr" defTabSz="914400" rtl="0" eaLnBrk="1" fontAlgn="auto" latinLnBrk="0" hangingPunct="1">
              <a:lnSpc>
                <a:spcPct val="100000"/>
              </a:lnSpc>
              <a:spcBef>
                <a:spcPct val="20000"/>
              </a:spcBef>
              <a:spcAft>
                <a:spcPts val="0"/>
              </a:spcAft>
              <a:buClrTx/>
              <a:buSzTx/>
              <a:buFont typeface="Arial" pitchFamily="34" charset="0"/>
              <a:buNone/>
              <a:tabLst/>
              <a:defRPr/>
            </a:pPr>
            <a:r>
              <a:rPr lang="en-GB" sz="2800" b="1" dirty="0">
                <a:solidFill>
                  <a:srgbClr val="FF0000"/>
                </a:solidFill>
              </a:rPr>
              <a:t>Refer to QRH</a:t>
            </a:r>
            <a:endParaRPr kumimoji="0" lang="en-GB" sz="2800" b="1" i="0" strike="noStrike" kern="1200" cap="none" spc="0" normalizeH="0" noProof="0" dirty="0">
              <a:ln>
                <a:noFill/>
              </a:ln>
              <a:solidFill>
                <a:srgbClr val="FF0000"/>
              </a:solidFill>
              <a:effectLst/>
              <a:uLnTx/>
              <a:uFillTx/>
              <a:latin typeface="+mn-lt"/>
              <a:ea typeface="+mn-ea"/>
              <a:cs typeface="+mn-cs"/>
            </a:endParaRPr>
          </a:p>
          <a:p>
            <a:pPr marL="342900" marR="0" lvl="0" indent="-342900" algn="ctr"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3200" b="1" i="0" u="sng" strike="noStrike" kern="1200" cap="none" spc="0" normalizeH="0" baseline="0" noProof="0" dirty="0">
              <a:ln>
                <a:noFill/>
              </a:ln>
              <a:solidFill>
                <a:schemeClr val="bg1">
                  <a:lumMod val="65000"/>
                  <a:lumOff val="35000"/>
                </a:schemeClr>
              </a:solidFill>
              <a:effectLst/>
              <a:uLnTx/>
              <a:uFillTx/>
              <a:latin typeface="+mn-lt"/>
              <a:ea typeface="+mn-ea"/>
              <a:cs typeface="+mn-cs"/>
            </a:endParaRPr>
          </a:p>
          <a:p>
            <a:pPr marL="342900" marR="0" lvl="0" indent="-342900"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800" b="1" i="0" strike="noStrike" kern="1200" cap="none" spc="0" normalizeH="0" noProof="0" dirty="0">
                <a:ln>
                  <a:noFill/>
                </a:ln>
                <a:solidFill>
                  <a:schemeClr val="bg1">
                    <a:lumMod val="65000"/>
                    <a:lumOff val="35000"/>
                  </a:schemeClr>
                </a:solidFill>
                <a:effectLst/>
                <a:uLnTx/>
                <a:uFillTx/>
                <a:latin typeface="+mn-lt"/>
                <a:ea typeface="+mn-ea"/>
                <a:cs typeface="+mn-cs"/>
              </a:rPr>
              <a:t>Incident management</a:t>
            </a:r>
          </a:p>
          <a:p>
            <a:pPr marL="342900" marR="0" lvl="0" indent="-342900" defTabSz="914400" rtl="0" eaLnBrk="1" fontAlgn="auto" latinLnBrk="0" hangingPunct="1">
              <a:lnSpc>
                <a:spcPct val="100000"/>
              </a:lnSpc>
              <a:spcBef>
                <a:spcPct val="20000"/>
              </a:spcBef>
              <a:spcAft>
                <a:spcPts val="0"/>
              </a:spcAft>
              <a:buClrTx/>
              <a:buSzTx/>
              <a:buFont typeface="Arial" pitchFamily="34" charset="0"/>
              <a:buChar char="•"/>
              <a:tabLst/>
              <a:defRPr/>
            </a:pPr>
            <a:endParaRPr kumimoji="0" lang="en-GB" sz="2800" b="1" i="0" strike="noStrike" kern="1200" cap="none" spc="0" normalizeH="0" noProof="0" dirty="0">
              <a:ln>
                <a:noFill/>
              </a:ln>
              <a:solidFill>
                <a:schemeClr val="bg1">
                  <a:lumMod val="65000"/>
                  <a:lumOff val="35000"/>
                </a:schemeClr>
              </a:solidFill>
              <a:effectLst/>
              <a:uLnTx/>
              <a:uFillTx/>
              <a:latin typeface="+mn-lt"/>
              <a:ea typeface="+mn-ea"/>
              <a:cs typeface="+mn-cs"/>
            </a:endParaRPr>
          </a:p>
          <a:p>
            <a:pPr marL="342900" marR="0" lvl="0" indent="-342900" defTabSz="914400" rtl="0" eaLnBrk="1" fontAlgn="auto" latinLnBrk="0" hangingPunct="1">
              <a:lnSpc>
                <a:spcPct val="100000"/>
              </a:lnSpc>
              <a:spcBef>
                <a:spcPct val="20000"/>
              </a:spcBef>
              <a:spcAft>
                <a:spcPts val="0"/>
              </a:spcAft>
              <a:buClrTx/>
              <a:buSzTx/>
              <a:buFont typeface="Arial" pitchFamily="34" charset="0"/>
              <a:buChar char="•"/>
              <a:tabLst/>
              <a:defRPr/>
            </a:pPr>
            <a:r>
              <a:rPr lang="en-GB" sz="2800" b="1" baseline="0" dirty="0">
                <a:solidFill>
                  <a:schemeClr val="bg1">
                    <a:lumMod val="65000"/>
                    <a:lumOff val="35000"/>
                  </a:schemeClr>
                </a:solidFill>
              </a:rPr>
              <a:t>Mandatory incident</a:t>
            </a:r>
            <a:r>
              <a:rPr lang="en-GB" sz="2800" b="1" dirty="0">
                <a:solidFill>
                  <a:schemeClr val="bg1">
                    <a:lumMod val="65000"/>
                    <a:lumOff val="35000"/>
                  </a:schemeClr>
                </a:solidFill>
              </a:rPr>
              <a:t> </a:t>
            </a:r>
            <a:r>
              <a:rPr lang="en-GB" sz="2800" b="1" baseline="0" dirty="0">
                <a:solidFill>
                  <a:schemeClr val="bg1">
                    <a:lumMod val="65000"/>
                    <a:lumOff val="35000"/>
                  </a:schemeClr>
                </a:solidFill>
              </a:rPr>
              <a:t>occurrence report</a:t>
            </a:r>
          </a:p>
          <a:p>
            <a:pPr marL="342900" lvl="0" indent="-342900">
              <a:spcBef>
                <a:spcPct val="20000"/>
              </a:spcBef>
              <a:buFont typeface="Arial" pitchFamily="34" charset="0"/>
              <a:buChar char="•"/>
              <a:defRPr/>
            </a:pPr>
            <a:r>
              <a:rPr lang="en-GB" sz="2800" u="sng" dirty="0">
                <a:hlinkClick r:id="rId2"/>
              </a:rPr>
              <a:t>http://www.aviationreporting.eu/</a:t>
            </a:r>
            <a:endParaRPr lang="en-GB" sz="2800" b="1" baseline="0" dirty="0">
              <a:solidFill>
                <a:schemeClr val="bg1">
                  <a:lumMod val="65000"/>
                  <a:lumOff val="35000"/>
                </a:schemeClr>
              </a:solidFill>
            </a:endParaRPr>
          </a:p>
          <a:p>
            <a:pPr marL="342900" marR="0" lvl="0" indent="-342900" defTabSz="914400" rtl="0" eaLnBrk="1" fontAlgn="auto" latinLnBrk="0" hangingPunct="1">
              <a:lnSpc>
                <a:spcPct val="100000"/>
              </a:lnSpc>
              <a:spcBef>
                <a:spcPct val="20000"/>
              </a:spcBef>
              <a:spcAft>
                <a:spcPts val="0"/>
              </a:spcAft>
              <a:buClrTx/>
              <a:buSzTx/>
              <a:buFont typeface="Arial" pitchFamily="34" charset="0"/>
              <a:buChar char="•"/>
              <a:tabLst/>
              <a:defRPr/>
            </a:pPr>
            <a:endParaRPr kumimoji="0" lang="en-GB" sz="2800" b="1" i="0" strike="noStrike" kern="1200" cap="none" spc="0" normalizeH="0" baseline="0" noProof="0" dirty="0">
              <a:ln>
                <a:noFill/>
              </a:ln>
              <a:solidFill>
                <a:schemeClr val="bg1">
                  <a:lumMod val="65000"/>
                  <a:lumOff val="35000"/>
                </a:schemeClr>
              </a:solidFill>
              <a:effectLst/>
              <a:uLnTx/>
              <a:uFillTx/>
              <a:latin typeface="+mn-lt"/>
              <a:ea typeface="+mn-ea"/>
              <a:cs typeface="+mn-cs"/>
            </a:endParaRPr>
          </a:p>
          <a:p>
            <a:pPr marL="342900" marR="0" lvl="0" indent="-342900" algn="ctr" defTabSz="914400" rtl="0" eaLnBrk="1" fontAlgn="auto" latinLnBrk="0" hangingPunct="1">
              <a:lnSpc>
                <a:spcPct val="100000"/>
              </a:lnSpc>
              <a:spcBef>
                <a:spcPct val="20000"/>
              </a:spcBef>
              <a:spcAft>
                <a:spcPts val="0"/>
              </a:spcAft>
              <a:buClrTx/>
              <a:buSzTx/>
              <a:buFont typeface="Arial" pitchFamily="34" charset="0"/>
              <a:buChar char="•"/>
              <a:tabLst/>
              <a:defRPr/>
            </a:pPr>
            <a:endParaRPr kumimoji="0" lang="en-GB" sz="3200" b="0" i="0" u="none" strike="noStrike" kern="1200" cap="none" spc="0" normalizeH="0" baseline="0" noProof="0" dirty="0">
              <a:ln>
                <a:noFill/>
              </a:ln>
              <a:solidFill>
                <a:schemeClr val="tx1"/>
              </a:solidFill>
              <a:effectLst/>
              <a:uLnTx/>
              <a:uFillTx/>
              <a:latin typeface="+mn-lt"/>
              <a:ea typeface="+mn-ea"/>
              <a:cs typeface="+mn-cs"/>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596" y="0"/>
            <a:ext cx="8229600" cy="1143000"/>
          </a:xfrm>
        </p:spPr>
        <p:txBody>
          <a:bodyPr/>
          <a:lstStyle/>
          <a:p>
            <a:r>
              <a:rPr lang="en-GB" dirty="0">
                <a:effectLst>
                  <a:outerShdw blurRad="38100" dist="38100" dir="2700000" algn="tl">
                    <a:srgbClr val="000000">
                      <a:alpha val="43137"/>
                    </a:srgbClr>
                  </a:outerShdw>
                </a:effectLst>
              </a:rPr>
              <a:t>DRONE + CAMERA OPERATION</a:t>
            </a:r>
            <a:endParaRPr lang="en-GB" dirty="0"/>
          </a:p>
        </p:txBody>
      </p:sp>
      <p:sp>
        <p:nvSpPr>
          <p:cNvPr id="9" name="TextBox 8"/>
          <p:cNvSpPr txBox="1"/>
          <p:nvPr/>
        </p:nvSpPr>
        <p:spPr>
          <a:xfrm>
            <a:off x="1571604" y="1142984"/>
            <a:ext cx="6715172" cy="584775"/>
          </a:xfrm>
          <a:prstGeom prst="rect">
            <a:avLst/>
          </a:prstGeom>
          <a:noFill/>
        </p:spPr>
        <p:txBody>
          <a:bodyPr wrap="square" rtlCol="0">
            <a:spAutoFit/>
          </a:bodyPr>
          <a:lstStyle/>
          <a:p>
            <a:pPr algn="ctr"/>
            <a:r>
              <a:rPr lang="en-GB" sz="3200" b="1" u="sng" dirty="0">
                <a:solidFill>
                  <a:schemeClr val="bg1">
                    <a:lumMod val="65000"/>
                    <a:lumOff val="35000"/>
                  </a:schemeClr>
                </a:solidFill>
              </a:rPr>
              <a:t>3. TECHNIQUES</a:t>
            </a:r>
          </a:p>
        </p:txBody>
      </p:sp>
      <p:sp>
        <p:nvSpPr>
          <p:cNvPr id="5" name="Content Placeholder 4"/>
          <p:cNvSpPr>
            <a:spLocks noGrp="1"/>
          </p:cNvSpPr>
          <p:nvPr>
            <p:ph idx="1"/>
          </p:nvPr>
        </p:nvSpPr>
        <p:spPr>
          <a:xfrm>
            <a:off x="642910" y="1928802"/>
            <a:ext cx="8229600" cy="4525963"/>
          </a:xfrm>
        </p:spPr>
        <p:txBody>
          <a:bodyPr/>
          <a:lstStyle/>
          <a:p>
            <a:r>
              <a:rPr lang="en-GB" sz="2800" b="1" dirty="0">
                <a:solidFill>
                  <a:schemeClr val="bg1">
                    <a:lumMod val="65000"/>
                    <a:lumOff val="35000"/>
                  </a:schemeClr>
                </a:solidFill>
              </a:rPr>
              <a:t>Cinematic filming examples/techniques</a:t>
            </a:r>
          </a:p>
          <a:p>
            <a:r>
              <a:rPr lang="en-GB" sz="1600" dirty="0">
                <a:hlinkClick r:id="rId2"/>
              </a:rPr>
              <a:t>https://www.youtube.com/watch?v=JlCSTat6k_M</a:t>
            </a:r>
            <a:endParaRPr lang="en-GB" sz="1600" dirty="0"/>
          </a:p>
          <a:p>
            <a:r>
              <a:rPr lang="en-GB" sz="1600" dirty="0">
                <a:hlinkClick r:id="rId3"/>
              </a:rPr>
              <a:t>https://blog.pond5.com/4240-5-essential-drone-cinematography-techniques/</a:t>
            </a:r>
            <a:endParaRPr lang="en-GB" sz="1600" dirty="0"/>
          </a:p>
          <a:p>
            <a:r>
              <a:rPr lang="en-GB" sz="1600" b="1" dirty="0">
                <a:solidFill>
                  <a:schemeClr val="bg1">
                    <a:lumMod val="65000"/>
                    <a:lumOff val="35000"/>
                  </a:schemeClr>
                </a:solidFill>
              </a:rPr>
              <a:t>DJI FILM SCHOOL</a:t>
            </a:r>
          </a:p>
          <a:p>
            <a:r>
              <a:rPr lang="en-GB" sz="1600" dirty="0">
                <a:hlinkClick r:id="rId4"/>
              </a:rPr>
              <a:t>https://www.youtube.com/user/djiinnovations/playlists?view=50&amp;sort=dd&amp;shelf_id=28</a:t>
            </a:r>
            <a:endParaRPr lang="en-GB" sz="1600" dirty="0"/>
          </a:p>
          <a:p>
            <a:r>
              <a:rPr lang="en-GB" sz="1600" b="1" dirty="0" err="1">
                <a:solidFill>
                  <a:schemeClr val="bg1">
                    <a:lumMod val="65000"/>
                    <a:lumOff val="35000"/>
                  </a:schemeClr>
                </a:solidFill>
              </a:rPr>
              <a:t>Wex</a:t>
            </a:r>
            <a:r>
              <a:rPr lang="en-GB" sz="1600" b="1" dirty="0">
                <a:solidFill>
                  <a:schemeClr val="bg1">
                    <a:lumMod val="65000"/>
                    <a:lumOff val="35000"/>
                  </a:schemeClr>
                </a:solidFill>
              </a:rPr>
              <a:t> photo</a:t>
            </a:r>
          </a:p>
          <a:p>
            <a:r>
              <a:rPr lang="en-GB" sz="1600" dirty="0">
                <a:hlinkClick r:id="rId5"/>
              </a:rPr>
              <a:t>https://www.youtube.com/watch?v=x2MBWc3ic04</a:t>
            </a:r>
            <a:endParaRPr lang="en-GB" sz="1600" dirty="0"/>
          </a:p>
          <a:p>
            <a:r>
              <a:rPr lang="en-GB" sz="2800" b="1" dirty="0">
                <a:solidFill>
                  <a:schemeClr val="bg1">
                    <a:lumMod val="65000"/>
                    <a:lumOff val="35000"/>
                  </a:schemeClr>
                </a:solidFill>
              </a:rPr>
              <a:t>Colour grading</a:t>
            </a:r>
          </a:p>
          <a:p>
            <a:r>
              <a:rPr lang="en-GB" sz="1600" dirty="0">
                <a:hlinkClick r:id="rId6"/>
              </a:rPr>
              <a:t>https://uavcoach.com/aerial-videography/#fly</a:t>
            </a:r>
            <a:endParaRPr lang="en-GB" sz="1600" dirty="0"/>
          </a:p>
          <a:p>
            <a:r>
              <a:rPr lang="en-GB" sz="2800" b="1" dirty="0">
                <a:solidFill>
                  <a:schemeClr val="bg1">
                    <a:lumMod val="65000"/>
                    <a:lumOff val="35000"/>
                  </a:schemeClr>
                </a:solidFill>
              </a:rPr>
              <a:t>Camera </a:t>
            </a:r>
            <a:r>
              <a:rPr lang="en-GB" sz="2800" b="1" dirty="0" err="1">
                <a:solidFill>
                  <a:schemeClr val="bg1">
                    <a:lumMod val="65000"/>
                    <a:lumOff val="35000"/>
                  </a:schemeClr>
                </a:solidFill>
              </a:rPr>
              <a:t>Gimbal</a:t>
            </a:r>
            <a:r>
              <a:rPr lang="en-GB" sz="2800" b="1" dirty="0">
                <a:solidFill>
                  <a:schemeClr val="bg1">
                    <a:lumMod val="65000"/>
                    <a:lumOff val="35000"/>
                  </a:schemeClr>
                </a:solidFill>
              </a:rPr>
              <a:t> control</a:t>
            </a:r>
          </a:p>
          <a:p>
            <a:r>
              <a:rPr lang="en-GB" sz="1600" dirty="0">
                <a:hlinkClick r:id="rId7"/>
              </a:rPr>
              <a:t>https://www.youtube.com/watch?v=GonA_sWn9lU</a:t>
            </a:r>
            <a:endParaRPr lang="en-GB" sz="1600" dirty="0"/>
          </a:p>
          <a:p>
            <a:endParaRPr lang="en-GB" sz="16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0034" y="0"/>
            <a:ext cx="8229600" cy="1143000"/>
          </a:xfrm>
        </p:spPr>
        <p:txBody>
          <a:bodyPr/>
          <a:lstStyle/>
          <a:p>
            <a:r>
              <a:rPr lang="en-GB" dirty="0">
                <a:effectLst>
                  <a:outerShdw blurRad="38100" dist="38100" dir="2700000" algn="tl">
                    <a:srgbClr val="000000">
                      <a:alpha val="43137"/>
                    </a:srgbClr>
                  </a:outerShdw>
                </a:effectLst>
              </a:rPr>
              <a:t>DRONE + CAMERA OPERATION</a:t>
            </a:r>
            <a:endParaRPr lang="en-GB" dirty="0"/>
          </a:p>
        </p:txBody>
      </p:sp>
      <p:sp>
        <p:nvSpPr>
          <p:cNvPr id="5" name="Content Placeholder 2"/>
          <p:cNvSpPr>
            <a:spLocks noGrp="1"/>
          </p:cNvSpPr>
          <p:nvPr>
            <p:ph idx="1"/>
          </p:nvPr>
        </p:nvSpPr>
        <p:spPr>
          <a:xfrm>
            <a:off x="428596" y="1071546"/>
            <a:ext cx="8229600" cy="4525963"/>
          </a:xfrm>
        </p:spPr>
        <p:txBody>
          <a:bodyPr>
            <a:normAutofit/>
          </a:bodyPr>
          <a:lstStyle/>
          <a:p>
            <a:pPr algn="ctr">
              <a:buNone/>
            </a:pPr>
            <a:endParaRPr lang="en-GB" b="1" dirty="0">
              <a:solidFill>
                <a:schemeClr val="bg1">
                  <a:lumMod val="65000"/>
                  <a:lumOff val="35000"/>
                </a:schemeClr>
              </a:solidFill>
            </a:endParaRPr>
          </a:p>
          <a:p>
            <a:pPr algn="ctr">
              <a:buNone/>
            </a:pPr>
            <a:endParaRPr lang="en-GB" b="1" u="sng" dirty="0">
              <a:solidFill>
                <a:schemeClr val="bg1">
                  <a:lumMod val="65000"/>
                  <a:lumOff val="35000"/>
                </a:schemeClr>
              </a:solidFill>
            </a:endParaRPr>
          </a:p>
          <a:p>
            <a:pPr algn="ctr">
              <a:buNone/>
            </a:pPr>
            <a:endParaRPr lang="en-GB" b="1" u="sng" dirty="0">
              <a:solidFill>
                <a:schemeClr val="bg1">
                  <a:lumMod val="65000"/>
                  <a:lumOff val="35000"/>
                </a:schemeClr>
              </a:solidFill>
            </a:endParaRPr>
          </a:p>
          <a:p>
            <a:pPr algn="ctr"/>
            <a:endParaRPr lang="en-GB" dirty="0"/>
          </a:p>
        </p:txBody>
      </p:sp>
      <p:sp>
        <p:nvSpPr>
          <p:cNvPr id="4" name="TextBox 3"/>
          <p:cNvSpPr txBox="1"/>
          <p:nvPr/>
        </p:nvSpPr>
        <p:spPr>
          <a:xfrm>
            <a:off x="857224" y="1214422"/>
            <a:ext cx="7715304" cy="5447645"/>
          </a:xfrm>
          <a:prstGeom prst="rect">
            <a:avLst/>
          </a:prstGeom>
          <a:noFill/>
        </p:spPr>
        <p:txBody>
          <a:bodyPr wrap="square" rtlCol="0">
            <a:spAutoFit/>
          </a:bodyPr>
          <a:lstStyle/>
          <a:p>
            <a:pPr marL="514350" indent="-514350" algn="ctr"/>
            <a:r>
              <a:rPr lang="en-GB" sz="3200" b="1" u="sng" dirty="0">
                <a:solidFill>
                  <a:schemeClr val="bg1">
                    <a:lumMod val="65000"/>
                    <a:lumOff val="35000"/>
                  </a:schemeClr>
                </a:solidFill>
              </a:rPr>
              <a:t>4. POST FLIGHT PROCEDURES + LOGGING </a:t>
            </a:r>
          </a:p>
          <a:p>
            <a:pPr marL="514350" indent="-514350" algn="ctr">
              <a:buFont typeface="Arial" pitchFamily="34" charset="0"/>
              <a:buChar char="•"/>
            </a:pPr>
            <a:endParaRPr lang="en-GB" sz="1600" b="1" u="sng" dirty="0">
              <a:solidFill>
                <a:schemeClr val="bg1">
                  <a:lumMod val="65000"/>
                  <a:lumOff val="35000"/>
                </a:schemeClr>
              </a:solidFill>
            </a:endParaRPr>
          </a:p>
          <a:p>
            <a:pPr algn="ctr"/>
            <a:r>
              <a:rPr lang="en-GB" sz="3200" b="1" u="sng" dirty="0">
                <a:solidFill>
                  <a:schemeClr val="bg1">
                    <a:lumMod val="65000"/>
                    <a:lumOff val="35000"/>
                  </a:schemeClr>
                </a:solidFill>
              </a:rPr>
              <a:t>Post Flight </a:t>
            </a:r>
          </a:p>
          <a:p>
            <a:pPr algn="ctr"/>
            <a:endParaRPr lang="en-GB" sz="1600" b="1" u="sng" dirty="0">
              <a:solidFill>
                <a:schemeClr val="bg1">
                  <a:lumMod val="65000"/>
                  <a:lumOff val="35000"/>
                </a:schemeClr>
              </a:solidFill>
            </a:endParaRPr>
          </a:p>
          <a:p>
            <a:pPr>
              <a:buFont typeface="Arial" pitchFamily="34" charset="0"/>
              <a:buChar char="•"/>
            </a:pPr>
            <a:r>
              <a:rPr lang="en-GB" sz="2800" b="1" dirty="0">
                <a:solidFill>
                  <a:schemeClr val="bg1">
                    <a:lumMod val="65000"/>
                    <a:lumOff val="35000"/>
                  </a:schemeClr>
                </a:solidFill>
              </a:rPr>
              <a:t>Ensure all components are turned off</a:t>
            </a:r>
          </a:p>
          <a:p>
            <a:pPr>
              <a:buFont typeface="Arial" pitchFamily="34" charset="0"/>
              <a:buChar char="•"/>
            </a:pPr>
            <a:r>
              <a:rPr lang="en-GB" sz="2800" b="1" dirty="0">
                <a:solidFill>
                  <a:schemeClr val="bg1">
                    <a:lumMod val="65000"/>
                    <a:lumOff val="35000"/>
                  </a:schemeClr>
                </a:solidFill>
              </a:rPr>
              <a:t>Check props and Airframe for damage</a:t>
            </a:r>
          </a:p>
          <a:p>
            <a:pPr>
              <a:buFont typeface="Arial" pitchFamily="34" charset="0"/>
              <a:buChar char="•"/>
            </a:pPr>
            <a:r>
              <a:rPr lang="en-GB" sz="2800" b="1" dirty="0">
                <a:solidFill>
                  <a:schemeClr val="bg1">
                    <a:lumMod val="65000"/>
                    <a:lumOff val="35000"/>
                  </a:schemeClr>
                </a:solidFill>
              </a:rPr>
              <a:t>Remove and back up SD card</a:t>
            </a:r>
          </a:p>
          <a:p>
            <a:pPr>
              <a:buFont typeface="Arial" pitchFamily="34" charset="0"/>
              <a:buChar char="•"/>
            </a:pPr>
            <a:r>
              <a:rPr lang="en-GB" sz="2800" b="1" dirty="0">
                <a:solidFill>
                  <a:schemeClr val="bg1">
                    <a:lumMod val="65000"/>
                    <a:lumOff val="35000"/>
                  </a:schemeClr>
                </a:solidFill>
              </a:rPr>
              <a:t>Remove battery and charge as per manual</a:t>
            </a:r>
          </a:p>
          <a:p>
            <a:pPr>
              <a:buFont typeface="Arial" pitchFamily="34" charset="0"/>
              <a:buChar char="•"/>
            </a:pPr>
            <a:r>
              <a:rPr lang="en-GB" sz="2800" b="1" dirty="0">
                <a:solidFill>
                  <a:schemeClr val="bg1">
                    <a:lumMod val="65000"/>
                    <a:lumOff val="35000"/>
                  </a:schemeClr>
                </a:solidFill>
              </a:rPr>
              <a:t>Repack components and UAS</a:t>
            </a:r>
          </a:p>
          <a:p>
            <a:pPr>
              <a:buFont typeface="Arial" pitchFamily="34" charset="0"/>
              <a:buChar char="•"/>
            </a:pPr>
            <a:r>
              <a:rPr lang="en-GB" sz="2800" b="1" dirty="0">
                <a:solidFill>
                  <a:schemeClr val="bg1">
                    <a:lumMod val="65000"/>
                    <a:lumOff val="35000"/>
                  </a:schemeClr>
                </a:solidFill>
              </a:rPr>
              <a:t>Check site is clear and left as found</a:t>
            </a:r>
          </a:p>
          <a:p>
            <a:pPr>
              <a:buFont typeface="Arial" pitchFamily="34" charset="0"/>
              <a:buChar char="•"/>
            </a:pPr>
            <a:r>
              <a:rPr lang="en-GB" sz="2800" b="1" dirty="0">
                <a:solidFill>
                  <a:schemeClr val="bg1">
                    <a:lumMod val="65000"/>
                    <a:lumOff val="35000"/>
                  </a:schemeClr>
                </a:solidFill>
              </a:rPr>
              <a:t>Inform authorities or public if required that operation is completed</a:t>
            </a:r>
          </a:p>
          <a:p>
            <a:pPr marL="514350" indent="-514350">
              <a:buFont typeface="Arial" pitchFamily="34" charset="0"/>
              <a:buChar char="•"/>
            </a:pPr>
            <a:endParaRPr lang="en-GB" sz="2800" b="1" dirty="0">
              <a:solidFill>
                <a:schemeClr val="bg1">
                  <a:lumMod val="65000"/>
                  <a:lumOff val="35000"/>
                </a:schemeClr>
              </a:solidFil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1472" y="0"/>
            <a:ext cx="8229600" cy="1143000"/>
          </a:xfrm>
        </p:spPr>
        <p:txBody>
          <a:bodyPr/>
          <a:lstStyle/>
          <a:p>
            <a:r>
              <a:rPr lang="en-GB" dirty="0">
                <a:effectLst>
                  <a:outerShdw blurRad="38100" dist="38100" dir="2700000" algn="tl">
                    <a:srgbClr val="000000">
                      <a:alpha val="43137"/>
                    </a:srgbClr>
                  </a:outerShdw>
                </a:effectLst>
              </a:rPr>
              <a:t>DRONE + CAMERA OPERATION</a:t>
            </a:r>
            <a:endParaRPr lang="en-GB" dirty="0"/>
          </a:p>
        </p:txBody>
      </p:sp>
      <p:sp>
        <p:nvSpPr>
          <p:cNvPr id="5" name="Content Placeholder 4"/>
          <p:cNvSpPr>
            <a:spLocks noGrp="1"/>
          </p:cNvSpPr>
          <p:nvPr>
            <p:ph idx="1"/>
          </p:nvPr>
        </p:nvSpPr>
        <p:spPr>
          <a:xfrm>
            <a:off x="457200" y="1071546"/>
            <a:ext cx="8229600" cy="5572164"/>
          </a:xfrm>
        </p:spPr>
        <p:txBody>
          <a:bodyPr>
            <a:normAutofit/>
          </a:bodyPr>
          <a:lstStyle/>
          <a:p>
            <a:pPr algn="ctr">
              <a:buNone/>
            </a:pPr>
            <a:r>
              <a:rPr lang="en-GB" b="1" u="sng" dirty="0">
                <a:solidFill>
                  <a:schemeClr val="bg1">
                    <a:lumMod val="65000"/>
                    <a:lumOff val="35000"/>
                  </a:schemeClr>
                </a:solidFill>
              </a:rPr>
              <a:t>LOGGING</a:t>
            </a:r>
          </a:p>
          <a:p>
            <a:r>
              <a:rPr lang="en-GB" sz="2800" b="1" dirty="0">
                <a:solidFill>
                  <a:schemeClr val="bg1">
                    <a:lumMod val="65000"/>
                    <a:lumOff val="35000"/>
                  </a:schemeClr>
                </a:solidFill>
              </a:rPr>
              <a:t>Synchronise your  flight data from DJI app to </a:t>
            </a:r>
            <a:r>
              <a:rPr lang="en-GB" sz="2800" b="1" dirty="0" err="1">
                <a:solidFill>
                  <a:schemeClr val="bg1">
                    <a:lumMod val="65000"/>
                    <a:lumOff val="35000"/>
                  </a:schemeClr>
                </a:solidFill>
              </a:rPr>
              <a:t>Airdata</a:t>
            </a:r>
            <a:endParaRPr lang="en-GB" sz="2800" b="1" dirty="0">
              <a:solidFill>
                <a:schemeClr val="bg1">
                  <a:lumMod val="65000"/>
                  <a:lumOff val="35000"/>
                </a:schemeClr>
              </a:solidFill>
            </a:endParaRPr>
          </a:p>
          <a:p>
            <a:endParaRPr lang="en-GB" sz="2800" b="1" dirty="0">
              <a:solidFill>
                <a:schemeClr val="bg1">
                  <a:lumMod val="65000"/>
                  <a:lumOff val="35000"/>
                </a:schemeClr>
              </a:solidFill>
            </a:endParaRPr>
          </a:p>
          <a:p>
            <a:endParaRPr lang="en-GB" dirty="0"/>
          </a:p>
        </p:txBody>
      </p:sp>
      <p:pic>
        <p:nvPicPr>
          <p:cNvPr id="1027" name="Picture 3"/>
          <p:cNvPicPr>
            <a:picLocks noChangeAspect="1" noChangeArrowheads="1"/>
          </p:cNvPicPr>
          <p:nvPr/>
        </p:nvPicPr>
        <p:blipFill>
          <a:blip r:embed="rId2"/>
          <a:srcRect r="49213"/>
          <a:stretch>
            <a:fillRect/>
          </a:stretch>
        </p:blipFill>
        <p:spPr bwMode="auto">
          <a:xfrm>
            <a:off x="1000100" y="2285992"/>
            <a:ext cx="6955144" cy="4572008"/>
          </a:xfrm>
          <a:prstGeom prst="rect">
            <a:avLst/>
          </a:prstGeom>
          <a:noFill/>
          <a:ln w="9525">
            <a:noFill/>
            <a:miter lim="800000"/>
            <a:headEnd/>
            <a:tailEnd/>
          </a:ln>
          <a:effec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596" y="0"/>
            <a:ext cx="8229600" cy="1143000"/>
          </a:xfrm>
        </p:spPr>
        <p:txBody>
          <a:bodyPr/>
          <a:lstStyle/>
          <a:p>
            <a:r>
              <a:rPr lang="en-GB" dirty="0">
                <a:effectLst>
                  <a:outerShdw blurRad="38100" dist="38100" dir="2700000" algn="tl">
                    <a:srgbClr val="000000">
                      <a:alpha val="43137"/>
                    </a:srgbClr>
                  </a:outerShdw>
                </a:effectLst>
              </a:rPr>
              <a:t>DRONE + CAMERA OPERATION</a:t>
            </a:r>
            <a:endParaRPr lang="en-GB" dirty="0"/>
          </a:p>
        </p:txBody>
      </p:sp>
      <p:pic>
        <p:nvPicPr>
          <p:cNvPr id="2050" name="Picture 2"/>
          <p:cNvPicPr>
            <a:picLocks noGrp="1" noChangeAspect="1" noChangeArrowheads="1"/>
          </p:cNvPicPr>
          <p:nvPr>
            <p:ph idx="1"/>
          </p:nvPr>
        </p:nvPicPr>
        <p:blipFill>
          <a:blip r:embed="rId2"/>
          <a:srcRect r="49213"/>
          <a:stretch>
            <a:fillRect/>
          </a:stretch>
        </p:blipFill>
        <p:spPr bwMode="auto">
          <a:xfrm>
            <a:off x="285720" y="1000108"/>
            <a:ext cx="8585266" cy="5643578"/>
          </a:xfrm>
          <a:prstGeom prst="rect">
            <a:avLst/>
          </a:prstGeom>
          <a:noFill/>
          <a:ln w="9525">
            <a:noFill/>
            <a:miter lim="800000"/>
            <a:headEnd/>
            <a:tailEnd/>
          </a:ln>
          <a:effec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0034" y="0"/>
            <a:ext cx="8229600" cy="1143000"/>
          </a:xfrm>
        </p:spPr>
        <p:txBody>
          <a:bodyPr/>
          <a:lstStyle/>
          <a:p>
            <a:r>
              <a:rPr lang="en-GB" dirty="0">
                <a:effectLst>
                  <a:outerShdw blurRad="38100" dist="38100" dir="2700000" algn="tl">
                    <a:srgbClr val="000000">
                      <a:alpha val="43137"/>
                    </a:srgbClr>
                  </a:outerShdw>
                </a:effectLst>
              </a:rPr>
              <a:t>DRONE + CAMERA OPERATION</a:t>
            </a:r>
            <a:endParaRPr lang="en-GB" dirty="0"/>
          </a:p>
        </p:txBody>
      </p:sp>
      <p:sp>
        <p:nvSpPr>
          <p:cNvPr id="3" name="Content Placeholder 2"/>
          <p:cNvSpPr>
            <a:spLocks noGrp="1"/>
          </p:cNvSpPr>
          <p:nvPr>
            <p:ph idx="1"/>
          </p:nvPr>
        </p:nvSpPr>
        <p:spPr>
          <a:xfrm>
            <a:off x="428596" y="1000108"/>
            <a:ext cx="8229600" cy="5643602"/>
          </a:xfrm>
        </p:spPr>
        <p:txBody>
          <a:bodyPr>
            <a:normAutofit fontScale="92500" lnSpcReduction="10000"/>
          </a:bodyPr>
          <a:lstStyle/>
          <a:p>
            <a:pPr algn="ctr">
              <a:buNone/>
            </a:pPr>
            <a:r>
              <a:rPr lang="en-GB" b="1" u="sng" dirty="0">
                <a:solidFill>
                  <a:schemeClr val="bg1">
                    <a:lumMod val="65000"/>
                    <a:lumOff val="35000"/>
                  </a:schemeClr>
                </a:solidFill>
              </a:rPr>
              <a:t> USEFUL WEBSITES AND APPS</a:t>
            </a:r>
          </a:p>
          <a:p>
            <a:pPr>
              <a:buNone/>
            </a:pPr>
            <a:r>
              <a:rPr lang="en-GB" sz="2800" b="1" u="sng" dirty="0">
                <a:solidFill>
                  <a:schemeClr val="bg1">
                    <a:lumMod val="65000"/>
                    <a:lumOff val="35000"/>
                  </a:schemeClr>
                </a:solidFill>
              </a:rPr>
              <a:t>Weather:</a:t>
            </a:r>
          </a:p>
          <a:p>
            <a:pPr>
              <a:buNone/>
            </a:pPr>
            <a:r>
              <a:rPr lang="en-GB" sz="1600" dirty="0">
                <a:hlinkClick r:id="rId2"/>
              </a:rPr>
              <a:t>https://www.uavforecast.com/</a:t>
            </a:r>
            <a:endParaRPr lang="en-GB" sz="1600" dirty="0"/>
          </a:p>
          <a:p>
            <a:pPr>
              <a:buNone/>
            </a:pPr>
            <a:r>
              <a:rPr lang="en-GB" sz="1600" dirty="0">
                <a:hlinkClick r:id="rId3"/>
              </a:rPr>
              <a:t>https://www.metoffice.gov.uk/</a:t>
            </a:r>
            <a:endParaRPr lang="en-GB" sz="1600" dirty="0"/>
          </a:p>
          <a:p>
            <a:pPr>
              <a:buNone/>
            </a:pPr>
            <a:r>
              <a:rPr lang="en-GB" sz="1600" dirty="0">
                <a:hlinkClick r:id="rId4"/>
              </a:rPr>
              <a:t>https://www.bbc.co.uk/weather/2653755</a:t>
            </a:r>
            <a:endParaRPr lang="en-GB" sz="1600" dirty="0"/>
          </a:p>
          <a:p>
            <a:pPr>
              <a:buNone/>
            </a:pPr>
            <a:r>
              <a:rPr lang="en-GB" sz="1600" dirty="0">
                <a:hlinkClick r:id="rId5"/>
              </a:rPr>
              <a:t>https://www.windguru.cz/39151</a:t>
            </a:r>
            <a:endParaRPr lang="en-GB" sz="1600" dirty="0"/>
          </a:p>
          <a:p>
            <a:pPr>
              <a:buNone/>
            </a:pPr>
            <a:r>
              <a:rPr lang="en-GB" sz="1600" dirty="0">
                <a:hlinkClick r:id="rId6"/>
              </a:rPr>
              <a:t>https://www.mhpa.co.uk/weather-feed-milford-haven/</a:t>
            </a:r>
            <a:endParaRPr lang="en-GB" sz="1600" dirty="0"/>
          </a:p>
          <a:p>
            <a:pPr>
              <a:buNone/>
            </a:pPr>
            <a:r>
              <a:rPr lang="en-GB" sz="1600" dirty="0">
                <a:hlinkClick r:id="rId7"/>
              </a:rPr>
              <a:t>https://www.bbc.co.uk/weather/coast_and_sea/inshore_waters</a:t>
            </a:r>
            <a:endParaRPr lang="en-GB" sz="1600" dirty="0"/>
          </a:p>
          <a:p>
            <a:pPr>
              <a:buNone/>
            </a:pPr>
            <a:r>
              <a:rPr lang="en-GB" sz="1600" dirty="0">
                <a:hlinkClick r:id="rId8"/>
              </a:rPr>
              <a:t>https://www.bbc.co.uk/bitesize/guides/z8yp7hv/revision/1</a:t>
            </a:r>
            <a:endParaRPr lang="en-GB" sz="1600" dirty="0"/>
          </a:p>
          <a:p>
            <a:pPr>
              <a:buNone/>
            </a:pPr>
            <a:r>
              <a:rPr lang="en-GB" sz="2800" b="1" u="sng" dirty="0">
                <a:solidFill>
                  <a:schemeClr val="bg1">
                    <a:lumMod val="65000"/>
                    <a:lumOff val="35000"/>
                  </a:schemeClr>
                </a:solidFill>
              </a:rPr>
              <a:t>Charts</a:t>
            </a:r>
          </a:p>
          <a:p>
            <a:pPr>
              <a:buNone/>
            </a:pPr>
            <a:r>
              <a:rPr lang="en-GB" sz="1600" dirty="0">
                <a:hlinkClick r:id="rId9"/>
              </a:rPr>
              <a:t>https://skyvector.com/</a:t>
            </a:r>
            <a:endParaRPr lang="en-GB" sz="1600" dirty="0"/>
          </a:p>
          <a:p>
            <a:pPr>
              <a:buNone/>
            </a:pPr>
            <a:r>
              <a:rPr lang="en-GB" sz="1600" dirty="0">
                <a:hlinkClick r:id="rId10"/>
              </a:rPr>
              <a:t>https://www.memory-map.co.uk/caa-vfr-charts-1-250-000</a:t>
            </a:r>
            <a:endParaRPr lang="en-GB" sz="1600" dirty="0"/>
          </a:p>
          <a:p>
            <a:pPr>
              <a:buNone/>
            </a:pPr>
            <a:r>
              <a:rPr lang="en-GB" sz="1600" dirty="0">
                <a:hlinkClick r:id="rId11"/>
              </a:rPr>
              <a:t>https://www.noflydrones.co.uk/</a:t>
            </a:r>
            <a:endParaRPr lang="en-GB" sz="1600" dirty="0"/>
          </a:p>
          <a:p>
            <a:pPr>
              <a:buNone/>
            </a:pPr>
            <a:r>
              <a:rPr lang="en-GB" sz="2800" b="1" u="sng" dirty="0">
                <a:solidFill>
                  <a:schemeClr val="bg1">
                    <a:lumMod val="65000"/>
                    <a:lumOff val="35000"/>
                  </a:schemeClr>
                </a:solidFill>
              </a:rPr>
              <a:t>Planning</a:t>
            </a:r>
          </a:p>
          <a:p>
            <a:pPr>
              <a:buNone/>
            </a:pPr>
            <a:r>
              <a:rPr lang="en-GB" sz="1600" dirty="0">
                <a:hlinkClick r:id="rId12"/>
              </a:rPr>
              <a:t>https://www.coverdrone.com/flysafe/</a:t>
            </a:r>
            <a:endParaRPr lang="en-GB" sz="1600" dirty="0"/>
          </a:p>
          <a:p>
            <a:pPr>
              <a:buNone/>
            </a:pPr>
            <a:r>
              <a:rPr lang="en-GB" sz="1600" dirty="0">
                <a:hlinkClick r:id="rId9"/>
              </a:rPr>
              <a:t>https://skyvector.com/</a:t>
            </a:r>
            <a:endParaRPr lang="en-GB" sz="1600" dirty="0"/>
          </a:p>
          <a:p>
            <a:pPr>
              <a:buNone/>
            </a:pPr>
            <a:r>
              <a:rPr lang="en-GB" sz="1600" dirty="0">
                <a:hlinkClick r:id="rId13"/>
              </a:rPr>
              <a:t>https://dronesafe.uk/safety-apps/</a:t>
            </a:r>
            <a:r>
              <a:rPr lang="en-GB" sz="1600" dirty="0"/>
              <a:t>  </a:t>
            </a:r>
            <a:r>
              <a:rPr lang="en-GB" sz="1600" b="1" dirty="0">
                <a:solidFill>
                  <a:schemeClr val="bg1">
                    <a:lumMod val="65000"/>
                    <a:lumOff val="35000"/>
                  </a:schemeClr>
                </a:solidFill>
              </a:rPr>
              <a:t>(</a:t>
            </a:r>
            <a:r>
              <a:rPr lang="en-GB" sz="1600" b="1" dirty="0" err="1">
                <a:solidFill>
                  <a:schemeClr val="bg1">
                    <a:lumMod val="65000"/>
                    <a:lumOff val="35000"/>
                  </a:schemeClr>
                </a:solidFill>
              </a:rPr>
              <a:t>Airmap</a:t>
            </a:r>
            <a:r>
              <a:rPr lang="en-GB" sz="1600" b="1" dirty="0">
                <a:solidFill>
                  <a:schemeClr val="bg1">
                    <a:lumMod val="65000"/>
                    <a:lumOff val="35000"/>
                  </a:schemeClr>
                </a:solidFill>
              </a:rPr>
              <a:t> and Drone Assist)</a:t>
            </a:r>
          </a:p>
          <a:p>
            <a:pPr>
              <a:buNone/>
            </a:pPr>
            <a:r>
              <a:rPr lang="en-GB" sz="1600" b="1" dirty="0">
                <a:solidFill>
                  <a:schemeClr val="bg1">
                    <a:lumMod val="65000"/>
                    <a:lumOff val="35000"/>
                  </a:schemeClr>
                </a:solidFill>
              </a:rPr>
              <a:t>NATS – NOTAMS (notice to Airmen)</a:t>
            </a:r>
          </a:p>
          <a:p>
            <a:pPr>
              <a:buNone/>
            </a:pPr>
            <a:r>
              <a:rPr lang="en-GB" sz="1600" dirty="0">
                <a:hlinkClick r:id="rId14"/>
              </a:rPr>
              <a:t>https://www.youtube.com/watch?v=6bDDOZuP7cQ</a:t>
            </a:r>
            <a:endParaRPr lang="en-GB" sz="1600" b="1" dirty="0">
              <a:solidFill>
                <a:schemeClr val="bg1">
                  <a:lumMod val="65000"/>
                  <a:lumOff val="35000"/>
                </a:schemeClr>
              </a:solidFill>
            </a:endParaRPr>
          </a:p>
          <a:p>
            <a:pPr>
              <a:buNone/>
            </a:pPr>
            <a:endParaRPr lang="en-GB" sz="1600" b="1" u="sng" dirty="0">
              <a:solidFill>
                <a:schemeClr val="bg1">
                  <a:lumMod val="65000"/>
                  <a:lumOff val="35000"/>
                </a:schemeClr>
              </a:solidFill>
            </a:endParaRPr>
          </a:p>
          <a:p>
            <a:pPr>
              <a:buNone/>
            </a:pPr>
            <a:endParaRPr lang="en-GB" sz="1600" b="1" u="sng" dirty="0">
              <a:solidFill>
                <a:schemeClr val="bg1">
                  <a:lumMod val="65000"/>
                  <a:lumOff val="35000"/>
                </a:schemeClr>
              </a:solidFill>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596" y="0"/>
            <a:ext cx="8229600" cy="1143000"/>
          </a:xfrm>
        </p:spPr>
        <p:txBody>
          <a:bodyPr/>
          <a:lstStyle/>
          <a:p>
            <a:endParaRPr lang="en-GB" dirty="0"/>
          </a:p>
        </p:txBody>
      </p:sp>
      <p:sp>
        <p:nvSpPr>
          <p:cNvPr id="3" name="Content Placeholder 2"/>
          <p:cNvSpPr>
            <a:spLocks noGrp="1"/>
          </p:cNvSpPr>
          <p:nvPr>
            <p:ph idx="1"/>
          </p:nvPr>
        </p:nvSpPr>
        <p:spPr>
          <a:xfrm>
            <a:off x="457200" y="928670"/>
            <a:ext cx="8229600" cy="5929330"/>
          </a:xfrm>
        </p:spPr>
        <p:txBody>
          <a:bodyPr/>
          <a:lstStyle/>
          <a:p>
            <a:pPr algn="ctr">
              <a:buNone/>
            </a:pPr>
            <a:r>
              <a:rPr lang="en-GB" b="1" u="sng" dirty="0">
                <a:solidFill>
                  <a:schemeClr val="bg1">
                    <a:lumMod val="65000"/>
                    <a:lumOff val="35000"/>
                  </a:schemeClr>
                </a:solidFill>
              </a:rPr>
              <a:t>USEFUL VIDEOS</a:t>
            </a:r>
          </a:p>
          <a:p>
            <a:r>
              <a:rPr lang="en-GB" sz="1800" b="1" dirty="0">
                <a:solidFill>
                  <a:schemeClr val="bg1">
                    <a:lumMod val="65000"/>
                    <a:lumOff val="35000"/>
                  </a:schemeClr>
                </a:solidFill>
              </a:rPr>
              <a:t>How not to hit a military aircraft!</a:t>
            </a:r>
          </a:p>
          <a:p>
            <a:r>
              <a:rPr lang="en-GB" sz="1600" b="1" dirty="0">
                <a:solidFill>
                  <a:schemeClr val="bg1">
                    <a:lumMod val="65000"/>
                    <a:lumOff val="35000"/>
                  </a:schemeClr>
                </a:solidFill>
              </a:rPr>
              <a:t>RAF Low level flying - check with 0800 515544</a:t>
            </a:r>
          </a:p>
          <a:p>
            <a:r>
              <a:rPr lang="en-GB" sz="1600" dirty="0">
                <a:solidFill>
                  <a:schemeClr val="bg1">
                    <a:lumMod val="65000"/>
                    <a:lumOff val="35000"/>
                  </a:schemeClr>
                </a:solidFill>
                <a:hlinkClick r:id="rId3"/>
              </a:rPr>
              <a:t>https://www.youtube.com/watch?v=JRs92uWJ_Ds</a:t>
            </a:r>
            <a:endParaRPr lang="en-GB" sz="1600" dirty="0">
              <a:solidFill>
                <a:schemeClr val="bg1">
                  <a:lumMod val="65000"/>
                  <a:lumOff val="35000"/>
                </a:schemeClr>
              </a:solidFill>
            </a:endParaRPr>
          </a:p>
          <a:p>
            <a:r>
              <a:rPr lang="en-GB" sz="1800" b="1" dirty="0">
                <a:solidFill>
                  <a:schemeClr val="bg1">
                    <a:lumMod val="65000"/>
                    <a:lumOff val="35000"/>
                  </a:schemeClr>
                </a:solidFill>
              </a:rPr>
              <a:t>Flying over congested areas</a:t>
            </a:r>
          </a:p>
          <a:p>
            <a:r>
              <a:rPr lang="en-GB" sz="1600" dirty="0">
                <a:hlinkClick r:id="rId4"/>
              </a:rPr>
              <a:t>https://www.youtube.com/watch?v=bwAH2d2yXCY</a:t>
            </a:r>
            <a:endParaRPr lang="en-GB" sz="1600" dirty="0"/>
          </a:p>
          <a:p>
            <a:r>
              <a:rPr lang="en-GB" sz="1800" b="1" dirty="0">
                <a:solidFill>
                  <a:schemeClr val="bg1">
                    <a:lumMod val="65000"/>
                    <a:lumOff val="35000"/>
                  </a:schemeClr>
                </a:solidFill>
              </a:rPr>
              <a:t>Mr MPW – loads of videos on the law, product reviews and business tips</a:t>
            </a:r>
          </a:p>
          <a:p>
            <a:r>
              <a:rPr lang="en-GB" sz="1600" dirty="0">
                <a:hlinkClick r:id="rId5"/>
              </a:rPr>
              <a:t>https://www.youtube.com/channel/UC5M8EjqTAD4c0ioRoWLWOXg/videos</a:t>
            </a:r>
            <a:endParaRPr lang="en-GB" sz="1600" dirty="0"/>
          </a:p>
          <a:p>
            <a:endParaRPr lang="en-GB" sz="1600" dirty="0"/>
          </a:p>
          <a:p>
            <a:pPr algn="ctr">
              <a:buNone/>
            </a:pPr>
            <a:r>
              <a:rPr lang="en-GB" sz="2800" b="1" u="sng" dirty="0">
                <a:solidFill>
                  <a:schemeClr val="bg1">
                    <a:lumMod val="65000"/>
                    <a:lumOff val="35000"/>
                  </a:schemeClr>
                </a:solidFill>
              </a:rPr>
              <a:t>APPS</a:t>
            </a:r>
          </a:p>
          <a:p>
            <a:r>
              <a:rPr lang="en-GB" sz="1600" b="1" dirty="0">
                <a:solidFill>
                  <a:schemeClr val="bg1">
                    <a:lumMod val="65000"/>
                    <a:lumOff val="35000"/>
                  </a:schemeClr>
                </a:solidFill>
              </a:rPr>
              <a:t>DRONE ASSIST + AIRMAP</a:t>
            </a:r>
          </a:p>
          <a:p>
            <a:r>
              <a:rPr lang="en-GB" sz="1600" dirty="0">
                <a:hlinkClick r:id="rId6"/>
              </a:rPr>
              <a:t>https://dronesafe.uk/safety-apps/</a:t>
            </a:r>
            <a:endParaRPr lang="en-GB" sz="1600" b="1" dirty="0">
              <a:solidFill>
                <a:schemeClr val="bg1">
                  <a:lumMod val="65000"/>
                  <a:lumOff val="35000"/>
                </a:schemeClr>
              </a:solidFill>
            </a:endParaRPr>
          </a:p>
          <a:p>
            <a:r>
              <a:rPr lang="en-GB" sz="1600" b="1" dirty="0">
                <a:solidFill>
                  <a:schemeClr val="bg1">
                    <a:lumMod val="65000"/>
                    <a:lumOff val="35000"/>
                  </a:schemeClr>
                </a:solidFill>
              </a:rPr>
              <a:t>NO FLY DRONES</a:t>
            </a:r>
          </a:p>
          <a:p>
            <a:r>
              <a:rPr lang="en-GB" sz="1600" dirty="0">
                <a:hlinkClick r:id="rId7"/>
              </a:rPr>
              <a:t>https://www.noflydrones.co.uk/</a:t>
            </a:r>
            <a:endParaRPr lang="en-GB" sz="1600" dirty="0"/>
          </a:p>
          <a:p>
            <a:r>
              <a:rPr lang="en-GB" sz="1600" b="1" dirty="0">
                <a:solidFill>
                  <a:schemeClr val="bg1">
                    <a:lumMod val="65000"/>
                    <a:lumOff val="35000"/>
                  </a:schemeClr>
                </a:solidFill>
              </a:rPr>
              <a:t>15 Drone assist apps as suggested by </a:t>
            </a:r>
            <a:r>
              <a:rPr lang="en-GB" sz="1600" b="1" dirty="0" err="1">
                <a:solidFill>
                  <a:schemeClr val="bg1">
                    <a:lumMod val="65000"/>
                    <a:lumOff val="35000"/>
                  </a:schemeClr>
                </a:solidFill>
              </a:rPr>
              <a:t>Heliguy</a:t>
            </a:r>
            <a:endParaRPr lang="en-GB" sz="1600" b="1" dirty="0">
              <a:solidFill>
                <a:schemeClr val="bg1">
                  <a:lumMod val="65000"/>
                  <a:lumOff val="35000"/>
                </a:schemeClr>
              </a:solidFill>
            </a:endParaRPr>
          </a:p>
          <a:p>
            <a:r>
              <a:rPr lang="en-GB" sz="1600" dirty="0">
                <a:hlinkClick r:id="rId8"/>
              </a:rPr>
              <a:t>https://www.heliguy.com/blog/2019/03/12/15-drone-apps-to-help-you/</a:t>
            </a:r>
            <a:endParaRPr lang="en-GB" sz="1600" dirty="0"/>
          </a:p>
          <a:p>
            <a:r>
              <a:rPr lang="en-GB" sz="1600" b="1" dirty="0">
                <a:solidFill>
                  <a:schemeClr val="bg1">
                    <a:lumMod val="65000"/>
                    <a:lumOff val="35000"/>
                  </a:schemeClr>
                </a:solidFill>
              </a:rPr>
              <a:t>Sunrise Sunset (app store)</a:t>
            </a:r>
          </a:p>
          <a:p>
            <a:endParaRPr lang="en-GB" sz="1600" b="1" dirty="0">
              <a:solidFill>
                <a:schemeClr val="bg1">
                  <a:lumMod val="65000"/>
                  <a:lumOff val="35000"/>
                </a:schemeClr>
              </a:solidFill>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3669</TotalTime>
  <Words>738</Words>
  <Application>Microsoft Office PowerPoint</Application>
  <PresentationFormat>On-screen Show (4:3)</PresentationFormat>
  <Paragraphs>138</Paragraphs>
  <Slides>14</Slides>
  <Notes>1</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14</vt:i4>
      </vt:variant>
    </vt:vector>
  </HeadingPairs>
  <TitlesOfParts>
    <vt:vector size="17" baseType="lpstr">
      <vt:lpstr>Arial</vt:lpstr>
      <vt:lpstr>Calibri</vt:lpstr>
      <vt:lpstr>Office Theme</vt:lpstr>
      <vt:lpstr>AERIAL FILMAKING 2025</vt:lpstr>
      <vt:lpstr>DRONE + CAMERA OPERATION</vt:lpstr>
      <vt:lpstr>DRONE + CAMERA OPERATION</vt:lpstr>
      <vt:lpstr>DRONE + CAMERA OPERATION</vt:lpstr>
      <vt:lpstr>DRONE + CAMERA OPERATION</vt:lpstr>
      <vt:lpstr>DRONE + CAMERA OPERATION</vt:lpstr>
      <vt:lpstr>DRONE + CAMERA OPERATION</vt:lpstr>
      <vt:lpstr>DRONE + CAMERA OPERATION</vt:lpstr>
      <vt:lpstr>DRONE + CAMERA OPERATION</vt:lpstr>
      <vt:lpstr>DRONE + CAMERA OPERATION</vt:lpstr>
      <vt:lpstr>DRONE + CAMERA OPERATION</vt:lpstr>
      <vt:lpstr>DRONE + CAMERA OPERATION</vt:lpstr>
      <vt:lpstr>DRONE + CAMERA OPERATION</vt:lpstr>
      <vt:lpstr>PowerPoint Presentation</vt:lpstr>
    </vt:vector>
  </TitlesOfParts>
  <Company>Grizli777</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AERIAL FILMAKING 2020</dc:title>
  <dc:creator>Dave</dc:creator>
  <cp:lastModifiedBy>Dave Welton</cp:lastModifiedBy>
  <cp:revision>339</cp:revision>
  <dcterms:created xsi:type="dcterms:W3CDTF">2020-04-18T07:31:45Z</dcterms:created>
  <dcterms:modified xsi:type="dcterms:W3CDTF">2025-10-07T08:04:28Z</dcterms:modified>
</cp:coreProperties>
</file>