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5"/>
  </p:notesMasterIdLst>
  <p:sldIdLst>
    <p:sldId id="256" r:id="rId2"/>
    <p:sldId id="269" r:id="rId3"/>
    <p:sldId id="271" r:id="rId4"/>
    <p:sldId id="276" r:id="rId5"/>
    <p:sldId id="258" r:id="rId6"/>
    <p:sldId id="270" r:id="rId7"/>
    <p:sldId id="275" r:id="rId8"/>
    <p:sldId id="263" r:id="rId9"/>
    <p:sldId id="262" r:id="rId10"/>
    <p:sldId id="274" r:id="rId11"/>
    <p:sldId id="260" r:id="rId12"/>
    <p:sldId id="267"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2FCEF"/>
    <a:srgbClr val="C5FFFF"/>
    <a:srgbClr val="77EF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1427C0-FFB6-2D48-A7B5-7303F5F36F5D}" v="1119" dt="2020-05-10T09:31:39.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529"/>
    <p:restoredTop sz="94492"/>
  </p:normalViewPr>
  <p:slideViewPr>
    <p:cSldViewPr snapToGrid="0" snapToObjects="1">
      <p:cViewPr varScale="1">
        <p:scale>
          <a:sx n="92" d="100"/>
          <a:sy n="92" d="100"/>
        </p:scale>
        <p:origin x="176"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6D961E-CBD2-E347-8571-51F00AC1D321}" type="datetimeFigureOut">
              <a:rPr lang="en-US" smtClean="0"/>
              <a:t>5/10/20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739356-C821-D44A-9A3C-09817B0FE52B}" type="slidenum">
              <a:rPr lang="en-US" smtClean="0"/>
              <a:t>‹#›</a:t>
            </a:fld>
            <a:endParaRPr lang="en-US" dirty="0"/>
          </a:p>
        </p:txBody>
      </p:sp>
    </p:spTree>
    <p:extLst>
      <p:ext uri="{BB962C8B-B14F-4D97-AF65-F5344CB8AC3E}">
        <p14:creationId xmlns:p14="http://schemas.microsoft.com/office/powerpoint/2010/main" val="1443839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739356-C821-D44A-9A3C-09817B0FE52B}" type="slidenum">
              <a:rPr lang="en-US" smtClean="0"/>
              <a:t>1</a:t>
            </a:fld>
            <a:endParaRPr lang="en-US" dirty="0"/>
          </a:p>
        </p:txBody>
      </p:sp>
    </p:spTree>
    <p:extLst>
      <p:ext uri="{BB962C8B-B14F-4D97-AF65-F5344CB8AC3E}">
        <p14:creationId xmlns:p14="http://schemas.microsoft.com/office/powerpoint/2010/main" val="162234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E9B9C63-D9EE-D549-A92F-1B49ABB55AD1}" type="datetime1">
              <a:rPr lang="en-GB" smtClean="0"/>
              <a:t>10/05/2020</a:t>
            </a:fld>
            <a:endParaRPr lang="en-US" dirty="0"/>
          </a:p>
        </p:txBody>
      </p:sp>
      <p:sp>
        <p:nvSpPr>
          <p:cNvPr id="5" name="Footer Placeholder 4"/>
          <p:cNvSpPr>
            <a:spLocks noGrp="1"/>
          </p:cNvSpPr>
          <p:nvPr>
            <p:ph type="ftr" sz="quarter" idx="11"/>
          </p:nvPr>
        </p:nvSpPr>
        <p:spPr/>
        <p:txBody>
          <a:bodyPr/>
          <a:lstStyle/>
          <a:p>
            <a:r>
              <a:rPr lang="en-US" dirty="0"/>
              <a:t>Kate Buffee: 1602220</a:t>
            </a:r>
          </a:p>
        </p:txBody>
      </p:sp>
      <p:sp>
        <p:nvSpPr>
          <p:cNvPr id="6" name="Slide Number Placeholder 5"/>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283970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5DAB56-5F95-3249-BB6F-9DF386EC5B47}" type="datetime1">
              <a:rPr lang="en-GB" smtClean="0"/>
              <a:t>10/05/2020</a:t>
            </a:fld>
            <a:endParaRPr lang="en-US" dirty="0"/>
          </a:p>
        </p:txBody>
      </p:sp>
      <p:sp>
        <p:nvSpPr>
          <p:cNvPr id="5" name="Footer Placeholder 4"/>
          <p:cNvSpPr>
            <a:spLocks noGrp="1"/>
          </p:cNvSpPr>
          <p:nvPr>
            <p:ph type="ftr" sz="quarter" idx="11"/>
          </p:nvPr>
        </p:nvSpPr>
        <p:spPr/>
        <p:txBody>
          <a:bodyPr/>
          <a:lstStyle/>
          <a:p>
            <a:r>
              <a:rPr lang="en-US" dirty="0"/>
              <a:t>Kate Buffee: 1602220</a:t>
            </a:r>
          </a:p>
        </p:txBody>
      </p:sp>
      <p:sp>
        <p:nvSpPr>
          <p:cNvPr id="6" name="Slide Number Placeholder 5"/>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2027632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9D2D04-749E-3B41-A4C4-550693C12E42}" type="datetime1">
              <a:rPr lang="en-GB" smtClean="0"/>
              <a:t>10/05/2020</a:t>
            </a:fld>
            <a:endParaRPr lang="en-US" dirty="0"/>
          </a:p>
        </p:txBody>
      </p:sp>
      <p:sp>
        <p:nvSpPr>
          <p:cNvPr id="5" name="Footer Placeholder 4"/>
          <p:cNvSpPr>
            <a:spLocks noGrp="1"/>
          </p:cNvSpPr>
          <p:nvPr>
            <p:ph type="ftr" sz="quarter" idx="11"/>
          </p:nvPr>
        </p:nvSpPr>
        <p:spPr/>
        <p:txBody>
          <a:bodyPr/>
          <a:lstStyle/>
          <a:p>
            <a:r>
              <a:rPr lang="en-US" dirty="0"/>
              <a:t>Kate Buffee: 1602220</a:t>
            </a:r>
          </a:p>
        </p:txBody>
      </p:sp>
      <p:sp>
        <p:nvSpPr>
          <p:cNvPr id="6" name="Slide Number Placeholder 5"/>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583953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38CE7C0-F3A2-BE47-A77B-6D79436A1F6C}" type="datetime1">
              <a:rPr lang="en-GB" smtClean="0"/>
              <a:t>10/05/2020</a:t>
            </a:fld>
            <a:endParaRPr lang="en-US" dirty="0"/>
          </a:p>
        </p:txBody>
      </p:sp>
      <p:sp>
        <p:nvSpPr>
          <p:cNvPr id="6" name="Footer Placeholder 5"/>
          <p:cNvSpPr>
            <a:spLocks noGrp="1"/>
          </p:cNvSpPr>
          <p:nvPr>
            <p:ph type="ftr" sz="quarter" idx="11"/>
          </p:nvPr>
        </p:nvSpPr>
        <p:spPr/>
        <p:txBody>
          <a:bodyPr/>
          <a:lstStyle/>
          <a:p>
            <a:r>
              <a:rPr lang="en-US" dirty="0"/>
              <a:t>Kate Buffee: 1602220</a:t>
            </a:r>
          </a:p>
        </p:txBody>
      </p:sp>
      <p:sp>
        <p:nvSpPr>
          <p:cNvPr id="7" name="Slide Number Placeholder 6"/>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190836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CB64133-688A-2E45-ABB8-905FABF3E262}" type="datetime1">
              <a:rPr lang="en-GB" smtClean="0"/>
              <a:t>10/05/2020</a:t>
            </a:fld>
            <a:endParaRPr lang="en-US" dirty="0"/>
          </a:p>
        </p:txBody>
      </p:sp>
      <p:sp>
        <p:nvSpPr>
          <p:cNvPr id="8" name="Footer Placeholder 7"/>
          <p:cNvSpPr>
            <a:spLocks noGrp="1"/>
          </p:cNvSpPr>
          <p:nvPr>
            <p:ph type="ftr" sz="quarter" idx="11"/>
          </p:nvPr>
        </p:nvSpPr>
        <p:spPr/>
        <p:txBody>
          <a:bodyPr/>
          <a:lstStyle/>
          <a:p>
            <a:r>
              <a:rPr lang="en-US" dirty="0"/>
              <a:t>Kate Buffee: 1602220</a:t>
            </a:r>
          </a:p>
        </p:txBody>
      </p:sp>
      <p:sp>
        <p:nvSpPr>
          <p:cNvPr id="9" name="Slide Number Placeholder 8"/>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732670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B6F7E87-9758-574C-9E2C-F2330188E6C7}" type="datetime1">
              <a:rPr lang="en-GB" smtClean="0"/>
              <a:t>10/05/2020</a:t>
            </a:fld>
            <a:endParaRPr lang="en-US" dirty="0"/>
          </a:p>
        </p:txBody>
      </p:sp>
      <p:sp>
        <p:nvSpPr>
          <p:cNvPr id="4" name="Footer Placeholder 3"/>
          <p:cNvSpPr>
            <a:spLocks noGrp="1"/>
          </p:cNvSpPr>
          <p:nvPr>
            <p:ph type="ftr" sz="quarter" idx="11"/>
          </p:nvPr>
        </p:nvSpPr>
        <p:spPr/>
        <p:txBody>
          <a:bodyPr/>
          <a:lstStyle/>
          <a:p>
            <a:r>
              <a:rPr lang="en-US" dirty="0"/>
              <a:t>Kate Buffee: 1602220</a:t>
            </a:r>
          </a:p>
        </p:txBody>
      </p:sp>
      <p:sp>
        <p:nvSpPr>
          <p:cNvPr id="5" name="Slide Number Placeholder 4"/>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157681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69E356-DC29-D54C-AFAE-38D1C656E4B4}" type="datetime1">
              <a:rPr lang="en-GB" smtClean="0"/>
              <a:t>10/05/2020</a:t>
            </a:fld>
            <a:endParaRPr lang="en-US" dirty="0"/>
          </a:p>
        </p:txBody>
      </p:sp>
      <p:sp>
        <p:nvSpPr>
          <p:cNvPr id="3" name="Footer Placeholder 2"/>
          <p:cNvSpPr>
            <a:spLocks noGrp="1"/>
          </p:cNvSpPr>
          <p:nvPr>
            <p:ph type="ftr" sz="quarter" idx="11"/>
          </p:nvPr>
        </p:nvSpPr>
        <p:spPr/>
        <p:txBody>
          <a:bodyPr/>
          <a:lstStyle/>
          <a:p>
            <a:r>
              <a:rPr lang="en-US" dirty="0"/>
              <a:t>Kate Buffee: 1602220</a:t>
            </a:r>
          </a:p>
        </p:txBody>
      </p:sp>
      <p:sp>
        <p:nvSpPr>
          <p:cNvPr id="4" name="Slide Number Placeholder 3"/>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1634521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C075575-4AC7-3B4F-952B-6A26AD0355B9}" type="datetime1">
              <a:rPr lang="en-GB" smtClean="0"/>
              <a:t>10/05/2020</a:t>
            </a:fld>
            <a:endParaRPr lang="en-US" dirty="0"/>
          </a:p>
        </p:txBody>
      </p:sp>
      <p:sp>
        <p:nvSpPr>
          <p:cNvPr id="6" name="Footer Placeholder 5"/>
          <p:cNvSpPr>
            <a:spLocks noGrp="1"/>
          </p:cNvSpPr>
          <p:nvPr>
            <p:ph type="ftr" sz="quarter" idx="11"/>
          </p:nvPr>
        </p:nvSpPr>
        <p:spPr/>
        <p:txBody>
          <a:bodyPr/>
          <a:lstStyle/>
          <a:p>
            <a:r>
              <a:rPr lang="en-US" dirty="0"/>
              <a:t>Kate Buffee: 1602220</a:t>
            </a:r>
          </a:p>
        </p:txBody>
      </p:sp>
      <p:sp>
        <p:nvSpPr>
          <p:cNvPr id="7" name="Slide Number Placeholder 6"/>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2376537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0265D88-8AE0-834F-9CC7-EC02D9EB86C1}" type="datetime1">
              <a:rPr lang="en-GB" smtClean="0"/>
              <a:t>10/05/2020</a:t>
            </a:fld>
            <a:endParaRPr lang="en-US" dirty="0"/>
          </a:p>
        </p:txBody>
      </p:sp>
      <p:sp>
        <p:nvSpPr>
          <p:cNvPr id="6" name="Footer Placeholder 5"/>
          <p:cNvSpPr>
            <a:spLocks noGrp="1"/>
          </p:cNvSpPr>
          <p:nvPr>
            <p:ph type="ftr" sz="quarter" idx="11"/>
          </p:nvPr>
        </p:nvSpPr>
        <p:spPr/>
        <p:txBody>
          <a:bodyPr/>
          <a:lstStyle/>
          <a:p>
            <a:r>
              <a:rPr lang="en-US" dirty="0"/>
              <a:t>Kate Buffee: 1602220</a:t>
            </a:r>
          </a:p>
        </p:txBody>
      </p:sp>
      <p:sp>
        <p:nvSpPr>
          <p:cNvPr id="7" name="Slide Number Placeholder 6"/>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873137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991009-9654-EB4D-B880-657327A7A1AE}" type="datetime1">
              <a:rPr lang="en-GB" smtClean="0"/>
              <a:t>10/05/2020</a:t>
            </a:fld>
            <a:endParaRPr lang="en-US" dirty="0"/>
          </a:p>
        </p:txBody>
      </p:sp>
      <p:sp>
        <p:nvSpPr>
          <p:cNvPr id="5" name="Footer Placeholder 4"/>
          <p:cNvSpPr>
            <a:spLocks noGrp="1"/>
          </p:cNvSpPr>
          <p:nvPr>
            <p:ph type="ftr" sz="quarter" idx="11"/>
          </p:nvPr>
        </p:nvSpPr>
        <p:spPr/>
        <p:txBody>
          <a:bodyPr/>
          <a:lstStyle/>
          <a:p>
            <a:r>
              <a:rPr lang="en-US" dirty="0"/>
              <a:t>Kate Buffee: 1602220</a:t>
            </a:r>
          </a:p>
        </p:txBody>
      </p:sp>
      <p:sp>
        <p:nvSpPr>
          <p:cNvPr id="6" name="Slide Number Placeholder 5"/>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997809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91E92A-E10C-E949-89D2-D12DE1B1532C}" type="datetime1">
              <a:rPr lang="en-GB" smtClean="0"/>
              <a:t>10/05/2020</a:t>
            </a:fld>
            <a:endParaRPr lang="en-US" dirty="0"/>
          </a:p>
        </p:txBody>
      </p:sp>
      <p:sp>
        <p:nvSpPr>
          <p:cNvPr id="5" name="Footer Placeholder 4"/>
          <p:cNvSpPr>
            <a:spLocks noGrp="1"/>
          </p:cNvSpPr>
          <p:nvPr>
            <p:ph type="ftr" sz="quarter" idx="11"/>
          </p:nvPr>
        </p:nvSpPr>
        <p:spPr/>
        <p:txBody>
          <a:bodyPr/>
          <a:lstStyle/>
          <a:p>
            <a:r>
              <a:rPr lang="en-US" dirty="0"/>
              <a:t>Kate Buffee: 1602220</a:t>
            </a:r>
          </a:p>
        </p:txBody>
      </p:sp>
      <p:sp>
        <p:nvSpPr>
          <p:cNvPr id="6" name="Slide Number Placeholder 5"/>
          <p:cNvSpPr>
            <a:spLocks noGrp="1"/>
          </p:cNvSpPr>
          <p:nvPr>
            <p:ph type="sldNum" sz="quarter" idx="12"/>
          </p:nvPr>
        </p:nvSpPr>
        <p:spPr/>
        <p:txBody>
          <a:bodyPr/>
          <a:lstStyle/>
          <a:p>
            <a:fld id="{B0409506-0257-6A48-82A9-43C97A16FA06}" type="slidenum">
              <a:rPr lang="en-US" smtClean="0"/>
              <a:t>‹#›</a:t>
            </a:fld>
            <a:endParaRPr lang="en-US" dirty="0"/>
          </a:p>
        </p:txBody>
      </p:sp>
    </p:spTree>
    <p:extLst>
      <p:ext uri="{BB962C8B-B14F-4D97-AF65-F5344CB8AC3E}">
        <p14:creationId xmlns:p14="http://schemas.microsoft.com/office/powerpoint/2010/main" val="1627425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2000">
              <a:srgbClr val="C5FFFF">
                <a:alpha val="75000"/>
              </a:srgbClr>
            </a:gs>
            <a:gs pos="100000">
              <a:schemeClr val="accent1">
                <a:lumMod val="45000"/>
                <a:lumOff val="55000"/>
              </a:schemeClr>
            </a:gs>
            <a:gs pos="100000">
              <a:schemeClr val="accent1">
                <a:lumMod val="45000"/>
                <a:lumOff val="55000"/>
              </a:schemeClr>
            </a:gs>
            <a:gs pos="100000">
              <a:srgbClr val="42FCEF"/>
            </a:gs>
          </a:gsLst>
          <a:lin ang="27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17F1D-3920-1445-92E9-147DE6E7E71B}" type="datetime1">
              <a:rPr lang="en-GB" smtClean="0"/>
              <a:t>10/05/2020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Kate Buffee: 1602220</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09506-0257-6A48-82A9-43C97A16FA06}" type="slidenum">
              <a:rPr lang="en-US" smtClean="0"/>
              <a:t>‹#›</a:t>
            </a:fld>
            <a:endParaRPr lang="en-US" dirty="0"/>
          </a:p>
        </p:txBody>
      </p:sp>
    </p:spTree>
    <p:extLst>
      <p:ext uri="{BB962C8B-B14F-4D97-AF65-F5344CB8AC3E}">
        <p14:creationId xmlns:p14="http://schemas.microsoft.com/office/powerpoint/2010/main" val="30590468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hyperlink" Target="https://dera.ioe.ac.uk/22165/2/150225-successful-futures-en_Redacted.pdf" TargetMode="External"/><Relationship Id="rId1" Type="http://schemas.openxmlformats.org/officeDocument/2006/relationships/slideLayout" Target="../slideLayouts/slideLayout2.xml"/><Relationship Id="rId5" Type="http://schemas.openxmlformats.org/officeDocument/2006/relationships/hyperlink" Target="https://hwb.gov.wales/professional-development/professional-standards" TargetMode="External"/><Relationship Id="rId4" Type="http://schemas.openxmlformats.org/officeDocument/2006/relationships/hyperlink" Target="https://www.uwtsd.ac.uk/pgce-prim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sign&#10;&#10;Description automatically generated">
            <a:extLst>
              <a:ext uri="{FF2B5EF4-FFF2-40B4-BE49-F238E27FC236}">
                <a16:creationId xmlns:a16="http://schemas.microsoft.com/office/drawing/2014/main" id="{19F2590E-19B1-1345-A52B-FC08317C10F2}"/>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3225"/>
                    </a14:imgEffect>
                  </a14:imgLayer>
                </a14:imgProps>
              </a:ext>
            </a:extLst>
          </a:blip>
          <a:srcRect l="1849" t="7238" r="2421" b="14095"/>
          <a:stretch/>
        </p:blipFill>
        <p:spPr>
          <a:xfrm>
            <a:off x="1169894" y="300446"/>
            <a:ext cx="9470571" cy="5290457"/>
          </a:xfrm>
          <a:prstGeom prst="rect">
            <a:avLst/>
          </a:prstGeom>
          <a:effectLst>
            <a:outerShdw blurRad="203200" dir="3840000" sx="81000" sy="81000" algn="ctr" rotWithShape="0">
              <a:srgbClr val="000000">
                <a:alpha val="0"/>
              </a:srgbClr>
            </a:outerShdw>
          </a:effectLst>
        </p:spPr>
      </p:pic>
      <p:sp>
        <p:nvSpPr>
          <p:cNvPr id="3" name="Subtitle 2">
            <a:extLst>
              <a:ext uri="{FF2B5EF4-FFF2-40B4-BE49-F238E27FC236}">
                <a16:creationId xmlns:a16="http://schemas.microsoft.com/office/drawing/2014/main" id="{2FC8ED1C-214B-FC4C-8387-E6EBDD50D5D0}"/>
              </a:ext>
            </a:extLst>
          </p:cNvPr>
          <p:cNvSpPr>
            <a:spLocks noGrp="1"/>
          </p:cNvSpPr>
          <p:nvPr>
            <p:ph type="subTitle" idx="1"/>
          </p:nvPr>
        </p:nvSpPr>
        <p:spPr>
          <a:xfrm>
            <a:off x="209042" y="5734594"/>
            <a:ext cx="11392274" cy="822960"/>
          </a:xfrm>
        </p:spPr>
        <p:txBody>
          <a:bodyPr>
            <a:normAutofit/>
          </a:bodyPr>
          <a:lstStyle/>
          <a:p>
            <a:r>
              <a:rPr lang="en-GB" sz="3600" b="1" dirty="0">
                <a:cs typeface="Arial" panose="020B0604020202020204" pitchFamily="34" charset="0"/>
              </a:rPr>
              <a:t>Skills for Life: Employability and Future Pathways</a:t>
            </a:r>
            <a:endParaRPr lang="en-US" sz="3600" dirty="0">
              <a:cs typeface="Arial" panose="020B0604020202020204" pitchFamily="34" charset="0"/>
            </a:endParaRPr>
          </a:p>
        </p:txBody>
      </p:sp>
      <p:sp>
        <p:nvSpPr>
          <p:cNvPr id="4" name="Footer Placeholder 3">
            <a:extLst>
              <a:ext uri="{FF2B5EF4-FFF2-40B4-BE49-F238E27FC236}">
                <a16:creationId xmlns:a16="http://schemas.microsoft.com/office/drawing/2014/main" id="{B7B914CC-ECE4-1748-BCEA-438B19E45FA4}"/>
              </a:ext>
            </a:extLst>
          </p:cNvPr>
          <p:cNvSpPr>
            <a:spLocks noGrp="1"/>
          </p:cNvSpPr>
          <p:nvPr>
            <p:ph type="ftr" sz="quarter" idx="11"/>
          </p:nvPr>
        </p:nvSpPr>
        <p:spPr>
          <a:xfrm>
            <a:off x="336176" y="6356350"/>
            <a:ext cx="1667436" cy="365125"/>
          </a:xfrm>
        </p:spPr>
        <p:txBody>
          <a:bodyPr/>
          <a:lstStyle/>
          <a:p>
            <a:r>
              <a:rPr lang="en-US" dirty="0"/>
              <a:t>Kate Buffee: 1602220</a:t>
            </a:r>
          </a:p>
        </p:txBody>
      </p:sp>
      <p:sp>
        <p:nvSpPr>
          <p:cNvPr id="5" name="Slide Number Placeholder 4">
            <a:extLst>
              <a:ext uri="{FF2B5EF4-FFF2-40B4-BE49-F238E27FC236}">
                <a16:creationId xmlns:a16="http://schemas.microsoft.com/office/drawing/2014/main" id="{5DBACE4C-15F8-F840-A7E1-3A89761D596F}"/>
              </a:ext>
            </a:extLst>
          </p:cNvPr>
          <p:cNvSpPr>
            <a:spLocks noGrp="1"/>
          </p:cNvSpPr>
          <p:nvPr>
            <p:ph type="sldNum" sz="quarter" idx="12"/>
          </p:nvPr>
        </p:nvSpPr>
        <p:spPr/>
        <p:txBody>
          <a:bodyPr/>
          <a:lstStyle/>
          <a:p>
            <a:fld id="{B0409506-0257-6A48-82A9-43C97A16FA06}" type="slidenum">
              <a:rPr lang="en-US" smtClean="0"/>
              <a:t>1</a:t>
            </a:fld>
            <a:endParaRPr lang="en-US" dirty="0"/>
          </a:p>
        </p:txBody>
      </p:sp>
      <p:sp>
        <p:nvSpPr>
          <p:cNvPr id="2" name="TextBox 1">
            <a:extLst>
              <a:ext uri="{FF2B5EF4-FFF2-40B4-BE49-F238E27FC236}">
                <a16:creationId xmlns:a16="http://schemas.microsoft.com/office/drawing/2014/main" id="{91F566DC-5078-5145-85A2-B464A2D0B347}"/>
              </a:ext>
            </a:extLst>
          </p:cNvPr>
          <p:cNvSpPr txBox="1"/>
          <p:nvPr/>
        </p:nvSpPr>
        <p:spPr>
          <a:xfrm>
            <a:off x="9323935" y="5270334"/>
            <a:ext cx="2029865" cy="261610"/>
          </a:xfrm>
          <a:prstGeom prst="rect">
            <a:avLst/>
          </a:prstGeom>
          <a:noFill/>
        </p:spPr>
        <p:txBody>
          <a:bodyPr wrap="square" rtlCol="0">
            <a:spAutoFit/>
          </a:bodyPr>
          <a:lstStyle/>
          <a:p>
            <a:r>
              <a:rPr lang="en-US" sz="1100" dirty="0"/>
              <a:t>(Buffee, 2020)</a:t>
            </a:r>
          </a:p>
        </p:txBody>
      </p:sp>
    </p:spTree>
    <p:extLst>
      <p:ext uri="{BB962C8B-B14F-4D97-AF65-F5344CB8AC3E}">
        <p14:creationId xmlns:p14="http://schemas.microsoft.com/office/powerpoint/2010/main" val="238875795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0717-289B-534A-BF9F-DB17A16876A8}"/>
              </a:ext>
            </a:extLst>
          </p:cNvPr>
          <p:cNvSpPr>
            <a:spLocks noGrp="1"/>
          </p:cNvSpPr>
          <p:nvPr>
            <p:ph type="title"/>
          </p:nvPr>
        </p:nvSpPr>
        <p:spPr/>
        <p:txBody>
          <a:bodyPr/>
          <a:lstStyle/>
          <a:p>
            <a:r>
              <a:rPr lang="en-US" b="1" dirty="0"/>
              <a:t>PGCE (Postgraduate Certificate in Education)</a:t>
            </a:r>
          </a:p>
        </p:txBody>
      </p:sp>
      <p:sp>
        <p:nvSpPr>
          <p:cNvPr id="3" name="Content Placeholder 2">
            <a:extLst>
              <a:ext uri="{FF2B5EF4-FFF2-40B4-BE49-F238E27FC236}">
                <a16:creationId xmlns:a16="http://schemas.microsoft.com/office/drawing/2014/main" id="{1CDAA83F-2A17-4D4D-BD8B-4D0B7902817E}"/>
              </a:ext>
            </a:extLst>
          </p:cNvPr>
          <p:cNvSpPr>
            <a:spLocks noGrp="1"/>
          </p:cNvSpPr>
          <p:nvPr>
            <p:ph idx="1"/>
          </p:nvPr>
        </p:nvSpPr>
        <p:spPr>
          <a:xfrm>
            <a:off x="838200" y="1690688"/>
            <a:ext cx="7315200" cy="4374539"/>
          </a:xfrm>
        </p:spPr>
        <p:txBody>
          <a:bodyPr>
            <a:normAutofit/>
          </a:bodyPr>
          <a:lstStyle/>
          <a:p>
            <a:pPr marL="0" indent="0">
              <a:buNone/>
            </a:pPr>
            <a:endParaRPr lang="en-US" b="1" dirty="0"/>
          </a:p>
          <a:p>
            <a:pPr marL="0" indent="0" algn="just">
              <a:buNone/>
            </a:pPr>
            <a:r>
              <a:rPr lang="en-GB" dirty="0"/>
              <a:t>‘The PGCE is a full-time, intensive vocational programme, suitable for those wishing to train to teach, inspire and enthuse children, helping them to make excellent progress in learning. The course offers rich opportunities for personal development, as student-teachers embark upon the first stages of a professional journey which is challenging, fulfilling and rewarding’. </a:t>
            </a:r>
          </a:p>
          <a:p>
            <a:pPr marL="0" indent="0" algn="just">
              <a:buNone/>
            </a:pPr>
            <a:r>
              <a:rPr lang="en-GB" dirty="0"/>
              <a:t>					(UWTSD, 2019)</a:t>
            </a:r>
          </a:p>
        </p:txBody>
      </p:sp>
      <p:sp>
        <p:nvSpPr>
          <p:cNvPr id="4" name="Footer Placeholder 3">
            <a:extLst>
              <a:ext uri="{FF2B5EF4-FFF2-40B4-BE49-F238E27FC236}">
                <a16:creationId xmlns:a16="http://schemas.microsoft.com/office/drawing/2014/main" id="{EC707660-963A-5446-B35E-B2191BE4C1FC}"/>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19F780D0-D13C-B24E-A950-5F2F285DD2E3}"/>
              </a:ext>
            </a:extLst>
          </p:cNvPr>
          <p:cNvSpPr>
            <a:spLocks noGrp="1"/>
          </p:cNvSpPr>
          <p:nvPr>
            <p:ph type="sldNum" sz="quarter" idx="12"/>
          </p:nvPr>
        </p:nvSpPr>
        <p:spPr/>
        <p:txBody>
          <a:bodyPr/>
          <a:lstStyle/>
          <a:p>
            <a:fld id="{B0409506-0257-6A48-82A9-43C97A16FA06}" type="slidenum">
              <a:rPr lang="en-US" smtClean="0"/>
              <a:t>2</a:t>
            </a:fld>
            <a:endParaRPr lang="en-US" dirty="0"/>
          </a:p>
        </p:txBody>
      </p:sp>
      <p:pic>
        <p:nvPicPr>
          <p:cNvPr id="7" name="Picture 6" descr="A close up of a sign&#10;&#10;Description automatically generated">
            <a:extLst>
              <a:ext uri="{FF2B5EF4-FFF2-40B4-BE49-F238E27FC236}">
                <a16:creationId xmlns:a16="http://schemas.microsoft.com/office/drawing/2014/main" id="{26E89ED5-9314-D14F-855F-3BBBF0B1407F}"/>
              </a:ext>
            </a:extLst>
          </p:cNvPr>
          <p:cNvPicPr>
            <a:picLocks noChangeAspect="1"/>
          </p:cNvPicPr>
          <p:nvPr/>
        </p:nvPicPr>
        <p:blipFill rotWithShape="1">
          <a:blip r:embed="rId2"/>
          <a:srcRect l="1674"/>
          <a:stretch/>
        </p:blipFill>
        <p:spPr>
          <a:xfrm>
            <a:off x="8610600" y="2290220"/>
            <a:ext cx="3200400" cy="3175475"/>
          </a:xfrm>
          <a:prstGeom prst="rect">
            <a:avLst/>
          </a:prstGeom>
          <a:gradFill>
            <a:gsLst>
              <a:gs pos="50000">
                <a:srgbClr val="77EFFC"/>
              </a:gs>
              <a:gs pos="80000">
                <a:schemeClr val="accent1">
                  <a:lumMod val="45000"/>
                  <a:lumOff val="55000"/>
                </a:schemeClr>
              </a:gs>
              <a:gs pos="100000">
                <a:schemeClr val="accent1">
                  <a:lumMod val="45000"/>
                  <a:lumOff val="55000"/>
                </a:schemeClr>
              </a:gs>
              <a:gs pos="100000">
                <a:schemeClr val="accent1">
                  <a:lumMod val="30000"/>
                  <a:lumOff val="70000"/>
                </a:schemeClr>
              </a:gs>
            </a:gsLst>
            <a:lin ang="2700000" scaled="1"/>
          </a:gradFill>
        </p:spPr>
      </p:pic>
    </p:spTree>
    <p:extLst>
      <p:ext uri="{BB962C8B-B14F-4D97-AF65-F5344CB8AC3E}">
        <p14:creationId xmlns:p14="http://schemas.microsoft.com/office/powerpoint/2010/main" val="291573072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CFD5-4418-4546-A738-B0594F545506}"/>
              </a:ext>
            </a:extLst>
          </p:cNvPr>
          <p:cNvSpPr>
            <a:spLocks noGrp="1"/>
          </p:cNvSpPr>
          <p:nvPr>
            <p:ph type="title"/>
          </p:nvPr>
        </p:nvSpPr>
        <p:spPr>
          <a:xfrm>
            <a:off x="838200" y="242047"/>
            <a:ext cx="10515600" cy="1205753"/>
          </a:xfrm>
        </p:spPr>
        <p:txBody>
          <a:bodyPr>
            <a:normAutofit fontScale="90000"/>
          </a:bodyPr>
          <a:lstStyle/>
          <a:p>
            <a:br>
              <a:rPr lang="en-US" dirty="0"/>
            </a:br>
            <a:r>
              <a:rPr lang="en-US" b="1" dirty="0"/>
              <a:t>Values and Attitudes: </a:t>
            </a:r>
            <a:r>
              <a:rPr lang="en-GB" b="1" dirty="0"/>
              <a:t>Principles of Employability</a:t>
            </a:r>
            <a:br>
              <a:rPr lang="en-GB" b="1" dirty="0"/>
            </a:br>
            <a:endParaRPr lang="en-US" b="1" dirty="0"/>
          </a:p>
        </p:txBody>
      </p:sp>
      <p:sp>
        <p:nvSpPr>
          <p:cNvPr id="3" name="Content Placeholder 2">
            <a:extLst>
              <a:ext uri="{FF2B5EF4-FFF2-40B4-BE49-F238E27FC236}">
                <a16:creationId xmlns:a16="http://schemas.microsoft.com/office/drawing/2014/main" id="{54E731C2-9643-F741-8D7B-9FAD890B3468}"/>
              </a:ext>
            </a:extLst>
          </p:cNvPr>
          <p:cNvSpPr>
            <a:spLocks noGrp="1"/>
          </p:cNvSpPr>
          <p:nvPr>
            <p:ph idx="1"/>
          </p:nvPr>
        </p:nvSpPr>
        <p:spPr>
          <a:xfrm>
            <a:off x="838200" y="1447800"/>
            <a:ext cx="10855036" cy="4729163"/>
          </a:xfrm>
        </p:spPr>
        <p:txBody>
          <a:bodyPr>
            <a:normAutofit/>
          </a:bodyPr>
          <a:lstStyle/>
          <a:p>
            <a:pPr lvl="0">
              <a:buSzPct val="90000"/>
              <a:buFont typeface="Wingdings" pitchFamily="2" charset="2"/>
              <a:buChar char="ü"/>
            </a:pPr>
            <a:r>
              <a:rPr lang="en-GB" dirty="0"/>
              <a:t>A positive view of education as a means to transform lives</a:t>
            </a:r>
          </a:p>
          <a:p>
            <a:pPr lvl="0">
              <a:buFont typeface="Wingdings" pitchFamily="2" charset="2"/>
              <a:buChar char="ü"/>
            </a:pPr>
            <a:r>
              <a:rPr lang="en-GB" dirty="0"/>
              <a:t>Motivation towards becoming an excellent teacher</a:t>
            </a:r>
          </a:p>
          <a:p>
            <a:pPr lvl="0">
              <a:buFont typeface="Wingdings" pitchFamily="2" charset="2"/>
              <a:buChar char="ü"/>
            </a:pPr>
            <a:r>
              <a:rPr lang="en-GB" dirty="0"/>
              <a:t>An empathetic desire to make a difference to young people's lives</a:t>
            </a:r>
          </a:p>
          <a:p>
            <a:pPr lvl="0">
              <a:buFont typeface="Wingdings" pitchFamily="2" charset="2"/>
              <a:buChar char="ü"/>
            </a:pPr>
            <a:r>
              <a:rPr lang="en-GB" dirty="0"/>
              <a:t>Positive attitudes to social justice, inclusion and equity</a:t>
            </a:r>
          </a:p>
          <a:p>
            <a:pPr lvl="0">
              <a:buFont typeface="Wingdings" pitchFamily="2" charset="2"/>
              <a:buChar char="ü"/>
            </a:pPr>
            <a:r>
              <a:rPr lang="en-GB" dirty="0"/>
              <a:t>Ability to work individually and as part of a team</a:t>
            </a:r>
          </a:p>
          <a:p>
            <a:pPr lvl="0">
              <a:buFont typeface="Wingdings" pitchFamily="2" charset="2"/>
              <a:buChar char="ü"/>
            </a:pPr>
            <a:r>
              <a:rPr lang="en-GB" dirty="0"/>
              <a:t>Energy, enthusiasm and flexibility</a:t>
            </a:r>
          </a:p>
          <a:p>
            <a:pPr lvl="0">
              <a:buFont typeface="Wingdings" pitchFamily="2" charset="2"/>
              <a:buChar char="ü"/>
            </a:pPr>
            <a:r>
              <a:rPr lang="en-GB" dirty="0"/>
              <a:t>Resilience and reliability</a:t>
            </a:r>
          </a:p>
          <a:p>
            <a:pPr lvl="0">
              <a:buFont typeface="Wingdings" pitchFamily="2" charset="2"/>
              <a:buChar char="ü"/>
            </a:pPr>
            <a:r>
              <a:rPr lang="en-GB" dirty="0"/>
              <a:t>Professional attitudes and behaviour</a:t>
            </a:r>
          </a:p>
          <a:p>
            <a:pPr lvl="0">
              <a:buFont typeface="Wingdings" pitchFamily="2" charset="2"/>
              <a:buChar char="ü"/>
            </a:pPr>
            <a:r>
              <a:rPr lang="en-GB" dirty="0"/>
              <a:t>Willingness to be a lifelong learner			(UWTSD, 2019)</a:t>
            </a:r>
          </a:p>
          <a:p>
            <a:endParaRPr lang="en-US" dirty="0"/>
          </a:p>
        </p:txBody>
      </p:sp>
      <p:sp>
        <p:nvSpPr>
          <p:cNvPr id="4" name="Footer Placeholder 3">
            <a:extLst>
              <a:ext uri="{FF2B5EF4-FFF2-40B4-BE49-F238E27FC236}">
                <a16:creationId xmlns:a16="http://schemas.microsoft.com/office/drawing/2014/main" id="{05B669F4-0764-6A4A-B6C0-39FD089E40AF}"/>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C9F31501-C796-214C-9293-C5DE55FA7AD0}"/>
              </a:ext>
            </a:extLst>
          </p:cNvPr>
          <p:cNvSpPr>
            <a:spLocks noGrp="1"/>
          </p:cNvSpPr>
          <p:nvPr>
            <p:ph type="sldNum" sz="quarter" idx="12"/>
          </p:nvPr>
        </p:nvSpPr>
        <p:spPr/>
        <p:txBody>
          <a:bodyPr/>
          <a:lstStyle/>
          <a:p>
            <a:fld id="{B0409506-0257-6A48-82A9-43C97A16FA06}" type="slidenum">
              <a:rPr lang="en-US" smtClean="0"/>
              <a:t>3</a:t>
            </a:fld>
            <a:endParaRPr lang="en-US" dirty="0"/>
          </a:p>
        </p:txBody>
      </p:sp>
    </p:spTree>
    <p:extLst>
      <p:ext uri="{BB962C8B-B14F-4D97-AF65-F5344CB8AC3E}">
        <p14:creationId xmlns:p14="http://schemas.microsoft.com/office/powerpoint/2010/main" val="11971689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D42A2-3302-3E47-83EC-C51F82D062A1}"/>
              </a:ext>
            </a:extLst>
          </p:cNvPr>
          <p:cNvSpPr>
            <a:spLocks noGrp="1"/>
          </p:cNvSpPr>
          <p:nvPr>
            <p:ph type="title"/>
          </p:nvPr>
        </p:nvSpPr>
        <p:spPr>
          <a:xfrm>
            <a:off x="838200" y="1"/>
            <a:ext cx="10515600" cy="1557337"/>
          </a:xfrm>
        </p:spPr>
        <p:txBody>
          <a:bodyPr/>
          <a:lstStyle/>
          <a:p>
            <a:r>
              <a:rPr lang="en-US" b="1" dirty="0"/>
              <a:t>How will these Qualities be Assessed?</a:t>
            </a:r>
          </a:p>
        </p:txBody>
      </p:sp>
      <p:sp>
        <p:nvSpPr>
          <p:cNvPr id="3" name="Content Placeholder 2">
            <a:extLst>
              <a:ext uri="{FF2B5EF4-FFF2-40B4-BE49-F238E27FC236}">
                <a16:creationId xmlns:a16="http://schemas.microsoft.com/office/drawing/2014/main" id="{DC7224AA-B76F-7B46-934D-AD716629A233}"/>
              </a:ext>
            </a:extLst>
          </p:cNvPr>
          <p:cNvSpPr>
            <a:spLocks noGrp="1"/>
          </p:cNvSpPr>
          <p:nvPr>
            <p:ph idx="1"/>
          </p:nvPr>
        </p:nvSpPr>
        <p:spPr>
          <a:xfrm>
            <a:off x="838200" y="1557338"/>
            <a:ext cx="10515600" cy="4573639"/>
          </a:xfrm>
        </p:spPr>
        <p:txBody>
          <a:bodyPr>
            <a:normAutofit fontScale="70000" lnSpcReduction="20000"/>
          </a:bodyPr>
          <a:lstStyle/>
          <a:p>
            <a:r>
              <a:rPr lang="en-GB" sz="3000" dirty="0"/>
              <a:t>CV and application form</a:t>
            </a:r>
          </a:p>
          <a:p>
            <a:r>
              <a:rPr lang="en-GB" sz="3000" dirty="0"/>
              <a:t>Personal statement conveys attitudes and beliefs: skills displayed through examples of experience</a:t>
            </a:r>
          </a:p>
          <a:p>
            <a:r>
              <a:rPr lang="en-GB" sz="3000" dirty="0"/>
              <a:t>Exam results: a measure of cognitive intelligence</a:t>
            </a:r>
          </a:p>
          <a:p>
            <a:r>
              <a:rPr lang="en-GB" sz="3000" dirty="0"/>
              <a:t>Interview</a:t>
            </a:r>
          </a:p>
          <a:p>
            <a:pPr marL="0" indent="0">
              <a:buNone/>
            </a:pPr>
            <a:endParaRPr lang="en-GB" sz="3000" b="1" dirty="0"/>
          </a:p>
          <a:p>
            <a:pPr marL="0" indent="0">
              <a:buNone/>
            </a:pPr>
            <a:r>
              <a:rPr lang="en-GB" sz="3000" b="1" dirty="0"/>
              <a:t>PGCE interview day includes:</a:t>
            </a:r>
          </a:p>
          <a:p>
            <a:r>
              <a:rPr lang="en-GB" sz="3000" dirty="0"/>
              <a:t>Individual maths and English tests, evidence of previous qualifications </a:t>
            </a:r>
          </a:p>
          <a:p>
            <a:r>
              <a:rPr lang="en-GB" sz="3000" dirty="0"/>
              <a:t>Group task/discussion</a:t>
            </a:r>
          </a:p>
          <a:p>
            <a:r>
              <a:rPr lang="en-GB" sz="3000" dirty="0"/>
              <a:t>Individual lesson plan</a:t>
            </a:r>
          </a:p>
          <a:p>
            <a:r>
              <a:rPr lang="en-GB" sz="3000" dirty="0"/>
              <a:t>Individual interview</a:t>
            </a:r>
          </a:p>
          <a:p>
            <a:endParaRPr lang="en-GB" sz="3000" dirty="0"/>
          </a:p>
          <a:p>
            <a:pPr marL="0" indent="0">
              <a:buNone/>
            </a:pPr>
            <a:r>
              <a:rPr lang="en-GB" sz="3000" dirty="0"/>
              <a:t>A variety of different aspects to give a balanced and well-rounded impression of the individual.</a:t>
            </a:r>
          </a:p>
        </p:txBody>
      </p:sp>
      <p:sp>
        <p:nvSpPr>
          <p:cNvPr id="4" name="Footer Placeholder 3">
            <a:extLst>
              <a:ext uri="{FF2B5EF4-FFF2-40B4-BE49-F238E27FC236}">
                <a16:creationId xmlns:a16="http://schemas.microsoft.com/office/drawing/2014/main" id="{1BF23861-B1A8-184F-BB3F-9E4845E12214}"/>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C5EE5839-B10E-0A4C-8B7F-7947003C323B}"/>
              </a:ext>
            </a:extLst>
          </p:cNvPr>
          <p:cNvSpPr>
            <a:spLocks noGrp="1"/>
          </p:cNvSpPr>
          <p:nvPr>
            <p:ph type="sldNum" sz="quarter" idx="12"/>
          </p:nvPr>
        </p:nvSpPr>
        <p:spPr/>
        <p:txBody>
          <a:bodyPr/>
          <a:lstStyle/>
          <a:p>
            <a:fld id="{B0409506-0257-6A48-82A9-43C97A16FA06}" type="slidenum">
              <a:rPr lang="en-US" smtClean="0"/>
              <a:t>4</a:t>
            </a:fld>
            <a:endParaRPr lang="en-US" dirty="0"/>
          </a:p>
        </p:txBody>
      </p:sp>
    </p:spTree>
    <p:extLst>
      <p:ext uri="{BB962C8B-B14F-4D97-AF65-F5344CB8AC3E}">
        <p14:creationId xmlns:p14="http://schemas.microsoft.com/office/powerpoint/2010/main" val="15789272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500D9-724D-564A-98DE-A4590107CD1F}"/>
              </a:ext>
            </a:extLst>
          </p:cNvPr>
          <p:cNvSpPr>
            <a:spLocks noGrp="1"/>
          </p:cNvSpPr>
          <p:nvPr>
            <p:ph type="title"/>
          </p:nvPr>
        </p:nvSpPr>
        <p:spPr/>
        <p:txBody>
          <a:bodyPr/>
          <a:lstStyle/>
          <a:p>
            <a:r>
              <a:rPr lang="en-US" b="1" dirty="0"/>
              <a:t>Professional Regulation</a:t>
            </a:r>
          </a:p>
        </p:txBody>
      </p:sp>
      <p:sp>
        <p:nvSpPr>
          <p:cNvPr id="3" name="Content Placeholder 2">
            <a:extLst>
              <a:ext uri="{FF2B5EF4-FFF2-40B4-BE49-F238E27FC236}">
                <a16:creationId xmlns:a16="http://schemas.microsoft.com/office/drawing/2014/main" id="{755C8AFE-1460-2B40-8603-CE003067D1B1}"/>
              </a:ext>
            </a:extLst>
          </p:cNvPr>
          <p:cNvSpPr>
            <a:spLocks noGrp="1"/>
          </p:cNvSpPr>
          <p:nvPr>
            <p:ph idx="1"/>
          </p:nvPr>
        </p:nvSpPr>
        <p:spPr>
          <a:xfrm>
            <a:off x="838200" y="1573967"/>
            <a:ext cx="9879106" cy="4597767"/>
          </a:xfrm>
        </p:spPr>
        <p:txBody>
          <a:bodyPr>
            <a:normAutofit fontScale="92500" lnSpcReduction="20000"/>
          </a:bodyPr>
          <a:lstStyle/>
          <a:p>
            <a:pPr marL="0" indent="0">
              <a:buNone/>
            </a:pPr>
            <a:endParaRPr lang="en-GB" sz="2000" dirty="0">
              <a:latin typeface="Arial" panose="020B0604020202020204" pitchFamily="34" charset="0"/>
              <a:cs typeface="Arial" panose="020B0604020202020204" pitchFamily="34" charset="0"/>
            </a:endParaRPr>
          </a:p>
          <a:p>
            <a:pPr>
              <a:lnSpc>
                <a:spcPct val="150000"/>
              </a:lnSpc>
            </a:pPr>
            <a:r>
              <a:rPr lang="en-GB" sz="2000" b="1" dirty="0">
                <a:cs typeface="Arial" panose="020B0604020202020204" pitchFamily="34" charset="0"/>
              </a:rPr>
              <a:t>Education Workforce Council (EWC) </a:t>
            </a:r>
            <a:r>
              <a:rPr lang="en-GB" sz="2000" dirty="0">
                <a:cs typeface="Arial" panose="020B0604020202020204" pitchFamily="34" charset="0"/>
              </a:rPr>
              <a:t>is the independent regulator for teachers in Wales</a:t>
            </a:r>
          </a:p>
          <a:p>
            <a:pPr>
              <a:lnSpc>
                <a:spcPct val="150000"/>
              </a:lnSpc>
            </a:pPr>
            <a:r>
              <a:rPr lang="en-GB" sz="2000" b="1" dirty="0">
                <a:cs typeface="Arial" panose="020B0604020202020204" pitchFamily="34" charset="0"/>
              </a:rPr>
              <a:t>EWC Code of Professional Conduct and Practice (2019): </a:t>
            </a:r>
            <a:r>
              <a:rPr lang="en-GB" sz="2000" dirty="0">
                <a:cs typeface="Arial" panose="020B0604020202020204" pitchFamily="34" charset="0"/>
              </a:rPr>
              <a:t>the code is revised every 3 years</a:t>
            </a:r>
          </a:p>
          <a:p>
            <a:pPr>
              <a:lnSpc>
                <a:spcPct val="150000"/>
              </a:lnSpc>
            </a:pPr>
            <a:r>
              <a:rPr lang="en-GB" sz="2000" b="1" dirty="0">
                <a:cs typeface="Arial" panose="020B0604020202020204" pitchFamily="34" charset="0"/>
              </a:rPr>
              <a:t>Furlong (2015) </a:t>
            </a:r>
            <a:r>
              <a:rPr lang="en-GB" sz="2000" dirty="0">
                <a:cs typeface="Arial" panose="020B0604020202020204" pitchFamily="34" charset="0"/>
              </a:rPr>
              <a:t>Teaching Tomorrows Children: Options for the future of initial teacher education in Wales</a:t>
            </a:r>
          </a:p>
          <a:p>
            <a:pPr>
              <a:lnSpc>
                <a:spcPct val="150000"/>
              </a:lnSpc>
            </a:pPr>
            <a:r>
              <a:rPr lang="en-GB" sz="2000" b="1" dirty="0">
                <a:cs typeface="Arial" panose="020B0604020202020204" pitchFamily="34" charset="0"/>
              </a:rPr>
              <a:t>Welsh Government (2017) Professional standards for teaching and leadership</a:t>
            </a:r>
          </a:p>
          <a:p>
            <a:pPr>
              <a:lnSpc>
                <a:spcPct val="150000"/>
              </a:lnSpc>
            </a:pPr>
            <a:r>
              <a:rPr lang="en-GB" sz="2000" b="1" dirty="0">
                <a:cs typeface="Arial" panose="020B0604020202020204" pitchFamily="34" charset="0"/>
              </a:rPr>
              <a:t>Professional Learning Passport</a:t>
            </a:r>
            <a:r>
              <a:rPr lang="en-GB" sz="2000" dirty="0">
                <a:cs typeface="Arial" panose="020B0604020202020204" pitchFamily="34" charset="0"/>
              </a:rPr>
              <a:t>: each user to record growth/CPD</a:t>
            </a:r>
          </a:p>
          <a:p>
            <a:pPr>
              <a:lnSpc>
                <a:spcPct val="150000"/>
              </a:lnSpc>
            </a:pPr>
            <a:r>
              <a:rPr lang="en-GB" sz="2000" dirty="0">
                <a:cs typeface="Arial" panose="020B0604020202020204" pitchFamily="34" charset="0"/>
              </a:rPr>
              <a:t>Supports new </a:t>
            </a:r>
            <a:r>
              <a:rPr lang="en-GB" sz="2000" b="1" dirty="0">
                <a:cs typeface="Arial" panose="020B0604020202020204" pitchFamily="34" charset="0"/>
              </a:rPr>
              <a:t>Curriculum for Wales (2022</a:t>
            </a:r>
            <a:r>
              <a:rPr lang="en-GB" sz="2000" dirty="0">
                <a:cs typeface="Arial" panose="020B0604020202020204" pitchFamily="34" charset="0"/>
              </a:rPr>
              <a:t>) based on Donaldson’s (2015) Successful Futures</a:t>
            </a:r>
          </a:p>
          <a:p>
            <a:pPr>
              <a:lnSpc>
                <a:spcPct val="150000"/>
              </a:lnSpc>
            </a:pPr>
            <a:r>
              <a:rPr lang="en-GB" sz="2000" dirty="0">
                <a:cs typeface="Arial" panose="020B0604020202020204" pitchFamily="34" charset="0"/>
              </a:rPr>
              <a:t>Initial Teacher Training at UWTSD is accredited by the Education Workforce Council and adheres to the competencies set out by the Professional Standards (WG, 2017)</a:t>
            </a:r>
          </a:p>
        </p:txBody>
      </p:sp>
      <p:sp>
        <p:nvSpPr>
          <p:cNvPr id="4" name="Footer Placeholder 3">
            <a:extLst>
              <a:ext uri="{FF2B5EF4-FFF2-40B4-BE49-F238E27FC236}">
                <a16:creationId xmlns:a16="http://schemas.microsoft.com/office/drawing/2014/main" id="{5EAE3504-59BB-4C4A-BE31-424289B10977}"/>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A07CF6F6-D796-D24B-ABD9-98394393786E}"/>
              </a:ext>
            </a:extLst>
          </p:cNvPr>
          <p:cNvSpPr>
            <a:spLocks noGrp="1"/>
          </p:cNvSpPr>
          <p:nvPr>
            <p:ph type="sldNum" sz="quarter" idx="12"/>
          </p:nvPr>
        </p:nvSpPr>
        <p:spPr/>
        <p:txBody>
          <a:bodyPr/>
          <a:lstStyle/>
          <a:p>
            <a:fld id="{B0409506-0257-6A48-82A9-43C97A16FA06}" type="slidenum">
              <a:rPr lang="en-US" smtClean="0"/>
              <a:t>5</a:t>
            </a:fld>
            <a:endParaRPr lang="en-US" dirty="0"/>
          </a:p>
        </p:txBody>
      </p:sp>
      <p:pic>
        <p:nvPicPr>
          <p:cNvPr id="7" name="Picture 6" descr="A close up of a sign&#10;&#10;Description automatically generated">
            <a:extLst>
              <a:ext uri="{FF2B5EF4-FFF2-40B4-BE49-F238E27FC236}">
                <a16:creationId xmlns:a16="http://schemas.microsoft.com/office/drawing/2014/main" id="{8079062E-4958-9A42-A583-CDA6406103B5}"/>
              </a:ext>
            </a:extLst>
          </p:cNvPr>
          <p:cNvPicPr>
            <a:picLocks noChangeAspect="1"/>
          </p:cNvPicPr>
          <p:nvPr/>
        </p:nvPicPr>
        <p:blipFill rotWithShape="1">
          <a:blip r:embed="rId2">
            <a:alphaModFix/>
          </a:blip>
          <a:srcRect l="5482" r="4793"/>
          <a:stretch/>
        </p:blipFill>
        <p:spPr>
          <a:xfrm>
            <a:off x="9580691" y="136525"/>
            <a:ext cx="2273229" cy="1633134"/>
          </a:xfrm>
          <a:prstGeom prst="rect">
            <a:avLst/>
          </a:prstGeom>
          <a:solidFill>
            <a:srgbClr val="FFFFFF">
              <a:shade val="85000"/>
            </a:srgbClr>
          </a:solidFill>
          <a:ln w="88900" cap="sq">
            <a:solidFill>
              <a:srgbClr val="FFFFFF"/>
            </a:solidFill>
            <a:miter lim="800000"/>
          </a:ln>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4EB68EA6-5416-0D4A-8F6C-8216ABA12D5C}"/>
              </a:ext>
            </a:extLst>
          </p:cNvPr>
          <p:cNvSpPr txBox="1"/>
          <p:nvPr/>
        </p:nvSpPr>
        <p:spPr>
          <a:xfrm>
            <a:off x="11055386" y="1767449"/>
            <a:ext cx="1136614" cy="261610"/>
          </a:xfrm>
          <a:prstGeom prst="rect">
            <a:avLst/>
          </a:prstGeom>
          <a:noFill/>
        </p:spPr>
        <p:txBody>
          <a:bodyPr wrap="square" rtlCol="0">
            <a:spAutoFit/>
          </a:bodyPr>
          <a:lstStyle/>
          <a:p>
            <a:r>
              <a:rPr lang="en-US" sz="1100" dirty="0"/>
              <a:t>(EWC, 2020)</a:t>
            </a:r>
          </a:p>
        </p:txBody>
      </p:sp>
    </p:spTree>
    <p:extLst>
      <p:ext uri="{BB962C8B-B14F-4D97-AF65-F5344CB8AC3E}">
        <p14:creationId xmlns:p14="http://schemas.microsoft.com/office/powerpoint/2010/main" val="28444196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cell phone&#10;&#10;Description automatically generated">
            <a:extLst>
              <a:ext uri="{FF2B5EF4-FFF2-40B4-BE49-F238E27FC236}">
                <a16:creationId xmlns:a16="http://schemas.microsoft.com/office/drawing/2014/main" id="{B68E589C-EB0D-0B4F-8485-F40687B6806D}"/>
              </a:ext>
            </a:extLst>
          </p:cNvPr>
          <p:cNvPicPr>
            <a:picLocks noGrp="1" noChangeAspect="1"/>
          </p:cNvPicPr>
          <p:nvPr>
            <p:ph idx="1"/>
          </p:nvPr>
        </p:nvPicPr>
        <p:blipFill>
          <a:blip r:embed="rId2"/>
          <a:stretch>
            <a:fillRect/>
          </a:stretch>
        </p:blipFill>
        <p:spPr>
          <a:xfrm>
            <a:off x="723900" y="411074"/>
            <a:ext cx="10744199" cy="6035852"/>
          </a:xfrm>
          <a:prstGeom prst="rect">
            <a:avLst/>
          </a:prstGeom>
          <a:ln w="12700" cap="rnd">
            <a:solidFill>
              <a:schemeClr val="tx1"/>
            </a:solidFill>
          </a:ln>
          <a:effectLst/>
        </p:spPr>
      </p:pic>
      <p:sp>
        <p:nvSpPr>
          <p:cNvPr id="4" name="Footer Placeholder 3">
            <a:extLst>
              <a:ext uri="{FF2B5EF4-FFF2-40B4-BE49-F238E27FC236}">
                <a16:creationId xmlns:a16="http://schemas.microsoft.com/office/drawing/2014/main" id="{FD06FB09-DE06-1247-91A6-BE6CCBB9DB26}"/>
              </a:ext>
            </a:extLst>
          </p:cNvPr>
          <p:cNvSpPr>
            <a:spLocks noGrp="1"/>
          </p:cNvSpPr>
          <p:nvPr>
            <p:ph type="ftr" sz="quarter" idx="11"/>
          </p:nvPr>
        </p:nvSpPr>
        <p:spPr>
          <a:xfrm>
            <a:off x="4038600" y="6522430"/>
            <a:ext cx="4114800" cy="347472"/>
          </a:xfrm>
        </p:spPr>
        <p:txBody>
          <a:bodyPr vert="horz" lIns="91440" tIns="45720" rIns="91440" bIns="45720" rtlCol="0" anchor="ctr">
            <a:normAutofit/>
          </a:bodyPr>
          <a:lstStyle/>
          <a:p>
            <a:pPr>
              <a:spcAft>
                <a:spcPts val="600"/>
              </a:spcAft>
            </a:pPr>
            <a:r>
              <a:rPr lang="en-US" kern="1200" dirty="0">
                <a:solidFill>
                  <a:srgbClr val="898989"/>
                </a:solidFill>
                <a:latin typeface="+mn-lt"/>
                <a:ea typeface="+mn-ea"/>
                <a:cs typeface="+mn-cs"/>
              </a:rPr>
              <a:t>Kate Buffee: 1602220</a:t>
            </a:r>
          </a:p>
        </p:txBody>
      </p:sp>
      <p:sp>
        <p:nvSpPr>
          <p:cNvPr id="5" name="Slide Number Placeholder 4">
            <a:extLst>
              <a:ext uri="{FF2B5EF4-FFF2-40B4-BE49-F238E27FC236}">
                <a16:creationId xmlns:a16="http://schemas.microsoft.com/office/drawing/2014/main" id="{E6561B44-D8D4-D74A-BBC2-8A2F6768560B}"/>
              </a:ext>
            </a:extLst>
          </p:cNvPr>
          <p:cNvSpPr>
            <a:spLocks noGrp="1"/>
          </p:cNvSpPr>
          <p:nvPr>
            <p:ph type="sldNum" sz="quarter" idx="12"/>
          </p:nvPr>
        </p:nvSpPr>
        <p:spPr>
          <a:xfrm>
            <a:off x="8603343" y="6522430"/>
            <a:ext cx="2743200" cy="347472"/>
          </a:xfrm>
        </p:spPr>
        <p:txBody>
          <a:bodyPr vert="horz" lIns="91440" tIns="45720" rIns="91440" bIns="45720" rtlCol="0" anchor="ctr">
            <a:normAutofit/>
          </a:bodyPr>
          <a:lstStyle/>
          <a:p>
            <a:pPr>
              <a:spcAft>
                <a:spcPts val="600"/>
              </a:spcAft>
            </a:pPr>
            <a:fld id="{B0409506-0257-6A48-82A9-43C97A16FA06}" type="slidenum">
              <a:rPr lang="en-US">
                <a:solidFill>
                  <a:srgbClr val="898989"/>
                </a:solidFill>
              </a:rPr>
              <a:pPr>
                <a:spcAft>
                  <a:spcPts val="600"/>
                </a:spcAft>
              </a:pPr>
              <a:t>6</a:t>
            </a:fld>
            <a:endParaRPr lang="en-US" dirty="0">
              <a:solidFill>
                <a:srgbClr val="898989"/>
              </a:solidFill>
            </a:endParaRPr>
          </a:p>
        </p:txBody>
      </p:sp>
      <p:sp>
        <p:nvSpPr>
          <p:cNvPr id="2" name="TextBox 1">
            <a:extLst>
              <a:ext uri="{FF2B5EF4-FFF2-40B4-BE49-F238E27FC236}">
                <a16:creationId xmlns:a16="http://schemas.microsoft.com/office/drawing/2014/main" id="{70AB1058-7ACC-4946-908B-418F4FE81B60}"/>
              </a:ext>
            </a:extLst>
          </p:cNvPr>
          <p:cNvSpPr txBox="1"/>
          <p:nvPr/>
        </p:nvSpPr>
        <p:spPr>
          <a:xfrm>
            <a:off x="10417856" y="6169927"/>
            <a:ext cx="1371600" cy="276999"/>
          </a:xfrm>
          <a:prstGeom prst="rect">
            <a:avLst/>
          </a:prstGeom>
          <a:noFill/>
        </p:spPr>
        <p:txBody>
          <a:bodyPr wrap="square" rtlCol="0">
            <a:spAutoFit/>
          </a:bodyPr>
          <a:lstStyle/>
          <a:p>
            <a:r>
              <a:rPr lang="en-US" sz="1200" dirty="0"/>
              <a:t>(WG, 2017)</a:t>
            </a:r>
          </a:p>
        </p:txBody>
      </p:sp>
    </p:spTree>
    <p:extLst>
      <p:ext uri="{BB962C8B-B14F-4D97-AF65-F5344CB8AC3E}">
        <p14:creationId xmlns:p14="http://schemas.microsoft.com/office/powerpoint/2010/main" val="21939227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D317-BE67-C746-865F-A72D8394CB86}"/>
              </a:ext>
            </a:extLst>
          </p:cNvPr>
          <p:cNvSpPr>
            <a:spLocks noGrp="1"/>
          </p:cNvSpPr>
          <p:nvPr>
            <p:ph type="title"/>
          </p:nvPr>
        </p:nvSpPr>
        <p:spPr/>
        <p:txBody>
          <a:bodyPr/>
          <a:lstStyle/>
          <a:p>
            <a:r>
              <a:rPr lang="en-US" b="1" dirty="0"/>
              <a:t>Professional Attitudes and Behaviour</a:t>
            </a:r>
          </a:p>
        </p:txBody>
      </p:sp>
      <p:sp>
        <p:nvSpPr>
          <p:cNvPr id="3" name="Content Placeholder 2">
            <a:extLst>
              <a:ext uri="{FF2B5EF4-FFF2-40B4-BE49-F238E27FC236}">
                <a16:creationId xmlns:a16="http://schemas.microsoft.com/office/drawing/2014/main" id="{03282EED-3930-0040-9C01-A1FDA3C2AE61}"/>
              </a:ext>
            </a:extLst>
          </p:cNvPr>
          <p:cNvSpPr>
            <a:spLocks noGrp="1"/>
          </p:cNvSpPr>
          <p:nvPr>
            <p:ph idx="1"/>
          </p:nvPr>
        </p:nvSpPr>
        <p:spPr>
          <a:xfrm>
            <a:off x="838200" y="1454046"/>
            <a:ext cx="10515600" cy="4691921"/>
          </a:xfrm>
        </p:spPr>
        <p:txBody>
          <a:bodyPr>
            <a:noAutofit/>
          </a:bodyPr>
          <a:lstStyle/>
          <a:p>
            <a:pPr marL="0" lvl="0" indent="0" algn="just">
              <a:lnSpc>
                <a:spcPct val="100000"/>
              </a:lnSpc>
              <a:buNone/>
            </a:pPr>
            <a:r>
              <a:rPr lang="en-GB" sz="2000" b="1" dirty="0"/>
              <a:t>Leadership: The teacher exercises leadership through all aspects of professional practice to support the efforts of others across the school and beyond to fulfil the educational ambitions for Wales (WG, 2017)</a:t>
            </a:r>
          </a:p>
          <a:p>
            <a:pPr lvl="0">
              <a:lnSpc>
                <a:spcPct val="150000"/>
              </a:lnSpc>
            </a:pPr>
            <a:r>
              <a:rPr lang="en-GB" sz="2000" dirty="0"/>
              <a:t>Being professional in your work: behaviour, appropriate language, respectful, professional appearance</a:t>
            </a:r>
          </a:p>
          <a:p>
            <a:pPr lvl="0">
              <a:lnSpc>
                <a:spcPct val="150000"/>
              </a:lnSpc>
            </a:pPr>
            <a:r>
              <a:rPr lang="en-GB" sz="2000" dirty="0"/>
              <a:t>Moral integrity, adherence to policies</a:t>
            </a:r>
          </a:p>
          <a:p>
            <a:pPr>
              <a:lnSpc>
                <a:spcPct val="150000"/>
              </a:lnSpc>
            </a:pPr>
            <a:r>
              <a:rPr lang="en-GB" sz="2000" dirty="0"/>
              <a:t>High level of competence: the skills and knowledge to do your job well and to a recognised standard of proficiency</a:t>
            </a:r>
          </a:p>
          <a:p>
            <a:pPr lvl="0">
              <a:lnSpc>
                <a:spcPct val="150000"/>
              </a:lnSpc>
            </a:pPr>
            <a:r>
              <a:rPr lang="en-GB" sz="2000" dirty="0"/>
              <a:t>Cognitive and emotional intelligence</a:t>
            </a:r>
          </a:p>
          <a:p>
            <a:pPr lvl="0">
              <a:lnSpc>
                <a:spcPct val="150000"/>
              </a:lnSpc>
            </a:pPr>
            <a:r>
              <a:rPr lang="en-GB" sz="2000" dirty="0"/>
              <a:t>Responsible and dependable</a:t>
            </a:r>
          </a:p>
        </p:txBody>
      </p:sp>
      <p:sp>
        <p:nvSpPr>
          <p:cNvPr id="4" name="Footer Placeholder 3">
            <a:extLst>
              <a:ext uri="{FF2B5EF4-FFF2-40B4-BE49-F238E27FC236}">
                <a16:creationId xmlns:a16="http://schemas.microsoft.com/office/drawing/2014/main" id="{D7975197-C0CF-794C-9586-CC85724A4400}"/>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DE98FD90-AFD2-1149-AE6A-874CB977525A}"/>
              </a:ext>
            </a:extLst>
          </p:cNvPr>
          <p:cNvSpPr>
            <a:spLocks noGrp="1"/>
          </p:cNvSpPr>
          <p:nvPr>
            <p:ph type="sldNum" sz="quarter" idx="12"/>
          </p:nvPr>
        </p:nvSpPr>
        <p:spPr/>
        <p:txBody>
          <a:bodyPr/>
          <a:lstStyle/>
          <a:p>
            <a:fld id="{B0409506-0257-6A48-82A9-43C97A16FA06}" type="slidenum">
              <a:rPr lang="en-US" smtClean="0"/>
              <a:t>7</a:t>
            </a:fld>
            <a:endParaRPr lang="en-US" dirty="0"/>
          </a:p>
        </p:txBody>
      </p:sp>
    </p:spTree>
    <p:extLst>
      <p:ext uri="{BB962C8B-B14F-4D97-AF65-F5344CB8AC3E}">
        <p14:creationId xmlns:p14="http://schemas.microsoft.com/office/powerpoint/2010/main" val="130801227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6E29-7446-E64A-A158-F26AE8CAC6C4}"/>
              </a:ext>
            </a:extLst>
          </p:cNvPr>
          <p:cNvSpPr>
            <a:spLocks noGrp="1"/>
          </p:cNvSpPr>
          <p:nvPr>
            <p:ph type="title"/>
          </p:nvPr>
        </p:nvSpPr>
        <p:spPr/>
        <p:txBody>
          <a:bodyPr/>
          <a:lstStyle/>
          <a:p>
            <a:r>
              <a:rPr lang="en-US" b="1" dirty="0"/>
              <a:t>Critical and Creative Thinking</a:t>
            </a:r>
          </a:p>
        </p:txBody>
      </p:sp>
      <p:sp>
        <p:nvSpPr>
          <p:cNvPr id="3" name="Content Placeholder 2">
            <a:extLst>
              <a:ext uri="{FF2B5EF4-FFF2-40B4-BE49-F238E27FC236}">
                <a16:creationId xmlns:a16="http://schemas.microsoft.com/office/drawing/2014/main" id="{54BB610A-0A72-C141-80F7-768C06397FEB}"/>
              </a:ext>
            </a:extLst>
          </p:cNvPr>
          <p:cNvSpPr>
            <a:spLocks noGrp="1"/>
          </p:cNvSpPr>
          <p:nvPr>
            <p:ph idx="1"/>
          </p:nvPr>
        </p:nvSpPr>
        <p:spPr>
          <a:xfrm>
            <a:off x="838200" y="1422400"/>
            <a:ext cx="10515600" cy="4754563"/>
          </a:xfrm>
        </p:spPr>
        <p:txBody>
          <a:bodyPr>
            <a:normAutofit lnSpcReduction="10000"/>
          </a:bodyPr>
          <a:lstStyle/>
          <a:p>
            <a:pPr marL="0" indent="0" algn="just">
              <a:buNone/>
            </a:pPr>
            <a:r>
              <a:rPr lang="en-GB" sz="2000" b="1" dirty="0"/>
              <a:t>Innovation: The teacher employs an innovative outlook which is exemplified through the controlled and measured development of techniques and approaches to improve pedagogic outcomes (WG, 2017)</a:t>
            </a:r>
          </a:p>
          <a:p>
            <a:pPr>
              <a:lnSpc>
                <a:spcPct val="150000"/>
              </a:lnSpc>
            </a:pPr>
            <a:r>
              <a:rPr lang="en-US" sz="2000" dirty="0"/>
              <a:t>Creativity and imagination</a:t>
            </a:r>
          </a:p>
          <a:p>
            <a:pPr>
              <a:lnSpc>
                <a:spcPct val="150000"/>
              </a:lnSpc>
            </a:pPr>
            <a:r>
              <a:rPr lang="en-US" sz="2000" dirty="0"/>
              <a:t>Creative thinking - seeing things in a different way, generating new ideas</a:t>
            </a:r>
          </a:p>
          <a:p>
            <a:pPr>
              <a:lnSpc>
                <a:spcPct val="150000"/>
              </a:lnSpc>
            </a:pPr>
            <a:r>
              <a:rPr lang="en-US" sz="2000" dirty="0"/>
              <a:t>Problem-solving: thinking ’outside the box’</a:t>
            </a:r>
          </a:p>
          <a:p>
            <a:pPr>
              <a:lnSpc>
                <a:spcPct val="150000"/>
              </a:lnSpc>
            </a:pPr>
            <a:r>
              <a:rPr lang="en-US" sz="2000" dirty="0"/>
              <a:t>Open minded</a:t>
            </a:r>
          </a:p>
          <a:p>
            <a:pPr>
              <a:lnSpc>
                <a:spcPct val="150000"/>
              </a:lnSpc>
            </a:pPr>
            <a:r>
              <a:rPr lang="en-US" sz="2000" dirty="0"/>
              <a:t>Analysing, evaluating, experimenting, thinking critically</a:t>
            </a:r>
          </a:p>
          <a:p>
            <a:pPr>
              <a:lnSpc>
                <a:spcPct val="150000"/>
              </a:lnSpc>
            </a:pPr>
            <a:r>
              <a:rPr lang="en-US" sz="2000" dirty="0"/>
              <a:t>Donaldson (2015, p.29) ‘enterprising, creative contributors’</a:t>
            </a:r>
          </a:p>
          <a:p>
            <a:pPr>
              <a:lnSpc>
                <a:spcPct val="150000"/>
              </a:lnSpc>
            </a:pPr>
            <a:r>
              <a:rPr lang="en-US" sz="2000" dirty="0"/>
              <a:t>Benefit: enhanced teaching methods, stimulating for learners, sharing best practice</a:t>
            </a:r>
          </a:p>
        </p:txBody>
      </p:sp>
      <p:sp>
        <p:nvSpPr>
          <p:cNvPr id="4" name="Footer Placeholder 3">
            <a:extLst>
              <a:ext uri="{FF2B5EF4-FFF2-40B4-BE49-F238E27FC236}">
                <a16:creationId xmlns:a16="http://schemas.microsoft.com/office/drawing/2014/main" id="{D427B0C1-AB9E-3F42-94D5-3CBC13A4C719}"/>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7AF5DF04-6316-BC44-945F-97485144D9F0}"/>
              </a:ext>
            </a:extLst>
          </p:cNvPr>
          <p:cNvSpPr>
            <a:spLocks noGrp="1"/>
          </p:cNvSpPr>
          <p:nvPr>
            <p:ph type="sldNum" sz="quarter" idx="12"/>
          </p:nvPr>
        </p:nvSpPr>
        <p:spPr/>
        <p:txBody>
          <a:bodyPr/>
          <a:lstStyle/>
          <a:p>
            <a:fld id="{B0409506-0257-6A48-82A9-43C97A16FA06}" type="slidenum">
              <a:rPr lang="en-US" smtClean="0"/>
              <a:t>8</a:t>
            </a:fld>
            <a:endParaRPr lang="en-US" dirty="0"/>
          </a:p>
        </p:txBody>
      </p:sp>
    </p:spTree>
    <p:extLst>
      <p:ext uri="{BB962C8B-B14F-4D97-AF65-F5344CB8AC3E}">
        <p14:creationId xmlns:p14="http://schemas.microsoft.com/office/powerpoint/2010/main" val="14859367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46266-7578-4B43-BD61-C458B08B003A}"/>
              </a:ext>
            </a:extLst>
          </p:cNvPr>
          <p:cNvSpPr>
            <a:spLocks noGrp="1"/>
          </p:cNvSpPr>
          <p:nvPr>
            <p:ph type="title"/>
          </p:nvPr>
        </p:nvSpPr>
        <p:spPr/>
        <p:txBody>
          <a:bodyPr/>
          <a:lstStyle/>
          <a:p>
            <a:r>
              <a:rPr lang="en-US" b="1" dirty="0"/>
              <a:t>Time Management and Organisation Skills</a:t>
            </a:r>
          </a:p>
        </p:txBody>
      </p:sp>
      <p:sp>
        <p:nvSpPr>
          <p:cNvPr id="3" name="Content Placeholder 2">
            <a:extLst>
              <a:ext uri="{FF2B5EF4-FFF2-40B4-BE49-F238E27FC236}">
                <a16:creationId xmlns:a16="http://schemas.microsoft.com/office/drawing/2014/main" id="{F84017E9-5ED4-B74E-9D4A-AAD53D15E264}"/>
              </a:ext>
            </a:extLst>
          </p:cNvPr>
          <p:cNvSpPr>
            <a:spLocks noGrp="1"/>
          </p:cNvSpPr>
          <p:nvPr>
            <p:ph idx="1"/>
          </p:nvPr>
        </p:nvSpPr>
        <p:spPr>
          <a:xfrm>
            <a:off x="838200" y="1690688"/>
            <a:ext cx="10515600" cy="4665662"/>
          </a:xfrm>
        </p:spPr>
        <p:txBody>
          <a:bodyPr>
            <a:normAutofit fontScale="70000" lnSpcReduction="20000"/>
          </a:bodyPr>
          <a:lstStyle/>
          <a:p>
            <a:pPr>
              <a:lnSpc>
                <a:spcPct val="160000"/>
              </a:lnSpc>
            </a:pPr>
            <a:r>
              <a:rPr lang="en-US" dirty="0"/>
              <a:t>Punctuality</a:t>
            </a:r>
          </a:p>
          <a:p>
            <a:pPr>
              <a:lnSpc>
                <a:spcPct val="160000"/>
              </a:lnSpc>
            </a:pPr>
            <a:r>
              <a:rPr lang="en-US" dirty="0"/>
              <a:t>Manage time effectively to meet deadlines</a:t>
            </a:r>
          </a:p>
          <a:p>
            <a:pPr>
              <a:lnSpc>
                <a:spcPct val="160000"/>
              </a:lnSpc>
            </a:pPr>
            <a:r>
              <a:rPr lang="en-US" dirty="0"/>
              <a:t>Prioritising and managing workload</a:t>
            </a:r>
          </a:p>
          <a:p>
            <a:pPr>
              <a:lnSpc>
                <a:spcPct val="160000"/>
              </a:lnSpc>
            </a:pPr>
            <a:r>
              <a:rPr lang="en-US" dirty="0"/>
              <a:t>Organisation systems in place e.g. schedules, diaries, planners</a:t>
            </a:r>
          </a:p>
          <a:p>
            <a:pPr>
              <a:lnSpc>
                <a:spcPct val="160000"/>
              </a:lnSpc>
            </a:pPr>
            <a:r>
              <a:rPr lang="en-US" dirty="0"/>
              <a:t>Motivated to complete tasks</a:t>
            </a:r>
          </a:p>
          <a:p>
            <a:pPr>
              <a:lnSpc>
                <a:spcPct val="160000"/>
              </a:lnSpc>
            </a:pPr>
            <a:r>
              <a:rPr lang="en-US" dirty="0"/>
              <a:t>Planning-ahead, set SMART goals (Specific, Measurable, Achievable, Relevant, Time-based)</a:t>
            </a:r>
          </a:p>
          <a:p>
            <a:pPr>
              <a:lnSpc>
                <a:spcPct val="160000"/>
              </a:lnSpc>
            </a:pPr>
            <a:r>
              <a:rPr lang="en-US" dirty="0"/>
              <a:t>Problem solving, resilience to stress, coping strategies</a:t>
            </a:r>
          </a:p>
          <a:p>
            <a:pPr>
              <a:lnSpc>
                <a:spcPct val="160000"/>
              </a:lnSpc>
            </a:pPr>
            <a:r>
              <a:rPr lang="en-US" dirty="0"/>
              <a:t>Benefit: reduce stress, improve both efficiency and effectiveness in the workplace</a:t>
            </a:r>
          </a:p>
          <a:p>
            <a:endParaRPr lang="en-US" dirty="0"/>
          </a:p>
        </p:txBody>
      </p:sp>
      <p:sp>
        <p:nvSpPr>
          <p:cNvPr id="4" name="Footer Placeholder 3">
            <a:extLst>
              <a:ext uri="{FF2B5EF4-FFF2-40B4-BE49-F238E27FC236}">
                <a16:creationId xmlns:a16="http://schemas.microsoft.com/office/drawing/2014/main" id="{396B63EA-AF9E-7246-AEBC-2A4112026B5A}"/>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2D76C871-067E-7145-80A4-2D5D2135130E}"/>
              </a:ext>
            </a:extLst>
          </p:cNvPr>
          <p:cNvSpPr>
            <a:spLocks noGrp="1"/>
          </p:cNvSpPr>
          <p:nvPr>
            <p:ph type="sldNum" sz="quarter" idx="12"/>
          </p:nvPr>
        </p:nvSpPr>
        <p:spPr/>
        <p:txBody>
          <a:bodyPr/>
          <a:lstStyle/>
          <a:p>
            <a:fld id="{B0409506-0257-6A48-82A9-43C97A16FA06}" type="slidenum">
              <a:rPr lang="en-US" smtClean="0"/>
              <a:t>9</a:t>
            </a:fld>
            <a:endParaRPr lang="en-US" dirty="0"/>
          </a:p>
        </p:txBody>
      </p:sp>
    </p:spTree>
    <p:extLst>
      <p:ext uri="{BB962C8B-B14F-4D97-AF65-F5344CB8AC3E}">
        <p14:creationId xmlns:p14="http://schemas.microsoft.com/office/powerpoint/2010/main" val="29939834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B767-6193-1544-B72E-D25065EECE1F}"/>
              </a:ext>
            </a:extLst>
          </p:cNvPr>
          <p:cNvSpPr>
            <a:spLocks noGrp="1"/>
          </p:cNvSpPr>
          <p:nvPr>
            <p:ph type="title"/>
          </p:nvPr>
        </p:nvSpPr>
        <p:spPr/>
        <p:txBody>
          <a:bodyPr/>
          <a:lstStyle/>
          <a:p>
            <a:r>
              <a:rPr lang="en-US" b="1" dirty="0"/>
              <a:t>Communication and Listening</a:t>
            </a:r>
          </a:p>
        </p:txBody>
      </p:sp>
      <p:sp>
        <p:nvSpPr>
          <p:cNvPr id="3" name="Content Placeholder 2">
            <a:extLst>
              <a:ext uri="{FF2B5EF4-FFF2-40B4-BE49-F238E27FC236}">
                <a16:creationId xmlns:a16="http://schemas.microsoft.com/office/drawing/2014/main" id="{99510240-9E7F-994C-B97D-F50B2E3C39D4}"/>
              </a:ext>
            </a:extLst>
          </p:cNvPr>
          <p:cNvSpPr>
            <a:spLocks noGrp="1"/>
          </p:cNvSpPr>
          <p:nvPr>
            <p:ph idx="1"/>
          </p:nvPr>
        </p:nvSpPr>
        <p:spPr>
          <a:xfrm>
            <a:off x="838200" y="1422400"/>
            <a:ext cx="10515600" cy="4754563"/>
          </a:xfrm>
        </p:spPr>
        <p:txBody>
          <a:bodyPr>
            <a:normAutofit/>
          </a:bodyPr>
          <a:lstStyle/>
          <a:p>
            <a:pPr marL="0" indent="0" algn="just">
              <a:buNone/>
            </a:pPr>
            <a:r>
              <a:rPr lang="en-GB" sz="2400" b="1" dirty="0"/>
              <a:t>Pedagogy: The teacher consistently secures the best outcomes for learners through progressively refining teaching, influencing learners and advancing learning.  (WG, 2017)</a:t>
            </a:r>
            <a:endParaRPr lang="en-US" sz="2400" dirty="0"/>
          </a:p>
          <a:p>
            <a:pPr>
              <a:lnSpc>
                <a:spcPct val="150000"/>
              </a:lnSpc>
            </a:pPr>
            <a:r>
              <a:rPr lang="en-US" sz="2400" dirty="0"/>
              <a:t>Good communication skills: talking, listening, non-verbal communication, writing</a:t>
            </a:r>
          </a:p>
          <a:p>
            <a:pPr>
              <a:lnSpc>
                <a:spcPct val="150000"/>
              </a:lnSpc>
            </a:pPr>
            <a:r>
              <a:rPr lang="en-US" sz="2400" dirty="0"/>
              <a:t>Display confidence and develops the same in others</a:t>
            </a:r>
          </a:p>
          <a:p>
            <a:pPr>
              <a:lnSpc>
                <a:spcPct val="150000"/>
              </a:lnSpc>
            </a:pPr>
            <a:r>
              <a:rPr lang="en-US" sz="2400" dirty="0"/>
              <a:t>Approachable, patience, empathy, tolerance</a:t>
            </a:r>
          </a:p>
          <a:p>
            <a:pPr>
              <a:lnSpc>
                <a:spcPct val="150000"/>
              </a:lnSpc>
            </a:pPr>
            <a:r>
              <a:rPr lang="en-US" sz="2400" dirty="0"/>
              <a:t>Able to resolve conflict in a measured and diplomatic way</a:t>
            </a:r>
          </a:p>
          <a:p>
            <a:pPr>
              <a:lnSpc>
                <a:spcPct val="150000"/>
              </a:lnSpc>
            </a:pPr>
            <a:r>
              <a:rPr lang="en-US" sz="2400" dirty="0"/>
              <a:t>Model behavior and praise (Skinner’s Operant Conditioning, 1960)</a:t>
            </a:r>
          </a:p>
        </p:txBody>
      </p:sp>
      <p:sp>
        <p:nvSpPr>
          <p:cNvPr id="4" name="Footer Placeholder 3">
            <a:extLst>
              <a:ext uri="{FF2B5EF4-FFF2-40B4-BE49-F238E27FC236}">
                <a16:creationId xmlns:a16="http://schemas.microsoft.com/office/drawing/2014/main" id="{A326AAA3-4FF8-7E45-8855-33809C47DF3D}"/>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807076D0-4575-AE42-9C02-F583508DD4BE}"/>
              </a:ext>
            </a:extLst>
          </p:cNvPr>
          <p:cNvSpPr>
            <a:spLocks noGrp="1"/>
          </p:cNvSpPr>
          <p:nvPr>
            <p:ph type="sldNum" sz="quarter" idx="12"/>
          </p:nvPr>
        </p:nvSpPr>
        <p:spPr/>
        <p:txBody>
          <a:bodyPr/>
          <a:lstStyle/>
          <a:p>
            <a:fld id="{B0409506-0257-6A48-82A9-43C97A16FA06}" type="slidenum">
              <a:rPr lang="en-US" smtClean="0"/>
              <a:t>10</a:t>
            </a:fld>
            <a:endParaRPr lang="en-US" dirty="0"/>
          </a:p>
        </p:txBody>
      </p:sp>
    </p:spTree>
    <p:extLst>
      <p:ext uri="{BB962C8B-B14F-4D97-AF65-F5344CB8AC3E}">
        <p14:creationId xmlns:p14="http://schemas.microsoft.com/office/powerpoint/2010/main" val="2192286292"/>
      </p:ext>
    </p:extLst>
  </p:cSld>
  <p:clrMapOvr>
    <a:masterClrMapping/>
  </p:clrMapOvr>
  <p:transition spd="slow">
    <p:wheel spokes="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9DE8C-CCE6-D84D-95C4-51818619A7D5}"/>
              </a:ext>
            </a:extLst>
          </p:cNvPr>
          <p:cNvSpPr>
            <a:spLocks noGrp="1"/>
          </p:cNvSpPr>
          <p:nvPr>
            <p:ph type="title"/>
          </p:nvPr>
        </p:nvSpPr>
        <p:spPr/>
        <p:txBody>
          <a:bodyPr/>
          <a:lstStyle/>
          <a:p>
            <a:r>
              <a:rPr lang="en-US" b="1" dirty="0"/>
              <a:t>Teamwork</a:t>
            </a:r>
          </a:p>
        </p:txBody>
      </p:sp>
      <p:sp>
        <p:nvSpPr>
          <p:cNvPr id="3" name="Content Placeholder 2">
            <a:extLst>
              <a:ext uri="{FF2B5EF4-FFF2-40B4-BE49-F238E27FC236}">
                <a16:creationId xmlns:a16="http://schemas.microsoft.com/office/drawing/2014/main" id="{130F739A-5855-6040-8888-E49458CE9CF0}"/>
              </a:ext>
            </a:extLst>
          </p:cNvPr>
          <p:cNvSpPr>
            <a:spLocks noGrp="1"/>
          </p:cNvSpPr>
          <p:nvPr>
            <p:ph idx="1"/>
          </p:nvPr>
        </p:nvSpPr>
        <p:spPr>
          <a:xfrm>
            <a:off x="838200" y="1335024"/>
            <a:ext cx="10515600" cy="5021326"/>
          </a:xfrm>
        </p:spPr>
        <p:txBody>
          <a:bodyPr>
            <a:normAutofit fontScale="92500" lnSpcReduction="10000"/>
          </a:bodyPr>
          <a:lstStyle/>
          <a:p>
            <a:pPr marL="0" indent="0" algn="just">
              <a:buNone/>
            </a:pPr>
            <a:r>
              <a:rPr lang="en-GB" sz="2200" b="1" dirty="0"/>
              <a:t>Collaboration: The teacher takes opportunities to work productively with all partners in learning in order to extend professional awareness (WG, 2017)</a:t>
            </a:r>
            <a:endParaRPr lang="en-US" sz="2200" dirty="0"/>
          </a:p>
          <a:p>
            <a:pPr>
              <a:lnSpc>
                <a:spcPct val="150000"/>
              </a:lnSpc>
            </a:pPr>
            <a:r>
              <a:rPr lang="en-GB" sz="2200" dirty="0"/>
              <a:t>Shared commitment to learning</a:t>
            </a:r>
          </a:p>
          <a:p>
            <a:pPr>
              <a:lnSpc>
                <a:spcPct val="150000"/>
              </a:lnSpc>
            </a:pPr>
            <a:r>
              <a:rPr lang="en-US" sz="2200" dirty="0"/>
              <a:t>Positive ethos created within workplace</a:t>
            </a:r>
          </a:p>
          <a:p>
            <a:pPr>
              <a:lnSpc>
                <a:spcPct val="150000"/>
              </a:lnSpc>
            </a:pPr>
            <a:r>
              <a:rPr lang="en-US" sz="2200" dirty="0"/>
              <a:t>Role that you play within a group according to strengths and weaknesses</a:t>
            </a:r>
          </a:p>
          <a:p>
            <a:pPr>
              <a:lnSpc>
                <a:spcPct val="150000"/>
              </a:lnSpc>
            </a:pPr>
            <a:r>
              <a:rPr lang="en-US" sz="2200" dirty="0"/>
              <a:t>A team will balance and compliment each other</a:t>
            </a:r>
          </a:p>
          <a:p>
            <a:pPr>
              <a:lnSpc>
                <a:spcPct val="150000"/>
              </a:lnSpc>
            </a:pPr>
            <a:r>
              <a:rPr lang="en-US" sz="2200" dirty="0"/>
              <a:t>Cooperation to achieve a common goal</a:t>
            </a:r>
          </a:p>
          <a:p>
            <a:pPr>
              <a:lnSpc>
                <a:spcPct val="150000"/>
              </a:lnSpc>
            </a:pPr>
            <a:r>
              <a:rPr lang="en-US" sz="2200" dirty="0"/>
              <a:t>Negotiation and conflict resolution (team, parents, pupils)</a:t>
            </a:r>
          </a:p>
          <a:p>
            <a:pPr>
              <a:lnSpc>
                <a:spcPct val="150000"/>
              </a:lnSpc>
            </a:pPr>
            <a:r>
              <a:rPr lang="en-US" sz="2200" dirty="0"/>
              <a:t>Benefit: productivity levels increase, work-life balance of individuals is considered, support systems for all, best practice shared</a:t>
            </a:r>
            <a:endParaRPr lang="en-GB" sz="2200" dirty="0"/>
          </a:p>
          <a:p>
            <a:endParaRPr lang="en-US" dirty="0"/>
          </a:p>
        </p:txBody>
      </p:sp>
      <p:sp>
        <p:nvSpPr>
          <p:cNvPr id="4" name="Footer Placeholder 3">
            <a:extLst>
              <a:ext uri="{FF2B5EF4-FFF2-40B4-BE49-F238E27FC236}">
                <a16:creationId xmlns:a16="http://schemas.microsoft.com/office/drawing/2014/main" id="{0BE8C606-7559-CB46-9899-CE3ED9DB44B8}"/>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A6B298AA-4923-C44F-B548-0711C63FAC96}"/>
              </a:ext>
            </a:extLst>
          </p:cNvPr>
          <p:cNvSpPr>
            <a:spLocks noGrp="1"/>
          </p:cNvSpPr>
          <p:nvPr>
            <p:ph type="sldNum" sz="quarter" idx="12"/>
          </p:nvPr>
        </p:nvSpPr>
        <p:spPr/>
        <p:txBody>
          <a:bodyPr/>
          <a:lstStyle/>
          <a:p>
            <a:fld id="{B0409506-0257-6A48-82A9-43C97A16FA06}" type="slidenum">
              <a:rPr lang="en-US" smtClean="0"/>
              <a:t>11</a:t>
            </a:fld>
            <a:endParaRPr lang="en-US" dirty="0"/>
          </a:p>
        </p:txBody>
      </p:sp>
    </p:spTree>
    <p:extLst>
      <p:ext uri="{BB962C8B-B14F-4D97-AF65-F5344CB8AC3E}">
        <p14:creationId xmlns:p14="http://schemas.microsoft.com/office/powerpoint/2010/main" val="124694007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9EF7-657D-0E42-B6D3-3F8558AF0B64}"/>
              </a:ext>
            </a:extLst>
          </p:cNvPr>
          <p:cNvSpPr>
            <a:spLocks noGrp="1"/>
          </p:cNvSpPr>
          <p:nvPr>
            <p:ph type="title"/>
          </p:nvPr>
        </p:nvSpPr>
        <p:spPr/>
        <p:txBody>
          <a:bodyPr/>
          <a:lstStyle/>
          <a:p>
            <a:r>
              <a:rPr lang="en-US" b="1" dirty="0"/>
              <a:t>Continuing Professional Development (CPD)</a:t>
            </a:r>
          </a:p>
        </p:txBody>
      </p:sp>
      <p:sp>
        <p:nvSpPr>
          <p:cNvPr id="3" name="Content Placeholder 2">
            <a:extLst>
              <a:ext uri="{FF2B5EF4-FFF2-40B4-BE49-F238E27FC236}">
                <a16:creationId xmlns:a16="http://schemas.microsoft.com/office/drawing/2014/main" id="{E51A2D72-A24D-9348-AA17-EACA5E2CBE17}"/>
              </a:ext>
            </a:extLst>
          </p:cNvPr>
          <p:cNvSpPr>
            <a:spLocks noGrp="1"/>
          </p:cNvSpPr>
          <p:nvPr>
            <p:ph idx="1"/>
          </p:nvPr>
        </p:nvSpPr>
        <p:spPr>
          <a:xfrm>
            <a:off x="838200" y="1514007"/>
            <a:ext cx="10515600" cy="5096656"/>
          </a:xfrm>
        </p:spPr>
        <p:txBody>
          <a:bodyPr>
            <a:normAutofit fontScale="62500" lnSpcReduction="20000"/>
          </a:bodyPr>
          <a:lstStyle/>
          <a:p>
            <a:pPr marL="0" indent="0" algn="just">
              <a:buNone/>
            </a:pPr>
            <a:r>
              <a:rPr lang="en-US" sz="2900" b="1" dirty="0"/>
              <a:t>Professional Learning: The teacher is a professional learner and commits to continuous engagement in career- long development, collaboration and innovation (WG, 2017)</a:t>
            </a:r>
            <a:endParaRPr lang="en-US" sz="2900" dirty="0"/>
          </a:p>
          <a:p>
            <a:pPr>
              <a:lnSpc>
                <a:spcPct val="160000"/>
              </a:lnSpc>
            </a:pPr>
            <a:r>
              <a:rPr lang="en-US" sz="3400" dirty="0"/>
              <a:t>Positive attitude to managing own learning, growth mindset</a:t>
            </a:r>
          </a:p>
          <a:p>
            <a:pPr lvl="0">
              <a:lnSpc>
                <a:spcPct val="160000"/>
              </a:lnSpc>
            </a:pPr>
            <a:r>
              <a:rPr lang="en-GB" sz="3400" dirty="0"/>
              <a:t>Techniques such as the </a:t>
            </a:r>
            <a:r>
              <a:rPr lang="en-GB" sz="3400" b="1" dirty="0"/>
              <a:t>Personal Development Plan</a:t>
            </a:r>
            <a:r>
              <a:rPr lang="en-GB" sz="3400" dirty="0"/>
              <a:t> to set goals for development</a:t>
            </a:r>
          </a:p>
          <a:p>
            <a:pPr lvl="0">
              <a:lnSpc>
                <a:spcPct val="160000"/>
              </a:lnSpc>
            </a:pPr>
            <a:r>
              <a:rPr lang="en-GB" sz="3400" dirty="0"/>
              <a:t>Deeper understanding of strengths and areas for improvement</a:t>
            </a:r>
          </a:p>
          <a:p>
            <a:pPr>
              <a:lnSpc>
                <a:spcPct val="160000"/>
              </a:lnSpc>
            </a:pPr>
            <a:r>
              <a:rPr lang="en-GB" sz="3400" dirty="0"/>
              <a:t>Reflective learner: critical </a:t>
            </a:r>
            <a:r>
              <a:rPr lang="en-US" sz="3400" dirty="0"/>
              <a:t>self-reflection</a:t>
            </a:r>
          </a:p>
          <a:p>
            <a:pPr>
              <a:lnSpc>
                <a:spcPct val="160000"/>
              </a:lnSpc>
            </a:pPr>
            <a:r>
              <a:rPr lang="en-US" sz="3400" dirty="0"/>
              <a:t>Must be self-motivated</a:t>
            </a:r>
            <a:endParaRPr lang="en-GB" sz="3400" dirty="0"/>
          </a:p>
          <a:p>
            <a:pPr>
              <a:lnSpc>
                <a:spcPct val="160000"/>
              </a:lnSpc>
            </a:pPr>
            <a:r>
              <a:rPr lang="en-GB" sz="3400" dirty="0"/>
              <a:t>Sustainable development goals: To take responsibility for ensuring one’s own education and the education of others (UN, 2015)</a:t>
            </a:r>
          </a:p>
          <a:p>
            <a:pPr>
              <a:lnSpc>
                <a:spcPct val="160000"/>
              </a:lnSpc>
            </a:pPr>
            <a:r>
              <a:rPr lang="en-US" sz="3400" dirty="0"/>
              <a:t>Benefits: Self-fulfilment (</a:t>
            </a:r>
            <a:r>
              <a:rPr lang="en-GB" sz="3400" dirty="0"/>
              <a:t>Maslow, 1943), increase knowledge and confidence</a:t>
            </a:r>
            <a:endParaRPr lang="en-US" sz="3400" dirty="0"/>
          </a:p>
          <a:p>
            <a:pPr marL="0" indent="0">
              <a:buNone/>
            </a:pPr>
            <a:endParaRPr lang="en-US" dirty="0"/>
          </a:p>
        </p:txBody>
      </p:sp>
      <p:sp>
        <p:nvSpPr>
          <p:cNvPr id="4" name="Footer Placeholder 3">
            <a:extLst>
              <a:ext uri="{FF2B5EF4-FFF2-40B4-BE49-F238E27FC236}">
                <a16:creationId xmlns:a16="http://schemas.microsoft.com/office/drawing/2014/main" id="{7501D4EF-F346-3547-9504-255F4A68DD02}"/>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1285F130-A7EF-2943-966C-05F11E48663E}"/>
              </a:ext>
            </a:extLst>
          </p:cNvPr>
          <p:cNvSpPr>
            <a:spLocks noGrp="1"/>
          </p:cNvSpPr>
          <p:nvPr>
            <p:ph type="sldNum" sz="quarter" idx="12"/>
          </p:nvPr>
        </p:nvSpPr>
        <p:spPr/>
        <p:txBody>
          <a:bodyPr/>
          <a:lstStyle/>
          <a:p>
            <a:fld id="{B0409506-0257-6A48-82A9-43C97A16FA06}" type="slidenum">
              <a:rPr lang="en-US" smtClean="0"/>
              <a:t>12</a:t>
            </a:fld>
            <a:endParaRPr lang="en-US" dirty="0"/>
          </a:p>
        </p:txBody>
      </p:sp>
    </p:spTree>
    <p:extLst>
      <p:ext uri="{BB962C8B-B14F-4D97-AF65-F5344CB8AC3E}">
        <p14:creationId xmlns:p14="http://schemas.microsoft.com/office/powerpoint/2010/main" val="25707612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4661-B6AC-2649-86E1-CE0186A688B0}"/>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C1F133E-F463-7D4C-AB71-5AB98034F634}"/>
              </a:ext>
            </a:extLst>
          </p:cNvPr>
          <p:cNvSpPr>
            <a:spLocks noGrp="1"/>
          </p:cNvSpPr>
          <p:nvPr>
            <p:ph idx="1"/>
          </p:nvPr>
        </p:nvSpPr>
        <p:spPr>
          <a:xfrm>
            <a:off x="838200" y="1306286"/>
            <a:ext cx="10515600" cy="4870677"/>
          </a:xfrm>
        </p:spPr>
        <p:txBody>
          <a:bodyPr>
            <a:normAutofit fontScale="25000" lnSpcReduction="20000"/>
          </a:bodyPr>
          <a:lstStyle/>
          <a:p>
            <a:pPr marL="0" indent="0">
              <a:lnSpc>
                <a:spcPct val="120000"/>
              </a:lnSpc>
              <a:buNone/>
            </a:pPr>
            <a:r>
              <a:rPr lang="en-GB" sz="4800" dirty="0">
                <a:cs typeface="Arial" panose="020B0604020202020204" pitchFamily="34" charset="0"/>
              </a:rPr>
              <a:t>Cottrell, S. (2008) </a:t>
            </a:r>
            <a:r>
              <a:rPr lang="en-GB" sz="4800" i="1" dirty="0">
                <a:cs typeface="Arial" panose="020B0604020202020204" pitchFamily="34" charset="0"/>
              </a:rPr>
              <a:t>The Study Skills Handbook (3rd Ed.</a:t>
            </a:r>
            <a:r>
              <a:rPr lang="en-GB" sz="4800" dirty="0">
                <a:cs typeface="Arial" panose="020B0604020202020204" pitchFamily="34" charset="0"/>
              </a:rPr>
              <a:t>) Hampshire: Palgrave Macmillan</a:t>
            </a:r>
            <a:br>
              <a:rPr lang="en-GB" sz="4800" dirty="0">
                <a:cs typeface="Arial" panose="020B0604020202020204" pitchFamily="34" charset="0"/>
              </a:rPr>
            </a:b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Cottrell, S. (2010) </a:t>
            </a:r>
            <a:r>
              <a:rPr lang="en-GB" sz="4800" i="1" dirty="0">
                <a:cs typeface="Arial" panose="020B0604020202020204" pitchFamily="34" charset="0"/>
              </a:rPr>
              <a:t>Skills for Success: The Personal Development Planning Handbook (2</a:t>
            </a:r>
            <a:r>
              <a:rPr lang="en-GB" sz="4800" i="1" baseline="30000" dirty="0">
                <a:cs typeface="Arial" panose="020B0604020202020204" pitchFamily="34" charset="0"/>
              </a:rPr>
              <a:t>nd</a:t>
            </a:r>
            <a:r>
              <a:rPr lang="en-GB" sz="4800" i="1" dirty="0">
                <a:cs typeface="Arial" panose="020B0604020202020204" pitchFamily="34" charset="0"/>
              </a:rPr>
              <a:t> Ed.</a:t>
            </a:r>
            <a:r>
              <a:rPr lang="en-GB" sz="4800" dirty="0">
                <a:cs typeface="Arial" panose="020B0604020202020204" pitchFamily="34" charset="0"/>
              </a:rPr>
              <a:t>) Basingstoke: Palgrave Macmillan</a:t>
            </a:r>
            <a:br>
              <a:rPr lang="en-GB" sz="4800" dirty="0">
                <a:cs typeface="Arial" panose="020B0604020202020204" pitchFamily="34" charset="0"/>
              </a:rPr>
            </a:b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Donaldson, G. (2015) </a:t>
            </a:r>
            <a:r>
              <a:rPr lang="en-GB" sz="4800" i="1" dirty="0">
                <a:cs typeface="Arial" panose="020B0604020202020204" pitchFamily="34" charset="0"/>
              </a:rPr>
              <a:t>Successful Futures: Independent Review of Curriculum and Assessment Arrangements in Wales</a:t>
            </a:r>
            <a:r>
              <a:rPr lang="en-GB" sz="4800" dirty="0">
                <a:cs typeface="Arial" panose="020B0604020202020204" pitchFamily="34" charset="0"/>
              </a:rPr>
              <a:t>. Cardiff: Crown Copyright</a:t>
            </a:r>
          </a:p>
          <a:p>
            <a:pPr marL="0" indent="0">
              <a:lnSpc>
                <a:spcPct val="120000"/>
              </a:lnSpc>
              <a:buNone/>
            </a:pPr>
            <a:r>
              <a:rPr lang="en-GB" sz="4800" dirty="0">
                <a:cs typeface="Arial" panose="020B0604020202020204" pitchFamily="34" charset="0"/>
              </a:rPr>
              <a:t>Available at: </a:t>
            </a:r>
            <a:r>
              <a:rPr lang="en-GB" sz="4800" dirty="0">
                <a:cs typeface="Arial" panose="020B0604020202020204" pitchFamily="34" charset="0"/>
                <a:hlinkClick r:id="rId2">
                  <a:extLst>
                    <a:ext uri="{A12FA001-AC4F-418D-AE19-62706E023703}">
                      <ahyp:hlinkClr xmlns:ahyp="http://schemas.microsoft.com/office/drawing/2018/hyperlinkcolor" val="tx"/>
                    </a:ext>
                  </a:extLst>
                </a:hlinkClick>
              </a:rPr>
              <a:t>https://dera.ioe.ac.uk/22165/2/150225-successful-futures-en</a:t>
            </a:r>
            <a:r>
              <a:rPr lang="en-GB" sz="4800" dirty="0">
                <a:cs typeface="Arial" panose="020B0604020202020204" pitchFamily="34" charset="0"/>
              </a:rPr>
              <a:t> (Accessed: 20th March 2020)</a:t>
            </a:r>
            <a:br>
              <a:rPr lang="en-GB" sz="4800" dirty="0">
                <a:cs typeface="Arial" panose="020B0604020202020204" pitchFamily="34" charset="0"/>
              </a:rPr>
            </a:b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Education for Global Responsibility (date unknown) </a:t>
            </a:r>
            <a:r>
              <a:rPr lang="en-GB" sz="4800" i="1" dirty="0">
                <a:cs typeface="Arial" panose="020B0604020202020204" pitchFamily="34" charset="0"/>
              </a:rPr>
              <a:t>Additional Curriculum for Global Responsibility Education</a:t>
            </a:r>
            <a:r>
              <a:rPr lang="en-GB" sz="4800" dirty="0">
                <a:cs typeface="Arial" panose="020B0604020202020204" pitchFamily="34" charset="0"/>
              </a:rPr>
              <a:t>. </a:t>
            </a:r>
          </a:p>
          <a:p>
            <a:pPr marL="0" indent="0">
              <a:lnSpc>
                <a:spcPct val="120000"/>
              </a:lnSpc>
              <a:buNone/>
            </a:pPr>
            <a:r>
              <a:rPr lang="en-GB" sz="4800" dirty="0">
                <a:cs typeface="Arial" panose="020B0604020202020204" pitchFamily="34" charset="0"/>
              </a:rPr>
              <a:t>Available at: </a:t>
            </a:r>
            <a:r>
              <a:rPr lang="en-GB" sz="4800" dirty="0">
                <a:cs typeface="Arial" panose="020B0604020202020204" pitchFamily="34" charset="0"/>
                <a:hlinkClick r:id="rId3">
                  <a:extLst>
                    <a:ext uri="{A12FA001-AC4F-418D-AE19-62706E023703}">
                      <ahyp:hlinkClr xmlns:ahyp="http://schemas.microsoft.com/office/drawing/2018/hyperlinkcolor" val="tx"/>
                    </a:ext>
                  </a:extLst>
                </a:hlinkClick>
              </a:rPr>
              <a:t>http://globalresponsibility.eu/additional-curriculum/</a:t>
            </a:r>
            <a:r>
              <a:rPr lang="en-GB" sz="4800" dirty="0">
                <a:cs typeface="Arial" panose="020B0604020202020204" pitchFamily="34" charset="0"/>
              </a:rPr>
              <a:t> (Accessed: 27th April 2020)</a:t>
            </a:r>
            <a:br>
              <a:rPr lang="en-GB" sz="4800" dirty="0">
                <a:cs typeface="Arial" panose="020B0604020202020204" pitchFamily="34" charset="0"/>
              </a:rPr>
            </a:b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Furlong, J. (2015) </a:t>
            </a:r>
            <a:r>
              <a:rPr lang="en-GB" sz="4800" i="1" dirty="0">
                <a:cs typeface="Arial" panose="020B0604020202020204" pitchFamily="34" charset="0"/>
              </a:rPr>
              <a:t>Teaching Tomorrow’s Teachers: Options for the future of initial teacher education in Wales</a:t>
            </a:r>
            <a:r>
              <a:rPr lang="en-GB" sz="4800" dirty="0">
                <a:cs typeface="Arial" panose="020B0604020202020204" pitchFamily="34" charset="0"/>
              </a:rPr>
              <a:t>. Oxford: University of Oxford.</a:t>
            </a:r>
          </a:p>
          <a:p>
            <a:pPr marL="0" indent="0">
              <a:lnSpc>
                <a:spcPct val="120000"/>
              </a:lnSpc>
              <a:buNone/>
            </a:pPr>
            <a:r>
              <a:rPr lang="en-GB" sz="4800" dirty="0">
                <a:cs typeface="Arial" panose="020B0604020202020204" pitchFamily="34" charset="0"/>
              </a:rPr>
              <a:t>Available at: https://gov.wales/sites/default/files/publications/2018-03/teaching-tomorrow’s-teachers.pdf (Accessed: 17th April 2020)</a:t>
            </a:r>
          </a:p>
          <a:p>
            <a:pPr marL="0" indent="0">
              <a:lnSpc>
                <a:spcPct val="120000"/>
              </a:lnSpc>
              <a:buNone/>
            </a:pPr>
            <a:endParaRPr lang="en-GB" sz="4800" dirty="0">
              <a:cs typeface="Arial" panose="020B0604020202020204" pitchFamily="34" charset="0"/>
            </a:endParaRPr>
          </a:p>
          <a:p>
            <a:pPr marL="0" indent="0">
              <a:lnSpc>
                <a:spcPct val="120000"/>
              </a:lnSpc>
              <a:buNone/>
            </a:pPr>
            <a:r>
              <a:rPr lang="en-GB" sz="4800" dirty="0">
                <a:cs typeface="Arial" panose="020B0604020202020204" pitchFamily="34" charset="0"/>
              </a:rPr>
              <a:t>UWTSD (2020) </a:t>
            </a:r>
            <a:r>
              <a:rPr lang="en-GB" sz="4800" i="1" dirty="0">
                <a:cs typeface="Arial" panose="020B0604020202020204" pitchFamily="34" charset="0"/>
              </a:rPr>
              <a:t>PGCE Primary with QTS</a:t>
            </a:r>
          </a:p>
          <a:p>
            <a:pPr marL="0" indent="0">
              <a:lnSpc>
                <a:spcPct val="120000"/>
              </a:lnSpc>
              <a:buNone/>
            </a:pPr>
            <a:r>
              <a:rPr lang="en-GB" sz="4800" dirty="0">
                <a:cs typeface="Arial" panose="020B0604020202020204" pitchFamily="34" charset="0"/>
              </a:rPr>
              <a:t>Available at: </a:t>
            </a:r>
            <a:r>
              <a:rPr lang="en-GB" sz="4800" dirty="0">
                <a:cs typeface="Arial" panose="020B0604020202020204" pitchFamily="34" charset="0"/>
                <a:hlinkClick r:id="rId4">
                  <a:extLst>
                    <a:ext uri="{A12FA001-AC4F-418D-AE19-62706E023703}">
                      <ahyp:hlinkClr xmlns:ahyp="http://schemas.microsoft.com/office/drawing/2018/hyperlinkcolor" val="tx"/>
                    </a:ext>
                  </a:extLst>
                </a:hlinkClick>
              </a:rPr>
              <a:t>https://www.uwtsd.ac.uk/pgce-primary/</a:t>
            </a:r>
            <a:r>
              <a:rPr lang="en-GB" sz="4800" dirty="0">
                <a:cs typeface="Arial" panose="020B0604020202020204" pitchFamily="34" charset="0"/>
              </a:rPr>
              <a:t> (Accessed: 17th April 2020)</a:t>
            </a:r>
          </a:p>
          <a:p>
            <a:pPr marL="0" indent="0">
              <a:lnSpc>
                <a:spcPct val="120000"/>
              </a:lnSpc>
              <a:buNone/>
            </a:pPr>
            <a:br>
              <a:rPr lang="en-GB" sz="4800" dirty="0">
                <a:cs typeface="Arial" panose="020B0604020202020204" pitchFamily="34" charset="0"/>
              </a:rPr>
            </a:br>
            <a:r>
              <a:rPr lang="en-GB" sz="4800" dirty="0">
                <a:cs typeface="Arial" panose="020B0604020202020204" pitchFamily="34" charset="0"/>
              </a:rPr>
              <a:t>Welsh Government (2017) </a:t>
            </a:r>
            <a:r>
              <a:rPr lang="en-GB" sz="4800" i="1" dirty="0">
                <a:cs typeface="Arial" panose="020B0604020202020204" pitchFamily="34" charset="0"/>
              </a:rPr>
              <a:t>Professional Standards for Teaching and Leadership</a:t>
            </a:r>
          </a:p>
          <a:p>
            <a:pPr marL="0" indent="0">
              <a:lnSpc>
                <a:spcPct val="120000"/>
              </a:lnSpc>
              <a:buNone/>
            </a:pPr>
            <a:r>
              <a:rPr lang="en-GB" sz="4800" dirty="0">
                <a:cs typeface="Arial" panose="020B0604020202020204" pitchFamily="34" charset="0"/>
              </a:rPr>
              <a:t>Available at: </a:t>
            </a:r>
            <a:r>
              <a:rPr lang="en-GB" sz="4800" dirty="0">
                <a:cs typeface="Arial" panose="020B0604020202020204" pitchFamily="34" charset="0"/>
                <a:hlinkClick r:id="rId5">
                  <a:extLst>
                    <a:ext uri="{A12FA001-AC4F-418D-AE19-62706E023703}">
                      <ahyp:hlinkClr xmlns:ahyp="http://schemas.microsoft.com/office/drawing/2018/hyperlinkcolor" val="tx"/>
                    </a:ext>
                  </a:extLst>
                </a:hlinkClick>
              </a:rPr>
              <a:t>https://hwb.gov.wales/professional-development/professional-standards</a:t>
            </a:r>
            <a:r>
              <a:rPr lang="en-GB" sz="4800" dirty="0">
                <a:cs typeface="Arial" panose="020B0604020202020204" pitchFamily="34" charset="0"/>
              </a:rPr>
              <a:t> (Accessed: 17th April 2020)</a:t>
            </a:r>
          </a:p>
          <a:p>
            <a:pPr marL="0" indent="0">
              <a:buNone/>
            </a:pPr>
            <a:endParaRPr lang="en-GB" dirty="0"/>
          </a:p>
        </p:txBody>
      </p:sp>
      <p:sp>
        <p:nvSpPr>
          <p:cNvPr id="4" name="Footer Placeholder 3">
            <a:extLst>
              <a:ext uri="{FF2B5EF4-FFF2-40B4-BE49-F238E27FC236}">
                <a16:creationId xmlns:a16="http://schemas.microsoft.com/office/drawing/2014/main" id="{415ED755-E0AC-FC49-93C0-1A3508912031}"/>
              </a:ext>
            </a:extLst>
          </p:cNvPr>
          <p:cNvSpPr>
            <a:spLocks noGrp="1"/>
          </p:cNvSpPr>
          <p:nvPr>
            <p:ph type="ftr" sz="quarter" idx="11"/>
          </p:nvPr>
        </p:nvSpPr>
        <p:spPr/>
        <p:txBody>
          <a:bodyPr/>
          <a:lstStyle/>
          <a:p>
            <a:r>
              <a:rPr lang="en-US" dirty="0"/>
              <a:t>Kate Buffee: 1602220</a:t>
            </a:r>
          </a:p>
        </p:txBody>
      </p:sp>
      <p:sp>
        <p:nvSpPr>
          <p:cNvPr id="5" name="Slide Number Placeholder 4">
            <a:extLst>
              <a:ext uri="{FF2B5EF4-FFF2-40B4-BE49-F238E27FC236}">
                <a16:creationId xmlns:a16="http://schemas.microsoft.com/office/drawing/2014/main" id="{462E45D5-97BC-EE44-B4BE-EB295DAF5730}"/>
              </a:ext>
            </a:extLst>
          </p:cNvPr>
          <p:cNvSpPr>
            <a:spLocks noGrp="1"/>
          </p:cNvSpPr>
          <p:nvPr>
            <p:ph type="sldNum" sz="quarter" idx="12"/>
          </p:nvPr>
        </p:nvSpPr>
        <p:spPr/>
        <p:txBody>
          <a:bodyPr/>
          <a:lstStyle/>
          <a:p>
            <a:fld id="{B0409506-0257-6A48-82A9-43C97A16FA06}" type="slidenum">
              <a:rPr lang="en-US" smtClean="0"/>
              <a:t>13</a:t>
            </a:fld>
            <a:endParaRPr lang="en-US" dirty="0"/>
          </a:p>
        </p:txBody>
      </p:sp>
    </p:spTree>
    <p:extLst>
      <p:ext uri="{BB962C8B-B14F-4D97-AF65-F5344CB8AC3E}">
        <p14:creationId xmlns:p14="http://schemas.microsoft.com/office/powerpoint/2010/main" val="3473142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1148</TotalTime>
  <Words>1214</Words>
  <Application>Microsoft Macintosh PowerPoint</Application>
  <PresentationFormat>Widescreen</PresentationFormat>
  <Paragraphs>131</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PGCE (Postgraduate Certificate in Education)</vt:lpstr>
      <vt:lpstr> Values and Attitudes: Principles of Employability </vt:lpstr>
      <vt:lpstr>How will these Qualities be Assessed?</vt:lpstr>
      <vt:lpstr>Professional Regulation</vt:lpstr>
      <vt:lpstr>PowerPoint Presentation</vt:lpstr>
      <vt:lpstr>Professional Attitudes and Behaviour</vt:lpstr>
      <vt:lpstr>Critical and Creative Thinking</vt:lpstr>
      <vt:lpstr>Time Management and Organisation Skills</vt:lpstr>
      <vt:lpstr>Communication and Listening</vt:lpstr>
      <vt:lpstr>Teamwork</vt:lpstr>
      <vt:lpstr>Continuing Professional Development (CPD)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 6001P</dc:title>
  <dc:creator>Kate Buffee (1602220)</dc:creator>
  <cp:lastModifiedBy>Kate Buffee (1602220)</cp:lastModifiedBy>
  <cp:revision>2</cp:revision>
  <dcterms:created xsi:type="dcterms:W3CDTF">2020-05-01T13:44:18Z</dcterms:created>
  <dcterms:modified xsi:type="dcterms:W3CDTF">2020-05-10T09:37:09Z</dcterms:modified>
</cp:coreProperties>
</file>