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Cabin" panose="020B0604020202020204" charset="0"/>
      <p:regular r:id="rId13"/>
      <p:bold r:id="rId14"/>
      <p:italic r:id="rId15"/>
      <p:boldItalic r:id="rId16"/>
    </p:embeddedFont>
    <p:embeddedFont>
      <p:font typeface="Roboto" panose="02000000000000000000" pitchFamily="2" charset="0"/>
      <p:regular r:id="rId17"/>
      <p:bold r:id="rId18"/>
      <p:italic r:id="rId19"/>
      <p:boldItalic r:id="rId20"/>
    </p:embeddedFont>
    <p:embeddedFont>
      <p:font typeface="Spinnaker" panose="020B0604020202020204" charset="0"/>
      <p:regular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2305"/>
  </p:normalViewPr>
  <p:slideViewPr>
    <p:cSldViewPr snapToGrid="0">
      <p:cViewPr varScale="1">
        <p:scale>
          <a:sx n="93" d="100"/>
          <a:sy n="93" d="100"/>
        </p:scale>
        <p:origin x="1162" y="7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41ce0f66f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41ce0f66f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Marriott International is referred to as one of the leading and largest hotel chains with more than 31 brands and 8500 properties that are present across 138 countries and territories to serve the people according to their needs and desires.  The property contains more than 1,423044 rooms (</a:t>
            </a:r>
            <a:r>
              <a:rPr lang="en-GB" sz="1200" dirty="0">
                <a:solidFill>
                  <a:srgbClr val="222222"/>
                </a:solidFill>
                <a:highlight>
                  <a:srgbClr val="FFFFFF"/>
                </a:highlight>
                <a:latin typeface="Times New Roman"/>
                <a:ea typeface="Times New Roman"/>
                <a:cs typeface="Times New Roman"/>
                <a:sym typeface="Times New Roman"/>
              </a:rPr>
              <a:t>Marriott, 2023</a:t>
            </a:r>
            <a:r>
              <a:rPr lang="en-GB" sz="1200" dirty="0">
                <a:solidFill>
                  <a:schemeClr val="dk1"/>
                </a:solidFill>
                <a:latin typeface="Times New Roman"/>
                <a:ea typeface="Times New Roman"/>
                <a:cs typeface="Times New Roman"/>
                <a:sym typeface="Times New Roman"/>
              </a:rPr>
              <a:t>). Out of total properties, 5493 properties are overlooked by Marriott International itself and others are pursuant to franchise agreements. Bill Marriott is the base founder of Marriott International. The organisation was founded in 1927 which is almost more than 96 years ago. The recurring revenue of the organization is </a:t>
            </a:r>
            <a:r>
              <a:rPr lang="en-GB" sz="1200" dirty="0">
                <a:solidFill>
                  <a:srgbClr val="040C28"/>
                </a:solidFill>
                <a:latin typeface="Times New Roman"/>
                <a:ea typeface="Times New Roman"/>
                <a:cs typeface="Times New Roman"/>
                <a:sym typeface="Times New Roman"/>
              </a:rPr>
              <a:t>£</a:t>
            </a:r>
            <a:r>
              <a:rPr lang="en-GB" sz="1200" dirty="0">
                <a:solidFill>
                  <a:srgbClr val="202124"/>
                </a:solidFill>
                <a:highlight>
                  <a:srgbClr val="FFFFFF"/>
                </a:highlight>
                <a:latin typeface="Times New Roman"/>
                <a:ea typeface="Times New Roman"/>
                <a:cs typeface="Times New Roman"/>
                <a:sym typeface="Times New Roman"/>
              </a:rPr>
              <a:t> 1.60 billion. More than 167000 employees work under the organization norms of Marriott International. Aloft Aberdeen TECA is one of the sub-brands of Marriott International which owns 150 rooms within 4 floors. The organization also offers Bars and cuisine for the guest with varieties of services and offers (</a:t>
            </a:r>
            <a:r>
              <a:rPr lang="en-GB" sz="1200" dirty="0">
                <a:solidFill>
                  <a:srgbClr val="222222"/>
                </a:solidFill>
                <a:highlight>
                  <a:srgbClr val="FFFFFF"/>
                </a:highlight>
                <a:latin typeface="Times New Roman"/>
                <a:ea typeface="Times New Roman"/>
                <a:cs typeface="Times New Roman"/>
                <a:sym typeface="Times New Roman"/>
              </a:rPr>
              <a:t>Aloft Aberdeen TECA, 2023</a:t>
            </a:r>
            <a:r>
              <a:rPr lang="en-GB" sz="1200" dirty="0">
                <a:solidFill>
                  <a:srgbClr val="202124"/>
                </a:solidFill>
                <a:highlight>
                  <a:srgbClr val="FFFFFF"/>
                </a:highlight>
                <a:latin typeface="Times New Roman"/>
                <a:ea typeface="Times New Roman"/>
                <a:cs typeface="Times New Roman"/>
                <a:sym typeface="Times New Roman"/>
              </a:rPr>
              <a:t>). More than 257 employees work under the organization’s norms. The organization is based at Gough Burn Cres, Aberdeen AB21 FY, United Kingdom.  The study aims to know the main consumers of Marriott International. The nature, scope, and role of the guest services will be identified and discussed in the presentation below. </a:t>
            </a:r>
            <a:endParaRPr sz="9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241ce0f66fe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241ce0f66fe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The organization offers services and hospitalities for tourists and business purpose </a:t>
            </a:r>
            <a:r>
              <a:rPr lang="en-GB" sz="1200" dirty="0" err="1">
                <a:solidFill>
                  <a:schemeClr val="dk1"/>
                </a:solidFill>
                <a:latin typeface="Times New Roman"/>
                <a:ea typeface="Times New Roman"/>
                <a:cs typeface="Times New Roman"/>
                <a:sym typeface="Times New Roman"/>
              </a:rPr>
              <a:t>travelers</a:t>
            </a:r>
            <a:r>
              <a:rPr lang="en-GB" sz="1200" dirty="0">
                <a:solidFill>
                  <a:schemeClr val="dk1"/>
                </a:solidFill>
                <a:latin typeface="Times New Roman"/>
                <a:ea typeface="Times New Roman"/>
                <a:cs typeface="Times New Roman"/>
                <a:sym typeface="Times New Roman"/>
              </a:rPr>
              <a:t> foremost as compared to other </a:t>
            </a:r>
            <a:r>
              <a:rPr lang="en-GB" sz="1200" dirty="0" err="1">
                <a:solidFill>
                  <a:schemeClr val="dk1"/>
                </a:solidFill>
                <a:latin typeface="Times New Roman"/>
                <a:ea typeface="Times New Roman"/>
                <a:cs typeface="Times New Roman"/>
                <a:sym typeface="Times New Roman"/>
              </a:rPr>
              <a:t>travelers</a:t>
            </a:r>
            <a:r>
              <a:rPr lang="en-GB" sz="1200" dirty="0">
                <a:solidFill>
                  <a:schemeClr val="dk1"/>
                </a:solidFill>
                <a:latin typeface="Times New Roman"/>
                <a:ea typeface="Times New Roman"/>
                <a:cs typeface="Times New Roman"/>
                <a:sym typeface="Times New Roman"/>
              </a:rPr>
              <a:t>. These types of </a:t>
            </a:r>
            <a:r>
              <a:rPr lang="en-GB" sz="1200" dirty="0" err="1">
                <a:solidFill>
                  <a:schemeClr val="dk1"/>
                </a:solidFill>
                <a:latin typeface="Times New Roman"/>
                <a:ea typeface="Times New Roman"/>
                <a:cs typeface="Times New Roman"/>
                <a:sym typeface="Times New Roman"/>
              </a:rPr>
              <a:t>travelers</a:t>
            </a:r>
            <a:r>
              <a:rPr lang="en-GB" sz="1200" dirty="0">
                <a:solidFill>
                  <a:schemeClr val="dk1"/>
                </a:solidFill>
                <a:latin typeface="Times New Roman"/>
                <a:ea typeface="Times New Roman"/>
                <a:cs typeface="Times New Roman"/>
                <a:sym typeface="Times New Roman"/>
              </a:rPr>
              <a:t> mostly come from different cultures possessing an increased mindset of cultures and influences. Most of the guests travel with the aim to know the culture and services offered by the hotels. Guests are referred to as an important aspect of the </a:t>
            </a:r>
            <a:r>
              <a:rPr lang="en-GB" sz="1200" dirty="0">
                <a:solidFill>
                  <a:srgbClr val="202124"/>
                </a:solidFill>
                <a:highlight>
                  <a:srgbClr val="FFFFFF"/>
                </a:highlight>
                <a:latin typeface="Times New Roman"/>
                <a:ea typeface="Times New Roman"/>
                <a:cs typeface="Times New Roman"/>
                <a:sym typeface="Times New Roman"/>
              </a:rPr>
              <a:t>Aloft Aberdeen TECA which helps to incur positive revenues through staying </a:t>
            </a:r>
            <a:r>
              <a:rPr lang="en-GB" sz="1200" dirty="0" err="1">
                <a:solidFill>
                  <a:srgbClr val="202124"/>
                </a:solidFill>
                <a:highlight>
                  <a:srgbClr val="FFFFFF"/>
                </a:highlight>
                <a:latin typeface="Times New Roman"/>
                <a:ea typeface="Times New Roman"/>
                <a:cs typeface="Times New Roman"/>
                <a:sym typeface="Times New Roman"/>
              </a:rPr>
              <a:t>cozy</a:t>
            </a:r>
            <a:r>
              <a:rPr lang="en-GB" sz="1200" dirty="0">
                <a:solidFill>
                  <a:srgbClr val="202124"/>
                </a:solidFill>
                <a:highlight>
                  <a:srgbClr val="FFFFFF"/>
                </a:highlight>
                <a:latin typeface="Times New Roman"/>
                <a:ea typeface="Times New Roman"/>
                <a:cs typeface="Times New Roman"/>
                <a:sym typeface="Times New Roman"/>
              </a:rPr>
              <a:t> and happy (Wood, 2019). The reviews and ratings which are processed by the guests are important for the organization. As per the report, most business </a:t>
            </a:r>
            <a:r>
              <a:rPr lang="en-GB" sz="1200" dirty="0" err="1">
                <a:solidFill>
                  <a:srgbClr val="202124"/>
                </a:solidFill>
                <a:highlight>
                  <a:srgbClr val="FFFFFF"/>
                </a:highlight>
                <a:latin typeface="Times New Roman"/>
                <a:ea typeface="Times New Roman"/>
                <a:cs typeface="Times New Roman"/>
                <a:sym typeface="Times New Roman"/>
              </a:rPr>
              <a:t>leisures</a:t>
            </a:r>
            <a:r>
              <a:rPr lang="en-GB" sz="1200" dirty="0">
                <a:solidFill>
                  <a:srgbClr val="202124"/>
                </a:solidFill>
                <a:highlight>
                  <a:srgbClr val="FFFFFF"/>
                </a:highlight>
                <a:latin typeface="Times New Roman"/>
                <a:ea typeface="Times New Roman"/>
                <a:cs typeface="Times New Roman"/>
                <a:sym typeface="Times New Roman"/>
              </a:rPr>
              <a:t> and </a:t>
            </a:r>
            <a:r>
              <a:rPr lang="en-GB" sz="1200" dirty="0" err="1">
                <a:solidFill>
                  <a:srgbClr val="202124"/>
                </a:solidFill>
                <a:highlight>
                  <a:srgbClr val="FFFFFF"/>
                </a:highlight>
                <a:latin typeface="Times New Roman"/>
                <a:ea typeface="Times New Roman"/>
                <a:cs typeface="Times New Roman"/>
                <a:sym typeface="Times New Roman"/>
              </a:rPr>
              <a:t>travelers</a:t>
            </a:r>
            <a:r>
              <a:rPr lang="en-GB" sz="1200" dirty="0">
                <a:solidFill>
                  <a:srgbClr val="202124"/>
                </a:solidFill>
                <a:highlight>
                  <a:srgbClr val="FFFFFF"/>
                </a:highlight>
                <a:latin typeface="Times New Roman"/>
                <a:ea typeface="Times New Roman"/>
                <a:cs typeface="Times New Roman"/>
                <a:sym typeface="Times New Roman"/>
              </a:rPr>
              <a:t> tend to review and rate the services delivered by the particular organization. The satisfied guest tends to visit twice the properties which also helps Aloft Aberdeen TECA to increase its business reputation and helps generate positive synergies to compete with the competitors present in the different business markets.  </a:t>
            </a:r>
            <a:endParaRPr sz="1200" dirty="0">
              <a:solidFill>
                <a:srgbClr val="202124"/>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241ce0f66fe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241ce0f66fe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dirty="0">
                <a:solidFill>
                  <a:srgbClr val="202124"/>
                </a:solidFill>
                <a:highlight>
                  <a:srgbClr val="FFFFFF"/>
                </a:highlight>
                <a:latin typeface="Times New Roman"/>
                <a:ea typeface="Times New Roman"/>
                <a:cs typeface="Times New Roman"/>
                <a:sym typeface="Times New Roman"/>
              </a:rPr>
              <a:t>Travellers  </a:t>
            </a:r>
            <a:endParaRPr sz="1200" b="1" dirty="0">
              <a:solidFill>
                <a:srgbClr val="202124"/>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rgbClr val="202124"/>
                </a:solidFill>
                <a:highlight>
                  <a:srgbClr val="FFFFFF"/>
                </a:highlight>
                <a:latin typeface="Times New Roman"/>
                <a:ea typeface="Times New Roman"/>
                <a:cs typeface="Times New Roman"/>
                <a:sym typeface="Times New Roman"/>
              </a:rPr>
              <a:t>The relationship between such customers plays an important role in facilitating business services. Communication, convenience and choice are the major outcomes which are being delivered through amazing and great customer experiences. The globe is currently trending with the travelling aspects. After the rise of social media platforms, most of the youths are focussing to explore uncovered and unexplored areas (</a:t>
            </a:r>
            <a:r>
              <a:rPr lang="en-GB" sz="1200" dirty="0" err="1">
                <a:solidFill>
                  <a:srgbClr val="222222"/>
                </a:solidFill>
                <a:highlight>
                  <a:srgbClr val="FFFFFF"/>
                </a:highlight>
                <a:latin typeface="Times New Roman"/>
                <a:ea typeface="Times New Roman"/>
                <a:cs typeface="Times New Roman"/>
                <a:sym typeface="Times New Roman"/>
              </a:rPr>
              <a:t>Tesone</a:t>
            </a:r>
            <a:r>
              <a:rPr lang="en-GB" sz="1200" dirty="0">
                <a:solidFill>
                  <a:srgbClr val="222222"/>
                </a:solidFill>
                <a:highlight>
                  <a:srgbClr val="FFFFFF"/>
                </a:highlight>
                <a:latin typeface="Times New Roman"/>
                <a:ea typeface="Times New Roman"/>
                <a:cs typeface="Times New Roman"/>
                <a:sym typeface="Times New Roman"/>
              </a:rPr>
              <a:t>, 2014</a:t>
            </a:r>
            <a:r>
              <a:rPr lang="en-GB" sz="1200" dirty="0">
                <a:solidFill>
                  <a:srgbClr val="202124"/>
                </a:solidFill>
                <a:highlight>
                  <a:srgbClr val="FFFFFF"/>
                </a:highlight>
                <a:latin typeface="Times New Roman"/>
                <a:ea typeface="Times New Roman"/>
                <a:cs typeface="Times New Roman"/>
                <a:sym typeface="Times New Roman"/>
              </a:rPr>
              <a:t>). The increase in such </a:t>
            </a:r>
            <a:r>
              <a:rPr lang="en-GB" sz="1200" dirty="0" err="1">
                <a:solidFill>
                  <a:srgbClr val="202124"/>
                </a:solidFill>
                <a:highlight>
                  <a:srgbClr val="FFFFFF"/>
                </a:highlight>
                <a:latin typeface="Times New Roman"/>
                <a:ea typeface="Times New Roman"/>
                <a:cs typeface="Times New Roman"/>
                <a:sym typeface="Times New Roman"/>
              </a:rPr>
              <a:t>travelers</a:t>
            </a:r>
            <a:r>
              <a:rPr lang="en-GB" sz="1200" dirty="0">
                <a:solidFill>
                  <a:srgbClr val="202124"/>
                </a:solidFill>
                <a:highlight>
                  <a:srgbClr val="FFFFFF"/>
                </a:highlight>
                <a:latin typeface="Times New Roman"/>
                <a:ea typeface="Times New Roman"/>
                <a:cs typeface="Times New Roman"/>
                <a:sym typeface="Times New Roman"/>
              </a:rPr>
              <a:t> can be more beneficial for the organization to enhance its services by offering warmth to the customers. Travelers belonging to different cultures tend to present more innovative ideas for Aloft Aberdeen TECA to enhance the services and increase revenues.  </a:t>
            </a:r>
            <a:endParaRPr sz="1200" dirty="0">
              <a:solidFill>
                <a:srgbClr val="202124"/>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dirty="0">
                <a:solidFill>
                  <a:srgbClr val="202124"/>
                </a:solidFill>
                <a:highlight>
                  <a:srgbClr val="FFFFFF"/>
                </a:highlight>
                <a:latin typeface="Times New Roman"/>
                <a:ea typeface="Times New Roman"/>
                <a:cs typeface="Times New Roman"/>
                <a:sym typeface="Times New Roman"/>
              </a:rPr>
              <a:t>Business purpose </a:t>
            </a:r>
            <a:r>
              <a:rPr lang="en-GB" sz="1200" b="1" i="1" dirty="0" err="1">
                <a:solidFill>
                  <a:srgbClr val="202124"/>
                </a:solidFill>
                <a:highlight>
                  <a:srgbClr val="FFFFFF"/>
                </a:highlight>
                <a:latin typeface="Times New Roman"/>
                <a:ea typeface="Times New Roman"/>
                <a:cs typeface="Times New Roman"/>
                <a:sym typeface="Times New Roman"/>
              </a:rPr>
              <a:t>travelers</a:t>
            </a:r>
            <a:r>
              <a:rPr lang="en-GB" sz="1200" dirty="0">
                <a:solidFill>
                  <a:srgbClr val="202124"/>
                </a:solidFill>
                <a:highlight>
                  <a:srgbClr val="FFFFFF"/>
                </a:highlight>
                <a:latin typeface="Times New Roman"/>
                <a:ea typeface="Times New Roman"/>
                <a:cs typeface="Times New Roman"/>
                <a:sym typeface="Times New Roman"/>
              </a:rPr>
              <a:t> are the main consumer of Aloft Aberdeen TECA. As per the report, more than 25% of the business purpose values tend to visit the UK once a year.  Many business organizations are linked with the hospitality sector and Aloft Aberdeen TECA is one of the linked hospitality sectors which proclaims more than 1500- 2000 business </a:t>
            </a:r>
            <a:r>
              <a:rPr lang="en-GB" sz="1200" dirty="0" err="1">
                <a:solidFill>
                  <a:srgbClr val="202124"/>
                </a:solidFill>
                <a:highlight>
                  <a:srgbClr val="FFFFFF"/>
                </a:highlight>
                <a:latin typeface="Times New Roman"/>
                <a:ea typeface="Times New Roman"/>
                <a:cs typeface="Times New Roman"/>
                <a:sym typeface="Times New Roman"/>
              </a:rPr>
              <a:t>traveler</a:t>
            </a:r>
            <a:r>
              <a:rPr lang="en-GB" sz="1200" dirty="0">
                <a:solidFill>
                  <a:srgbClr val="202124"/>
                </a:solidFill>
                <a:highlight>
                  <a:srgbClr val="FFFFFF"/>
                </a:highlight>
                <a:latin typeface="Times New Roman"/>
                <a:ea typeface="Times New Roman"/>
                <a:cs typeface="Times New Roman"/>
                <a:sym typeface="Times New Roman"/>
              </a:rPr>
              <a:t> guest stays in the hotel (</a:t>
            </a:r>
            <a:r>
              <a:rPr lang="en-GB" sz="1200" dirty="0" err="1">
                <a:solidFill>
                  <a:srgbClr val="222222"/>
                </a:solidFill>
                <a:highlight>
                  <a:srgbClr val="FFFFFF"/>
                </a:highlight>
                <a:latin typeface="Times New Roman"/>
                <a:ea typeface="Times New Roman"/>
                <a:cs typeface="Times New Roman"/>
                <a:sym typeface="Times New Roman"/>
              </a:rPr>
              <a:t>Heppell</a:t>
            </a:r>
            <a:r>
              <a:rPr lang="en-GB" sz="1200" dirty="0">
                <a:solidFill>
                  <a:srgbClr val="222222"/>
                </a:solidFill>
                <a:highlight>
                  <a:srgbClr val="FFFFFF"/>
                </a:highlight>
                <a:latin typeface="Times New Roman"/>
                <a:ea typeface="Times New Roman"/>
                <a:cs typeface="Times New Roman"/>
                <a:sym typeface="Times New Roman"/>
              </a:rPr>
              <a:t>, 2015</a:t>
            </a:r>
            <a:r>
              <a:rPr lang="en-GB" sz="1200" dirty="0">
                <a:solidFill>
                  <a:srgbClr val="202124"/>
                </a:solidFill>
                <a:highlight>
                  <a:srgbClr val="FFFFFF"/>
                </a:highlight>
                <a:latin typeface="Times New Roman"/>
                <a:ea typeface="Times New Roman"/>
                <a:cs typeface="Times New Roman"/>
                <a:sym typeface="Times New Roman"/>
              </a:rPr>
              <a:t>).  The main aims and principles of focusing on such guests by Aloft Aberdeen TECA are, the organization is based near Aberdeen airport and has larger meeting halls with scenic views of mountains and valleys which may perceive travel leisure for the guests visiting the property. </a:t>
            </a:r>
            <a:endParaRPr sz="1200" dirty="0">
              <a:solidFill>
                <a:srgbClr val="202124"/>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241ce0f66fe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241ce0f66fe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The services and offerings which are provided by </a:t>
            </a:r>
            <a:r>
              <a:rPr lang="en-GB" sz="1200" dirty="0">
                <a:solidFill>
                  <a:srgbClr val="202124"/>
                </a:solidFill>
                <a:highlight>
                  <a:srgbClr val="FFFFFF"/>
                </a:highlight>
                <a:latin typeface="Times New Roman"/>
                <a:ea typeface="Times New Roman"/>
                <a:cs typeface="Times New Roman"/>
                <a:sym typeface="Times New Roman"/>
              </a:rPr>
              <a:t> Aloft Aberdeen TECA play a significant role in enhancing the business. There are many services and offerings which are presented by  Aloft Aberdeen TECA for the guest visiting properties. The </a:t>
            </a:r>
            <a:r>
              <a:rPr lang="en-GB" sz="1200" b="1" i="1" dirty="0">
                <a:solidFill>
                  <a:srgbClr val="202124"/>
                </a:solidFill>
                <a:highlight>
                  <a:srgbClr val="FFFFFF"/>
                </a:highlight>
                <a:latin typeface="Times New Roman"/>
                <a:ea typeface="Times New Roman"/>
                <a:cs typeface="Times New Roman"/>
                <a:sym typeface="Times New Roman"/>
              </a:rPr>
              <a:t>nature </a:t>
            </a:r>
            <a:r>
              <a:rPr lang="en-GB" sz="1200" dirty="0">
                <a:solidFill>
                  <a:srgbClr val="202124"/>
                </a:solidFill>
                <a:highlight>
                  <a:srgbClr val="FFFFFF"/>
                </a:highlight>
                <a:latin typeface="Times New Roman"/>
                <a:ea typeface="Times New Roman"/>
                <a:cs typeface="Times New Roman"/>
                <a:sym typeface="Times New Roman"/>
              </a:rPr>
              <a:t>of Aloft Aberdeen TECA is to satisfy the needs and desires of the guests by offering premium services as owned by the hotel. The services such as hospitality which includes premium stays with ventilated beds and luxury cuisine are offered to the guest by the Aloft Aberdeen TECA. The key </a:t>
            </a:r>
            <a:r>
              <a:rPr lang="en-GB" sz="1200" b="1" i="1" dirty="0">
                <a:solidFill>
                  <a:srgbClr val="202124"/>
                </a:solidFill>
                <a:highlight>
                  <a:srgbClr val="FFFFFF"/>
                </a:highlight>
                <a:latin typeface="Times New Roman"/>
                <a:ea typeface="Times New Roman"/>
                <a:cs typeface="Times New Roman"/>
                <a:sym typeface="Times New Roman"/>
              </a:rPr>
              <a:t>services </a:t>
            </a:r>
            <a:r>
              <a:rPr lang="en-GB" sz="1200" dirty="0">
                <a:solidFill>
                  <a:srgbClr val="202124"/>
                </a:solidFill>
                <a:highlight>
                  <a:srgbClr val="FFFFFF"/>
                </a:highlight>
                <a:latin typeface="Times New Roman"/>
                <a:ea typeface="Times New Roman"/>
                <a:cs typeface="Times New Roman"/>
                <a:sym typeface="Times New Roman"/>
              </a:rPr>
              <a:t>such as business </a:t>
            </a:r>
            <a:r>
              <a:rPr lang="en-GB" sz="1200" dirty="0" err="1">
                <a:solidFill>
                  <a:srgbClr val="202124"/>
                </a:solidFill>
                <a:highlight>
                  <a:srgbClr val="FFFFFF"/>
                </a:highlight>
                <a:latin typeface="Times New Roman"/>
                <a:ea typeface="Times New Roman"/>
                <a:cs typeface="Times New Roman"/>
                <a:sym typeface="Times New Roman"/>
              </a:rPr>
              <a:t>center</a:t>
            </a:r>
            <a:r>
              <a:rPr lang="en-GB" sz="1200" dirty="0">
                <a:solidFill>
                  <a:srgbClr val="202124"/>
                </a:solidFill>
                <a:highlight>
                  <a:srgbClr val="FFFFFF"/>
                </a:highlight>
                <a:latin typeface="Times New Roman"/>
                <a:ea typeface="Times New Roman"/>
                <a:cs typeface="Times New Roman"/>
                <a:sym typeface="Times New Roman"/>
              </a:rPr>
              <a:t>, </a:t>
            </a:r>
            <a:r>
              <a:rPr lang="en-GB" sz="1200" dirty="0" err="1">
                <a:solidFill>
                  <a:srgbClr val="202124"/>
                </a:solidFill>
                <a:highlight>
                  <a:srgbClr val="FFFFFF"/>
                </a:highlight>
                <a:latin typeface="Times New Roman"/>
                <a:ea typeface="Times New Roman"/>
                <a:cs typeface="Times New Roman"/>
                <a:sym typeface="Times New Roman"/>
              </a:rPr>
              <a:t>Ev</a:t>
            </a:r>
            <a:r>
              <a:rPr lang="en-GB" sz="1200" dirty="0">
                <a:solidFill>
                  <a:srgbClr val="202124"/>
                </a:solidFill>
                <a:highlight>
                  <a:srgbClr val="FFFFFF"/>
                </a:highlight>
                <a:latin typeface="Times New Roman"/>
                <a:ea typeface="Times New Roman"/>
                <a:cs typeface="Times New Roman"/>
                <a:sym typeface="Times New Roman"/>
              </a:rPr>
              <a:t> charging, fitness </a:t>
            </a:r>
            <a:r>
              <a:rPr lang="en-GB" sz="1200" dirty="0" err="1">
                <a:solidFill>
                  <a:srgbClr val="202124"/>
                </a:solidFill>
                <a:highlight>
                  <a:srgbClr val="FFFFFF"/>
                </a:highlight>
                <a:latin typeface="Times New Roman"/>
                <a:ea typeface="Times New Roman"/>
                <a:cs typeface="Times New Roman"/>
                <a:sym typeface="Times New Roman"/>
              </a:rPr>
              <a:t>center</a:t>
            </a:r>
            <a:r>
              <a:rPr lang="en-GB" sz="1200" dirty="0">
                <a:solidFill>
                  <a:srgbClr val="202124"/>
                </a:solidFill>
                <a:highlight>
                  <a:srgbClr val="FFFFFF"/>
                </a:highlight>
                <a:latin typeface="Times New Roman"/>
                <a:ea typeface="Times New Roman"/>
                <a:cs typeface="Times New Roman"/>
                <a:sym typeface="Times New Roman"/>
              </a:rPr>
              <a:t>, speed connection of internet, parking facilities, and pet-friendly environment opts as key service which help Aloft Aberdeen TECA to enhance customer satisfaction while staying on the properties (</a:t>
            </a:r>
            <a:r>
              <a:rPr lang="en-GB" sz="1200" dirty="0">
                <a:solidFill>
                  <a:srgbClr val="222222"/>
                </a:solidFill>
                <a:highlight>
                  <a:srgbClr val="FFFFFF"/>
                </a:highlight>
                <a:latin typeface="Times New Roman"/>
                <a:ea typeface="Times New Roman"/>
                <a:cs typeface="Times New Roman"/>
                <a:sym typeface="Times New Roman"/>
              </a:rPr>
              <a:t>O’Fallon </a:t>
            </a:r>
            <a:r>
              <a:rPr lang="en-GB" sz="1200" i="1" dirty="0">
                <a:solidFill>
                  <a:srgbClr val="222222"/>
                </a:solidFill>
                <a:highlight>
                  <a:srgbClr val="FFFFFF"/>
                </a:highlight>
                <a:latin typeface="Times New Roman"/>
                <a:ea typeface="Times New Roman"/>
                <a:cs typeface="Times New Roman"/>
                <a:sym typeface="Times New Roman"/>
              </a:rPr>
              <a:t>et al., </a:t>
            </a:r>
            <a:r>
              <a:rPr lang="en-GB" sz="1200" dirty="0">
                <a:solidFill>
                  <a:srgbClr val="222222"/>
                </a:solidFill>
                <a:highlight>
                  <a:srgbClr val="FFFFFF"/>
                </a:highlight>
                <a:latin typeface="Times New Roman"/>
                <a:ea typeface="Times New Roman"/>
                <a:cs typeface="Times New Roman"/>
                <a:sym typeface="Times New Roman"/>
              </a:rPr>
              <a:t>2010</a:t>
            </a:r>
            <a:r>
              <a:rPr lang="en-GB" sz="1200" dirty="0">
                <a:solidFill>
                  <a:srgbClr val="202124"/>
                </a:solidFill>
                <a:highlight>
                  <a:srgbClr val="FFFFFF"/>
                </a:highlight>
                <a:latin typeface="Times New Roman"/>
                <a:ea typeface="Times New Roman"/>
                <a:cs typeface="Times New Roman"/>
                <a:sym typeface="Times New Roman"/>
              </a:rPr>
              <a:t>). The rooms of the Aloft Aberdeen TECA are equipped with mini refrigerators that help chill personal food and beverages. Every room of Aloft Aberdeen TECA is equipped with 49 inches LED TVs which offers guests the opportunity to enjoy playing games and watching movies. The </a:t>
            </a:r>
            <a:r>
              <a:rPr lang="en-GB" sz="1200" b="1" i="1" dirty="0">
                <a:solidFill>
                  <a:srgbClr val="202124"/>
                </a:solidFill>
                <a:highlight>
                  <a:srgbClr val="FFFFFF"/>
                </a:highlight>
                <a:latin typeface="Times New Roman"/>
                <a:ea typeface="Times New Roman"/>
                <a:cs typeface="Times New Roman"/>
                <a:sym typeface="Times New Roman"/>
              </a:rPr>
              <a:t>facilities </a:t>
            </a:r>
            <a:r>
              <a:rPr lang="en-GB" sz="1200" dirty="0">
                <a:solidFill>
                  <a:srgbClr val="202124"/>
                </a:solidFill>
                <a:highlight>
                  <a:srgbClr val="FFFFFF"/>
                </a:highlight>
                <a:latin typeface="Times New Roman"/>
                <a:ea typeface="Times New Roman"/>
                <a:cs typeface="Times New Roman"/>
                <a:sym typeface="Times New Roman"/>
              </a:rPr>
              <a:t>such as banquet facilities, Bar facilities, and conference and meeting hall facilities are being presented to the guests with premium offerings. Advocating such effectiveness of facilities helps Aloft Aberdeen TECA to enhance its business revenues and reputation through customer ratings and reviews. </a:t>
            </a:r>
            <a:endParaRPr sz="1400" b="1"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241ce0f66fe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241ce0f66fe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The primary duty of the hotels like </a:t>
            </a:r>
            <a:r>
              <a:rPr lang="en-GB" sz="1200" dirty="0">
                <a:solidFill>
                  <a:srgbClr val="202124"/>
                </a:solidFill>
                <a:highlight>
                  <a:srgbClr val="FFFFFF"/>
                </a:highlight>
                <a:latin typeface="Times New Roman"/>
                <a:ea typeface="Times New Roman"/>
                <a:cs typeface="Times New Roman"/>
                <a:sym typeface="Times New Roman"/>
              </a:rPr>
              <a:t>Aloft Aberdeen TECA which comes under the representative of Marriott International is to assist the guest through the check-in and check-out process. The guests should not be disappointed with the employee services working under the organization’s norms.  Aloft Aberdeen TECA rules and amendments which bind the guests while staying on the properties must be confined within the management to enhance the customer experience (</a:t>
            </a:r>
            <a:r>
              <a:rPr lang="en-GB" sz="1200" dirty="0">
                <a:solidFill>
                  <a:srgbClr val="222222"/>
                </a:solidFill>
                <a:highlight>
                  <a:srgbClr val="FFFFFF"/>
                </a:highlight>
                <a:latin typeface="Times New Roman"/>
                <a:ea typeface="Times New Roman"/>
                <a:cs typeface="Times New Roman"/>
                <a:sym typeface="Times New Roman"/>
              </a:rPr>
              <a:t>Ali </a:t>
            </a:r>
            <a:r>
              <a:rPr lang="en-GB" sz="1200" i="1" dirty="0">
                <a:solidFill>
                  <a:srgbClr val="222222"/>
                </a:solidFill>
                <a:highlight>
                  <a:srgbClr val="FFFFFF"/>
                </a:highlight>
                <a:latin typeface="Times New Roman"/>
                <a:ea typeface="Times New Roman"/>
                <a:cs typeface="Times New Roman"/>
                <a:sym typeface="Times New Roman"/>
              </a:rPr>
              <a:t>et al., </a:t>
            </a:r>
            <a:r>
              <a:rPr lang="en-GB" sz="1200" dirty="0">
                <a:solidFill>
                  <a:srgbClr val="222222"/>
                </a:solidFill>
                <a:highlight>
                  <a:srgbClr val="FFFFFF"/>
                </a:highlight>
                <a:latin typeface="Times New Roman"/>
                <a:ea typeface="Times New Roman"/>
                <a:cs typeface="Times New Roman"/>
                <a:sym typeface="Times New Roman"/>
              </a:rPr>
              <a:t>2021</a:t>
            </a:r>
            <a:r>
              <a:rPr lang="en-GB" sz="1200" dirty="0">
                <a:solidFill>
                  <a:srgbClr val="202124"/>
                </a:solidFill>
                <a:highlight>
                  <a:srgbClr val="FFFFFF"/>
                </a:highlight>
                <a:latin typeface="Times New Roman"/>
                <a:ea typeface="Times New Roman"/>
                <a:cs typeface="Times New Roman"/>
                <a:sym typeface="Times New Roman"/>
              </a:rPr>
              <a:t>). Enhancing such roles and functions helps Aloft Aberdeen TECA to increase customer loyalty insights and reduces employee job role pressures. The </a:t>
            </a:r>
            <a:r>
              <a:rPr lang="en-GB" sz="1200" b="1" i="1" dirty="0">
                <a:solidFill>
                  <a:srgbClr val="202124"/>
                </a:solidFill>
                <a:highlight>
                  <a:srgbClr val="FFFFFF"/>
                </a:highlight>
                <a:latin typeface="Times New Roman"/>
                <a:ea typeface="Times New Roman"/>
                <a:cs typeface="Times New Roman"/>
                <a:sym typeface="Times New Roman"/>
              </a:rPr>
              <a:t>Role </a:t>
            </a:r>
            <a:r>
              <a:rPr lang="en-GB" sz="1200" dirty="0">
                <a:solidFill>
                  <a:srgbClr val="202124"/>
                </a:solidFill>
                <a:highlight>
                  <a:srgbClr val="FFFFFF"/>
                </a:highlight>
                <a:latin typeface="Times New Roman"/>
                <a:ea typeface="Times New Roman"/>
                <a:cs typeface="Times New Roman"/>
                <a:sym typeface="Times New Roman"/>
              </a:rPr>
              <a:t>of guest services plays an important aspect for Aloft Aberdeen TECA to increase the business reputation by aligning the activities and services which are developed within the organization.  Responding to the needs of the customer by making the services available are the main roles that are to be considered to facilitate and increase the organization’s results. Maintaining the guests confidentially by awareness through governed rules is the major concern and role of  Aloft Aberdeen TECA.  Increasing the guest experiences by offering the services developed within an organization is referred to as one of the major functions that are related to guest experiences and services.  The likelihood of customers visiting more than once by offering the services to </a:t>
            </a:r>
            <a:r>
              <a:rPr lang="en-GB" sz="1200" dirty="0" err="1">
                <a:solidFill>
                  <a:srgbClr val="202124"/>
                </a:solidFill>
                <a:highlight>
                  <a:srgbClr val="FFFFFF"/>
                </a:highlight>
                <a:latin typeface="Times New Roman"/>
                <a:ea typeface="Times New Roman"/>
                <a:cs typeface="Times New Roman"/>
                <a:sym typeface="Times New Roman"/>
              </a:rPr>
              <a:t>fulfill</a:t>
            </a:r>
            <a:r>
              <a:rPr lang="en-GB" sz="1200" dirty="0">
                <a:solidFill>
                  <a:srgbClr val="202124"/>
                </a:solidFill>
                <a:highlight>
                  <a:srgbClr val="FFFFFF"/>
                </a:highlight>
                <a:latin typeface="Times New Roman"/>
                <a:ea typeface="Times New Roman"/>
                <a:cs typeface="Times New Roman"/>
                <a:sym typeface="Times New Roman"/>
              </a:rPr>
              <a:t> their needs and desires is referred to as an important business function for Aloft Aberdeen TECA (</a:t>
            </a:r>
            <a:r>
              <a:rPr lang="en-GB" sz="1200" dirty="0" err="1">
                <a:solidFill>
                  <a:srgbClr val="222222"/>
                </a:solidFill>
                <a:highlight>
                  <a:srgbClr val="FFFFFF"/>
                </a:highlight>
                <a:latin typeface="Times New Roman"/>
                <a:ea typeface="Times New Roman"/>
                <a:cs typeface="Times New Roman"/>
                <a:sym typeface="Times New Roman"/>
              </a:rPr>
              <a:t>Kabadayi</a:t>
            </a:r>
            <a:r>
              <a:rPr lang="en-GB" sz="1200" dirty="0">
                <a:solidFill>
                  <a:srgbClr val="222222"/>
                </a:solidFill>
                <a:highlight>
                  <a:srgbClr val="FFFFFF"/>
                </a:highlight>
                <a:latin typeface="Times New Roman"/>
                <a:ea typeface="Times New Roman"/>
                <a:cs typeface="Times New Roman"/>
                <a:sym typeface="Times New Roman"/>
              </a:rPr>
              <a:t> </a:t>
            </a:r>
            <a:r>
              <a:rPr lang="en-GB" sz="1200" i="1" dirty="0">
                <a:solidFill>
                  <a:srgbClr val="222222"/>
                </a:solidFill>
                <a:highlight>
                  <a:srgbClr val="FFFFFF"/>
                </a:highlight>
                <a:latin typeface="Times New Roman"/>
                <a:ea typeface="Times New Roman"/>
                <a:cs typeface="Times New Roman"/>
                <a:sym typeface="Times New Roman"/>
              </a:rPr>
              <a:t>et al., </a:t>
            </a:r>
            <a:r>
              <a:rPr lang="en-GB" sz="1200" dirty="0">
                <a:solidFill>
                  <a:srgbClr val="222222"/>
                </a:solidFill>
                <a:highlight>
                  <a:srgbClr val="FFFFFF"/>
                </a:highlight>
                <a:latin typeface="Times New Roman"/>
                <a:ea typeface="Times New Roman"/>
                <a:cs typeface="Times New Roman"/>
                <a:sym typeface="Times New Roman"/>
              </a:rPr>
              <a:t>2019</a:t>
            </a:r>
            <a:r>
              <a:rPr lang="en-GB" sz="1200" dirty="0">
                <a:solidFill>
                  <a:srgbClr val="202124"/>
                </a:solidFill>
                <a:highlight>
                  <a:srgbClr val="FFFFFF"/>
                </a:highlight>
                <a:latin typeface="Times New Roman"/>
                <a:ea typeface="Times New Roman"/>
                <a:cs typeface="Times New Roman"/>
                <a:sym typeface="Times New Roman"/>
              </a:rPr>
              <a:t>).  The challenges and issues related to the customer complaint must be addressed within an immediately time to make the business functional in the business market.  The employee working under the organization’s norms must be able to accommodate the customers in a friendly manner which represents the principle and purpose of Aloft Aberdeen TECA.  </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241ce0f66fe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241ce0f66fe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Meeting guest expectations is important for </a:t>
            </a:r>
            <a:r>
              <a:rPr lang="en-GB" sz="1200" dirty="0">
                <a:solidFill>
                  <a:srgbClr val="202124"/>
                </a:solidFill>
                <a:highlight>
                  <a:srgbClr val="FFFFFF"/>
                </a:highlight>
                <a:latin typeface="Times New Roman"/>
                <a:ea typeface="Times New Roman"/>
                <a:cs typeface="Times New Roman"/>
                <a:sym typeface="Times New Roman"/>
              </a:rPr>
              <a:t>Aloft Aberdeen TECA because adequate such effectiveness helps organizations to increase customer loyalty and experiences.  Meeting the guest's expectations also helps businesses to flourish and run for longer future days.  The positive reviews and ratings are being commented on from the customer side which also helps Aloft Aberdeen TECA to inverse the loyal participation in the business field.  The prey stay communication authentications which help to develop strategies and approaches towards the marketing plans are advocated through such effectiveness (</a:t>
            </a:r>
            <a:r>
              <a:rPr lang="en-GB" sz="1200" dirty="0" err="1">
                <a:solidFill>
                  <a:srgbClr val="222222"/>
                </a:solidFill>
                <a:highlight>
                  <a:srgbClr val="FFFFFF"/>
                </a:highlight>
                <a:latin typeface="Times New Roman"/>
                <a:ea typeface="Times New Roman"/>
                <a:cs typeface="Times New Roman"/>
                <a:sym typeface="Times New Roman"/>
              </a:rPr>
              <a:t>Filimonau</a:t>
            </a:r>
            <a:r>
              <a:rPr lang="en-GB" sz="1200" dirty="0">
                <a:solidFill>
                  <a:srgbClr val="222222"/>
                </a:solidFill>
                <a:highlight>
                  <a:srgbClr val="FFFFFF"/>
                </a:highlight>
                <a:latin typeface="Times New Roman"/>
                <a:ea typeface="Times New Roman"/>
                <a:cs typeface="Times New Roman"/>
                <a:sym typeface="Times New Roman"/>
              </a:rPr>
              <a:t> and Naumova, 2020</a:t>
            </a:r>
            <a:r>
              <a:rPr lang="en-GB" sz="1200" dirty="0">
                <a:solidFill>
                  <a:srgbClr val="202124"/>
                </a:solidFill>
                <a:highlight>
                  <a:srgbClr val="FFFFFF"/>
                </a:highlight>
                <a:latin typeface="Times New Roman"/>
                <a:ea typeface="Times New Roman"/>
                <a:cs typeface="Times New Roman"/>
                <a:sym typeface="Times New Roman"/>
              </a:rPr>
              <a:t>). Aloft Aberdeen TECA knowing the needs and fulfilling the desires by offering innovative approaches and services to the customers straying on the properties also helps the organization to gain a complete competitive edge. The feedback which is received from the guest plays an important role to know whether the organization is successful in meeting guest expectations or not. As to gain positive feedback and reviews from the customer side Aloft Aberdeen TECA must be strict and regulated with the organization’s norms (</a:t>
            </a:r>
            <a:r>
              <a:rPr lang="en-GB" sz="1200" dirty="0">
                <a:solidFill>
                  <a:srgbClr val="222222"/>
                </a:solidFill>
                <a:highlight>
                  <a:srgbClr val="FFFFFF"/>
                </a:highlight>
                <a:latin typeface="Times New Roman"/>
                <a:ea typeface="Times New Roman"/>
                <a:cs typeface="Times New Roman"/>
                <a:sym typeface="Times New Roman"/>
              </a:rPr>
              <a:t>Nnamani, 2022</a:t>
            </a:r>
            <a:r>
              <a:rPr lang="en-GB" sz="1200" dirty="0">
                <a:solidFill>
                  <a:srgbClr val="202124"/>
                </a:solidFill>
                <a:highlight>
                  <a:srgbClr val="FFFFFF"/>
                </a:highlight>
                <a:latin typeface="Times New Roman"/>
                <a:ea typeface="Times New Roman"/>
                <a:cs typeface="Times New Roman"/>
                <a:sym typeface="Times New Roman"/>
              </a:rPr>
              <a:t>). The employee working under the organization’s norms must be loyal and abductive to the guest and act in a friendly manner.  Aloft Aberdeen TECA is adopting different approaches to meet guest experiences.  Parking facilities, a pet-friendly environment, and a children's park are being developed by Aloft Aberdeen TECA to facilitate the customers to enhance greater experiences.  The employees working under the organization’s norms are facilitated with training and development programs for enhancing the </a:t>
            </a:r>
            <a:r>
              <a:rPr lang="en-GB" sz="1200" dirty="0" err="1">
                <a:solidFill>
                  <a:srgbClr val="202124"/>
                </a:solidFill>
                <a:highlight>
                  <a:srgbClr val="FFFFFF"/>
                </a:highlight>
                <a:latin typeface="Times New Roman"/>
                <a:ea typeface="Times New Roman"/>
                <a:cs typeface="Times New Roman"/>
                <a:sym typeface="Times New Roman"/>
              </a:rPr>
              <a:t>behaviors</a:t>
            </a:r>
            <a:r>
              <a:rPr lang="en-GB" sz="1200" dirty="0">
                <a:solidFill>
                  <a:srgbClr val="202124"/>
                </a:solidFill>
                <a:highlight>
                  <a:srgbClr val="FFFFFF"/>
                </a:highlight>
                <a:latin typeface="Times New Roman"/>
                <a:ea typeface="Times New Roman"/>
                <a:cs typeface="Times New Roman"/>
                <a:sym typeface="Times New Roman"/>
              </a:rPr>
              <a:t> and skills that are to be presented in front of the guests. </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41ce0f66fe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241ce0f66fe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300" dirty="0">
                <a:solidFill>
                  <a:schemeClr val="dk1"/>
                </a:solidFill>
                <a:latin typeface="Times New Roman"/>
                <a:ea typeface="Times New Roman"/>
                <a:cs typeface="Times New Roman"/>
                <a:sym typeface="Times New Roman"/>
              </a:rPr>
              <a:t>As discussed above, </a:t>
            </a:r>
            <a:r>
              <a:rPr lang="en-GB" sz="1200" dirty="0">
                <a:solidFill>
                  <a:srgbClr val="202124"/>
                </a:solidFill>
                <a:highlight>
                  <a:srgbClr val="FFFFFF"/>
                </a:highlight>
                <a:latin typeface="Times New Roman"/>
                <a:ea typeface="Times New Roman"/>
                <a:cs typeface="Times New Roman"/>
                <a:sym typeface="Times New Roman"/>
              </a:rPr>
              <a:t>Aloft Aberdeen TECA works under one of the leading hotel chains Marriott International.  Many services are, developed within organization norms and are offered to guests visiting properties once or twice. The facilities such as car parking, children’s parks, and electric car charging stations are being developed which helps Aloft Aberdeen TECA to increase customer loyalty and experiences. The study has been focused on knowing the nature, scope, and services that are offered by Aloft Aberdeen TECA to the guest visiting for different purposes. The importance of meeting the guest expectations and services initiated by Aloft Aberdeen TECA to meet such expectations have been identified and discussed in the presentation above. </a:t>
            </a:r>
            <a:endParaRPr sz="13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241ce0f66fe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241ce0f66fe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241ce0f66fe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241ce0f66fe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406500" y="1580275"/>
            <a:ext cx="8222100" cy="2398200"/>
          </a:xfrm>
          <a:prstGeom prst="rect">
            <a:avLst/>
          </a:prstGeom>
        </p:spPr>
        <p:txBody>
          <a:bodyPr spcFirstLastPara="1" wrap="square" lIns="91425" tIns="91425" rIns="91425" bIns="91425" anchor="b" anchorCtr="0">
            <a:noAutofit/>
          </a:bodyPr>
          <a:lstStyle/>
          <a:p>
            <a:pPr marL="0" lvl="0" indent="0" algn="ctr" rtl="0">
              <a:lnSpc>
                <a:spcPct val="150000"/>
              </a:lnSpc>
              <a:spcBef>
                <a:spcPts val="0"/>
              </a:spcBef>
              <a:spcAft>
                <a:spcPts val="0"/>
              </a:spcAft>
              <a:buClr>
                <a:schemeClr val="dk1"/>
              </a:buClr>
              <a:buSzPts val="990"/>
              <a:buFont typeface="Arial"/>
              <a:buNone/>
            </a:pPr>
            <a:r>
              <a:rPr lang="en-GB" sz="2220" b="1" dirty="0">
                <a:solidFill>
                  <a:srgbClr val="040C28"/>
                </a:solidFill>
                <a:latin typeface="Spinnaker"/>
                <a:ea typeface="Spinnaker"/>
                <a:cs typeface="Spinnaker"/>
                <a:sym typeface="Spinnaker"/>
              </a:rPr>
              <a:t>Module Name: Hospitality and Guest Services</a:t>
            </a:r>
            <a:endParaRPr sz="2220" b="1" dirty="0">
              <a:solidFill>
                <a:srgbClr val="040C28"/>
              </a:solidFill>
              <a:latin typeface="Spinnaker"/>
              <a:ea typeface="Spinnaker"/>
              <a:cs typeface="Spinnaker"/>
              <a:sym typeface="Spinnaker"/>
            </a:endParaRPr>
          </a:p>
          <a:p>
            <a:pPr marL="0" lvl="0" indent="0" algn="ctr" rtl="0">
              <a:lnSpc>
                <a:spcPct val="150000"/>
              </a:lnSpc>
              <a:spcBef>
                <a:spcPts val="0"/>
              </a:spcBef>
              <a:spcAft>
                <a:spcPts val="0"/>
              </a:spcAft>
              <a:buClr>
                <a:schemeClr val="dk1"/>
              </a:buClr>
              <a:buSzPts val="990"/>
              <a:buFont typeface="Arial"/>
              <a:buNone/>
            </a:pPr>
            <a:r>
              <a:rPr lang="en-GB" sz="2220" b="1" dirty="0">
                <a:solidFill>
                  <a:srgbClr val="040C28"/>
                </a:solidFill>
                <a:latin typeface="Spinnaker"/>
                <a:ea typeface="Spinnaker"/>
                <a:cs typeface="Spinnaker"/>
                <a:sym typeface="Spinnaker"/>
              </a:rPr>
              <a:t>Student Name:  Adrian Marian Oprea</a:t>
            </a:r>
            <a:endParaRPr sz="2220" b="1" dirty="0">
              <a:solidFill>
                <a:srgbClr val="040C28"/>
              </a:solidFill>
              <a:latin typeface="Spinnaker"/>
              <a:ea typeface="Spinnaker"/>
              <a:cs typeface="Spinnaker"/>
              <a:sym typeface="Spinnaker"/>
            </a:endParaRPr>
          </a:p>
          <a:p>
            <a:pPr marL="0" lvl="0" indent="0" algn="ctr" rtl="0">
              <a:lnSpc>
                <a:spcPct val="150000"/>
              </a:lnSpc>
              <a:spcBef>
                <a:spcPts val="0"/>
              </a:spcBef>
              <a:spcAft>
                <a:spcPts val="0"/>
              </a:spcAft>
              <a:buClr>
                <a:schemeClr val="dk1"/>
              </a:buClr>
              <a:buSzPts val="990"/>
              <a:buFont typeface="Arial"/>
              <a:buNone/>
            </a:pPr>
            <a:r>
              <a:rPr lang="en-GB" sz="2220" b="1" dirty="0">
                <a:solidFill>
                  <a:srgbClr val="040C28"/>
                </a:solidFill>
                <a:latin typeface="Spinnaker"/>
                <a:ea typeface="Spinnaker"/>
                <a:cs typeface="Spinnaker"/>
                <a:sym typeface="Spinnaker"/>
              </a:rPr>
              <a:t>Student ID:  1714749</a:t>
            </a:r>
            <a:endParaRPr sz="2220" b="1" dirty="0">
              <a:solidFill>
                <a:srgbClr val="040C28"/>
              </a:solidFill>
              <a:latin typeface="Spinnaker"/>
              <a:ea typeface="Spinnaker"/>
              <a:cs typeface="Spinnaker"/>
              <a:sym typeface="Spinnaker"/>
            </a:endParaRPr>
          </a:p>
          <a:p>
            <a:pPr marL="0" lvl="0" indent="0" algn="ctr" rtl="0">
              <a:spcBef>
                <a:spcPts val="0"/>
              </a:spcBef>
              <a:spcAft>
                <a:spcPts val="0"/>
              </a:spcAft>
              <a:buSzPts val="990"/>
              <a:buNone/>
            </a:pPr>
            <a:endParaRPr sz="4380" b="1" dirty="0">
              <a:solidFill>
                <a:srgbClr val="040C28"/>
              </a:solidFill>
              <a:latin typeface="Spinnaker"/>
              <a:ea typeface="Spinnaker"/>
              <a:cs typeface="Spinnaker"/>
              <a:sym typeface="Spinnaker"/>
            </a:endParaRPr>
          </a:p>
        </p:txBody>
      </p:sp>
      <p:pic>
        <p:nvPicPr>
          <p:cNvPr id="86" name="Google Shape;86;p13"/>
          <p:cNvPicPr preferRelativeResize="0"/>
          <p:nvPr/>
        </p:nvPicPr>
        <p:blipFill>
          <a:blip r:embed="rId3">
            <a:alphaModFix/>
          </a:blip>
          <a:stretch>
            <a:fillRect/>
          </a:stretch>
        </p:blipFill>
        <p:spPr>
          <a:xfrm>
            <a:off x="6143850" y="3115925"/>
            <a:ext cx="2619375" cy="17430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181400"/>
            <a:ext cx="8520600" cy="607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990"/>
              <a:buFont typeface="Arial"/>
              <a:buNone/>
            </a:pPr>
            <a:r>
              <a:rPr lang="en-GB" sz="2700" b="1" dirty="0">
                <a:solidFill>
                  <a:srgbClr val="202124"/>
                </a:solidFill>
                <a:latin typeface="Spinnaker"/>
                <a:ea typeface="Spinnaker"/>
                <a:cs typeface="Spinnaker"/>
                <a:sym typeface="Spinnaker"/>
              </a:rPr>
              <a:t>Introduction</a:t>
            </a:r>
            <a:endParaRPr sz="2700" b="1" dirty="0">
              <a:solidFill>
                <a:srgbClr val="202124"/>
              </a:solidFill>
              <a:latin typeface="Spinnaker"/>
              <a:ea typeface="Spinnaker"/>
              <a:cs typeface="Spinnaker"/>
              <a:sym typeface="Spinnaker"/>
            </a:endParaRPr>
          </a:p>
          <a:p>
            <a:pPr marL="0" lvl="0" indent="0" algn="l" rtl="0">
              <a:spcBef>
                <a:spcPts val="0"/>
              </a:spcBef>
              <a:spcAft>
                <a:spcPts val="0"/>
              </a:spcAft>
              <a:buSzPts val="990"/>
              <a:buNone/>
            </a:pPr>
            <a:endParaRPr sz="3820" dirty="0">
              <a:latin typeface="Spinnaker"/>
              <a:ea typeface="Spinnaker"/>
              <a:cs typeface="Spinnaker"/>
              <a:sym typeface="Spinnaker"/>
            </a:endParaRPr>
          </a:p>
        </p:txBody>
      </p:sp>
      <p:sp>
        <p:nvSpPr>
          <p:cNvPr id="92" name="Google Shape;92;p14"/>
          <p:cNvSpPr txBox="1">
            <a:spLocks noGrp="1"/>
          </p:cNvSpPr>
          <p:nvPr>
            <p:ph type="body" idx="1"/>
          </p:nvPr>
        </p:nvSpPr>
        <p:spPr>
          <a:xfrm>
            <a:off x="355900" y="1152475"/>
            <a:ext cx="5602200" cy="3416400"/>
          </a:xfrm>
          <a:prstGeom prst="rect">
            <a:avLst/>
          </a:prstGeom>
        </p:spPr>
        <p:txBody>
          <a:bodyPr spcFirstLastPara="1" wrap="square" lIns="91425" tIns="91425" rIns="91425" bIns="91425" anchor="t" anchorCtr="0">
            <a:normAutofit/>
          </a:bodyPr>
          <a:lstStyle/>
          <a:p>
            <a:pPr marL="457200" lvl="0" indent="-304800" algn="just" rtl="0">
              <a:lnSpc>
                <a:spcPct val="200000"/>
              </a:lnSpc>
              <a:spcBef>
                <a:spcPts val="0"/>
              </a:spcBef>
              <a:spcAft>
                <a:spcPts val="0"/>
              </a:spcAft>
              <a:buClr>
                <a:srgbClr val="222222"/>
              </a:buClr>
              <a:buSzPts val="1200"/>
              <a:buFont typeface="Cabin"/>
              <a:buChar char="●"/>
            </a:pPr>
            <a:r>
              <a:rPr lang="en-GB" sz="1200" b="1" dirty="0">
                <a:solidFill>
                  <a:srgbClr val="222222"/>
                </a:solidFill>
                <a:latin typeface="Cabin"/>
                <a:ea typeface="Cabin"/>
                <a:cs typeface="Cabin"/>
                <a:sym typeface="Cabin"/>
              </a:rPr>
              <a:t>Marriott International is referred to as one of the leading and largest hotel chains with more than 31 brands. </a:t>
            </a:r>
            <a:endParaRPr sz="1200" b="1" dirty="0">
              <a:solidFill>
                <a:srgbClr val="222222"/>
              </a:solidFill>
              <a:latin typeface="Cabin"/>
              <a:ea typeface="Cabin"/>
              <a:cs typeface="Cabin"/>
              <a:sym typeface="Cabin"/>
            </a:endParaRPr>
          </a:p>
          <a:p>
            <a:pPr marL="457200" lvl="0" indent="-304800" algn="just" rtl="0">
              <a:lnSpc>
                <a:spcPct val="200000"/>
              </a:lnSpc>
              <a:spcBef>
                <a:spcPts val="0"/>
              </a:spcBef>
              <a:spcAft>
                <a:spcPts val="0"/>
              </a:spcAft>
              <a:buClr>
                <a:srgbClr val="222222"/>
              </a:buClr>
              <a:buSzPts val="1200"/>
              <a:buFont typeface="Cabin"/>
              <a:buChar char="●"/>
            </a:pPr>
            <a:r>
              <a:rPr lang="en-GB" sz="1200" b="1" dirty="0">
                <a:solidFill>
                  <a:srgbClr val="222222"/>
                </a:solidFill>
                <a:latin typeface="Cabin"/>
                <a:ea typeface="Cabin"/>
                <a:cs typeface="Cabin"/>
                <a:sym typeface="Cabin"/>
              </a:rPr>
              <a:t>8500 properties that are present across 138 countries and territories to serve the people according to their needs and desires.</a:t>
            </a:r>
            <a:endParaRPr sz="1200" b="1" dirty="0">
              <a:solidFill>
                <a:srgbClr val="222222"/>
              </a:solidFill>
              <a:latin typeface="Cabin"/>
              <a:ea typeface="Cabin"/>
              <a:cs typeface="Cabin"/>
              <a:sym typeface="Cabin"/>
            </a:endParaRPr>
          </a:p>
          <a:p>
            <a:pPr marL="457200" lvl="0" indent="-304800" algn="just" rtl="0">
              <a:lnSpc>
                <a:spcPct val="200000"/>
              </a:lnSpc>
              <a:spcBef>
                <a:spcPts val="0"/>
              </a:spcBef>
              <a:spcAft>
                <a:spcPts val="0"/>
              </a:spcAft>
              <a:buClr>
                <a:srgbClr val="222222"/>
              </a:buClr>
              <a:buSzPts val="1200"/>
              <a:buFont typeface="Cabin"/>
              <a:buChar char="●"/>
            </a:pPr>
            <a:r>
              <a:rPr lang="en-GB" sz="1200" b="1" dirty="0">
                <a:solidFill>
                  <a:srgbClr val="222222"/>
                </a:solidFill>
                <a:latin typeface="Cabin"/>
                <a:ea typeface="Cabin"/>
                <a:cs typeface="Cabin"/>
                <a:sym typeface="Cabin"/>
              </a:rPr>
              <a:t>The property contains more than 1,423044 rooms (Marriott, 2023). </a:t>
            </a:r>
            <a:endParaRPr sz="1200" b="1" dirty="0">
              <a:solidFill>
                <a:srgbClr val="222222"/>
              </a:solidFill>
              <a:latin typeface="Cabin"/>
              <a:ea typeface="Cabin"/>
              <a:cs typeface="Cabin"/>
              <a:sym typeface="Cabin"/>
            </a:endParaRPr>
          </a:p>
          <a:p>
            <a:pPr marL="457200" lvl="0" indent="-304800" algn="just" rtl="0">
              <a:lnSpc>
                <a:spcPct val="200000"/>
              </a:lnSpc>
              <a:spcBef>
                <a:spcPts val="0"/>
              </a:spcBef>
              <a:spcAft>
                <a:spcPts val="0"/>
              </a:spcAft>
              <a:buClr>
                <a:srgbClr val="222222"/>
              </a:buClr>
              <a:buSzPts val="1200"/>
              <a:buFont typeface="Cabin"/>
              <a:buChar char="●"/>
            </a:pPr>
            <a:r>
              <a:rPr lang="en-GB" sz="1200" b="1" dirty="0">
                <a:solidFill>
                  <a:srgbClr val="222222"/>
                </a:solidFill>
                <a:latin typeface="Cabin"/>
                <a:ea typeface="Cabin"/>
                <a:cs typeface="Cabin"/>
                <a:sym typeface="Cabin"/>
              </a:rPr>
              <a:t>The organisation also offers Bars and cuisine for the guest with varieties of services and offers (Aloft Aberdeen TECA, 2023). </a:t>
            </a:r>
            <a:endParaRPr sz="1200" b="1" dirty="0">
              <a:solidFill>
                <a:srgbClr val="222222"/>
              </a:solidFill>
              <a:latin typeface="Cabin"/>
              <a:ea typeface="Cabin"/>
              <a:cs typeface="Cabin"/>
              <a:sym typeface="Cabin"/>
            </a:endParaRPr>
          </a:p>
        </p:txBody>
      </p:sp>
      <p:pic>
        <p:nvPicPr>
          <p:cNvPr id="93" name="Google Shape;93;p14"/>
          <p:cNvPicPr preferRelativeResize="0"/>
          <p:nvPr/>
        </p:nvPicPr>
        <p:blipFill>
          <a:blip r:embed="rId3">
            <a:alphaModFix/>
          </a:blip>
          <a:stretch>
            <a:fillRect/>
          </a:stretch>
        </p:blipFill>
        <p:spPr>
          <a:xfrm>
            <a:off x="6286750" y="1714925"/>
            <a:ext cx="2337425" cy="15122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97"/>
        <p:cNvGrpSpPr/>
        <p:nvPr/>
      </p:nvGrpSpPr>
      <p:grpSpPr>
        <a:xfrm>
          <a:off x="0" y="0"/>
          <a:ext cx="0" cy="0"/>
          <a:chOff x="0" y="0"/>
          <a:chExt cx="0" cy="0"/>
        </a:xfrm>
      </p:grpSpPr>
      <p:sp>
        <p:nvSpPr>
          <p:cNvPr id="98" name="Google Shape;98;p15"/>
          <p:cNvSpPr txBox="1">
            <a:spLocks noGrp="1"/>
          </p:cNvSpPr>
          <p:nvPr>
            <p:ph type="title"/>
          </p:nvPr>
        </p:nvSpPr>
        <p:spPr>
          <a:xfrm>
            <a:off x="83100" y="270725"/>
            <a:ext cx="8520600" cy="607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990"/>
              <a:buFont typeface="Arial"/>
              <a:buNone/>
            </a:pPr>
            <a:r>
              <a:rPr lang="en-GB" sz="2200" b="1" dirty="0">
                <a:solidFill>
                  <a:srgbClr val="202124"/>
                </a:solidFill>
                <a:latin typeface="Spinnaker"/>
                <a:ea typeface="Spinnaker"/>
                <a:cs typeface="Spinnaker"/>
                <a:sym typeface="Spinnaker"/>
              </a:rPr>
              <a:t> “Main consumers of Aloft Aberdeen TECA”</a:t>
            </a:r>
            <a:endParaRPr sz="2200" b="1" dirty="0">
              <a:solidFill>
                <a:srgbClr val="202124"/>
              </a:solidFill>
              <a:latin typeface="Spinnaker"/>
              <a:ea typeface="Spinnaker"/>
              <a:cs typeface="Spinnaker"/>
              <a:sym typeface="Spinnaker"/>
            </a:endParaRPr>
          </a:p>
          <a:p>
            <a:pPr marL="0" lvl="0" indent="0" algn="l" rtl="0">
              <a:spcBef>
                <a:spcPts val="0"/>
              </a:spcBef>
              <a:spcAft>
                <a:spcPts val="0"/>
              </a:spcAft>
              <a:buSzPts val="990"/>
              <a:buNone/>
            </a:pPr>
            <a:endParaRPr sz="2520" dirty="0"/>
          </a:p>
        </p:txBody>
      </p:sp>
      <p:sp>
        <p:nvSpPr>
          <p:cNvPr id="99" name="Google Shape;99;p15"/>
          <p:cNvSpPr txBox="1">
            <a:spLocks noGrp="1"/>
          </p:cNvSpPr>
          <p:nvPr>
            <p:ph type="body" idx="1"/>
          </p:nvPr>
        </p:nvSpPr>
        <p:spPr>
          <a:xfrm>
            <a:off x="238538" y="1152475"/>
            <a:ext cx="6011361" cy="3416400"/>
          </a:xfrm>
          <a:prstGeom prst="rect">
            <a:avLst/>
          </a:prstGeom>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organization offers services and hospitalities for tourists and business purpose </a:t>
            </a:r>
            <a:r>
              <a:rPr lang="en-GB" sz="1200" b="1" dirty="0" err="1">
                <a:solidFill>
                  <a:srgbClr val="040C28"/>
                </a:solidFill>
                <a:latin typeface="Cabin"/>
                <a:ea typeface="Cabin"/>
                <a:cs typeface="Cabin"/>
                <a:sym typeface="Cabin"/>
              </a:rPr>
              <a:t>travelers</a:t>
            </a:r>
            <a:r>
              <a:rPr lang="en-GB" sz="1200" b="1" dirty="0">
                <a:solidFill>
                  <a:srgbClr val="040C28"/>
                </a:solidFill>
                <a:latin typeface="Cabin"/>
                <a:ea typeface="Cabin"/>
                <a:cs typeface="Cabin"/>
                <a:sym typeface="Cabin"/>
              </a:rPr>
              <a:t> foremost as compared to other </a:t>
            </a:r>
            <a:r>
              <a:rPr lang="en-GB" sz="1200" b="1" dirty="0" err="1">
                <a:solidFill>
                  <a:srgbClr val="040C28"/>
                </a:solidFill>
                <a:latin typeface="Cabin"/>
                <a:ea typeface="Cabin"/>
                <a:cs typeface="Cabin"/>
                <a:sym typeface="Cabin"/>
              </a:rPr>
              <a:t>travelers</a:t>
            </a:r>
            <a:r>
              <a:rPr lang="en-GB" sz="1200" b="1" dirty="0">
                <a:solidFill>
                  <a:srgbClr val="040C28"/>
                </a:solidFill>
                <a:latin typeface="Cabin"/>
                <a:ea typeface="Cabin"/>
                <a:cs typeface="Cabin"/>
                <a:sym typeface="Cabin"/>
              </a:rPr>
              <a:t>.</a:t>
            </a:r>
            <a:endParaRPr sz="1200" b="1" dirty="0">
              <a:solidFill>
                <a:srgbClr val="040C28"/>
              </a:solidFill>
              <a:latin typeface="Cabin"/>
              <a:ea typeface="Cabin"/>
              <a:cs typeface="Cabin"/>
              <a:sym typeface="Cabin"/>
            </a:endParaRPr>
          </a:p>
          <a:p>
            <a:pPr marL="457200" lvl="0" indent="-304800" algn="just" rtl="0">
              <a:lnSpc>
                <a:spcPct val="15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These types of </a:t>
            </a:r>
            <a:r>
              <a:rPr lang="en-GB" sz="1200" b="1" dirty="0" err="1">
                <a:solidFill>
                  <a:srgbClr val="040C28"/>
                </a:solidFill>
                <a:latin typeface="Cabin"/>
                <a:ea typeface="Cabin"/>
                <a:cs typeface="Cabin"/>
                <a:sym typeface="Cabin"/>
              </a:rPr>
              <a:t>travelers</a:t>
            </a:r>
            <a:r>
              <a:rPr lang="en-GB" sz="1200" b="1" dirty="0">
                <a:solidFill>
                  <a:srgbClr val="040C28"/>
                </a:solidFill>
                <a:latin typeface="Cabin"/>
                <a:ea typeface="Cabin"/>
                <a:cs typeface="Cabin"/>
                <a:sym typeface="Cabin"/>
              </a:rPr>
              <a:t> mostly come from different cultures possessing an increased mindset of cultures and influences.</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Guests are referred to as an important aspect of the Aloft Aberdeen TECA which helps to incur positive revenues through staying </a:t>
            </a:r>
            <a:r>
              <a:rPr lang="en-GB" sz="1200" b="1" dirty="0" err="1">
                <a:solidFill>
                  <a:srgbClr val="040C28"/>
                </a:solidFill>
                <a:latin typeface="Cabin"/>
                <a:ea typeface="Cabin"/>
                <a:cs typeface="Cabin"/>
                <a:sym typeface="Cabin"/>
              </a:rPr>
              <a:t>cozy</a:t>
            </a:r>
            <a:r>
              <a:rPr lang="en-GB" sz="1200" b="1" dirty="0">
                <a:solidFill>
                  <a:srgbClr val="040C28"/>
                </a:solidFill>
                <a:latin typeface="Cabin"/>
                <a:ea typeface="Cabin"/>
                <a:cs typeface="Cabin"/>
                <a:sym typeface="Cabin"/>
              </a:rPr>
              <a:t> and happy (Wood, 2019). </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As per the report, most business leisure and </a:t>
            </a:r>
            <a:r>
              <a:rPr lang="en-GB" sz="1200" b="1" dirty="0" err="1">
                <a:solidFill>
                  <a:srgbClr val="040C28"/>
                </a:solidFill>
                <a:latin typeface="Cabin"/>
                <a:ea typeface="Cabin"/>
                <a:cs typeface="Cabin"/>
                <a:sym typeface="Cabin"/>
              </a:rPr>
              <a:t>travelers</a:t>
            </a:r>
            <a:r>
              <a:rPr lang="en-GB" sz="1200" b="1" dirty="0">
                <a:solidFill>
                  <a:srgbClr val="040C28"/>
                </a:solidFill>
                <a:latin typeface="Cabin"/>
                <a:ea typeface="Cabin"/>
                <a:cs typeface="Cabin"/>
                <a:sym typeface="Cabin"/>
              </a:rPr>
              <a:t> tend to review and rate the services delivered by a particular organization. </a:t>
            </a:r>
            <a:endParaRPr sz="1200" b="1" dirty="0">
              <a:solidFill>
                <a:srgbClr val="040C28"/>
              </a:solidFill>
              <a:latin typeface="Cabin"/>
              <a:ea typeface="Cabin"/>
              <a:cs typeface="Cabin"/>
              <a:sym typeface="Cabin"/>
            </a:endParaRPr>
          </a:p>
        </p:txBody>
      </p:sp>
      <p:pic>
        <p:nvPicPr>
          <p:cNvPr id="100" name="Google Shape;100;p15"/>
          <p:cNvPicPr preferRelativeResize="0"/>
          <p:nvPr/>
        </p:nvPicPr>
        <p:blipFill>
          <a:blip r:embed="rId3">
            <a:alphaModFix/>
          </a:blip>
          <a:stretch>
            <a:fillRect/>
          </a:stretch>
        </p:blipFill>
        <p:spPr>
          <a:xfrm>
            <a:off x="6420725" y="1584750"/>
            <a:ext cx="2585225" cy="14687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04"/>
        <p:cNvGrpSpPr/>
        <p:nvPr/>
      </p:nvGrpSpPr>
      <p:grpSpPr>
        <a:xfrm>
          <a:off x="0" y="0"/>
          <a:ext cx="0" cy="0"/>
          <a:chOff x="0" y="0"/>
          <a:chExt cx="0" cy="0"/>
        </a:xfrm>
      </p:grpSpPr>
      <p:sp>
        <p:nvSpPr>
          <p:cNvPr id="105" name="Google Shape;105;p16"/>
          <p:cNvSpPr txBox="1">
            <a:spLocks noGrp="1"/>
          </p:cNvSpPr>
          <p:nvPr>
            <p:ph type="title"/>
          </p:nvPr>
        </p:nvSpPr>
        <p:spPr>
          <a:xfrm>
            <a:off x="83100" y="193250"/>
            <a:ext cx="8520600" cy="860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100" b="1">
                <a:solidFill>
                  <a:srgbClr val="040C28"/>
                </a:solidFill>
                <a:latin typeface="Spinnaker"/>
                <a:ea typeface="Spinnaker"/>
                <a:cs typeface="Spinnaker"/>
                <a:sym typeface="Spinnaker"/>
              </a:rPr>
              <a:t>Travellers and Business Purpose Travellers as main Concern</a:t>
            </a:r>
            <a:endParaRPr sz="2100" b="1">
              <a:solidFill>
                <a:srgbClr val="040C28"/>
              </a:solidFill>
              <a:latin typeface="Spinnaker"/>
              <a:ea typeface="Spinnaker"/>
              <a:cs typeface="Spinnaker"/>
              <a:sym typeface="Spinnaker"/>
            </a:endParaRPr>
          </a:p>
        </p:txBody>
      </p:sp>
      <p:sp>
        <p:nvSpPr>
          <p:cNvPr id="106" name="Google Shape;106;p16"/>
          <p:cNvSpPr txBox="1">
            <a:spLocks noGrp="1"/>
          </p:cNvSpPr>
          <p:nvPr>
            <p:ph type="body" idx="1"/>
          </p:nvPr>
        </p:nvSpPr>
        <p:spPr>
          <a:xfrm>
            <a:off x="6900" y="1144975"/>
            <a:ext cx="6422700" cy="3552600"/>
          </a:xfrm>
          <a:prstGeom prst="rect">
            <a:avLst/>
          </a:prstGeom>
        </p:spPr>
        <p:txBody>
          <a:bodyPr spcFirstLastPara="1" wrap="square" lIns="91425" tIns="91425" rIns="91425" bIns="91425" anchor="t" anchorCtr="0">
            <a:normAutofit/>
          </a:bodyPr>
          <a:lstStyle/>
          <a:p>
            <a:pPr marL="457200" lvl="0" indent="-304800" algn="just" rtl="0">
              <a:lnSpc>
                <a:spcPct val="200000"/>
              </a:lnSpc>
              <a:spcBef>
                <a:spcPts val="0"/>
              </a:spcBef>
              <a:spcAft>
                <a:spcPts val="0"/>
              </a:spcAft>
              <a:buClr>
                <a:srgbClr val="202124"/>
              </a:buClr>
              <a:buSzPts val="1200"/>
              <a:buFont typeface="Cabin"/>
              <a:buChar char="●"/>
            </a:pPr>
            <a:r>
              <a:rPr lang="en-GB" sz="1200" b="1">
                <a:solidFill>
                  <a:srgbClr val="202124"/>
                </a:solidFill>
                <a:latin typeface="Cabin"/>
                <a:ea typeface="Cabin"/>
                <a:cs typeface="Cabin"/>
                <a:sym typeface="Cabin"/>
              </a:rPr>
              <a:t>The relationship between such customers plays an important role in facilitating business services.</a:t>
            </a:r>
            <a:endParaRPr sz="1200" b="1">
              <a:solidFill>
                <a:srgbClr val="202124"/>
              </a:solidFill>
              <a:latin typeface="Cabin"/>
              <a:ea typeface="Cabin"/>
              <a:cs typeface="Cabin"/>
              <a:sym typeface="Cabin"/>
            </a:endParaRPr>
          </a:p>
          <a:p>
            <a:pPr marL="457200" lvl="0" indent="-304800" algn="just" rtl="0">
              <a:lnSpc>
                <a:spcPct val="200000"/>
              </a:lnSpc>
              <a:spcBef>
                <a:spcPts val="0"/>
              </a:spcBef>
              <a:spcAft>
                <a:spcPts val="0"/>
              </a:spcAft>
              <a:buSzPts val="1200"/>
              <a:buFont typeface="Cabin"/>
              <a:buChar char="●"/>
            </a:pPr>
            <a:r>
              <a:rPr lang="en-GB" sz="1200" b="1">
                <a:solidFill>
                  <a:srgbClr val="202124"/>
                </a:solidFill>
                <a:latin typeface="Cabin"/>
                <a:ea typeface="Cabin"/>
                <a:cs typeface="Cabin"/>
                <a:sym typeface="Cabin"/>
              </a:rPr>
              <a:t>After the rise of social media platforms, most of the youths are focussing to explore the uncovered and unexplored areas (</a:t>
            </a:r>
            <a:r>
              <a:rPr lang="en-GB" sz="1200" b="1">
                <a:solidFill>
                  <a:srgbClr val="222222"/>
                </a:solidFill>
                <a:latin typeface="Cabin"/>
                <a:ea typeface="Cabin"/>
                <a:cs typeface="Cabin"/>
                <a:sym typeface="Cabin"/>
              </a:rPr>
              <a:t>Tesone, 2014</a:t>
            </a:r>
            <a:r>
              <a:rPr lang="en-GB" sz="1200" b="1">
                <a:solidFill>
                  <a:srgbClr val="202124"/>
                </a:solidFill>
                <a:latin typeface="Cabin"/>
                <a:ea typeface="Cabin"/>
                <a:cs typeface="Cabin"/>
                <a:sym typeface="Cabin"/>
              </a:rPr>
              <a:t>). </a:t>
            </a:r>
            <a:endParaRPr sz="1200" b="1">
              <a:solidFill>
                <a:srgbClr val="202124"/>
              </a:solidFill>
              <a:latin typeface="Cabin"/>
              <a:ea typeface="Cabin"/>
              <a:cs typeface="Cabin"/>
              <a:sym typeface="Cabin"/>
            </a:endParaRPr>
          </a:p>
          <a:p>
            <a:pPr marL="457200" lvl="0" indent="-304800" algn="just" rtl="0">
              <a:lnSpc>
                <a:spcPct val="200000"/>
              </a:lnSpc>
              <a:spcBef>
                <a:spcPts val="0"/>
              </a:spcBef>
              <a:spcAft>
                <a:spcPts val="0"/>
              </a:spcAft>
              <a:buClr>
                <a:srgbClr val="202124"/>
              </a:buClr>
              <a:buSzPts val="1200"/>
              <a:buFont typeface="Cabin"/>
              <a:buChar char="●"/>
            </a:pPr>
            <a:r>
              <a:rPr lang="en-GB" sz="1200" b="1" i="1">
                <a:solidFill>
                  <a:srgbClr val="202124"/>
                </a:solidFill>
                <a:latin typeface="Cabin"/>
                <a:ea typeface="Cabin"/>
                <a:cs typeface="Cabin"/>
                <a:sym typeface="Cabin"/>
              </a:rPr>
              <a:t>Business purpose travellers</a:t>
            </a:r>
            <a:r>
              <a:rPr lang="en-GB" sz="1200" b="1">
                <a:solidFill>
                  <a:srgbClr val="202124"/>
                </a:solidFill>
                <a:latin typeface="Cabin"/>
                <a:ea typeface="Cabin"/>
                <a:cs typeface="Cabin"/>
                <a:sym typeface="Cabin"/>
              </a:rPr>
              <a:t> are the main consumer of Aloft Aberdeen TECA. As per the report, more than 25% of the business purpose values tend to visit the UK once a year.</a:t>
            </a:r>
            <a:endParaRPr sz="1200" b="1">
              <a:solidFill>
                <a:srgbClr val="202124"/>
              </a:solidFill>
              <a:latin typeface="Cabin"/>
              <a:ea typeface="Cabin"/>
              <a:cs typeface="Cabin"/>
              <a:sym typeface="Cabin"/>
            </a:endParaRPr>
          </a:p>
          <a:p>
            <a:pPr marL="457200" lvl="0" indent="-304800" algn="just" rtl="0">
              <a:lnSpc>
                <a:spcPct val="200000"/>
              </a:lnSpc>
              <a:spcBef>
                <a:spcPts val="0"/>
              </a:spcBef>
              <a:spcAft>
                <a:spcPts val="0"/>
              </a:spcAft>
              <a:buSzPts val="1200"/>
              <a:buFont typeface="Cabin"/>
              <a:buChar char="●"/>
            </a:pPr>
            <a:r>
              <a:rPr lang="en-GB" sz="1200" b="1">
                <a:solidFill>
                  <a:srgbClr val="202124"/>
                </a:solidFill>
                <a:latin typeface="Cabin"/>
                <a:ea typeface="Cabin"/>
                <a:cs typeface="Cabin"/>
                <a:sym typeface="Cabin"/>
              </a:rPr>
              <a:t>Aloft Aberdeen TECA is one of the linked hospitality sectors which proclaims more than 1500- 2000 business traveller guest stays in the hotel (</a:t>
            </a:r>
            <a:r>
              <a:rPr lang="en-GB" sz="1200" b="1">
                <a:solidFill>
                  <a:srgbClr val="222222"/>
                </a:solidFill>
                <a:latin typeface="Cabin"/>
                <a:ea typeface="Cabin"/>
                <a:cs typeface="Cabin"/>
                <a:sym typeface="Cabin"/>
              </a:rPr>
              <a:t>Heppell, 2015</a:t>
            </a:r>
            <a:r>
              <a:rPr lang="en-GB" sz="1200" b="1">
                <a:solidFill>
                  <a:srgbClr val="202124"/>
                </a:solidFill>
                <a:latin typeface="Cabin"/>
                <a:ea typeface="Cabin"/>
                <a:cs typeface="Cabin"/>
                <a:sym typeface="Cabin"/>
              </a:rPr>
              <a:t>). </a:t>
            </a:r>
            <a:endParaRPr sz="1200" b="1">
              <a:solidFill>
                <a:srgbClr val="202124"/>
              </a:solidFill>
              <a:latin typeface="Cabin"/>
              <a:ea typeface="Cabin"/>
              <a:cs typeface="Cabin"/>
              <a:sym typeface="Cabin"/>
            </a:endParaRPr>
          </a:p>
        </p:txBody>
      </p:sp>
      <p:pic>
        <p:nvPicPr>
          <p:cNvPr id="107" name="Google Shape;107;p16"/>
          <p:cNvPicPr preferRelativeResize="0"/>
          <p:nvPr/>
        </p:nvPicPr>
        <p:blipFill>
          <a:blip r:embed="rId3">
            <a:alphaModFix/>
          </a:blip>
          <a:stretch>
            <a:fillRect/>
          </a:stretch>
        </p:blipFill>
        <p:spPr>
          <a:xfrm>
            <a:off x="6610500" y="1672150"/>
            <a:ext cx="2148300" cy="1531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11"/>
        <p:cNvGrpSpPr/>
        <p:nvPr/>
      </p:nvGrpSpPr>
      <p:grpSpPr>
        <a:xfrm>
          <a:off x="0" y="0"/>
          <a:ext cx="0" cy="0"/>
          <a:chOff x="0" y="0"/>
          <a:chExt cx="0" cy="0"/>
        </a:xfrm>
      </p:grpSpPr>
      <p:sp>
        <p:nvSpPr>
          <p:cNvPr id="112" name="Google Shape;112;p17"/>
          <p:cNvSpPr txBox="1">
            <a:spLocks noGrp="1"/>
          </p:cNvSpPr>
          <p:nvPr>
            <p:ph type="title"/>
          </p:nvPr>
        </p:nvSpPr>
        <p:spPr>
          <a:xfrm>
            <a:off x="159300" y="181400"/>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990"/>
              <a:buFont typeface="Arial"/>
              <a:buNone/>
            </a:pPr>
            <a:r>
              <a:rPr lang="en-GB" sz="1900" b="1">
                <a:solidFill>
                  <a:srgbClr val="040C28"/>
                </a:solidFill>
                <a:latin typeface="Spinnaker"/>
                <a:ea typeface="Spinnaker"/>
                <a:cs typeface="Spinnaker"/>
                <a:sym typeface="Spinnaker"/>
              </a:rPr>
              <a:t>“The nature, scope and role of the guest services and facilities that are provided to these guests by the hotel brand”</a:t>
            </a:r>
            <a:endParaRPr sz="1900" b="1">
              <a:solidFill>
                <a:srgbClr val="040C28"/>
              </a:solidFill>
              <a:latin typeface="Spinnaker"/>
              <a:ea typeface="Spinnaker"/>
              <a:cs typeface="Spinnaker"/>
              <a:sym typeface="Spinnaker"/>
            </a:endParaRPr>
          </a:p>
          <a:p>
            <a:pPr marL="0" lvl="0" indent="0" algn="l" rtl="0">
              <a:spcBef>
                <a:spcPts val="0"/>
              </a:spcBef>
              <a:spcAft>
                <a:spcPts val="0"/>
              </a:spcAft>
              <a:buSzPts val="990"/>
              <a:buNone/>
            </a:pPr>
            <a:endParaRPr sz="3020">
              <a:solidFill>
                <a:srgbClr val="040C28"/>
              </a:solidFill>
              <a:latin typeface="Spinnaker"/>
              <a:ea typeface="Spinnaker"/>
              <a:cs typeface="Spinnaker"/>
              <a:sym typeface="Spinnaker"/>
            </a:endParaRPr>
          </a:p>
        </p:txBody>
      </p:sp>
      <p:sp>
        <p:nvSpPr>
          <p:cNvPr id="113" name="Google Shape;113;p17"/>
          <p:cNvSpPr txBox="1">
            <a:spLocks noGrp="1"/>
          </p:cNvSpPr>
          <p:nvPr>
            <p:ph type="body" idx="1"/>
          </p:nvPr>
        </p:nvSpPr>
        <p:spPr>
          <a:xfrm>
            <a:off x="152400" y="1304875"/>
            <a:ext cx="6218400" cy="3416400"/>
          </a:xfrm>
          <a:prstGeom prst="rect">
            <a:avLst/>
          </a:prstGeom>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nature of Aloft Aberdeen TECA is to satisfy the needs and desires of the guests by offering premium services as owned by the hotel. </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key </a:t>
            </a:r>
            <a:r>
              <a:rPr lang="en-GB" sz="1200" b="1" i="1" dirty="0">
                <a:solidFill>
                  <a:srgbClr val="040C28"/>
                </a:solidFill>
                <a:latin typeface="Cabin"/>
                <a:ea typeface="Cabin"/>
                <a:cs typeface="Cabin"/>
                <a:sym typeface="Cabin"/>
              </a:rPr>
              <a:t>services </a:t>
            </a:r>
            <a:r>
              <a:rPr lang="en-GB" sz="1200" b="1" dirty="0">
                <a:solidFill>
                  <a:srgbClr val="040C28"/>
                </a:solidFill>
                <a:latin typeface="Cabin"/>
                <a:ea typeface="Cabin"/>
                <a:cs typeface="Cabin"/>
                <a:sym typeface="Cabin"/>
              </a:rPr>
              <a:t>include </a:t>
            </a:r>
            <a:r>
              <a:rPr lang="en-GB" sz="1200" b="1" dirty="0" err="1">
                <a:solidFill>
                  <a:srgbClr val="040C28"/>
                </a:solidFill>
                <a:latin typeface="Cabin"/>
                <a:ea typeface="Cabin"/>
                <a:cs typeface="Cabin"/>
                <a:sym typeface="Cabin"/>
              </a:rPr>
              <a:t>Ev</a:t>
            </a:r>
            <a:r>
              <a:rPr lang="en-GB" sz="1200" b="1" dirty="0">
                <a:solidFill>
                  <a:srgbClr val="040C28"/>
                </a:solidFill>
                <a:latin typeface="Cabin"/>
                <a:ea typeface="Cabin"/>
                <a:cs typeface="Cabin"/>
                <a:sym typeface="Cabin"/>
              </a:rPr>
              <a:t> charging, fitness </a:t>
            </a:r>
            <a:r>
              <a:rPr lang="en-GB" sz="1200" b="1" dirty="0" err="1">
                <a:solidFill>
                  <a:srgbClr val="040C28"/>
                </a:solidFill>
                <a:latin typeface="Cabin"/>
                <a:ea typeface="Cabin"/>
                <a:cs typeface="Cabin"/>
                <a:sym typeface="Cabin"/>
              </a:rPr>
              <a:t>center</a:t>
            </a:r>
            <a:r>
              <a:rPr lang="en-GB" sz="1200" b="1" dirty="0">
                <a:solidFill>
                  <a:srgbClr val="040C28"/>
                </a:solidFill>
                <a:latin typeface="Cabin"/>
                <a:ea typeface="Cabin"/>
                <a:cs typeface="Cabin"/>
                <a:sym typeface="Cabin"/>
              </a:rPr>
              <a:t>, speed connection of internet, parking facilities, and pet-friendly environment options (O’Fallon </a:t>
            </a:r>
            <a:r>
              <a:rPr lang="en-GB" sz="1200" b="1" i="1" dirty="0">
                <a:solidFill>
                  <a:srgbClr val="040C28"/>
                </a:solidFill>
                <a:latin typeface="Cabin"/>
                <a:ea typeface="Cabin"/>
                <a:cs typeface="Cabin"/>
                <a:sym typeface="Cabin"/>
              </a:rPr>
              <a:t>et al., </a:t>
            </a:r>
            <a:r>
              <a:rPr lang="en-GB" sz="1200" b="1" dirty="0">
                <a:solidFill>
                  <a:srgbClr val="040C28"/>
                </a:solidFill>
                <a:latin typeface="Cabin"/>
                <a:ea typeface="Cabin"/>
                <a:cs typeface="Cabin"/>
                <a:sym typeface="Cabin"/>
              </a:rPr>
              <a:t>2010).</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a:t>
            </a:r>
            <a:r>
              <a:rPr lang="en-GB" sz="1200" b="1" i="1" dirty="0">
                <a:solidFill>
                  <a:srgbClr val="040C28"/>
                </a:solidFill>
                <a:latin typeface="Cabin"/>
                <a:ea typeface="Cabin"/>
                <a:cs typeface="Cabin"/>
                <a:sym typeface="Cabin"/>
              </a:rPr>
              <a:t>facilities </a:t>
            </a:r>
            <a:r>
              <a:rPr lang="en-GB" sz="1200" b="1" dirty="0">
                <a:solidFill>
                  <a:srgbClr val="040C28"/>
                </a:solidFill>
                <a:latin typeface="Cabin"/>
                <a:ea typeface="Cabin"/>
                <a:cs typeface="Cabin"/>
                <a:sym typeface="Cabin"/>
              </a:rPr>
              <a:t>such as banquet facilities, Bar facilities, and conference and meeting hall facilities are being presented to the guests with premium offerings.</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rooms of the Aloft Aberdeen TECA are equipped with mini refrigerators that help chill personal food and beverages.</a:t>
            </a:r>
            <a:endParaRPr sz="1200" b="1" dirty="0">
              <a:solidFill>
                <a:srgbClr val="040C28"/>
              </a:solidFill>
              <a:latin typeface="Cabin"/>
              <a:ea typeface="Cabin"/>
              <a:cs typeface="Cabin"/>
              <a:sym typeface="Cabin"/>
            </a:endParaRPr>
          </a:p>
        </p:txBody>
      </p:sp>
      <p:pic>
        <p:nvPicPr>
          <p:cNvPr id="114" name="Google Shape;114;p17"/>
          <p:cNvPicPr preferRelativeResize="0"/>
          <p:nvPr/>
        </p:nvPicPr>
        <p:blipFill>
          <a:blip r:embed="rId3">
            <a:alphaModFix/>
          </a:blip>
          <a:stretch>
            <a:fillRect/>
          </a:stretch>
        </p:blipFill>
        <p:spPr>
          <a:xfrm>
            <a:off x="6425250" y="1852225"/>
            <a:ext cx="2382025" cy="17459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18"/>
        <p:cNvGrpSpPr/>
        <p:nvPr/>
      </p:nvGrpSpPr>
      <p:grpSpPr>
        <a:xfrm>
          <a:off x="0" y="0"/>
          <a:ext cx="0" cy="0"/>
          <a:chOff x="0" y="0"/>
          <a:chExt cx="0" cy="0"/>
        </a:xfrm>
      </p:grpSpPr>
      <p:sp>
        <p:nvSpPr>
          <p:cNvPr id="119" name="Google Shape;119;p18"/>
          <p:cNvSpPr txBox="1">
            <a:spLocks noGrp="1"/>
          </p:cNvSpPr>
          <p:nvPr>
            <p:ph type="title"/>
          </p:nvPr>
        </p:nvSpPr>
        <p:spPr>
          <a:xfrm>
            <a:off x="235500" y="257600"/>
            <a:ext cx="8520600" cy="607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2200" b="1">
                <a:solidFill>
                  <a:srgbClr val="040C28"/>
                </a:solidFill>
                <a:latin typeface="Spinnaker"/>
                <a:ea typeface="Spinnaker"/>
                <a:cs typeface="Spinnaker"/>
                <a:sym typeface="Spinnaker"/>
              </a:rPr>
              <a:t>The role and function of guest services in general</a:t>
            </a:r>
            <a:endParaRPr sz="2200" b="1">
              <a:solidFill>
                <a:srgbClr val="040C28"/>
              </a:solidFill>
              <a:latin typeface="Spinnaker"/>
              <a:ea typeface="Spinnaker"/>
              <a:cs typeface="Spinnaker"/>
              <a:sym typeface="Spinnaker"/>
            </a:endParaRPr>
          </a:p>
          <a:p>
            <a:pPr marL="0" lvl="0" indent="0" algn="l" rtl="0">
              <a:spcBef>
                <a:spcPts val="0"/>
              </a:spcBef>
              <a:spcAft>
                <a:spcPts val="0"/>
              </a:spcAft>
              <a:buNone/>
            </a:pPr>
            <a:endParaRPr sz="3800">
              <a:solidFill>
                <a:srgbClr val="040C28"/>
              </a:solidFill>
              <a:latin typeface="Spinnaker"/>
              <a:ea typeface="Spinnaker"/>
              <a:cs typeface="Spinnaker"/>
              <a:sym typeface="Spinnaker"/>
            </a:endParaRPr>
          </a:p>
        </p:txBody>
      </p:sp>
      <p:sp>
        <p:nvSpPr>
          <p:cNvPr id="120" name="Google Shape;120;p18"/>
          <p:cNvSpPr txBox="1">
            <a:spLocks noGrp="1"/>
          </p:cNvSpPr>
          <p:nvPr>
            <p:ph type="body" idx="1"/>
          </p:nvPr>
        </p:nvSpPr>
        <p:spPr>
          <a:xfrm>
            <a:off x="132450" y="1152475"/>
            <a:ext cx="6508200" cy="3416400"/>
          </a:xfrm>
          <a:prstGeom prst="rect">
            <a:avLst/>
          </a:prstGeom>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One of the primary duties of the hotels like Aloft Aberdeen TECA is to assist the guest through the check-in and check-out process.</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Rules and amendments which bind the guests while staying on the properties must be confined within the management to enhance the customer experience (Ali </a:t>
            </a:r>
            <a:r>
              <a:rPr lang="en-GB" sz="1200" b="1" i="1" dirty="0">
                <a:solidFill>
                  <a:srgbClr val="040C28"/>
                </a:solidFill>
                <a:latin typeface="Cabin"/>
                <a:ea typeface="Cabin"/>
                <a:cs typeface="Cabin"/>
                <a:sym typeface="Cabin"/>
              </a:rPr>
              <a:t>et al., </a:t>
            </a:r>
            <a:r>
              <a:rPr lang="en-GB" sz="1200" b="1" dirty="0">
                <a:solidFill>
                  <a:srgbClr val="040C28"/>
                </a:solidFill>
                <a:latin typeface="Cabin"/>
                <a:ea typeface="Cabin"/>
                <a:cs typeface="Cabin"/>
                <a:sym typeface="Cabin"/>
              </a:rPr>
              <a:t>2021).</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Increasing the guest experiences by offering the services developed within an organization is referred to as one of the major functions that are related to guest experiences and services.</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employee working under the organization’s norms must be able to accommodate the customers in a friendly manner   </a:t>
            </a:r>
            <a:endParaRPr sz="1200" b="1" dirty="0">
              <a:solidFill>
                <a:srgbClr val="040C28"/>
              </a:solidFill>
              <a:latin typeface="Cabin"/>
              <a:ea typeface="Cabin"/>
              <a:cs typeface="Cabin"/>
              <a:sym typeface="Cabin"/>
            </a:endParaRPr>
          </a:p>
        </p:txBody>
      </p:sp>
      <p:pic>
        <p:nvPicPr>
          <p:cNvPr id="121" name="Google Shape;121;p18"/>
          <p:cNvPicPr preferRelativeResize="0"/>
          <p:nvPr/>
        </p:nvPicPr>
        <p:blipFill>
          <a:blip r:embed="rId3">
            <a:alphaModFix/>
          </a:blip>
          <a:stretch>
            <a:fillRect/>
          </a:stretch>
        </p:blipFill>
        <p:spPr>
          <a:xfrm>
            <a:off x="6685225" y="1507750"/>
            <a:ext cx="2364100" cy="18621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25"/>
        <p:cNvGrpSpPr/>
        <p:nvPr/>
      </p:nvGrpSpPr>
      <p:grpSpPr>
        <a:xfrm>
          <a:off x="0" y="0"/>
          <a:ext cx="0" cy="0"/>
          <a:chOff x="0" y="0"/>
          <a:chExt cx="0" cy="0"/>
        </a:xfrm>
      </p:grpSpPr>
      <p:sp>
        <p:nvSpPr>
          <p:cNvPr id="126" name="Google Shape;126;p19"/>
          <p:cNvSpPr txBox="1">
            <a:spLocks noGrp="1"/>
          </p:cNvSpPr>
          <p:nvPr>
            <p:ph type="title"/>
          </p:nvPr>
        </p:nvSpPr>
        <p:spPr>
          <a:xfrm>
            <a:off x="235500" y="181400"/>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990"/>
              <a:buFont typeface="Arial"/>
              <a:buNone/>
            </a:pPr>
            <a:r>
              <a:rPr lang="en-GB" sz="1960" b="1">
                <a:solidFill>
                  <a:srgbClr val="040C28"/>
                </a:solidFill>
                <a:latin typeface="Spinnaker"/>
                <a:ea typeface="Spinnaker"/>
                <a:cs typeface="Spinnaker"/>
                <a:sym typeface="Spinnaker"/>
              </a:rPr>
              <a:t>Importance of hospitality and how hotels meet/exceed guest expectations</a:t>
            </a:r>
            <a:endParaRPr sz="1960" b="1">
              <a:solidFill>
                <a:srgbClr val="040C28"/>
              </a:solidFill>
              <a:latin typeface="Spinnaker"/>
              <a:ea typeface="Spinnaker"/>
              <a:cs typeface="Spinnaker"/>
              <a:sym typeface="Spinnaker"/>
            </a:endParaRPr>
          </a:p>
          <a:p>
            <a:pPr marL="0" lvl="0" indent="0" algn="l" rtl="0">
              <a:spcBef>
                <a:spcPts val="0"/>
              </a:spcBef>
              <a:spcAft>
                <a:spcPts val="0"/>
              </a:spcAft>
              <a:buSzPts val="990"/>
              <a:buNone/>
            </a:pPr>
            <a:endParaRPr sz="3400">
              <a:solidFill>
                <a:srgbClr val="040C28"/>
              </a:solidFill>
              <a:latin typeface="Spinnaker"/>
              <a:ea typeface="Spinnaker"/>
              <a:cs typeface="Spinnaker"/>
              <a:sym typeface="Spinnaker"/>
            </a:endParaRPr>
          </a:p>
        </p:txBody>
      </p:sp>
      <p:sp>
        <p:nvSpPr>
          <p:cNvPr id="127" name="Google Shape;127;p19"/>
          <p:cNvSpPr txBox="1">
            <a:spLocks noGrp="1"/>
          </p:cNvSpPr>
          <p:nvPr>
            <p:ph type="body" idx="1"/>
          </p:nvPr>
        </p:nvSpPr>
        <p:spPr>
          <a:xfrm>
            <a:off x="128050" y="1381075"/>
            <a:ext cx="6444900" cy="3416400"/>
          </a:xfrm>
          <a:prstGeom prst="rect">
            <a:avLst/>
          </a:prstGeom>
        </p:spPr>
        <p:txBody>
          <a:bodyPr spcFirstLastPara="1" wrap="square" lIns="91425" tIns="91425" rIns="91425" bIns="91425" anchor="t" anchorCtr="0">
            <a:normAutofit/>
          </a:bodyPr>
          <a:lstStyle/>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Meeting guest expectations is important because such effectiveness helps organizations increase customer loyalty and experiences. </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feedback which is received from the guest plays an important role to know whether the organization is successful in meeting guest expectations or not.</a:t>
            </a:r>
            <a:endParaRPr sz="1200" b="1" dirty="0">
              <a:solidFill>
                <a:srgbClr val="040C28"/>
              </a:solidFill>
              <a:latin typeface="Cabin"/>
              <a:ea typeface="Cabin"/>
              <a:cs typeface="Cabin"/>
              <a:sym typeface="Cabin"/>
            </a:endParaRPr>
          </a:p>
          <a:p>
            <a:pPr marL="457200" lvl="0" indent="-304800" algn="just" rtl="0">
              <a:lnSpc>
                <a:spcPct val="20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As to gain positive feedback and reviews from the customer side Aloft Aberdeen TECA must be strict and regulated with the organization’s norms (Nnamani, 2022). </a:t>
            </a:r>
            <a:endParaRPr sz="1200" b="1" dirty="0">
              <a:solidFill>
                <a:srgbClr val="040C28"/>
              </a:solidFill>
              <a:latin typeface="Cabin"/>
              <a:ea typeface="Cabin"/>
              <a:cs typeface="Cabin"/>
              <a:sym typeface="Cabin"/>
            </a:endParaRPr>
          </a:p>
          <a:p>
            <a:pPr marL="457200" lvl="0" indent="-304800" algn="just" rtl="0">
              <a:lnSpc>
                <a:spcPct val="150000"/>
              </a:lnSpc>
              <a:spcBef>
                <a:spcPts val="0"/>
              </a:spcBef>
              <a:spcAft>
                <a:spcPts val="0"/>
              </a:spcAft>
              <a:buClr>
                <a:srgbClr val="040C28"/>
              </a:buClr>
              <a:buSzPts val="1200"/>
              <a:buFont typeface="Cabin"/>
              <a:buChar char="●"/>
            </a:pPr>
            <a:r>
              <a:rPr lang="en-GB" sz="1200" b="1" dirty="0">
                <a:solidFill>
                  <a:srgbClr val="040C28"/>
                </a:solidFill>
                <a:latin typeface="Cabin"/>
                <a:ea typeface="Cabin"/>
                <a:cs typeface="Cabin"/>
                <a:sym typeface="Cabin"/>
              </a:rPr>
              <a:t>The positive reviews and ratings are being commented on from the customer side which also helps Aloft Aberdeen TECA to inverse the loyal participation in the business field</a:t>
            </a:r>
            <a:endParaRPr sz="1200" b="1" dirty="0">
              <a:solidFill>
                <a:srgbClr val="040C28"/>
              </a:solidFill>
              <a:latin typeface="Cabin"/>
              <a:ea typeface="Cabin"/>
              <a:cs typeface="Cabin"/>
              <a:sym typeface="Cabin"/>
            </a:endParaRPr>
          </a:p>
        </p:txBody>
      </p:sp>
      <p:pic>
        <p:nvPicPr>
          <p:cNvPr id="128" name="Google Shape;128;p19"/>
          <p:cNvPicPr preferRelativeResize="0"/>
          <p:nvPr/>
        </p:nvPicPr>
        <p:blipFill>
          <a:blip r:embed="rId3">
            <a:alphaModFix/>
          </a:blip>
          <a:stretch>
            <a:fillRect/>
          </a:stretch>
        </p:blipFill>
        <p:spPr>
          <a:xfrm>
            <a:off x="6939800" y="1637150"/>
            <a:ext cx="1980575" cy="16845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32"/>
        <p:cNvGrpSpPr/>
        <p:nvPr/>
      </p:nvGrpSpPr>
      <p:grpSpPr>
        <a:xfrm>
          <a:off x="0" y="0"/>
          <a:ext cx="0" cy="0"/>
          <a:chOff x="0" y="0"/>
          <a:chExt cx="0" cy="0"/>
        </a:xfrm>
      </p:grpSpPr>
      <p:sp>
        <p:nvSpPr>
          <p:cNvPr id="133" name="Google Shape;133;p20"/>
          <p:cNvSpPr txBox="1">
            <a:spLocks noGrp="1"/>
          </p:cNvSpPr>
          <p:nvPr>
            <p:ph type="title"/>
          </p:nvPr>
        </p:nvSpPr>
        <p:spPr>
          <a:xfrm>
            <a:off x="235500" y="257600"/>
            <a:ext cx="8520600" cy="6078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Clr>
                <a:schemeClr val="dk1"/>
              </a:buClr>
              <a:buSzPct val="39839"/>
              <a:buFont typeface="Arial"/>
              <a:buNone/>
            </a:pPr>
            <a:r>
              <a:rPr lang="en-GB" sz="2761" b="1" dirty="0">
                <a:solidFill>
                  <a:srgbClr val="202124"/>
                </a:solidFill>
                <a:latin typeface="Spinnaker"/>
                <a:ea typeface="Spinnaker"/>
                <a:cs typeface="Spinnaker"/>
                <a:sym typeface="Spinnaker"/>
              </a:rPr>
              <a:t>Conclusion </a:t>
            </a:r>
            <a:endParaRPr sz="2761" b="1" dirty="0">
              <a:solidFill>
                <a:srgbClr val="202124"/>
              </a:solidFill>
              <a:latin typeface="Spinnaker"/>
              <a:ea typeface="Spinnaker"/>
              <a:cs typeface="Spinnaker"/>
              <a:sym typeface="Spinnaker"/>
            </a:endParaRPr>
          </a:p>
          <a:p>
            <a:pPr marL="0" lvl="0" indent="0" algn="l" rtl="0">
              <a:spcBef>
                <a:spcPts val="0"/>
              </a:spcBef>
              <a:spcAft>
                <a:spcPts val="0"/>
              </a:spcAft>
              <a:buNone/>
            </a:pPr>
            <a:endParaRPr dirty="0"/>
          </a:p>
        </p:txBody>
      </p:sp>
      <p:sp>
        <p:nvSpPr>
          <p:cNvPr id="134" name="Google Shape;134;p20"/>
          <p:cNvSpPr txBox="1">
            <a:spLocks noGrp="1"/>
          </p:cNvSpPr>
          <p:nvPr>
            <p:ph type="body" idx="1"/>
          </p:nvPr>
        </p:nvSpPr>
        <p:spPr>
          <a:xfrm>
            <a:off x="83100" y="1076275"/>
            <a:ext cx="6790800" cy="3416400"/>
          </a:xfrm>
          <a:prstGeom prst="rect">
            <a:avLst/>
          </a:prstGeom>
        </p:spPr>
        <p:txBody>
          <a:bodyPr spcFirstLastPara="1" wrap="square" lIns="91425" tIns="91425" rIns="91425" bIns="91425" anchor="t" anchorCtr="0">
            <a:noAutofit/>
          </a:bodyPr>
          <a:lstStyle/>
          <a:p>
            <a:pPr marL="457200" lvl="0" indent="-305435" algn="just" rtl="0">
              <a:lnSpc>
                <a:spcPct val="200000"/>
              </a:lnSpc>
              <a:spcBef>
                <a:spcPts val="0"/>
              </a:spcBef>
              <a:spcAft>
                <a:spcPts val="0"/>
              </a:spcAft>
              <a:buClr>
                <a:srgbClr val="040C28"/>
              </a:buClr>
              <a:buSzPts val="1210"/>
              <a:buFont typeface="Cabin"/>
              <a:buChar char="●"/>
            </a:pPr>
            <a:r>
              <a:rPr lang="en-GB" sz="1210" b="1" dirty="0">
                <a:solidFill>
                  <a:srgbClr val="040C28"/>
                </a:solidFill>
                <a:latin typeface="Cabin"/>
                <a:ea typeface="Cabin"/>
                <a:cs typeface="Cabin"/>
                <a:sym typeface="Cabin"/>
              </a:rPr>
              <a:t>As discussed above, Aloft Aberdeen TECA works under one of the leading hotel chains Marriott International. </a:t>
            </a:r>
            <a:endParaRPr sz="1210" b="1" dirty="0">
              <a:solidFill>
                <a:srgbClr val="040C28"/>
              </a:solidFill>
              <a:latin typeface="Cabin"/>
              <a:ea typeface="Cabin"/>
              <a:cs typeface="Cabin"/>
              <a:sym typeface="Cabin"/>
            </a:endParaRPr>
          </a:p>
          <a:p>
            <a:pPr marL="457200" lvl="0" indent="-305435" algn="just" rtl="0">
              <a:lnSpc>
                <a:spcPct val="200000"/>
              </a:lnSpc>
              <a:spcBef>
                <a:spcPts val="0"/>
              </a:spcBef>
              <a:spcAft>
                <a:spcPts val="0"/>
              </a:spcAft>
              <a:buClr>
                <a:srgbClr val="040C28"/>
              </a:buClr>
              <a:buSzPts val="1210"/>
              <a:buFont typeface="Cabin"/>
              <a:buChar char="●"/>
            </a:pPr>
            <a:r>
              <a:rPr lang="en-GB" sz="1210" b="1" dirty="0">
                <a:solidFill>
                  <a:srgbClr val="040C28"/>
                </a:solidFill>
                <a:latin typeface="Cabin"/>
                <a:ea typeface="Cabin"/>
                <a:cs typeface="Cabin"/>
                <a:sym typeface="Cabin"/>
              </a:rPr>
              <a:t>There are many services which are developed within organisation norms and are offered to the guest visiting properties once or twice. </a:t>
            </a:r>
            <a:endParaRPr sz="1210" b="1" dirty="0">
              <a:solidFill>
                <a:srgbClr val="040C28"/>
              </a:solidFill>
              <a:latin typeface="Cabin"/>
              <a:ea typeface="Cabin"/>
              <a:cs typeface="Cabin"/>
              <a:sym typeface="Cabin"/>
            </a:endParaRPr>
          </a:p>
          <a:p>
            <a:pPr marL="457200" lvl="0" indent="-305435" algn="just" rtl="0">
              <a:lnSpc>
                <a:spcPct val="200000"/>
              </a:lnSpc>
              <a:spcBef>
                <a:spcPts val="0"/>
              </a:spcBef>
              <a:spcAft>
                <a:spcPts val="0"/>
              </a:spcAft>
              <a:buClr>
                <a:srgbClr val="040C28"/>
              </a:buClr>
              <a:buSzPts val="1210"/>
              <a:buFont typeface="Cabin"/>
              <a:buChar char="●"/>
            </a:pPr>
            <a:r>
              <a:rPr lang="en-GB" sz="1210" b="1" dirty="0">
                <a:solidFill>
                  <a:srgbClr val="040C28"/>
                </a:solidFill>
                <a:latin typeface="Cabin"/>
                <a:ea typeface="Cabin"/>
                <a:cs typeface="Cabin"/>
                <a:sym typeface="Cabin"/>
              </a:rPr>
              <a:t>The facilities such as car parking, children’s parks and electric car charging stations are being developed which helps Aloft Aberdeen TECA to increase customer loyalty and experiences.</a:t>
            </a:r>
            <a:endParaRPr sz="1210" b="1" dirty="0">
              <a:solidFill>
                <a:srgbClr val="040C28"/>
              </a:solidFill>
              <a:latin typeface="Cabin"/>
              <a:ea typeface="Cabin"/>
              <a:cs typeface="Cabin"/>
              <a:sym typeface="Cabin"/>
            </a:endParaRPr>
          </a:p>
          <a:p>
            <a:pPr marL="457200" lvl="0" indent="-305435" algn="just" rtl="0">
              <a:lnSpc>
                <a:spcPct val="200000"/>
              </a:lnSpc>
              <a:spcBef>
                <a:spcPts val="0"/>
              </a:spcBef>
              <a:spcAft>
                <a:spcPts val="0"/>
              </a:spcAft>
              <a:buClr>
                <a:srgbClr val="040C28"/>
              </a:buClr>
              <a:buSzPts val="1210"/>
              <a:buFont typeface="Cabin"/>
              <a:buChar char="●"/>
            </a:pPr>
            <a:r>
              <a:rPr lang="en-GB" sz="1210" b="1" dirty="0">
                <a:solidFill>
                  <a:srgbClr val="040C28"/>
                </a:solidFill>
                <a:latin typeface="Cabin"/>
                <a:ea typeface="Cabin"/>
                <a:cs typeface="Cabin"/>
                <a:sym typeface="Cabin"/>
              </a:rPr>
              <a:t>The importance of meeting the guest expectations and services initiated by Aloft Aberdeen TECA to meet such expectations have been identified and discussed in the presentation above. </a:t>
            </a:r>
            <a:endParaRPr sz="1302" b="1" dirty="0">
              <a:solidFill>
                <a:srgbClr val="040C28"/>
              </a:solidFill>
              <a:latin typeface="Cabin"/>
              <a:ea typeface="Cabin"/>
              <a:cs typeface="Cabin"/>
              <a:sym typeface="Cabin"/>
            </a:endParaRPr>
          </a:p>
          <a:p>
            <a:pPr marL="0" lvl="0" indent="0" algn="just" rtl="0">
              <a:lnSpc>
                <a:spcPct val="200000"/>
              </a:lnSpc>
              <a:spcBef>
                <a:spcPts val="0"/>
              </a:spcBef>
              <a:spcAft>
                <a:spcPts val="0"/>
              </a:spcAft>
              <a:buSzPts val="1018"/>
              <a:buNone/>
            </a:pPr>
            <a:endParaRPr sz="1210" b="1" dirty="0">
              <a:solidFill>
                <a:srgbClr val="040C28"/>
              </a:solidFill>
              <a:latin typeface="Cabin"/>
              <a:ea typeface="Cabin"/>
              <a:cs typeface="Cabin"/>
              <a:sym typeface="Cabin"/>
            </a:endParaRPr>
          </a:p>
        </p:txBody>
      </p:sp>
      <p:pic>
        <p:nvPicPr>
          <p:cNvPr id="135" name="Google Shape;135;p20"/>
          <p:cNvPicPr preferRelativeResize="0"/>
          <p:nvPr/>
        </p:nvPicPr>
        <p:blipFill>
          <a:blip r:embed="rId3">
            <a:alphaModFix/>
          </a:blip>
          <a:stretch>
            <a:fillRect/>
          </a:stretch>
        </p:blipFill>
        <p:spPr>
          <a:xfrm>
            <a:off x="7164475" y="1760000"/>
            <a:ext cx="1710575" cy="14311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39"/>
        <p:cNvGrpSpPr/>
        <p:nvPr/>
      </p:nvGrpSpPr>
      <p:grpSpPr>
        <a:xfrm>
          <a:off x="0" y="0"/>
          <a:ext cx="0" cy="0"/>
          <a:chOff x="0" y="0"/>
          <a:chExt cx="0" cy="0"/>
        </a:xfrm>
      </p:grpSpPr>
      <p:sp>
        <p:nvSpPr>
          <p:cNvPr id="140" name="Google Shape;140;p21"/>
          <p:cNvSpPr txBox="1">
            <a:spLocks noGrp="1"/>
          </p:cNvSpPr>
          <p:nvPr>
            <p:ph type="title"/>
          </p:nvPr>
        </p:nvSpPr>
        <p:spPr>
          <a:xfrm>
            <a:off x="311700" y="257600"/>
            <a:ext cx="8520600" cy="607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990"/>
              <a:buFont typeface="Arial"/>
              <a:buNone/>
            </a:pPr>
            <a:r>
              <a:rPr lang="en-GB" sz="2360" b="1" dirty="0">
                <a:solidFill>
                  <a:srgbClr val="040C28"/>
                </a:solidFill>
                <a:latin typeface="Spinnaker"/>
                <a:ea typeface="Spinnaker"/>
                <a:cs typeface="Spinnaker"/>
                <a:sym typeface="Spinnaker"/>
              </a:rPr>
              <a:t>References</a:t>
            </a:r>
            <a:endParaRPr sz="2360" b="1" dirty="0">
              <a:solidFill>
                <a:srgbClr val="040C28"/>
              </a:solidFill>
              <a:latin typeface="Spinnaker"/>
              <a:ea typeface="Spinnaker"/>
              <a:cs typeface="Spinnaker"/>
              <a:sym typeface="Spinnaker"/>
            </a:endParaRPr>
          </a:p>
          <a:p>
            <a:pPr marL="0" lvl="0" indent="0" algn="l" rtl="0">
              <a:spcBef>
                <a:spcPts val="0"/>
              </a:spcBef>
              <a:spcAft>
                <a:spcPts val="0"/>
              </a:spcAft>
              <a:buSzPts val="990"/>
              <a:buNone/>
            </a:pPr>
            <a:endParaRPr sz="3800" dirty="0">
              <a:solidFill>
                <a:srgbClr val="040C28"/>
              </a:solidFill>
              <a:latin typeface="Spinnaker"/>
              <a:ea typeface="Spinnaker"/>
              <a:cs typeface="Spinnaker"/>
              <a:sym typeface="Spinnaker"/>
            </a:endParaRPr>
          </a:p>
        </p:txBody>
      </p:sp>
      <p:sp>
        <p:nvSpPr>
          <p:cNvPr id="141" name="Google Shape;141;p21"/>
          <p:cNvSpPr txBox="1">
            <a:spLocks noGrp="1"/>
          </p:cNvSpPr>
          <p:nvPr>
            <p:ph type="body" idx="1"/>
          </p:nvPr>
        </p:nvSpPr>
        <p:spPr>
          <a:xfrm>
            <a:off x="311700" y="771475"/>
            <a:ext cx="8372700" cy="4013400"/>
          </a:xfrm>
          <a:prstGeom prst="rect">
            <a:avLst/>
          </a:prstGeom>
        </p:spPr>
        <p:txBody>
          <a:bodyPr spcFirstLastPara="1" wrap="square" lIns="91425" tIns="91425" rIns="91425" bIns="91425" anchor="t" anchorCtr="0">
            <a:noAutofit/>
          </a:bodyPr>
          <a:lstStyle/>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 Ali, B.J., </a:t>
            </a:r>
            <a:r>
              <a:rPr lang="en-US" sz="800" dirty="0" err="1">
                <a:solidFill>
                  <a:srgbClr val="222222"/>
                </a:solidFill>
                <a:effectLst/>
                <a:latin typeface="Times New Roman" panose="02020603050405020304" pitchFamily="18" charset="0"/>
                <a:ea typeface="Times New Roman" panose="02020603050405020304" pitchFamily="18" charset="0"/>
              </a:rPr>
              <a:t>Gardi</a:t>
            </a:r>
            <a:r>
              <a:rPr lang="en-US" sz="800" dirty="0">
                <a:solidFill>
                  <a:srgbClr val="222222"/>
                </a:solidFill>
                <a:effectLst/>
                <a:latin typeface="Times New Roman" panose="02020603050405020304" pitchFamily="18" charset="0"/>
                <a:ea typeface="Times New Roman" panose="02020603050405020304" pitchFamily="18" charset="0"/>
              </a:rPr>
              <a:t>, B., Jabbar Othman, B., Ali Ahmed, S., Burhan Ismael, N., Abdalla Hamza, P., Mahmood Aziz, H., Sabir, B.Y., </a:t>
            </a:r>
            <a:r>
              <a:rPr lang="en-US" sz="800" dirty="0" err="1">
                <a:solidFill>
                  <a:srgbClr val="222222"/>
                </a:solidFill>
                <a:effectLst/>
                <a:latin typeface="Times New Roman" panose="02020603050405020304" pitchFamily="18" charset="0"/>
                <a:ea typeface="Times New Roman" panose="02020603050405020304" pitchFamily="18" charset="0"/>
              </a:rPr>
              <a:t>Sorguli</a:t>
            </a:r>
            <a:r>
              <a:rPr lang="en-US" sz="800" dirty="0">
                <a:solidFill>
                  <a:srgbClr val="222222"/>
                </a:solidFill>
                <a:effectLst/>
                <a:latin typeface="Times New Roman" panose="02020603050405020304" pitchFamily="18" charset="0"/>
                <a:ea typeface="Times New Roman" panose="02020603050405020304" pitchFamily="18" charset="0"/>
              </a:rPr>
              <a:t>, S. and Anwar, G., (2021). Hotel service quality: The impact of service quality on customer satisfaction in hospitality. </a:t>
            </a:r>
            <a:r>
              <a:rPr lang="en-US" sz="800" i="1" dirty="0">
                <a:solidFill>
                  <a:srgbClr val="222222"/>
                </a:solidFill>
                <a:effectLst/>
                <a:latin typeface="Times New Roman" panose="02020603050405020304" pitchFamily="18" charset="0"/>
                <a:ea typeface="Times New Roman" panose="02020603050405020304" pitchFamily="18" charset="0"/>
              </a:rPr>
              <a:t>Ali, BJ, </a:t>
            </a:r>
            <a:r>
              <a:rPr lang="en-US" sz="800" i="1" dirty="0" err="1">
                <a:solidFill>
                  <a:srgbClr val="222222"/>
                </a:solidFill>
                <a:effectLst/>
                <a:latin typeface="Times New Roman" panose="02020603050405020304" pitchFamily="18" charset="0"/>
                <a:ea typeface="Times New Roman" panose="02020603050405020304" pitchFamily="18" charset="0"/>
              </a:rPr>
              <a:t>Gardi</a:t>
            </a:r>
            <a:r>
              <a:rPr lang="en-US" sz="800" i="1" dirty="0">
                <a:solidFill>
                  <a:srgbClr val="222222"/>
                </a:solidFill>
                <a:effectLst/>
                <a:latin typeface="Times New Roman" panose="02020603050405020304" pitchFamily="18" charset="0"/>
                <a:ea typeface="Times New Roman" panose="02020603050405020304" pitchFamily="18" charset="0"/>
              </a:rPr>
              <a:t>, B., Othman, BJ, Ahmed, SA, Ismael, NB, Hamza, PA, Aziz, HM, Sabir, BY, Anwar, G.(2021). Hotel Service Quality: The Impact of Service Quality on Customer Satisfaction in Hospitality. International Journal of Engineering, Business and Management</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5</a:t>
            </a:r>
            <a:r>
              <a:rPr lang="en-US" sz="800" dirty="0">
                <a:solidFill>
                  <a:srgbClr val="222222"/>
                </a:solidFill>
                <a:effectLst/>
                <a:latin typeface="Times New Roman" panose="02020603050405020304" pitchFamily="18" charset="0"/>
                <a:ea typeface="Times New Roman" panose="02020603050405020304" pitchFamily="18" charset="0"/>
              </a:rPr>
              <a:t>(3), pp.14-28.</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Aloft Aberdeen TECA., (2023) </a:t>
            </a:r>
            <a:r>
              <a:rPr lang="en-US" sz="800" i="1" dirty="0">
                <a:solidFill>
                  <a:srgbClr val="222222"/>
                </a:solidFill>
                <a:effectLst/>
                <a:latin typeface="Times New Roman" panose="02020603050405020304" pitchFamily="18" charset="0"/>
                <a:ea typeface="Times New Roman" panose="02020603050405020304" pitchFamily="18" charset="0"/>
              </a:rPr>
              <a:t>Welcome to aloft Aberdeen </a:t>
            </a:r>
            <a:r>
              <a:rPr lang="en-US" sz="800" i="1" dirty="0" err="1">
                <a:solidFill>
                  <a:srgbClr val="222222"/>
                </a:solidFill>
                <a:effectLst/>
                <a:latin typeface="Times New Roman" panose="02020603050405020304" pitchFamily="18" charset="0"/>
                <a:ea typeface="Times New Roman" panose="02020603050405020304" pitchFamily="18" charset="0"/>
              </a:rPr>
              <a:t>Teca</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Dog Friendly Hotel near Aberdeen Airport | Aloft Aberdeen TECA</a:t>
            </a:r>
            <a:r>
              <a:rPr lang="en-US" sz="800" dirty="0">
                <a:solidFill>
                  <a:srgbClr val="222222"/>
                </a:solidFill>
                <a:effectLst/>
                <a:latin typeface="Times New Roman" panose="02020603050405020304" pitchFamily="18" charset="0"/>
                <a:ea typeface="Times New Roman" panose="02020603050405020304" pitchFamily="18" charset="0"/>
              </a:rPr>
              <a:t>. Available at: https://</a:t>
            </a:r>
            <a:r>
              <a:rPr lang="en-US" sz="800" dirty="0" err="1">
                <a:solidFill>
                  <a:srgbClr val="222222"/>
                </a:solidFill>
                <a:effectLst/>
                <a:latin typeface="Times New Roman" panose="02020603050405020304" pitchFamily="18" charset="0"/>
                <a:ea typeface="Times New Roman" panose="02020603050405020304" pitchFamily="18" charset="0"/>
              </a:rPr>
              <a:t>www.marriott.com</a:t>
            </a:r>
            <a:r>
              <a:rPr lang="en-US" sz="800" dirty="0">
                <a:solidFill>
                  <a:srgbClr val="222222"/>
                </a:solidFill>
                <a:effectLst/>
                <a:latin typeface="Times New Roman" panose="02020603050405020304" pitchFamily="18" charset="0"/>
                <a:ea typeface="Times New Roman" panose="02020603050405020304" pitchFamily="18" charset="0"/>
              </a:rPr>
              <a:t>/</a:t>
            </a:r>
            <a:r>
              <a:rPr lang="en-US" sz="800" dirty="0" err="1">
                <a:solidFill>
                  <a:srgbClr val="222222"/>
                </a:solidFill>
                <a:effectLst/>
                <a:latin typeface="Times New Roman" panose="02020603050405020304" pitchFamily="18" charset="0"/>
                <a:ea typeface="Times New Roman" panose="02020603050405020304" pitchFamily="18" charset="0"/>
              </a:rPr>
              <a:t>en</a:t>
            </a:r>
            <a:r>
              <a:rPr lang="en-US" sz="800" dirty="0">
                <a:solidFill>
                  <a:srgbClr val="222222"/>
                </a:solidFill>
                <a:effectLst/>
                <a:latin typeface="Times New Roman" panose="02020603050405020304" pitchFamily="18" charset="0"/>
                <a:ea typeface="Times New Roman" panose="02020603050405020304" pitchFamily="18" charset="0"/>
              </a:rPr>
              <a:t>-us/hotels/</a:t>
            </a:r>
            <a:r>
              <a:rPr lang="en-US" sz="800" dirty="0" err="1">
                <a:solidFill>
                  <a:srgbClr val="222222"/>
                </a:solidFill>
                <a:effectLst/>
                <a:latin typeface="Times New Roman" panose="02020603050405020304" pitchFamily="18" charset="0"/>
                <a:ea typeface="Times New Roman" panose="02020603050405020304" pitchFamily="18" charset="0"/>
              </a:rPr>
              <a:t>abzal</a:t>
            </a:r>
            <a:r>
              <a:rPr lang="en-US" sz="800" dirty="0">
                <a:solidFill>
                  <a:srgbClr val="222222"/>
                </a:solidFill>
                <a:effectLst/>
                <a:latin typeface="Times New Roman" panose="02020603050405020304" pitchFamily="18" charset="0"/>
                <a:ea typeface="Times New Roman" panose="02020603050405020304" pitchFamily="18" charset="0"/>
              </a:rPr>
              <a:t>-aloft-</a:t>
            </a:r>
            <a:r>
              <a:rPr lang="en-US" sz="800" dirty="0" err="1">
                <a:solidFill>
                  <a:srgbClr val="222222"/>
                </a:solidFill>
                <a:effectLst/>
                <a:latin typeface="Times New Roman" panose="02020603050405020304" pitchFamily="18" charset="0"/>
                <a:ea typeface="Times New Roman" panose="02020603050405020304" pitchFamily="18" charset="0"/>
              </a:rPr>
              <a:t>aberdeen</a:t>
            </a:r>
            <a:r>
              <a:rPr lang="en-US" sz="800" dirty="0">
                <a:solidFill>
                  <a:srgbClr val="222222"/>
                </a:solidFill>
                <a:effectLst/>
                <a:latin typeface="Times New Roman" panose="02020603050405020304" pitchFamily="18" charset="0"/>
                <a:ea typeface="Times New Roman" panose="02020603050405020304" pitchFamily="18" charset="0"/>
              </a:rPr>
              <a:t>-</a:t>
            </a:r>
            <a:r>
              <a:rPr lang="en-US" sz="800" dirty="0" err="1">
                <a:solidFill>
                  <a:srgbClr val="222222"/>
                </a:solidFill>
                <a:effectLst/>
                <a:latin typeface="Times New Roman" panose="02020603050405020304" pitchFamily="18" charset="0"/>
                <a:ea typeface="Times New Roman" panose="02020603050405020304" pitchFamily="18" charset="0"/>
              </a:rPr>
              <a:t>teca</a:t>
            </a:r>
            <a:r>
              <a:rPr lang="en-US" sz="800" dirty="0">
                <a:solidFill>
                  <a:srgbClr val="222222"/>
                </a:solidFill>
                <a:effectLst/>
                <a:latin typeface="Times New Roman" panose="02020603050405020304" pitchFamily="18" charset="0"/>
                <a:ea typeface="Times New Roman" panose="02020603050405020304" pitchFamily="18" charset="0"/>
              </a:rPr>
              <a:t>/overview/ (Accessed: 10 May 2023). </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err="1">
                <a:solidFill>
                  <a:srgbClr val="222222"/>
                </a:solidFill>
                <a:effectLst/>
                <a:latin typeface="Times New Roman" panose="02020603050405020304" pitchFamily="18" charset="0"/>
                <a:ea typeface="Times New Roman" panose="02020603050405020304" pitchFamily="18" charset="0"/>
              </a:rPr>
              <a:t>Filimonau</a:t>
            </a:r>
            <a:r>
              <a:rPr lang="en-US" sz="800" dirty="0">
                <a:solidFill>
                  <a:srgbClr val="222222"/>
                </a:solidFill>
                <a:effectLst/>
                <a:latin typeface="Times New Roman" panose="02020603050405020304" pitchFamily="18" charset="0"/>
                <a:ea typeface="Times New Roman" panose="02020603050405020304" pitchFamily="18" charset="0"/>
              </a:rPr>
              <a:t>, V. and Naumova, E., (2020). The blockchain technology and the scope of its application in hospitality operations. </a:t>
            </a:r>
            <a:r>
              <a:rPr lang="en-US" sz="800" i="1" dirty="0">
                <a:solidFill>
                  <a:srgbClr val="222222"/>
                </a:solidFill>
                <a:effectLst/>
                <a:latin typeface="Times New Roman" panose="02020603050405020304" pitchFamily="18" charset="0"/>
                <a:ea typeface="Times New Roman" panose="02020603050405020304" pitchFamily="18" charset="0"/>
              </a:rPr>
              <a:t>International Journal of Hospitality Management</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87</a:t>
            </a:r>
            <a:r>
              <a:rPr lang="en-US" sz="800" dirty="0">
                <a:solidFill>
                  <a:srgbClr val="222222"/>
                </a:solidFill>
                <a:effectLst/>
                <a:latin typeface="Times New Roman" panose="02020603050405020304" pitchFamily="18" charset="0"/>
                <a:ea typeface="Times New Roman" panose="02020603050405020304" pitchFamily="18" charset="0"/>
              </a:rPr>
              <a:t>, p.102383.</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err="1">
                <a:solidFill>
                  <a:srgbClr val="222222"/>
                </a:solidFill>
                <a:effectLst/>
                <a:latin typeface="Times New Roman" panose="02020603050405020304" pitchFamily="18" charset="0"/>
                <a:ea typeface="Times New Roman" panose="02020603050405020304" pitchFamily="18" charset="0"/>
              </a:rPr>
              <a:t>Heppell</a:t>
            </a:r>
            <a:r>
              <a:rPr lang="en-US" sz="800" dirty="0">
                <a:solidFill>
                  <a:srgbClr val="222222"/>
                </a:solidFill>
                <a:effectLst/>
                <a:latin typeface="Times New Roman" panose="02020603050405020304" pitchFamily="18" charset="0"/>
                <a:ea typeface="Times New Roman" panose="02020603050405020304" pitchFamily="18" charset="0"/>
              </a:rPr>
              <a:t>, M., (2015) Five Star Service: How to deliver Exceptional Customer Service, Pearson, London</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err="1">
                <a:solidFill>
                  <a:srgbClr val="222222"/>
                </a:solidFill>
                <a:effectLst/>
                <a:latin typeface="Times New Roman" panose="02020603050405020304" pitchFamily="18" charset="0"/>
                <a:ea typeface="Times New Roman" panose="02020603050405020304" pitchFamily="18" charset="0"/>
              </a:rPr>
              <a:t>Kabadayi</a:t>
            </a:r>
            <a:r>
              <a:rPr lang="en-US" sz="800" dirty="0">
                <a:solidFill>
                  <a:srgbClr val="222222"/>
                </a:solidFill>
                <a:effectLst/>
                <a:latin typeface="Times New Roman" panose="02020603050405020304" pitchFamily="18" charset="0"/>
                <a:ea typeface="Times New Roman" panose="02020603050405020304" pitchFamily="18" charset="0"/>
              </a:rPr>
              <a:t>, S., Ali, F., Choi, H., Joosten, H. and Lu, C., (2019). Smart service experience in hospitality and tourism services: A conceptualization and future research agenda. </a:t>
            </a:r>
            <a:r>
              <a:rPr lang="en-US" sz="800" i="1" dirty="0">
                <a:solidFill>
                  <a:srgbClr val="222222"/>
                </a:solidFill>
                <a:effectLst/>
                <a:latin typeface="Times New Roman" panose="02020603050405020304" pitchFamily="18" charset="0"/>
                <a:ea typeface="Times New Roman" panose="02020603050405020304" pitchFamily="18" charset="0"/>
              </a:rPr>
              <a:t>Journal of Service Management</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30</a:t>
            </a:r>
            <a:r>
              <a:rPr lang="en-US" sz="800" dirty="0">
                <a:solidFill>
                  <a:srgbClr val="222222"/>
                </a:solidFill>
                <a:effectLst/>
                <a:latin typeface="Times New Roman" panose="02020603050405020304" pitchFamily="18" charset="0"/>
                <a:ea typeface="Times New Roman" panose="02020603050405020304" pitchFamily="18" charset="0"/>
              </a:rPr>
              <a:t>(3), pp.326-348.</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Marriott., (2023) </a:t>
            </a:r>
            <a:r>
              <a:rPr lang="en-US" sz="800" i="1" dirty="0">
                <a:solidFill>
                  <a:srgbClr val="222222"/>
                </a:solidFill>
                <a:effectLst/>
                <a:latin typeface="Times New Roman" panose="02020603050405020304" pitchFamily="18" charset="0"/>
                <a:ea typeface="Times New Roman" panose="02020603050405020304" pitchFamily="18" charset="0"/>
              </a:rPr>
              <a:t>About Marriott International: Corporate Information</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About Marriott International | Corporate Information</a:t>
            </a:r>
            <a:r>
              <a:rPr lang="en-US" sz="800" dirty="0">
                <a:solidFill>
                  <a:srgbClr val="222222"/>
                </a:solidFill>
                <a:effectLst/>
                <a:latin typeface="Times New Roman" panose="02020603050405020304" pitchFamily="18" charset="0"/>
                <a:ea typeface="Times New Roman" panose="02020603050405020304" pitchFamily="18" charset="0"/>
              </a:rPr>
              <a:t>. Available at: https://</a:t>
            </a:r>
            <a:r>
              <a:rPr lang="en-US" sz="800" dirty="0" err="1">
                <a:solidFill>
                  <a:srgbClr val="222222"/>
                </a:solidFill>
                <a:effectLst/>
                <a:latin typeface="Times New Roman" panose="02020603050405020304" pitchFamily="18" charset="0"/>
                <a:ea typeface="Times New Roman" panose="02020603050405020304" pitchFamily="18" charset="0"/>
              </a:rPr>
              <a:t>www.marriott.com</a:t>
            </a:r>
            <a:r>
              <a:rPr lang="en-US" sz="800" dirty="0">
                <a:solidFill>
                  <a:srgbClr val="222222"/>
                </a:solidFill>
                <a:effectLst/>
                <a:latin typeface="Times New Roman" panose="02020603050405020304" pitchFamily="18" charset="0"/>
                <a:ea typeface="Times New Roman" panose="02020603050405020304" pitchFamily="18" charset="0"/>
              </a:rPr>
              <a:t>/</a:t>
            </a:r>
            <a:r>
              <a:rPr lang="en-US" sz="800" dirty="0" err="1">
                <a:solidFill>
                  <a:srgbClr val="222222"/>
                </a:solidFill>
                <a:effectLst/>
                <a:latin typeface="Times New Roman" panose="02020603050405020304" pitchFamily="18" charset="0"/>
                <a:ea typeface="Times New Roman" panose="02020603050405020304" pitchFamily="18" charset="0"/>
              </a:rPr>
              <a:t>marriott</a:t>
            </a:r>
            <a:r>
              <a:rPr lang="en-US" sz="800" dirty="0">
                <a:solidFill>
                  <a:srgbClr val="222222"/>
                </a:solidFill>
                <a:effectLst/>
                <a:latin typeface="Times New Roman" panose="02020603050405020304" pitchFamily="18" charset="0"/>
                <a:ea typeface="Times New Roman" panose="02020603050405020304" pitchFamily="18" charset="0"/>
              </a:rPr>
              <a:t>/</a:t>
            </a:r>
            <a:r>
              <a:rPr lang="en-US" sz="800" dirty="0" err="1">
                <a:solidFill>
                  <a:srgbClr val="222222"/>
                </a:solidFill>
                <a:effectLst/>
                <a:latin typeface="Times New Roman" panose="02020603050405020304" pitchFamily="18" charset="0"/>
                <a:ea typeface="Times New Roman" panose="02020603050405020304" pitchFamily="18" charset="0"/>
              </a:rPr>
              <a:t>aboutmarriott.mi</a:t>
            </a:r>
            <a:r>
              <a:rPr lang="en-US" sz="800" dirty="0">
                <a:solidFill>
                  <a:srgbClr val="222222"/>
                </a:solidFill>
                <a:effectLst/>
                <a:latin typeface="Times New Roman" panose="02020603050405020304" pitchFamily="18" charset="0"/>
                <a:ea typeface="Times New Roman" panose="02020603050405020304" pitchFamily="18" charset="0"/>
              </a:rPr>
              <a:t> (Accessed: 10 May 2023). </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Nnamani, N., (2022). Harnessing Technology for Hospitality and Tourism. In </a:t>
            </a:r>
            <a:r>
              <a:rPr lang="en-US" sz="800" i="1" dirty="0">
                <a:solidFill>
                  <a:srgbClr val="222222"/>
                </a:solidFill>
                <a:effectLst/>
                <a:latin typeface="Times New Roman" panose="02020603050405020304" pitchFamily="18" charset="0"/>
                <a:ea typeface="Times New Roman" panose="02020603050405020304" pitchFamily="18" charset="0"/>
              </a:rPr>
              <a:t>Humanistic Perspectives in Hospitality and Tourism, Volume II: CSR and Person-</a:t>
            </a:r>
            <a:r>
              <a:rPr lang="en-US" sz="800" i="1" dirty="0" err="1">
                <a:solidFill>
                  <a:srgbClr val="222222"/>
                </a:solidFill>
                <a:effectLst/>
                <a:latin typeface="Times New Roman" panose="02020603050405020304" pitchFamily="18" charset="0"/>
                <a:ea typeface="Times New Roman" panose="02020603050405020304" pitchFamily="18" charset="0"/>
              </a:rPr>
              <a:t>Centred</a:t>
            </a:r>
            <a:r>
              <a:rPr lang="en-US" sz="800" i="1" dirty="0">
                <a:solidFill>
                  <a:srgbClr val="222222"/>
                </a:solidFill>
                <a:effectLst/>
                <a:latin typeface="Times New Roman" panose="02020603050405020304" pitchFamily="18" charset="0"/>
                <a:ea typeface="Times New Roman" panose="02020603050405020304" pitchFamily="18" charset="0"/>
              </a:rPr>
              <a:t> Care</a:t>
            </a:r>
            <a:r>
              <a:rPr lang="en-US" sz="800" dirty="0">
                <a:solidFill>
                  <a:srgbClr val="222222"/>
                </a:solidFill>
                <a:effectLst/>
                <a:latin typeface="Times New Roman" panose="02020603050405020304" pitchFamily="18" charset="0"/>
                <a:ea typeface="Times New Roman" panose="02020603050405020304" pitchFamily="18" charset="0"/>
              </a:rPr>
              <a:t> (pp. 79-102). Cham: Springer International Publishing.</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O'Fallon, M.J. and Rutherford, D.G., (2010). Hotel management and operations, 5th Ed, John Wiley &amp; Sons.</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Statista., (2023) </a:t>
            </a:r>
            <a:r>
              <a:rPr lang="en-US" sz="800" i="1" dirty="0">
                <a:solidFill>
                  <a:srgbClr val="202124"/>
                </a:solidFill>
                <a:effectLst/>
                <a:latin typeface="Times New Roman" panose="02020603050405020304" pitchFamily="18" charset="0"/>
                <a:ea typeface="Times New Roman" panose="02020603050405020304" pitchFamily="18" charset="0"/>
              </a:rPr>
              <a:t>Aloft Aberdeen TECA</a:t>
            </a:r>
            <a:r>
              <a:rPr lang="en-US" sz="800" i="1" dirty="0">
                <a:solidFill>
                  <a:srgbClr val="222222"/>
                </a:solidFill>
                <a:effectLst/>
                <a:latin typeface="Times New Roman" panose="02020603050405020304" pitchFamily="18" charset="0"/>
                <a:ea typeface="Times New Roman" panose="02020603050405020304" pitchFamily="18" charset="0"/>
              </a:rPr>
              <a:t> 2022</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Statista</a:t>
            </a:r>
            <a:r>
              <a:rPr lang="en-US" sz="800" dirty="0">
                <a:solidFill>
                  <a:srgbClr val="222222"/>
                </a:solidFill>
                <a:effectLst/>
                <a:latin typeface="Times New Roman" panose="02020603050405020304" pitchFamily="18" charset="0"/>
                <a:ea typeface="Times New Roman" panose="02020603050405020304" pitchFamily="18" charset="0"/>
              </a:rPr>
              <a:t>. Available at: https://</a:t>
            </a:r>
            <a:r>
              <a:rPr lang="en-US" sz="800" dirty="0" err="1">
                <a:solidFill>
                  <a:srgbClr val="222222"/>
                </a:solidFill>
                <a:effectLst/>
                <a:latin typeface="Times New Roman" panose="02020603050405020304" pitchFamily="18" charset="0"/>
                <a:ea typeface="Times New Roman" panose="02020603050405020304" pitchFamily="18" charset="0"/>
              </a:rPr>
              <a:t>www.statista.com</a:t>
            </a:r>
            <a:r>
              <a:rPr lang="en-US" sz="800" dirty="0">
                <a:solidFill>
                  <a:srgbClr val="222222"/>
                </a:solidFill>
                <a:effectLst/>
                <a:latin typeface="Times New Roman" panose="02020603050405020304" pitchFamily="18" charset="0"/>
                <a:ea typeface="Times New Roman" panose="02020603050405020304" pitchFamily="18" charset="0"/>
              </a:rPr>
              <a:t>/statistics/266279/revenue-of-the-</a:t>
            </a:r>
            <a:r>
              <a:rPr lang="en-US" sz="800" dirty="0" err="1">
                <a:solidFill>
                  <a:srgbClr val="222222"/>
                </a:solidFill>
                <a:effectLst/>
                <a:latin typeface="Times New Roman" panose="02020603050405020304" pitchFamily="18" charset="0"/>
                <a:ea typeface="Times New Roman" panose="02020603050405020304" pitchFamily="18" charset="0"/>
              </a:rPr>
              <a:t>marriott</a:t>
            </a:r>
            <a:r>
              <a:rPr lang="en-US" sz="800" dirty="0">
                <a:solidFill>
                  <a:srgbClr val="222222"/>
                </a:solidFill>
                <a:effectLst/>
                <a:latin typeface="Times New Roman" panose="02020603050405020304" pitchFamily="18" charset="0"/>
                <a:ea typeface="Times New Roman" panose="02020603050405020304" pitchFamily="18" charset="0"/>
              </a:rPr>
              <a:t>-international-</a:t>
            </a:r>
            <a:r>
              <a:rPr lang="en-US" sz="800" dirty="0" err="1">
                <a:solidFill>
                  <a:srgbClr val="222222"/>
                </a:solidFill>
                <a:effectLst/>
                <a:latin typeface="Times New Roman" panose="02020603050405020304" pitchFamily="18" charset="0"/>
                <a:ea typeface="Times New Roman" panose="02020603050405020304" pitchFamily="18" charset="0"/>
              </a:rPr>
              <a:t>inc</a:t>
            </a:r>
            <a:r>
              <a:rPr lang="en-US" sz="800" dirty="0">
                <a:solidFill>
                  <a:srgbClr val="222222"/>
                </a:solidFill>
                <a:effectLst/>
                <a:latin typeface="Times New Roman" panose="02020603050405020304" pitchFamily="18" charset="0"/>
                <a:ea typeface="Times New Roman" panose="02020603050405020304" pitchFamily="18" charset="0"/>
              </a:rPr>
              <a:t>-hotel-chain/ (Accessed: 10 May 2023). </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err="1">
                <a:solidFill>
                  <a:srgbClr val="222222"/>
                </a:solidFill>
                <a:effectLst/>
                <a:latin typeface="Times New Roman" panose="02020603050405020304" pitchFamily="18" charset="0"/>
                <a:ea typeface="Times New Roman" panose="02020603050405020304" pitchFamily="18" charset="0"/>
              </a:rPr>
              <a:t>Tesone</a:t>
            </a:r>
            <a:r>
              <a:rPr lang="en-US" sz="800" dirty="0">
                <a:solidFill>
                  <a:srgbClr val="222222"/>
                </a:solidFill>
                <a:effectLst/>
                <a:latin typeface="Times New Roman" panose="02020603050405020304" pitchFamily="18" charset="0"/>
                <a:ea typeface="Times New Roman" panose="02020603050405020304" pitchFamily="18" charset="0"/>
              </a:rPr>
              <a:t>, V., (2014) Principles of Management for the Hospitality Industry, Butterworth Heineman, Oxford</a:t>
            </a:r>
            <a:endParaRPr lang="en-BD" sz="800" dirty="0">
              <a:effectLst/>
              <a:latin typeface="Arial" panose="020B0604020202020204" pitchFamily="34" charset="0"/>
              <a:ea typeface="Arial" panose="020B0604020202020204" pitchFamily="34" charset="0"/>
            </a:endParaRPr>
          </a:p>
          <a:p>
            <a:pPr algn="just">
              <a:lnSpc>
                <a:spcPct val="150000"/>
              </a:lnSpc>
            </a:pPr>
            <a:r>
              <a:rPr lang="en-US" sz="800" dirty="0">
                <a:solidFill>
                  <a:srgbClr val="222222"/>
                </a:solidFill>
                <a:effectLst/>
                <a:latin typeface="Times New Roman" panose="02020603050405020304" pitchFamily="18" charset="0"/>
                <a:ea typeface="Times New Roman" panose="02020603050405020304" pitchFamily="18" charset="0"/>
              </a:rPr>
              <a:t>Wood, R.C., (2019) </a:t>
            </a:r>
            <a:r>
              <a:rPr lang="en-US" sz="800" i="1" dirty="0">
                <a:solidFill>
                  <a:srgbClr val="222222"/>
                </a:solidFill>
                <a:effectLst/>
                <a:latin typeface="Times New Roman" panose="02020603050405020304" pitchFamily="18" charset="0"/>
                <a:ea typeface="Times New Roman" panose="02020603050405020304" pitchFamily="18" charset="0"/>
              </a:rPr>
              <a:t>Hospitality management: A brief introduction</a:t>
            </a:r>
            <a:r>
              <a:rPr lang="en-US" sz="800" dirty="0">
                <a:solidFill>
                  <a:srgbClr val="222222"/>
                </a:solidFill>
                <a:effectLst/>
                <a:latin typeface="Times New Roman" panose="02020603050405020304" pitchFamily="18" charset="0"/>
                <a:ea typeface="Times New Roman" panose="02020603050405020304" pitchFamily="18" charset="0"/>
              </a:rPr>
              <a:t>, </a:t>
            </a:r>
            <a:r>
              <a:rPr lang="en-US" sz="800" i="1" dirty="0">
                <a:solidFill>
                  <a:srgbClr val="222222"/>
                </a:solidFill>
                <a:effectLst/>
                <a:latin typeface="Times New Roman" panose="02020603050405020304" pitchFamily="18" charset="0"/>
                <a:ea typeface="Times New Roman" panose="02020603050405020304" pitchFamily="18" charset="0"/>
              </a:rPr>
              <a:t>Sage Knowledge</a:t>
            </a:r>
            <a:r>
              <a:rPr lang="en-US" sz="800" dirty="0">
                <a:solidFill>
                  <a:srgbClr val="222222"/>
                </a:solidFill>
                <a:effectLst/>
                <a:latin typeface="Times New Roman" panose="02020603050405020304" pitchFamily="18" charset="0"/>
                <a:ea typeface="Times New Roman" panose="02020603050405020304" pitchFamily="18" charset="0"/>
              </a:rPr>
              <a:t>. Available at: https://</a:t>
            </a:r>
            <a:r>
              <a:rPr lang="en-US" sz="800" dirty="0" err="1">
                <a:solidFill>
                  <a:srgbClr val="222222"/>
                </a:solidFill>
                <a:effectLst/>
                <a:latin typeface="Times New Roman" panose="02020603050405020304" pitchFamily="18" charset="0"/>
                <a:ea typeface="Times New Roman" panose="02020603050405020304" pitchFamily="18" charset="0"/>
              </a:rPr>
              <a:t>sk.sagepub.com</a:t>
            </a:r>
            <a:r>
              <a:rPr lang="en-US" sz="800" dirty="0">
                <a:solidFill>
                  <a:srgbClr val="222222"/>
                </a:solidFill>
                <a:effectLst/>
                <a:latin typeface="Times New Roman" panose="02020603050405020304" pitchFamily="18" charset="0"/>
                <a:ea typeface="Times New Roman" panose="02020603050405020304" pitchFamily="18" charset="0"/>
              </a:rPr>
              <a:t>/books/hospitality-management-a-brief-introduction (Accessed: 10 May 2023). </a:t>
            </a:r>
            <a:endParaRPr lang="en-BD" sz="800" dirty="0">
              <a:effectLst/>
              <a:latin typeface="Arial" panose="020B0604020202020204" pitchFamily="34" charset="0"/>
              <a:ea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27BA0"/>
        </a:solidFill>
        <a:effectLst/>
      </p:bgPr>
    </p:bg>
    <p:spTree>
      <p:nvGrpSpPr>
        <p:cNvPr id="1" name="Shape 145"/>
        <p:cNvGrpSpPr/>
        <p:nvPr/>
      </p:nvGrpSpPr>
      <p:grpSpPr>
        <a:xfrm>
          <a:off x="0" y="0"/>
          <a:ext cx="0" cy="0"/>
          <a:chOff x="0" y="0"/>
          <a:chExt cx="0" cy="0"/>
        </a:xfrm>
      </p:grpSpPr>
      <p:sp>
        <p:nvSpPr>
          <p:cNvPr id="146" name="Google Shape;146;p22"/>
          <p:cNvSpPr txBox="1">
            <a:spLocks noGrp="1"/>
          </p:cNvSpPr>
          <p:nvPr>
            <p:ph type="title"/>
          </p:nvPr>
        </p:nvSpPr>
        <p:spPr>
          <a:xfrm>
            <a:off x="311700" y="216425"/>
            <a:ext cx="8520600" cy="31401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endParaRPr sz="3700" b="1">
              <a:solidFill>
                <a:srgbClr val="040C28"/>
              </a:solidFill>
              <a:latin typeface="Spinnaker"/>
              <a:ea typeface="Spinnaker"/>
              <a:cs typeface="Spinnaker"/>
              <a:sym typeface="Spinnaker"/>
            </a:endParaRPr>
          </a:p>
          <a:p>
            <a:pPr marL="0" lvl="0" indent="0" algn="ctr" rtl="0">
              <a:spcBef>
                <a:spcPts val="0"/>
              </a:spcBef>
              <a:spcAft>
                <a:spcPts val="0"/>
              </a:spcAft>
              <a:buNone/>
            </a:pPr>
            <a:endParaRPr sz="3700" b="1">
              <a:solidFill>
                <a:srgbClr val="040C28"/>
              </a:solidFill>
              <a:latin typeface="Spinnaker"/>
              <a:ea typeface="Spinnaker"/>
              <a:cs typeface="Spinnaker"/>
              <a:sym typeface="Spinnaker"/>
            </a:endParaRPr>
          </a:p>
          <a:p>
            <a:pPr marL="0" lvl="0" indent="0" algn="ctr" rtl="0">
              <a:spcBef>
                <a:spcPts val="0"/>
              </a:spcBef>
              <a:spcAft>
                <a:spcPts val="0"/>
              </a:spcAft>
              <a:buNone/>
            </a:pPr>
            <a:endParaRPr sz="3700" b="1">
              <a:solidFill>
                <a:srgbClr val="040C28"/>
              </a:solidFill>
              <a:latin typeface="Spinnaker"/>
              <a:ea typeface="Spinnaker"/>
              <a:cs typeface="Spinnaker"/>
              <a:sym typeface="Spinnaker"/>
            </a:endParaRPr>
          </a:p>
          <a:p>
            <a:pPr marL="0" lvl="0" indent="0" algn="ctr" rtl="0">
              <a:spcBef>
                <a:spcPts val="0"/>
              </a:spcBef>
              <a:spcAft>
                <a:spcPts val="0"/>
              </a:spcAft>
              <a:buNone/>
            </a:pPr>
            <a:r>
              <a:rPr lang="en-GB" sz="3700" b="1">
                <a:solidFill>
                  <a:srgbClr val="040C28"/>
                </a:solidFill>
                <a:latin typeface="Spinnaker"/>
                <a:ea typeface="Spinnaker"/>
                <a:cs typeface="Spinnaker"/>
                <a:sym typeface="Spinnaker"/>
              </a:rPr>
              <a:t>THANK-YOU</a:t>
            </a:r>
            <a:endParaRPr sz="3700" b="1">
              <a:solidFill>
                <a:srgbClr val="040C28"/>
              </a:solidFill>
              <a:latin typeface="Spinnaker"/>
              <a:ea typeface="Spinnaker"/>
              <a:cs typeface="Spinnaker"/>
              <a:sym typeface="Spinnaker"/>
            </a:endParaRPr>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83</TotalTime>
  <Words>2807</Words>
  <Application>Microsoft Office PowerPoint</Application>
  <PresentationFormat>On-screen Show (16:9)</PresentationFormat>
  <Paragraphs>63</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Cabin</vt:lpstr>
      <vt:lpstr>Spinnaker</vt:lpstr>
      <vt:lpstr>Roboto</vt:lpstr>
      <vt:lpstr>Times New Roman</vt:lpstr>
      <vt:lpstr>Arial</vt:lpstr>
      <vt:lpstr>Geometric</vt:lpstr>
      <vt:lpstr>Module Name: Hospitality and Guest Services Student Name:  Adrian Marian Oprea Student ID:  1714749 </vt:lpstr>
      <vt:lpstr>Introduction </vt:lpstr>
      <vt:lpstr> “Main consumers of Aloft Aberdeen TECA” </vt:lpstr>
      <vt:lpstr>Travellers and Business Purpose Travellers as main Concern</vt:lpstr>
      <vt:lpstr>“The nature, scope and role of the guest services and facilities that are provided to these guests by the hotel brand” </vt:lpstr>
      <vt:lpstr>The role and function of guest services in general </vt:lpstr>
      <vt:lpstr>Importance of hospitality and how hotels meet/exceed guest expectations </vt:lpstr>
      <vt:lpstr>Conclusion  </vt:lpstr>
      <vt:lpstr>References </vt:lpstr>
      <vt:lpstr>   THANK-YOU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Hospitality and Guest Services Student Name: Student ID: </dc:title>
  <dc:creator>mac</dc:creator>
  <cp:lastModifiedBy>Adrian Oprea</cp:lastModifiedBy>
  <cp:revision>8</cp:revision>
  <dcterms:modified xsi:type="dcterms:W3CDTF">2023-05-23T12:50:35Z</dcterms:modified>
</cp:coreProperties>
</file>